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2"/>
  </p:notesMasterIdLst>
  <p:handoutMasterIdLst>
    <p:handoutMasterId r:id="rId153"/>
  </p:handoutMasterIdLst>
  <p:sldIdLst>
    <p:sldId id="736" r:id="rId2"/>
    <p:sldId id="760" r:id="rId3"/>
    <p:sldId id="738" r:id="rId4"/>
    <p:sldId id="740" r:id="rId5"/>
    <p:sldId id="741" r:id="rId6"/>
    <p:sldId id="742" r:id="rId7"/>
    <p:sldId id="743" r:id="rId8"/>
    <p:sldId id="744" r:id="rId9"/>
    <p:sldId id="745" r:id="rId10"/>
    <p:sldId id="746" r:id="rId11"/>
    <p:sldId id="747" r:id="rId12"/>
    <p:sldId id="748" r:id="rId13"/>
    <p:sldId id="750" r:id="rId14"/>
    <p:sldId id="751" r:id="rId15"/>
    <p:sldId id="752" r:id="rId16"/>
    <p:sldId id="753" r:id="rId17"/>
    <p:sldId id="754" r:id="rId18"/>
    <p:sldId id="755" r:id="rId19"/>
    <p:sldId id="757" r:id="rId20"/>
    <p:sldId id="904" r:id="rId21"/>
    <p:sldId id="905" r:id="rId22"/>
    <p:sldId id="906" r:id="rId23"/>
    <p:sldId id="907" r:id="rId24"/>
    <p:sldId id="908" r:id="rId25"/>
    <p:sldId id="903" r:id="rId26"/>
    <p:sldId id="762" r:id="rId27"/>
    <p:sldId id="733" r:id="rId28"/>
    <p:sldId id="772" r:id="rId29"/>
    <p:sldId id="773" r:id="rId30"/>
    <p:sldId id="774" r:id="rId31"/>
    <p:sldId id="775" r:id="rId32"/>
    <p:sldId id="776" r:id="rId33"/>
    <p:sldId id="777" r:id="rId34"/>
    <p:sldId id="898" r:id="rId35"/>
    <p:sldId id="778" r:id="rId36"/>
    <p:sldId id="779" r:id="rId37"/>
    <p:sldId id="780" r:id="rId38"/>
    <p:sldId id="781" r:id="rId39"/>
    <p:sldId id="782" r:id="rId40"/>
    <p:sldId id="783" r:id="rId41"/>
    <p:sldId id="784" r:id="rId42"/>
    <p:sldId id="785" r:id="rId43"/>
    <p:sldId id="786" r:id="rId44"/>
    <p:sldId id="764" r:id="rId45"/>
    <p:sldId id="787" r:id="rId46"/>
    <p:sldId id="788" r:id="rId47"/>
    <p:sldId id="789" r:id="rId48"/>
    <p:sldId id="790" r:id="rId49"/>
    <p:sldId id="791" r:id="rId50"/>
    <p:sldId id="792" r:id="rId51"/>
    <p:sldId id="793" r:id="rId52"/>
    <p:sldId id="797" r:id="rId53"/>
    <p:sldId id="913" r:id="rId54"/>
    <p:sldId id="798" r:id="rId55"/>
    <p:sldId id="799" r:id="rId56"/>
    <p:sldId id="800" r:id="rId57"/>
    <p:sldId id="801" r:id="rId58"/>
    <p:sldId id="802" r:id="rId59"/>
    <p:sldId id="803" r:id="rId60"/>
    <p:sldId id="765" r:id="rId61"/>
    <p:sldId id="806" r:id="rId62"/>
    <p:sldId id="807" r:id="rId63"/>
    <p:sldId id="808" r:id="rId64"/>
    <p:sldId id="809" r:id="rId65"/>
    <p:sldId id="810" r:id="rId66"/>
    <p:sldId id="811" r:id="rId67"/>
    <p:sldId id="812" r:id="rId68"/>
    <p:sldId id="813" r:id="rId69"/>
    <p:sldId id="814" r:id="rId70"/>
    <p:sldId id="815" r:id="rId71"/>
    <p:sldId id="816" r:id="rId72"/>
    <p:sldId id="817" r:id="rId73"/>
    <p:sldId id="818" r:id="rId74"/>
    <p:sldId id="766" r:id="rId75"/>
    <p:sldId id="821" r:id="rId76"/>
    <p:sldId id="822" r:id="rId77"/>
    <p:sldId id="823" r:id="rId78"/>
    <p:sldId id="824" r:id="rId79"/>
    <p:sldId id="825" r:id="rId80"/>
    <p:sldId id="826" r:id="rId81"/>
    <p:sldId id="767" r:id="rId82"/>
    <p:sldId id="882" r:id="rId83"/>
    <p:sldId id="883" r:id="rId84"/>
    <p:sldId id="827" r:id="rId85"/>
    <p:sldId id="828" r:id="rId86"/>
    <p:sldId id="829" r:id="rId87"/>
    <p:sldId id="830" r:id="rId88"/>
    <p:sldId id="831" r:id="rId89"/>
    <p:sldId id="768" r:id="rId90"/>
    <p:sldId id="909" r:id="rId91"/>
    <p:sldId id="832" r:id="rId92"/>
    <p:sldId id="833" r:id="rId93"/>
    <p:sldId id="836" r:id="rId94"/>
    <p:sldId id="837" r:id="rId95"/>
    <p:sldId id="838" r:id="rId96"/>
    <p:sldId id="839" r:id="rId97"/>
    <p:sldId id="915" r:id="rId98"/>
    <p:sldId id="916" r:id="rId99"/>
    <p:sldId id="917" r:id="rId100"/>
    <p:sldId id="840" r:id="rId101"/>
    <p:sldId id="769" r:id="rId102"/>
    <p:sldId id="841" r:id="rId103"/>
    <p:sldId id="842" r:id="rId104"/>
    <p:sldId id="843" r:id="rId105"/>
    <p:sldId id="844" r:id="rId106"/>
    <p:sldId id="845" r:id="rId107"/>
    <p:sldId id="846" r:id="rId108"/>
    <p:sldId id="847" r:id="rId109"/>
    <p:sldId id="848" r:id="rId110"/>
    <p:sldId id="849" r:id="rId111"/>
    <p:sldId id="850" r:id="rId112"/>
    <p:sldId id="851" r:id="rId113"/>
    <p:sldId id="852" r:id="rId114"/>
    <p:sldId id="853" r:id="rId115"/>
    <p:sldId id="854" r:id="rId116"/>
    <p:sldId id="855" r:id="rId117"/>
    <p:sldId id="857" r:id="rId118"/>
    <p:sldId id="858" r:id="rId119"/>
    <p:sldId id="888" r:id="rId120"/>
    <p:sldId id="859" r:id="rId121"/>
    <p:sldId id="860" r:id="rId122"/>
    <p:sldId id="861" r:id="rId123"/>
    <p:sldId id="770" r:id="rId124"/>
    <p:sldId id="864" r:id="rId125"/>
    <p:sldId id="865" r:id="rId126"/>
    <p:sldId id="866" r:id="rId127"/>
    <p:sldId id="867" r:id="rId128"/>
    <p:sldId id="868" r:id="rId129"/>
    <p:sldId id="869" r:id="rId130"/>
    <p:sldId id="870" r:id="rId131"/>
    <p:sldId id="871" r:id="rId132"/>
    <p:sldId id="872" r:id="rId133"/>
    <p:sldId id="873" r:id="rId134"/>
    <p:sldId id="874" r:id="rId135"/>
    <p:sldId id="771" r:id="rId136"/>
    <p:sldId id="876" r:id="rId137"/>
    <p:sldId id="889" r:id="rId138"/>
    <p:sldId id="891" r:id="rId139"/>
    <p:sldId id="877" r:id="rId140"/>
    <p:sldId id="892" r:id="rId141"/>
    <p:sldId id="893" r:id="rId142"/>
    <p:sldId id="878" r:id="rId143"/>
    <p:sldId id="896" r:id="rId144"/>
    <p:sldId id="758" r:id="rId145"/>
    <p:sldId id="880" r:id="rId146"/>
    <p:sldId id="881" r:id="rId147"/>
    <p:sldId id="912" r:id="rId148"/>
    <p:sldId id="910" r:id="rId149"/>
    <p:sldId id="911" r:id="rId150"/>
    <p:sldId id="914" r:id="rId151"/>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3E24"/>
    <a:srgbClr val="F4CAC2"/>
    <a:srgbClr val="4BC783"/>
    <a:srgbClr val="4D4D4D"/>
    <a:srgbClr val="00B050"/>
    <a:srgbClr val="5DFFA6"/>
    <a:srgbClr val="A8D08C"/>
    <a:srgbClr val="548235"/>
    <a:srgbClr val="7A5D00"/>
    <a:srgbClr val="B925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6631" autoAdjust="0"/>
    <p:restoredTop sz="94384" autoAdjust="0"/>
  </p:normalViewPr>
  <p:slideViewPr>
    <p:cSldViewPr snapToGrid="0">
      <p:cViewPr>
        <p:scale>
          <a:sx n="66" d="100"/>
          <a:sy n="66" d="100"/>
        </p:scale>
        <p:origin x="566" y="115"/>
      </p:cViewPr>
      <p:guideLst/>
    </p:cSldViewPr>
  </p:slideViewPr>
  <p:outlineViewPr>
    <p:cViewPr>
      <p:scale>
        <a:sx n="33" d="100"/>
        <a:sy n="33" d="100"/>
      </p:scale>
      <p:origin x="0" y="-22920"/>
    </p:cViewPr>
  </p:outlineViewPr>
  <p:notesTextViewPr>
    <p:cViewPr>
      <p:scale>
        <a:sx n="3" d="2"/>
        <a:sy n="3" d="2"/>
      </p:scale>
      <p:origin x="0" y="0"/>
    </p:cViewPr>
  </p:notesTextViewPr>
  <p:sorterViewPr>
    <p:cViewPr varScale="1">
      <p:scale>
        <a:sx n="1" d="1"/>
        <a:sy n="1" d="1"/>
      </p:scale>
      <p:origin x="0" y="-34800"/>
    </p:cViewPr>
  </p:sorterViewPr>
  <p:notesViewPr>
    <p:cSldViewPr snapToGrid="0">
      <p:cViewPr varScale="1">
        <p:scale>
          <a:sx n="56" d="100"/>
          <a:sy n="56" d="100"/>
        </p:scale>
        <p:origin x="2856"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B5F83FCE-DDB1-40C0-BC0D-0055EBA02A93}" type="datetimeFigureOut">
              <a:rPr lang="en-US" smtClean="0"/>
              <a:t>1/8/2019</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69007965-EBAC-48EF-BAC7-A44D4907392B}" type="slidenum">
              <a:rPr lang="en-US" smtClean="0"/>
              <a:t>‹#›</a:t>
            </a:fld>
            <a:endParaRPr lang="en-US"/>
          </a:p>
        </p:txBody>
      </p:sp>
    </p:spTree>
    <p:extLst>
      <p:ext uri="{BB962C8B-B14F-4D97-AF65-F5344CB8AC3E}">
        <p14:creationId xmlns:p14="http://schemas.microsoft.com/office/powerpoint/2010/main" val="10873772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2CF1D46E-F613-4B1F-A98B-387FEEB27CA5}" type="datetimeFigureOut">
              <a:rPr lang="en-US" smtClean="0"/>
              <a:t>1/8/2019</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7B0A6DEE-7F82-4CD5-BFD3-A0F7F2C04A8F}" type="slidenum">
              <a:rPr lang="en-US" smtClean="0"/>
              <a:t>‹#›</a:t>
            </a:fld>
            <a:endParaRPr lang="en-US"/>
          </a:p>
        </p:txBody>
      </p:sp>
    </p:spTree>
    <p:extLst>
      <p:ext uri="{BB962C8B-B14F-4D97-AF65-F5344CB8AC3E}">
        <p14:creationId xmlns:p14="http://schemas.microsoft.com/office/powerpoint/2010/main" val="159140697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8" Type="http://schemas.openxmlformats.org/officeDocument/2006/relationships/hyperlink" Target="https://www.worldcat.org/oclc/28271816" TargetMode="External"/><Relationship Id="rId3" Type="http://schemas.openxmlformats.org/officeDocument/2006/relationships/hyperlink" Target="https://en.wikipedia.org/wiki/William_Gaddis" TargetMode="External"/><Relationship Id="rId7" Type="http://schemas.openxmlformats.org/officeDocument/2006/relationships/hyperlink" Target="https://en.wikipedia.org/wiki/OCLC#Identifiers_and_linked_data" TargetMode="External"/><Relationship Id="rId12" Type="http://schemas.openxmlformats.org/officeDocument/2006/relationships/hyperlink" Target="https://en.wikipedia.org/wiki/J_R#cite_note-nba1976-1" TargetMode="External"/><Relationship Id="rId2" Type="http://schemas.openxmlformats.org/officeDocument/2006/relationships/slide" Target="../slides/slide123.xml"/><Relationship Id="rId1" Type="http://schemas.openxmlformats.org/officeDocument/2006/relationships/notesMaster" Target="../notesMasters/notesMaster1.xml"/><Relationship Id="rId6" Type="http://schemas.openxmlformats.org/officeDocument/2006/relationships/hyperlink" Target="https://en.wikipedia.org/wiki/Special:BookSources/0-14-018707-3" TargetMode="External"/><Relationship Id="rId11" Type="http://schemas.openxmlformats.org/officeDocument/2006/relationships/hyperlink" Target="https://en.wikipedia.org/wiki/National_Book_Award_for_Fiction" TargetMode="External"/><Relationship Id="rId5" Type="http://schemas.openxmlformats.org/officeDocument/2006/relationships/hyperlink" Target="https://en.wikipedia.org/wiki/International_Standard_Book_Number" TargetMode="External"/><Relationship Id="rId10" Type="http://schemas.openxmlformats.org/officeDocument/2006/relationships/hyperlink" Target="https://en.wikipedia.org/wiki/Library_of_Congress_Classification" TargetMode="External"/><Relationship Id="rId4" Type="http://schemas.openxmlformats.org/officeDocument/2006/relationships/hyperlink" Target="https://en.wikipedia.org/wiki/Alfred_A._Knopf" TargetMode="External"/><Relationship Id="rId9" Type="http://schemas.openxmlformats.org/officeDocument/2006/relationships/hyperlink" Target="https://en.wikipedia.org/wiki/Dewey_Decimal_Classification" TargetMode="Externa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s://en.wikipedia.org/wiki/Pulitzer_Prize_for_the_Novel" TargetMode="External"/><Relationship Id="rId2" Type="http://schemas.openxmlformats.org/officeDocument/2006/relationships/slide" Target="../slides/slide135.xml"/><Relationship Id="rId1" Type="http://schemas.openxmlformats.org/officeDocument/2006/relationships/notesMaster" Target="../notesMasters/notesMaster1.xml"/><Relationship Id="rId6" Type="http://schemas.openxmlformats.org/officeDocument/2006/relationships/hyperlink" Target="https://en.wikipedia.org/wiki/Ethan_Frome_(film)" TargetMode="External"/><Relationship Id="rId5" Type="http://schemas.openxmlformats.org/officeDocument/2006/relationships/hyperlink" Target="https://en.wikipedia.org/wiki/Massachusetts" TargetMode="External"/><Relationship Id="rId4" Type="http://schemas.openxmlformats.org/officeDocument/2006/relationships/hyperlink" Target="https://en.wikipedia.org/wiki/Edith_Wharton" TargetMode="Externa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s://en.wikipedia.org/wiki/Pulitzer_Prize_for_the_Novel" TargetMode="External"/><Relationship Id="rId2" Type="http://schemas.openxmlformats.org/officeDocument/2006/relationships/slide" Target="../slides/slide146.xml"/><Relationship Id="rId1" Type="http://schemas.openxmlformats.org/officeDocument/2006/relationships/notesMaster" Target="../notesMasters/notesMaster1.xml"/><Relationship Id="rId6" Type="http://schemas.openxmlformats.org/officeDocument/2006/relationships/hyperlink" Target="https://en.wikipedia.org/wiki/Ethan_Frome_(film)" TargetMode="External"/><Relationship Id="rId5" Type="http://schemas.openxmlformats.org/officeDocument/2006/relationships/hyperlink" Target="https://en.wikipedia.org/wiki/Massachusetts" TargetMode="External"/><Relationship Id="rId4" Type="http://schemas.openxmlformats.org/officeDocument/2006/relationships/hyperlink" Target="https://en.wikipedia.org/wiki/Edith_Wharton" TargetMode="Externa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en.wikipedia.org/wiki/Pulitzer_Prize_for_the_Novel" TargetMode="External"/><Relationship Id="rId2" Type="http://schemas.openxmlformats.org/officeDocument/2006/relationships/slide" Target="../slides/slide147.xml"/><Relationship Id="rId1" Type="http://schemas.openxmlformats.org/officeDocument/2006/relationships/notesMaster" Target="../notesMasters/notesMaster1.xml"/><Relationship Id="rId6" Type="http://schemas.openxmlformats.org/officeDocument/2006/relationships/hyperlink" Target="https://en.wikipedia.org/wiki/Ethan_Frome_(film)" TargetMode="External"/><Relationship Id="rId5" Type="http://schemas.openxmlformats.org/officeDocument/2006/relationships/hyperlink" Target="https://en.wikipedia.org/wiki/Massachusetts" TargetMode="External"/><Relationship Id="rId4" Type="http://schemas.openxmlformats.org/officeDocument/2006/relationships/hyperlink" Target="https://en.wikipedia.org/wiki/Edith_Wharton"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en.wikipedia.org/wiki/Slaughterhouse-Five#cite_note-2" TargetMode="External"/><Relationship Id="rId3" Type="http://schemas.openxmlformats.org/officeDocument/2006/relationships/hyperlink" Target="https://en.wikipedia.org/wiki/Science_fiction" TargetMode="External"/><Relationship Id="rId7" Type="http://schemas.openxmlformats.org/officeDocument/2006/relationships/hyperlink" Target="https://en.wikipedia.org/wiki/Billy_Pilgrim"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en.wikipedia.org/wiki/Time_travel" TargetMode="External"/><Relationship Id="rId5" Type="http://schemas.openxmlformats.org/officeDocument/2006/relationships/hyperlink" Target="https://en.wikipedia.org/wiki/World_War_II" TargetMode="External"/><Relationship Id="rId4" Type="http://schemas.openxmlformats.org/officeDocument/2006/relationships/hyperlink" Target="https://en.wikipedia.org/wiki/Kurt_Vonnegut" TargetMode="External"/><Relationship Id="rId9" Type="http://schemas.openxmlformats.org/officeDocument/2006/relationships/hyperlink" Target="https://en.wikipedia.org/wiki/Bombing_of_Dresden_in_World_War_II"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en.wikipedia.org/wiki/Modern_art" TargetMode="External"/><Relationship Id="rId3" Type="http://schemas.openxmlformats.org/officeDocument/2006/relationships/hyperlink" Target="https://en.wikipedia.org/wiki/1988_in_literature" TargetMode="External"/><Relationship Id="rId7" Type="http://schemas.openxmlformats.org/officeDocument/2006/relationships/hyperlink" Target="https://en.wikipedia.org/wiki/Feminism"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en.wikipedia.org/wiki/World_War_II" TargetMode="External"/><Relationship Id="rId5" Type="http://schemas.openxmlformats.org/officeDocument/2006/relationships/hyperlink" Target="https://en.wikipedia.org/wiki/Margaret_Atwood" TargetMode="External"/><Relationship Id="rId4" Type="http://schemas.openxmlformats.org/officeDocument/2006/relationships/hyperlink" Target="https://en.wikipedia.org/wiki/Novel" TargetMode="External"/><Relationship Id="rId9" Type="http://schemas.openxmlformats.org/officeDocument/2006/relationships/hyperlink" Target="https://en.wikipedia.org/wiki/1988_Governor_General's_Awards"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s://en.wikipedia.org/wiki/Bastille" TargetMode="External"/><Relationship Id="rId3" Type="http://schemas.openxmlformats.org/officeDocument/2006/relationships/hyperlink" Target="https://en.wikipedia.org/wiki/Historical_novel" TargetMode="External"/><Relationship Id="rId7" Type="http://schemas.openxmlformats.org/officeDocument/2006/relationships/hyperlink" Target="https://en.wikipedia.org/wiki/French_Revolution"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en.wikipedia.org/wiki/Paris" TargetMode="External"/><Relationship Id="rId5" Type="http://schemas.openxmlformats.org/officeDocument/2006/relationships/hyperlink" Target="https://en.wikipedia.org/wiki/London" TargetMode="External"/><Relationship Id="rId4" Type="http://schemas.openxmlformats.org/officeDocument/2006/relationships/hyperlink" Target="https://en.wikipedia.org/wiki/Charles_Dickens" TargetMode="External"/><Relationship Id="rId9" Type="http://schemas.openxmlformats.org/officeDocument/2006/relationships/hyperlink" Target="https://en.wikipedia.org/wiki/Reign_of_Terror"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8" Type="http://schemas.openxmlformats.org/officeDocument/2006/relationships/hyperlink" Target="https://en.wikipedia.org/wiki/The_Catcher_in_the_Rye#cite_note-5" TargetMode="External"/><Relationship Id="rId13" Type="http://schemas.openxmlformats.org/officeDocument/2006/relationships/hyperlink" Target="https://en.wikipedia.org/wiki/The_Catcher_in_the_Rye#cite_note-8" TargetMode="External"/><Relationship Id="rId3" Type="http://schemas.openxmlformats.org/officeDocument/2006/relationships/hyperlink" Target="https://en.wikipedia.org/wiki/J._D._Salinger" TargetMode="External"/><Relationship Id="rId7" Type="http://schemas.openxmlformats.org/officeDocument/2006/relationships/hyperlink" Target="https://en.wikipedia.org/wiki/The_Catcher_in_the_Rye#cite_note-4" TargetMode="External"/><Relationship Id="rId12" Type="http://schemas.openxmlformats.org/officeDocument/2006/relationships/hyperlink" Target="https://en.wikipedia.org/wiki/Teenage_rebellion" TargetMode="External"/><Relationship Id="rId2" Type="http://schemas.openxmlformats.org/officeDocument/2006/relationships/slide" Target="../slides/slide74.xml"/><Relationship Id="rId1" Type="http://schemas.openxmlformats.org/officeDocument/2006/relationships/notesMaster" Target="../notesMasters/notesMaster1.xml"/><Relationship Id="rId6" Type="http://schemas.openxmlformats.org/officeDocument/2006/relationships/hyperlink" Target="https://en.wikipedia.org/wiki/Social_alienation" TargetMode="External"/><Relationship Id="rId11" Type="http://schemas.openxmlformats.org/officeDocument/2006/relationships/hyperlink" Target="https://en.wikipedia.org/wiki/Holden_Caulfield" TargetMode="External"/><Relationship Id="rId5" Type="http://schemas.openxmlformats.org/officeDocument/2006/relationships/hyperlink" Target="https://en.wikipedia.org/wiki/Angst" TargetMode="External"/><Relationship Id="rId10" Type="http://schemas.openxmlformats.org/officeDocument/2006/relationships/hyperlink" Target="https://en.wikipedia.org/wiki/The_Catcher_in_the_Rye#cite_note-7" TargetMode="External"/><Relationship Id="rId4" Type="http://schemas.openxmlformats.org/officeDocument/2006/relationships/hyperlink" Target="https://en.wikipedia.org/wiki/The_Catcher_in_the_Rye#cite_note-3" TargetMode="External"/><Relationship Id="rId9" Type="http://schemas.openxmlformats.org/officeDocument/2006/relationships/hyperlink" Target="https://en.wikipedia.org/wiki/The_Catcher_in_the_Rye#cite_note-6" TargetMode="External"/><Relationship Id="rId14" Type="http://schemas.openxmlformats.org/officeDocument/2006/relationships/hyperlink" Target="https://en.wikipedia.org/wiki/Identity_(social_science)"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8" Type="http://schemas.openxmlformats.org/officeDocument/2006/relationships/hyperlink" Target="https://en.wikipedia.org/wiki/Hugo_Award" TargetMode="External"/><Relationship Id="rId13" Type="http://schemas.openxmlformats.org/officeDocument/2006/relationships/hyperlink" Target="https://en.wikipedia.org/wiki/Artificial_intelligence" TargetMode="External"/><Relationship Id="rId3" Type="http://schemas.openxmlformats.org/officeDocument/2006/relationships/hyperlink" Target="https://en.wikipedia.org/wiki/Science_fiction" TargetMode="External"/><Relationship Id="rId7" Type="http://schemas.openxmlformats.org/officeDocument/2006/relationships/hyperlink" Target="https://en.wikipedia.org/wiki/Philip_K._Dick_Award" TargetMode="External"/><Relationship Id="rId12" Type="http://schemas.openxmlformats.org/officeDocument/2006/relationships/hyperlink" Target="https://en.wikipedia.org/wiki/Hacker_(computer_security)" TargetMode="External"/><Relationship Id="rId2" Type="http://schemas.openxmlformats.org/officeDocument/2006/relationships/slide" Target="../slides/slide81.xml"/><Relationship Id="rId1" Type="http://schemas.openxmlformats.org/officeDocument/2006/relationships/notesMaster" Target="../notesMasters/notesMaster1.xml"/><Relationship Id="rId6" Type="http://schemas.openxmlformats.org/officeDocument/2006/relationships/hyperlink" Target="https://en.wikipedia.org/wiki/Nebula_Award" TargetMode="External"/><Relationship Id="rId11" Type="http://schemas.openxmlformats.org/officeDocument/2006/relationships/hyperlink" Target="https://en.wikipedia.org/wiki/Sprawl_trilogy" TargetMode="External"/><Relationship Id="rId5" Type="http://schemas.openxmlformats.org/officeDocument/2006/relationships/hyperlink" Target="https://en.wikipedia.org/wiki/Cyberpunk" TargetMode="External"/><Relationship Id="rId10" Type="http://schemas.openxmlformats.org/officeDocument/2006/relationships/hyperlink" Target="https://en.wikipedia.org/wiki/Debut_novel" TargetMode="External"/><Relationship Id="rId4" Type="http://schemas.openxmlformats.org/officeDocument/2006/relationships/hyperlink" Target="https://en.wikipedia.org/wiki/William_Gibson" TargetMode="External"/><Relationship Id="rId9" Type="http://schemas.openxmlformats.org/officeDocument/2006/relationships/hyperlink" Target="https://en.wikipedia.org/wiki/Neuromancer#cite_note-mccaffery-1"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en.wikipedia.org/wiki/Satire" TargetMode="External"/><Relationship Id="rId7" Type="http://schemas.openxmlformats.org/officeDocument/2006/relationships/hyperlink" Target="https://en.wikipedia.org/wiki/Narrative_mode#Third-person.2C_omniscient"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s://en.wikipedia.org/wiki/Catch-22#cite_note-BBC-2" TargetMode="External"/><Relationship Id="rId5" Type="http://schemas.openxmlformats.org/officeDocument/2006/relationships/hyperlink" Target="https://en.wikipedia.org/wiki/Joseph_Heller" TargetMode="External"/><Relationship Id="rId4" Type="http://schemas.openxmlformats.org/officeDocument/2006/relationships/hyperlink" Target="https://en.wikipedia.org/wiki/Historical_novel"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8" Type="http://schemas.openxmlformats.org/officeDocument/2006/relationships/hyperlink" Target="https://en.wikipedia.org/wiki/George_Allen_&amp;_Unwin" TargetMode="External"/><Relationship Id="rId13" Type="http://schemas.openxmlformats.org/officeDocument/2006/relationships/hyperlink" Target="https://en.wikipedia.org/wiki/Carnegie_Medal_(literary_award)" TargetMode="External"/><Relationship Id="rId3" Type="http://schemas.openxmlformats.org/officeDocument/2006/relationships/hyperlink" Target="https://en.wikipedia.org/wiki/J._R._R._Tolkien" TargetMode="External"/><Relationship Id="rId7" Type="http://schemas.openxmlformats.org/officeDocument/2006/relationships/hyperlink" Target="https://en.wikipedia.org/wiki/Middle-earth" TargetMode="External"/><Relationship Id="rId12" Type="http://schemas.openxmlformats.org/officeDocument/2006/relationships/hyperlink" Target="https://en.wikipedia.org/wiki/The_Lord_of_the_Rings" TargetMode="External"/><Relationship Id="rId2" Type="http://schemas.openxmlformats.org/officeDocument/2006/relationships/slide" Target="../slides/slide101.xml"/><Relationship Id="rId1" Type="http://schemas.openxmlformats.org/officeDocument/2006/relationships/notesMaster" Target="../notesMasters/notesMaster1.xml"/><Relationship Id="rId6" Type="http://schemas.openxmlformats.org/officeDocument/2006/relationships/hyperlink" Target="https://en.wikipedia.org/wiki/Juvenile_fantasy" TargetMode="External"/><Relationship Id="rId11" Type="http://schemas.openxmlformats.org/officeDocument/2006/relationships/hyperlink" Target="https://en.wikipedia.org/wiki/Library_of_Congress_Classification" TargetMode="External"/><Relationship Id="rId5" Type="http://schemas.openxmlformats.org/officeDocument/2006/relationships/hyperlink" Target="https://en.wikipedia.org/wiki/High_fantasy" TargetMode="External"/><Relationship Id="rId10" Type="http://schemas.openxmlformats.org/officeDocument/2006/relationships/hyperlink" Target="https://www.worldcat.org/oclc/1827184" TargetMode="External"/><Relationship Id="rId4" Type="http://schemas.openxmlformats.org/officeDocument/2006/relationships/hyperlink" Target="https://en.wikipedia.org/wiki/Tolkien's_legendarium" TargetMode="External"/><Relationship Id="rId9" Type="http://schemas.openxmlformats.org/officeDocument/2006/relationships/hyperlink" Target="https://en.wikipedia.org/wiki/OCLC#Identifiers_and_linked_data" TargetMode="External"/><Relationship Id="rId14" Type="http://schemas.openxmlformats.org/officeDocument/2006/relationships/hyperlink" Target="https://en.wikipedia.org/wiki/New_York_Herald_Tribune" TargetMode="Externa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B0A6DEE-7F82-4CD5-BFD3-A0F7F2C04A8F}" type="slidenum">
              <a:rPr lang="en-US" smtClean="0"/>
              <a:t>1</a:t>
            </a:fld>
            <a:endParaRPr lang="en-US"/>
          </a:p>
        </p:txBody>
      </p:sp>
    </p:spTree>
    <p:extLst>
      <p:ext uri="{BB962C8B-B14F-4D97-AF65-F5344CB8AC3E}">
        <p14:creationId xmlns:p14="http://schemas.microsoft.com/office/powerpoint/2010/main" val="3605578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Saudi Arabia/Canada Spat</a:t>
            </a:r>
          </a:p>
          <a:p>
            <a:r>
              <a:rPr lang="en-US" dirty="0"/>
              <a:t>August 7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10</a:t>
            </a:fld>
            <a:endParaRPr lang="en-CA"/>
          </a:p>
        </p:txBody>
      </p:sp>
    </p:spTree>
    <p:extLst>
      <p:ext uri="{BB962C8B-B14F-4D97-AF65-F5344CB8AC3E}">
        <p14:creationId xmlns:p14="http://schemas.microsoft.com/office/powerpoint/2010/main" val="42085456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108</a:t>
            </a:fld>
            <a:endParaRPr lang="en-US"/>
          </a:p>
        </p:txBody>
      </p:sp>
    </p:spTree>
    <p:extLst>
      <p:ext uri="{BB962C8B-B14F-4D97-AF65-F5344CB8AC3E}">
        <p14:creationId xmlns:p14="http://schemas.microsoft.com/office/powerpoint/2010/main" val="28024249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109</a:t>
            </a:fld>
            <a:endParaRPr lang="en-US"/>
          </a:p>
        </p:txBody>
      </p:sp>
    </p:spTree>
    <p:extLst>
      <p:ext uri="{BB962C8B-B14F-4D97-AF65-F5344CB8AC3E}">
        <p14:creationId xmlns:p14="http://schemas.microsoft.com/office/powerpoint/2010/main" val="24457587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110</a:t>
            </a:fld>
            <a:endParaRPr lang="en-US"/>
          </a:p>
        </p:txBody>
      </p:sp>
    </p:spTree>
    <p:extLst>
      <p:ext uri="{BB962C8B-B14F-4D97-AF65-F5344CB8AC3E}">
        <p14:creationId xmlns:p14="http://schemas.microsoft.com/office/powerpoint/2010/main" val="36518508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111</a:t>
            </a:fld>
            <a:endParaRPr lang="en-US"/>
          </a:p>
        </p:txBody>
      </p:sp>
    </p:spTree>
    <p:extLst>
      <p:ext uri="{BB962C8B-B14F-4D97-AF65-F5344CB8AC3E}">
        <p14:creationId xmlns:p14="http://schemas.microsoft.com/office/powerpoint/2010/main" val="217519382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112</a:t>
            </a:fld>
            <a:endParaRPr lang="en-US"/>
          </a:p>
        </p:txBody>
      </p:sp>
    </p:spTree>
    <p:extLst>
      <p:ext uri="{BB962C8B-B14F-4D97-AF65-F5344CB8AC3E}">
        <p14:creationId xmlns:p14="http://schemas.microsoft.com/office/powerpoint/2010/main" val="10173263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113</a:t>
            </a:fld>
            <a:endParaRPr lang="en-US"/>
          </a:p>
        </p:txBody>
      </p:sp>
    </p:spTree>
    <p:extLst>
      <p:ext uri="{BB962C8B-B14F-4D97-AF65-F5344CB8AC3E}">
        <p14:creationId xmlns:p14="http://schemas.microsoft.com/office/powerpoint/2010/main" val="33249767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Deconstruct the Internet in two ways.</a:t>
            </a:r>
          </a:p>
          <a:p>
            <a:r>
              <a:rPr lang="en-CA" dirty="0"/>
              <a:t>Content and Devices.</a:t>
            </a:r>
          </a:p>
        </p:txBody>
      </p:sp>
      <p:sp>
        <p:nvSpPr>
          <p:cNvPr id="4" name="Slide Number Placeholder 3"/>
          <p:cNvSpPr>
            <a:spLocks noGrp="1"/>
          </p:cNvSpPr>
          <p:nvPr>
            <p:ph type="sldNum" sz="quarter" idx="10"/>
          </p:nvPr>
        </p:nvSpPr>
        <p:spPr/>
        <p:txBody>
          <a:bodyPr/>
          <a:lstStyle/>
          <a:p>
            <a:fld id="{7B0A6DEE-7F82-4CD5-BFD3-A0F7F2C04A8F}" type="slidenum">
              <a:rPr lang="en-US" smtClean="0"/>
              <a:t>114</a:t>
            </a:fld>
            <a:endParaRPr lang="en-US"/>
          </a:p>
        </p:txBody>
      </p:sp>
    </p:spTree>
    <p:extLst>
      <p:ext uri="{BB962C8B-B14F-4D97-AF65-F5344CB8AC3E}">
        <p14:creationId xmlns:p14="http://schemas.microsoft.com/office/powerpoint/2010/main" val="37208744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115</a:t>
            </a:fld>
            <a:endParaRPr lang="en-US"/>
          </a:p>
        </p:txBody>
      </p:sp>
    </p:spTree>
    <p:extLst>
      <p:ext uri="{BB962C8B-B14F-4D97-AF65-F5344CB8AC3E}">
        <p14:creationId xmlns:p14="http://schemas.microsoft.com/office/powerpoint/2010/main" val="1965641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116</a:t>
            </a:fld>
            <a:endParaRPr lang="en-US"/>
          </a:p>
        </p:txBody>
      </p:sp>
    </p:spTree>
    <p:extLst>
      <p:ext uri="{BB962C8B-B14F-4D97-AF65-F5344CB8AC3E}">
        <p14:creationId xmlns:p14="http://schemas.microsoft.com/office/powerpoint/2010/main" val="7110553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117</a:t>
            </a:fld>
            <a:endParaRPr lang="en-US"/>
          </a:p>
        </p:txBody>
      </p:sp>
    </p:spTree>
    <p:extLst>
      <p:ext uri="{BB962C8B-B14F-4D97-AF65-F5344CB8AC3E}">
        <p14:creationId xmlns:p14="http://schemas.microsoft.com/office/powerpoint/2010/main" val="524800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Manafort found guilty on 8 counts</a:t>
            </a:r>
          </a:p>
          <a:p>
            <a:r>
              <a:rPr lang="en-US" dirty="0"/>
              <a:t>August 21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11</a:t>
            </a:fld>
            <a:endParaRPr lang="en-CA"/>
          </a:p>
        </p:txBody>
      </p:sp>
    </p:spTree>
    <p:extLst>
      <p:ext uri="{BB962C8B-B14F-4D97-AF65-F5344CB8AC3E}">
        <p14:creationId xmlns:p14="http://schemas.microsoft.com/office/powerpoint/2010/main" val="22775132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118</a:t>
            </a:fld>
            <a:endParaRPr lang="en-US"/>
          </a:p>
        </p:txBody>
      </p:sp>
    </p:spTree>
    <p:extLst>
      <p:ext uri="{BB962C8B-B14F-4D97-AF65-F5344CB8AC3E}">
        <p14:creationId xmlns:p14="http://schemas.microsoft.com/office/powerpoint/2010/main" val="7948171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49 hours per week</a:t>
            </a:r>
          </a:p>
          <a:p>
            <a:r>
              <a:rPr lang="en-US" dirty="0"/>
              <a:t>7 hours per day.</a:t>
            </a:r>
          </a:p>
          <a:p>
            <a:r>
              <a:rPr lang="en-US" dirty="0"/>
              <a:t>45% of waking hours.</a:t>
            </a:r>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119</a:t>
            </a:fld>
            <a:endParaRPr lang="en-US"/>
          </a:p>
        </p:txBody>
      </p:sp>
    </p:spTree>
    <p:extLst>
      <p:ext uri="{BB962C8B-B14F-4D97-AF65-F5344CB8AC3E}">
        <p14:creationId xmlns:p14="http://schemas.microsoft.com/office/powerpoint/2010/main" val="33239198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120</a:t>
            </a:fld>
            <a:endParaRPr lang="en-US"/>
          </a:p>
        </p:txBody>
      </p:sp>
    </p:spTree>
    <p:extLst>
      <p:ext uri="{BB962C8B-B14F-4D97-AF65-F5344CB8AC3E}">
        <p14:creationId xmlns:p14="http://schemas.microsoft.com/office/powerpoint/2010/main" val="299168672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121</a:t>
            </a:fld>
            <a:endParaRPr lang="en-US"/>
          </a:p>
        </p:txBody>
      </p:sp>
    </p:spTree>
    <p:extLst>
      <p:ext uri="{BB962C8B-B14F-4D97-AF65-F5344CB8AC3E}">
        <p14:creationId xmlns:p14="http://schemas.microsoft.com/office/powerpoint/2010/main" val="1855261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9823" y="8952326"/>
            <a:ext cx="3082885" cy="471599"/>
          </a:xfrm>
          <a:prstGeom prst="rect">
            <a:avLst/>
          </a:prstGeom>
          <a:noFill/>
          <a:ln w="9525">
            <a:noFill/>
            <a:miter lim="800000"/>
            <a:headEnd/>
            <a:tailEnd/>
          </a:ln>
        </p:spPr>
        <p:txBody>
          <a:bodyPr lIns="92522" tIns="46260" rIns="92522" bIns="46260" anchor="b"/>
          <a:lstStyle/>
          <a:p>
            <a:pPr algn="r" defTabSz="925637" eaLnBrk="0" hangingPunct="0"/>
            <a:fld id="{E142B2A7-D5B1-4832-A26D-71ACB5DE1F81}" type="slidenum">
              <a:rPr lang="en-US" sz="1200"/>
              <a:pPr algn="r" defTabSz="925637" eaLnBrk="0" hangingPunct="0"/>
              <a:t>122</a:t>
            </a:fld>
            <a:endParaRPr lang="en-US" sz="1200"/>
          </a:p>
        </p:txBody>
      </p:sp>
      <p:sp>
        <p:nvSpPr>
          <p:cNvPr id="74755" name="Rectangle 2"/>
          <p:cNvSpPr>
            <a:spLocks noGrp="1" noRot="1" noChangeAspect="1" noChangeArrowheads="1" noTextEdit="1"/>
          </p:cNvSpPr>
          <p:nvPr>
            <p:ph type="sldImg"/>
          </p:nvPr>
        </p:nvSpPr>
        <p:spPr>
          <a:xfrm>
            <a:off x="417513" y="706438"/>
            <a:ext cx="6280150" cy="3532187"/>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01640882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CA" dirty="0"/>
              <a:t>J </a:t>
            </a:r>
            <a:r>
              <a:rPr lang="en-CA" dirty="0" err="1"/>
              <a:t>R</a:t>
            </a:r>
            <a:r>
              <a:rPr lang="en-CA" dirty="0" err="1">
                <a:effectLst/>
              </a:rPr>
              <a:t>First</a:t>
            </a:r>
            <a:r>
              <a:rPr lang="en-CA" dirty="0">
                <a:effectLst/>
              </a:rPr>
              <a:t> edition</a:t>
            </a:r>
          </a:p>
          <a:p>
            <a:r>
              <a:rPr lang="en-CA" dirty="0" err="1"/>
              <a:t>Author</a:t>
            </a:r>
            <a:r>
              <a:rPr lang="en-CA" sz="1200" u="none" strike="noStrike" kern="1200" dirty="0" err="1">
                <a:solidFill>
                  <a:schemeClr val="tx1"/>
                </a:solidFill>
                <a:effectLst/>
                <a:latin typeface="+mn-lt"/>
                <a:ea typeface="+mn-ea"/>
                <a:cs typeface="+mn-cs"/>
                <a:hlinkClick r:id="rId3" tooltip="William Gaddis"/>
              </a:rPr>
              <a:t>William</a:t>
            </a:r>
            <a:r>
              <a:rPr lang="en-CA" sz="1200" u="none" strike="noStrike" kern="1200" dirty="0">
                <a:solidFill>
                  <a:schemeClr val="tx1"/>
                </a:solidFill>
                <a:effectLst/>
                <a:latin typeface="+mn-lt"/>
                <a:ea typeface="+mn-ea"/>
                <a:cs typeface="+mn-cs"/>
                <a:hlinkClick r:id="rId3" tooltip="William Gaddis"/>
              </a:rPr>
              <a:t> </a:t>
            </a:r>
            <a:r>
              <a:rPr lang="en-CA" sz="1200" u="none" strike="noStrike" kern="1200" dirty="0" err="1">
                <a:solidFill>
                  <a:schemeClr val="tx1"/>
                </a:solidFill>
                <a:effectLst/>
                <a:latin typeface="+mn-lt"/>
                <a:ea typeface="+mn-ea"/>
                <a:cs typeface="+mn-cs"/>
                <a:hlinkClick r:id="rId3" tooltip="William Gaddis"/>
              </a:rPr>
              <a:t>Gaddis</a:t>
            </a:r>
            <a:r>
              <a:rPr lang="en-CA" dirty="0" err="1"/>
              <a:t>Country</a:t>
            </a:r>
            <a:r>
              <a:rPr lang="en-CA" dirty="0" err="1">
                <a:effectLst/>
              </a:rPr>
              <a:t>United</a:t>
            </a:r>
            <a:r>
              <a:rPr lang="en-CA" dirty="0">
                <a:effectLst/>
              </a:rPr>
              <a:t> </a:t>
            </a:r>
            <a:r>
              <a:rPr lang="en-CA" dirty="0" err="1">
                <a:effectLst/>
              </a:rPr>
              <a:t>States</a:t>
            </a:r>
            <a:r>
              <a:rPr lang="en-CA" dirty="0" err="1"/>
              <a:t>Language</a:t>
            </a:r>
            <a:r>
              <a:rPr lang="en-CA" dirty="0" err="1">
                <a:effectLst/>
              </a:rPr>
              <a:t>English</a:t>
            </a:r>
            <a:r>
              <a:rPr lang="en-CA" dirty="0" err="1"/>
              <a:t>Publisher</a:t>
            </a:r>
            <a:r>
              <a:rPr lang="en-CA" sz="1200" u="none" strike="noStrike" kern="1200" dirty="0" err="1">
                <a:solidFill>
                  <a:schemeClr val="tx1"/>
                </a:solidFill>
                <a:effectLst/>
                <a:latin typeface="+mn-lt"/>
                <a:ea typeface="+mn-ea"/>
                <a:cs typeface="+mn-cs"/>
                <a:hlinkClick r:id="rId4" tooltip="Alfred A. Knopf"/>
              </a:rPr>
              <a:t>Alfred</a:t>
            </a:r>
            <a:r>
              <a:rPr lang="en-CA" sz="1200" u="none" strike="noStrike" kern="1200" dirty="0">
                <a:solidFill>
                  <a:schemeClr val="tx1"/>
                </a:solidFill>
                <a:effectLst/>
                <a:latin typeface="+mn-lt"/>
                <a:ea typeface="+mn-ea"/>
                <a:cs typeface="+mn-cs"/>
                <a:hlinkClick r:id="rId4" tooltip="Alfred A. Knopf"/>
              </a:rPr>
              <a:t> A. </a:t>
            </a:r>
            <a:r>
              <a:rPr lang="en-CA" sz="1200" u="none" strike="noStrike" kern="1200" dirty="0" err="1">
                <a:solidFill>
                  <a:schemeClr val="tx1"/>
                </a:solidFill>
                <a:effectLst/>
                <a:latin typeface="+mn-lt"/>
                <a:ea typeface="+mn-ea"/>
                <a:cs typeface="+mn-cs"/>
                <a:hlinkClick r:id="rId4" tooltip="Alfred A. Knopf"/>
              </a:rPr>
              <a:t>Knopf</a:t>
            </a:r>
            <a:r>
              <a:rPr lang="en-CA" dirty="0" err="1">
                <a:effectLst/>
              </a:rPr>
              <a:t>Publication</a:t>
            </a:r>
            <a:r>
              <a:rPr lang="en-CA" dirty="0">
                <a:effectLst/>
              </a:rPr>
              <a:t> date</a:t>
            </a:r>
          </a:p>
          <a:p>
            <a:r>
              <a:rPr lang="en-CA" dirty="0">
                <a:effectLst/>
              </a:rPr>
              <a:t>1975</a:t>
            </a:r>
            <a:r>
              <a:rPr lang="en-CA" dirty="0"/>
              <a:t>Media </a:t>
            </a:r>
            <a:r>
              <a:rPr lang="en-CA" dirty="0" err="1"/>
              <a:t>type</a:t>
            </a:r>
            <a:r>
              <a:rPr lang="en-CA" dirty="0" err="1">
                <a:effectLst/>
              </a:rPr>
              <a:t>Print</a:t>
            </a:r>
            <a:r>
              <a:rPr lang="en-CA" dirty="0">
                <a:effectLst/>
              </a:rPr>
              <a:t> (hardback &amp; paperback)</a:t>
            </a:r>
            <a:r>
              <a:rPr lang="en-CA" dirty="0"/>
              <a:t>Pages</a:t>
            </a:r>
            <a:r>
              <a:rPr lang="en-CA" dirty="0">
                <a:effectLst/>
              </a:rPr>
              <a:t>726</a:t>
            </a:r>
            <a:r>
              <a:rPr lang="en-CA" sz="1200" u="none" strike="noStrike" kern="1200" dirty="0">
                <a:solidFill>
                  <a:schemeClr val="tx1"/>
                </a:solidFill>
                <a:effectLst/>
                <a:latin typeface="+mn-lt"/>
                <a:ea typeface="+mn-ea"/>
                <a:cs typeface="+mn-cs"/>
                <a:hlinkClick r:id="rId5" tooltip="International Standard Book Number"/>
              </a:rPr>
              <a:t>ISBN</a:t>
            </a:r>
            <a:r>
              <a:rPr lang="en-CA" sz="1200" u="none" strike="noStrike" kern="1200" dirty="0">
                <a:solidFill>
                  <a:schemeClr val="tx1"/>
                </a:solidFill>
                <a:effectLst/>
                <a:latin typeface="+mn-lt"/>
                <a:ea typeface="+mn-ea"/>
                <a:cs typeface="+mn-cs"/>
                <a:hlinkClick r:id="rId6" tooltip="Special:BookSources/0-14-018707-3"/>
              </a:rPr>
              <a:t>0-14-018707-3</a:t>
            </a:r>
            <a:r>
              <a:rPr lang="en-CA" dirty="0">
                <a:effectLst/>
              </a:rPr>
              <a:t> (paperback edition)</a:t>
            </a:r>
            <a:r>
              <a:rPr lang="en-CA" sz="1200" u="none" strike="noStrike" kern="1200" dirty="0">
                <a:solidFill>
                  <a:schemeClr val="tx1"/>
                </a:solidFill>
                <a:effectLst/>
                <a:latin typeface="+mn-lt"/>
                <a:ea typeface="+mn-ea"/>
                <a:cs typeface="+mn-cs"/>
                <a:hlinkClick r:id="rId7" tooltip="OCLC"/>
              </a:rPr>
              <a:t>OCLC</a:t>
            </a:r>
            <a:r>
              <a:rPr lang="en-CA" sz="1200" u="none" strike="noStrike" kern="1200" dirty="0">
                <a:solidFill>
                  <a:schemeClr val="tx1"/>
                </a:solidFill>
                <a:effectLst/>
                <a:latin typeface="+mn-lt"/>
                <a:ea typeface="+mn-ea"/>
                <a:cs typeface="+mn-cs"/>
                <a:hlinkClick r:id="rId8"/>
              </a:rPr>
              <a:t>28271816</a:t>
            </a:r>
            <a:r>
              <a:rPr lang="en-CA" sz="1200" u="none" strike="noStrike" kern="1200" dirty="0">
                <a:solidFill>
                  <a:schemeClr val="tx1"/>
                </a:solidFill>
                <a:effectLst/>
                <a:latin typeface="+mn-lt"/>
                <a:ea typeface="+mn-ea"/>
                <a:cs typeface="+mn-cs"/>
                <a:hlinkClick r:id="rId9" tooltip="Dewey Decimal Classification"/>
              </a:rPr>
              <a:t>Dewey Decimal</a:t>
            </a:r>
            <a:endParaRPr lang="en-CA" dirty="0">
              <a:effectLst/>
            </a:endParaRPr>
          </a:p>
          <a:p>
            <a:r>
              <a:rPr lang="en-CA" dirty="0">
                <a:effectLst/>
              </a:rPr>
              <a:t>813/.54 20</a:t>
            </a:r>
            <a:r>
              <a:rPr lang="en-CA" sz="1200" u="none" strike="noStrike" kern="1200" dirty="0">
                <a:solidFill>
                  <a:schemeClr val="tx1"/>
                </a:solidFill>
                <a:effectLst/>
                <a:latin typeface="+mn-lt"/>
                <a:ea typeface="+mn-ea"/>
                <a:cs typeface="+mn-cs"/>
                <a:hlinkClick r:id="rId10" tooltip="Library of Congress Classification"/>
              </a:rPr>
              <a:t>LC Class</a:t>
            </a:r>
            <a:r>
              <a:rPr lang="en-CA" dirty="0">
                <a:effectLst/>
              </a:rPr>
              <a:t>PS3557.A28 J2 1993</a:t>
            </a:r>
            <a:r>
              <a:rPr lang="en-CA" sz="1200" b="1" i="1" kern="1200" dirty="0">
                <a:solidFill>
                  <a:schemeClr val="tx1"/>
                </a:solidFill>
                <a:effectLst/>
                <a:latin typeface="+mn-lt"/>
                <a:ea typeface="+mn-ea"/>
                <a:cs typeface="+mn-cs"/>
              </a:rPr>
              <a:t>J R</a:t>
            </a:r>
            <a:r>
              <a:rPr lang="en-CA" sz="1200" b="0" i="0" kern="1200" dirty="0">
                <a:solidFill>
                  <a:schemeClr val="tx1"/>
                </a:solidFill>
                <a:effectLst/>
                <a:latin typeface="+mn-lt"/>
                <a:ea typeface="+mn-ea"/>
                <a:cs typeface="+mn-cs"/>
              </a:rPr>
              <a:t> is a novel by </a:t>
            </a:r>
            <a:r>
              <a:rPr lang="en-CA" sz="1200" b="0" i="0" u="none" strike="noStrike" kern="1200" dirty="0">
                <a:solidFill>
                  <a:schemeClr val="tx1"/>
                </a:solidFill>
                <a:effectLst/>
                <a:latin typeface="+mn-lt"/>
                <a:ea typeface="+mn-ea"/>
                <a:cs typeface="+mn-cs"/>
                <a:hlinkClick r:id="rId3" tooltip="William Gaddis"/>
              </a:rPr>
              <a:t>William Gaddis</a:t>
            </a:r>
            <a:r>
              <a:rPr lang="en-CA" sz="1200" b="0" i="0" kern="1200" dirty="0">
                <a:solidFill>
                  <a:schemeClr val="tx1"/>
                </a:solidFill>
                <a:effectLst/>
                <a:latin typeface="+mn-lt"/>
                <a:ea typeface="+mn-ea"/>
                <a:cs typeface="+mn-cs"/>
              </a:rPr>
              <a:t> published by </a:t>
            </a:r>
            <a:r>
              <a:rPr lang="en-CA" sz="1200" b="0" i="0" u="none" strike="noStrike" kern="1200" dirty="0">
                <a:solidFill>
                  <a:schemeClr val="tx1"/>
                </a:solidFill>
                <a:effectLst/>
                <a:latin typeface="+mn-lt"/>
                <a:ea typeface="+mn-ea"/>
                <a:cs typeface="+mn-cs"/>
                <a:hlinkClick r:id="rId4" tooltip="Alfred A. Knopf"/>
              </a:rPr>
              <a:t>Alfred A. Knopf</a:t>
            </a:r>
            <a:r>
              <a:rPr lang="en-CA" sz="1200" b="0" i="0" kern="1200" dirty="0">
                <a:solidFill>
                  <a:schemeClr val="tx1"/>
                </a:solidFill>
                <a:effectLst/>
                <a:latin typeface="+mn-lt"/>
                <a:ea typeface="+mn-ea"/>
                <a:cs typeface="+mn-cs"/>
              </a:rPr>
              <a:t> in 1975. In the story, a schoolboy secretly amasses a fortune in penny stocks. </a:t>
            </a:r>
            <a:r>
              <a:rPr lang="en-CA" sz="1200" b="0" i="1" kern="1200" dirty="0">
                <a:solidFill>
                  <a:schemeClr val="tx1"/>
                </a:solidFill>
                <a:effectLst/>
                <a:latin typeface="+mn-lt"/>
                <a:ea typeface="+mn-ea"/>
                <a:cs typeface="+mn-cs"/>
              </a:rPr>
              <a:t>J R</a:t>
            </a:r>
            <a:r>
              <a:rPr lang="en-CA" sz="1200" b="0" i="0" kern="1200" dirty="0">
                <a:solidFill>
                  <a:schemeClr val="tx1"/>
                </a:solidFill>
                <a:effectLst/>
                <a:latin typeface="+mn-lt"/>
                <a:ea typeface="+mn-ea"/>
                <a:cs typeface="+mn-cs"/>
              </a:rPr>
              <a:t> won the </a:t>
            </a:r>
            <a:r>
              <a:rPr lang="en-CA" sz="1200" b="0" i="0" u="none" strike="noStrike" kern="1200" dirty="0">
                <a:solidFill>
                  <a:schemeClr val="tx1"/>
                </a:solidFill>
                <a:effectLst/>
                <a:latin typeface="+mn-lt"/>
                <a:ea typeface="+mn-ea"/>
                <a:cs typeface="+mn-cs"/>
                <a:hlinkClick r:id="rId11" tooltip="National Book Award for Fiction"/>
              </a:rPr>
              <a:t>National Book Award for Fiction</a:t>
            </a:r>
            <a:r>
              <a:rPr lang="en-CA" sz="1200" b="0" i="0" kern="1200" dirty="0">
                <a:solidFill>
                  <a:schemeClr val="tx1"/>
                </a:solidFill>
                <a:effectLst/>
                <a:latin typeface="+mn-lt"/>
                <a:ea typeface="+mn-ea"/>
                <a:cs typeface="+mn-cs"/>
              </a:rPr>
              <a:t> in 1976.</a:t>
            </a:r>
            <a:r>
              <a:rPr lang="en-CA" sz="1200" b="0" i="0" u="none" strike="noStrike" kern="1200" baseline="30000" dirty="0">
                <a:solidFill>
                  <a:schemeClr val="tx1"/>
                </a:solidFill>
                <a:effectLst/>
                <a:latin typeface="+mn-lt"/>
                <a:ea typeface="+mn-ea"/>
                <a:cs typeface="+mn-cs"/>
                <a:hlinkClick r:id="rId12"/>
              </a:rPr>
              <a:t>[1]</a:t>
            </a:r>
            <a:r>
              <a:rPr lang="en-CA"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123</a:t>
            </a:fld>
            <a:endParaRPr lang="en-US"/>
          </a:p>
        </p:txBody>
      </p:sp>
    </p:spTree>
    <p:extLst>
      <p:ext uri="{BB962C8B-B14F-4D97-AF65-F5344CB8AC3E}">
        <p14:creationId xmlns:p14="http://schemas.microsoft.com/office/powerpoint/2010/main" val="15465695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124</a:t>
            </a:fld>
            <a:endParaRPr lang="en-US"/>
          </a:p>
        </p:txBody>
      </p:sp>
    </p:spTree>
    <p:extLst>
      <p:ext uri="{BB962C8B-B14F-4D97-AF65-F5344CB8AC3E}">
        <p14:creationId xmlns:p14="http://schemas.microsoft.com/office/powerpoint/2010/main" val="230279563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125</a:t>
            </a:fld>
            <a:endParaRPr lang="en-US"/>
          </a:p>
        </p:txBody>
      </p:sp>
    </p:spTree>
    <p:extLst>
      <p:ext uri="{BB962C8B-B14F-4D97-AF65-F5344CB8AC3E}">
        <p14:creationId xmlns:p14="http://schemas.microsoft.com/office/powerpoint/2010/main" val="37245147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126</a:t>
            </a:fld>
            <a:endParaRPr lang="en-US"/>
          </a:p>
        </p:txBody>
      </p:sp>
    </p:spTree>
    <p:extLst>
      <p:ext uri="{BB962C8B-B14F-4D97-AF65-F5344CB8AC3E}">
        <p14:creationId xmlns:p14="http://schemas.microsoft.com/office/powerpoint/2010/main" val="42093475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127</a:t>
            </a:fld>
            <a:endParaRPr lang="en-US"/>
          </a:p>
        </p:txBody>
      </p:sp>
    </p:spTree>
    <p:extLst>
      <p:ext uri="{BB962C8B-B14F-4D97-AF65-F5344CB8AC3E}">
        <p14:creationId xmlns:p14="http://schemas.microsoft.com/office/powerpoint/2010/main" val="1854683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Thai Cave Rescue</a:t>
            </a:r>
          </a:p>
          <a:p>
            <a:r>
              <a:rPr lang="en-US" dirty="0"/>
              <a:t>Last one out July 10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12</a:t>
            </a:fld>
            <a:endParaRPr lang="en-CA"/>
          </a:p>
        </p:txBody>
      </p:sp>
    </p:spTree>
    <p:extLst>
      <p:ext uri="{BB962C8B-B14F-4D97-AF65-F5344CB8AC3E}">
        <p14:creationId xmlns:p14="http://schemas.microsoft.com/office/powerpoint/2010/main" val="336359327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128</a:t>
            </a:fld>
            <a:endParaRPr lang="en-US"/>
          </a:p>
        </p:txBody>
      </p:sp>
    </p:spTree>
    <p:extLst>
      <p:ext uri="{BB962C8B-B14F-4D97-AF65-F5344CB8AC3E}">
        <p14:creationId xmlns:p14="http://schemas.microsoft.com/office/powerpoint/2010/main" val="24216528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129</a:t>
            </a:fld>
            <a:endParaRPr lang="en-US"/>
          </a:p>
        </p:txBody>
      </p:sp>
    </p:spTree>
    <p:extLst>
      <p:ext uri="{BB962C8B-B14F-4D97-AF65-F5344CB8AC3E}">
        <p14:creationId xmlns:p14="http://schemas.microsoft.com/office/powerpoint/2010/main" val="52861212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130</a:t>
            </a:fld>
            <a:endParaRPr lang="en-US"/>
          </a:p>
        </p:txBody>
      </p:sp>
    </p:spTree>
    <p:extLst>
      <p:ext uri="{BB962C8B-B14F-4D97-AF65-F5344CB8AC3E}">
        <p14:creationId xmlns:p14="http://schemas.microsoft.com/office/powerpoint/2010/main" val="309688994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131</a:t>
            </a:fld>
            <a:endParaRPr lang="en-US"/>
          </a:p>
        </p:txBody>
      </p:sp>
    </p:spTree>
    <p:extLst>
      <p:ext uri="{BB962C8B-B14F-4D97-AF65-F5344CB8AC3E}">
        <p14:creationId xmlns:p14="http://schemas.microsoft.com/office/powerpoint/2010/main" val="272249857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132</a:t>
            </a:fld>
            <a:endParaRPr lang="en-US"/>
          </a:p>
        </p:txBody>
      </p:sp>
    </p:spTree>
    <p:extLst>
      <p:ext uri="{BB962C8B-B14F-4D97-AF65-F5344CB8AC3E}">
        <p14:creationId xmlns:p14="http://schemas.microsoft.com/office/powerpoint/2010/main" val="413670723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133</a:t>
            </a:fld>
            <a:endParaRPr lang="en-US"/>
          </a:p>
        </p:txBody>
      </p:sp>
    </p:spTree>
    <p:extLst>
      <p:ext uri="{BB962C8B-B14F-4D97-AF65-F5344CB8AC3E}">
        <p14:creationId xmlns:p14="http://schemas.microsoft.com/office/powerpoint/2010/main" val="184251251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134</a:t>
            </a:fld>
            <a:endParaRPr lang="en-US"/>
          </a:p>
        </p:txBody>
      </p:sp>
    </p:spTree>
    <p:extLst>
      <p:ext uri="{BB962C8B-B14F-4D97-AF65-F5344CB8AC3E}">
        <p14:creationId xmlns:p14="http://schemas.microsoft.com/office/powerpoint/2010/main" val="140901521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CA" sz="1000" b="0" i="0" kern="1200" dirty="0">
                <a:solidFill>
                  <a:schemeClr val="tx1"/>
                </a:solidFill>
                <a:effectLst/>
                <a:latin typeface="+mn-lt"/>
                <a:ea typeface="+mn-ea"/>
                <a:cs typeface="+mn-cs"/>
              </a:rPr>
              <a:t>Ethan </a:t>
            </a:r>
            <a:r>
              <a:rPr lang="en-CA" sz="1000" b="0" i="0" kern="1200" dirty="0" err="1">
                <a:solidFill>
                  <a:schemeClr val="tx1"/>
                </a:solidFill>
                <a:effectLst/>
                <a:latin typeface="+mn-lt"/>
                <a:ea typeface="+mn-ea"/>
                <a:cs typeface="+mn-cs"/>
              </a:rPr>
              <a:t>Frome</a:t>
            </a:r>
            <a:r>
              <a:rPr lang="en-CA" sz="1000" b="0" i="0" kern="1200" dirty="0">
                <a:solidFill>
                  <a:schemeClr val="tx1"/>
                </a:solidFill>
                <a:effectLst/>
                <a:latin typeface="+mn-lt"/>
                <a:ea typeface="+mn-ea"/>
                <a:cs typeface="+mn-cs"/>
              </a:rPr>
              <a:t> is a book published in 1911 by the </a:t>
            </a:r>
            <a:r>
              <a:rPr lang="en-CA" sz="1000" b="0" i="0" u="none" strike="noStrike" kern="1200" dirty="0">
                <a:solidFill>
                  <a:schemeClr val="tx1"/>
                </a:solidFill>
                <a:effectLst/>
                <a:latin typeface="+mn-lt"/>
                <a:ea typeface="+mn-ea"/>
                <a:cs typeface="+mn-cs"/>
                <a:hlinkClick r:id="rId3" tooltip="Pulitzer Prize for the Novel"/>
              </a:rPr>
              <a:t>Pulitzer Prize</a:t>
            </a:r>
            <a:r>
              <a:rPr lang="en-CA" sz="1000" b="0" i="0" kern="1200" dirty="0">
                <a:solidFill>
                  <a:schemeClr val="tx1"/>
                </a:solidFill>
                <a:effectLst/>
                <a:latin typeface="+mn-lt"/>
                <a:ea typeface="+mn-ea"/>
                <a:cs typeface="+mn-cs"/>
              </a:rPr>
              <a:t>-winning American author </a:t>
            </a:r>
            <a:r>
              <a:rPr lang="en-CA" sz="1000" b="0" i="0" u="none" strike="noStrike" kern="1200" dirty="0">
                <a:solidFill>
                  <a:schemeClr val="tx1"/>
                </a:solidFill>
                <a:effectLst/>
                <a:latin typeface="+mn-lt"/>
                <a:ea typeface="+mn-ea"/>
                <a:cs typeface="+mn-cs"/>
                <a:hlinkClick r:id="rId4" tooltip="Edith Wharton"/>
              </a:rPr>
              <a:t>Edith Wharton</a:t>
            </a:r>
            <a:r>
              <a:rPr lang="en-CA" sz="1000" b="0" i="0" kern="1200" dirty="0">
                <a:solidFill>
                  <a:schemeClr val="tx1"/>
                </a:solidFill>
                <a:effectLst/>
                <a:latin typeface="+mn-lt"/>
                <a:ea typeface="+mn-ea"/>
                <a:cs typeface="+mn-cs"/>
              </a:rPr>
              <a:t>. It is set in the fictitious town of </a:t>
            </a:r>
            <a:r>
              <a:rPr lang="en-CA" sz="1000" b="0" i="0" kern="1200" dirty="0" err="1">
                <a:solidFill>
                  <a:schemeClr val="tx1"/>
                </a:solidFill>
                <a:effectLst/>
                <a:latin typeface="+mn-lt"/>
                <a:ea typeface="+mn-ea"/>
                <a:cs typeface="+mn-cs"/>
              </a:rPr>
              <a:t>Starkfield</a:t>
            </a:r>
            <a:r>
              <a:rPr lang="en-CA" sz="1000" b="0" i="0" kern="1200" dirty="0">
                <a:solidFill>
                  <a:schemeClr val="tx1"/>
                </a:solidFill>
                <a:effectLst/>
                <a:latin typeface="+mn-lt"/>
                <a:ea typeface="+mn-ea"/>
                <a:cs typeface="+mn-cs"/>
              </a:rPr>
              <a:t>, </a:t>
            </a:r>
            <a:r>
              <a:rPr lang="en-CA" sz="1000" b="0" i="0" u="none" strike="noStrike" kern="1200" dirty="0">
                <a:solidFill>
                  <a:schemeClr val="tx1"/>
                </a:solidFill>
                <a:effectLst/>
                <a:latin typeface="+mn-lt"/>
                <a:ea typeface="+mn-ea"/>
                <a:cs typeface="+mn-cs"/>
                <a:hlinkClick r:id="rId5" tooltip="Massachusetts"/>
              </a:rPr>
              <a:t>Massachusetts</a:t>
            </a:r>
            <a:r>
              <a:rPr lang="en-CA" sz="1000" b="0" i="0" kern="1200" dirty="0">
                <a:solidFill>
                  <a:schemeClr val="tx1"/>
                </a:solidFill>
                <a:effectLst/>
                <a:latin typeface="+mn-lt"/>
                <a:ea typeface="+mn-ea"/>
                <a:cs typeface="+mn-cs"/>
              </a:rPr>
              <a:t>. The novel was adapted into a film, </a:t>
            </a:r>
            <a:r>
              <a:rPr lang="en-CA" sz="1000" b="0" i="0" u="none" strike="noStrike" kern="1200" dirty="0">
                <a:solidFill>
                  <a:schemeClr val="tx1"/>
                </a:solidFill>
                <a:effectLst/>
                <a:latin typeface="+mn-lt"/>
                <a:ea typeface="+mn-ea"/>
                <a:cs typeface="+mn-cs"/>
                <a:hlinkClick r:id="rId6" tooltip="Ethan Frome (film)"/>
              </a:rPr>
              <a:t>Ethan </a:t>
            </a:r>
            <a:r>
              <a:rPr lang="en-CA" sz="1000" b="0" i="0" u="none" strike="noStrike" kern="1200" dirty="0" err="1">
                <a:solidFill>
                  <a:schemeClr val="tx1"/>
                </a:solidFill>
                <a:effectLst/>
                <a:latin typeface="+mn-lt"/>
                <a:ea typeface="+mn-ea"/>
                <a:cs typeface="+mn-cs"/>
                <a:hlinkClick r:id="rId6" tooltip="Ethan Frome (film)"/>
              </a:rPr>
              <a:t>Frome</a:t>
            </a:r>
            <a:r>
              <a:rPr lang="en-CA" sz="1000" b="0" i="0" kern="1200" dirty="0">
                <a:solidFill>
                  <a:schemeClr val="tx1"/>
                </a:solidFill>
                <a:effectLst/>
                <a:latin typeface="+mn-lt"/>
                <a:ea typeface="+mn-ea"/>
                <a:cs typeface="+mn-cs"/>
              </a:rPr>
              <a:t>, in 1993. The novel is framed by the literary device of an extended flashback. The prologue, which is neither named as such nor numbered, opens with an unnamed male narrator spending a winter in </a:t>
            </a:r>
            <a:r>
              <a:rPr lang="en-CA" sz="1000" b="0" i="0" kern="1200" dirty="0" err="1">
                <a:solidFill>
                  <a:schemeClr val="tx1"/>
                </a:solidFill>
                <a:effectLst/>
                <a:latin typeface="+mn-lt"/>
                <a:ea typeface="+mn-ea"/>
                <a:cs typeface="+mn-cs"/>
              </a:rPr>
              <a:t>Starkfield</a:t>
            </a:r>
            <a:r>
              <a:rPr lang="en-CA" sz="1000" b="0" i="0" kern="1200" dirty="0">
                <a:solidFill>
                  <a:schemeClr val="tx1"/>
                </a:solidFill>
                <a:effectLst/>
                <a:latin typeface="+mn-lt"/>
                <a:ea typeface="+mn-ea"/>
                <a:cs typeface="+mn-cs"/>
              </a:rPr>
              <a:t> while in the area on business. He spots a limping, quiet man around the village, who is somehow compelling in his demeanor and carriage. This is Ethan </a:t>
            </a:r>
            <a:r>
              <a:rPr lang="en-CA" sz="1000" b="0" i="0" kern="1200" dirty="0" err="1">
                <a:solidFill>
                  <a:schemeClr val="tx1"/>
                </a:solidFill>
                <a:effectLst/>
                <a:latin typeface="+mn-lt"/>
                <a:ea typeface="+mn-ea"/>
                <a:cs typeface="+mn-cs"/>
              </a:rPr>
              <a:t>Frome</a:t>
            </a:r>
            <a:r>
              <a:rPr lang="en-CA" sz="1000" b="0" i="0" kern="1200" dirty="0">
                <a:solidFill>
                  <a:schemeClr val="tx1"/>
                </a:solidFill>
                <a:effectLst/>
                <a:latin typeface="+mn-lt"/>
                <a:ea typeface="+mn-ea"/>
                <a:cs typeface="+mn-cs"/>
              </a:rPr>
              <a:t>.</a:t>
            </a:r>
            <a:endParaRPr lang="en-US" b="0" i="0" dirty="0"/>
          </a:p>
        </p:txBody>
      </p:sp>
      <p:sp>
        <p:nvSpPr>
          <p:cNvPr id="4" name="Slide Number Placeholder 3"/>
          <p:cNvSpPr>
            <a:spLocks noGrp="1"/>
          </p:cNvSpPr>
          <p:nvPr>
            <p:ph type="sldNum" sz="quarter" idx="10"/>
          </p:nvPr>
        </p:nvSpPr>
        <p:spPr/>
        <p:txBody>
          <a:bodyPr/>
          <a:lstStyle/>
          <a:p>
            <a:fld id="{7B0A6DEE-7F82-4CD5-BFD3-A0F7F2C04A8F}" type="slidenum">
              <a:rPr lang="en-US" smtClean="0"/>
              <a:t>135</a:t>
            </a:fld>
            <a:endParaRPr lang="en-US"/>
          </a:p>
        </p:txBody>
      </p:sp>
    </p:spTree>
    <p:extLst>
      <p:ext uri="{BB962C8B-B14F-4D97-AF65-F5344CB8AC3E}">
        <p14:creationId xmlns:p14="http://schemas.microsoft.com/office/powerpoint/2010/main" val="305867566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136</a:t>
            </a:fld>
            <a:endParaRPr lang="en-US"/>
          </a:p>
        </p:txBody>
      </p:sp>
    </p:spTree>
    <p:extLst>
      <p:ext uri="{BB962C8B-B14F-4D97-AF65-F5344CB8AC3E}">
        <p14:creationId xmlns:p14="http://schemas.microsoft.com/office/powerpoint/2010/main" val="11311045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137</a:t>
            </a:fld>
            <a:endParaRPr lang="en-US"/>
          </a:p>
        </p:txBody>
      </p:sp>
    </p:spTree>
    <p:extLst>
      <p:ext uri="{BB962C8B-B14F-4D97-AF65-F5344CB8AC3E}">
        <p14:creationId xmlns:p14="http://schemas.microsoft.com/office/powerpoint/2010/main" val="1985509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Doug Ford Wins Ontario</a:t>
            </a:r>
          </a:p>
          <a:p>
            <a:r>
              <a:rPr lang="en-US" dirty="0"/>
              <a:t>June 8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13</a:t>
            </a:fld>
            <a:endParaRPr lang="en-CA"/>
          </a:p>
        </p:txBody>
      </p:sp>
    </p:spTree>
    <p:extLst>
      <p:ext uri="{BB962C8B-B14F-4D97-AF65-F5344CB8AC3E}">
        <p14:creationId xmlns:p14="http://schemas.microsoft.com/office/powerpoint/2010/main" val="75376241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138</a:t>
            </a:fld>
            <a:endParaRPr lang="en-US"/>
          </a:p>
        </p:txBody>
      </p:sp>
    </p:spTree>
    <p:extLst>
      <p:ext uri="{BB962C8B-B14F-4D97-AF65-F5344CB8AC3E}">
        <p14:creationId xmlns:p14="http://schemas.microsoft.com/office/powerpoint/2010/main" val="276534740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139</a:t>
            </a:fld>
            <a:endParaRPr lang="en-US"/>
          </a:p>
        </p:txBody>
      </p:sp>
    </p:spTree>
    <p:extLst>
      <p:ext uri="{BB962C8B-B14F-4D97-AF65-F5344CB8AC3E}">
        <p14:creationId xmlns:p14="http://schemas.microsoft.com/office/powerpoint/2010/main" val="36652286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140</a:t>
            </a:fld>
            <a:endParaRPr lang="en-US"/>
          </a:p>
        </p:txBody>
      </p:sp>
    </p:spTree>
    <p:extLst>
      <p:ext uri="{BB962C8B-B14F-4D97-AF65-F5344CB8AC3E}">
        <p14:creationId xmlns:p14="http://schemas.microsoft.com/office/powerpoint/2010/main" val="24838326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141</a:t>
            </a:fld>
            <a:endParaRPr lang="en-US"/>
          </a:p>
        </p:txBody>
      </p:sp>
    </p:spTree>
    <p:extLst>
      <p:ext uri="{BB962C8B-B14F-4D97-AF65-F5344CB8AC3E}">
        <p14:creationId xmlns:p14="http://schemas.microsoft.com/office/powerpoint/2010/main" val="56722746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142</a:t>
            </a:fld>
            <a:endParaRPr lang="en-US"/>
          </a:p>
        </p:txBody>
      </p:sp>
    </p:spTree>
    <p:extLst>
      <p:ext uri="{BB962C8B-B14F-4D97-AF65-F5344CB8AC3E}">
        <p14:creationId xmlns:p14="http://schemas.microsoft.com/office/powerpoint/2010/main" val="12677037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143</a:t>
            </a:fld>
            <a:endParaRPr lang="en-US"/>
          </a:p>
        </p:txBody>
      </p:sp>
    </p:spTree>
    <p:extLst>
      <p:ext uri="{BB962C8B-B14F-4D97-AF65-F5344CB8AC3E}">
        <p14:creationId xmlns:p14="http://schemas.microsoft.com/office/powerpoint/2010/main" val="180523593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144</a:t>
            </a:fld>
            <a:endParaRPr lang="en-US"/>
          </a:p>
        </p:txBody>
      </p:sp>
    </p:spTree>
    <p:extLst>
      <p:ext uri="{BB962C8B-B14F-4D97-AF65-F5344CB8AC3E}">
        <p14:creationId xmlns:p14="http://schemas.microsoft.com/office/powerpoint/2010/main" val="88495855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Cup</a:t>
            </a:r>
          </a:p>
          <a:p>
            <a:r>
              <a:rPr lang="en-US" dirty="0"/>
              <a:t>June 14 – July 15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145</a:t>
            </a:fld>
            <a:endParaRPr lang="en-CA"/>
          </a:p>
        </p:txBody>
      </p:sp>
    </p:spTree>
    <p:extLst>
      <p:ext uri="{BB962C8B-B14F-4D97-AF65-F5344CB8AC3E}">
        <p14:creationId xmlns:p14="http://schemas.microsoft.com/office/powerpoint/2010/main" val="18297740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CA" sz="1000" b="0" i="0" kern="1200" dirty="0">
                <a:solidFill>
                  <a:schemeClr val="tx1"/>
                </a:solidFill>
                <a:effectLst/>
                <a:latin typeface="+mn-lt"/>
                <a:ea typeface="+mn-ea"/>
                <a:cs typeface="+mn-cs"/>
              </a:rPr>
              <a:t>Ethan </a:t>
            </a:r>
            <a:r>
              <a:rPr lang="en-CA" sz="1000" b="0" i="0" kern="1200" dirty="0" err="1">
                <a:solidFill>
                  <a:schemeClr val="tx1"/>
                </a:solidFill>
                <a:effectLst/>
                <a:latin typeface="+mn-lt"/>
                <a:ea typeface="+mn-ea"/>
                <a:cs typeface="+mn-cs"/>
              </a:rPr>
              <a:t>Frome</a:t>
            </a:r>
            <a:r>
              <a:rPr lang="en-CA" sz="1000" b="0" i="0" kern="1200" dirty="0">
                <a:solidFill>
                  <a:schemeClr val="tx1"/>
                </a:solidFill>
                <a:effectLst/>
                <a:latin typeface="+mn-lt"/>
                <a:ea typeface="+mn-ea"/>
                <a:cs typeface="+mn-cs"/>
              </a:rPr>
              <a:t> is a book published in 1911 by the </a:t>
            </a:r>
            <a:r>
              <a:rPr lang="en-CA" sz="1000" b="0" i="0" u="none" strike="noStrike" kern="1200" dirty="0">
                <a:solidFill>
                  <a:schemeClr val="tx1"/>
                </a:solidFill>
                <a:effectLst/>
                <a:latin typeface="+mn-lt"/>
                <a:ea typeface="+mn-ea"/>
                <a:cs typeface="+mn-cs"/>
                <a:hlinkClick r:id="rId3" tooltip="Pulitzer Prize for the Novel"/>
              </a:rPr>
              <a:t>Pulitzer Prize</a:t>
            </a:r>
            <a:r>
              <a:rPr lang="en-CA" sz="1000" b="0" i="0" kern="1200" dirty="0">
                <a:solidFill>
                  <a:schemeClr val="tx1"/>
                </a:solidFill>
                <a:effectLst/>
                <a:latin typeface="+mn-lt"/>
                <a:ea typeface="+mn-ea"/>
                <a:cs typeface="+mn-cs"/>
              </a:rPr>
              <a:t>-winning American author </a:t>
            </a:r>
            <a:r>
              <a:rPr lang="en-CA" sz="1000" b="0" i="0" u="none" strike="noStrike" kern="1200" dirty="0">
                <a:solidFill>
                  <a:schemeClr val="tx1"/>
                </a:solidFill>
                <a:effectLst/>
                <a:latin typeface="+mn-lt"/>
                <a:ea typeface="+mn-ea"/>
                <a:cs typeface="+mn-cs"/>
                <a:hlinkClick r:id="rId4" tooltip="Edith Wharton"/>
              </a:rPr>
              <a:t>Edith Wharton</a:t>
            </a:r>
            <a:r>
              <a:rPr lang="en-CA" sz="1000" b="0" i="0" kern="1200" dirty="0">
                <a:solidFill>
                  <a:schemeClr val="tx1"/>
                </a:solidFill>
                <a:effectLst/>
                <a:latin typeface="+mn-lt"/>
                <a:ea typeface="+mn-ea"/>
                <a:cs typeface="+mn-cs"/>
              </a:rPr>
              <a:t>. It is set in the fictitious town of </a:t>
            </a:r>
            <a:r>
              <a:rPr lang="en-CA" sz="1000" b="0" i="0" kern="1200" dirty="0" err="1">
                <a:solidFill>
                  <a:schemeClr val="tx1"/>
                </a:solidFill>
                <a:effectLst/>
                <a:latin typeface="+mn-lt"/>
                <a:ea typeface="+mn-ea"/>
                <a:cs typeface="+mn-cs"/>
              </a:rPr>
              <a:t>Starkfield</a:t>
            </a:r>
            <a:r>
              <a:rPr lang="en-CA" sz="1000" b="0" i="0" kern="1200" dirty="0">
                <a:solidFill>
                  <a:schemeClr val="tx1"/>
                </a:solidFill>
                <a:effectLst/>
                <a:latin typeface="+mn-lt"/>
                <a:ea typeface="+mn-ea"/>
                <a:cs typeface="+mn-cs"/>
              </a:rPr>
              <a:t>, </a:t>
            </a:r>
            <a:r>
              <a:rPr lang="en-CA" sz="1000" b="0" i="0" u="none" strike="noStrike" kern="1200" dirty="0">
                <a:solidFill>
                  <a:schemeClr val="tx1"/>
                </a:solidFill>
                <a:effectLst/>
                <a:latin typeface="+mn-lt"/>
                <a:ea typeface="+mn-ea"/>
                <a:cs typeface="+mn-cs"/>
                <a:hlinkClick r:id="rId5" tooltip="Massachusetts"/>
              </a:rPr>
              <a:t>Massachusetts</a:t>
            </a:r>
            <a:r>
              <a:rPr lang="en-CA" sz="1000" b="0" i="0" kern="1200" dirty="0">
                <a:solidFill>
                  <a:schemeClr val="tx1"/>
                </a:solidFill>
                <a:effectLst/>
                <a:latin typeface="+mn-lt"/>
                <a:ea typeface="+mn-ea"/>
                <a:cs typeface="+mn-cs"/>
              </a:rPr>
              <a:t>. The novel was adapted into a film, </a:t>
            </a:r>
            <a:r>
              <a:rPr lang="en-CA" sz="1000" b="0" i="0" u="none" strike="noStrike" kern="1200" dirty="0">
                <a:solidFill>
                  <a:schemeClr val="tx1"/>
                </a:solidFill>
                <a:effectLst/>
                <a:latin typeface="+mn-lt"/>
                <a:ea typeface="+mn-ea"/>
                <a:cs typeface="+mn-cs"/>
                <a:hlinkClick r:id="rId6" tooltip="Ethan Frome (film)"/>
              </a:rPr>
              <a:t>Ethan </a:t>
            </a:r>
            <a:r>
              <a:rPr lang="en-CA" sz="1000" b="0" i="0" u="none" strike="noStrike" kern="1200" dirty="0" err="1">
                <a:solidFill>
                  <a:schemeClr val="tx1"/>
                </a:solidFill>
                <a:effectLst/>
                <a:latin typeface="+mn-lt"/>
                <a:ea typeface="+mn-ea"/>
                <a:cs typeface="+mn-cs"/>
                <a:hlinkClick r:id="rId6" tooltip="Ethan Frome (film)"/>
              </a:rPr>
              <a:t>Frome</a:t>
            </a:r>
            <a:r>
              <a:rPr lang="en-CA" sz="1000" b="0" i="0" kern="1200" dirty="0">
                <a:solidFill>
                  <a:schemeClr val="tx1"/>
                </a:solidFill>
                <a:effectLst/>
                <a:latin typeface="+mn-lt"/>
                <a:ea typeface="+mn-ea"/>
                <a:cs typeface="+mn-cs"/>
              </a:rPr>
              <a:t>, in 1993. The novel is framed by the literary device of an extended flashback. The prologue, which is neither named as such nor numbered, opens with an unnamed male narrator spending a winter in </a:t>
            </a:r>
            <a:r>
              <a:rPr lang="en-CA" sz="1000" b="0" i="0" kern="1200" dirty="0" err="1">
                <a:solidFill>
                  <a:schemeClr val="tx1"/>
                </a:solidFill>
                <a:effectLst/>
                <a:latin typeface="+mn-lt"/>
                <a:ea typeface="+mn-ea"/>
                <a:cs typeface="+mn-cs"/>
              </a:rPr>
              <a:t>Starkfield</a:t>
            </a:r>
            <a:r>
              <a:rPr lang="en-CA" sz="1000" b="0" i="0" kern="1200" dirty="0">
                <a:solidFill>
                  <a:schemeClr val="tx1"/>
                </a:solidFill>
                <a:effectLst/>
                <a:latin typeface="+mn-lt"/>
                <a:ea typeface="+mn-ea"/>
                <a:cs typeface="+mn-cs"/>
              </a:rPr>
              <a:t> while in the area on business. He spots a limping, quiet man around the village, who is somehow compelling in his demeanor and carriage. This is Ethan </a:t>
            </a:r>
            <a:r>
              <a:rPr lang="en-CA" sz="1000" b="0" i="0" kern="1200" dirty="0" err="1">
                <a:solidFill>
                  <a:schemeClr val="tx1"/>
                </a:solidFill>
                <a:effectLst/>
                <a:latin typeface="+mn-lt"/>
                <a:ea typeface="+mn-ea"/>
                <a:cs typeface="+mn-cs"/>
              </a:rPr>
              <a:t>Frome</a:t>
            </a:r>
            <a:r>
              <a:rPr lang="en-CA" sz="1000" b="0" i="0" kern="1200" dirty="0">
                <a:solidFill>
                  <a:schemeClr val="tx1"/>
                </a:solidFill>
                <a:effectLst/>
                <a:latin typeface="+mn-lt"/>
                <a:ea typeface="+mn-ea"/>
                <a:cs typeface="+mn-cs"/>
              </a:rPr>
              <a:t>.</a:t>
            </a:r>
            <a:endParaRPr lang="en-US" b="0" i="0" dirty="0"/>
          </a:p>
        </p:txBody>
      </p:sp>
      <p:sp>
        <p:nvSpPr>
          <p:cNvPr id="4" name="Slide Number Placeholder 3"/>
          <p:cNvSpPr>
            <a:spLocks noGrp="1"/>
          </p:cNvSpPr>
          <p:nvPr>
            <p:ph type="sldNum" sz="quarter" idx="10"/>
          </p:nvPr>
        </p:nvSpPr>
        <p:spPr/>
        <p:txBody>
          <a:bodyPr/>
          <a:lstStyle/>
          <a:p>
            <a:fld id="{7B0A6DEE-7F82-4CD5-BFD3-A0F7F2C04A8F}" type="slidenum">
              <a:rPr lang="en-US" smtClean="0"/>
              <a:t>146</a:t>
            </a:fld>
            <a:endParaRPr lang="en-US"/>
          </a:p>
        </p:txBody>
      </p:sp>
    </p:spTree>
    <p:extLst>
      <p:ext uri="{BB962C8B-B14F-4D97-AF65-F5344CB8AC3E}">
        <p14:creationId xmlns:p14="http://schemas.microsoft.com/office/powerpoint/2010/main" val="54343952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CA" sz="1000" b="0" i="0" kern="1200" dirty="0">
                <a:solidFill>
                  <a:schemeClr val="tx1"/>
                </a:solidFill>
                <a:effectLst/>
                <a:latin typeface="+mn-lt"/>
                <a:ea typeface="+mn-ea"/>
                <a:cs typeface="+mn-cs"/>
              </a:rPr>
              <a:t>Ethan </a:t>
            </a:r>
            <a:r>
              <a:rPr lang="en-CA" sz="1000" b="0" i="0" kern="1200" dirty="0" err="1">
                <a:solidFill>
                  <a:schemeClr val="tx1"/>
                </a:solidFill>
                <a:effectLst/>
                <a:latin typeface="+mn-lt"/>
                <a:ea typeface="+mn-ea"/>
                <a:cs typeface="+mn-cs"/>
              </a:rPr>
              <a:t>Frome</a:t>
            </a:r>
            <a:r>
              <a:rPr lang="en-CA" sz="1000" b="0" i="0" kern="1200" dirty="0">
                <a:solidFill>
                  <a:schemeClr val="tx1"/>
                </a:solidFill>
                <a:effectLst/>
                <a:latin typeface="+mn-lt"/>
                <a:ea typeface="+mn-ea"/>
                <a:cs typeface="+mn-cs"/>
              </a:rPr>
              <a:t> is a book published in 1911 by the </a:t>
            </a:r>
            <a:r>
              <a:rPr lang="en-CA" sz="1000" b="0" i="0" u="none" strike="noStrike" kern="1200" dirty="0">
                <a:solidFill>
                  <a:schemeClr val="tx1"/>
                </a:solidFill>
                <a:effectLst/>
                <a:latin typeface="+mn-lt"/>
                <a:ea typeface="+mn-ea"/>
                <a:cs typeface="+mn-cs"/>
                <a:hlinkClick r:id="rId3" tooltip="Pulitzer Prize for the Novel"/>
              </a:rPr>
              <a:t>Pulitzer Prize</a:t>
            </a:r>
            <a:r>
              <a:rPr lang="en-CA" sz="1000" b="0" i="0" kern="1200" dirty="0">
                <a:solidFill>
                  <a:schemeClr val="tx1"/>
                </a:solidFill>
                <a:effectLst/>
                <a:latin typeface="+mn-lt"/>
                <a:ea typeface="+mn-ea"/>
                <a:cs typeface="+mn-cs"/>
              </a:rPr>
              <a:t>-winning American author </a:t>
            </a:r>
            <a:r>
              <a:rPr lang="en-CA" sz="1000" b="0" i="0" u="none" strike="noStrike" kern="1200" dirty="0">
                <a:solidFill>
                  <a:schemeClr val="tx1"/>
                </a:solidFill>
                <a:effectLst/>
                <a:latin typeface="+mn-lt"/>
                <a:ea typeface="+mn-ea"/>
                <a:cs typeface="+mn-cs"/>
                <a:hlinkClick r:id="rId4" tooltip="Edith Wharton"/>
              </a:rPr>
              <a:t>Edith Wharton</a:t>
            </a:r>
            <a:r>
              <a:rPr lang="en-CA" sz="1000" b="0" i="0" kern="1200" dirty="0">
                <a:solidFill>
                  <a:schemeClr val="tx1"/>
                </a:solidFill>
                <a:effectLst/>
                <a:latin typeface="+mn-lt"/>
                <a:ea typeface="+mn-ea"/>
                <a:cs typeface="+mn-cs"/>
              </a:rPr>
              <a:t>. It is set in the fictitious town of </a:t>
            </a:r>
            <a:r>
              <a:rPr lang="en-CA" sz="1000" b="0" i="0" kern="1200" dirty="0" err="1">
                <a:solidFill>
                  <a:schemeClr val="tx1"/>
                </a:solidFill>
                <a:effectLst/>
                <a:latin typeface="+mn-lt"/>
                <a:ea typeface="+mn-ea"/>
                <a:cs typeface="+mn-cs"/>
              </a:rPr>
              <a:t>Starkfield</a:t>
            </a:r>
            <a:r>
              <a:rPr lang="en-CA" sz="1000" b="0" i="0" kern="1200" dirty="0">
                <a:solidFill>
                  <a:schemeClr val="tx1"/>
                </a:solidFill>
                <a:effectLst/>
                <a:latin typeface="+mn-lt"/>
                <a:ea typeface="+mn-ea"/>
                <a:cs typeface="+mn-cs"/>
              </a:rPr>
              <a:t>, </a:t>
            </a:r>
            <a:r>
              <a:rPr lang="en-CA" sz="1000" b="0" i="0" u="none" strike="noStrike" kern="1200" dirty="0">
                <a:solidFill>
                  <a:schemeClr val="tx1"/>
                </a:solidFill>
                <a:effectLst/>
                <a:latin typeface="+mn-lt"/>
                <a:ea typeface="+mn-ea"/>
                <a:cs typeface="+mn-cs"/>
                <a:hlinkClick r:id="rId5" tooltip="Massachusetts"/>
              </a:rPr>
              <a:t>Massachusetts</a:t>
            </a:r>
            <a:r>
              <a:rPr lang="en-CA" sz="1000" b="0" i="0" kern="1200" dirty="0">
                <a:solidFill>
                  <a:schemeClr val="tx1"/>
                </a:solidFill>
                <a:effectLst/>
                <a:latin typeface="+mn-lt"/>
                <a:ea typeface="+mn-ea"/>
                <a:cs typeface="+mn-cs"/>
              </a:rPr>
              <a:t>. The novel was adapted into a film, </a:t>
            </a:r>
            <a:r>
              <a:rPr lang="en-CA" sz="1000" b="0" i="0" u="none" strike="noStrike" kern="1200" dirty="0">
                <a:solidFill>
                  <a:schemeClr val="tx1"/>
                </a:solidFill>
                <a:effectLst/>
                <a:latin typeface="+mn-lt"/>
                <a:ea typeface="+mn-ea"/>
                <a:cs typeface="+mn-cs"/>
                <a:hlinkClick r:id="rId6" tooltip="Ethan Frome (film)"/>
              </a:rPr>
              <a:t>Ethan </a:t>
            </a:r>
            <a:r>
              <a:rPr lang="en-CA" sz="1000" b="0" i="0" u="none" strike="noStrike" kern="1200" dirty="0" err="1">
                <a:solidFill>
                  <a:schemeClr val="tx1"/>
                </a:solidFill>
                <a:effectLst/>
                <a:latin typeface="+mn-lt"/>
                <a:ea typeface="+mn-ea"/>
                <a:cs typeface="+mn-cs"/>
                <a:hlinkClick r:id="rId6" tooltip="Ethan Frome (film)"/>
              </a:rPr>
              <a:t>Frome</a:t>
            </a:r>
            <a:r>
              <a:rPr lang="en-CA" sz="1000" b="0" i="0" kern="1200" dirty="0">
                <a:solidFill>
                  <a:schemeClr val="tx1"/>
                </a:solidFill>
                <a:effectLst/>
                <a:latin typeface="+mn-lt"/>
                <a:ea typeface="+mn-ea"/>
                <a:cs typeface="+mn-cs"/>
              </a:rPr>
              <a:t>, in 1993. The novel is framed by the literary device of an extended flashback. The prologue, which is neither named as such nor numbered, opens with an unnamed male narrator spending a winter in </a:t>
            </a:r>
            <a:r>
              <a:rPr lang="en-CA" sz="1000" b="0" i="0" kern="1200" dirty="0" err="1">
                <a:solidFill>
                  <a:schemeClr val="tx1"/>
                </a:solidFill>
                <a:effectLst/>
                <a:latin typeface="+mn-lt"/>
                <a:ea typeface="+mn-ea"/>
                <a:cs typeface="+mn-cs"/>
              </a:rPr>
              <a:t>Starkfield</a:t>
            </a:r>
            <a:r>
              <a:rPr lang="en-CA" sz="1000" b="0" i="0" kern="1200" dirty="0">
                <a:solidFill>
                  <a:schemeClr val="tx1"/>
                </a:solidFill>
                <a:effectLst/>
                <a:latin typeface="+mn-lt"/>
                <a:ea typeface="+mn-ea"/>
                <a:cs typeface="+mn-cs"/>
              </a:rPr>
              <a:t> while in the area on business. He spots a limping, quiet man around the village, who is somehow compelling in his demeanor and carriage. This is Ethan </a:t>
            </a:r>
            <a:r>
              <a:rPr lang="en-CA" sz="1000" b="0" i="0" kern="1200" dirty="0" err="1">
                <a:solidFill>
                  <a:schemeClr val="tx1"/>
                </a:solidFill>
                <a:effectLst/>
                <a:latin typeface="+mn-lt"/>
                <a:ea typeface="+mn-ea"/>
                <a:cs typeface="+mn-cs"/>
              </a:rPr>
              <a:t>Frome</a:t>
            </a:r>
            <a:r>
              <a:rPr lang="en-CA" sz="1000" b="0" i="0" kern="1200" dirty="0">
                <a:solidFill>
                  <a:schemeClr val="tx1"/>
                </a:solidFill>
                <a:effectLst/>
                <a:latin typeface="+mn-lt"/>
                <a:ea typeface="+mn-ea"/>
                <a:cs typeface="+mn-cs"/>
              </a:rPr>
              <a:t>.</a:t>
            </a:r>
            <a:endParaRPr lang="en-US" b="0" i="0" dirty="0"/>
          </a:p>
        </p:txBody>
      </p:sp>
      <p:sp>
        <p:nvSpPr>
          <p:cNvPr id="4" name="Slide Number Placeholder 3"/>
          <p:cNvSpPr>
            <a:spLocks noGrp="1"/>
          </p:cNvSpPr>
          <p:nvPr>
            <p:ph type="sldNum" sz="quarter" idx="10"/>
          </p:nvPr>
        </p:nvSpPr>
        <p:spPr/>
        <p:txBody>
          <a:bodyPr/>
          <a:lstStyle/>
          <a:p>
            <a:fld id="{7B0A6DEE-7F82-4CD5-BFD3-A0F7F2C04A8F}" type="slidenum">
              <a:rPr lang="en-US" smtClean="0"/>
              <a:t>147</a:t>
            </a:fld>
            <a:endParaRPr lang="en-US"/>
          </a:p>
        </p:txBody>
      </p:sp>
    </p:spTree>
    <p:extLst>
      <p:ext uri="{BB962C8B-B14F-4D97-AF65-F5344CB8AC3E}">
        <p14:creationId xmlns:p14="http://schemas.microsoft.com/office/powerpoint/2010/main" val="1157816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Aretha Franklin dies/funeral</a:t>
            </a:r>
          </a:p>
          <a:p>
            <a:r>
              <a:rPr lang="en-US" dirty="0"/>
              <a:t>August 16/September 1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14</a:t>
            </a:fld>
            <a:endParaRPr lang="en-CA"/>
          </a:p>
        </p:txBody>
      </p:sp>
    </p:spTree>
    <p:extLst>
      <p:ext uri="{BB962C8B-B14F-4D97-AF65-F5344CB8AC3E}">
        <p14:creationId xmlns:p14="http://schemas.microsoft.com/office/powerpoint/2010/main" val="4773570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150</a:t>
            </a:fld>
            <a:endParaRPr lang="en-US"/>
          </a:p>
        </p:txBody>
      </p:sp>
    </p:spTree>
    <p:extLst>
      <p:ext uri="{BB962C8B-B14F-4D97-AF65-F5344CB8AC3E}">
        <p14:creationId xmlns:p14="http://schemas.microsoft.com/office/powerpoint/2010/main" val="2340636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John McCain dies/funeral</a:t>
            </a:r>
          </a:p>
          <a:p>
            <a:r>
              <a:rPr lang="en-US" dirty="0"/>
              <a:t>August 26/September 2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15</a:t>
            </a:fld>
            <a:endParaRPr lang="en-CA"/>
          </a:p>
        </p:txBody>
      </p:sp>
    </p:spTree>
    <p:extLst>
      <p:ext uri="{BB962C8B-B14F-4D97-AF65-F5344CB8AC3E}">
        <p14:creationId xmlns:p14="http://schemas.microsoft.com/office/powerpoint/2010/main" val="3462199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Kate Spade commits suicide</a:t>
            </a:r>
          </a:p>
          <a:p>
            <a:r>
              <a:rPr lang="en-US" dirty="0"/>
              <a:t>June 6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16</a:t>
            </a:fld>
            <a:endParaRPr lang="en-CA"/>
          </a:p>
        </p:txBody>
      </p:sp>
    </p:spTree>
    <p:extLst>
      <p:ext uri="{BB962C8B-B14F-4D97-AF65-F5344CB8AC3E}">
        <p14:creationId xmlns:p14="http://schemas.microsoft.com/office/powerpoint/2010/main" val="3512288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Anthony Bourdain commits suicide</a:t>
            </a:r>
          </a:p>
          <a:p>
            <a:r>
              <a:rPr lang="en-US" dirty="0"/>
              <a:t>June 8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17</a:t>
            </a:fld>
            <a:endParaRPr lang="en-CA"/>
          </a:p>
        </p:txBody>
      </p:sp>
    </p:spTree>
    <p:extLst>
      <p:ext uri="{BB962C8B-B14F-4D97-AF65-F5344CB8AC3E}">
        <p14:creationId xmlns:p14="http://schemas.microsoft.com/office/powerpoint/2010/main" val="859693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Cup</a:t>
            </a:r>
          </a:p>
          <a:p>
            <a:r>
              <a:rPr lang="en-US" dirty="0"/>
              <a:t>June 14 – July 15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18</a:t>
            </a:fld>
            <a:endParaRPr lang="en-CA"/>
          </a:p>
        </p:txBody>
      </p:sp>
    </p:spTree>
    <p:extLst>
      <p:ext uri="{BB962C8B-B14F-4D97-AF65-F5344CB8AC3E}">
        <p14:creationId xmlns:p14="http://schemas.microsoft.com/office/powerpoint/2010/main" val="916076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19</a:t>
            </a:fld>
            <a:endParaRPr lang="en-CA"/>
          </a:p>
        </p:txBody>
      </p:sp>
    </p:spTree>
    <p:extLst>
      <p:ext uri="{BB962C8B-B14F-4D97-AF65-F5344CB8AC3E}">
        <p14:creationId xmlns:p14="http://schemas.microsoft.com/office/powerpoint/2010/main" val="3087279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B0A6DEE-7F82-4CD5-BFD3-A0F7F2C04A8F}" type="slidenum">
              <a:rPr lang="en-US" smtClean="0"/>
              <a:t>2</a:t>
            </a:fld>
            <a:endParaRPr lang="en-US"/>
          </a:p>
        </p:txBody>
      </p:sp>
    </p:spTree>
    <p:extLst>
      <p:ext uri="{BB962C8B-B14F-4D97-AF65-F5344CB8AC3E}">
        <p14:creationId xmlns:p14="http://schemas.microsoft.com/office/powerpoint/2010/main" val="2279771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That was about Story Quant. </a:t>
            </a:r>
          </a:p>
          <a:p>
            <a:r>
              <a:rPr lang="en-US" baseline="0" dirty="0"/>
              <a:t>There has been rising concern about the nature and quality of the stories that house our media advertising messages.</a:t>
            </a:r>
          </a:p>
          <a:p>
            <a:r>
              <a:rPr lang="en-US" baseline="0" dirty="0"/>
              <a:t>We need to think about Story Quant, yes, but we also need to pay attention to Story Qual.</a:t>
            </a:r>
          </a:p>
          <a:p>
            <a:r>
              <a:rPr lang="en-US" baseline="0" dirty="0"/>
              <a:t>We have a term for this concern… Brand Safety.</a:t>
            </a:r>
          </a:p>
        </p:txBody>
      </p:sp>
      <p:sp>
        <p:nvSpPr>
          <p:cNvPr id="4" name="Slide Number Placeholder 3"/>
          <p:cNvSpPr>
            <a:spLocks noGrp="1"/>
          </p:cNvSpPr>
          <p:nvPr>
            <p:ph type="sldNum" sz="quarter" idx="10"/>
          </p:nvPr>
        </p:nvSpPr>
        <p:spPr/>
        <p:txBody>
          <a:bodyPr/>
          <a:lstStyle/>
          <a:p>
            <a:fld id="{7B0A6DEE-7F82-4CD5-BFD3-A0F7F2C04A8F}" type="slidenum">
              <a:rPr lang="en-US" smtClean="0"/>
              <a:t>20</a:t>
            </a:fld>
            <a:endParaRPr lang="en-US"/>
          </a:p>
        </p:txBody>
      </p:sp>
    </p:spTree>
    <p:extLst>
      <p:ext uri="{BB962C8B-B14F-4D97-AF65-F5344CB8AC3E}">
        <p14:creationId xmlns:p14="http://schemas.microsoft.com/office/powerpoint/2010/main" val="1041088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Some recent and important research was conducted to address this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B92508"/>
                </a:solidFill>
                <a:latin typeface="Century Gothic" panose="020B0502020202020204" pitchFamily="34" charset="0"/>
              </a:rPr>
              <a:t>Can high quality stories build brands?</a:t>
            </a:r>
          </a:p>
          <a:p>
            <a:r>
              <a:rPr lang="en-US" baseline="0" dirty="0"/>
              <a:t>As you’d suspect, the result of this research confirms that, yes, the quality of story context matters.</a:t>
            </a:r>
          </a:p>
        </p:txBody>
      </p:sp>
      <p:sp>
        <p:nvSpPr>
          <p:cNvPr id="4" name="Slide Number Placeholder 3"/>
          <p:cNvSpPr>
            <a:spLocks noGrp="1"/>
          </p:cNvSpPr>
          <p:nvPr>
            <p:ph type="sldNum" sz="quarter" idx="10"/>
          </p:nvPr>
        </p:nvSpPr>
        <p:spPr/>
        <p:txBody>
          <a:bodyPr/>
          <a:lstStyle/>
          <a:p>
            <a:fld id="{7B0A6DEE-7F82-4CD5-BFD3-A0F7F2C04A8F}" type="slidenum">
              <a:rPr lang="en-US" smtClean="0"/>
              <a:t>21</a:t>
            </a:fld>
            <a:endParaRPr lang="en-US"/>
          </a:p>
        </p:txBody>
      </p:sp>
    </p:spTree>
    <p:extLst>
      <p:ext uri="{BB962C8B-B14F-4D97-AF65-F5344CB8AC3E}">
        <p14:creationId xmlns:p14="http://schemas.microsoft.com/office/powerpoint/2010/main" val="1512958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C13E24"/>
                </a:solidFill>
                <a:latin typeface="Century Gothic" panose="020B0502020202020204" pitchFamily="34" charset="0"/>
              </a:rPr>
              <a:t>"The Evolution of Contextual Targeting” is the name of the report containing the results of this study.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13E24"/>
                </a:solidFill>
                <a:latin typeface="Century Gothic" panose="020B0502020202020204" pitchFamily="34" charset="0"/>
              </a:rPr>
              <a:t>I</a:t>
            </a:r>
            <a:r>
              <a:rPr lang="en-CA" sz="1200" dirty="0">
                <a:solidFill>
                  <a:srgbClr val="C13E24"/>
                </a:solidFill>
                <a:latin typeface="Century Gothic" panose="020B0502020202020204" pitchFamily="34" charset="0"/>
              </a:rPr>
              <a:t>t was conducted by Oath Canada in Spring 2018 against English and French adults 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13E24"/>
                </a:solidFill>
                <a:latin typeface="Century Gothic" panose="020B0502020202020204" pitchFamily="34" charset="0"/>
              </a:rPr>
              <a:t>T</a:t>
            </a:r>
            <a:r>
              <a:rPr lang="en-CA" sz="1200" dirty="0">
                <a:solidFill>
                  <a:srgbClr val="C13E24"/>
                </a:solidFill>
                <a:latin typeface="Century Gothic" panose="020B0502020202020204" pitchFamily="34" charset="0"/>
              </a:rPr>
              <a:t>hey employed YouGov to administer an online survey amongst over 1,000 respondents.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13E24"/>
                </a:solidFill>
                <a:latin typeface="Century Gothic" panose="020B0502020202020204" pitchFamily="34" charset="0"/>
              </a:rPr>
              <a:t>A</a:t>
            </a:r>
            <a:r>
              <a:rPr lang="en-CA" sz="1200" dirty="0" err="1">
                <a:solidFill>
                  <a:srgbClr val="C13E24"/>
                </a:solidFill>
                <a:latin typeface="Century Gothic" panose="020B0502020202020204" pitchFamily="34" charset="0"/>
              </a:rPr>
              <a:t>nd</a:t>
            </a:r>
            <a:r>
              <a:rPr lang="en-CA" sz="1200" dirty="0">
                <a:solidFill>
                  <a:srgbClr val="C13E24"/>
                </a:solidFill>
                <a:latin typeface="Century Gothic" panose="020B0502020202020204" pitchFamily="34" charset="0"/>
              </a:rPr>
              <a:t> they employed </a:t>
            </a:r>
            <a:r>
              <a:rPr lang="en-CA" sz="1200" dirty="0" err="1">
                <a:solidFill>
                  <a:srgbClr val="C13E24"/>
                </a:solidFill>
                <a:latin typeface="Century Gothic" panose="020B0502020202020204" pitchFamily="34" charset="0"/>
              </a:rPr>
              <a:t>Brainsights</a:t>
            </a:r>
            <a:r>
              <a:rPr lang="en-CA" sz="1200" dirty="0">
                <a:solidFill>
                  <a:srgbClr val="C13E24"/>
                </a:solidFill>
                <a:latin typeface="Century Gothic" panose="020B0502020202020204" pitchFamily="34" charset="0"/>
              </a:rPr>
              <a:t> to conduct a Neuro study amongst 300 respondents.</a:t>
            </a:r>
          </a:p>
          <a:p>
            <a:endParaRPr lang="en-US" baseline="0" dirty="0"/>
          </a:p>
        </p:txBody>
      </p:sp>
      <p:sp>
        <p:nvSpPr>
          <p:cNvPr id="4" name="Slide Number Placeholder 3"/>
          <p:cNvSpPr>
            <a:spLocks noGrp="1"/>
          </p:cNvSpPr>
          <p:nvPr>
            <p:ph type="sldNum" sz="quarter" idx="10"/>
          </p:nvPr>
        </p:nvSpPr>
        <p:spPr/>
        <p:txBody>
          <a:bodyPr/>
          <a:lstStyle/>
          <a:p>
            <a:fld id="{7B0A6DEE-7F82-4CD5-BFD3-A0F7F2C04A8F}" type="slidenum">
              <a:rPr lang="en-US" smtClean="0"/>
              <a:t>22</a:t>
            </a:fld>
            <a:endParaRPr lang="en-US"/>
          </a:p>
        </p:txBody>
      </p:sp>
    </p:spTree>
    <p:extLst>
      <p:ext uri="{BB962C8B-B14F-4D97-AF65-F5344CB8AC3E}">
        <p14:creationId xmlns:p14="http://schemas.microsoft.com/office/powerpoint/2010/main" val="2221371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rgbClr val="B92508"/>
                </a:solidFill>
                <a:latin typeface="Century Gothic" panose="020B0502020202020204" pitchFamily="34" charset="0"/>
              </a:rPr>
              <a:t>“I feel less </a:t>
            </a:r>
            <a:r>
              <a:rPr lang="en-US" sz="1200" dirty="0" err="1">
                <a:solidFill>
                  <a:srgbClr val="B92508"/>
                </a:solidFill>
                <a:latin typeface="Century Gothic" panose="020B0502020202020204" pitchFamily="34" charset="0"/>
              </a:rPr>
              <a:t>favourable</a:t>
            </a:r>
            <a:r>
              <a:rPr lang="en-US" sz="1200" dirty="0">
                <a:solidFill>
                  <a:srgbClr val="B92508"/>
                </a:solidFill>
                <a:latin typeface="Century Gothic" panose="020B0502020202020204" pitchFamily="34" charset="0"/>
              </a:rPr>
              <a:t> towards the brand…” was the sentiment expressed by 69% of respondents to brand ads appearing next to offensive content.</a:t>
            </a:r>
          </a:p>
          <a:p>
            <a:pPr algn="l"/>
            <a:r>
              <a:rPr lang="en-US" sz="1200" dirty="0">
                <a:solidFill>
                  <a:srgbClr val="B92508"/>
                </a:solidFill>
                <a:latin typeface="Century Gothic" panose="020B0502020202020204" pitchFamily="34" charset="0"/>
              </a:rPr>
              <a:t>And the sentiment expressed by 67% of respondents concerning brand ads appearing next to lower quality, click bait–like content.</a:t>
            </a:r>
          </a:p>
          <a:p>
            <a:pPr algn="l"/>
            <a:r>
              <a:rPr lang="en-US" sz="1200" dirty="0">
                <a:solidFill>
                  <a:srgbClr val="B92508"/>
                </a:solidFill>
                <a:latin typeface="Century Gothic" panose="020B0502020202020204" pitchFamily="34" charset="0"/>
              </a:rPr>
              <a:t>According to the </a:t>
            </a:r>
            <a:r>
              <a:rPr lang="en-US" sz="1200" dirty="0" err="1">
                <a:solidFill>
                  <a:srgbClr val="B92508"/>
                </a:solidFill>
                <a:latin typeface="Century Gothic" panose="020B0502020202020204" pitchFamily="34" charset="0"/>
              </a:rPr>
              <a:t>Brainsights</a:t>
            </a:r>
            <a:r>
              <a:rPr lang="en-US" sz="1200" dirty="0">
                <a:solidFill>
                  <a:srgbClr val="B92508"/>
                </a:solidFill>
                <a:latin typeface="Century Gothic" panose="020B0502020202020204" pitchFamily="34" charset="0"/>
              </a:rPr>
              <a:t> portion of the study, ads in high quality content, when compared to normal content… </a:t>
            </a:r>
          </a:p>
          <a:p>
            <a:pPr algn="l"/>
            <a:r>
              <a:rPr lang="en-US" sz="1200" dirty="0">
                <a:solidFill>
                  <a:srgbClr val="B92508"/>
                </a:solidFill>
                <a:latin typeface="Century Gothic" panose="020B0502020202020204" pitchFamily="34" charset="0"/>
              </a:rPr>
              <a:t>Did not increase attention overall, but increases in attention were noted amongst ads on mobile devises and video ads. </a:t>
            </a:r>
          </a:p>
          <a:p>
            <a:pPr algn="l"/>
            <a:r>
              <a:rPr lang="en-US" sz="1200" dirty="0">
                <a:solidFill>
                  <a:srgbClr val="B92508"/>
                </a:solidFill>
                <a:latin typeface="Century Gothic" panose="020B0502020202020204" pitchFamily="34" charset="0"/>
              </a:rPr>
              <a:t>Higher quality content produced deeper relationship connections…</a:t>
            </a:r>
          </a:p>
          <a:p>
            <a:pPr algn="l"/>
            <a:r>
              <a:rPr lang="en-US" sz="1200" dirty="0">
                <a:solidFill>
                  <a:srgbClr val="B92508"/>
                </a:solidFill>
                <a:latin typeface="Century Gothic" panose="020B0502020202020204" pitchFamily="34" charset="0"/>
              </a:rPr>
              <a:t>And produced better memory encoding.</a:t>
            </a:r>
          </a:p>
        </p:txBody>
      </p:sp>
      <p:sp>
        <p:nvSpPr>
          <p:cNvPr id="4" name="Slide Number Placeholder 3"/>
          <p:cNvSpPr>
            <a:spLocks noGrp="1"/>
          </p:cNvSpPr>
          <p:nvPr>
            <p:ph type="sldNum" sz="quarter" idx="10"/>
          </p:nvPr>
        </p:nvSpPr>
        <p:spPr/>
        <p:txBody>
          <a:bodyPr/>
          <a:lstStyle/>
          <a:p>
            <a:fld id="{2007607A-9CC2-459A-A209-BEFED9CDAEF5}" type="slidenum">
              <a:rPr lang="en-US" smtClean="0"/>
              <a:t>23</a:t>
            </a:fld>
            <a:endParaRPr lang="en-US"/>
          </a:p>
        </p:txBody>
      </p:sp>
    </p:spTree>
    <p:extLst>
      <p:ext uri="{BB962C8B-B14F-4D97-AF65-F5344CB8AC3E}">
        <p14:creationId xmlns:p14="http://schemas.microsoft.com/office/powerpoint/2010/main" val="269518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all goes to say… Brand Safety content matters to the effectiveness of your campaign.</a:t>
            </a:r>
          </a:p>
        </p:txBody>
      </p:sp>
      <p:sp>
        <p:nvSpPr>
          <p:cNvPr id="4" name="Slide Number Placeholder 3"/>
          <p:cNvSpPr>
            <a:spLocks noGrp="1"/>
          </p:cNvSpPr>
          <p:nvPr>
            <p:ph type="sldNum" sz="quarter" idx="10"/>
          </p:nvPr>
        </p:nvSpPr>
        <p:spPr/>
        <p:txBody>
          <a:bodyPr/>
          <a:lstStyle/>
          <a:p>
            <a:fld id="{2007607A-9CC2-459A-A209-BEFED9CDAEF5}" type="slidenum">
              <a:rPr lang="en-US" smtClean="0"/>
              <a:t>24</a:t>
            </a:fld>
            <a:endParaRPr lang="en-US"/>
          </a:p>
        </p:txBody>
      </p:sp>
    </p:spTree>
    <p:extLst>
      <p:ext uri="{BB962C8B-B14F-4D97-AF65-F5344CB8AC3E}">
        <p14:creationId xmlns:p14="http://schemas.microsoft.com/office/powerpoint/2010/main" val="1580016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7607A-9CC2-459A-A209-BEFED9CDAEF5}" type="slidenum">
              <a:rPr lang="en-US" smtClean="0"/>
              <a:t>25</a:t>
            </a:fld>
            <a:endParaRPr lang="en-US"/>
          </a:p>
        </p:txBody>
      </p:sp>
    </p:spTree>
    <p:extLst>
      <p:ext uri="{BB962C8B-B14F-4D97-AF65-F5344CB8AC3E}">
        <p14:creationId xmlns:p14="http://schemas.microsoft.com/office/powerpoint/2010/main" val="3790328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26</a:t>
            </a:fld>
            <a:endParaRPr lang="en-US"/>
          </a:p>
        </p:txBody>
      </p:sp>
    </p:spTree>
    <p:extLst>
      <p:ext uri="{BB962C8B-B14F-4D97-AF65-F5344CB8AC3E}">
        <p14:creationId xmlns:p14="http://schemas.microsoft.com/office/powerpoint/2010/main" val="4035569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a:solidFill>
                  <a:schemeClr val="tx1"/>
                </a:solidFill>
                <a:effectLst/>
                <a:latin typeface="+mn-lt"/>
                <a:ea typeface="+mn-ea"/>
                <a:cs typeface="+mn-cs"/>
              </a:rPr>
              <a:t>Slaughterhouse-Five, or The Children's Crusade: A Duty-Dance with Death</a:t>
            </a:r>
            <a:r>
              <a:rPr lang="en-CA" sz="1200" b="0" i="0" kern="1200" dirty="0">
                <a:solidFill>
                  <a:schemeClr val="tx1"/>
                </a:solidFill>
                <a:effectLst/>
                <a:latin typeface="+mn-lt"/>
                <a:ea typeface="+mn-ea"/>
                <a:cs typeface="+mn-cs"/>
              </a:rPr>
              <a:t> (1969) is a </a:t>
            </a:r>
            <a:r>
              <a:rPr lang="en-CA" sz="1200" b="0" i="0" u="none" strike="noStrike" kern="1200" dirty="0">
                <a:solidFill>
                  <a:schemeClr val="tx1"/>
                </a:solidFill>
                <a:effectLst/>
                <a:latin typeface="+mn-lt"/>
                <a:ea typeface="+mn-ea"/>
                <a:cs typeface="+mn-cs"/>
                <a:hlinkClick r:id="rId3" tooltip="Science fiction"/>
              </a:rPr>
              <a:t>science fiction</a:t>
            </a:r>
            <a:r>
              <a:rPr lang="en-CA" sz="1200" b="0" i="0" kern="1200" dirty="0">
                <a:solidFill>
                  <a:schemeClr val="tx1"/>
                </a:solidFill>
                <a:effectLst/>
                <a:latin typeface="+mn-lt"/>
                <a:ea typeface="+mn-ea"/>
                <a:cs typeface="+mn-cs"/>
              </a:rPr>
              <a:t>-infused anti-war novel by </a:t>
            </a:r>
            <a:r>
              <a:rPr lang="en-CA" sz="1200" b="0" i="0" u="none" strike="noStrike" kern="1200" dirty="0">
                <a:solidFill>
                  <a:schemeClr val="tx1"/>
                </a:solidFill>
                <a:effectLst/>
                <a:latin typeface="+mn-lt"/>
                <a:ea typeface="+mn-ea"/>
                <a:cs typeface="+mn-cs"/>
                <a:hlinkClick r:id="rId4" tooltip="Kurt Vonnegut"/>
              </a:rPr>
              <a:t>Kurt Vonnegut</a:t>
            </a:r>
            <a:r>
              <a:rPr lang="en-CA" sz="1200" b="0" i="0" kern="1200" dirty="0">
                <a:solidFill>
                  <a:schemeClr val="tx1"/>
                </a:solidFill>
                <a:effectLst/>
                <a:latin typeface="+mn-lt"/>
                <a:ea typeface="+mn-ea"/>
                <a:cs typeface="+mn-cs"/>
              </a:rPr>
              <a:t> about the </a:t>
            </a:r>
            <a:r>
              <a:rPr lang="en-CA" sz="1200" b="0" i="0" u="none" strike="noStrike" kern="1200" dirty="0">
                <a:solidFill>
                  <a:schemeClr val="tx1"/>
                </a:solidFill>
                <a:effectLst/>
                <a:latin typeface="+mn-lt"/>
                <a:ea typeface="+mn-ea"/>
                <a:cs typeface="+mn-cs"/>
                <a:hlinkClick r:id="rId5" tooltip="World War II"/>
              </a:rPr>
              <a:t>World War II</a:t>
            </a:r>
            <a:r>
              <a:rPr lang="en-CA" sz="1200" b="0" i="0" kern="1200" dirty="0">
                <a:solidFill>
                  <a:schemeClr val="tx1"/>
                </a:solidFill>
                <a:effectLst/>
                <a:latin typeface="+mn-lt"/>
                <a:ea typeface="+mn-ea"/>
                <a:cs typeface="+mn-cs"/>
              </a:rPr>
              <a:t> experiences and </a:t>
            </a:r>
            <a:r>
              <a:rPr lang="en-CA" sz="1200" b="0" i="0" u="none" strike="noStrike" kern="1200" dirty="0">
                <a:solidFill>
                  <a:schemeClr val="tx1"/>
                </a:solidFill>
                <a:effectLst/>
                <a:latin typeface="+mn-lt"/>
                <a:ea typeface="+mn-ea"/>
                <a:cs typeface="+mn-cs"/>
                <a:hlinkClick r:id="rId6" tooltip="Time travel"/>
              </a:rPr>
              <a:t>journeys through time</a:t>
            </a:r>
            <a:r>
              <a:rPr lang="en-CA" sz="1200" b="0" i="0" kern="1200" dirty="0">
                <a:solidFill>
                  <a:schemeClr val="tx1"/>
                </a:solidFill>
                <a:effectLst/>
                <a:latin typeface="+mn-lt"/>
                <a:ea typeface="+mn-ea"/>
                <a:cs typeface="+mn-cs"/>
              </a:rPr>
              <a:t> of </a:t>
            </a:r>
            <a:r>
              <a:rPr lang="en-CA" sz="1200" b="0" i="0" u="none" strike="noStrike" kern="1200" dirty="0">
                <a:solidFill>
                  <a:schemeClr val="tx1"/>
                </a:solidFill>
                <a:effectLst/>
                <a:latin typeface="+mn-lt"/>
                <a:ea typeface="+mn-ea"/>
                <a:cs typeface="+mn-cs"/>
                <a:hlinkClick r:id="rId7" tooltip="Billy Pilgrim"/>
              </a:rPr>
              <a:t>Billy Pilgrim</a:t>
            </a:r>
            <a:r>
              <a:rPr lang="en-CA" sz="1200" b="0" i="0" kern="1200" dirty="0">
                <a:solidFill>
                  <a:schemeClr val="tx1"/>
                </a:solidFill>
                <a:effectLst/>
                <a:latin typeface="+mn-lt"/>
                <a:ea typeface="+mn-ea"/>
                <a:cs typeface="+mn-cs"/>
              </a:rPr>
              <a:t>, from his time as an American soldier and chaplain's assistant, to postwar and early years. It is generally recognized as Vonnegut's most influential and popular work.</a:t>
            </a:r>
            <a:r>
              <a:rPr lang="en-CA" sz="1200" b="0" i="0" u="none" strike="noStrike" kern="1200" baseline="30000" dirty="0">
                <a:solidFill>
                  <a:schemeClr val="tx1"/>
                </a:solidFill>
                <a:effectLst/>
                <a:latin typeface="+mn-lt"/>
                <a:ea typeface="+mn-ea"/>
                <a:cs typeface="+mn-cs"/>
                <a:hlinkClick r:id="rId8"/>
              </a:rPr>
              <a:t>[2]</a:t>
            </a:r>
            <a:r>
              <a:rPr lang="en-CA" sz="1200" b="0" i="0" kern="1200" dirty="0">
                <a:solidFill>
                  <a:schemeClr val="tx1"/>
                </a:solidFill>
                <a:effectLst/>
                <a:latin typeface="+mn-lt"/>
                <a:ea typeface="+mn-ea"/>
                <a:cs typeface="+mn-cs"/>
              </a:rPr>
              <a:t> A central event is Pilgrim's surviving the Allies' </a:t>
            </a:r>
            <a:r>
              <a:rPr lang="en-CA" sz="1200" b="0" i="0" u="none" strike="noStrike" kern="1200" dirty="0">
                <a:solidFill>
                  <a:schemeClr val="tx1"/>
                </a:solidFill>
                <a:effectLst/>
                <a:latin typeface="+mn-lt"/>
                <a:ea typeface="+mn-ea"/>
                <a:cs typeface="+mn-cs"/>
                <a:hlinkClick r:id="rId9" tooltip="Bombing of Dresden in World War II"/>
              </a:rPr>
              <a:t>firebombing of Dresden</a:t>
            </a:r>
            <a:r>
              <a:rPr lang="en-CA" sz="1200" b="0" i="0" kern="1200" dirty="0">
                <a:solidFill>
                  <a:schemeClr val="tx1"/>
                </a:solidFill>
                <a:effectLst/>
                <a:latin typeface="+mn-lt"/>
                <a:ea typeface="+mn-ea"/>
                <a:cs typeface="+mn-cs"/>
              </a:rPr>
              <a:t> as a prisoner-of-war. This was an event in Vonnegut's own life, and the novel is considered semi-autobiographical.</a:t>
            </a:r>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27</a:t>
            </a:fld>
            <a:endParaRPr lang="en-US"/>
          </a:p>
        </p:txBody>
      </p:sp>
    </p:spTree>
    <p:extLst>
      <p:ext uri="{BB962C8B-B14F-4D97-AF65-F5344CB8AC3E}">
        <p14:creationId xmlns:p14="http://schemas.microsoft.com/office/powerpoint/2010/main" val="2825098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28</a:t>
            </a:fld>
            <a:endParaRPr lang="en-US"/>
          </a:p>
        </p:txBody>
      </p:sp>
    </p:spTree>
    <p:extLst>
      <p:ext uri="{BB962C8B-B14F-4D97-AF65-F5344CB8AC3E}">
        <p14:creationId xmlns:p14="http://schemas.microsoft.com/office/powerpoint/2010/main" val="4048696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29</a:t>
            </a:fld>
            <a:endParaRPr lang="en-US"/>
          </a:p>
        </p:txBody>
      </p:sp>
    </p:spTree>
    <p:extLst>
      <p:ext uri="{BB962C8B-B14F-4D97-AF65-F5344CB8AC3E}">
        <p14:creationId xmlns:p14="http://schemas.microsoft.com/office/powerpoint/2010/main" val="749137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3</a:t>
            </a:fld>
            <a:endParaRPr lang="en-CA"/>
          </a:p>
        </p:txBody>
      </p:sp>
    </p:spTree>
    <p:extLst>
      <p:ext uri="{BB962C8B-B14F-4D97-AF65-F5344CB8AC3E}">
        <p14:creationId xmlns:p14="http://schemas.microsoft.com/office/powerpoint/2010/main" val="1916428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7607A-9CC2-459A-A209-BEFED9CDAEF5}" type="slidenum">
              <a:rPr lang="en-US" smtClean="0"/>
              <a:t>30</a:t>
            </a:fld>
            <a:endParaRPr lang="en-US"/>
          </a:p>
        </p:txBody>
      </p:sp>
    </p:spTree>
    <p:extLst>
      <p:ext uri="{BB962C8B-B14F-4D97-AF65-F5344CB8AC3E}">
        <p14:creationId xmlns:p14="http://schemas.microsoft.com/office/powerpoint/2010/main" val="3730193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31</a:t>
            </a:fld>
            <a:endParaRPr lang="en-US"/>
          </a:p>
        </p:txBody>
      </p:sp>
    </p:spTree>
    <p:extLst>
      <p:ext uri="{BB962C8B-B14F-4D97-AF65-F5344CB8AC3E}">
        <p14:creationId xmlns:p14="http://schemas.microsoft.com/office/powerpoint/2010/main" val="2136801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32</a:t>
            </a:fld>
            <a:endParaRPr lang="en-US"/>
          </a:p>
        </p:txBody>
      </p:sp>
    </p:spTree>
    <p:extLst>
      <p:ext uri="{BB962C8B-B14F-4D97-AF65-F5344CB8AC3E}">
        <p14:creationId xmlns:p14="http://schemas.microsoft.com/office/powerpoint/2010/main" val="2196854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33</a:t>
            </a:fld>
            <a:endParaRPr lang="en-US"/>
          </a:p>
        </p:txBody>
      </p:sp>
    </p:spTree>
    <p:extLst>
      <p:ext uri="{BB962C8B-B14F-4D97-AF65-F5344CB8AC3E}">
        <p14:creationId xmlns:p14="http://schemas.microsoft.com/office/powerpoint/2010/main" val="3226175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34</a:t>
            </a:fld>
            <a:endParaRPr lang="en-US"/>
          </a:p>
        </p:txBody>
      </p:sp>
    </p:spTree>
    <p:extLst>
      <p:ext uri="{BB962C8B-B14F-4D97-AF65-F5344CB8AC3E}">
        <p14:creationId xmlns:p14="http://schemas.microsoft.com/office/powerpoint/2010/main" val="3937521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35</a:t>
            </a:fld>
            <a:endParaRPr lang="en-US"/>
          </a:p>
        </p:txBody>
      </p:sp>
    </p:spTree>
    <p:extLst>
      <p:ext uri="{BB962C8B-B14F-4D97-AF65-F5344CB8AC3E}">
        <p14:creationId xmlns:p14="http://schemas.microsoft.com/office/powerpoint/2010/main" val="2411299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36</a:t>
            </a:fld>
            <a:endParaRPr lang="en-US"/>
          </a:p>
        </p:txBody>
      </p:sp>
    </p:spTree>
    <p:extLst>
      <p:ext uri="{BB962C8B-B14F-4D97-AF65-F5344CB8AC3E}">
        <p14:creationId xmlns:p14="http://schemas.microsoft.com/office/powerpoint/2010/main" val="661605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37</a:t>
            </a:fld>
            <a:endParaRPr lang="en-US"/>
          </a:p>
        </p:txBody>
      </p:sp>
    </p:spTree>
    <p:extLst>
      <p:ext uri="{BB962C8B-B14F-4D97-AF65-F5344CB8AC3E}">
        <p14:creationId xmlns:p14="http://schemas.microsoft.com/office/powerpoint/2010/main" val="567901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38</a:t>
            </a:fld>
            <a:endParaRPr lang="en-US"/>
          </a:p>
        </p:txBody>
      </p:sp>
    </p:spTree>
    <p:extLst>
      <p:ext uri="{BB962C8B-B14F-4D97-AF65-F5344CB8AC3E}">
        <p14:creationId xmlns:p14="http://schemas.microsoft.com/office/powerpoint/2010/main" val="3597896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VR. Augmented Reality appears to have more applications, application and usage.</a:t>
            </a:r>
          </a:p>
        </p:txBody>
      </p:sp>
      <p:sp>
        <p:nvSpPr>
          <p:cNvPr id="4" name="Slide Number Placeholder 3"/>
          <p:cNvSpPr>
            <a:spLocks noGrp="1"/>
          </p:cNvSpPr>
          <p:nvPr>
            <p:ph type="sldNum" sz="quarter" idx="10"/>
          </p:nvPr>
        </p:nvSpPr>
        <p:spPr/>
        <p:txBody>
          <a:bodyPr/>
          <a:lstStyle/>
          <a:p>
            <a:fld id="{2007607A-9CC2-459A-A209-BEFED9CDAEF5}" type="slidenum">
              <a:rPr lang="en-US" smtClean="0"/>
              <a:t>39</a:t>
            </a:fld>
            <a:endParaRPr lang="en-US"/>
          </a:p>
        </p:txBody>
      </p:sp>
    </p:spTree>
    <p:extLst>
      <p:ext uri="{BB962C8B-B14F-4D97-AF65-F5344CB8AC3E}">
        <p14:creationId xmlns:p14="http://schemas.microsoft.com/office/powerpoint/2010/main" val="1004583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Trump/Kim Jong Un Summit</a:t>
            </a:r>
          </a:p>
          <a:p>
            <a:r>
              <a:rPr lang="en-US" dirty="0"/>
              <a:t>Issue statements on June 11</a:t>
            </a:r>
            <a:r>
              <a:rPr lang="en-US" baseline="30000" dirty="0"/>
              <a:t>th</a:t>
            </a:r>
            <a:r>
              <a:rPr lang="en-US" dirty="0"/>
              <a:t>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4</a:t>
            </a:fld>
            <a:endParaRPr lang="en-CA"/>
          </a:p>
        </p:txBody>
      </p:sp>
    </p:spTree>
    <p:extLst>
      <p:ext uri="{BB962C8B-B14F-4D97-AF65-F5344CB8AC3E}">
        <p14:creationId xmlns:p14="http://schemas.microsoft.com/office/powerpoint/2010/main" val="53011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out of 2018 with penetration in the mid teens.</a:t>
            </a:r>
          </a:p>
          <a:p>
            <a:r>
              <a:rPr lang="en-US" dirty="0"/>
              <a:t>Carries significant implications which we discuss end of this presentation.</a:t>
            </a:r>
          </a:p>
        </p:txBody>
      </p:sp>
      <p:sp>
        <p:nvSpPr>
          <p:cNvPr id="4" name="Slide Number Placeholder 3"/>
          <p:cNvSpPr>
            <a:spLocks noGrp="1"/>
          </p:cNvSpPr>
          <p:nvPr>
            <p:ph type="sldNum" sz="quarter" idx="10"/>
          </p:nvPr>
        </p:nvSpPr>
        <p:spPr/>
        <p:txBody>
          <a:bodyPr/>
          <a:lstStyle/>
          <a:p>
            <a:fld id="{2007607A-9CC2-459A-A209-BEFED9CDAEF5}" type="slidenum">
              <a:rPr lang="en-US" smtClean="0"/>
              <a:t>40</a:t>
            </a:fld>
            <a:endParaRPr lang="en-US"/>
          </a:p>
        </p:txBody>
      </p:sp>
    </p:spTree>
    <p:extLst>
      <p:ext uri="{BB962C8B-B14F-4D97-AF65-F5344CB8AC3E}">
        <p14:creationId xmlns:p14="http://schemas.microsoft.com/office/powerpoint/2010/main" val="952241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41</a:t>
            </a:fld>
            <a:endParaRPr lang="en-US"/>
          </a:p>
        </p:txBody>
      </p:sp>
    </p:spTree>
    <p:extLst>
      <p:ext uri="{BB962C8B-B14F-4D97-AF65-F5344CB8AC3E}">
        <p14:creationId xmlns:p14="http://schemas.microsoft.com/office/powerpoint/2010/main" val="26294615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42</a:t>
            </a:fld>
            <a:endParaRPr lang="en-US"/>
          </a:p>
        </p:txBody>
      </p:sp>
    </p:spTree>
    <p:extLst>
      <p:ext uri="{BB962C8B-B14F-4D97-AF65-F5344CB8AC3E}">
        <p14:creationId xmlns:p14="http://schemas.microsoft.com/office/powerpoint/2010/main" val="3971829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43</a:t>
            </a:fld>
            <a:endParaRPr lang="en-US"/>
          </a:p>
        </p:txBody>
      </p:sp>
    </p:spTree>
    <p:extLst>
      <p:ext uri="{BB962C8B-B14F-4D97-AF65-F5344CB8AC3E}">
        <p14:creationId xmlns:p14="http://schemas.microsoft.com/office/powerpoint/2010/main" val="27889012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a:solidFill>
                  <a:schemeClr val="tx1"/>
                </a:solidFill>
                <a:effectLst/>
                <a:latin typeface="+mn-lt"/>
                <a:ea typeface="+mn-ea"/>
                <a:cs typeface="+mn-cs"/>
              </a:rPr>
              <a:t>Cat's Eye</a:t>
            </a:r>
            <a:r>
              <a:rPr lang="en-CA" sz="1200" b="0" i="0" kern="1200" dirty="0">
                <a:solidFill>
                  <a:schemeClr val="tx1"/>
                </a:solidFill>
                <a:effectLst/>
                <a:latin typeface="+mn-lt"/>
                <a:ea typeface="+mn-ea"/>
                <a:cs typeface="+mn-cs"/>
              </a:rPr>
              <a:t> is a </a:t>
            </a:r>
            <a:r>
              <a:rPr lang="en-CA" sz="1200" b="0" i="0" u="none" strike="noStrike" kern="1200" dirty="0">
                <a:solidFill>
                  <a:schemeClr val="tx1"/>
                </a:solidFill>
                <a:effectLst/>
                <a:latin typeface="+mn-lt"/>
                <a:ea typeface="+mn-ea"/>
                <a:cs typeface="+mn-cs"/>
                <a:hlinkClick r:id="rId3" tooltip="1988 in literature"/>
              </a:rPr>
              <a:t>1988</a:t>
            </a:r>
            <a:r>
              <a:rPr lang="en-CA" sz="1200" b="0" i="0"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hlinkClick r:id="rId4" tooltip="Novel"/>
              </a:rPr>
              <a:t>novel</a:t>
            </a:r>
            <a:r>
              <a:rPr lang="en-CA" sz="1200" b="0" i="0" kern="1200" dirty="0">
                <a:solidFill>
                  <a:schemeClr val="tx1"/>
                </a:solidFill>
                <a:effectLst/>
                <a:latin typeface="+mn-lt"/>
                <a:ea typeface="+mn-ea"/>
                <a:cs typeface="+mn-cs"/>
              </a:rPr>
              <a:t> by Canadian writer </a:t>
            </a:r>
            <a:r>
              <a:rPr lang="en-CA" sz="1200" b="0" i="0" u="none" strike="noStrike" kern="1200" dirty="0">
                <a:solidFill>
                  <a:schemeClr val="tx1"/>
                </a:solidFill>
                <a:effectLst/>
                <a:latin typeface="+mn-lt"/>
                <a:ea typeface="+mn-ea"/>
                <a:cs typeface="+mn-cs"/>
                <a:hlinkClick r:id="rId5" tooltip="Margaret Atwood"/>
              </a:rPr>
              <a:t>Margaret Atwood</a:t>
            </a:r>
            <a:r>
              <a:rPr lang="en-CA" sz="1200" b="0" i="0" kern="1200" dirty="0">
                <a:solidFill>
                  <a:schemeClr val="tx1"/>
                </a:solidFill>
                <a:effectLst/>
                <a:latin typeface="+mn-lt"/>
                <a:ea typeface="+mn-ea"/>
                <a:cs typeface="+mn-cs"/>
              </a:rPr>
              <a:t> about controversial painter Elaine </a:t>
            </a:r>
            <a:r>
              <a:rPr lang="en-CA" sz="1200" b="0" i="0" kern="1200" dirty="0" err="1">
                <a:solidFill>
                  <a:schemeClr val="tx1"/>
                </a:solidFill>
                <a:effectLst/>
                <a:latin typeface="+mn-lt"/>
                <a:ea typeface="+mn-ea"/>
                <a:cs typeface="+mn-cs"/>
              </a:rPr>
              <a:t>Risley</a:t>
            </a:r>
            <a:r>
              <a:rPr lang="en-CA" sz="1200" b="0" i="0" kern="1200" dirty="0">
                <a:solidFill>
                  <a:schemeClr val="tx1"/>
                </a:solidFill>
                <a:effectLst/>
                <a:latin typeface="+mn-lt"/>
                <a:ea typeface="+mn-ea"/>
                <a:cs typeface="+mn-cs"/>
              </a:rPr>
              <a:t>, who vividly reflects on her childhood and teenage years. Her strongest memories are of Cordelia, who was the leader of a trio of girls who were both very cruel and very kind to her in ways that tint Elaine's perceptions of relationships and her world — not to mention her art — into her middle years. The novel unfolds in mid-20th century Canada, from </a:t>
            </a:r>
            <a:r>
              <a:rPr lang="en-CA" sz="1200" b="0" i="0" u="none" strike="noStrike" kern="1200" dirty="0">
                <a:solidFill>
                  <a:schemeClr val="tx1"/>
                </a:solidFill>
                <a:effectLst/>
                <a:latin typeface="+mn-lt"/>
                <a:ea typeface="+mn-ea"/>
                <a:cs typeface="+mn-cs"/>
                <a:hlinkClick r:id="rId6" tooltip="World War II"/>
              </a:rPr>
              <a:t>World War II</a:t>
            </a:r>
            <a:r>
              <a:rPr lang="en-CA" sz="1200" b="0" i="0" kern="1200" dirty="0">
                <a:solidFill>
                  <a:schemeClr val="tx1"/>
                </a:solidFill>
                <a:effectLst/>
                <a:latin typeface="+mn-lt"/>
                <a:ea typeface="+mn-ea"/>
                <a:cs typeface="+mn-cs"/>
              </a:rPr>
              <a:t> to the late 1980s, and includes a look at many of the cultural elements of that time period, including </a:t>
            </a:r>
            <a:r>
              <a:rPr lang="en-CA" sz="1200" b="0" i="0" u="none" strike="noStrike" kern="1200" dirty="0">
                <a:solidFill>
                  <a:schemeClr val="tx1"/>
                </a:solidFill>
                <a:effectLst/>
                <a:latin typeface="+mn-lt"/>
                <a:ea typeface="+mn-ea"/>
                <a:cs typeface="+mn-cs"/>
                <a:hlinkClick r:id="rId7" tooltip="Feminism"/>
              </a:rPr>
              <a:t>feminism</a:t>
            </a:r>
            <a:r>
              <a:rPr lang="en-CA" sz="1200" b="0" i="0" kern="1200" dirty="0">
                <a:solidFill>
                  <a:schemeClr val="tx1"/>
                </a:solidFill>
                <a:effectLst/>
                <a:latin typeface="+mn-lt"/>
                <a:ea typeface="+mn-ea"/>
                <a:cs typeface="+mn-cs"/>
              </a:rPr>
              <a:t> and various </a:t>
            </a:r>
            <a:r>
              <a:rPr lang="en-CA" sz="1200" b="0" i="0" u="none" strike="noStrike" kern="1200" dirty="0">
                <a:solidFill>
                  <a:schemeClr val="tx1"/>
                </a:solidFill>
                <a:effectLst/>
                <a:latin typeface="+mn-lt"/>
                <a:ea typeface="+mn-ea"/>
                <a:cs typeface="+mn-cs"/>
                <a:hlinkClick r:id="rId8" tooltip="Modern art"/>
              </a:rPr>
              <a:t>modern art</a:t>
            </a:r>
            <a:r>
              <a:rPr lang="en-CA" sz="1200" b="0" i="0" kern="1200" dirty="0">
                <a:solidFill>
                  <a:schemeClr val="tx1"/>
                </a:solidFill>
                <a:effectLst/>
                <a:latin typeface="+mn-lt"/>
                <a:ea typeface="+mn-ea"/>
                <a:cs typeface="+mn-cs"/>
              </a:rPr>
              <a:t> movements. The book was a finalist for the </a:t>
            </a:r>
            <a:r>
              <a:rPr lang="en-CA" sz="1200" b="0" i="0" u="none" strike="noStrike" kern="1200" dirty="0">
                <a:solidFill>
                  <a:schemeClr val="tx1"/>
                </a:solidFill>
                <a:effectLst/>
                <a:latin typeface="+mn-lt"/>
                <a:ea typeface="+mn-ea"/>
                <a:cs typeface="+mn-cs"/>
                <a:hlinkClick r:id="rId9" tooltip="1988 Governor General's Awards"/>
              </a:rPr>
              <a:t>1988 Governor General's Award</a:t>
            </a:r>
            <a:r>
              <a:rPr lang="en-CA" sz="1200" b="0" i="0" kern="1200" dirty="0">
                <a:solidFill>
                  <a:schemeClr val="tx1"/>
                </a:solidFill>
                <a:effectLst/>
                <a:latin typeface="+mn-lt"/>
                <a:ea typeface="+mn-ea"/>
                <a:cs typeface="+mn-cs"/>
              </a:rPr>
              <a:t> and for the 1989 Booker Prize.</a:t>
            </a:r>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44</a:t>
            </a:fld>
            <a:endParaRPr lang="en-US"/>
          </a:p>
        </p:txBody>
      </p:sp>
    </p:spTree>
    <p:extLst>
      <p:ext uri="{BB962C8B-B14F-4D97-AF65-F5344CB8AC3E}">
        <p14:creationId xmlns:p14="http://schemas.microsoft.com/office/powerpoint/2010/main" val="19505527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46</a:t>
            </a:fld>
            <a:endParaRPr lang="en-US"/>
          </a:p>
        </p:txBody>
      </p:sp>
    </p:spTree>
    <p:extLst>
      <p:ext uri="{BB962C8B-B14F-4D97-AF65-F5344CB8AC3E}">
        <p14:creationId xmlns:p14="http://schemas.microsoft.com/office/powerpoint/2010/main" val="22521515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49</a:t>
            </a:fld>
            <a:endParaRPr lang="en-US"/>
          </a:p>
        </p:txBody>
      </p:sp>
    </p:spTree>
    <p:extLst>
      <p:ext uri="{BB962C8B-B14F-4D97-AF65-F5344CB8AC3E}">
        <p14:creationId xmlns:p14="http://schemas.microsoft.com/office/powerpoint/2010/main" val="24194723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50</a:t>
            </a:fld>
            <a:endParaRPr lang="en-US"/>
          </a:p>
        </p:txBody>
      </p:sp>
    </p:spTree>
    <p:extLst>
      <p:ext uri="{BB962C8B-B14F-4D97-AF65-F5344CB8AC3E}">
        <p14:creationId xmlns:p14="http://schemas.microsoft.com/office/powerpoint/2010/main" val="36482328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51</a:t>
            </a:fld>
            <a:endParaRPr lang="en-US"/>
          </a:p>
        </p:txBody>
      </p:sp>
    </p:spTree>
    <p:extLst>
      <p:ext uri="{BB962C8B-B14F-4D97-AF65-F5344CB8AC3E}">
        <p14:creationId xmlns:p14="http://schemas.microsoft.com/office/powerpoint/2010/main" val="2290308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54</a:t>
            </a:fld>
            <a:endParaRPr lang="en-US"/>
          </a:p>
        </p:txBody>
      </p:sp>
    </p:spTree>
    <p:extLst>
      <p:ext uri="{BB962C8B-B14F-4D97-AF65-F5344CB8AC3E}">
        <p14:creationId xmlns:p14="http://schemas.microsoft.com/office/powerpoint/2010/main" val="3051883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 Mountain shut down by Federal Court</a:t>
            </a:r>
          </a:p>
          <a:p>
            <a:r>
              <a:rPr lang="en-US" dirty="0"/>
              <a:t>Decision announced August 30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5</a:t>
            </a:fld>
            <a:endParaRPr lang="en-CA"/>
          </a:p>
        </p:txBody>
      </p:sp>
    </p:spTree>
    <p:extLst>
      <p:ext uri="{BB962C8B-B14F-4D97-AF65-F5344CB8AC3E}">
        <p14:creationId xmlns:p14="http://schemas.microsoft.com/office/powerpoint/2010/main" val="39118928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approved, the new measurement approach could replace the current measurement methodology for Toronto and Vancouver in 2019.  The national dataset would follow in 2020.</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58</a:t>
            </a:fld>
            <a:endParaRPr lang="en-US"/>
          </a:p>
        </p:txBody>
      </p:sp>
    </p:spTree>
    <p:extLst>
      <p:ext uri="{BB962C8B-B14F-4D97-AF65-F5344CB8AC3E}">
        <p14:creationId xmlns:p14="http://schemas.microsoft.com/office/powerpoint/2010/main" val="41305449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approved, the new OOH measurement approach could replace the current measurement methodology for Toronto and Vancouver in 2019.  The national dataset would follow in 2020.</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007607A-9CC2-459A-A209-BEFED9CDAEF5}" type="slidenum">
              <a:rPr lang="en-US" smtClean="0"/>
              <a:t>59</a:t>
            </a:fld>
            <a:endParaRPr lang="en-US"/>
          </a:p>
        </p:txBody>
      </p:sp>
    </p:spTree>
    <p:extLst>
      <p:ext uri="{BB962C8B-B14F-4D97-AF65-F5344CB8AC3E}">
        <p14:creationId xmlns:p14="http://schemas.microsoft.com/office/powerpoint/2010/main" val="8180504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a:solidFill>
                  <a:schemeClr val="tx1"/>
                </a:solidFill>
                <a:effectLst/>
                <a:latin typeface="+mn-lt"/>
                <a:ea typeface="+mn-ea"/>
                <a:cs typeface="+mn-cs"/>
              </a:rPr>
              <a:t>A Tale of Two Cities</a:t>
            </a:r>
            <a:r>
              <a:rPr lang="en-CA" sz="1200" b="0" i="0" kern="1200" dirty="0">
                <a:solidFill>
                  <a:schemeClr val="tx1"/>
                </a:solidFill>
                <a:effectLst/>
                <a:latin typeface="+mn-lt"/>
                <a:ea typeface="+mn-ea"/>
                <a:cs typeface="+mn-cs"/>
              </a:rPr>
              <a:t> (1859) is a </a:t>
            </a:r>
            <a:r>
              <a:rPr lang="en-CA" sz="1200" b="0" i="0" u="none" strike="noStrike" kern="1200" dirty="0">
                <a:solidFill>
                  <a:schemeClr val="tx1"/>
                </a:solidFill>
                <a:effectLst/>
                <a:latin typeface="+mn-lt"/>
                <a:ea typeface="+mn-ea"/>
                <a:cs typeface="+mn-cs"/>
                <a:hlinkClick r:id="rId3" tooltip="Historical novel"/>
              </a:rPr>
              <a:t>historical novel</a:t>
            </a:r>
            <a:r>
              <a:rPr lang="en-CA" sz="1200" b="0" i="0" kern="1200" dirty="0">
                <a:solidFill>
                  <a:schemeClr val="tx1"/>
                </a:solidFill>
                <a:effectLst/>
                <a:latin typeface="+mn-lt"/>
                <a:ea typeface="+mn-ea"/>
                <a:cs typeface="+mn-cs"/>
              </a:rPr>
              <a:t> by </a:t>
            </a:r>
            <a:r>
              <a:rPr lang="en-CA" sz="1200" b="0" i="0" u="none" strike="noStrike" kern="1200" dirty="0">
                <a:solidFill>
                  <a:schemeClr val="tx1"/>
                </a:solidFill>
                <a:effectLst/>
                <a:latin typeface="+mn-lt"/>
                <a:ea typeface="+mn-ea"/>
                <a:cs typeface="+mn-cs"/>
                <a:hlinkClick r:id="rId4" tooltip="Charles Dickens"/>
              </a:rPr>
              <a:t>Charles Dickens</a:t>
            </a:r>
            <a:r>
              <a:rPr lang="en-CA" sz="1200" b="0" i="0" kern="1200" dirty="0">
                <a:solidFill>
                  <a:schemeClr val="tx1"/>
                </a:solidFill>
                <a:effectLst/>
                <a:latin typeface="+mn-lt"/>
                <a:ea typeface="+mn-ea"/>
                <a:cs typeface="+mn-cs"/>
              </a:rPr>
              <a:t>, set in </a:t>
            </a:r>
            <a:r>
              <a:rPr lang="en-CA" sz="1200" b="0" i="0" u="none" strike="noStrike" kern="1200" dirty="0">
                <a:solidFill>
                  <a:schemeClr val="tx1"/>
                </a:solidFill>
                <a:effectLst/>
                <a:latin typeface="+mn-lt"/>
                <a:ea typeface="+mn-ea"/>
                <a:cs typeface="+mn-cs"/>
                <a:hlinkClick r:id="rId5" tooltip="London"/>
              </a:rPr>
              <a:t>London</a:t>
            </a:r>
            <a:r>
              <a:rPr lang="en-CA" sz="1200" b="0" i="0" kern="1200" dirty="0">
                <a:solidFill>
                  <a:schemeClr val="tx1"/>
                </a:solidFill>
                <a:effectLst/>
                <a:latin typeface="+mn-lt"/>
                <a:ea typeface="+mn-ea"/>
                <a:cs typeface="+mn-cs"/>
              </a:rPr>
              <a:t> and </a:t>
            </a:r>
            <a:r>
              <a:rPr lang="en-CA" sz="1200" b="0" i="0" u="none" strike="noStrike" kern="1200" dirty="0">
                <a:solidFill>
                  <a:schemeClr val="tx1"/>
                </a:solidFill>
                <a:effectLst/>
                <a:latin typeface="+mn-lt"/>
                <a:ea typeface="+mn-ea"/>
                <a:cs typeface="+mn-cs"/>
                <a:hlinkClick r:id="rId6" tooltip="Paris"/>
              </a:rPr>
              <a:t>Paris</a:t>
            </a:r>
            <a:r>
              <a:rPr lang="en-CA" sz="1200" b="0" i="0" kern="1200" dirty="0">
                <a:solidFill>
                  <a:schemeClr val="tx1"/>
                </a:solidFill>
                <a:effectLst/>
                <a:latin typeface="+mn-lt"/>
                <a:ea typeface="+mn-ea"/>
                <a:cs typeface="+mn-cs"/>
              </a:rPr>
              <a:t> before and during the </a:t>
            </a:r>
            <a:r>
              <a:rPr lang="en-CA" sz="1200" b="0" i="0" u="none" strike="noStrike" kern="1200" dirty="0">
                <a:solidFill>
                  <a:schemeClr val="tx1"/>
                </a:solidFill>
                <a:effectLst/>
                <a:latin typeface="+mn-lt"/>
                <a:ea typeface="+mn-ea"/>
                <a:cs typeface="+mn-cs"/>
                <a:hlinkClick r:id="rId7" tooltip="French Revolution"/>
              </a:rPr>
              <a:t>French Revolution</a:t>
            </a:r>
            <a:r>
              <a:rPr lang="en-CA" sz="1200" b="0" i="0" kern="1200" dirty="0">
                <a:solidFill>
                  <a:schemeClr val="tx1"/>
                </a:solidFill>
                <a:effectLst/>
                <a:latin typeface="+mn-lt"/>
                <a:ea typeface="+mn-ea"/>
                <a:cs typeface="+mn-cs"/>
              </a:rPr>
              <a:t>. The novel tells the story of the French Doctor </a:t>
            </a:r>
            <a:r>
              <a:rPr lang="en-CA" sz="1200" b="0" i="0" kern="1200" dirty="0" err="1">
                <a:solidFill>
                  <a:schemeClr val="tx1"/>
                </a:solidFill>
                <a:effectLst/>
                <a:latin typeface="+mn-lt"/>
                <a:ea typeface="+mn-ea"/>
                <a:cs typeface="+mn-cs"/>
              </a:rPr>
              <a:t>Manette</a:t>
            </a:r>
            <a:r>
              <a:rPr lang="en-CA" sz="1200" b="0" i="0" kern="1200" dirty="0">
                <a:solidFill>
                  <a:schemeClr val="tx1"/>
                </a:solidFill>
                <a:effectLst/>
                <a:latin typeface="+mn-lt"/>
                <a:ea typeface="+mn-ea"/>
                <a:cs typeface="+mn-cs"/>
              </a:rPr>
              <a:t>, his 18-year-long imprisonment in the </a:t>
            </a:r>
            <a:r>
              <a:rPr lang="en-CA" sz="1200" b="0" i="0" u="none" strike="noStrike" kern="1200" dirty="0">
                <a:solidFill>
                  <a:schemeClr val="tx1"/>
                </a:solidFill>
                <a:effectLst/>
                <a:latin typeface="+mn-lt"/>
                <a:ea typeface="+mn-ea"/>
                <a:cs typeface="+mn-cs"/>
                <a:hlinkClick r:id="rId8" tooltip="Bastille"/>
              </a:rPr>
              <a:t>Bastille</a:t>
            </a:r>
            <a:r>
              <a:rPr lang="en-CA" sz="1200" b="0" i="0" kern="1200" dirty="0">
                <a:solidFill>
                  <a:schemeClr val="tx1"/>
                </a:solidFill>
                <a:effectLst/>
                <a:latin typeface="+mn-lt"/>
                <a:ea typeface="+mn-ea"/>
                <a:cs typeface="+mn-cs"/>
              </a:rPr>
              <a:t> in Paris and his release to live in London with his daughter Lucie, whom he had never met. The story is set against the conditions that led up to the French Revolution and the </a:t>
            </a:r>
            <a:r>
              <a:rPr lang="en-CA" sz="1200" b="0" i="0" u="none" strike="noStrike" kern="1200" dirty="0">
                <a:solidFill>
                  <a:schemeClr val="tx1"/>
                </a:solidFill>
                <a:effectLst/>
                <a:latin typeface="+mn-lt"/>
                <a:ea typeface="+mn-ea"/>
                <a:cs typeface="+mn-cs"/>
                <a:hlinkClick r:id="rId9" tooltip="Reign of Terror"/>
              </a:rPr>
              <a:t>Reign of Terror</a:t>
            </a:r>
            <a:r>
              <a:rPr lang="en-CA"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60</a:t>
            </a:fld>
            <a:endParaRPr lang="en-US"/>
          </a:p>
        </p:txBody>
      </p:sp>
    </p:spTree>
    <p:extLst>
      <p:ext uri="{BB962C8B-B14F-4D97-AF65-F5344CB8AC3E}">
        <p14:creationId xmlns:p14="http://schemas.microsoft.com/office/powerpoint/2010/main" val="24666116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61</a:t>
            </a:fld>
            <a:endParaRPr lang="en-US"/>
          </a:p>
        </p:txBody>
      </p:sp>
    </p:spTree>
    <p:extLst>
      <p:ext uri="{BB962C8B-B14F-4D97-AF65-F5344CB8AC3E}">
        <p14:creationId xmlns:p14="http://schemas.microsoft.com/office/powerpoint/2010/main" val="40637457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62</a:t>
            </a:fld>
            <a:endParaRPr lang="en-US"/>
          </a:p>
        </p:txBody>
      </p:sp>
    </p:spTree>
    <p:extLst>
      <p:ext uri="{BB962C8B-B14F-4D97-AF65-F5344CB8AC3E}">
        <p14:creationId xmlns:p14="http://schemas.microsoft.com/office/powerpoint/2010/main" val="19681920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63</a:t>
            </a:fld>
            <a:endParaRPr lang="en-US"/>
          </a:p>
        </p:txBody>
      </p:sp>
    </p:spTree>
    <p:extLst>
      <p:ext uri="{BB962C8B-B14F-4D97-AF65-F5344CB8AC3E}">
        <p14:creationId xmlns:p14="http://schemas.microsoft.com/office/powerpoint/2010/main" val="17885708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Top 12 Retail Domains</a:t>
            </a:r>
            <a:r>
              <a:rPr lang="en-US" sz="1200" dirty="0"/>
              <a:t> </a:t>
            </a:r>
          </a:p>
          <a:p>
            <a:r>
              <a:rPr lang="en-US" sz="1200" b="0" i="0" u="none" strike="noStrike" kern="1200" dirty="0">
                <a:solidFill>
                  <a:schemeClr val="tx1"/>
                </a:solidFill>
                <a:effectLst/>
                <a:latin typeface="+mn-lt"/>
                <a:ea typeface="+mn-ea"/>
                <a:cs typeface="+mn-cs"/>
              </a:rPr>
              <a:t>Amazon.ca</a:t>
            </a:r>
            <a:r>
              <a:rPr lang="en-US" sz="1200" dirty="0"/>
              <a:t> </a:t>
            </a:r>
          </a:p>
          <a:p>
            <a:r>
              <a:rPr lang="en-US" sz="1200" b="0" i="0" u="none" strike="noStrike" kern="1200" dirty="0">
                <a:solidFill>
                  <a:schemeClr val="tx1"/>
                </a:solidFill>
                <a:effectLst/>
                <a:latin typeface="+mn-lt"/>
                <a:ea typeface="+mn-ea"/>
                <a:cs typeface="+mn-cs"/>
              </a:rPr>
              <a:t>Walmart.ca</a:t>
            </a:r>
            <a:r>
              <a:rPr lang="en-US" sz="1200" dirty="0"/>
              <a:t> </a:t>
            </a:r>
          </a:p>
          <a:p>
            <a:r>
              <a:rPr lang="en-US" sz="1200" b="0" i="0" u="none" strike="noStrike" kern="1200" dirty="0">
                <a:solidFill>
                  <a:schemeClr val="tx1"/>
                </a:solidFill>
                <a:effectLst/>
                <a:latin typeface="+mn-lt"/>
                <a:ea typeface="+mn-ea"/>
                <a:cs typeface="+mn-cs"/>
              </a:rPr>
              <a:t>Ebay.ca</a:t>
            </a:r>
            <a:r>
              <a:rPr lang="en-US" sz="1200" dirty="0"/>
              <a:t> </a:t>
            </a:r>
          </a:p>
          <a:p>
            <a:r>
              <a:rPr lang="en-US" sz="1200" b="0" i="0" u="none" strike="noStrike" kern="1200" dirty="0">
                <a:solidFill>
                  <a:schemeClr val="tx1"/>
                </a:solidFill>
                <a:effectLst/>
                <a:latin typeface="+mn-lt"/>
                <a:ea typeface="+mn-ea"/>
                <a:cs typeface="+mn-cs"/>
              </a:rPr>
              <a:t>Homedepot.ca</a:t>
            </a:r>
            <a:r>
              <a:rPr lang="en-US" sz="1200" dirty="0"/>
              <a:t> </a:t>
            </a:r>
          </a:p>
          <a:p>
            <a:r>
              <a:rPr lang="en-US" sz="1200" b="0" i="0" u="none" strike="noStrike" kern="1200" dirty="0">
                <a:solidFill>
                  <a:schemeClr val="tx1"/>
                </a:solidFill>
                <a:effectLst/>
                <a:latin typeface="+mn-lt"/>
                <a:ea typeface="+mn-ea"/>
                <a:cs typeface="+mn-cs"/>
              </a:rPr>
              <a:t>Bestbuy.ca</a:t>
            </a:r>
            <a:r>
              <a:rPr lang="en-US" sz="1200" dirty="0"/>
              <a:t> </a:t>
            </a:r>
          </a:p>
          <a:p>
            <a:r>
              <a:rPr lang="en-US" sz="1200" b="0" i="0" u="none" strike="noStrike" kern="1200" dirty="0">
                <a:solidFill>
                  <a:schemeClr val="tx1"/>
                </a:solidFill>
                <a:effectLst/>
                <a:latin typeface="+mn-lt"/>
                <a:ea typeface="+mn-ea"/>
                <a:cs typeface="+mn-cs"/>
              </a:rPr>
              <a:t>Costco.ca</a:t>
            </a:r>
            <a:r>
              <a:rPr lang="en-US" sz="1200" dirty="0"/>
              <a:t> </a:t>
            </a:r>
          </a:p>
          <a:p>
            <a:r>
              <a:rPr lang="en-US" sz="1200" b="0" i="0" u="none" strike="noStrike" kern="1200" dirty="0">
                <a:solidFill>
                  <a:schemeClr val="tx1"/>
                </a:solidFill>
                <a:effectLst/>
                <a:latin typeface="+mn-lt"/>
                <a:ea typeface="+mn-ea"/>
                <a:cs typeface="+mn-cs"/>
              </a:rPr>
              <a:t>Ticketmaster.ca</a:t>
            </a:r>
            <a:r>
              <a:rPr lang="en-US" sz="1200" dirty="0"/>
              <a:t> </a:t>
            </a:r>
          </a:p>
          <a:p>
            <a:r>
              <a:rPr lang="en-US" sz="1200" b="0" i="0" u="none" strike="noStrike" kern="1200" dirty="0">
                <a:solidFill>
                  <a:schemeClr val="tx1"/>
                </a:solidFill>
                <a:effectLst/>
                <a:latin typeface="+mn-lt"/>
                <a:ea typeface="+mn-ea"/>
                <a:cs typeface="+mn-cs"/>
              </a:rPr>
              <a:t>Staples.ca</a:t>
            </a:r>
            <a:r>
              <a:rPr lang="en-US" sz="1200" dirty="0"/>
              <a:t> </a:t>
            </a:r>
          </a:p>
          <a:p>
            <a:r>
              <a:rPr lang="en-US" sz="1200" b="0" i="0" u="none" strike="noStrike" kern="1200" dirty="0">
                <a:solidFill>
                  <a:schemeClr val="tx1"/>
                </a:solidFill>
                <a:effectLst/>
                <a:latin typeface="+mn-lt"/>
                <a:ea typeface="+mn-ea"/>
                <a:cs typeface="+mn-cs"/>
              </a:rPr>
              <a:t>Gapcanada.ca</a:t>
            </a:r>
            <a:r>
              <a:rPr lang="en-US" sz="1200" dirty="0"/>
              <a:t> </a:t>
            </a:r>
          </a:p>
          <a:p>
            <a:r>
              <a:rPr lang="en-US" sz="1200" b="0" i="0" u="none" strike="noStrike" kern="1200" dirty="0">
                <a:solidFill>
                  <a:schemeClr val="tx1"/>
                </a:solidFill>
                <a:effectLst/>
                <a:latin typeface="+mn-lt"/>
                <a:ea typeface="+mn-ea"/>
                <a:cs typeface="+mn-cs"/>
              </a:rPr>
              <a:t>Indigo.ca</a:t>
            </a:r>
            <a:r>
              <a:rPr lang="en-US" sz="1200" dirty="0"/>
              <a:t> </a:t>
            </a:r>
          </a:p>
          <a:p>
            <a:r>
              <a:rPr lang="en-US" sz="1200" b="0" i="0" u="none" strike="noStrike" kern="1200" dirty="0">
                <a:solidFill>
                  <a:schemeClr val="tx1"/>
                </a:solidFill>
                <a:effectLst/>
                <a:latin typeface="+mn-lt"/>
                <a:ea typeface="+mn-ea"/>
                <a:cs typeface="+mn-cs"/>
              </a:rPr>
              <a:t>Toysrus.ca</a:t>
            </a:r>
            <a:r>
              <a:rPr lang="en-US" sz="1200" dirty="0"/>
              <a:t> </a:t>
            </a:r>
          </a:p>
        </p:txBody>
      </p:sp>
      <p:sp>
        <p:nvSpPr>
          <p:cNvPr id="4" name="Slide Number Placeholder 3"/>
          <p:cNvSpPr>
            <a:spLocks noGrp="1"/>
          </p:cNvSpPr>
          <p:nvPr>
            <p:ph type="sldNum" sz="quarter" idx="10"/>
          </p:nvPr>
        </p:nvSpPr>
        <p:spPr/>
        <p:txBody>
          <a:bodyPr/>
          <a:lstStyle/>
          <a:p>
            <a:fld id="{B1FCF273-2493-4739-B2E8-8D3F38757AB3}" type="slidenum">
              <a:rPr lang="en-US" smtClean="0"/>
              <a:t>64</a:t>
            </a:fld>
            <a:endParaRPr lang="en-US"/>
          </a:p>
        </p:txBody>
      </p:sp>
    </p:spTree>
    <p:extLst>
      <p:ext uri="{BB962C8B-B14F-4D97-AF65-F5344CB8AC3E}">
        <p14:creationId xmlns:p14="http://schemas.microsoft.com/office/powerpoint/2010/main" val="39509657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65</a:t>
            </a:fld>
            <a:endParaRPr lang="en-US"/>
          </a:p>
        </p:txBody>
      </p:sp>
    </p:spTree>
    <p:extLst>
      <p:ext uri="{BB962C8B-B14F-4D97-AF65-F5344CB8AC3E}">
        <p14:creationId xmlns:p14="http://schemas.microsoft.com/office/powerpoint/2010/main" val="16311451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66</a:t>
            </a:fld>
            <a:endParaRPr lang="en-US"/>
          </a:p>
        </p:txBody>
      </p:sp>
    </p:spTree>
    <p:extLst>
      <p:ext uri="{BB962C8B-B14F-4D97-AF65-F5344CB8AC3E}">
        <p14:creationId xmlns:p14="http://schemas.microsoft.com/office/powerpoint/2010/main" val="13405528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67</a:t>
            </a:fld>
            <a:endParaRPr lang="en-US"/>
          </a:p>
        </p:txBody>
      </p:sp>
    </p:spTree>
    <p:extLst>
      <p:ext uri="{BB962C8B-B14F-4D97-AF65-F5344CB8AC3E}">
        <p14:creationId xmlns:p14="http://schemas.microsoft.com/office/powerpoint/2010/main" val="3191947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Omarosa</a:t>
            </a:r>
            <a:r>
              <a:rPr lang="en-US" dirty="0">
                <a:solidFill>
                  <a:schemeClr val="bg1"/>
                </a:solidFill>
              </a:rPr>
              <a:t> Fired from the White House job triggering another book about Trump.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August 12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Schadenfreude means </a:t>
            </a:r>
            <a:r>
              <a:rPr lang="en-CA" sz="1200" b="0" i="0" kern="1200" dirty="0">
                <a:solidFill>
                  <a:schemeClr val="tx1"/>
                </a:solidFill>
                <a:effectLst/>
                <a:latin typeface="+mn-lt"/>
                <a:ea typeface="+mn-ea"/>
                <a:cs typeface="+mn-cs"/>
              </a:rPr>
              <a:t>pleasure derived from other’s misfortune.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a:t>
            </a:r>
            <a:r>
              <a:rPr lang="en-CA" sz="1200" b="0" i="0" kern="1200" dirty="0">
                <a:solidFill>
                  <a:schemeClr val="tx1"/>
                </a:solidFill>
                <a:effectLst/>
                <a:latin typeface="+mn-lt"/>
                <a:ea typeface="+mn-ea"/>
                <a:cs typeface="+mn-cs"/>
              </a:rPr>
              <a:t> favourite Story theme as you’ll see.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Pronounced SHA DEN FROI DA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6</a:t>
            </a:fld>
            <a:endParaRPr lang="en-CA"/>
          </a:p>
        </p:txBody>
      </p:sp>
    </p:spTree>
    <p:extLst>
      <p:ext uri="{BB962C8B-B14F-4D97-AF65-F5344CB8AC3E}">
        <p14:creationId xmlns:p14="http://schemas.microsoft.com/office/powerpoint/2010/main" val="15070408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68</a:t>
            </a:fld>
            <a:endParaRPr lang="en-US"/>
          </a:p>
        </p:txBody>
      </p:sp>
    </p:spTree>
    <p:extLst>
      <p:ext uri="{BB962C8B-B14F-4D97-AF65-F5344CB8AC3E}">
        <p14:creationId xmlns:p14="http://schemas.microsoft.com/office/powerpoint/2010/main" val="18503451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69</a:t>
            </a:fld>
            <a:endParaRPr lang="en-US"/>
          </a:p>
        </p:txBody>
      </p:sp>
    </p:spTree>
    <p:extLst>
      <p:ext uri="{BB962C8B-B14F-4D97-AF65-F5344CB8AC3E}">
        <p14:creationId xmlns:p14="http://schemas.microsoft.com/office/powerpoint/2010/main" val="40529691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70</a:t>
            </a:fld>
            <a:endParaRPr lang="en-US"/>
          </a:p>
        </p:txBody>
      </p:sp>
    </p:spTree>
    <p:extLst>
      <p:ext uri="{BB962C8B-B14F-4D97-AF65-F5344CB8AC3E}">
        <p14:creationId xmlns:p14="http://schemas.microsoft.com/office/powerpoint/2010/main" val="34978335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71</a:t>
            </a:fld>
            <a:endParaRPr lang="en-US"/>
          </a:p>
        </p:txBody>
      </p:sp>
    </p:spTree>
    <p:extLst>
      <p:ext uri="{BB962C8B-B14F-4D97-AF65-F5344CB8AC3E}">
        <p14:creationId xmlns:p14="http://schemas.microsoft.com/office/powerpoint/2010/main" val="6178362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72</a:t>
            </a:fld>
            <a:endParaRPr lang="en-US"/>
          </a:p>
        </p:txBody>
      </p:sp>
    </p:spTree>
    <p:extLst>
      <p:ext uri="{BB962C8B-B14F-4D97-AF65-F5344CB8AC3E}">
        <p14:creationId xmlns:p14="http://schemas.microsoft.com/office/powerpoint/2010/main" val="3987763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73</a:t>
            </a:fld>
            <a:endParaRPr lang="en-US"/>
          </a:p>
        </p:txBody>
      </p:sp>
    </p:spTree>
    <p:extLst>
      <p:ext uri="{BB962C8B-B14F-4D97-AF65-F5344CB8AC3E}">
        <p14:creationId xmlns:p14="http://schemas.microsoft.com/office/powerpoint/2010/main" val="15392710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a:solidFill>
                  <a:schemeClr val="tx1"/>
                </a:solidFill>
                <a:effectLst/>
                <a:latin typeface="+mn-lt"/>
                <a:ea typeface="+mn-ea"/>
                <a:cs typeface="+mn-cs"/>
              </a:rPr>
              <a:t>The Catcher in the Rye</a:t>
            </a:r>
            <a:r>
              <a:rPr lang="en-CA" sz="1200" b="0" i="0" kern="1200" dirty="0">
                <a:solidFill>
                  <a:schemeClr val="tx1"/>
                </a:solidFill>
                <a:effectLst/>
                <a:latin typeface="+mn-lt"/>
                <a:ea typeface="+mn-ea"/>
                <a:cs typeface="+mn-cs"/>
              </a:rPr>
              <a:t> is a story by </a:t>
            </a:r>
            <a:r>
              <a:rPr lang="en-CA" sz="1200" b="0" i="0" u="none" strike="noStrike" kern="1200" dirty="0">
                <a:solidFill>
                  <a:schemeClr val="tx1"/>
                </a:solidFill>
                <a:effectLst/>
                <a:latin typeface="+mn-lt"/>
                <a:ea typeface="+mn-ea"/>
                <a:cs typeface="+mn-cs"/>
                <a:hlinkClick r:id="rId3" tooltip="J. D. Salinger"/>
              </a:rPr>
              <a:t>J. D. Salinger</a:t>
            </a:r>
            <a:r>
              <a:rPr lang="en-CA" sz="1200" b="0" i="0" kern="1200" dirty="0">
                <a:solidFill>
                  <a:schemeClr val="tx1"/>
                </a:solidFill>
                <a:effectLst/>
                <a:latin typeface="+mn-lt"/>
                <a:ea typeface="+mn-ea"/>
                <a:cs typeface="+mn-cs"/>
              </a:rPr>
              <a:t>, partially published in serial form in 1945–1946 and as a novel in 1951.</a:t>
            </a:r>
            <a:r>
              <a:rPr lang="en-CA" sz="1200" b="0" i="0" u="none" strike="noStrike" kern="1200" baseline="30000" dirty="0">
                <a:solidFill>
                  <a:schemeClr val="tx1"/>
                </a:solidFill>
                <a:effectLst/>
                <a:latin typeface="+mn-lt"/>
                <a:ea typeface="+mn-ea"/>
                <a:cs typeface="+mn-cs"/>
                <a:hlinkClick r:id="rId4"/>
              </a:rPr>
              <a:t>[3]</a:t>
            </a:r>
            <a:r>
              <a:rPr lang="en-CA" sz="1200" b="0" i="0" kern="1200" dirty="0">
                <a:solidFill>
                  <a:schemeClr val="tx1"/>
                </a:solidFill>
                <a:effectLst/>
                <a:latin typeface="+mn-lt"/>
                <a:ea typeface="+mn-ea"/>
                <a:cs typeface="+mn-cs"/>
              </a:rPr>
              <a:t> A classic novel originally published for adults, it has since become popular with adolescent readers for its themes of teenage </a:t>
            </a:r>
            <a:r>
              <a:rPr lang="en-CA" sz="1200" b="0" i="0" u="none" strike="noStrike" kern="1200" dirty="0" err="1">
                <a:solidFill>
                  <a:schemeClr val="tx1"/>
                </a:solidFill>
                <a:effectLst/>
                <a:latin typeface="+mn-lt"/>
                <a:ea typeface="+mn-ea"/>
                <a:cs typeface="+mn-cs"/>
                <a:hlinkClick r:id="rId5" tooltip="Angst"/>
              </a:rPr>
              <a:t>angst</a:t>
            </a:r>
            <a:r>
              <a:rPr lang="en-CA" sz="1200" b="0" i="0" kern="1200" dirty="0" err="1">
                <a:solidFill>
                  <a:schemeClr val="tx1"/>
                </a:solidFill>
                <a:effectLst/>
                <a:latin typeface="+mn-lt"/>
                <a:ea typeface="+mn-ea"/>
                <a:cs typeface="+mn-cs"/>
              </a:rPr>
              <a:t>and</a:t>
            </a:r>
            <a:r>
              <a:rPr lang="en-CA" sz="1200" b="0" i="0"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hlinkClick r:id="rId6" tooltip="Social alienation"/>
              </a:rPr>
              <a:t>alienation</a:t>
            </a:r>
            <a:r>
              <a:rPr lang="en-CA" sz="1200" b="0" i="0" kern="1200" dirty="0">
                <a:solidFill>
                  <a:schemeClr val="tx1"/>
                </a:solidFill>
                <a:effectLst/>
                <a:latin typeface="+mn-lt"/>
                <a:ea typeface="+mn-ea"/>
                <a:cs typeface="+mn-cs"/>
              </a:rPr>
              <a:t>.</a:t>
            </a:r>
            <a:r>
              <a:rPr lang="en-CA" sz="1200" b="0" i="0" u="none" strike="noStrike" kern="1200" baseline="30000" dirty="0">
                <a:solidFill>
                  <a:schemeClr val="tx1"/>
                </a:solidFill>
                <a:effectLst/>
                <a:latin typeface="+mn-lt"/>
                <a:ea typeface="+mn-ea"/>
                <a:cs typeface="+mn-cs"/>
                <a:hlinkClick r:id="rId7"/>
              </a:rPr>
              <a:t>[4]</a:t>
            </a:r>
            <a:r>
              <a:rPr lang="en-CA" sz="1200" b="0" i="0" u="none" strike="noStrike" kern="1200" baseline="30000" dirty="0">
                <a:solidFill>
                  <a:schemeClr val="tx1"/>
                </a:solidFill>
                <a:effectLst/>
                <a:latin typeface="+mn-lt"/>
                <a:ea typeface="+mn-ea"/>
                <a:cs typeface="+mn-cs"/>
                <a:hlinkClick r:id="rId8"/>
              </a:rPr>
              <a:t>[5]</a:t>
            </a:r>
            <a:r>
              <a:rPr lang="en-CA" sz="1200" b="0" i="0" kern="1200" dirty="0">
                <a:solidFill>
                  <a:schemeClr val="tx1"/>
                </a:solidFill>
                <a:effectLst/>
                <a:latin typeface="+mn-lt"/>
                <a:ea typeface="+mn-ea"/>
                <a:cs typeface="+mn-cs"/>
              </a:rPr>
              <a:t> It has been translated into almost all of the world's major languages.</a:t>
            </a:r>
            <a:r>
              <a:rPr lang="en-CA" sz="1200" b="0" i="0" u="none" strike="noStrike" kern="1200" baseline="30000" dirty="0">
                <a:solidFill>
                  <a:schemeClr val="tx1"/>
                </a:solidFill>
                <a:effectLst/>
                <a:latin typeface="+mn-lt"/>
                <a:ea typeface="+mn-ea"/>
                <a:cs typeface="+mn-cs"/>
                <a:hlinkClick r:id="rId9"/>
              </a:rPr>
              <a:t>[6]</a:t>
            </a:r>
            <a:r>
              <a:rPr lang="en-CA" sz="1200" b="0" i="0" kern="1200" dirty="0">
                <a:solidFill>
                  <a:schemeClr val="tx1"/>
                </a:solidFill>
                <a:effectLst/>
                <a:latin typeface="+mn-lt"/>
                <a:ea typeface="+mn-ea"/>
                <a:cs typeface="+mn-cs"/>
              </a:rPr>
              <a:t> Around 1 million copies are sold each year, with total sales of more than 65 million books.</a:t>
            </a:r>
            <a:r>
              <a:rPr lang="en-CA" sz="1200" b="0" i="0" u="none" strike="noStrike" kern="1200" baseline="30000" dirty="0">
                <a:solidFill>
                  <a:schemeClr val="tx1"/>
                </a:solidFill>
                <a:effectLst/>
                <a:latin typeface="+mn-lt"/>
                <a:ea typeface="+mn-ea"/>
                <a:cs typeface="+mn-cs"/>
                <a:hlinkClick r:id="rId10"/>
              </a:rPr>
              <a:t>[7]</a:t>
            </a:r>
            <a:r>
              <a:rPr lang="en-CA" sz="1200" b="0" i="0" kern="1200" dirty="0">
                <a:solidFill>
                  <a:schemeClr val="tx1"/>
                </a:solidFill>
                <a:effectLst/>
                <a:latin typeface="+mn-lt"/>
                <a:ea typeface="+mn-ea"/>
                <a:cs typeface="+mn-cs"/>
              </a:rPr>
              <a:t> The novel's protagonist </a:t>
            </a:r>
            <a:r>
              <a:rPr lang="en-CA" sz="1200" b="0" i="0" u="none" strike="noStrike" kern="1200" dirty="0">
                <a:solidFill>
                  <a:schemeClr val="tx1"/>
                </a:solidFill>
                <a:effectLst/>
                <a:latin typeface="+mn-lt"/>
                <a:ea typeface="+mn-ea"/>
                <a:cs typeface="+mn-cs"/>
                <a:hlinkClick r:id="rId11" tooltip="Holden Caulfield"/>
              </a:rPr>
              <a:t>Holden Caulfield</a:t>
            </a:r>
            <a:r>
              <a:rPr lang="en-CA" sz="1200" b="0" i="0" kern="1200" dirty="0">
                <a:solidFill>
                  <a:schemeClr val="tx1"/>
                </a:solidFill>
                <a:effectLst/>
                <a:latin typeface="+mn-lt"/>
                <a:ea typeface="+mn-ea"/>
                <a:cs typeface="+mn-cs"/>
              </a:rPr>
              <a:t> has become an icon for </a:t>
            </a:r>
            <a:r>
              <a:rPr lang="en-CA" sz="1200" b="0" i="0" u="none" strike="noStrike" kern="1200" dirty="0">
                <a:solidFill>
                  <a:schemeClr val="tx1"/>
                </a:solidFill>
                <a:effectLst/>
                <a:latin typeface="+mn-lt"/>
                <a:ea typeface="+mn-ea"/>
                <a:cs typeface="+mn-cs"/>
                <a:hlinkClick r:id="rId12" tooltip="Teenage rebellion"/>
              </a:rPr>
              <a:t>teenage rebellion</a:t>
            </a:r>
            <a:r>
              <a:rPr lang="en-CA" sz="1200" b="0" i="0" kern="1200" dirty="0">
                <a:solidFill>
                  <a:schemeClr val="tx1"/>
                </a:solidFill>
                <a:effectLst/>
                <a:latin typeface="+mn-lt"/>
                <a:ea typeface="+mn-ea"/>
                <a:cs typeface="+mn-cs"/>
              </a:rPr>
              <a:t>.</a:t>
            </a:r>
            <a:r>
              <a:rPr lang="en-CA" sz="1200" b="0" i="0" u="none" strike="noStrike" kern="1200" baseline="30000" dirty="0">
                <a:solidFill>
                  <a:schemeClr val="tx1"/>
                </a:solidFill>
                <a:effectLst/>
                <a:latin typeface="+mn-lt"/>
                <a:ea typeface="+mn-ea"/>
                <a:cs typeface="+mn-cs"/>
                <a:hlinkClick r:id="rId13"/>
              </a:rPr>
              <a:t>[8]</a:t>
            </a:r>
            <a:r>
              <a:rPr lang="en-CA" sz="1200" b="0" i="0" kern="1200" dirty="0">
                <a:solidFill>
                  <a:schemeClr val="tx1"/>
                </a:solidFill>
                <a:effectLst/>
                <a:latin typeface="+mn-lt"/>
                <a:ea typeface="+mn-ea"/>
                <a:cs typeface="+mn-cs"/>
              </a:rPr>
              <a:t> The novel also deals with complex issues of innocence, </a:t>
            </a:r>
            <a:r>
              <a:rPr lang="en-CA" sz="1200" b="0" i="0" u="none" strike="noStrike" kern="1200" dirty="0">
                <a:solidFill>
                  <a:schemeClr val="tx1"/>
                </a:solidFill>
                <a:effectLst/>
                <a:latin typeface="+mn-lt"/>
                <a:ea typeface="+mn-ea"/>
                <a:cs typeface="+mn-cs"/>
                <a:hlinkClick r:id="rId14" tooltip="Identity (social science)"/>
              </a:rPr>
              <a:t>identity</a:t>
            </a:r>
            <a:r>
              <a:rPr lang="en-CA" sz="1200" b="0" i="0" kern="1200" dirty="0">
                <a:solidFill>
                  <a:schemeClr val="tx1"/>
                </a:solidFill>
                <a:effectLst/>
                <a:latin typeface="+mn-lt"/>
                <a:ea typeface="+mn-ea"/>
                <a:cs typeface="+mn-cs"/>
              </a:rPr>
              <a:t>, belonging, loss, and connection.</a:t>
            </a:r>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74</a:t>
            </a:fld>
            <a:endParaRPr lang="en-US"/>
          </a:p>
        </p:txBody>
      </p:sp>
    </p:spTree>
    <p:extLst>
      <p:ext uri="{BB962C8B-B14F-4D97-AF65-F5344CB8AC3E}">
        <p14:creationId xmlns:p14="http://schemas.microsoft.com/office/powerpoint/2010/main" val="30169215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75</a:t>
            </a:fld>
            <a:endParaRPr lang="en-US"/>
          </a:p>
        </p:txBody>
      </p:sp>
    </p:spTree>
    <p:extLst>
      <p:ext uri="{BB962C8B-B14F-4D97-AF65-F5344CB8AC3E}">
        <p14:creationId xmlns:p14="http://schemas.microsoft.com/office/powerpoint/2010/main" val="20953106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76</a:t>
            </a:fld>
            <a:endParaRPr lang="en-US"/>
          </a:p>
        </p:txBody>
      </p:sp>
    </p:spTree>
    <p:extLst>
      <p:ext uri="{BB962C8B-B14F-4D97-AF65-F5344CB8AC3E}">
        <p14:creationId xmlns:p14="http://schemas.microsoft.com/office/powerpoint/2010/main" val="40972264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77</a:t>
            </a:fld>
            <a:endParaRPr lang="en-US"/>
          </a:p>
        </p:txBody>
      </p:sp>
    </p:spTree>
    <p:extLst>
      <p:ext uri="{BB962C8B-B14F-4D97-AF65-F5344CB8AC3E}">
        <p14:creationId xmlns:p14="http://schemas.microsoft.com/office/powerpoint/2010/main" val="3034189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BC Wildfires</a:t>
            </a:r>
          </a:p>
          <a:p>
            <a:r>
              <a:rPr lang="en-US" dirty="0"/>
              <a:t>June/July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7</a:t>
            </a:fld>
            <a:endParaRPr lang="en-CA"/>
          </a:p>
        </p:txBody>
      </p:sp>
    </p:spTree>
    <p:extLst>
      <p:ext uri="{BB962C8B-B14F-4D97-AF65-F5344CB8AC3E}">
        <p14:creationId xmlns:p14="http://schemas.microsoft.com/office/powerpoint/2010/main" val="35574879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2B350A6-F184-422B-96E3-EE1AC194DE1D}" type="slidenum">
              <a:rPr lang="en-US" smtClean="0"/>
              <a:t>78</a:t>
            </a:fld>
            <a:endParaRPr lang="en-US"/>
          </a:p>
        </p:txBody>
      </p:sp>
    </p:spTree>
    <p:extLst>
      <p:ext uri="{BB962C8B-B14F-4D97-AF65-F5344CB8AC3E}">
        <p14:creationId xmlns:p14="http://schemas.microsoft.com/office/powerpoint/2010/main" val="17933782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79</a:t>
            </a:fld>
            <a:endParaRPr lang="en-US"/>
          </a:p>
        </p:txBody>
      </p:sp>
    </p:spTree>
    <p:extLst>
      <p:ext uri="{BB962C8B-B14F-4D97-AF65-F5344CB8AC3E}">
        <p14:creationId xmlns:p14="http://schemas.microsoft.com/office/powerpoint/2010/main" val="13968505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80</a:t>
            </a:fld>
            <a:endParaRPr lang="en-US"/>
          </a:p>
        </p:txBody>
      </p:sp>
    </p:spTree>
    <p:extLst>
      <p:ext uri="{BB962C8B-B14F-4D97-AF65-F5344CB8AC3E}">
        <p14:creationId xmlns:p14="http://schemas.microsoft.com/office/powerpoint/2010/main" val="1120517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err="1">
                <a:solidFill>
                  <a:schemeClr val="tx1"/>
                </a:solidFill>
                <a:effectLst/>
                <a:latin typeface="+mn-lt"/>
                <a:ea typeface="+mn-ea"/>
                <a:cs typeface="+mn-cs"/>
              </a:rPr>
              <a:t>Neuromancer</a:t>
            </a:r>
            <a:r>
              <a:rPr lang="en-CA" sz="1200" b="0" i="0" kern="1200" dirty="0">
                <a:solidFill>
                  <a:schemeClr val="tx1"/>
                </a:solidFill>
                <a:effectLst/>
                <a:latin typeface="+mn-lt"/>
                <a:ea typeface="+mn-ea"/>
                <a:cs typeface="+mn-cs"/>
              </a:rPr>
              <a:t> is a 1984 </a:t>
            </a:r>
            <a:r>
              <a:rPr lang="en-CA" sz="1200" b="0" i="0" u="none" strike="noStrike" kern="1200" dirty="0">
                <a:solidFill>
                  <a:schemeClr val="tx1"/>
                </a:solidFill>
                <a:effectLst/>
                <a:latin typeface="+mn-lt"/>
                <a:ea typeface="+mn-ea"/>
                <a:cs typeface="+mn-cs"/>
                <a:hlinkClick r:id="rId3" tooltip="Science fiction"/>
              </a:rPr>
              <a:t>science fiction</a:t>
            </a:r>
            <a:r>
              <a:rPr lang="en-CA" sz="1200" b="0" i="0" kern="1200" dirty="0">
                <a:solidFill>
                  <a:schemeClr val="tx1"/>
                </a:solidFill>
                <a:effectLst/>
                <a:latin typeface="+mn-lt"/>
                <a:ea typeface="+mn-ea"/>
                <a:cs typeface="+mn-cs"/>
              </a:rPr>
              <a:t> novel by American-Canadian writer </a:t>
            </a:r>
            <a:r>
              <a:rPr lang="en-CA" sz="1200" b="0" i="0" u="none" strike="noStrike" kern="1200" dirty="0">
                <a:solidFill>
                  <a:schemeClr val="tx1"/>
                </a:solidFill>
                <a:effectLst/>
                <a:latin typeface="+mn-lt"/>
                <a:ea typeface="+mn-ea"/>
                <a:cs typeface="+mn-cs"/>
                <a:hlinkClick r:id="rId4" tooltip="William Gibson"/>
              </a:rPr>
              <a:t>William Gibson</a:t>
            </a:r>
            <a:r>
              <a:rPr lang="en-CA" sz="1200" b="0" i="0" kern="1200" dirty="0">
                <a:solidFill>
                  <a:schemeClr val="tx1"/>
                </a:solidFill>
                <a:effectLst/>
                <a:latin typeface="+mn-lt"/>
                <a:ea typeface="+mn-ea"/>
                <a:cs typeface="+mn-cs"/>
              </a:rPr>
              <a:t>. It is one of the best-known works in the </a:t>
            </a:r>
            <a:r>
              <a:rPr lang="en-CA" sz="1200" b="0" i="0" u="none" strike="noStrike" kern="1200" dirty="0">
                <a:solidFill>
                  <a:schemeClr val="tx1"/>
                </a:solidFill>
                <a:effectLst/>
                <a:latin typeface="+mn-lt"/>
                <a:ea typeface="+mn-ea"/>
                <a:cs typeface="+mn-cs"/>
                <a:hlinkClick r:id="rId5" tooltip="Cyberpunk"/>
              </a:rPr>
              <a:t>cyberpunk</a:t>
            </a:r>
            <a:r>
              <a:rPr lang="en-CA" sz="1200" b="0" i="0" kern="1200" dirty="0">
                <a:solidFill>
                  <a:schemeClr val="tx1"/>
                </a:solidFill>
                <a:effectLst/>
                <a:latin typeface="+mn-lt"/>
                <a:ea typeface="+mn-ea"/>
                <a:cs typeface="+mn-cs"/>
              </a:rPr>
              <a:t> genre and the first novel to win the </a:t>
            </a:r>
            <a:r>
              <a:rPr lang="en-CA" sz="1200" b="0" i="0" u="none" strike="noStrike" kern="1200" dirty="0">
                <a:solidFill>
                  <a:schemeClr val="tx1"/>
                </a:solidFill>
                <a:effectLst/>
                <a:latin typeface="+mn-lt"/>
                <a:ea typeface="+mn-ea"/>
                <a:cs typeface="+mn-cs"/>
                <a:hlinkClick r:id="rId6" tooltip="Nebula Award"/>
              </a:rPr>
              <a:t>Nebula Award</a:t>
            </a:r>
            <a:r>
              <a:rPr lang="en-CA" sz="1200" b="0" i="0" kern="1200" dirty="0">
                <a:solidFill>
                  <a:schemeClr val="tx1"/>
                </a:solidFill>
                <a:effectLst/>
                <a:latin typeface="+mn-lt"/>
                <a:ea typeface="+mn-ea"/>
                <a:cs typeface="+mn-cs"/>
              </a:rPr>
              <a:t>, the </a:t>
            </a:r>
            <a:r>
              <a:rPr lang="en-CA" sz="1200" b="0" i="0" u="none" strike="noStrike" kern="1200" dirty="0">
                <a:solidFill>
                  <a:schemeClr val="tx1"/>
                </a:solidFill>
                <a:effectLst/>
                <a:latin typeface="+mn-lt"/>
                <a:ea typeface="+mn-ea"/>
                <a:cs typeface="+mn-cs"/>
                <a:hlinkClick r:id="rId7" tooltip="Philip K. Dick Award"/>
              </a:rPr>
              <a:t>Philip K. Dick Award</a:t>
            </a:r>
            <a:r>
              <a:rPr lang="en-CA" sz="1200" b="0" i="0" kern="1200" dirty="0">
                <a:solidFill>
                  <a:schemeClr val="tx1"/>
                </a:solidFill>
                <a:effectLst/>
                <a:latin typeface="+mn-lt"/>
                <a:ea typeface="+mn-ea"/>
                <a:cs typeface="+mn-cs"/>
              </a:rPr>
              <a:t>, and the </a:t>
            </a:r>
            <a:r>
              <a:rPr lang="en-CA" sz="1200" b="0" i="0" u="none" strike="noStrike" kern="1200" dirty="0">
                <a:solidFill>
                  <a:schemeClr val="tx1"/>
                </a:solidFill>
                <a:effectLst/>
                <a:latin typeface="+mn-lt"/>
                <a:ea typeface="+mn-ea"/>
                <a:cs typeface="+mn-cs"/>
                <a:hlinkClick r:id="rId8" tooltip="Hugo Award"/>
              </a:rPr>
              <a:t>Hugo Award</a:t>
            </a:r>
            <a:r>
              <a:rPr lang="en-CA" sz="1200" b="0" i="0" kern="1200" dirty="0">
                <a:solidFill>
                  <a:schemeClr val="tx1"/>
                </a:solidFill>
                <a:effectLst/>
                <a:latin typeface="+mn-lt"/>
                <a:ea typeface="+mn-ea"/>
                <a:cs typeface="+mn-cs"/>
              </a:rPr>
              <a:t>.</a:t>
            </a:r>
            <a:r>
              <a:rPr lang="en-CA" sz="1200" b="0" i="0" u="none" strike="noStrike" kern="1200" baseline="30000" dirty="0">
                <a:solidFill>
                  <a:schemeClr val="tx1"/>
                </a:solidFill>
                <a:effectLst/>
                <a:latin typeface="+mn-lt"/>
                <a:ea typeface="+mn-ea"/>
                <a:cs typeface="+mn-cs"/>
                <a:hlinkClick r:id="rId9"/>
              </a:rPr>
              <a:t>[1]</a:t>
            </a:r>
            <a:r>
              <a:rPr lang="en-CA" sz="1200" b="0" i="0" kern="1200" dirty="0">
                <a:solidFill>
                  <a:schemeClr val="tx1"/>
                </a:solidFill>
                <a:effectLst/>
                <a:latin typeface="+mn-lt"/>
                <a:ea typeface="+mn-ea"/>
                <a:cs typeface="+mn-cs"/>
              </a:rPr>
              <a:t> It was Gibson's </a:t>
            </a:r>
            <a:r>
              <a:rPr lang="en-CA" sz="1200" b="0" i="0" u="none" strike="noStrike" kern="1200" dirty="0">
                <a:solidFill>
                  <a:schemeClr val="tx1"/>
                </a:solidFill>
                <a:effectLst/>
                <a:latin typeface="+mn-lt"/>
                <a:ea typeface="+mn-ea"/>
                <a:cs typeface="+mn-cs"/>
                <a:hlinkClick r:id="rId10" tooltip="Debut novel"/>
              </a:rPr>
              <a:t>debut novel</a:t>
            </a:r>
            <a:r>
              <a:rPr lang="en-CA" sz="1200" b="0" i="0" kern="1200" dirty="0">
                <a:solidFill>
                  <a:schemeClr val="tx1"/>
                </a:solidFill>
                <a:effectLst/>
                <a:latin typeface="+mn-lt"/>
                <a:ea typeface="+mn-ea"/>
                <a:cs typeface="+mn-cs"/>
              </a:rPr>
              <a:t> and the beginning of the </a:t>
            </a:r>
            <a:r>
              <a:rPr lang="en-CA" sz="1200" b="0" i="0" u="none" strike="noStrike" kern="1200" dirty="0">
                <a:solidFill>
                  <a:schemeClr val="tx1"/>
                </a:solidFill>
                <a:effectLst/>
                <a:latin typeface="+mn-lt"/>
                <a:ea typeface="+mn-ea"/>
                <a:cs typeface="+mn-cs"/>
                <a:hlinkClick r:id="rId11" tooltip="Sprawl trilogy"/>
              </a:rPr>
              <a:t>Sprawl trilogy</a:t>
            </a:r>
            <a:r>
              <a:rPr lang="en-CA" sz="1200" b="0" i="0" kern="1200" dirty="0">
                <a:solidFill>
                  <a:schemeClr val="tx1"/>
                </a:solidFill>
                <a:effectLst/>
                <a:latin typeface="+mn-lt"/>
                <a:ea typeface="+mn-ea"/>
                <a:cs typeface="+mn-cs"/>
              </a:rPr>
              <a:t>. The novel tells the near-future story of Case, a washed-up </a:t>
            </a:r>
            <a:r>
              <a:rPr lang="en-CA" sz="1200" b="0" i="0" u="none" strike="noStrike" kern="1200" dirty="0">
                <a:solidFill>
                  <a:schemeClr val="tx1"/>
                </a:solidFill>
                <a:effectLst/>
                <a:latin typeface="+mn-lt"/>
                <a:ea typeface="+mn-ea"/>
                <a:cs typeface="+mn-cs"/>
                <a:hlinkClick r:id="rId12" tooltip="Hacker (computer security)"/>
              </a:rPr>
              <a:t>computer </a:t>
            </a:r>
            <a:r>
              <a:rPr lang="en-CA" sz="1200" b="0" i="0" u="none" strike="noStrike" kern="1200" dirty="0" err="1">
                <a:solidFill>
                  <a:schemeClr val="tx1"/>
                </a:solidFill>
                <a:effectLst/>
                <a:latin typeface="+mn-lt"/>
                <a:ea typeface="+mn-ea"/>
                <a:cs typeface="+mn-cs"/>
                <a:hlinkClick r:id="rId12" tooltip="Hacker (computer security)"/>
              </a:rPr>
              <a:t>hacker</a:t>
            </a:r>
            <a:r>
              <a:rPr lang="en-CA" sz="1200" b="0" i="0" kern="1200" dirty="0" err="1">
                <a:solidFill>
                  <a:schemeClr val="tx1"/>
                </a:solidFill>
                <a:effectLst/>
                <a:latin typeface="+mn-lt"/>
                <a:ea typeface="+mn-ea"/>
                <a:cs typeface="+mn-cs"/>
              </a:rPr>
              <a:t>hired</a:t>
            </a:r>
            <a:r>
              <a:rPr lang="en-CA" sz="1200" b="0" i="0" kern="1200" dirty="0">
                <a:solidFill>
                  <a:schemeClr val="tx1"/>
                </a:solidFill>
                <a:effectLst/>
                <a:latin typeface="+mn-lt"/>
                <a:ea typeface="+mn-ea"/>
                <a:cs typeface="+mn-cs"/>
              </a:rPr>
              <a:t> by a mysterious employer for one last job against a powerful </a:t>
            </a:r>
            <a:r>
              <a:rPr lang="en-CA" sz="1200" b="0" i="0" u="none" strike="noStrike" kern="1200" dirty="0">
                <a:solidFill>
                  <a:schemeClr val="tx1"/>
                </a:solidFill>
                <a:effectLst/>
                <a:latin typeface="+mn-lt"/>
                <a:ea typeface="+mn-ea"/>
                <a:cs typeface="+mn-cs"/>
                <a:hlinkClick r:id="rId13" tooltip="Artificial intelligence"/>
              </a:rPr>
              <a:t>artificial intelligence</a:t>
            </a:r>
            <a:r>
              <a:rPr lang="en-CA"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81</a:t>
            </a:fld>
            <a:endParaRPr lang="en-US"/>
          </a:p>
        </p:txBody>
      </p:sp>
    </p:spTree>
    <p:extLst>
      <p:ext uri="{BB962C8B-B14F-4D97-AF65-F5344CB8AC3E}">
        <p14:creationId xmlns:p14="http://schemas.microsoft.com/office/powerpoint/2010/main" val="28424383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82</a:t>
            </a:fld>
            <a:endParaRPr lang="en-US"/>
          </a:p>
        </p:txBody>
      </p:sp>
    </p:spTree>
    <p:extLst>
      <p:ext uri="{BB962C8B-B14F-4D97-AF65-F5344CB8AC3E}">
        <p14:creationId xmlns:p14="http://schemas.microsoft.com/office/powerpoint/2010/main" val="31438505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Numeris</a:t>
            </a:r>
            <a:r>
              <a:rPr lang="en-US" sz="1200" kern="1200" dirty="0">
                <a:solidFill>
                  <a:schemeClr val="tx1"/>
                </a:solidFill>
                <a:effectLst/>
                <a:latin typeface="+mn-lt"/>
                <a:ea typeface="+mn-ea"/>
                <a:cs typeface="+mn-cs"/>
              </a:rPr>
              <a:t> is currently recruiting and building the VAM digital panel, starting with Ontario and Quebec.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hope to have beta data in the Spring 2019 to present to our BOD </a:t>
            </a:r>
            <a:r>
              <a:rPr lang="en-US" sz="1200" kern="1200">
                <a:solidFill>
                  <a:schemeClr val="tx1"/>
                </a:solidFill>
                <a:effectLst/>
                <a:latin typeface="+mn-lt"/>
                <a:ea typeface="+mn-ea"/>
                <a:cs typeface="+mn-cs"/>
              </a:rPr>
              <a:t>in June 2019.</a:t>
            </a:r>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007607A-9CC2-459A-A209-BEFED9CDAEF5}" type="slidenum">
              <a:rPr lang="en-US" smtClean="0"/>
              <a:t>83</a:t>
            </a:fld>
            <a:endParaRPr lang="en-US"/>
          </a:p>
        </p:txBody>
      </p:sp>
    </p:spTree>
    <p:extLst>
      <p:ext uri="{BB962C8B-B14F-4D97-AF65-F5344CB8AC3E}">
        <p14:creationId xmlns:p14="http://schemas.microsoft.com/office/powerpoint/2010/main" val="960647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84</a:t>
            </a:fld>
            <a:endParaRPr lang="en-US"/>
          </a:p>
        </p:txBody>
      </p:sp>
    </p:spTree>
    <p:extLst>
      <p:ext uri="{BB962C8B-B14F-4D97-AF65-F5344CB8AC3E}">
        <p14:creationId xmlns:p14="http://schemas.microsoft.com/office/powerpoint/2010/main" val="25366945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2007607A-9CC2-459A-A209-BEFED9CDAEF5}" type="slidenum">
              <a:rPr lang="en-US" smtClean="0"/>
              <a:t>85</a:t>
            </a:fld>
            <a:endParaRPr lang="en-US"/>
          </a:p>
        </p:txBody>
      </p:sp>
    </p:spTree>
    <p:extLst>
      <p:ext uri="{BB962C8B-B14F-4D97-AF65-F5344CB8AC3E}">
        <p14:creationId xmlns:p14="http://schemas.microsoft.com/office/powerpoint/2010/main" val="88896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2007607A-9CC2-459A-A209-BEFED9CDAEF5}" type="slidenum">
              <a:rPr lang="en-US" smtClean="0"/>
              <a:t>86</a:t>
            </a:fld>
            <a:endParaRPr lang="en-US"/>
          </a:p>
        </p:txBody>
      </p:sp>
    </p:spTree>
    <p:extLst>
      <p:ext uri="{BB962C8B-B14F-4D97-AF65-F5344CB8AC3E}">
        <p14:creationId xmlns:p14="http://schemas.microsoft.com/office/powerpoint/2010/main" val="3053745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87</a:t>
            </a:fld>
            <a:endParaRPr lang="en-US"/>
          </a:p>
        </p:txBody>
      </p:sp>
    </p:spTree>
    <p:extLst>
      <p:ext uri="{BB962C8B-B14F-4D97-AF65-F5344CB8AC3E}">
        <p14:creationId xmlns:p14="http://schemas.microsoft.com/office/powerpoint/2010/main" val="1846756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Trump Putin Meet</a:t>
            </a:r>
          </a:p>
          <a:p>
            <a:r>
              <a:rPr lang="en-US" dirty="0"/>
              <a:t>July 17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8</a:t>
            </a:fld>
            <a:endParaRPr lang="en-CA"/>
          </a:p>
        </p:txBody>
      </p:sp>
    </p:spTree>
    <p:extLst>
      <p:ext uri="{BB962C8B-B14F-4D97-AF65-F5344CB8AC3E}">
        <p14:creationId xmlns:p14="http://schemas.microsoft.com/office/powerpoint/2010/main" val="1105251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88</a:t>
            </a:fld>
            <a:endParaRPr lang="en-US"/>
          </a:p>
        </p:txBody>
      </p:sp>
    </p:spTree>
    <p:extLst>
      <p:ext uri="{BB962C8B-B14F-4D97-AF65-F5344CB8AC3E}">
        <p14:creationId xmlns:p14="http://schemas.microsoft.com/office/powerpoint/2010/main" val="28344457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a:solidFill>
                  <a:schemeClr val="tx1"/>
                </a:solidFill>
                <a:effectLst/>
                <a:latin typeface="+mn-lt"/>
                <a:ea typeface="+mn-ea"/>
                <a:cs typeface="+mn-cs"/>
              </a:rPr>
              <a:t>Catch-22</a:t>
            </a:r>
            <a:r>
              <a:rPr lang="en-CA" sz="1200" b="0" i="0" kern="1200" dirty="0">
                <a:solidFill>
                  <a:schemeClr val="tx1"/>
                </a:solidFill>
                <a:effectLst/>
                <a:latin typeface="+mn-lt"/>
                <a:ea typeface="+mn-ea"/>
                <a:cs typeface="+mn-cs"/>
              </a:rPr>
              <a:t> is a </a:t>
            </a:r>
            <a:r>
              <a:rPr lang="en-CA" sz="1200" b="0" i="0" u="none" strike="noStrike" kern="1200" dirty="0">
                <a:solidFill>
                  <a:schemeClr val="tx1"/>
                </a:solidFill>
                <a:effectLst/>
                <a:latin typeface="+mn-lt"/>
                <a:ea typeface="+mn-ea"/>
                <a:cs typeface="+mn-cs"/>
                <a:hlinkClick r:id="rId3" tooltip="Satire"/>
              </a:rPr>
              <a:t>satirical</a:t>
            </a:r>
            <a:r>
              <a:rPr lang="en-CA" sz="1200" b="0" i="0"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hlinkClick r:id="rId4" tooltip="Historical novel"/>
              </a:rPr>
              <a:t>novel</a:t>
            </a:r>
            <a:r>
              <a:rPr lang="en-CA" sz="1200" b="0" i="0" kern="1200" dirty="0">
                <a:solidFill>
                  <a:schemeClr val="tx1"/>
                </a:solidFill>
                <a:effectLst/>
                <a:latin typeface="+mn-lt"/>
                <a:ea typeface="+mn-ea"/>
                <a:cs typeface="+mn-cs"/>
              </a:rPr>
              <a:t> by American author </a:t>
            </a:r>
            <a:r>
              <a:rPr lang="en-CA" sz="1200" b="0" i="0" u="none" strike="noStrike" kern="1200" dirty="0">
                <a:solidFill>
                  <a:schemeClr val="tx1"/>
                </a:solidFill>
                <a:effectLst/>
                <a:latin typeface="+mn-lt"/>
                <a:ea typeface="+mn-ea"/>
                <a:cs typeface="+mn-cs"/>
                <a:hlinkClick r:id="rId5" tooltip="Joseph Heller"/>
              </a:rPr>
              <a:t>Joseph Heller</a:t>
            </a:r>
            <a:r>
              <a:rPr lang="en-CA" sz="1200" b="0" i="0" kern="1200" dirty="0">
                <a:solidFill>
                  <a:schemeClr val="tx1"/>
                </a:solidFill>
                <a:effectLst/>
                <a:latin typeface="+mn-lt"/>
                <a:ea typeface="+mn-ea"/>
                <a:cs typeface="+mn-cs"/>
              </a:rPr>
              <a:t>. He began writing it in 1953; the novel was first published in 1961. Often cited as one of the most significant novels of the twentieth century,</a:t>
            </a:r>
            <a:r>
              <a:rPr lang="en-CA" sz="1200" b="0" i="0" u="none" strike="noStrike" kern="1200" baseline="30000" dirty="0">
                <a:solidFill>
                  <a:schemeClr val="tx1"/>
                </a:solidFill>
                <a:effectLst/>
                <a:latin typeface="+mn-lt"/>
                <a:ea typeface="+mn-ea"/>
                <a:cs typeface="+mn-cs"/>
                <a:hlinkClick r:id="rId6"/>
              </a:rPr>
              <a:t>[2]</a:t>
            </a:r>
            <a:r>
              <a:rPr lang="en-CA" sz="1200" b="0" i="0" kern="1200" dirty="0">
                <a:solidFill>
                  <a:schemeClr val="tx1"/>
                </a:solidFill>
                <a:effectLst/>
                <a:latin typeface="+mn-lt"/>
                <a:ea typeface="+mn-ea"/>
                <a:cs typeface="+mn-cs"/>
              </a:rPr>
              <a:t> it uses a distinctive non-chronological </a:t>
            </a:r>
            <a:r>
              <a:rPr lang="en-CA" sz="1200" b="0" i="0" u="none" strike="noStrike" kern="1200" dirty="0">
                <a:solidFill>
                  <a:schemeClr val="tx1"/>
                </a:solidFill>
                <a:effectLst/>
                <a:latin typeface="+mn-lt"/>
                <a:ea typeface="+mn-ea"/>
                <a:cs typeface="+mn-cs"/>
                <a:hlinkClick r:id="rId7" tooltip="Narrative mode"/>
              </a:rPr>
              <a:t>third-person omniscient</a:t>
            </a:r>
            <a:r>
              <a:rPr lang="en-CA" sz="1200" b="0" i="0" kern="1200" dirty="0">
                <a:solidFill>
                  <a:schemeClr val="tx1"/>
                </a:solidFill>
                <a:effectLst/>
                <a:latin typeface="+mn-lt"/>
                <a:ea typeface="+mn-ea"/>
                <a:cs typeface="+mn-cs"/>
              </a:rPr>
              <a:t> narration, describing events from the points of view of different characters. The separate storylines are out of sequence so the timeline develops along with the plot.</a:t>
            </a:r>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89</a:t>
            </a:fld>
            <a:endParaRPr lang="en-US"/>
          </a:p>
        </p:txBody>
      </p:sp>
    </p:spTree>
    <p:extLst>
      <p:ext uri="{BB962C8B-B14F-4D97-AF65-F5344CB8AC3E}">
        <p14:creationId xmlns:p14="http://schemas.microsoft.com/office/powerpoint/2010/main" val="27805022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r>
              <a:rPr lang="en-CA" sz="1100" b="0" i="0" kern="1200" dirty="0">
                <a:solidFill>
                  <a:schemeClr val="tx1"/>
                </a:solidFill>
                <a:effectLst/>
                <a:latin typeface="+mn-lt"/>
                <a:ea typeface="+mn-ea"/>
                <a:cs typeface="+mn-cs"/>
              </a:rPr>
              <a:t>Rediscovered 1799 by a French soldier in the Nile delta by a French soldier during the Napoleonic campaign in Egypt. In 1801, following the </a:t>
            </a:r>
            <a:r>
              <a:rPr lang="en-CA" sz="1200" b="0" i="0" kern="1200" dirty="0">
                <a:solidFill>
                  <a:schemeClr val="tx1"/>
                </a:solidFill>
                <a:effectLst/>
                <a:latin typeface="+mn-lt"/>
                <a:ea typeface="+mn-ea"/>
                <a:cs typeface="+mn-cs"/>
              </a:rPr>
              <a:t>defeat of the French by </a:t>
            </a:r>
            <a:r>
              <a:rPr lang="en-CA" sz="1200" b="0" i="0" kern="1200">
                <a:solidFill>
                  <a:schemeClr val="tx1"/>
                </a:solidFill>
                <a:effectLst/>
                <a:latin typeface="+mn-lt"/>
                <a:ea typeface="+mn-ea"/>
                <a:cs typeface="+mn-cs"/>
              </a:rPr>
              <a:t>British troops in </a:t>
            </a:r>
            <a:r>
              <a:rPr lang="en-CA" sz="1200" b="0" i="0" kern="1200" dirty="0">
                <a:solidFill>
                  <a:schemeClr val="tx1"/>
                </a:solidFill>
                <a:effectLst/>
                <a:latin typeface="+mn-lt"/>
                <a:ea typeface="+mn-ea"/>
                <a:cs typeface="+mn-cs"/>
              </a:rPr>
              <a:t>Egypt, the stone was removed to the British museum where it is displayed to this very day.</a:t>
            </a:r>
            <a:endParaRPr lang="en-CA" sz="1100" b="0" i="0" kern="1200" dirty="0">
              <a:solidFill>
                <a:schemeClr val="tx1"/>
              </a:solidFill>
              <a:effectLst/>
              <a:latin typeface="+mn-lt"/>
              <a:ea typeface="+mn-ea"/>
              <a:cs typeface="+mn-cs"/>
            </a:endParaRPr>
          </a:p>
          <a:p>
            <a:pPr marL="0" marR="0" lvl="0" indent="0" algn="l" defTabSz="929579" rtl="0" eaLnBrk="1" fontAlgn="auto" latinLnBrk="0" hangingPunct="1">
              <a:lnSpc>
                <a:spcPct val="100000"/>
              </a:lnSpc>
              <a:spcBef>
                <a:spcPts val="0"/>
              </a:spcBef>
              <a:spcAft>
                <a:spcPts val="0"/>
              </a:spcAft>
              <a:buClrTx/>
              <a:buSzTx/>
              <a:buFontTx/>
              <a:buNone/>
              <a:tabLst/>
              <a:defRPr/>
            </a:pPr>
            <a:r>
              <a:rPr lang="en-CA" sz="1100" b="0" i="0" kern="1200" dirty="0">
                <a:solidFill>
                  <a:schemeClr val="tx1"/>
                </a:solidFill>
                <a:effectLst/>
                <a:latin typeface="+mn-lt"/>
                <a:ea typeface="+mn-ea"/>
                <a:cs typeface="+mn-cs"/>
              </a:rPr>
              <a:t>Greek text</a:t>
            </a:r>
          </a:p>
          <a:p>
            <a:pPr marL="0" marR="0" lvl="0" indent="0" algn="l" defTabSz="929579" rtl="0" eaLnBrk="1" fontAlgn="auto" latinLnBrk="0" hangingPunct="1">
              <a:lnSpc>
                <a:spcPct val="100000"/>
              </a:lnSpc>
              <a:spcBef>
                <a:spcPts val="0"/>
              </a:spcBef>
              <a:spcAft>
                <a:spcPts val="0"/>
              </a:spcAft>
              <a:buClrTx/>
              <a:buSzTx/>
              <a:buFontTx/>
              <a:buNone/>
              <a:tabLst/>
              <a:defRPr/>
            </a:pPr>
            <a:r>
              <a:rPr lang="en-CA" sz="1100" b="0" i="0" kern="1200" dirty="0">
                <a:solidFill>
                  <a:schemeClr val="tx1"/>
                </a:solidFill>
                <a:effectLst/>
                <a:latin typeface="+mn-lt"/>
                <a:ea typeface="+mn-ea"/>
                <a:cs typeface="+mn-cs"/>
              </a:rPr>
              <a:t>Demotic text</a:t>
            </a:r>
          </a:p>
          <a:p>
            <a:pPr marL="0" marR="0" lvl="0" indent="0" algn="l" defTabSz="929579" rtl="0" eaLnBrk="1" fontAlgn="auto" latinLnBrk="0" hangingPunct="1">
              <a:lnSpc>
                <a:spcPct val="100000"/>
              </a:lnSpc>
              <a:spcBef>
                <a:spcPts val="0"/>
              </a:spcBef>
              <a:spcAft>
                <a:spcPts val="0"/>
              </a:spcAft>
              <a:buClrTx/>
              <a:buSzTx/>
              <a:buFontTx/>
              <a:buNone/>
              <a:tabLst/>
              <a:defRPr/>
            </a:pPr>
            <a:r>
              <a:rPr lang="en-CA" sz="1100" b="0" i="0" kern="1200" dirty="0">
                <a:solidFill>
                  <a:schemeClr val="tx1"/>
                </a:solidFill>
                <a:effectLst/>
                <a:latin typeface="+mn-lt"/>
                <a:ea typeface="+mn-ea"/>
                <a:cs typeface="+mn-cs"/>
              </a:rPr>
              <a:t>Hieroglyphic text</a:t>
            </a:r>
          </a:p>
          <a:p>
            <a:pPr defTabSz="929579">
              <a:defRPr/>
            </a:pPr>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90</a:t>
            </a:fld>
            <a:endParaRPr lang="en-US"/>
          </a:p>
        </p:txBody>
      </p:sp>
    </p:spTree>
    <p:extLst>
      <p:ext uri="{BB962C8B-B14F-4D97-AF65-F5344CB8AC3E}">
        <p14:creationId xmlns:p14="http://schemas.microsoft.com/office/powerpoint/2010/main" val="18696522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91</a:t>
            </a:fld>
            <a:endParaRPr lang="en-US"/>
          </a:p>
        </p:txBody>
      </p:sp>
    </p:spTree>
    <p:extLst>
      <p:ext uri="{BB962C8B-B14F-4D97-AF65-F5344CB8AC3E}">
        <p14:creationId xmlns:p14="http://schemas.microsoft.com/office/powerpoint/2010/main" val="11863149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92</a:t>
            </a:fld>
            <a:endParaRPr lang="en-US"/>
          </a:p>
        </p:txBody>
      </p:sp>
    </p:spTree>
    <p:extLst>
      <p:ext uri="{BB962C8B-B14F-4D97-AF65-F5344CB8AC3E}">
        <p14:creationId xmlns:p14="http://schemas.microsoft.com/office/powerpoint/2010/main" val="2878751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93</a:t>
            </a:fld>
            <a:endParaRPr lang="en-US"/>
          </a:p>
        </p:txBody>
      </p:sp>
    </p:spTree>
    <p:extLst>
      <p:ext uri="{BB962C8B-B14F-4D97-AF65-F5344CB8AC3E}">
        <p14:creationId xmlns:p14="http://schemas.microsoft.com/office/powerpoint/2010/main" val="38818155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94</a:t>
            </a:fld>
            <a:endParaRPr lang="en-US"/>
          </a:p>
        </p:txBody>
      </p:sp>
    </p:spTree>
    <p:extLst>
      <p:ext uri="{BB962C8B-B14F-4D97-AF65-F5344CB8AC3E}">
        <p14:creationId xmlns:p14="http://schemas.microsoft.com/office/powerpoint/2010/main" val="39158662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95</a:t>
            </a:fld>
            <a:endParaRPr lang="en-US"/>
          </a:p>
        </p:txBody>
      </p:sp>
    </p:spTree>
    <p:extLst>
      <p:ext uri="{BB962C8B-B14F-4D97-AF65-F5344CB8AC3E}">
        <p14:creationId xmlns:p14="http://schemas.microsoft.com/office/powerpoint/2010/main" val="30593053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96</a:t>
            </a:fld>
            <a:endParaRPr lang="en-US"/>
          </a:p>
        </p:txBody>
      </p:sp>
    </p:spTree>
    <p:extLst>
      <p:ext uri="{BB962C8B-B14F-4D97-AF65-F5344CB8AC3E}">
        <p14:creationId xmlns:p14="http://schemas.microsoft.com/office/powerpoint/2010/main" val="10429348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97</a:t>
            </a:fld>
            <a:endParaRPr lang="en-US"/>
          </a:p>
        </p:txBody>
      </p:sp>
    </p:spTree>
    <p:extLst>
      <p:ext uri="{BB962C8B-B14F-4D97-AF65-F5344CB8AC3E}">
        <p14:creationId xmlns:p14="http://schemas.microsoft.com/office/powerpoint/2010/main" val="620965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Michael Cohen Pleads Guilty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August 21 2018</a:t>
            </a:r>
          </a:p>
          <a:p>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9</a:t>
            </a:fld>
            <a:endParaRPr lang="en-CA"/>
          </a:p>
        </p:txBody>
      </p:sp>
    </p:spTree>
    <p:extLst>
      <p:ext uri="{BB962C8B-B14F-4D97-AF65-F5344CB8AC3E}">
        <p14:creationId xmlns:p14="http://schemas.microsoft.com/office/powerpoint/2010/main" val="361801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98</a:t>
            </a:fld>
            <a:endParaRPr lang="en-US"/>
          </a:p>
        </p:txBody>
      </p:sp>
    </p:spTree>
    <p:extLst>
      <p:ext uri="{BB962C8B-B14F-4D97-AF65-F5344CB8AC3E}">
        <p14:creationId xmlns:p14="http://schemas.microsoft.com/office/powerpoint/2010/main" val="3555513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99</a:t>
            </a:fld>
            <a:endParaRPr lang="en-US"/>
          </a:p>
        </p:txBody>
      </p:sp>
    </p:spTree>
    <p:extLst>
      <p:ext uri="{BB962C8B-B14F-4D97-AF65-F5344CB8AC3E}">
        <p14:creationId xmlns:p14="http://schemas.microsoft.com/office/powerpoint/2010/main" val="4579925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100</a:t>
            </a:fld>
            <a:endParaRPr lang="en-US"/>
          </a:p>
        </p:txBody>
      </p:sp>
    </p:spTree>
    <p:extLst>
      <p:ext uri="{BB962C8B-B14F-4D97-AF65-F5344CB8AC3E}">
        <p14:creationId xmlns:p14="http://schemas.microsoft.com/office/powerpoint/2010/main" val="40478080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CA" dirty="0"/>
              <a:t>The Hobbit, or</a:t>
            </a:r>
            <a:br>
              <a:rPr lang="en-CA" dirty="0"/>
            </a:br>
            <a:r>
              <a:rPr lang="en-CA" dirty="0"/>
              <a:t>There and Back Again</a:t>
            </a:r>
            <a:endParaRPr lang="en-CA" dirty="0">
              <a:effectLst/>
            </a:endParaRPr>
          </a:p>
          <a:p>
            <a:pPr fontAlgn="t"/>
            <a:r>
              <a:rPr lang="en-CA" dirty="0"/>
              <a:t>Author </a:t>
            </a:r>
            <a:r>
              <a:rPr lang="en-CA" sz="1200" u="none" strike="noStrike" kern="1200" dirty="0">
                <a:solidFill>
                  <a:schemeClr val="tx1"/>
                </a:solidFill>
                <a:effectLst/>
                <a:latin typeface="+mn-lt"/>
                <a:ea typeface="+mn-ea"/>
                <a:cs typeface="+mn-cs"/>
                <a:hlinkClick r:id="rId3" tooltip="J. R. R. Tolkien"/>
              </a:rPr>
              <a:t>J. R. R. Tolkien</a:t>
            </a:r>
            <a:r>
              <a:rPr lang="en-CA" sz="1200" u="none" strike="noStrike" kern="1200" dirty="0">
                <a:solidFill>
                  <a:schemeClr val="tx1"/>
                </a:solidFill>
                <a:effectLst/>
                <a:latin typeface="+mn-lt"/>
                <a:ea typeface="+mn-ea"/>
                <a:cs typeface="+mn-cs"/>
              </a:rPr>
              <a:t> </a:t>
            </a:r>
            <a:r>
              <a:rPr lang="en-CA" dirty="0" err="1"/>
              <a:t>Illustrator</a:t>
            </a:r>
            <a:r>
              <a:rPr lang="en-CA" dirty="0" err="1">
                <a:effectLst/>
              </a:rPr>
              <a:t>J</a:t>
            </a:r>
            <a:r>
              <a:rPr lang="en-CA" dirty="0">
                <a:effectLst/>
              </a:rPr>
              <a:t>. R. R. </a:t>
            </a:r>
            <a:r>
              <a:rPr lang="en-CA" dirty="0" err="1">
                <a:effectLst/>
              </a:rPr>
              <a:t>Tolkien</a:t>
            </a:r>
            <a:r>
              <a:rPr lang="en-CA" dirty="0" err="1"/>
              <a:t>Cover</a:t>
            </a:r>
            <a:r>
              <a:rPr lang="en-CA" dirty="0"/>
              <a:t> </a:t>
            </a:r>
            <a:r>
              <a:rPr lang="en-CA" dirty="0" err="1"/>
              <a:t>artist</a:t>
            </a:r>
            <a:r>
              <a:rPr lang="en-CA" dirty="0" err="1">
                <a:effectLst/>
              </a:rPr>
              <a:t>J</a:t>
            </a:r>
            <a:r>
              <a:rPr lang="en-CA" dirty="0">
                <a:effectLst/>
              </a:rPr>
              <a:t>. R. R. </a:t>
            </a:r>
            <a:r>
              <a:rPr lang="en-CA" dirty="0" err="1">
                <a:effectLst/>
              </a:rPr>
              <a:t>Tolkien</a:t>
            </a:r>
            <a:r>
              <a:rPr lang="en-CA" dirty="0" err="1"/>
              <a:t>Country</a:t>
            </a:r>
            <a:r>
              <a:rPr lang="en-CA" dirty="0" err="1">
                <a:effectLst/>
              </a:rPr>
              <a:t>United</a:t>
            </a:r>
            <a:r>
              <a:rPr lang="en-CA" dirty="0">
                <a:effectLst/>
              </a:rPr>
              <a:t> </a:t>
            </a:r>
            <a:r>
              <a:rPr lang="en-CA" dirty="0" err="1">
                <a:effectLst/>
              </a:rPr>
              <a:t>Kingdom</a:t>
            </a:r>
            <a:r>
              <a:rPr lang="en-CA" dirty="0" err="1"/>
              <a:t>Language</a:t>
            </a:r>
            <a:r>
              <a:rPr lang="en-CA" dirty="0" err="1">
                <a:effectLst/>
              </a:rPr>
              <a:t>English</a:t>
            </a:r>
            <a:r>
              <a:rPr lang="en-CA" dirty="0" err="1"/>
              <a:t>Subject</a:t>
            </a:r>
            <a:r>
              <a:rPr lang="en-CA" sz="1200" u="none" strike="noStrike" kern="1200" dirty="0" err="1">
                <a:solidFill>
                  <a:schemeClr val="tx1"/>
                </a:solidFill>
                <a:effectLst/>
                <a:latin typeface="+mn-lt"/>
                <a:ea typeface="+mn-ea"/>
                <a:cs typeface="+mn-cs"/>
                <a:hlinkClick r:id="rId4" tooltip="Tolkien's legendarium"/>
              </a:rPr>
              <a:t>Tolkien's</a:t>
            </a:r>
            <a:r>
              <a:rPr lang="en-CA" sz="1200" u="none" strike="noStrike" kern="1200" dirty="0">
                <a:solidFill>
                  <a:schemeClr val="tx1"/>
                </a:solidFill>
                <a:effectLst/>
                <a:latin typeface="+mn-lt"/>
                <a:ea typeface="+mn-ea"/>
                <a:cs typeface="+mn-cs"/>
                <a:hlinkClick r:id="rId4" tooltip="Tolkien's legendarium"/>
              </a:rPr>
              <a:t> </a:t>
            </a:r>
            <a:r>
              <a:rPr lang="en-CA" sz="1200" u="none" strike="noStrike" kern="1200" dirty="0" err="1">
                <a:solidFill>
                  <a:schemeClr val="tx1"/>
                </a:solidFill>
                <a:effectLst/>
                <a:latin typeface="+mn-lt"/>
                <a:ea typeface="+mn-ea"/>
                <a:cs typeface="+mn-cs"/>
                <a:hlinkClick r:id="rId4" tooltip="Tolkien's legendarium"/>
              </a:rPr>
              <a:t>legendarium</a:t>
            </a:r>
            <a:r>
              <a:rPr lang="en-CA" dirty="0" err="1"/>
              <a:t>Genre</a:t>
            </a:r>
            <a:r>
              <a:rPr lang="en-CA" sz="1200" u="none" strike="noStrike" kern="1200" dirty="0" err="1">
                <a:solidFill>
                  <a:schemeClr val="tx1"/>
                </a:solidFill>
                <a:effectLst/>
                <a:latin typeface="+mn-lt"/>
                <a:ea typeface="+mn-ea"/>
                <a:cs typeface="+mn-cs"/>
                <a:hlinkClick r:id="rId5" tooltip="High fantasy"/>
              </a:rPr>
              <a:t>High</a:t>
            </a:r>
            <a:r>
              <a:rPr lang="en-CA" sz="1200" u="none" strike="noStrike" kern="1200" dirty="0">
                <a:solidFill>
                  <a:schemeClr val="tx1"/>
                </a:solidFill>
                <a:effectLst/>
                <a:latin typeface="+mn-lt"/>
                <a:ea typeface="+mn-ea"/>
                <a:cs typeface="+mn-cs"/>
                <a:hlinkClick r:id="rId5" tooltip="High fantasy"/>
              </a:rPr>
              <a:t> fantasy</a:t>
            </a:r>
            <a:endParaRPr lang="en-CA" dirty="0">
              <a:effectLst/>
            </a:endParaRPr>
          </a:p>
          <a:p>
            <a:pPr fontAlgn="t"/>
            <a:r>
              <a:rPr lang="en-CA" sz="1200" u="none" strike="noStrike" kern="1200" dirty="0">
                <a:solidFill>
                  <a:schemeClr val="tx1"/>
                </a:solidFill>
                <a:effectLst/>
                <a:latin typeface="+mn-lt"/>
                <a:ea typeface="+mn-ea"/>
                <a:cs typeface="+mn-cs"/>
                <a:hlinkClick r:id="rId6" tooltip="Juvenile fantasy"/>
              </a:rPr>
              <a:t>Juvenile fantasy</a:t>
            </a:r>
            <a:endParaRPr lang="en-CA" dirty="0">
              <a:effectLst/>
            </a:endParaRPr>
          </a:p>
          <a:p>
            <a:r>
              <a:rPr lang="en-CA" dirty="0"/>
              <a:t>Set </a:t>
            </a:r>
            <a:r>
              <a:rPr lang="en-CA" dirty="0" err="1"/>
              <a:t>in</a:t>
            </a:r>
            <a:r>
              <a:rPr lang="en-CA" sz="1200" u="none" strike="noStrike" kern="1200" dirty="0" err="1">
                <a:solidFill>
                  <a:schemeClr val="tx1"/>
                </a:solidFill>
                <a:effectLst/>
                <a:latin typeface="+mn-lt"/>
                <a:ea typeface="+mn-ea"/>
                <a:cs typeface="+mn-cs"/>
                <a:hlinkClick r:id="rId7" tooltip="Middle-earth"/>
              </a:rPr>
              <a:t>Middle-earth</a:t>
            </a:r>
            <a:r>
              <a:rPr lang="en-CA" dirty="0" err="1"/>
              <a:t>Publisher</a:t>
            </a:r>
            <a:r>
              <a:rPr lang="en-CA" sz="1200" u="none" strike="noStrike" kern="1200" dirty="0" err="1">
                <a:solidFill>
                  <a:schemeClr val="tx1"/>
                </a:solidFill>
                <a:effectLst/>
                <a:latin typeface="+mn-lt"/>
                <a:ea typeface="+mn-ea"/>
                <a:cs typeface="+mn-cs"/>
                <a:hlinkClick r:id="rId8" tooltip="George Allen &amp; Unwin"/>
              </a:rPr>
              <a:t>George</a:t>
            </a:r>
            <a:r>
              <a:rPr lang="en-CA" sz="1200" u="none" strike="noStrike" kern="1200" dirty="0">
                <a:solidFill>
                  <a:schemeClr val="tx1"/>
                </a:solidFill>
                <a:effectLst/>
                <a:latin typeface="+mn-lt"/>
                <a:ea typeface="+mn-ea"/>
                <a:cs typeface="+mn-cs"/>
                <a:hlinkClick r:id="rId8" tooltip="George Allen &amp; Unwin"/>
              </a:rPr>
              <a:t> Allen &amp; Unwin</a:t>
            </a:r>
            <a:r>
              <a:rPr lang="en-CA" dirty="0">
                <a:effectLst/>
              </a:rPr>
              <a:t> (UK)Publication date</a:t>
            </a:r>
          </a:p>
          <a:p>
            <a:r>
              <a:rPr lang="en-CA" dirty="0">
                <a:effectLst/>
              </a:rPr>
              <a:t>21 September 1937</a:t>
            </a:r>
            <a:r>
              <a:rPr lang="en-CA" dirty="0"/>
              <a:t>Pages</a:t>
            </a:r>
            <a:r>
              <a:rPr lang="en-CA" dirty="0">
                <a:effectLst/>
              </a:rPr>
              <a:t>310 (</a:t>
            </a:r>
            <a:r>
              <a:rPr lang="en-CA" i="1" dirty="0">
                <a:effectLst/>
              </a:rPr>
              <a:t>first edition</a:t>
            </a:r>
            <a:r>
              <a:rPr lang="en-CA" dirty="0">
                <a:effectLst/>
              </a:rPr>
              <a:t>)</a:t>
            </a:r>
            <a:r>
              <a:rPr lang="en-CA" sz="1200" u="none" strike="noStrike" kern="1200" dirty="0">
                <a:solidFill>
                  <a:schemeClr val="tx1"/>
                </a:solidFill>
                <a:effectLst/>
                <a:latin typeface="+mn-lt"/>
                <a:ea typeface="+mn-ea"/>
                <a:cs typeface="+mn-cs"/>
                <a:hlinkClick r:id="rId9" tooltip="OCLC"/>
              </a:rPr>
              <a:t>OCLC</a:t>
            </a:r>
            <a:r>
              <a:rPr lang="en-CA" sz="1200" u="none" strike="noStrike" kern="1200" dirty="0">
                <a:solidFill>
                  <a:schemeClr val="tx1"/>
                </a:solidFill>
                <a:effectLst/>
                <a:latin typeface="+mn-lt"/>
                <a:ea typeface="+mn-ea"/>
                <a:cs typeface="+mn-cs"/>
                <a:hlinkClick r:id="rId10"/>
              </a:rPr>
              <a:t>1827184</a:t>
            </a:r>
            <a:r>
              <a:rPr lang="en-CA" sz="1200" u="none" strike="noStrike" kern="1200" dirty="0">
                <a:solidFill>
                  <a:schemeClr val="tx1"/>
                </a:solidFill>
                <a:effectLst/>
                <a:latin typeface="+mn-lt"/>
                <a:ea typeface="+mn-ea"/>
                <a:cs typeface="+mn-cs"/>
                <a:hlinkClick r:id="rId11" tooltip="Library of Congress Classification"/>
              </a:rPr>
              <a:t>LC Class</a:t>
            </a:r>
            <a:r>
              <a:rPr lang="en-CA" dirty="0">
                <a:effectLst/>
              </a:rPr>
              <a:t>PR6039.O32 H63</a:t>
            </a:r>
            <a:r>
              <a:rPr lang="en-CA" dirty="0"/>
              <a:t>Followed </a:t>
            </a:r>
            <a:r>
              <a:rPr lang="en-CA" dirty="0" err="1"/>
              <a:t>by</a:t>
            </a:r>
            <a:r>
              <a:rPr lang="en-CA" sz="1200" i="1" u="none" strike="noStrike" kern="1200" dirty="0" err="1">
                <a:solidFill>
                  <a:schemeClr val="tx1"/>
                </a:solidFill>
                <a:effectLst/>
                <a:latin typeface="+mn-lt"/>
                <a:ea typeface="+mn-ea"/>
                <a:cs typeface="+mn-cs"/>
                <a:hlinkClick r:id="rId12" tooltip="The Lord of the Rings"/>
              </a:rPr>
              <a:t>The</a:t>
            </a:r>
            <a:r>
              <a:rPr lang="en-CA" sz="1200" i="1" u="none" strike="noStrike" kern="1200" dirty="0">
                <a:solidFill>
                  <a:schemeClr val="tx1"/>
                </a:solidFill>
                <a:effectLst/>
                <a:latin typeface="+mn-lt"/>
                <a:ea typeface="+mn-ea"/>
                <a:cs typeface="+mn-cs"/>
                <a:hlinkClick r:id="rId12" tooltip="The Lord of the Rings"/>
              </a:rPr>
              <a:t> Lord of the </a:t>
            </a:r>
            <a:r>
              <a:rPr lang="en-CA" sz="1200" i="1" u="none" strike="noStrike" kern="1200" dirty="0" err="1">
                <a:solidFill>
                  <a:schemeClr val="tx1"/>
                </a:solidFill>
                <a:effectLst/>
                <a:latin typeface="+mn-lt"/>
                <a:ea typeface="+mn-ea"/>
                <a:cs typeface="+mn-cs"/>
                <a:hlinkClick r:id="rId12" tooltip="The Lord of the Rings"/>
              </a:rPr>
              <a:t>Rings</a:t>
            </a:r>
            <a:r>
              <a:rPr lang="en-CA" sz="1200" b="1" i="1" kern="1200" dirty="0" err="1">
                <a:solidFill>
                  <a:schemeClr val="tx1"/>
                </a:solidFill>
                <a:effectLst/>
                <a:latin typeface="+mn-lt"/>
                <a:ea typeface="+mn-ea"/>
                <a:cs typeface="+mn-cs"/>
              </a:rPr>
              <a:t>The</a:t>
            </a:r>
            <a:r>
              <a:rPr lang="en-CA" sz="1200" b="1" i="1" kern="1200" dirty="0">
                <a:solidFill>
                  <a:schemeClr val="tx1"/>
                </a:solidFill>
                <a:effectLst/>
                <a:latin typeface="+mn-lt"/>
                <a:ea typeface="+mn-ea"/>
                <a:cs typeface="+mn-cs"/>
              </a:rPr>
              <a:t> Hobbit, or There and Back Again</a:t>
            </a:r>
            <a:r>
              <a:rPr lang="en-CA" sz="1200" b="0" i="0" kern="1200" dirty="0">
                <a:solidFill>
                  <a:schemeClr val="tx1"/>
                </a:solidFill>
                <a:effectLst/>
                <a:latin typeface="+mn-lt"/>
                <a:ea typeface="+mn-ea"/>
                <a:cs typeface="+mn-cs"/>
              </a:rPr>
              <a:t> is a </a:t>
            </a:r>
            <a:r>
              <a:rPr lang="en-CA" sz="1200" b="0" i="0" u="none" strike="noStrike" kern="1200" dirty="0">
                <a:solidFill>
                  <a:schemeClr val="tx1"/>
                </a:solidFill>
                <a:effectLst/>
                <a:latin typeface="+mn-lt"/>
                <a:ea typeface="+mn-ea"/>
                <a:cs typeface="+mn-cs"/>
                <a:hlinkClick r:id="rId6" tooltip="Juvenile fantasy"/>
              </a:rPr>
              <a:t>children's fantasy novel</a:t>
            </a:r>
            <a:r>
              <a:rPr lang="en-CA" sz="1200" b="0" i="0" kern="1200" dirty="0">
                <a:solidFill>
                  <a:schemeClr val="tx1"/>
                </a:solidFill>
                <a:effectLst/>
                <a:latin typeface="+mn-lt"/>
                <a:ea typeface="+mn-ea"/>
                <a:cs typeface="+mn-cs"/>
              </a:rPr>
              <a:t> by English author </a:t>
            </a:r>
            <a:r>
              <a:rPr lang="en-CA" sz="1200" b="0" i="0" u="none" strike="noStrike" kern="1200" dirty="0">
                <a:solidFill>
                  <a:schemeClr val="tx1"/>
                </a:solidFill>
                <a:effectLst/>
                <a:latin typeface="+mn-lt"/>
                <a:ea typeface="+mn-ea"/>
                <a:cs typeface="+mn-cs"/>
                <a:hlinkClick r:id="rId3" tooltip="J. R. R. Tolkien"/>
              </a:rPr>
              <a:t>J. R. R. Tolkien</a:t>
            </a:r>
            <a:r>
              <a:rPr lang="en-CA" sz="1200" b="0" i="0" kern="1200" dirty="0">
                <a:solidFill>
                  <a:schemeClr val="tx1"/>
                </a:solidFill>
                <a:effectLst/>
                <a:latin typeface="+mn-lt"/>
                <a:ea typeface="+mn-ea"/>
                <a:cs typeface="+mn-cs"/>
              </a:rPr>
              <a:t>. It was published on 21 September 1937 to wide critical acclaim, being nominated for the </a:t>
            </a:r>
            <a:r>
              <a:rPr lang="en-CA" sz="1200" b="0" i="0" u="none" strike="noStrike" kern="1200" dirty="0">
                <a:solidFill>
                  <a:schemeClr val="tx1"/>
                </a:solidFill>
                <a:effectLst/>
                <a:latin typeface="+mn-lt"/>
                <a:ea typeface="+mn-ea"/>
                <a:cs typeface="+mn-cs"/>
                <a:hlinkClick r:id="rId13" tooltip="Carnegie Medal (literary award)"/>
              </a:rPr>
              <a:t>Carnegie Medal</a:t>
            </a:r>
            <a:r>
              <a:rPr lang="en-CA" sz="1200" b="0" i="0" kern="1200" dirty="0">
                <a:solidFill>
                  <a:schemeClr val="tx1"/>
                </a:solidFill>
                <a:effectLst/>
                <a:latin typeface="+mn-lt"/>
                <a:ea typeface="+mn-ea"/>
                <a:cs typeface="+mn-cs"/>
              </a:rPr>
              <a:t> and awarded a prize from the </a:t>
            </a:r>
            <a:r>
              <a:rPr lang="en-CA" sz="1200" b="0" i="1" u="none" strike="noStrike" kern="1200" dirty="0">
                <a:solidFill>
                  <a:schemeClr val="tx1"/>
                </a:solidFill>
                <a:effectLst/>
                <a:latin typeface="+mn-lt"/>
                <a:ea typeface="+mn-ea"/>
                <a:cs typeface="+mn-cs"/>
                <a:hlinkClick r:id="rId14" tooltip="New York Herald Tribune"/>
              </a:rPr>
              <a:t>New York Herald Tribune</a:t>
            </a:r>
            <a:r>
              <a:rPr lang="en-CA" sz="1200" b="0" i="0" kern="1200" dirty="0">
                <a:solidFill>
                  <a:schemeClr val="tx1"/>
                </a:solidFill>
                <a:effectLst/>
                <a:latin typeface="+mn-lt"/>
                <a:ea typeface="+mn-ea"/>
                <a:cs typeface="+mn-cs"/>
              </a:rPr>
              <a:t> for best juvenile fiction. The book remains popular and is recognized as a classic in children's literature.</a:t>
            </a:r>
          </a:p>
          <a:p>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101</a:t>
            </a:fld>
            <a:endParaRPr lang="en-US"/>
          </a:p>
        </p:txBody>
      </p:sp>
    </p:spTree>
    <p:extLst>
      <p:ext uri="{BB962C8B-B14F-4D97-AF65-F5344CB8AC3E}">
        <p14:creationId xmlns:p14="http://schemas.microsoft.com/office/powerpoint/2010/main" val="15523907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21 hours per week or 3 hours per day.</a:t>
            </a:r>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102</a:t>
            </a:fld>
            <a:endParaRPr lang="en-US"/>
          </a:p>
        </p:txBody>
      </p:sp>
    </p:spTree>
    <p:extLst>
      <p:ext uri="{BB962C8B-B14F-4D97-AF65-F5344CB8AC3E}">
        <p14:creationId xmlns:p14="http://schemas.microsoft.com/office/powerpoint/2010/main" val="4579522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hours per week or 4 hours per day.</a:t>
            </a:r>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103</a:t>
            </a:fld>
            <a:endParaRPr lang="en-US"/>
          </a:p>
        </p:txBody>
      </p:sp>
    </p:spTree>
    <p:extLst>
      <p:ext uri="{BB962C8B-B14F-4D97-AF65-F5344CB8AC3E}">
        <p14:creationId xmlns:p14="http://schemas.microsoft.com/office/powerpoint/2010/main" val="42804164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104</a:t>
            </a:fld>
            <a:endParaRPr lang="en-US"/>
          </a:p>
        </p:txBody>
      </p:sp>
    </p:spTree>
    <p:extLst>
      <p:ext uri="{BB962C8B-B14F-4D97-AF65-F5344CB8AC3E}">
        <p14:creationId xmlns:p14="http://schemas.microsoft.com/office/powerpoint/2010/main" val="38003208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MPC is a non-video number</a:t>
            </a:r>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105</a:t>
            </a:fld>
            <a:endParaRPr lang="en-US"/>
          </a:p>
        </p:txBody>
      </p:sp>
    </p:spTree>
    <p:extLst>
      <p:ext uri="{BB962C8B-B14F-4D97-AF65-F5344CB8AC3E}">
        <p14:creationId xmlns:p14="http://schemas.microsoft.com/office/powerpoint/2010/main" val="334212034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106</a:t>
            </a:fld>
            <a:endParaRPr lang="en-US"/>
          </a:p>
        </p:txBody>
      </p:sp>
    </p:spTree>
    <p:extLst>
      <p:ext uri="{BB962C8B-B14F-4D97-AF65-F5344CB8AC3E}">
        <p14:creationId xmlns:p14="http://schemas.microsoft.com/office/powerpoint/2010/main" val="7105661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107</a:t>
            </a:fld>
            <a:endParaRPr lang="en-US"/>
          </a:p>
        </p:txBody>
      </p:sp>
    </p:spTree>
    <p:extLst>
      <p:ext uri="{BB962C8B-B14F-4D97-AF65-F5344CB8AC3E}">
        <p14:creationId xmlns:p14="http://schemas.microsoft.com/office/powerpoint/2010/main" val="25206669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C5FF3F-D52C-4B40-9EFD-C2BE203D4AC9}"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3C5AA-7DBE-478F-9D24-088181D86355}" type="slidenum">
              <a:rPr lang="en-US" smtClean="0"/>
              <a:t>‹#›</a:t>
            </a:fld>
            <a:endParaRPr lang="en-US"/>
          </a:p>
        </p:txBody>
      </p:sp>
      <p:pic>
        <p:nvPicPr>
          <p:cNvPr id="7" name="Picture 6"/>
          <p:cNvPicPr>
            <a:picLocks noChangeAspect="1"/>
          </p:cNvPicPr>
          <p:nvPr userDrawn="1"/>
        </p:nvPicPr>
        <p:blipFill>
          <a:blip r:embed="rId2"/>
          <a:stretch>
            <a:fillRect/>
          </a:stretch>
        </p:blipFill>
        <p:spPr>
          <a:xfrm>
            <a:off x="11476823" y="142155"/>
            <a:ext cx="495238" cy="323810"/>
          </a:xfrm>
          <a:prstGeom prst="rect">
            <a:avLst/>
          </a:prstGeom>
        </p:spPr>
      </p:pic>
    </p:spTree>
    <p:extLst>
      <p:ext uri="{BB962C8B-B14F-4D97-AF65-F5344CB8AC3E}">
        <p14:creationId xmlns:p14="http://schemas.microsoft.com/office/powerpoint/2010/main" val="4054114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C5FF3F-D52C-4B40-9EFD-C2BE203D4AC9}"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1919985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C5FF3F-D52C-4B40-9EFD-C2BE203D4AC9}"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1375950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copy 1">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04225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C5FF3F-D52C-4B40-9EFD-C2BE203D4AC9}"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502167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C5FF3F-D52C-4B40-9EFD-C2BE203D4AC9}"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1510821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C5FF3F-D52C-4B40-9EFD-C2BE203D4AC9}"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25893336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C5FF3F-D52C-4B40-9EFD-C2BE203D4AC9}" type="datetimeFigureOut">
              <a:rPr lang="en-US" smtClean="0"/>
              <a:t>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1836400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C5FF3F-D52C-4B40-9EFD-C2BE203D4AC9}" type="datetimeFigureOut">
              <a:rPr lang="en-US" smtClean="0"/>
              <a:t>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637933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C5FF3F-D52C-4B40-9EFD-C2BE203D4AC9}" type="datetimeFigureOut">
              <a:rPr lang="en-US" smtClean="0"/>
              <a:t>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C3C5AA-7DBE-478F-9D24-088181D86355}" type="slidenum">
              <a:rPr lang="en-US" smtClean="0"/>
              <a:t>‹#›</a:t>
            </a:fld>
            <a:endParaRPr lang="en-US"/>
          </a:p>
        </p:txBody>
      </p:sp>
      <p:pic>
        <p:nvPicPr>
          <p:cNvPr id="5" name="Picture 4"/>
          <p:cNvPicPr>
            <a:picLocks noChangeAspect="1"/>
          </p:cNvPicPr>
          <p:nvPr userDrawn="1"/>
        </p:nvPicPr>
        <p:blipFill>
          <a:blip r:embed="rId2"/>
          <a:stretch>
            <a:fillRect/>
          </a:stretch>
        </p:blipFill>
        <p:spPr>
          <a:xfrm>
            <a:off x="11476823" y="142155"/>
            <a:ext cx="495238" cy="323810"/>
          </a:xfrm>
          <a:prstGeom prst="rect">
            <a:avLst/>
          </a:prstGeom>
        </p:spPr>
      </p:pic>
    </p:spTree>
    <p:extLst>
      <p:ext uri="{BB962C8B-B14F-4D97-AF65-F5344CB8AC3E}">
        <p14:creationId xmlns:p14="http://schemas.microsoft.com/office/powerpoint/2010/main" val="4194446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C5FF3F-D52C-4B40-9EFD-C2BE203D4AC9}"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3936789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C5FF3F-D52C-4B40-9EFD-C2BE203D4AC9}"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1054904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5FF3F-D52C-4B40-9EFD-C2BE203D4AC9}" type="datetimeFigureOut">
              <a:rPr lang="en-US" smtClean="0"/>
              <a:t>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3C5AA-7DBE-478F-9D24-088181D86355}" type="slidenum">
              <a:rPr lang="en-US" smtClean="0"/>
              <a:t>‹#›</a:t>
            </a:fld>
            <a:endParaRPr lang="en-US"/>
          </a:p>
        </p:txBody>
      </p:sp>
    </p:spTree>
    <p:extLst>
      <p:ext uri="{BB962C8B-B14F-4D97-AF65-F5344CB8AC3E}">
        <p14:creationId xmlns:p14="http://schemas.microsoft.com/office/powerpoint/2010/main" val="2785870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microsoft.com/office/2007/relationships/hdphoto" Target="../media/hdphoto3.wdp"/></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112.xml"/><Relationship Id="rId1" Type="http://schemas.openxmlformats.org/officeDocument/2006/relationships/slideLayout" Target="../slideLayouts/slideLayout1.xml"/><Relationship Id="rId6" Type="http://schemas.openxmlformats.org/officeDocument/2006/relationships/image" Target="../media/image86.wmf"/><Relationship Id="rId5" Type="http://schemas.openxmlformats.org/officeDocument/2006/relationships/image" Target="../media/image116.wmf"/><Relationship Id="rId4" Type="http://schemas.openxmlformats.org/officeDocument/2006/relationships/image" Target="../media/image115.wmf"/></Relationships>
</file>

<file path=ppt/slides/_rels/slide121.x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image" Target="../media/image87.wmf"/><Relationship Id="rId3" Type="http://schemas.openxmlformats.org/officeDocument/2006/relationships/image" Target="../media/image114.wmf"/><Relationship Id="rId7" Type="http://schemas.openxmlformats.org/officeDocument/2006/relationships/image" Target="../media/image54.wmf"/><Relationship Id="rId12" Type="http://schemas.openxmlformats.org/officeDocument/2006/relationships/image" Target="../media/image86.wmf"/><Relationship Id="rId2" Type="http://schemas.openxmlformats.org/officeDocument/2006/relationships/notesSlide" Target="../notesSlides/notesSlide113.xml"/><Relationship Id="rId1" Type="http://schemas.openxmlformats.org/officeDocument/2006/relationships/slideLayout" Target="../slideLayouts/slideLayout1.xml"/><Relationship Id="rId6" Type="http://schemas.openxmlformats.org/officeDocument/2006/relationships/image" Target="../media/image52.wmf"/><Relationship Id="rId11" Type="http://schemas.openxmlformats.org/officeDocument/2006/relationships/image" Target="../media/image85.wmf"/><Relationship Id="rId5" Type="http://schemas.openxmlformats.org/officeDocument/2006/relationships/image" Target="../media/image116.wmf"/><Relationship Id="rId10" Type="http://schemas.openxmlformats.org/officeDocument/2006/relationships/image" Target="../media/image84.wmf"/><Relationship Id="rId4" Type="http://schemas.openxmlformats.org/officeDocument/2006/relationships/image" Target="../media/image115.wmf"/><Relationship Id="rId9" Type="http://schemas.openxmlformats.org/officeDocument/2006/relationships/image" Target="../media/image53.wmf"/></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microsoft.com/office/2007/relationships/hdphoto" Target="../media/hdphoto4.wdp"/></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37.xml"/><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10.png"/></Relationships>
</file>

<file path=ppt/slides/_rels/slide1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4.wmf"/><Relationship Id="rId1" Type="http://schemas.openxmlformats.org/officeDocument/2006/relationships/slideLayout" Target="../slideLayouts/slideLayout1.xml"/><Relationship Id="rId6" Type="http://schemas.openxmlformats.org/officeDocument/2006/relationships/image" Target="../media/image56.wmf"/><Relationship Id="rId5" Type="http://schemas.openxmlformats.org/officeDocument/2006/relationships/image" Target="../media/image57.wmf"/><Relationship Id="rId4" Type="http://schemas.openxmlformats.org/officeDocument/2006/relationships/image" Target="../media/image59.wmf"/></Relationships>
</file>

<file path=ppt/slides/_rels/slide149.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4.wmf"/><Relationship Id="rId1" Type="http://schemas.openxmlformats.org/officeDocument/2006/relationships/slideLayout" Target="../slideLayouts/slideLayout1.xml"/><Relationship Id="rId6" Type="http://schemas.openxmlformats.org/officeDocument/2006/relationships/image" Target="../media/image56.wmf"/><Relationship Id="rId5" Type="http://schemas.openxmlformats.org/officeDocument/2006/relationships/image" Target="../media/image57.wmf"/><Relationship Id="rId4" Type="http://schemas.openxmlformats.org/officeDocument/2006/relationships/image" Target="../media/image59.wmf"/></Relationships>
</file>

<file path=ppt/slides/_rels/slide1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0.xml.rels><?xml version="1.0" encoding="UTF-8" standalone="yes"?>
<Relationships xmlns="http://schemas.openxmlformats.org/package/2006/relationships"><Relationship Id="rId8" Type="http://schemas.openxmlformats.org/officeDocument/2006/relationships/image" Target="../media/image116.wmf"/><Relationship Id="rId13" Type="http://schemas.openxmlformats.org/officeDocument/2006/relationships/image" Target="../media/image51.wmf"/><Relationship Id="rId3" Type="http://schemas.openxmlformats.org/officeDocument/2006/relationships/image" Target="../media/image121.wmf"/><Relationship Id="rId7" Type="http://schemas.openxmlformats.org/officeDocument/2006/relationships/image" Target="../media/image115.wmf"/><Relationship Id="rId12" Type="http://schemas.openxmlformats.org/officeDocument/2006/relationships/image" Target="../media/image53.wmf"/><Relationship Id="rId2" Type="http://schemas.openxmlformats.org/officeDocument/2006/relationships/notesSlide" Target="../notesSlides/notesSlide140.xml"/><Relationship Id="rId1" Type="http://schemas.openxmlformats.org/officeDocument/2006/relationships/slideLayout" Target="../slideLayouts/slideLayout1.xml"/><Relationship Id="rId6" Type="http://schemas.openxmlformats.org/officeDocument/2006/relationships/image" Target="../media/image114.wmf"/><Relationship Id="rId11" Type="http://schemas.openxmlformats.org/officeDocument/2006/relationships/image" Target="../media/image55.wmf"/><Relationship Id="rId5" Type="http://schemas.openxmlformats.org/officeDocument/2006/relationships/image" Target="../media/image123.wmf"/><Relationship Id="rId10" Type="http://schemas.openxmlformats.org/officeDocument/2006/relationships/image" Target="../media/image54.wmf"/><Relationship Id="rId4" Type="http://schemas.openxmlformats.org/officeDocument/2006/relationships/image" Target="../media/image122.wmf"/><Relationship Id="rId9" Type="http://schemas.openxmlformats.org/officeDocument/2006/relationships/image" Target="../media/image52.wmf"/><Relationship Id="rId14" Type="http://schemas.openxmlformats.org/officeDocument/2006/relationships/image" Target="../media/image1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21.wmf"/><Relationship Id="rId3" Type="http://schemas.openxmlformats.org/officeDocument/2006/relationships/image" Target="../media/image11.wmf"/><Relationship Id="rId7" Type="http://schemas.openxmlformats.org/officeDocument/2006/relationships/image" Target="../media/image15.wmf"/><Relationship Id="rId12" Type="http://schemas.openxmlformats.org/officeDocument/2006/relationships/image" Target="../media/image20.wmf"/><Relationship Id="rId17" Type="http://schemas.openxmlformats.org/officeDocument/2006/relationships/image" Target="../media/image25.wmf"/><Relationship Id="rId2" Type="http://schemas.openxmlformats.org/officeDocument/2006/relationships/notesSlide" Target="../notesSlides/notesSlide19.xml"/><Relationship Id="rId16" Type="http://schemas.openxmlformats.org/officeDocument/2006/relationships/image" Target="../media/image24.wmf"/><Relationship Id="rId1" Type="http://schemas.openxmlformats.org/officeDocument/2006/relationships/slideLayout" Target="../slideLayouts/slideLayout1.xml"/><Relationship Id="rId6" Type="http://schemas.openxmlformats.org/officeDocument/2006/relationships/image" Target="../media/image14.wmf"/><Relationship Id="rId11" Type="http://schemas.openxmlformats.org/officeDocument/2006/relationships/image" Target="../media/image19.wmf"/><Relationship Id="rId5" Type="http://schemas.openxmlformats.org/officeDocument/2006/relationships/image" Target="../media/image13.wmf"/><Relationship Id="rId15" Type="http://schemas.openxmlformats.org/officeDocument/2006/relationships/image" Target="../media/image23.wmf"/><Relationship Id="rId10" Type="http://schemas.openxmlformats.org/officeDocument/2006/relationships/image" Target="../media/image18.wmf"/><Relationship Id="rId4" Type="http://schemas.openxmlformats.org/officeDocument/2006/relationships/image" Target="../media/image12.wmf"/><Relationship Id="rId9" Type="http://schemas.openxmlformats.org/officeDocument/2006/relationships/image" Target="../media/image17.wmf"/><Relationship Id="rId14" Type="http://schemas.openxmlformats.org/officeDocument/2006/relationships/image" Target="../media/image22.wm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7.wmf"/><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0.wmf"/><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wmf"/><Relationship Id="rId9" Type="http://schemas.openxmlformats.org/officeDocument/2006/relationships/image" Target="../media/image33.wmf"/></Relationships>
</file>

<file path=ppt/slides/_rels/slide29.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7.wmf"/><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0.wmf"/><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wmf"/><Relationship Id="rId9" Type="http://schemas.openxmlformats.org/officeDocument/2006/relationships/image" Target="../media/image33.w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wmf"/><Relationship Id="rId7" Type="http://schemas.openxmlformats.org/officeDocument/2006/relationships/image" Target="../media/image28.wmf"/><Relationship Id="rId12"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2.wmf"/><Relationship Id="rId11" Type="http://schemas.openxmlformats.org/officeDocument/2006/relationships/image" Target="../media/image35.png"/><Relationship Id="rId5" Type="http://schemas.openxmlformats.org/officeDocument/2006/relationships/image" Target="../media/image30.wmf"/><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wmf"/></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wmf"/><Relationship Id="rId7" Type="http://schemas.openxmlformats.org/officeDocument/2006/relationships/image" Target="../media/image28.wmf"/><Relationship Id="rId12"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0.wmf"/><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7.wmf"/><Relationship Id="rId9" Type="http://schemas.openxmlformats.org/officeDocument/2006/relationships/image" Target="../media/image33.wmf"/></Relationships>
</file>

<file path=ppt/slides/_rels/slide32.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27.wmf"/><Relationship Id="rId7" Type="http://schemas.openxmlformats.org/officeDocument/2006/relationships/image" Target="../media/image28.wmf"/><Relationship Id="rId12"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2.wmf"/><Relationship Id="rId11" Type="http://schemas.openxmlformats.org/officeDocument/2006/relationships/image" Target="../media/image36.png"/><Relationship Id="rId5" Type="http://schemas.openxmlformats.org/officeDocument/2006/relationships/image" Target="../media/image30.wmf"/><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27.wmf"/><Relationship Id="rId7" Type="http://schemas.openxmlformats.org/officeDocument/2006/relationships/image" Target="../media/image32.wmf"/><Relationship Id="rId12"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0.wmf"/><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wmf"/><Relationship Id="rId9" Type="http://schemas.openxmlformats.org/officeDocument/2006/relationships/image" Target="../media/image31.png"/></Relationships>
</file>

<file path=ppt/slides/_rels/slide34.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27.wmf"/><Relationship Id="rId7" Type="http://schemas.openxmlformats.org/officeDocument/2006/relationships/image" Target="../media/image32.wmf"/><Relationship Id="rId12"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0.wmf"/><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wmf"/><Relationship Id="rId9"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image" Target="../media/image36.png"/><Relationship Id="rId3" Type="http://schemas.openxmlformats.org/officeDocument/2006/relationships/image" Target="../media/image37.wmf"/><Relationship Id="rId7" Type="http://schemas.openxmlformats.org/officeDocument/2006/relationships/image" Target="../media/image32.wmf"/><Relationship Id="rId12"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0.wmf"/><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28.wmf"/><Relationship Id="rId4" Type="http://schemas.openxmlformats.org/officeDocument/2006/relationships/image" Target="../media/image27.wmf"/><Relationship Id="rId9"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31.png"/><Relationship Id="rId7" Type="http://schemas.openxmlformats.org/officeDocument/2006/relationships/image" Target="../media/image32.wm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0.wmf"/><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image" Target="../media/image35.png"/><Relationship Id="rId4" Type="http://schemas.openxmlformats.org/officeDocument/2006/relationships/image" Target="../media/image27.wmf"/><Relationship Id="rId9"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wmf"/><Relationship Id="rId7" Type="http://schemas.openxmlformats.org/officeDocument/2006/relationships/image" Target="../media/image33.wm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2.wmf"/><Relationship Id="rId11" Type="http://schemas.openxmlformats.org/officeDocument/2006/relationships/image" Target="../media/image36.png"/><Relationship Id="rId5" Type="http://schemas.openxmlformats.org/officeDocument/2006/relationships/image" Target="../media/image30.wmf"/><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3.wm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2.wmf"/><Relationship Id="rId11" Type="http://schemas.openxmlformats.org/officeDocument/2006/relationships/image" Target="../media/image36.png"/><Relationship Id="rId5" Type="http://schemas.openxmlformats.org/officeDocument/2006/relationships/image" Target="../media/image30.wmf"/><Relationship Id="rId10" Type="http://schemas.openxmlformats.org/officeDocument/2006/relationships/image" Target="../media/image35.png"/><Relationship Id="rId4" Type="http://schemas.openxmlformats.org/officeDocument/2006/relationships/image" Target="../media/image27.wmf"/><Relationship Id="rId9" Type="http://schemas.openxmlformats.org/officeDocument/2006/relationships/image" Target="../media/image34.png"/></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3.wmf"/><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2.wmf"/><Relationship Id="rId11" Type="http://schemas.openxmlformats.org/officeDocument/2006/relationships/image" Target="../media/image36.png"/><Relationship Id="rId5" Type="http://schemas.openxmlformats.org/officeDocument/2006/relationships/image" Target="../media/image30.wmf"/><Relationship Id="rId10" Type="http://schemas.openxmlformats.org/officeDocument/2006/relationships/image" Target="../media/image35.png"/><Relationship Id="rId4" Type="http://schemas.openxmlformats.org/officeDocument/2006/relationships/image" Target="../media/image27.wmf"/><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34.png"/><Relationship Id="rId7" Type="http://schemas.openxmlformats.org/officeDocument/2006/relationships/image" Target="../media/image32.wmf"/><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0.wmf"/><Relationship Id="rId11" Type="http://schemas.openxmlformats.org/officeDocument/2006/relationships/image" Target="../media/image36.png"/><Relationship Id="rId5" Type="http://schemas.openxmlformats.org/officeDocument/2006/relationships/image" Target="../media/image27.wmf"/><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1.png"/></Relationships>
</file>

<file path=ppt/slides/_rels/slide41.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34.png"/><Relationship Id="rId7" Type="http://schemas.openxmlformats.org/officeDocument/2006/relationships/image" Target="../media/image32.wmf"/><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0.wmf"/><Relationship Id="rId11" Type="http://schemas.openxmlformats.org/officeDocument/2006/relationships/image" Target="../media/image36.png"/><Relationship Id="rId5" Type="http://schemas.openxmlformats.org/officeDocument/2006/relationships/image" Target="../media/image27.wmf"/><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1.png"/></Relationships>
</file>

<file path=ppt/slides/_rels/slide42.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38.jpeg"/><Relationship Id="rId7"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0.wmf"/><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image" Target="../media/image35.png"/><Relationship Id="rId4" Type="http://schemas.openxmlformats.org/officeDocument/2006/relationships/image" Target="../media/image27.wmf"/><Relationship Id="rId9" Type="http://schemas.openxmlformats.org/officeDocument/2006/relationships/image" Target="../media/image33.w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1.wmf"/></Relationships>
</file>

<file path=ppt/slides/_rels/slide47.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41.w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3.wmf"/><Relationship Id="rId7" Type="http://schemas.openxmlformats.org/officeDocument/2006/relationships/image" Target="../media/image40.wmf"/><Relationship Id="rId2" Type="http://schemas.openxmlformats.org/officeDocument/2006/relationships/image" Target="../media/image42.wmf"/><Relationship Id="rId1" Type="http://schemas.openxmlformats.org/officeDocument/2006/relationships/slideLayout" Target="../slideLayouts/slideLayout1.xml"/><Relationship Id="rId6" Type="http://schemas.openxmlformats.org/officeDocument/2006/relationships/image" Target="../media/image41.wmf"/><Relationship Id="rId5" Type="http://schemas.openxmlformats.org/officeDocument/2006/relationships/image" Target="../media/image45.wmf"/><Relationship Id="rId4" Type="http://schemas.openxmlformats.org/officeDocument/2006/relationships/image" Target="../media/image44.wmf"/></Relationships>
</file>

<file path=ppt/slides/_rels/slide49.xml.rels><?xml version="1.0" encoding="UTF-8" standalone="yes"?>
<Relationships xmlns="http://schemas.openxmlformats.org/package/2006/relationships"><Relationship Id="rId8" Type="http://schemas.openxmlformats.org/officeDocument/2006/relationships/image" Target="../media/image44.wmf"/><Relationship Id="rId13" Type="http://schemas.openxmlformats.org/officeDocument/2006/relationships/image" Target="../media/image40.wmf"/><Relationship Id="rId3" Type="http://schemas.openxmlformats.org/officeDocument/2006/relationships/image" Target="../media/image46.wmf"/><Relationship Id="rId7" Type="http://schemas.openxmlformats.org/officeDocument/2006/relationships/image" Target="../media/image43.wmf"/><Relationship Id="rId12" Type="http://schemas.openxmlformats.org/officeDocument/2006/relationships/image" Target="../media/image50.wmf"/><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2.wmf"/><Relationship Id="rId11" Type="http://schemas.openxmlformats.org/officeDocument/2006/relationships/image" Target="../media/image49.wmf"/><Relationship Id="rId5" Type="http://schemas.openxmlformats.org/officeDocument/2006/relationships/image" Target="../media/image48.wmf"/><Relationship Id="rId10" Type="http://schemas.openxmlformats.org/officeDocument/2006/relationships/image" Target="../media/image41.wmf"/><Relationship Id="rId4" Type="http://schemas.openxmlformats.org/officeDocument/2006/relationships/image" Target="../media/image47.wmf"/><Relationship Id="rId9" Type="http://schemas.openxmlformats.org/officeDocument/2006/relationships/image" Target="../media/image45.wmf"/></Relationships>
</file>

<file path=ppt/slides/_rels/slide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44.wmf"/><Relationship Id="rId13" Type="http://schemas.openxmlformats.org/officeDocument/2006/relationships/image" Target="../media/image40.wmf"/><Relationship Id="rId3" Type="http://schemas.openxmlformats.org/officeDocument/2006/relationships/image" Target="../media/image46.wmf"/><Relationship Id="rId7" Type="http://schemas.openxmlformats.org/officeDocument/2006/relationships/image" Target="../media/image43.wmf"/><Relationship Id="rId12" Type="http://schemas.openxmlformats.org/officeDocument/2006/relationships/image" Target="../media/image50.wmf"/><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42.wmf"/><Relationship Id="rId11" Type="http://schemas.openxmlformats.org/officeDocument/2006/relationships/image" Target="../media/image49.wmf"/><Relationship Id="rId5" Type="http://schemas.openxmlformats.org/officeDocument/2006/relationships/image" Target="../media/image48.wmf"/><Relationship Id="rId10" Type="http://schemas.openxmlformats.org/officeDocument/2006/relationships/image" Target="../media/image41.wmf"/><Relationship Id="rId4" Type="http://schemas.openxmlformats.org/officeDocument/2006/relationships/image" Target="../media/image47.wmf"/><Relationship Id="rId9" Type="http://schemas.openxmlformats.org/officeDocument/2006/relationships/image" Target="../media/image45.wmf"/></Relationships>
</file>

<file path=ppt/slides/_rels/slide51.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image" Target="../media/image51.wmf"/><Relationship Id="rId7" Type="http://schemas.openxmlformats.org/officeDocument/2006/relationships/image" Target="../media/image55.wmf"/><Relationship Id="rId12" Type="http://schemas.openxmlformats.org/officeDocument/2006/relationships/image" Target="../media/image50.wmf"/><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54.wmf"/><Relationship Id="rId11" Type="http://schemas.openxmlformats.org/officeDocument/2006/relationships/image" Target="../media/image49.wmf"/><Relationship Id="rId5" Type="http://schemas.openxmlformats.org/officeDocument/2006/relationships/image" Target="../media/image53.wmf"/><Relationship Id="rId10" Type="http://schemas.openxmlformats.org/officeDocument/2006/relationships/image" Target="../media/image48.wmf"/><Relationship Id="rId4" Type="http://schemas.openxmlformats.org/officeDocument/2006/relationships/image" Target="../media/image52.wmf"/><Relationship Id="rId9" Type="http://schemas.openxmlformats.org/officeDocument/2006/relationships/image" Target="../media/image47.wmf"/></Relationships>
</file>

<file path=ppt/slides/_rels/slide52.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1.xml"/><Relationship Id="rId6" Type="http://schemas.openxmlformats.org/officeDocument/2006/relationships/image" Target="../media/image54.wmf"/><Relationship Id="rId5" Type="http://schemas.openxmlformats.org/officeDocument/2006/relationships/image" Target="../media/image59.wmf"/><Relationship Id="rId4" Type="http://schemas.openxmlformats.org/officeDocument/2006/relationships/image" Target="../media/image58.wmf"/></Relationships>
</file>

<file path=ppt/slides/_rels/slide53.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image" Target="../media/image60.wmf"/><Relationship Id="rId7"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slideLayout" Target="../slideLayouts/slideLayout1.xml"/><Relationship Id="rId6" Type="http://schemas.openxmlformats.org/officeDocument/2006/relationships/image" Target="../media/image63.wmf"/><Relationship Id="rId11" Type="http://schemas.openxmlformats.org/officeDocument/2006/relationships/image" Target="../media/image59.wmf"/><Relationship Id="rId5" Type="http://schemas.openxmlformats.org/officeDocument/2006/relationships/image" Target="../media/image62.wmf"/><Relationship Id="rId10" Type="http://schemas.openxmlformats.org/officeDocument/2006/relationships/image" Target="../media/image58.wmf"/><Relationship Id="rId4" Type="http://schemas.openxmlformats.org/officeDocument/2006/relationships/image" Target="../media/image61.wmf"/><Relationship Id="rId9" Type="http://schemas.openxmlformats.org/officeDocument/2006/relationships/image" Target="../media/image57.wmf"/></Relationships>
</file>

<file path=ppt/slides/_rels/slide54.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image" Target="../media/image63.wmf"/><Relationship Id="rId3" Type="http://schemas.openxmlformats.org/officeDocument/2006/relationships/image" Target="../media/image52.wmf"/><Relationship Id="rId7" Type="http://schemas.openxmlformats.org/officeDocument/2006/relationships/image" Target="../media/image67.wmf"/><Relationship Id="rId12" Type="http://schemas.openxmlformats.org/officeDocument/2006/relationships/image" Target="../media/image62.wmf"/><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66.wmf"/><Relationship Id="rId11" Type="http://schemas.openxmlformats.org/officeDocument/2006/relationships/image" Target="../media/image61.wmf"/><Relationship Id="rId5" Type="http://schemas.openxmlformats.org/officeDocument/2006/relationships/image" Target="../media/image65.wmf"/><Relationship Id="rId10" Type="http://schemas.openxmlformats.org/officeDocument/2006/relationships/image" Target="../media/image60.wmf"/><Relationship Id="rId4" Type="http://schemas.openxmlformats.org/officeDocument/2006/relationships/image" Target="../media/image64.wmf"/><Relationship Id="rId9" Type="http://schemas.openxmlformats.org/officeDocument/2006/relationships/image" Target="../media/image55.wmf"/></Relationships>
</file>

<file path=ppt/slides/_rels/slide55.x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image" Target="../media/image65.wmf"/><Relationship Id="rId3" Type="http://schemas.openxmlformats.org/officeDocument/2006/relationships/image" Target="../media/image68.wmf"/><Relationship Id="rId7" Type="http://schemas.openxmlformats.org/officeDocument/2006/relationships/image" Target="../media/image54.wmf"/><Relationship Id="rId12" Type="http://schemas.openxmlformats.org/officeDocument/2006/relationships/image" Target="../media/image52.wmf"/><Relationship Id="rId2" Type="http://schemas.openxmlformats.org/officeDocument/2006/relationships/image" Target="../media/image53.wmf"/><Relationship Id="rId1" Type="http://schemas.openxmlformats.org/officeDocument/2006/relationships/slideLayout" Target="../slideLayouts/slideLayout1.xml"/><Relationship Id="rId6" Type="http://schemas.openxmlformats.org/officeDocument/2006/relationships/image" Target="../media/image71.wmf"/><Relationship Id="rId11" Type="http://schemas.openxmlformats.org/officeDocument/2006/relationships/image" Target="../media/image67.wmf"/><Relationship Id="rId5" Type="http://schemas.openxmlformats.org/officeDocument/2006/relationships/image" Target="../media/image70.wmf"/><Relationship Id="rId10" Type="http://schemas.openxmlformats.org/officeDocument/2006/relationships/image" Target="../media/image66.wmf"/><Relationship Id="rId4" Type="http://schemas.openxmlformats.org/officeDocument/2006/relationships/image" Target="../media/image69.wmf"/><Relationship Id="rId9" Type="http://schemas.openxmlformats.org/officeDocument/2006/relationships/image" Target="../media/image64.wmf"/></Relationships>
</file>

<file path=ppt/slides/_rels/slide56.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image" Target="../media/image53.wmf"/><Relationship Id="rId3" Type="http://schemas.openxmlformats.org/officeDocument/2006/relationships/image" Target="../media/image72.wmf"/><Relationship Id="rId7" Type="http://schemas.openxmlformats.org/officeDocument/2006/relationships/image" Target="../media/image76.wmf"/><Relationship Id="rId12" Type="http://schemas.openxmlformats.org/officeDocument/2006/relationships/image" Target="../media/image70.wmf"/><Relationship Id="rId2" Type="http://schemas.openxmlformats.org/officeDocument/2006/relationships/image" Target="../media/image51.wmf"/><Relationship Id="rId1" Type="http://schemas.openxmlformats.org/officeDocument/2006/relationships/slideLayout" Target="../slideLayouts/slideLayout1.xml"/><Relationship Id="rId6" Type="http://schemas.openxmlformats.org/officeDocument/2006/relationships/image" Target="../media/image75.wmf"/><Relationship Id="rId11" Type="http://schemas.openxmlformats.org/officeDocument/2006/relationships/image" Target="../media/image69.wmf"/><Relationship Id="rId5" Type="http://schemas.openxmlformats.org/officeDocument/2006/relationships/image" Target="../media/image74.wmf"/><Relationship Id="rId15" Type="http://schemas.openxmlformats.org/officeDocument/2006/relationships/image" Target="../media/image55.wmf"/><Relationship Id="rId10" Type="http://schemas.openxmlformats.org/officeDocument/2006/relationships/image" Target="../media/image68.wmf"/><Relationship Id="rId4" Type="http://schemas.openxmlformats.org/officeDocument/2006/relationships/image" Target="../media/image73.wmf"/><Relationship Id="rId9" Type="http://schemas.openxmlformats.org/officeDocument/2006/relationships/image" Target="../media/image71.wmf"/><Relationship Id="rId14" Type="http://schemas.openxmlformats.org/officeDocument/2006/relationships/image" Target="../media/image54.wmf"/></Relationships>
</file>

<file path=ppt/slides/_rels/slide57.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image" Target="../media/image78.wmf"/><Relationship Id="rId7" Type="http://schemas.openxmlformats.org/officeDocument/2006/relationships/image" Target="../media/image51.wmf"/><Relationship Id="rId2" Type="http://schemas.openxmlformats.org/officeDocument/2006/relationships/image" Target="../media/image77.wmf"/><Relationship Id="rId1" Type="http://schemas.openxmlformats.org/officeDocument/2006/relationships/slideLayout" Target="../slideLayouts/slideLayout1.xml"/><Relationship Id="rId6" Type="http://schemas.openxmlformats.org/officeDocument/2006/relationships/image" Target="../media/image81.wmf"/><Relationship Id="rId11" Type="http://schemas.openxmlformats.org/officeDocument/2006/relationships/image" Target="../media/image55.wmf"/><Relationship Id="rId5" Type="http://schemas.openxmlformats.org/officeDocument/2006/relationships/image" Target="../media/image80.wmf"/><Relationship Id="rId10" Type="http://schemas.openxmlformats.org/officeDocument/2006/relationships/image" Target="../media/image54.wmf"/><Relationship Id="rId4" Type="http://schemas.openxmlformats.org/officeDocument/2006/relationships/image" Target="../media/image79.wmf"/><Relationship Id="rId9" Type="http://schemas.openxmlformats.org/officeDocument/2006/relationships/image" Target="../media/image53.wmf"/></Relationships>
</file>

<file path=ppt/slides/_rels/slide58.xml.rels><?xml version="1.0" encoding="UTF-8" standalone="yes"?>
<Relationships xmlns="http://schemas.openxmlformats.org/package/2006/relationships"><Relationship Id="rId3" Type="http://schemas.openxmlformats.org/officeDocument/2006/relationships/image" Target="../media/image54.wmf"/><Relationship Id="rId7" Type="http://schemas.openxmlformats.org/officeDocument/2006/relationships/image" Target="../media/image51.wmf"/><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52.wmf"/><Relationship Id="rId5" Type="http://schemas.openxmlformats.org/officeDocument/2006/relationships/image" Target="../media/image53.wmf"/><Relationship Id="rId4" Type="http://schemas.openxmlformats.org/officeDocument/2006/relationships/image" Target="../media/image55.w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image" Target="../media/image51.wmf"/><Relationship Id="rId7" Type="http://schemas.openxmlformats.org/officeDocument/2006/relationships/image" Target="../media/image53.wmf"/><Relationship Id="rId12" Type="http://schemas.openxmlformats.org/officeDocument/2006/relationships/image" Target="../media/image87.wmf"/><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55.wmf"/><Relationship Id="rId11" Type="http://schemas.openxmlformats.org/officeDocument/2006/relationships/image" Target="../media/image86.wmf"/><Relationship Id="rId5" Type="http://schemas.openxmlformats.org/officeDocument/2006/relationships/image" Target="../media/image54.wmf"/><Relationship Id="rId10" Type="http://schemas.openxmlformats.org/officeDocument/2006/relationships/image" Target="../media/image85.wmf"/><Relationship Id="rId4" Type="http://schemas.openxmlformats.org/officeDocument/2006/relationships/image" Target="../media/image52.wmf"/><Relationship Id="rId9" Type="http://schemas.openxmlformats.org/officeDocument/2006/relationships/image" Target="../media/image84.wm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94.wmf"/><Relationship Id="rId7" Type="http://schemas.openxmlformats.org/officeDocument/2006/relationships/image" Target="../media/image55.wmf"/><Relationship Id="rId12" Type="http://schemas.openxmlformats.org/officeDocument/2006/relationships/image" Target="../media/image87.wmf"/><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54.wmf"/><Relationship Id="rId11" Type="http://schemas.openxmlformats.org/officeDocument/2006/relationships/image" Target="../media/image86.wmf"/><Relationship Id="rId5" Type="http://schemas.openxmlformats.org/officeDocument/2006/relationships/image" Target="../media/image52.wmf"/><Relationship Id="rId10" Type="http://schemas.openxmlformats.org/officeDocument/2006/relationships/image" Target="../media/image85.wmf"/><Relationship Id="rId4" Type="http://schemas.openxmlformats.org/officeDocument/2006/relationships/image" Target="../media/image51.wmf"/><Relationship Id="rId9" Type="http://schemas.openxmlformats.org/officeDocument/2006/relationships/image" Target="../media/image84.wmf"/></Relationships>
</file>

<file path=ppt/slides/_rels/slide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image" Target="../media/image85.wmf"/><Relationship Id="rId3" Type="http://schemas.openxmlformats.org/officeDocument/2006/relationships/image" Target="../media/image98.wmf"/><Relationship Id="rId7" Type="http://schemas.openxmlformats.org/officeDocument/2006/relationships/image" Target="../media/image51.wmf"/><Relationship Id="rId12" Type="http://schemas.openxmlformats.org/officeDocument/2006/relationships/image" Target="../media/image84.wmf"/><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01.wmf"/><Relationship Id="rId11" Type="http://schemas.openxmlformats.org/officeDocument/2006/relationships/image" Target="../media/image53.wmf"/><Relationship Id="rId5" Type="http://schemas.openxmlformats.org/officeDocument/2006/relationships/image" Target="../media/image100.wmf"/><Relationship Id="rId15" Type="http://schemas.openxmlformats.org/officeDocument/2006/relationships/image" Target="../media/image87.wmf"/><Relationship Id="rId10" Type="http://schemas.openxmlformats.org/officeDocument/2006/relationships/image" Target="../media/image55.wmf"/><Relationship Id="rId4" Type="http://schemas.openxmlformats.org/officeDocument/2006/relationships/image" Target="../media/image99.wmf"/><Relationship Id="rId9" Type="http://schemas.openxmlformats.org/officeDocument/2006/relationships/image" Target="../media/image54.wmf"/><Relationship Id="rId14" Type="http://schemas.openxmlformats.org/officeDocument/2006/relationships/image" Target="../media/image86.wm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jpeg"/><Relationship Id="rId7" Type="http://schemas.openxmlformats.org/officeDocument/2006/relationships/image" Target="../media/image106.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105.png"/><Relationship Id="rId5" Type="http://schemas.microsoft.com/office/2007/relationships/hdphoto" Target="../media/hdphoto1.wdp"/><Relationship Id="rId10" Type="http://schemas.openxmlformats.org/officeDocument/2006/relationships/image" Target="../media/image109.png"/><Relationship Id="rId4" Type="http://schemas.openxmlformats.org/officeDocument/2006/relationships/image" Target="../media/image104.png"/><Relationship Id="rId9" Type="http://schemas.openxmlformats.org/officeDocument/2006/relationships/image" Target="../media/image108.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microsoft.com/office/2007/relationships/hdphoto" Target="../media/hdphoto2.wdp"/></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BB0FF4-1718-46F4-8E94-288C2DB3BE5B}"/>
              </a:ext>
            </a:extLst>
          </p:cNvPr>
          <p:cNvSpPr/>
          <p:nvPr/>
        </p:nvSpPr>
        <p:spPr>
          <a:xfrm>
            <a:off x="3762375" y="5510226"/>
            <a:ext cx="4667250" cy="823302"/>
          </a:xfrm>
          <a:prstGeom prst="rect">
            <a:avLst/>
          </a:prstGeom>
        </p:spPr>
        <p:txBody>
          <a:bodyPr wrap="square">
            <a:spAutoFit/>
          </a:bodyPr>
          <a:lstStyle/>
          <a:p>
            <a:pPr algn="ctr">
              <a:lnSpc>
                <a:spcPts val="1900"/>
              </a:lnSpc>
            </a:pPr>
            <a:r>
              <a:rPr lang="en-US" dirty="0">
                <a:solidFill>
                  <a:srgbClr val="B92508"/>
                </a:solidFill>
                <a:latin typeface="Century Gothic" panose="020B0502020202020204" pitchFamily="34" charset="0"/>
              </a:rPr>
              <a:t>Total Canada</a:t>
            </a:r>
            <a:endParaRPr lang="en-US" sz="1600" dirty="0">
              <a:solidFill>
                <a:srgbClr val="B92508"/>
              </a:solidFill>
              <a:latin typeface="Century Gothic" panose="020B0502020202020204" pitchFamily="34" charset="0"/>
            </a:endParaRPr>
          </a:p>
          <a:p>
            <a:pPr algn="ctr">
              <a:lnSpc>
                <a:spcPts val="1900"/>
              </a:lnSpc>
            </a:pPr>
            <a:r>
              <a:rPr lang="en-US" sz="1600" dirty="0">
                <a:solidFill>
                  <a:srgbClr val="B92508"/>
                </a:solidFill>
                <a:latin typeface="Century Gothic" panose="020B0502020202020204" pitchFamily="34" charset="0"/>
              </a:rPr>
              <a:t>Rob Young</a:t>
            </a:r>
          </a:p>
          <a:p>
            <a:pPr algn="ctr">
              <a:lnSpc>
                <a:spcPts val="1900"/>
              </a:lnSpc>
            </a:pPr>
            <a:r>
              <a:rPr lang="en-US" sz="1600" dirty="0">
                <a:solidFill>
                  <a:srgbClr val="B92508"/>
                </a:solidFill>
                <a:latin typeface="Century Gothic" panose="020B0502020202020204" pitchFamily="34" charset="0"/>
              </a:rPr>
              <a:t>PHD Canada, November 2018</a:t>
            </a:r>
          </a:p>
        </p:txBody>
      </p:sp>
      <p:sp>
        <p:nvSpPr>
          <p:cNvPr id="7" name="TextBox 6">
            <a:extLst>
              <a:ext uri="{FF2B5EF4-FFF2-40B4-BE49-F238E27FC236}">
                <a16:creationId xmlns:a16="http://schemas.microsoft.com/office/drawing/2014/main" id="{0BD6E96B-4AEC-43AB-9363-967F037EE2E3}"/>
              </a:ext>
            </a:extLst>
          </p:cNvPr>
          <p:cNvSpPr txBox="1"/>
          <p:nvPr/>
        </p:nvSpPr>
        <p:spPr>
          <a:xfrm>
            <a:off x="1941261" y="1306673"/>
            <a:ext cx="4007828" cy="3785652"/>
          </a:xfrm>
          <a:prstGeom prst="rect">
            <a:avLst/>
          </a:prstGeom>
          <a:noFill/>
        </p:spPr>
        <p:txBody>
          <a:bodyPr wrap="none" rtlCol="0">
            <a:spAutoFit/>
          </a:bodyPr>
          <a:lstStyle/>
          <a:p>
            <a:pPr algn="r"/>
            <a:r>
              <a:rPr lang="en-US" sz="6000" dirty="0">
                <a:solidFill>
                  <a:srgbClr val="B92508"/>
                </a:solidFill>
                <a:latin typeface="Century Gothic" panose="020B0502020202020204" pitchFamily="34" charset="0"/>
              </a:rPr>
              <a:t>Canadian</a:t>
            </a:r>
          </a:p>
          <a:p>
            <a:pPr algn="r"/>
            <a:r>
              <a:rPr lang="en-US" sz="6000" dirty="0">
                <a:solidFill>
                  <a:srgbClr val="B92508"/>
                </a:solidFill>
                <a:latin typeface="Century Gothic" panose="020B0502020202020204" pitchFamily="34" charset="0"/>
              </a:rPr>
              <a:t>Media</a:t>
            </a:r>
          </a:p>
          <a:p>
            <a:pPr algn="r"/>
            <a:r>
              <a:rPr lang="en-US" sz="6000" dirty="0">
                <a:solidFill>
                  <a:srgbClr val="B92508"/>
                </a:solidFill>
                <a:latin typeface="Century Gothic" panose="020B0502020202020204" pitchFamily="34" charset="0"/>
              </a:rPr>
              <a:t>Usage</a:t>
            </a:r>
          </a:p>
          <a:p>
            <a:pPr algn="r"/>
            <a:r>
              <a:rPr lang="en-US" sz="6000" dirty="0" err="1">
                <a:solidFill>
                  <a:srgbClr val="B92508"/>
                </a:solidFill>
                <a:latin typeface="Century Gothic" panose="020B0502020202020204" pitchFamily="34" charset="0"/>
              </a:rPr>
              <a:t>STudy</a:t>
            </a:r>
            <a:endParaRPr lang="en-US" sz="6000" dirty="0">
              <a:solidFill>
                <a:srgbClr val="B92508"/>
              </a:solidFill>
              <a:latin typeface="Century Gothic" panose="020B0502020202020204" pitchFamily="34" charset="0"/>
            </a:endParaRPr>
          </a:p>
        </p:txBody>
      </p:sp>
      <p:sp>
        <p:nvSpPr>
          <p:cNvPr id="8" name="TextBox 7">
            <a:extLst>
              <a:ext uri="{FF2B5EF4-FFF2-40B4-BE49-F238E27FC236}">
                <a16:creationId xmlns:a16="http://schemas.microsoft.com/office/drawing/2014/main" id="{A06C5C9E-97B8-4694-8B16-55A8CB27BAD9}"/>
              </a:ext>
            </a:extLst>
          </p:cNvPr>
          <p:cNvSpPr txBox="1"/>
          <p:nvPr/>
        </p:nvSpPr>
        <p:spPr>
          <a:xfrm>
            <a:off x="3666350" y="4053272"/>
            <a:ext cx="894796" cy="1015663"/>
          </a:xfrm>
          <a:prstGeom prst="rect">
            <a:avLst/>
          </a:prstGeom>
          <a:noFill/>
        </p:spPr>
        <p:txBody>
          <a:bodyPr wrap="none" rtlCol="0">
            <a:spAutoFit/>
          </a:bodyPr>
          <a:lstStyle/>
          <a:p>
            <a:pPr algn="r"/>
            <a:r>
              <a:rPr lang="en-US" sz="6000" dirty="0">
                <a:solidFill>
                  <a:srgbClr val="B92508"/>
                </a:solidFill>
                <a:latin typeface="Century Gothic" panose="020B0502020202020204" pitchFamily="34" charset="0"/>
              </a:rPr>
              <a:t>ST</a:t>
            </a:r>
          </a:p>
        </p:txBody>
      </p:sp>
      <p:sp>
        <p:nvSpPr>
          <p:cNvPr id="9" name="TextBox 8">
            <a:extLst>
              <a:ext uri="{FF2B5EF4-FFF2-40B4-BE49-F238E27FC236}">
                <a16:creationId xmlns:a16="http://schemas.microsoft.com/office/drawing/2014/main" id="{0A31C974-90C7-441C-AF28-A2BEBA37F634}"/>
              </a:ext>
            </a:extLst>
          </p:cNvPr>
          <p:cNvSpPr txBox="1"/>
          <p:nvPr/>
        </p:nvSpPr>
        <p:spPr>
          <a:xfrm>
            <a:off x="1969836" y="1306672"/>
            <a:ext cx="809837" cy="1015663"/>
          </a:xfrm>
          <a:prstGeom prst="rect">
            <a:avLst/>
          </a:prstGeom>
          <a:noFill/>
        </p:spPr>
        <p:txBody>
          <a:bodyPr wrap="none" rtlCol="0">
            <a:spAutoFit/>
          </a:bodyPr>
          <a:lstStyle/>
          <a:p>
            <a:pPr algn="r"/>
            <a:r>
              <a:rPr lang="en-US" sz="6000" dirty="0">
                <a:solidFill>
                  <a:srgbClr val="B92508"/>
                </a:solidFill>
                <a:latin typeface="Century Gothic" panose="020B0502020202020204" pitchFamily="34" charset="0"/>
              </a:rPr>
              <a:t>C</a:t>
            </a:r>
          </a:p>
        </p:txBody>
      </p:sp>
      <p:sp>
        <p:nvSpPr>
          <p:cNvPr id="10" name="TextBox 9">
            <a:extLst>
              <a:ext uri="{FF2B5EF4-FFF2-40B4-BE49-F238E27FC236}">
                <a16:creationId xmlns:a16="http://schemas.microsoft.com/office/drawing/2014/main" id="{82886DF9-596A-4BD6-8913-971FA1BA0CCB}"/>
              </a:ext>
            </a:extLst>
          </p:cNvPr>
          <p:cNvSpPr txBox="1"/>
          <p:nvPr/>
        </p:nvSpPr>
        <p:spPr>
          <a:xfrm>
            <a:off x="3362049" y="2202886"/>
            <a:ext cx="891590" cy="1015663"/>
          </a:xfrm>
          <a:prstGeom prst="rect">
            <a:avLst/>
          </a:prstGeom>
          <a:noFill/>
        </p:spPr>
        <p:txBody>
          <a:bodyPr wrap="none" rtlCol="0">
            <a:spAutoFit/>
          </a:bodyPr>
          <a:lstStyle/>
          <a:p>
            <a:pPr algn="r"/>
            <a:r>
              <a:rPr lang="en-US" sz="6000" dirty="0">
                <a:solidFill>
                  <a:srgbClr val="B92508"/>
                </a:solidFill>
                <a:latin typeface="Century Gothic" panose="020B0502020202020204" pitchFamily="34" charset="0"/>
              </a:rPr>
              <a:t>M</a:t>
            </a:r>
          </a:p>
        </p:txBody>
      </p:sp>
      <p:sp>
        <p:nvSpPr>
          <p:cNvPr id="11" name="TextBox 10">
            <a:extLst>
              <a:ext uri="{FF2B5EF4-FFF2-40B4-BE49-F238E27FC236}">
                <a16:creationId xmlns:a16="http://schemas.microsoft.com/office/drawing/2014/main" id="{245E9F24-9D37-4A93-92A2-7401162C3F40}"/>
              </a:ext>
            </a:extLst>
          </p:cNvPr>
          <p:cNvSpPr txBox="1"/>
          <p:nvPr/>
        </p:nvSpPr>
        <p:spPr>
          <a:xfrm>
            <a:off x="3444789" y="3137199"/>
            <a:ext cx="688009" cy="1015663"/>
          </a:xfrm>
          <a:prstGeom prst="rect">
            <a:avLst/>
          </a:prstGeom>
          <a:noFill/>
        </p:spPr>
        <p:txBody>
          <a:bodyPr wrap="none" rtlCol="0">
            <a:spAutoFit/>
          </a:bodyPr>
          <a:lstStyle/>
          <a:p>
            <a:pPr algn="r"/>
            <a:r>
              <a:rPr lang="en-US" sz="6000" dirty="0">
                <a:solidFill>
                  <a:srgbClr val="B92508"/>
                </a:solidFill>
                <a:latin typeface="Century Gothic" panose="020B0502020202020204" pitchFamily="34" charset="0"/>
              </a:rPr>
              <a:t>U</a:t>
            </a:r>
          </a:p>
        </p:txBody>
      </p:sp>
    </p:spTree>
    <p:extLst>
      <p:ext uri="{BB962C8B-B14F-4D97-AF65-F5344CB8AC3E}">
        <p14:creationId xmlns:p14="http://schemas.microsoft.com/office/powerpoint/2010/main" val="1245297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fill="hold" grpId="0" nodeType="clickEffect" p14:presetBounceEnd="55000">
                                      <p:stCondLst>
                                        <p:cond delay="0"/>
                                      </p:stCondLst>
                                      <p:childTnLst>
                                        <p:animMotion origin="layout" path="M -1.66667E-6 -3.33333E-6 L 0.45755 0.20463 " pathEditMode="relative" rAng="0" ptsTypes="AA" p14:bounceEnd="55000">
                                          <p:cBhvr>
                                            <p:cTn id="6" dur="3000" fill="hold"/>
                                            <p:tgtEl>
                                              <p:spTgt spid="9"/>
                                            </p:tgtEl>
                                            <p:attrNameLst>
                                              <p:attrName>ppt_x</p:attrName>
                                              <p:attrName>ppt_y</p:attrName>
                                            </p:attrNameLst>
                                          </p:cBhvr>
                                          <p:rCtr x="22878" y="10231"/>
                                        </p:animMotion>
                                      </p:childTnLst>
                                    </p:cTn>
                                  </p:par>
                                  <p:par>
                                    <p:cTn id="7" presetID="63" presetClass="path" presetSubtype="0" accel="50000" fill="hold" grpId="0" nodeType="withEffect" p14:presetBounceEnd="55000">
                                      <p:stCondLst>
                                        <p:cond delay="300"/>
                                      </p:stCondLst>
                                      <p:childTnLst>
                                        <p:animMotion origin="layout" path="M 4.16667E-7 1.11111E-6 L 0.39401 0.07407 " pathEditMode="relative" rAng="0" ptsTypes="AA" p14:bounceEnd="55000">
                                          <p:cBhvr>
                                            <p:cTn id="8" dur="3000" fill="hold"/>
                                            <p:tgtEl>
                                              <p:spTgt spid="10"/>
                                            </p:tgtEl>
                                            <p:attrNameLst>
                                              <p:attrName>ppt_x</p:attrName>
                                              <p:attrName>ppt_y</p:attrName>
                                            </p:attrNameLst>
                                          </p:cBhvr>
                                          <p:rCtr x="19701" y="3704"/>
                                        </p:animMotion>
                                      </p:childTnLst>
                                    </p:cTn>
                                  </p:par>
                                  <p:par>
                                    <p:cTn id="9" presetID="63" presetClass="path" presetSubtype="0" accel="50000" fill="hold" grpId="0" nodeType="withEffect" p14:presetBounceEnd="55000">
                                      <p:stCondLst>
                                        <p:cond delay="200"/>
                                      </p:stCondLst>
                                      <p:childTnLst>
                                        <p:animMotion origin="layout" path="M 2.91667E-6 -1.48148E-6 L 0.44453 -0.06227 " pathEditMode="relative" rAng="0" ptsTypes="AA" p14:bounceEnd="55000">
                                          <p:cBhvr>
                                            <p:cTn id="10" dur="3000" fill="hold"/>
                                            <p:tgtEl>
                                              <p:spTgt spid="11"/>
                                            </p:tgtEl>
                                            <p:attrNameLst>
                                              <p:attrName>ppt_x</p:attrName>
                                              <p:attrName>ppt_y</p:attrName>
                                            </p:attrNameLst>
                                          </p:cBhvr>
                                          <p:rCtr x="22227" y="-3125"/>
                                        </p:animMotion>
                                      </p:childTnLst>
                                    </p:cTn>
                                  </p:par>
                                  <p:par>
                                    <p:cTn id="11" presetID="63" presetClass="path" presetSubtype="0" accel="50000" fill="hold" grpId="0" nodeType="withEffect" p14:presetBounceEnd="55000">
                                      <p:stCondLst>
                                        <p:cond delay="0"/>
                                      </p:stCondLst>
                                      <p:childTnLst>
                                        <p:animMotion origin="layout" path="M 2.08333E-7 3.7037E-6 L 0.46706 -0.19584 " pathEditMode="relative" rAng="0" ptsTypes="AA" p14:bounceEnd="55000">
                                          <p:cBhvr>
                                            <p:cTn id="12" dur="3000" fill="hold"/>
                                            <p:tgtEl>
                                              <p:spTgt spid="8"/>
                                            </p:tgtEl>
                                            <p:attrNameLst>
                                              <p:attrName>ppt_x</p:attrName>
                                              <p:attrName>ppt_y</p:attrName>
                                            </p:attrNameLst>
                                          </p:cBhvr>
                                          <p:rCtr x="23346" y="-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fill="hold" grpId="0" nodeType="clickEffect">
                                      <p:stCondLst>
                                        <p:cond delay="0"/>
                                      </p:stCondLst>
                                      <p:childTnLst>
                                        <p:animMotion origin="layout" path="M -1.66667E-6 -3.33333E-6 L 0.45755 0.20463 " pathEditMode="relative" rAng="0" ptsTypes="AA">
                                          <p:cBhvr>
                                            <p:cTn id="6" dur="3000" fill="hold"/>
                                            <p:tgtEl>
                                              <p:spTgt spid="9"/>
                                            </p:tgtEl>
                                            <p:attrNameLst>
                                              <p:attrName>ppt_x</p:attrName>
                                              <p:attrName>ppt_y</p:attrName>
                                            </p:attrNameLst>
                                          </p:cBhvr>
                                          <p:rCtr x="22878" y="10231"/>
                                        </p:animMotion>
                                      </p:childTnLst>
                                    </p:cTn>
                                  </p:par>
                                  <p:par>
                                    <p:cTn id="7" presetID="63" presetClass="path" presetSubtype="0" accel="50000" fill="hold" grpId="0" nodeType="withEffect">
                                      <p:stCondLst>
                                        <p:cond delay="300"/>
                                      </p:stCondLst>
                                      <p:childTnLst>
                                        <p:animMotion origin="layout" path="M 4.16667E-7 1.11111E-6 L 0.39401 0.07407 " pathEditMode="relative" rAng="0" ptsTypes="AA">
                                          <p:cBhvr>
                                            <p:cTn id="8" dur="3000" fill="hold"/>
                                            <p:tgtEl>
                                              <p:spTgt spid="10"/>
                                            </p:tgtEl>
                                            <p:attrNameLst>
                                              <p:attrName>ppt_x</p:attrName>
                                              <p:attrName>ppt_y</p:attrName>
                                            </p:attrNameLst>
                                          </p:cBhvr>
                                          <p:rCtr x="19701" y="3704"/>
                                        </p:animMotion>
                                      </p:childTnLst>
                                    </p:cTn>
                                  </p:par>
                                  <p:par>
                                    <p:cTn id="9" presetID="63" presetClass="path" presetSubtype="0" accel="50000" fill="hold" grpId="0" nodeType="withEffect">
                                      <p:stCondLst>
                                        <p:cond delay="200"/>
                                      </p:stCondLst>
                                      <p:childTnLst>
                                        <p:animMotion origin="layout" path="M 2.91667E-6 -1.48148E-6 L 0.44453 -0.06227 " pathEditMode="relative" rAng="0" ptsTypes="AA">
                                          <p:cBhvr>
                                            <p:cTn id="10" dur="3000" fill="hold"/>
                                            <p:tgtEl>
                                              <p:spTgt spid="11"/>
                                            </p:tgtEl>
                                            <p:attrNameLst>
                                              <p:attrName>ppt_x</p:attrName>
                                              <p:attrName>ppt_y</p:attrName>
                                            </p:attrNameLst>
                                          </p:cBhvr>
                                          <p:rCtr x="22227" y="-3125"/>
                                        </p:animMotion>
                                      </p:childTnLst>
                                    </p:cTn>
                                  </p:par>
                                  <p:par>
                                    <p:cTn id="11" presetID="63" presetClass="path" presetSubtype="0" accel="50000" fill="hold" grpId="0" nodeType="withEffect">
                                      <p:stCondLst>
                                        <p:cond delay="0"/>
                                      </p:stCondLst>
                                      <p:childTnLst>
                                        <p:animMotion origin="layout" path="M 2.08333E-7 3.7037E-6 L 0.46706 -0.19584 " pathEditMode="relative" rAng="0" ptsTypes="AA">
                                          <p:cBhvr>
                                            <p:cTn id="12" dur="3000" fill="hold"/>
                                            <p:tgtEl>
                                              <p:spTgt spid="8"/>
                                            </p:tgtEl>
                                            <p:attrNameLst>
                                              <p:attrName>ppt_x</p:attrName>
                                              <p:attrName>ppt_y</p:attrName>
                                            </p:attrNameLst>
                                          </p:cBhvr>
                                          <p:rCtr x="23346" y="-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1FA9914-CD7E-4892-944C-AF6E28CFCFDF}"/>
              </a:ext>
            </a:extLst>
          </p:cNvPr>
          <p:cNvSpPr/>
          <p:nvPr/>
        </p:nvSpPr>
        <p:spPr>
          <a:xfrm>
            <a:off x="8254688" y="2458122"/>
            <a:ext cx="1694428" cy="3610875"/>
          </a:xfrm>
          <a:custGeom>
            <a:avLst/>
            <a:gdLst>
              <a:gd name="connsiteX0" fmla="*/ 0 w 8183880"/>
              <a:gd name="connsiteY0" fmla="*/ 1623464 h 1644638"/>
              <a:gd name="connsiteX1" fmla="*/ 53340 w 8183880"/>
              <a:gd name="connsiteY1" fmla="*/ 1623464 h 1644638"/>
              <a:gd name="connsiteX2" fmla="*/ 822960 w 8183880"/>
              <a:gd name="connsiteY2" fmla="*/ 1615844 h 1644638"/>
              <a:gd name="connsiteX3" fmla="*/ 899160 w 8183880"/>
              <a:gd name="connsiteY3" fmla="*/ 1547264 h 1644638"/>
              <a:gd name="connsiteX4" fmla="*/ 1005840 w 8183880"/>
              <a:gd name="connsiteY4" fmla="*/ 1608224 h 1644638"/>
              <a:gd name="connsiteX5" fmla="*/ 1440180 w 8183880"/>
              <a:gd name="connsiteY5" fmla="*/ 1608224 h 1644638"/>
              <a:gd name="connsiteX6" fmla="*/ 1874520 w 8183880"/>
              <a:gd name="connsiteY6" fmla="*/ 1608224 h 1644638"/>
              <a:gd name="connsiteX7" fmla="*/ 1943100 w 8183880"/>
              <a:gd name="connsiteY7" fmla="*/ 1577744 h 1644638"/>
              <a:gd name="connsiteX8" fmla="*/ 2034540 w 8183880"/>
              <a:gd name="connsiteY8" fmla="*/ 1615844 h 1644638"/>
              <a:gd name="connsiteX9" fmla="*/ 4305300 w 8183880"/>
              <a:gd name="connsiteY9" fmla="*/ 1631084 h 1644638"/>
              <a:gd name="connsiteX10" fmla="*/ 5585460 w 8183880"/>
              <a:gd name="connsiteY10" fmla="*/ 1623464 h 1644638"/>
              <a:gd name="connsiteX11" fmla="*/ 5661660 w 8183880"/>
              <a:gd name="connsiteY11" fmla="*/ 1379624 h 1644638"/>
              <a:gd name="connsiteX12" fmla="*/ 5730240 w 8183880"/>
              <a:gd name="connsiteY12" fmla="*/ 808124 h 1644638"/>
              <a:gd name="connsiteX13" fmla="*/ 5859780 w 8183880"/>
              <a:gd name="connsiteY13" fmla="*/ 305204 h 1644638"/>
              <a:gd name="connsiteX14" fmla="*/ 5928360 w 8183880"/>
              <a:gd name="connsiteY14" fmla="*/ 404 h 1644638"/>
              <a:gd name="connsiteX15" fmla="*/ 5966460 w 8183880"/>
              <a:gd name="connsiteY15" fmla="*/ 244244 h 1644638"/>
              <a:gd name="connsiteX16" fmla="*/ 6004560 w 8183880"/>
              <a:gd name="connsiteY16" fmla="*/ 419504 h 1644638"/>
              <a:gd name="connsiteX17" fmla="*/ 6073140 w 8183880"/>
              <a:gd name="connsiteY17" fmla="*/ 830984 h 1644638"/>
              <a:gd name="connsiteX18" fmla="*/ 6141720 w 8183880"/>
              <a:gd name="connsiteY18" fmla="*/ 1090064 h 1644638"/>
              <a:gd name="connsiteX19" fmla="*/ 6286500 w 8183880"/>
              <a:gd name="connsiteY19" fmla="*/ 1356764 h 1644638"/>
              <a:gd name="connsiteX20" fmla="*/ 6408420 w 8183880"/>
              <a:gd name="connsiteY20" fmla="*/ 1372004 h 1644638"/>
              <a:gd name="connsiteX21" fmla="*/ 6583680 w 8183880"/>
              <a:gd name="connsiteY21" fmla="*/ 1493924 h 1644638"/>
              <a:gd name="connsiteX22" fmla="*/ 6667500 w 8183880"/>
              <a:gd name="connsiteY22" fmla="*/ 1524404 h 1644638"/>
              <a:gd name="connsiteX23" fmla="*/ 6766560 w 8183880"/>
              <a:gd name="connsiteY23" fmla="*/ 1524404 h 1644638"/>
              <a:gd name="connsiteX24" fmla="*/ 6842760 w 8183880"/>
              <a:gd name="connsiteY24" fmla="*/ 1577744 h 1644638"/>
              <a:gd name="connsiteX25" fmla="*/ 6934200 w 8183880"/>
              <a:gd name="connsiteY25" fmla="*/ 1547264 h 1644638"/>
              <a:gd name="connsiteX26" fmla="*/ 7018020 w 8183880"/>
              <a:gd name="connsiteY26" fmla="*/ 1577744 h 1644638"/>
              <a:gd name="connsiteX27" fmla="*/ 7109460 w 8183880"/>
              <a:gd name="connsiteY27" fmla="*/ 1547264 h 1644638"/>
              <a:gd name="connsiteX28" fmla="*/ 7360920 w 8183880"/>
              <a:gd name="connsiteY28" fmla="*/ 1600604 h 1644638"/>
              <a:gd name="connsiteX29" fmla="*/ 7475220 w 8183880"/>
              <a:gd name="connsiteY29" fmla="*/ 1570124 h 1644638"/>
              <a:gd name="connsiteX30" fmla="*/ 7536180 w 8183880"/>
              <a:gd name="connsiteY30" fmla="*/ 1585364 h 1644638"/>
              <a:gd name="connsiteX31" fmla="*/ 7658100 w 8183880"/>
              <a:gd name="connsiteY31" fmla="*/ 1577744 h 1644638"/>
              <a:gd name="connsiteX32" fmla="*/ 7764780 w 8183880"/>
              <a:gd name="connsiteY32" fmla="*/ 1592984 h 1644638"/>
              <a:gd name="connsiteX33" fmla="*/ 7947660 w 8183880"/>
              <a:gd name="connsiteY33" fmla="*/ 1600604 h 1644638"/>
              <a:gd name="connsiteX34" fmla="*/ 8069580 w 8183880"/>
              <a:gd name="connsiteY34" fmla="*/ 1600604 h 1644638"/>
              <a:gd name="connsiteX35" fmla="*/ 8183880 w 8183880"/>
              <a:gd name="connsiteY35" fmla="*/ 1585364 h 1644638"/>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24404 h 1631084"/>
              <a:gd name="connsiteX12" fmla="*/ 566166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24404 h 1631084"/>
              <a:gd name="connsiteX12" fmla="*/ 566166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61660 w 8183880"/>
              <a:gd name="connsiteY11" fmla="*/ 1379624 h 1631084"/>
              <a:gd name="connsiteX12" fmla="*/ 5730240 w 8183880"/>
              <a:gd name="connsiteY12" fmla="*/ 808124 h 1631084"/>
              <a:gd name="connsiteX13" fmla="*/ 5859780 w 8183880"/>
              <a:gd name="connsiteY13" fmla="*/ 305204 h 1631084"/>
              <a:gd name="connsiteX14" fmla="*/ 5928360 w 8183880"/>
              <a:gd name="connsiteY14" fmla="*/ 404 h 1631084"/>
              <a:gd name="connsiteX15" fmla="*/ 5966460 w 8183880"/>
              <a:gd name="connsiteY15" fmla="*/ 244244 h 1631084"/>
              <a:gd name="connsiteX16" fmla="*/ 6004560 w 8183880"/>
              <a:gd name="connsiteY16" fmla="*/ 419504 h 1631084"/>
              <a:gd name="connsiteX17" fmla="*/ 6073140 w 8183880"/>
              <a:gd name="connsiteY17" fmla="*/ 830984 h 1631084"/>
              <a:gd name="connsiteX18" fmla="*/ 6141720 w 8183880"/>
              <a:gd name="connsiteY18" fmla="*/ 1090064 h 1631084"/>
              <a:gd name="connsiteX19" fmla="*/ 6286500 w 8183880"/>
              <a:gd name="connsiteY19" fmla="*/ 1356764 h 1631084"/>
              <a:gd name="connsiteX20" fmla="*/ 6408420 w 8183880"/>
              <a:gd name="connsiteY20" fmla="*/ 1372004 h 1631084"/>
              <a:gd name="connsiteX21" fmla="*/ 6583680 w 8183880"/>
              <a:gd name="connsiteY21" fmla="*/ 1493924 h 1631084"/>
              <a:gd name="connsiteX22" fmla="*/ 6667500 w 8183880"/>
              <a:gd name="connsiteY22" fmla="*/ 1524404 h 1631084"/>
              <a:gd name="connsiteX23" fmla="*/ 6766560 w 8183880"/>
              <a:gd name="connsiteY23" fmla="*/ 1524404 h 1631084"/>
              <a:gd name="connsiteX24" fmla="*/ 6842760 w 8183880"/>
              <a:gd name="connsiteY24" fmla="*/ 1577744 h 1631084"/>
              <a:gd name="connsiteX25" fmla="*/ 6934200 w 8183880"/>
              <a:gd name="connsiteY25" fmla="*/ 1547264 h 1631084"/>
              <a:gd name="connsiteX26" fmla="*/ 7018020 w 8183880"/>
              <a:gd name="connsiteY26" fmla="*/ 1577744 h 1631084"/>
              <a:gd name="connsiteX27" fmla="*/ 7109460 w 8183880"/>
              <a:gd name="connsiteY27" fmla="*/ 1547264 h 1631084"/>
              <a:gd name="connsiteX28" fmla="*/ 7360920 w 8183880"/>
              <a:gd name="connsiteY28" fmla="*/ 1600604 h 1631084"/>
              <a:gd name="connsiteX29" fmla="*/ 7475220 w 8183880"/>
              <a:gd name="connsiteY29" fmla="*/ 1570124 h 1631084"/>
              <a:gd name="connsiteX30" fmla="*/ 7536180 w 8183880"/>
              <a:gd name="connsiteY30" fmla="*/ 1585364 h 1631084"/>
              <a:gd name="connsiteX31" fmla="*/ 7658100 w 8183880"/>
              <a:gd name="connsiteY31" fmla="*/ 1577744 h 1631084"/>
              <a:gd name="connsiteX32" fmla="*/ 7764780 w 8183880"/>
              <a:gd name="connsiteY32" fmla="*/ 1592984 h 1631084"/>
              <a:gd name="connsiteX33" fmla="*/ 7947660 w 8183880"/>
              <a:gd name="connsiteY33" fmla="*/ 1600604 h 1631084"/>
              <a:gd name="connsiteX34" fmla="*/ 8069580 w 8183880"/>
              <a:gd name="connsiteY34" fmla="*/ 1600604 h 1631084"/>
              <a:gd name="connsiteX35" fmla="*/ 8183880 w 8183880"/>
              <a:gd name="connsiteY35"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730240 w 8183880"/>
              <a:gd name="connsiteY11" fmla="*/ 808124 h 1631084"/>
              <a:gd name="connsiteX12" fmla="*/ 5859780 w 8183880"/>
              <a:gd name="connsiteY12" fmla="*/ 305204 h 1631084"/>
              <a:gd name="connsiteX13" fmla="*/ 5928360 w 8183880"/>
              <a:gd name="connsiteY13" fmla="*/ 404 h 1631084"/>
              <a:gd name="connsiteX14" fmla="*/ 5966460 w 8183880"/>
              <a:gd name="connsiteY14" fmla="*/ 244244 h 1631084"/>
              <a:gd name="connsiteX15" fmla="*/ 6004560 w 8183880"/>
              <a:gd name="connsiteY15" fmla="*/ 419504 h 1631084"/>
              <a:gd name="connsiteX16" fmla="*/ 6073140 w 8183880"/>
              <a:gd name="connsiteY16" fmla="*/ 830984 h 1631084"/>
              <a:gd name="connsiteX17" fmla="*/ 6141720 w 8183880"/>
              <a:gd name="connsiteY17" fmla="*/ 1090064 h 1631084"/>
              <a:gd name="connsiteX18" fmla="*/ 6286500 w 8183880"/>
              <a:gd name="connsiteY18" fmla="*/ 1356764 h 1631084"/>
              <a:gd name="connsiteX19" fmla="*/ 6408420 w 8183880"/>
              <a:gd name="connsiteY19" fmla="*/ 1372004 h 1631084"/>
              <a:gd name="connsiteX20" fmla="*/ 6583680 w 8183880"/>
              <a:gd name="connsiteY20" fmla="*/ 1493924 h 1631084"/>
              <a:gd name="connsiteX21" fmla="*/ 6667500 w 8183880"/>
              <a:gd name="connsiteY21" fmla="*/ 1524404 h 1631084"/>
              <a:gd name="connsiteX22" fmla="*/ 6766560 w 8183880"/>
              <a:gd name="connsiteY22" fmla="*/ 1524404 h 1631084"/>
              <a:gd name="connsiteX23" fmla="*/ 6842760 w 8183880"/>
              <a:gd name="connsiteY23" fmla="*/ 1577744 h 1631084"/>
              <a:gd name="connsiteX24" fmla="*/ 6934200 w 8183880"/>
              <a:gd name="connsiteY24" fmla="*/ 1547264 h 1631084"/>
              <a:gd name="connsiteX25" fmla="*/ 7018020 w 8183880"/>
              <a:gd name="connsiteY25" fmla="*/ 1577744 h 1631084"/>
              <a:gd name="connsiteX26" fmla="*/ 7109460 w 8183880"/>
              <a:gd name="connsiteY26" fmla="*/ 1547264 h 1631084"/>
              <a:gd name="connsiteX27" fmla="*/ 7360920 w 8183880"/>
              <a:gd name="connsiteY27" fmla="*/ 1600604 h 1631084"/>
              <a:gd name="connsiteX28" fmla="*/ 7475220 w 8183880"/>
              <a:gd name="connsiteY28" fmla="*/ 1570124 h 1631084"/>
              <a:gd name="connsiteX29" fmla="*/ 7536180 w 8183880"/>
              <a:gd name="connsiteY29" fmla="*/ 1585364 h 1631084"/>
              <a:gd name="connsiteX30" fmla="*/ 7658100 w 8183880"/>
              <a:gd name="connsiteY30" fmla="*/ 1577744 h 1631084"/>
              <a:gd name="connsiteX31" fmla="*/ 7764780 w 8183880"/>
              <a:gd name="connsiteY31" fmla="*/ 1592984 h 1631084"/>
              <a:gd name="connsiteX32" fmla="*/ 7947660 w 8183880"/>
              <a:gd name="connsiteY32" fmla="*/ 1600604 h 1631084"/>
              <a:gd name="connsiteX33" fmla="*/ 8069580 w 8183880"/>
              <a:gd name="connsiteY33" fmla="*/ 1600604 h 1631084"/>
              <a:gd name="connsiteX34" fmla="*/ 8183880 w 8183880"/>
              <a:gd name="connsiteY34" fmla="*/ 1585364 h 1631084"/>
              <a:gd name="connsiteX0" fmla="*/ 0 w 8183880"/>
              <a:gd name="connsiteY0" fmla="*/ 1623464 h 1643628"/>
              <a:gd name="connsiteX1" fmla="*/ 53340 w 8183880"/>
              <a:gd name="connsiteY1" fmla="*/ 1623464 h 1643628"/>
              <a:gd name="connsiteX2" fmla="*/ 822960 w 8183880"/>
              <a:gd name="connsiteY2" fmla="*/ 1615844 h 1643628"/>
              <a:gd name="connsiteX3" fmla="*/ 899160 w 8183880"/>
              <a:gd name="connsiteY3" fmla="*/ 1547264 h 1643628"/>
              <a:gd name="connsiteX4" fmla="*/ 1005840 w 8183880"/>
              <a:gd name="connsiteY4" fmla="*/ 1608224 h 1643628"/>
              <a:gd name="connsiteX5" fmla="*/ 1440180 w 8183880"/>
              <a:gd name="connsiteY5" fmla="*/ 1608224 h 1643628"/>
              <a:gd name="connsiteX6" fmla="*/ 1874520 w 8183880"/>
              <a:gd name="connsiteY6" fmla="*/ 1608224 h 1643628"/>
              <a:gd name="connsiteX7" fmla="*/ 1943100 w 8183880"/>
              <a:gd name="connsiteY7" fmla="*/ 1577744 h 1643628"/>
              <a:gd name="connsiteX8" fmla="*/ 2034540 w 8183880"/>
              <a:gd name="connsiteY8" fmla="*/ 1615844 h 1643628"/>
              <a:gd name="connsiteX9" fmla="*/ 4305300 w 8183880"/>
              <a:gd name="connsiteY9" fmla="*/ 1631084 h 1643628"/>
              <a:gd name="connsiteX10" fmla="*/ 5585460 w 8183880"/>
              <a:gd name="connsiteY10" fmla="*/ 1623464 h 1643628"/>
              <a:gd name="connsiteX11" fmla="*/ 5676900 w 8183880"/>
              <a:gd name="connsiteY11" fmla="*/ 1379624 h 1643628"/>
              <a:gd name="connsiteX12" fmla="*/ 5730240 w 8183880"/>
              <a:gd name="connsiteY12" fmla="*/ 808124 h 1643628"/>
              <a:gd name="connsiteX13" fmla="*/ 5859780 w 8183880"/>
              <a:gd name="connsiteY13" fmla="*/ 305204 h 1643628"/>
              <a:gd name="connsiteX14" fmla="*/ 5928360 w 8183880"/>
              <a:gd name="connsiteY14" fmla="*/ 404 h 1643628"/>
              <a:gd name="connsiteX15" fmla="*/ 5966460 w 8183880"/>
              <a:gd name="connsiteY15" fmla="*/ 244244 h 1643628"/>
              <a:gd name="connsiteX16" fmla="*/ 6004560 w 8183880"/>
              <a:gd name="connsiteY16" fmla="*/ 419504 h 1643628"/>
              <a:gd name="connsiteX17" fmla="*/ 6073140 w 8183880"/>
              <a:gd name="connsiteY17" fmla="*/ 830984 h 1643628"/>
              <a:gd name="connsiteX18" fmla="*/ 6141720 w 8183880"/>
              <a:gd name="connsiteY18" fmla="*/ 1090064 h 1643628"/>
              <a:gd name="connsiteX19" fmla="*/ 6286500 w 8183880"/>
              <a:gd name="connsiteY19" fmla="*/ 1356764 h 1643628"/>
              <a:gd name="connsiteX20" fmla="*/ 6408420 w 8183880"/>
              <a:gd name="connsiteY20" fmla="*/ 1372004 h 1643628"/>
              <a:gd name="connsiteX21" fmla="*/ 6583680 w 8183880"/>
              <a:gd name="connsiteY21" fmla="*/ 1493924 h 1643628"/>
              <a:gd name="connsiteX22" fmla="*/ 6667500 w 8183880"/>
              <a:gd name="connsiteY22" fmla="*/ 1524404 h 1643628"/>
              <a:gd name="connsiteX23" fmla="*/ 6766560 w 8183880"/>
              <a:gd name="connsiteY23" fmla="*/ 1524404 h 1643628"/>
              <a:gd name="connsiteX24" fmla="*/ 6842760 w 8183880"/>
              <a:gd name="connsiteY24" fmla="*/ 1577744 h 1643628"/>
              <a:gd name="connsiteX25" fmla="*/ 6934200 w 8183880"/>
              <a:gd name="connsiteY25" fmla="*/ 1547264 h 1643628"/>
              <a:gd name="connsiteX26" fmla="*/ 7018020 w 8183880"/>
              <a:gd name="connsiteY26" fmla="*/ 1577744 h 1643628"/>
              <a:gd name="connsiteX27" fmla="*/ 7109460 w 8183880"/>
              <a:gd name="connsiteY27" fmla="*/ 1547264 h 1643628"/>
              <a:gd name="connsiteX28" fmla="*/ 7360920 w 8183880"/>
              <a:gd name="connsiteY28" fmla="*/ 1600604 h 1643628"/>
              <a:gd name="connsiteX29" fmla="*/ 7475220 w 8183880"/>
              <a:gd name="connsiteY29" fmla="*/ 1570124 h 1643628"/>
              <a:gd name="connsiteX30" fmla="*/ 7536180 w 8183880"/>
              <a:gd name="connsiteY30" fmla="*/ 1585364 h 1643628"/>
              <a:gd name="connsiteX31" fmla="*/ 7658100 w 8183880"/>
              <a:gd name="connsiteY31" fmla="*/ 1577744 h 1643628"/>
              <a:gd name="connsiteX32" fmla="*/ 7764780 w 8183880"/>
              <a:gd name="connsiteY32" fmla="*/ 1592984 h 1643628"/>
              <a:gd name="connsiteX33" fmla="*/ 7947660 w 8183880"/>
              <a:gd name="connsiteY33" fmla="*/ 1600604 h 1643628"/>
              <a:gd name="connsiteX34" fmla="*/ 8069580 w 8183880"/>
              <a:gd name="connsiteY34" fmla="*/ 1600604 h 1643628"/>
              <a:gd name="connsiteX35" fmla="*/ 8183880 w 8183880"/>
              <a:gd name="connsiteY35" fmla="*/ 1585364 h 1643628"/>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47264 h 1631084"/>
              <a:gd name="connsiteX12" fmla="*/ 567690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23560 w 8183880"/>
              <a:gd name="connsiteY11" fmla="*/ 1592984 h 1631084"/>
              <a:gd name="connsiteX12" fmla="*/ 5646420 w 8183880"/>
              <a:gd name="connsiteY12" fmla="*/ 1547264 h 1631084"/>
              <a:gd name="connsiteX13" fmla="*/ 5676900 w 8183880"/>
              <a:gd name="connsiteY13" fmla="*/ 1379624 h 1631084"/>
              <a:gd name="connsiteX14" fmla="*/ 5730240 w 8183880"/>
              <a:gd name="connsiteY14" fmla="*/ 808124 h 1631084"/>
              <a:gd name="connsiteX15" fmla="*/ 5859780 w 8183880"/>
              <a:gd name="connsiteY15" fmla="*/ 305204 h 1631084"/>
              <a:gd name="connsiteX16" fmla="*/ 5928360 w 8183880"/>
              <a:gd name="connsiteY16" fmla="*/ 404 h 1631084"/>
              <a:gd name="connsiteX17" fmla="*/ 5966460 w 8183880"/>
              <a:gd name="connsiteY17" fmla="*/ 244244 h 1631084"/>
              <a:gd name="connsiteX18" fmla="*/ 6004560 w 8183880"/>
              <a:gd name="connsiteY18" fmla="*/ 419504 h 1631084"/>
              <a:gd name="connsiteX19" fmla="*/ 6073140 w 8183880"/>
              <a:gd name="connsiteY19" fmla="*/ 830984 h 1631084"/>
              <a:gd name="connsiteX20" fmla="*/ 6141720 w 8183880"/>
              <a:gd name="connsiteY20" fmla="*/ 1090064 h 1631084"/>
              <a:gd name="connsiteX21" fmla="*/ 6286500 w 8183880"/>
              <a:gd name="connsiteY21" fmla="*/ 1356764 h 1631084"/>
              <a:gd name="connsiteX22" fmla="*/ 6408420 w 8183880"/>
              <a:gd name="connsiteY22" fmla="*/ 1372004 h 1631084"/>
              <a:gd name="connsiteX23" fmla="*/ 6583680 w 8183880"/>
              <a:gd name="connsiteY23" fmla="*/ 1493924 h 1631084"/>
              <a:gd name="connsiteX24" fmla="*/ 6667500 w 8183880"/>
              <a:gd name="connsiteY24" fmla="*/ 1524404 h 1631084"/>
              <a:gd name="connsiteX25" fmla="*/ 6766560 w 8183880"/>
              <a:gd name="connsiteY25" fmla="*/ 1524404 h 1631084"/>
              <a:gd name="connsiteX26" fmla="*/ 6842760 w 8183880"/>
              <a:gd name="connsiteY26" fmla="*/ 1577744 h 1631084"/>
              <a:gd name="connsiteX27" fmla="*/ 6934200 w 8183880"/>
              <a:gd name="connsiteY27" fmla="*/ 1547264 h 1631084"/>
              <a:gd name="connsiteX28" fmla="*/ 7018020 w 8183880"/>
              <a:gd name="connsiteY28" fmla="*/ 1577744 h 1631084"/>
              <a:gd name="connsiteX29" fmla="*/ 7109460 w 8183880"/>
              <a:gd name="connsiteY29" fmla="*/ 1547264 h 1631084"/>
              <a:gd name="connsiteX30" fmla="*/ 7360920 w 8183880"/>
              <a:gd name="connsiteY30" fmla="*/ 1600604 h 1631084"/>
              <a:gd name="connsiteX31" fmla="*/ 7475220 w 8183880"/>
              <a:gd name="connsiteY31" fmla="*/ 1570124 h 1631084"/>
              <a:gd name="connsiteX32" fmla="*/ 7536180 w 8183880"/>
              <a:gd name="connsiteY32" fmla="*/ 1585364 h 1631084"/>
              <a:gd name="connsiteX33" fmla="*/ 7658100 w 8183880"/>
              <a:gd name="connsiteY33" fmla="*/ 1577744 h 1631084"/>
              <a:gd name="connsiteX34" fmla="*/ 7764780 w 8183880"/>
              <a:gd name="connsiteY34" fmla="*/ 1592984 h 1631084"/>
              <a:gd name="connsiteX35" fmla="*/ 7947660 w 8183880"/>
              <a:gd name="connsiteY35" fmla="*/ 1600604 h 1631084"/>
              <a:gd name="connsiteX36" fmla="*/ 8069580 w 8183880"/>
              <a:gd name="connsiteY36" fmla="*/ 1600604 h 1631084"/>
              <a:gd name="connsiteX37" fmla="*/ 8183880 w 8183880"/>
              <a:gd name="connsiteY37" fmla="*/ 1585364 h 1631084"/>
              <a:gd name="connsiteX0" fmla="*/ 0 w 8183880"/>
              <a:gd name="connsiteY0" fmla="*/ 1623464 h 1624958"/>
              <a:gd name="connsiteX1" fmla="*/ 53340 w 8183880"/>
              <a:gd name="connsiteY1" fmla="*/ 1623464 h 1624958"/>
              <a:gd name="connsiteX2" fmla="*/ 822960 w 8183880"/>
              <a:gd name="connsiteY2" fmla="*/ 1615844 h 1624958"/>
              <a:gd name="connsiteX3" fmla="*/ 899160 w 8183880"/>
              <a:gd name="connsiteY3" fmla="*/ 1547264 h 1624958"/>
              <a:gd name="connsiteX4" fmla="*/ 1005840 w 8183880"/>
              <a:gd name="connsiteY4" fmla="*/ 1608224 h 1624958"/>
              <a:gd name="connsiteX5" fmla="*/ 1440180 w 8183880"/>
              <a:gd name="connsiteY5" fmla="*/ 1608224 h 1624958"/>
              <a:gd name="connsiteX6" fmla="*/ 1874520 w 8183880"/>
              <a:gd name="connsiteY6" fmla="*/ 1608224 h 1624958"/>
              <a:gd name="connsiteX7" fmla="*/ 1943100 w 8183880"/>
              <a:gd name="connsiteY7" fmla="*/ 1577744 h 1624958"/>
              <a:gd name="connsiteX8" fmla="*/ 2034540 w 8183880"/>
              <a:gd name="connsiteY8" fmla="*/ 1615844 h 1624958"/>
              <a:gd name="connsiteX9" fmla="*/ 5585460 w 8183880"/>
              <a:gd name="connsiteY9" fmla="*/ 1623464 h 1624958"/>
              <a:gd name="connsiteX10" fmla="*/ 5623560 w 8183880"/>
              <a:gd name="connsiteY10" fmla="*/ 1592984 h 1624958"/>
              <a:gd name="connsiteX11" fmla="*/ 5646420 w 8183880"/>
              <a:gd name="connsiteY11" fmla="*/ 1547264 h 1624958"/>
              <a:gd name="connsiteX12" fmla="*/ 5676900 w 8183880"/>
              <a:gd name="connsiteY12" fmla="*/ 1379624 h 1624958"/>
              <a:gd name="connsiteX13" fmla="*/ 5730240 w 8183880"/>
              <a:gd name="connsiteY13" fmla="*/ 808124 h 1624958"/>
              <a:gd name="connsiteX14" fmla="*/ 5859780 w 8183880"/>
              <a:gd name="connsiteY14" fmla="*/ 305204 h 1624958"/>
              <a:gd name="connsiteX15" fmla="*/ 5928360 w 8183880"/>
              <a:gd name="connsiteY15" fmla="*/ 404 h 1624958"/>
              <a:gd name="connsiteX16" fmla="*/ 5966460 w 8183880"/>
              <a:gd name="connsiteY16" fmla="*/ 244244 h 1624958"/>
              <a:gd name="connsiteX17" fmla="*/ 6004560 w 8183880"/>
              <a:gd name="connsiteY17" fmla="*/ 419504 h 1624958"/>
              <a:gd name="connsiteX18" fmla="*/ 6073140 w 8183880"/>
              <a:gd name="connsiteY18" fmla="*/ 830984 h 1624958"/>
              <a:gd name="connsiteX19" fmla="*/ 6141720 w 8183880"/>
              <a:gd name="connsiteY19" fmla="*/ 1090064 h 1624958"/>
              <a:gd name="connsiteX20" fmla="*/ 6286500 w 8183880"/>
              <a:gd name="connsiteY20" fmla="*/ 1356764 h 1624958"/>
              <a:gd name="connsiteX21" fmla="*/ 6408420 w 8183880"/>
              <a:gd name="connsiteY21" fmla="*/ 1372004 h 1624958"/>
              <a:gd name="connsiteX22" fmla="*/ 6583680 w 8183880"/>
              <a:gd name="connsiteY22" fmla="*/ 1493924 h 1624958"/>
              <a:gd name="connsiteX23" fmla="*/ 6667500 w 8183880"/>
              <a:gd name="connsiteY23" fmla="*/ 1524404 h 1624958"/>
              <a:gd name="connsiteX24" fmla="*/ 6766560 w 8183880"/>
              <a:gd name="connsiteY24" fmla="*/ 1524404 h 1624958"/>
              <a:gd name="connsiteX25" fmla="*/ 6842760 w 8183880"/>
              <a:gd name="connsiteY25" fmla="*/ 1577744 h 1624958"/>
              <a:gd name="connsiteX26" fmla="*/ 6934200 w 8183880"/>
              <a:gd name="connsiteY26" fmla="*/ 1547264 h 1624958"/>
              <a:gd name="connsiteX27" fmla="*/ 7018020 w 8183880"/>
              <a:gd name="connsiteY27" fmla="*/ 1577744 h 1624958"/>
              <a:gd name="connsiteX28" fmla="*/ 7109460 w 8183880"/>
              <a:gd name="connsiteY28" fmla="*/ 1547264 h 1624958"/>
              <a:gd name="connsiteX29" fmla="*/ 7360920 w 8183880"/>
              <a:gd name="connsiteY29" fmla="*/ 1600604 h 1624958"/>
              <a:gd name="connsiteX30" fmla="*/ 7475220 w 8183880"/>
              <a:gd name="connsiteY30" fmla="*/ 1570124 h 1624958"/>
              <a:gd name="connsiteX31" fmla="*/ 7536180 w 8183880"/>
              <a:gd name="connsiteY31" fmla="*/ 1585364 h 1624958"/>
              <a:gd name="connsiteX32" fmla="*/ 7658100 w 8183880"/>
              <a:gd name="connsiteY32" fmla="*/ 1577744 h 1624958"/>
              <a:gd name="connsiteX33" fmla="*/ 7764780 w 8183880"/>
              <a:gd name="connsiteY33" fmla="*/ 1592984 h 1624958"/>
              <a:gd name="connsiteX34" fmla="*/ 7947660 w 8183880"/>
              <a:gd name="connsiteY34" fmla="*/ 1600604 h 1624958"/>
              <a:gd name="connsiteX35" fmla="*/ 8069580 w 8183880"/>
              <a:gd name="connsiteY35" fmla="*/ 1600604 h 1624958"/>
              <a:gd name="connsiteX36" fmla="*/ 8183880 w 8183880"/>
              <a:gd name="connsiteY36" fmla="*/ 1585364 h 1624958"/>
              <a:gd name="connsiteX0" fmla="*/ 0 w 8183880"/>
              <a:gd name="connsiteY0" fmla="*/ 1623464 h 1623681"/>
              <a:gd name="connsiteX1" fmla="*/ 53340 w 8183880"/>
              <a:gd name="connsiteY1" fmla="*/ 1623464 h 1623681"/>
              <a:gd name="connsiteX2" fmla="*/ 822960 w 8183880"/>
              <a:gd name="connsiteY2" fmla="*/ 1615844 h 1623681"/>
              <a:gd name="connsiteX3" fmla="*/ 899160 w 8183880"/>
              <a:gd name="connsiteY3" fmla="*/ 1547264 h 1623681"/>
              <a:gd name="connsiteX4" fmla="*/ 1005840 w 8183880"/>
              <a:gd name="connsiteY4" fmla="*/ 1608224 h 1623681"/>
              <a:gd name="connsiteX5" fmla="*/ 1440180 w 8183880"/>
              <a:gd name="connsiteY5" fmla="*/ 1608224 h 1623681"/>
              <a:gd name="connsiteX6" fmla="*/ 1874520 w 8183880"/>
              <a:gd name="connsiteY6" fmla="*/ 1608224 h 1623681"/>
              <a:gd name="connsiteX7" fmla="*/ 1943100 w 8183880"/>
              <a:gd name="connsiteY7" fmla="*/ 1577744 h 1623681"/>
              <a:gd name="connsiteX8" fmla="*/ 5585460 w 8183880"/>
              <a:gd name="connsiteY8" fmla="*/ 1623464 h 1623681"/>
              <a:gd name="connsiteX9" fmla="*/ 5623560 w 8183880"/>
              <a:gd name="connsiteY9" fmla="*/ 1592984 h 1623681"/>
              <a:gd name="connsiteX10" fmla="*/ 5646420 w 8183880"/>
              <a:gd name="connsiteY10" fmla="*/ 1547264 h 1623681"/>
              <a:gd name="connsiteX11" fmla="*/ 5676900 w 8183880"/>
              <a:gd name="connsiteY11" fmla="*/ 1379624 h 1623681"/>
              <a:gd name="connsiteX12" fmla="*/ 5730240 w 8183880"/>
              <a:gd name="connsiteY12" fmla="*/ 808124 h 1623681"/>
              <a:gd name="connsiteX13" fmla="*/ 5859780 w 8183880"/>
              <a:gd name="connsiteY13" fmla="*/ 305204 h 1623681"/>
              <a:gd name="connsiteX14" fmla="*/ 5928360 w 8183880"/>
              <a:gd name="connsiteY14" fmla="*/ 404 h 1623681"/>
              <a:gd name="connsiteX15" fmla="*/ 5966460 w 8183880"/>
              <a:gd name="connsiteY15" fmla="*/ 244244 h 1623681"/>
              <a:gd name="connsiteX16" fmla="*/ 6004560 w 8183880"/>
              <a:gd name="connsiteY16" fmla="*/ 419504 h 1623681"/>
              <a:gd name="connsiteX17" fmla="*/ 6073140 w 8183880"/>
              <a:gd name="connsiteY17" fmla="*/ 830984 h 1623681"/>
              <a:gd name="connsiteX18" fmla="*/ 6141720 w 8183880"/>
              <a:gd name="connsiteY18" fmla="*/ 1090064 h 1623681"/>
              <a:gd name="connsiteX19" fmla="*/ 6286500 w 8183880"/>
              <a:gd name="connsiteY19" fmla="*/ 1356764 h 1623681"/>
              <a:gd name="connsiteX20" fmla="*/ 6408420 w 8183880"/>
              <a:gd name="connsiteY20" fmla="*/ 1372004 h 1623681"/>
              <a:gd name="connsiteX21" fmla="*/ 6583680 w 8183880"/>
              <a:gd name="connsiteY21" fmla="*/ 1493924 h 1623681"/>
              <a:gd name="connsiteX22" fmla="*/ 6667500 w 8183880"/>
              <a:gd name="connsiteY22" fmla="*/ 1524404 h 1623681"/>
              <a:gd name="connsiteX23" fmla="*/ 6766560 w 8183880"/>
              <a:gd name="connsiteY23" fmla="*/ 1524404 h 1623681"/>
              <a:gd name="connsiteX24" fmla="*/ 6842760 w 8183880"/>
              <a:gd name="connsiteY24" fmla="*/ 1577744 h 1623681"/>
              <a:gd name="connsiteX25" fmla="*/ 6934200 w 8183880"/>
              <a:gd name="connsiteY25" fmla="*/ 1547264 h 1623681"/>
              <a:gd name="connsiteX26" fmla="*/ 7018020 w 8183880"/>
              <a:gd name="connsiteY26" fmla="*/ 1577744 h 1623681"/>
              <a:gd name="connsiteX27" fmla="*/ 7109460 w 8183880"/>
              <a:gd name="connsiteY27" fmla="*/ 1547264 h 1623681"/>
              <a:gd name="connsiteX28" fmla="*/ 7360920 w 8183880"/>
              <a:gd name="connsiteY28" fmla="*/ 1600604 h 1623681"/>
              <a:gd name="connsiteX29" fmla="*/ 7475220 w 8183880"/>
              <a:gd name="connsiteY29" fmla="*/ 1570124 h 1623681"/>
              <a:gd name="connsiteX30" fmla="*/ 7536180 w 8183880"/>
              <a:gd name="connsiteY30" fmla="*/ 1585364 h 1623681"/>
              <a:gd name="connsiteX31" fmla="*/ 7658100 w 8183880"/>
              <a:gd name="connsiteY31" fmla="*/ 1577744 h 1623681"/>
              <a:gd name="connsiteX32" fmla="*/ 7764780 w 8183880"/>
              <a:gd name="connsiteY32" fmla="*/ 1592984 h 1623681"/>
              <a:gd name="connsiteX33" fmla="*/ 7947660 w 8183880"/>
              <a:gd name="connsiteY33" fmla="*/ 1600604 h 1623681"/>
              <a:gd name="connsiteX34" fmla="*/ 8069580 w 8183880"/>
              <a:gd name="connsiteY34" fmla="*/ 1600604 h 1623681"/>
              <a:gd name="connsiteX35" fmla="*/ 8183880 w 8183880"/>
              <a:gd name="connsiteY35" fmla="*/ 1585364 h 1623681"/>
              <a:gd name="connsiteX0" fmla="*/ 0 w 8183880"/>
              <a:gd name="connsiteY0" fmla="*/ 1623464 h 1623464"/>
              <a:gd name="connsiteX1" fmla="*/ 53340 w 8183880"/>
              <a:gd name="connsiteY1" fmla="*/ 1623464 h 1623464"/>
              <a:gd name="connsiteX2" fmla="*/ 822960 w 8183880"/>
              <a:gd name="connsiteY2" fmla="*/ 1615844 h 1623464"/>
              <a:gd name="connsiteX3" fmla="*/ 899160 w 8183880"/>
              <a:gd name="connsiteY3" fmla="*/ 1547264 h 1623464"/>
              <a:gd name="connsiteX4" fmla="*/ 1005840 w 8183880"/>
              <a:gd name="connsiteY4" fmla="*/ 1608224 h 1623464"/>
              <a:gd name="connsiteX5" fmla="*/ 1440180 w 8183880"/>
              <a:gd name="connsiteY5" fmla="*/ 1608224 h 1623464"/>
              <a:gd name="connsiteX6" fmla="*/ 1874520 w 8183880"/>
              <a:gd name="connsiteY6" fmla="*/ 1608224 h 1623464"/>
              <a:gd name="connsiteX7" fmla="*/ 5585460 w 8183880"/>
              <a:gd name="connsiteY7" fmla="*/ 1623464 h 1623464"/>
              <a:gd name="connsiteX8" fmla="*/ 5623560 w 8183880"/>
              <a:gd name="connsiteY8" fmla="*/ 1592984 h 1623464"/>
              <a:gd name="connsiteX9" fmla="*/ 5646420 w 8183880"/>
              <a:gd name="connsiteY9" fmla="*/ 1547264 h 1623464"/>
              <a:gd name="connsiteX10" fmla="*/ 5676900 w 8183880"/>
              <a:gd name="connsiteY10" fmla="*/ 1379624 h 1623464"/>
              <a:gd name="connsiteX11" fmla="*/ 5730240 w 8183880"/>
              <a:gd name="connsiteY11" fmla="*/ 808124 h 1623464"/>
              <a:gd name="connsiteX12" fmla="*/ 5859780 w 8183880"/>
              <a:gd name="connsiteY12" fmla="*/ 305204 h 1623464"/>
              <a:gd name="connsiteX13" fmla="*/ 5928360 w 8183880"/>
              <a:gd name="connsiteY13" fmla="*/ 404 h 1623464"/>
              <a:gd name="connsiteX14" fmla="*/ 5966460 w 8183880"/>
              <a:gd name="connsiteY14" fmla="*/ 244244 h 1623464"/>
              <a:gd name="connsiteX15" fmla="*/ 6004560 w 8183880"/>
              <a:gd name="connsiteY15" fmla="*/ 419504 h 1623464"/>
              <a:gd name="connsiteX16" fmla="*/ 6073140 w 8183880"/>
              <a:gd name="connsiteY16" fmla="*/ 830984 h 1623464"/>
              <a:gd name="connsiteX17" fmla="*/ 6141720 w 8183880"/>
              <a:gd name="connsiteY17" fmla="*/ 1090064 h 1623464"/>
              <a:gd name="connsiteX18" fmla="*/ 6286500 w 8183880"/>
              <a:gd name="connsiteY18" fmla="*/ 1356764 h 1623464"/>
              <a:gd name="connsiteX19" fmla="*/ 6408420 w 8183880"/>
              <a:gd name="connsiteY19" fmla="*/ 1372004 h 1623464"/>
              <a:gd name="connsiteX20" fmla="*/ 6583680 w 8183880"/>
              <a:gd name="connsiteY20" fmla="*/ 1493924 h 1623464"/>
              <a:gd name="connsiteX21" fmla="*/ 6667500 w 8183880"/>
              <a:gd name="connsiteY21" fmla="*/ 1524404 h 1623464"/>
              <a:gd name="connsiteX22" fmla="*/ 6766560 w 8183880"/>
              <a:gd name="connsiteY22" fmla="*/ 1524404 h 1623464"/>
              <a:gd name="connsiteX23" fmla="*/ 6842760 w 8183880"/>
              <a:gd name="connsiteY23" fmla="*/ 1577744 h 1623464"/>
              <a:gd name="connsiteX24" fmla="*/ 6934200 w 8183880"/>
              <a:gd name="connsiteY24" fmla="*/ 1547264 h 1623464"/>
              <a:gd name="connsiteX25" fmla="*/ 7018020 w 8183880"/>
              <a:gd name="connsiteY25" fmla="*/ 1577744 h 1623464"/>
              <a:gd name="connsiteX26" fmla="*/ 7109460 w 8183880"/>
              <a:gd name="connsiteY26" fmla="*/ 1547264 h 1623464"/>
              <a:gd name="connsiteX27" fmla="*/ 7360920 w 8183880"/>
              <a:gd name="connsiteY27" fmla="*/ 1600604 h 1623464"/>
              <a:gd name="connsiteX28" fmla="*/ 7475220 w 8183880"/>
              <a:gd name="connsiteY28" fmla="*/ 1570124 h 1623464"/>
              <a:gd name="connsiteX29" fmla="*/ 7536180 w 8183880"/>
              <a:gd name="connsiteY29" fmla="*/ 1585364 h 1623464"/>
              <a:gd name="connsiteX30" fmla="*/ 7658100 w 8183880"/>
              <a:gd name="connsiteY30" fmla="*/ 1577744 h 1623464"/>
              <a:gd name="connsiteX31" fmla="*/ 7764780 w 8183880"/>
              <a:gd name="connsiteY31" fmla="*/ 1592984 h 1623464"/>
              <a:gd name="connsiteX32" fmla="*/ 7947660 w 8183880"/>
              <a:gd name="connsiteY32" fmla="*/ 1600604 h 1623464"/>
              <a:gd name="connsiteX33" fmla="*/ 8069580 w 8183880"/>
              <a:gd name="connsiteY33" fmla="*/ 1600604 h 1623464"/>
              <a:gd name="connsiteX34" fmla="*/ 8183880 w 8183880"/>
              <a:gd name="connsiteY34" fmla="*/ 1585364 h 1623464"/>
              <a:gd name="connsiteX0" fmla="*/ 0 w 8183880"/>
              <a:gd name="connsiteY0" fmla="*/ 1623464 h 1623464"/>
              <a:gd name="connsiteX1" fmla="*/ 53340 w 8183880"/>
              <a:gd name="connsiteY1" fmla="*/ 1623464 h 1623464"/>
              <a:gd name="connsiteX2" fmla="*/ 822960 w 8183880"/>
              <a:gd name="connsiteY2" fmla="*/ 1615844 h 1623464"/>
              <a:gd name="connsiteX3" fmla="*/ 899160 w 8183880"/>
              <a:gd name="connsiteY3" fmla="*/ 1547264 h 1623464"/>
              <a:gd name="connsiteX4" fmla="*/ 1005840 w 8183880"/>
              <a:gd name="connsiteY4" fmla="*/ 1608224 h 1623464"/>
              <a:gd name="connsiteX5" fmla="*/ 1440180 w 8183880"/>
              <a:gd name="connsiteY5" fmla="*/ 1608224 h 1623464"/>
              <a:gd name="connsiteX6" fmla="*/ 5585460 w 8183880"/>
              <a:gd name="connsiteY6" fmla="*/ 1623464 h 1623464"/>
              <a:gd name="connsiteX7" fmla="*/ 5623560 w 8183880"/>
              <a:gd name="connsiteY7" fmla="*/ 1592984 h 1623464"/>
              <a:gd name="connsiteX8" fmla="*/ 5646420 w 8183880"/>
              <a:gd name="connsiteY8" fmla="*/ 1547264 h 1623464"/>
              <a:gd name="connsiteX9" fmla="*/ 5676900 w 8183880"/>
              <a:gd name="connsiteY9" fmla="*/ 1379624 h 1623464"/>
              <a:gd name="connsiteX10" fmla="*/ 5730240 w 8183880"/>
              <a:gd name="connsiteY10" fmla="*/ 808124 h 1623464"/>
              <a:gd name="connsiteX11" fmla="*/ 5859780 w 8183880"/>
              <a:gd name="connsiteY11" fmla="*/ 305204 h 1623464"/>
              <a:gd name="connsiteX12" fmla="*/ 5928360 w 8183880"/>
              <a:gd name="connsiteY12" fmla="*/ 404 h 1623464"/>
              <a:gd name="connsiteX13" fmla="*/ 5966460 w 8183880"/>
              <a:gd name="connsiteY13" fmla="*/ 244244 h 1623464"/>
              <a:gd name="connsiteX14" fmla="*/ 6004560 w 8183880"/>
              <a:gd name="connsiteY14" fmla="*/ 419504 h 1623464"/>
              <a:gd name="connsiteX15" fmla="*/ 6073140 w 8183880"/>
              <a:gd name="connsiteY15" fmla="*/ 830984 h 1623464"/>
              <a:gd name="connsiteX16" fmla="*/ 6141720 w 8183880"/>
              <a:gd name="connsiteY16" fmla="*/ 1090064 h 1623464"/>
              <a:gd name="connsiteX17" fmla="*/ 6286500 w 8183880"/>
              <a:gd name="connsiteY17" fmla="*/ 1356764 h 1623464"/>
              <a:gd name="connsiteX18" fmla="*/ 6408420 w 8183880"/>
              <a:gd name="connsiteY18" fmla="*/ 1372004 h 1623464"/>
              <a:gd name="connsiteX19" fmla="*/ 6583680 w 8183880"/>
              <a:gd name="connsiteY19" fmla="*/ 1493924 h 1623464"/>
              <a:gd name="connsiteX20" fmla="*/ 6667500 w 8183880"/>
              <a:gd name="connsiteY20" fmla="*/ 1524404 h 1623464"/>
              <a:gd name="connsiteX21" fmla="*/ 6766560 w 8183880"/>
              <a:gd name="connsiteY21" fmla="*/ 1524404 h 1623464"/>
              <a:gd name="connsiteX22" fmla="*/ 6842760 w 8183880"/>
              <a:gd name="connsiteY22" fmla="*/ 1577744 h 1623464"/>
              <a:gd name="connsiteX23" fmla="*/ 6934200 w 8183880"/>
              <a:gd name="connsiteY23" fmla="*/ 1547264 h 1623464"/>
              <a:gd name="connsiteX24" fmla="*/ 7018020 w 8183880"/>
              <a:gd name="connsiteY24" fmla="*/ 1577744 h 1623464"/>
              <a:gd name="connsiteX25" fmla="*/ 7109460 w 8183880"/>
              <a:gd name="connsiteY25" fmla="*/ 1547264 h 1623464"/>
              <a:gd name="connsiteX26" fmla="*/ 7360920 w 8183880"/>
              <a:gd name="connsiteY26" fmla="*/ 1600604 h 1623464"/>
              <a:gd name="connsiteX27" fmla="*/ 7475220 w 8183880"/>
              <a:gd name="connsiteY27" fmla="*/ 1570124 h 1623464"/>
              <a:gd name="connsiteX28" fmla="*/ 7536180 w 8183880"/>
              <a:gd name="connsiteY28" fmla="*/ 1585364 h 1623464"/>
              <a:gd name="connsiteX29" fmla="*/ 7658100 w 8183880"/>
              <a:gd name="connsiteY29" fmla="*/ 1577744 h 1623464"/>
              <a:gd name="connsiteX30" fmla="*/ 7764780 w 8183880"/>
              <a:gd name="connsiteY30" fmla="*/ 1592984 h 1623464"/>
              <a:gd name="connsiteX31" fmla="*/ 7947660 w 8183880"/>
              <a:gd name="connsiteY31" fmla="*/ 1600604 h 1623464"/>
              <a:gd name="connsiteX32" fmla="*/ 8069580 w 8183880"/>
              <a:gd name="connsiteY32" fmla="*/ 1600604 h 1623464"/>
              <a:gd name="connsiteX33" fmla="*/ 8183880 w 8183880"/>
              <a:gd name="connsiteY33" fmla="*/ 1585364 h 1623464"/>
              <a:gd name="connsiteX0" fmla="*/ 0 w 8183880"/>
              <a:gd name="connsiteY0" fmla="*/ 1623464 h 1624099"/>
              <a:gd name="connsiteX1" fmla="*/ 53340 w 8183880"/>
              <a:gd name="connsiteY1" fmla="*/ 1623464 h 1624099"/>
              <a:gd name="connsiteX2" fmla="*/ 822960 w 8183880"/>
              <a:gd name="connsiteY2" fmla="*/ 1615844 h 1624099"/>
              <a:gd name="connsiteX3" fmla="*/ 899160 w 8183880"/>
              <a:gd name="connsiteY3" fmla="*/ 1547264 h 1624099"/>
              <a:gd name="connsiteX4" fmla="*/ 1005840 w 8183880"/>
              <a:gd name="connsiteY4" fmla="*/ 1608224 h 1624099"/>
              <a:gd name="connsiteX5" fmla="*/ 5585460 w 8183880"/>
              <a:gd name="connsiteY5" fmla="*/ 1623464 h 1624099"/>
              <a:gd name="connsiteX6" fmla="*/ 5623560 w 8183880"/>
              <a:gd name="connsiteY6" fmla="*/ 1592984 h 1624099"/>
              <a:gd name="connsiteX7" fmla="*/ 5646420 w 8183880"/>
              <a:gd name="connsiteY7" fmla="*/ 1547264 h 1624099"/>
              <a:gd name="connsiteX8" fmla="*/ 5676900 w 8183880"/>
              <a:gd name="connsiteY8" fmla="*/ 1379624 h 1624099"/>
              <a:gd name="connsiteX9" fmla="*/ 5730240 w 8183880"/>
              <a:gd name="connsiteY9" fmla="*/ 808124 h 1624099"/>
              <a:gd name="connsiteX10" fmla="*/ 5859780 w 8183880"/>
              <a:gd name="connsiteY10" fmla="*/ 305204 h 1624099"/>
              <a:gd name="connsiteX11" fmla="*/ 5928360 w 8183880"/>
              <a:gd name="connsiteY11" fmla="*/ 404 h 1624099"/>
              <a:gd name="connsiteX12" fmla="*/ 5966460 w 8183880"/>
              <a:gd name="connsiteY12" fmla="*/ 244244 h 1624099"/>
              <a:gd name="connsiteX13" fmla="*/ 6004560 w 8183880"/>
              <a:gd name="connsiteY13" fmla="*/ 419504 h 1624099"/>
              <a:gd name="connsiteX14" fmla="*/ 6073140 w 8183880"/>
              <a:gd name="connsiteY14" fmla="*/ 830984 h 1624099"/>
              <a:gd name="connsiteX15" fmla="*/ 6141720 w 8183880"/>
              <a:gd name="connsiteY15" fmla="*/ 1090064 h 1624099"/>
              <a:gd name="connsiteX16" fmla="*/ 6286500 w 8183880"/>
              <a:gd name="connsiteY16" fmla="*/ 1356764 h 1624099"/>
              <a:gd name="connsiteX17" fmla="*/ 6408420 w 8183880"/>
              <a:gd name="connsiteY17" fmla="*/ 1372004 h 1624099"/>
              <a:gd name="connsiteX18" fmla="*/ 6583680 w 8183880"/>
              <a:gd name="connsiteY18" fmla="*/ 1493924 h 1624099"/>
              <a:gd name="connsiteX19" fmla="*/ 6667500 w 8183880"/>
              <a:gd name="connsiteY19" fmla="*/ 1524404 h 1624099"/>
              <a:gd name="connsiteX20" fmla="*/ 6766560 w 8183880"/>
              <a:gd name="connsiteY20" fmla="*/ 1524404 h 1624099"/>
              <a:gd name="connsiteX21" fmla="*/ 6842760 w 8183880"/>
              <a:gd name="connsiteY21" fmla="*/ 1577744 h 1624099"/>
              <a:gd name="connsiteX22" fmla="*/ 6934200 w 8183880"/>
              <a:gd name="connsiteY22" fmla="*/ 1547264 h 1624099"/>
              <a:gd name="connsiteX23" fmla="*/ 7018020 w 8183880"/>
              <a:gd name="connsiteY23" fmla="*/ 1577744 h 1624099"/>
              <a:gd name="connsiteX24" fmla="*/ 7109460 w 8183880"/>
              <a:gd name="connsiteY24" fmla="*/ 1547264 h 1624099"/>
              <a:gd name="connsiteX25" fmla="*/ 7360920 w 8183880"/>
              <a:gd name="connsiteY25" fmla="*/ 1600604 h 1624099"/>
              <a:gd name="connsiteX26" fmla="*/ 7475220 w 8183880"/>
              <a:gd name="connsiteY26" fmla="*/ 1570124 h 1624099"/>
              <a:gd name="connsiteX27" fmla="*/ 7536180 w 8183880"/>
              <a:gd name="connsiteY27" fmla="*/ 1585364 h 1624099"/>
              <a:gd name="connsiteX28" fmla="*/ 7658100 w 8183880"/>
              <a:gd name="connsiteY28" fmla="*/ 1577744 h 1624099"/>
              <a:gd name="connsiteX29" fmla="*/ 7764780 w 8183880"/>
              <a:gd name="connsiteY29" fmla="*/ 1592984 h 1624099"/>
              <a:gd name="connsiteX30" fmla="*/ 7947660 w 8183880"/>
              <a:gd name="connsiteY30" fmla="*/ 1600604 h 1624099"/>
              <a:gd name="connsiteX31" fmla="*/ 8069580 w 8183880"/>
              <a:gd name="connsiteY31" fmla="*/ 1600604 h 1624099"/>
              <a:gd name="connsiteX32" fmla="*/ 8183880 w 8183880"/>
              <a:gd name="connsiteY32" fmla="*/ 1585364 h 1624099"/>
              <a:gd name="connsiteX0" fmla="*/ 0 w 8183880"/>
              <a:gd name="connsiteY0" fmla="*/ 1623464 h 1624863"/>
              <a:gd name="connsiteX1" fmla="*/ 53340 w 8183880"/>
              <a:gd name="connsiteY1" fmla="*/ 1623464 h 1624863"/>
              <a:gd name="connsiteX2" fmla="*/ 822960 w 8183880"/>
              <a:gd name="connsiteY2" fmla="*/ 1615844 h 1624863"/>
              <a:gd name="connsiteX3" fmla="*/ 899160 w 8183880"/>
              <a:gd name="connsiteY3" fmla="*/ 1547264 h 1624863"/>
              <a:gd name="connsiteX4" fmla="*/ 5585460 w 8183880"/>
              <a:gd name="connsiteY4" fmla="*/ 1623464 h 1624863"/>
              <a:gd name="connsiteX5" fmla="*/ 5623560 w 8183880"/>
              <a:gd name="connsiteY5" fmla="*/ 1592984 h 1624863"/>
              <a:gd name="connsiteX6" fmla="*/ 5646420 w 8183880"/>
              <a:gd name="connsiteY6" fmla="*/ 1547264 h 1624863"/>
              <a:gd name="connsiteX7" fmla="*/ 5676900 w 8183880"/>
              <a:gd name="connsiteY7" fmla="*/ 1379624 h 1624863"/>
              <a:gd name="connsiteX8" fmla="*/ 5730240 w 8183880"/>
              <a:gd name="connsiteY8" fmla="*/ 808124 h 1624863"/>
              <a:gd name="connsiteX9" fmla="*/ 5859780 w 8183880"/>
              <a:gd name="connsiteY9" fmla="*/ 305204 h 1624863"/>
              <a:gd name="connsiteX10" fmla="*/ 5928360 w 8183880"/>
              <a:gd name="connsiteY10" fmla="*/ 404 h 1624863"/>
              <a:gd name="connsiteX11" fmla="*/ 5966460 w 8183880"/>
              <a:gd name="connsiteY11" fmla="*/ 244244 h 1624863"/>
              <a:gd name="connsiteX12" fmla="*/ 6004560 w 8183880"/>
              <a:gd name="connsiteY12" fmla="*/ 419504 h 1624863"/>
              <a:gd name="connsiteX13" fmla="*/ 6073140 w 8183880"/>
              <a:gd name="connsiteY13" fmla="*/ 830984 h 1624863"/>
              <a:gd name="connsiteX14" fmla="*/ 6141720 w 8183880"/>
              <a:gd name="connsiteY14" fmla="*/ 1090064 h 1624863"/>
              <a:gd name="connsiteX15" fmla="*/ 6286500 w 8183880"/>
              <a:gd name="connsiteY15" fmla="*/ 1356764 h 1624863"/>
              <a:gd name="connsiteX16" fmla="*/ 6408420 w 8183880"/>
              <a:gd name="connsiteY16" fmla="*/ 1372004 h 1624863"/>
              <a:gd name="connsiteX17" fmla="*/ 6583680 w 8183880"/>
              <a:gd name="connsiteY17" fmla="*/ 1493924 h 1624863"/>
              <a:gd name="connsiteX18" fmla="*/ 6667500 w 8183880"/>
              <a:gd name="connsiteY18" fmla="*/ 1524404 h 1624863"/>
              <a:gd name="connsiteX19" fmla="*/ 6766560 w 8183880"/>
              <a:gd name="connsiteY19" fmla="*/ 1524404 h 1624863"/>
              <a:gd name="connsiteX20" fmla="*/ 6842760 w 8183880"/>
              <a:gd name="connsiteY20" fmla="*/ 1577744 h 1624863"/>
              <a:gd name="connsiteX21" fmla="*/ 6934200 w 8183880"/>
              <a:gd name="connsiteY21" fmla="*/ 1547264 h 1624863"/>
              <a:gd name="connsiteX22" fmla="*/ 7018020 w 8183880"/>
              <a:gd name="connsiteY22" fmla="*/ 1577744 h 1624863"/>
              <a:gd name="connsiteX23" fmla="*/ 7109460 w 8183880"/>
              <a:gd name="connsiteY23" fmla="*/ 1547264 h 1624863"/>
              <a:gd name="connsiteX24" fmla="*/ 7360920 w 8183880"/>
              <a:gd name="connsiteY24" fmla="*/ 1600604 h 1624863"/>
              <a:gd name="connsiteX25" fmla="*/ 7475220 w 8183880"/>
              <a:gd name="connsiteY25" fmla="*/ 1570124 h 1624863"/>
              <a:gd name="connsiteX26" fmla="*/ 7536180 w 8183880"/>
              <a:gd name="connsiteY26" fmla="*/ 1585364 h 1624863"/>
              <a:gd name="connsiteX27" fmla="*/ 7658100 w 8183880"/>
              <a:gd name="connsiteY27" fmla="*/ 1577744 h 1624863"/>
              <a:gd name="connsiteX28" fmla="*/ 7764780 w 8183880"/>
              <a:gd name="connsiteY28" fmla="*/ 1592984 h 1624863"/>
              <a:gd name="connsiteX29" fmla="*/ 7947660 w 8183880"/>
              <a:gd name="connsiteY29" fmla="*/ 1600604 h 1624863"/>
              <a:gd name="connsiteX30" fmla="*/ 8069580 w 8183880"/>
              <a:gd name="connsiteY30" fmla="*/ 1600604 h 1624863"/>
              <a:gd name="connsiteX31" fmla="*/ 8183880 w 8183880"/>
              <a:gd name="connsiteY31" fmla="*/ 1585364 h 1624863"/>
              <a:gd name="connsiteX0" fmla="*/ 0 w 8183880"/>
              <a:gd name="connsiteY0" fmla="*/ 1623464 h 1623464"/>
              <a:gd name="connsiteX1" fmla="*/ 53340 w 8183880"/>
              <a:gd name="connsiteY1" fmla="*/ 1623464 h 1623464"/>
              <a:gd name="connsiteX2" fmla="*/ 822960 w 8183880"/>
              <a:gd name="connsiteY2" fmla="*/ 1615844 h 1623464"/>
              <a:gd name="connsiteX3" fmla="*/ 5585460 w 8183880"/>
              <a:gd name="connsiteY3" fmla="*/ 1623464 h 1623464"/>
              <a:gd name="connsiteX4" fmla="*/ 5623560 w 8183880"/>
              <a:gd name="connsiteY4" fmla="*/ 1592984 h 1623464"/>
              <a:gd name="connsiteX5" fmla="*/ 5646420 w 8183880"/>
              <a:gd name="connsiteY5" fmla="*/ 1547264 h 1623464"/>
              <a:gd name="connsiteX6" fmla="*/ 5676900 w 8183880"/>
              <a:gd name="connsiteY6" fmla="*/ 1379624 h 1623464"/>
              <a:gd name="connsiteX7" fmla="*/ 5730240 w 8183880"/>
              <a:gd name="connsiteY7" fmla="*/ 808124 h 1623464"/>
              <a:gd name="connsiteX8" fmla="*/ 5859780 w 8183880"/>
              <a:gd name="connsiteY8" fmla="*/ 305204 h 1623464"/>
              <a:gd name="connsiteX9" fmla="*/ 5928360 w 8183880"/>
              <a:gd name="connsiteY9" fmla="*/ 404 h 1623464"/>
              <a:gd name="connsiteX10" fmla="*/ 5966460 w 8183880"/>
              <a:gd name="connsiteY10" fmla="*/ 244244 h 1623464"/>
              <a:gd name="connsiteX11" fmla="*/ 6004560 w 8183880"/>
              <a:gd name="connsiteY11" fmla="*/ 419504 h 1623464"/>
              <a:gd name="connsiteX12" fmla="*/ 6073140 w 8183880"/>
              <a:gd name="connsiteY12" fmla="*/ 830984 h 1623464"/>
              <a:gd name="connsiteX13" fmla="*/ 6141720 w 8183880"/>
              <a:gd name="connsiteY13" fmla="*/ 1090064 h 1623464"/>
              <a:gd name="connsiteX14" fmla="*/ 6286500 w 8183880"/>
              <a:gd name="connsiteY14" fmla="*/ 1356764 h 1623464"/>
              <a:gd name="connsiteX15" fmla="*/ 6408420 w 8183880"/>
              <a:gd name="connsiteY15" fmla="*/ 1372004 h 1623464"/>
              <a:gd name="connsiteX16" fmla="*/ 6583680 w 8183880"/>
              <a:gd name="connsiteY16" fmla="*/ 1493924 h 1623464"/>
              <a:gd name="connsiteX17" fmla="*/ 6667500 w 8183880"/>
              <a:gd name="connsiteY17" fmla="*/ 1524404 h 1623464"/>
              <a:gd name="connsiteX18" fmla="*/ 6766560 w 8183880"/>
              <a:gd name="connsiteY18" fmla="*/ 1524404 h 1623464"/>
              <a:gd name="connsiteX19" fmla="*/ 6842760 w 8183880"/>
              <a:gd name="connsiteY19" fmla="*/ 1577744 h 1623464"/>
              <a:gd name="connsiteX20" fmla="*/ 6934200 w 8183880"/>
              <a:gd name="connsiteY20" fmla="*/ 1547264 h 1623464"/>
              <a:gd name="connsiteX21" fmla="*/ 7018020 w 8183880"/>
              <a:gd name="connsiteY21" fmla="*/ 1577744 h 1623464"/>
              <a:gd name="connsiteX22" fmla="*/ 7109460 w 8183880"/>
              <a:gd name="connsiteY22" fmla="*/ 1547264 h 1623464"/>
              <a:gd name="connsiteX23" fmla="*/ 7360920 w 8183880"/>
              <a:gd name="connsiteY23" fmla="*/ 1600604 h 1623464"/>
              <a:gd name="connsiteX24" fmla="*/ 7475220 w 8183880"/>
              <a:gd name="connsiteY24" fmla="*/ 1570124 h 1623464"/>
              <a:gd name="connsiteX25" fmla="*/ 7536180 w 8183880"/>
              <a:gd name="connsiteY25" fmla="*/ 1585364 h 1623464"/>
              <a:gd name="connsiteX26" fmla="*/ 7658100 w 8183880"/>
              <a:gd name="connsiteY26" fmla="*/ 1577744 h 1623464"/>
              <a:gd name="connsiteX27" fmla="*/ 7764780 w 8183880"/>
              <a:gd name="connsiteY27" fmla="*/ 1592984 h 1623464"/>
              <a:gd name="connsiteX28" fmla="*/ 7947660 w 8183880"/>
              <a:gd name="connsiteY28" fmla="*/ 1600604 h 1623464"/>
              <a:gd name="connsiteX29" fmla="*/ 8069580 w 8183880"/>
              <a:gd name="connsiteY29" fmla="*/ 1600604 h 1623464"/>
              <a:gd name="connsiteX30" fmla="*/ 8183880 w 8183880"/>
              <a:gd name="connsiteY30" fmla="*/ 1585364 h 1623464"/>
              <a:gd name="connsiteX0" fmla="*/ 0 w 8183880"/>
              <a:gd name="connsiteY0" fmla="*/ 1623464 h 1623464"/>
              <a:gd name="connsiteX1" fmla="*/ 53340 w 8183880"/>
              <a:gd name="connsiteY1" fmla="*/ 1623464 h 1623464"/>
              <a:gd name="connsiteX2" fmla="*/ 5585460 w 8183880"/>
              <a:gd name="connsiteY2" fmla="*/ 1623464 h 1623464"/>
              <a:gd name="connsiteX3" fmla="*/ 5623560 w 8183880"/>
              <a:gd name="connsiteY3" fmla="*/ 1592984 h 1623464"/>
              <a:gd name="connsiteX4" fmla="*/ 5646420 w 8183880"/>
              <a:gd name="connsiteY4" fmla="*/ 1547264 h 1623464"/>
              <a:gd name="connsiteX5" fmla="*/ 5676900 w 8183880"/>
              <a:gd name="connsiteY5" fmla="*/ 1379624 h 1623464"/>
              <a:gd name="connsiteX6" fmla="*/ 5730240 w 8183880"/>
              <a:gd name="connsiteY6" fmla="*/ 808124 h 1623464"/>
              <a:gd name="connsiteX7" fmla="*/ 5859780 w 8183880"/>
              <a:gd name="connsiteY7" fmla="*/ 305204 h 1623464"/>
              <a:gd name="connsiteX8" fmla="*/ 5928360 w 8183880"/>
              <a:gd name="connsiteY8" fmla="*/ 404 h 1623464"/>
              <a:gd name="connsiteX9" fmla="*/ 5966460 w 8183880"/>
              <a:gd name="connsiteY9" fmla="*/ 244244 h 1623464"/>
              <a:gd name="connsiteX10" fmla="*/ 6004560 w 8183880"/>
              <a:gd name="connsiteY10" fmla="*/ 419504 h 1623464"/>
              <a:gd name="connsiteX11" fmla="*/ 6073140 w 8183880"/>
              <a:gd name="connsiteY11" fmla="*/ 830984 h 1623464"/>
              <a:gd name="connsiteX12" fmla="*/ 6141720 w 8183880"/>
              <a:gd name="connsiteY12" fmla="*/ 1090064 h 1623464"/>
              <a:gd name="connsiteX13" fmla="*/ 6286500 w 8183880"/>
              <a:gd name="connsiteY13" fmla="*/ 1356764 h 1623464"/>
              <a:gd name="connsiteX14" fmla="*/ 6408420 w 8183880"/>
              <a:gd name="connsiteY14" fmla="*/ 1372004 h 1623464"/>
              <a:gd name="connsiteX15" fmla="*/ 6583680 w 8183880"/>
              <a:gd name="connsiteY15" fmla="*/ 1493924 h 1623464"/>
              <a:gd name="connsiteX16" fmla="*/ 6667500 w 8183880"/>
              <a:gd name="connsiteY16" fmla="*/ 1524404 h 1623464"/>
              <a:gd name="connsiteX17" fmla="*/ 6766560 w 8183880"/>
              <a:gd name="connsiteY17" fmla="*/ 1524404 h 1623464"/>
              <a:gd name="connsiteX18" fmla="*/ 6842760 w 8183880"/>
              <a:gd name="connsiteY18" fmla="*/ 1577744 h 1623464"/>
              <a:gd name="connsiteX19" fmla="*/ 6934200 w 8183880"/>
              <a:gd name="connsiteY19" fmla="*/ 1547264 h 1623464"/>
              <a:gd name="connsiteX20" fmla="*/ 7018020 w 8183880"/>
              <a:gd name="connsiteY20" fmla="*/ 1577744 h 1623464"/>
              <a:gd name="connsiteX21" fmla="*/ 7109460 w 8183880"/>
              <a:gd name="connsiteY21" fmla="*/ 1547264 h 1623464"/>
              <a:gd name="connsiteX22" fmla="*/ 7360920 w 8183880"/>
              <a:gd name="connsiteY22" fmla="*/ 1600604 h 1623464"/>
              <a:gd name="connsiteX23" fmla="*/ 7475220 w 8183880"/>
              <a:gd name="connsiteY23" fmla="*/ 1570124 h 1623464"/>
              <a:gd name="connsiteX24" fmla="*/ 7536180 w 8183880"/>
              <a:gd name="connsiteY24" fmla="*/ 1585364 h 1623464"/>
              <a:gd name="connsiteX25" fmla="*/ 7658100 w 8183880"/>
              <a:gd name="connsiteY25" fmla="*/ 1577744 h 1623464"/>
              <a:gd name="connsiteX26" fmla="*/ 7764780 w 8183880"/>
              <a:gd name="connsiteY26" fmla="*/ 1592984 h 1623464"/>
              <a:gd name="connsiteX27" fmla="*/ 7947660 w 8183880"/>
              <a:gd name="connsiteY27" fmla="*/ 1600604 h 1623464"/>
              <a:gd name="connsiteX28" fmla="*/ 8069580 w 8183880"/>
              <a:gd name="connsiteY28" fmla="*/ 1600604 h 1623464"/>
              <a:gd name="connsiteX29" fmla="*/ 8183880 w 8183880"/>
              <a:gd name="connsiteY29" fmla="*/ 1585364 h 1623464"/>
              <a:gd name="connsiteX0" fmla="*/ 0 w 8183880"/>
              <a:gd name="connsiteY0" fmla="*/ 1623464 h 1623681"/>
              <a:gd name="connsiteX1" fmla="*/ 53340 w 8183880"/>
              <a:gd name="connsiteY1" fmla="*/ 1623464 h 1623681"/>
              <a:gd name="connsiteX2" fmla="*/ 5585460 w 8183880"/>
              <a:gd name="connsiteY2" fmla="*/ 1623464 h 1623681"/>
              <a:gd name="connsiteX3" fmla="*/ 5623560 w 8183880"/>
              <a:gd name="connsiteY3" fmla="*/ 1592984 h 1623681"/>
              <a:gd name="connsiteX4" fmla="*/ 5646420 w 8183880"/>
              <a:gd name="connsiteY4" fmla="*/ 1547264 h 1623681"/>
              <a:gd name="connsiteX5" fmla="*/ 5676900 w 8183880"/>
              <a:gd name="connsiteY5" fmla="*/ 1379624 h 1623681"/>
              <a:gd name="connsiteX6" fmla="*/ 5730240 w 8183880"/>
              <a:gd name="connsiteY6" fmla="*/ 808124 h 1623681"/>
              <a:gd name="connsiteX7" fmla="*/ 5859780 w 8183880"/>
              <a:gd name="connsiteY7" fmla="*/ 305204 h 1623681"/>
              <a:gd name="connsiteX8" fmla="*/ 5928360 w 8183880"/>
              <a:gd name="connsiteY8" fmla="*/ 404 h 1623681"/>
              <a:gd name="connsiteX9" fmla="*/ 5966460 w 8183880"/>
              <a:gd name="connsiteY9" fmla="*/ 244244 h 1623681"/>
              <a:gd name="connsiteX10" fmla="*/ 6004560 w 8183880"/>
              <a:gd name="connsiteY10" fmla="*/ 419504 h 1623681"/>
              <a:gd name="connsiteX11" fmla="*/ 6073140 w 8183880"/>
              <a:gd name="connsiteY11" fmla="*/ 830984 h 1623681"/>
              <a:gd name="connsiteX12" fmla="*/ 6141720 w 8183880"/>
              <a:gd name="connsiteY12" fmla="*/ 1090064 h 1623681"/>
              <a:gd name="connsiteX13" fmla="*/ 6286500 w 8183880"/>
              <a:gd name="connsiteY13" fmla="*/ 1356764 h 1623681"/>
              <a:gd name="connsiteX14" fmla="*/ 6408420 w 8183880"/>
              <a:gd name="connsiteY14" fmla="*/ 1372004 h 1623681"/>
              <a:gd name="connsiteX15" fmla="*/ 6583680 w 8183880"/>
              <a:gd name="connsiteY15" fmla="*/ 1493924 h 1623681"/>
              <a:gd name="connsiteX16" fmla="*/ 6667500 w 8183880"/>
              <a:gd name="connsiteY16" fmla="*/ 1524404 h 1623681"/>
              <a:gd name="connsiteX17" fmla="*/ 6766560 w 8183880"/>
              <a:gd name="connsiteY17" fmla="*/ 1524404 h 1623681"/>
              <a:gd name="connsiteX18" fmla="*/ 6842760 w 8183880"/>
              <a:gd name="connsiteY18" fmla="*/ 1577744 h 1623681"/>
              <a:gd name="connsiteX19" fmla="*/ 6934200 w 8183880"/>
              <a:gd name="connsiteY19" fmla="*/ 1547264 h 1623681"/>
              <a:gd name="connsiteX20" fmla="*/ 7018020 w 8183880"/>
              <a:gd name="connsiteY20" fmla="*/ 1577744 h 1623681"/>
              <a:gd name="connsiteX21" fmla="*/ 7109460 w 8183880"/>
              <a:gd name="connsiteY21" fmla="*/ 1547264 h 1623681"/>
              <a:gd name="connsiteX22" fmla="*/ 7360920 w 8183880"/>
              <a:gd name="connsiteY22" fmla="*/ 1600604 h 1623681"/>
              <a:gd name="connsiteX23" fmla="*/ 7475220 w 8183880"/>
              <a:gd name="connsiteY23" fmla="*/ 1570124 h 1623681"/>
              <a:gd name="connsiteX24" fmla="*/ 7536180 w 8183880"/>
              <a:gd name="connsiteY24" fmla="*/ 1585364 h 1623681"/>
              <a:gd name="connsiteX25" fmla="*/ 7658100 w 8183880"/>
              <a:gd name="connsiteY25" fmla="*/ 1577744 h 1623681"/>
              <a:gd name="connsiteX26" fmla="*/ 7764780 w 8183880"/>
              <a:gd name="connsiteY26" fmla="*/ 1592984 h 1623681"/>
              <a:gd name="connsiteX27" fmla="*/ 7947660 w 8183880"/>
              <a:gd name="connsiteY27" fmla="*/ 1600604 h 1623681"/>
              <a:gd name="connsiteX28" fmla="*/ 8069580 w 8183880"/>
              <a:gd name="connsiteY28" fmla="*/ 1600604 h 1623681"/>
              <a:gd name="connsiteX29" fmla="*/ 8183880 w 8183880"/>
              <a:gd name="connsiteY29" fmla="*/ 1585364 h 1623681"/>
              <a:gd name="connsiteX0" fmla="*/ 0 w 8183880"/>
              <a:gd name="connsiteY0" fmla="*/ 1623464 h 1623681"/>
              <a:gd name="connsiteX1" fmla="*/ 53340 w 8183880"/>
              <a:gd name="connsiteY1" fmla="*/ 1623464 h 1623681"/>
              <a:gd name="connsiteX2" fmla="*/ 5585460 w 8183880"/>
              <a:gd name="connsiteY2" fmla="*/ 1623464 h 1623681"/>
              <a:gd name="connsiteX3" fmla="*/ 5623560 w 8183880"/>
              <a:gd name="connsiteY3" fmla="*/ 1592984 h 1623681"/>
              <a:gd name="connsiteX4" fmla="*/ 5646420 w 8183880"/>
              <a:gd name="connsiteY4" fmla="*/ 1547264 h 1623681"/>
              <a:gd name="connsiteX5" fmla="*/ 5676900 w 8183880"/>
              <a:gd name="connsiteY5" fmla="*/ 1379624 h 1623681"/>
              <a:gd name="connsiteX6" fmla="*/ 5730240 w 8183880"/>
              <a:gd name="connsiteY6" fmla="*/ 808124 h 1623681"/>
              <a:gd name="connsiteX7" fmla="*/ 5859780 w 8183880"/>
              <a:gd name="connsiteY7" fmla="*/ 305204 h 1623681"/>
              <a:gd name="connsiteX8" fmla="*/ 5928360 w 8183880"/>
              <a:gd name="connsiteY8" fmla="*/ 404 h 1623681"/>
              <a:gd name="connsiteX9" fmla="*/ 5966460 w 8183880"/>
              <a:gd name="connsiteY9" fmla="*/ 244244 h 1623681"/>
              <a:gd name="connsiteX10" fmla="*/ 6004560 w 8183880"/>
              <a:gd name="connsiteY10" fmla="*/ 419504 h 1623681"/>
              <a:gd name="connsiteX11" fmla="*/ 6073140 w 8183880"/>
              <a:gd name="connsiteY11" fmla="*/ 830984 h 1623681"/>
              <a:gd name="connsiteX12" fmla="*/ 6141720 w 8183880"/>
              <a:gd name="connsiteY12" fmla="*/ 1090064 h 1623681"/>
              <a:gd name="connsiteX13" fmla="*/ 6286500 w 8183880"/>
              <a:gd name="connsiteY13" fmla="*/ 1356764 h 1623681"/>
              <a:gd name="connsiteX14" fmla="*/ 6408420 w 8183880"/>
              <a:gd name="connsiteY14" fmla="*/ 1372004 h 1623681"/>
              <a:gd name="connsiteX15" fmla="*/ 6583680 w 8183880"/>
              <a:gd name="connsiteY15" fmla="*/ 1493924 h 1623681"/>
              <a:gd name="connsiteX16" fmla="*/ 6667500 w 8183880"/>
              <a:gd name="connsiteY16" fmla="*/ 1524404 h 1623681"/>
              <a:gd name="connsiteX17" fmla="*/ 6766560 w 8183880"/>
              <a:gd name="connsiteY17" fmla="*/ 1524404 h 1623681"/>
              <a:gd name="connsiteX18" fmla="*/ 6842760 w 8183880"/>
              <a:gd name="connsiteY18" fmla="*/ 1577744 h 1623681"/>
              <a:gd name="connsiteX19" fmla="*/ 6934200 w 8183880"/>
              <a:gd name="connsiteY19" fmla="*/ 1547264 h 1623681"/>
              <a:gd name="connsiteX20" fmla="*/ 7018020 w 8183880"/>
              <a:gd name="connsiteY20" fmla="*/ 1577744 h 1623681"/>
              <a:gd name="connsiteX21" fmla="*/ 7109460 w 8183880"/>
              <a:gd name="connsiteY21" fmla="*/ 1547264 h 1623681"/>
              <a:gd name="connsiteX22" fmla="*/ 7360920 w 8183880"/>
              <a:gd name="connsiteY22" fmla="*/ 1600604 h 1623681"/>
              <a:gd name="connsiteX23" fmla="*/ 7475220 w 8183880"/>
              <a:gd name="connsiteY23" fmla="*/ 1570124 h 1623681"/>
              <a:gd name="connsiteX24" fmla="*/ 7536180 w 8183880"/>
              <a:gd name="connsiteY24" fmla="*/ 1585364 h 1623681"/>
              <a:gd name="connsiteX25" fmla="*/ 7658100 w 8183880"/>
              <a:gd name="connsiteY25" fmla="*/ 1577744 h 1623681"/>
              <a:gd name="connsiteX26" fmla="*/ 7764780 w 8183880"/>
              <a:gd name="connsiteY26" fmla="*/ 1592984 h 1623681"/>
              <a:gd name="connsiteX27" fmla="*/ 7947660 w 8183880"/>
              <a:gd name="connsiteY27" fmla="*/ 1600604 h 1623681"/>
              <a:gd name="connsiteX28" fmla="*/ 8069580 w 8183880"/>
              <a:gd name="connsiteY28" fmla="*/ 1600604 h 1623681"/>
              <a:gd name="connsiteX29" fmla="*/ 8183880 w 8183880"/>
              <a:gd name="connsiteY29" fmla="*/ 1585364 h 1623681"/>
              <a:gd name="connsiteX0" fmla="*/ 0 w 8130540"/>
              <a:gd name="connsiteY0" fmla="*/ 1623464 h 1623681"/>
              <a:gd name="connsiteX1" fmla="*/ 5532120 w 8130540"/>
              <a:gd name="connsiteY1" fmla="*/ 1623464 h 1623681"/>
              <a:gd name="connsiteX2" fmla="*/ 5570220 w 8130540"/>
              <a:gd name="connsiteY2" fmla="*/ 1592984 h 1623681"/>
              <a:gd name="connsiteX3" fmla="*/ 5593080 w 8130540"/>
              <a:gd name="connsiteY3" fmla="*/ 1547264 h 1623681"/>
              <a:gd name="connsiteX4" fmla="*/ 5623560 w 8130540"/>
              <a:gd name="connsiteY4" fmla="*/ 1379624 h 1623681"/>
              <a:gd name="connsiteX5" fmla="*/ 5676900 w 8130540"/>
              <a:gd name="connsiteY5" fmla="*/ 808124 h 1623681"/>
              <a:gd name="connsiteX6" fmla="*/ 5806440 w 8130540"/>
              <a:gd name="connsiteY6" fmla="*/ 305204 h 1623681"/>
              <a:gd name="connsiteX7" fmla="*/ 5875020 w 8130540"/>
              <a:gd name="connsiteY7" fmla="*/ 404 h 1623681"/>
              <a:gd name="connsiteX8" fmla="*/ 5913120 w 8130540"/>
              <a:gd name="connsiteY8" fmla="*/ 244244 h 1623681"/>
              <a:gd name="connsiteX9" fmla="*/ 5951220 w 8130540"/>
              <a:gd name="connsiteY9" fmla="*/ 419504 h 1623681"/>
              <a:gd name="connsiteX10" fmla="*/ 6019800 w 8130540"/>
              <a:gd name="connsiteY10" fmla="*/ 830984 h 1623681"/>
              <a:gd name="connsiteX11" fmla="*/ 6088380 w 8130540"/>
              <a:gd name="connsiteY11" fmla="*/ 1090064 h 1623681"/>
              <a:gd name="connsiteX12" fmla="*/ 6233160 w 8130540"/>
              <a:gd name="connsiteY12" fmla="*/ 1356764 h 1623681"/>
              <a:gd name="connsiteX13" fmla="*/ 6355080 w 8130540"/>
              <a:gd name="connsiteY13" fmla="*/ 1372004 h 1623681"/>
              <a:gd name="connsiteX14" fmla="*/ 6530340 w 8130540"/>
              <a:gd name="connsiteY14" fmla="*/ 1493924 h 1623681"/>
              <a:gd name="connsiteX15" fmla="*/ 6614160 w 8130540"/>
              <a:gd name="connsiteY15" fmla="*/ 1524404 h 1623681"/>
              <a:gd name="connsiteX16" fmla="*/ 6713220 w 8130540"/>
              <a:gd name="connsiteY16" fmla="*/ 1524404 h 1623681"/>
              <a:gd name="connsiteX17" fmla="*/ 6789420 w 8130540"/>
              <a:gd name="connsiteY17" fmla="*/ 1577744 h 1623681"/>
              <a:gd name="connsiteX18" fmla="*/ 6880860 w 8130540"/>
              <a:gd name="connsiteY18" fmla="*/ 1547264 h 1623681"/>
              <a:gd name="connsiteX19" fmla="*/ 6964680 w 8130540"/>
              <a:gd name="connsiteY19" fmla="*/ 1577744 h 1623681"/>
              <a:gd name="connsiteX20" fmla="*/ 7056120 w 8130540"/>
              <a:gd name="connsiteY20" fmla="*/ 1547264 h 1623681"/>
              <a:gd name="connsiteX21" fmla="*/ 7307580 w 8130540"/>
              <a:gd name="connsiteY21" fmla="*/ 1600604 h 1623681"/>
              <a:gd name="connsiteX22" fmla="*/ 7421880 w 8130540"/>
              <a:gd name="connsiteY22" fmla="*/ 1570124 h 1623681"/>
              <a:gd name="connsiteX23" fmla="*/ 7482840 w 8130540"/>
              <a:gd name="connsiteY23" fmla="*/ 1585364 h 1623681"/>
              <a:gd name="connsiteX24" fmla="*/ 7604760 w 8130540"/>
              <a:gd name="connsiteY24" fmla="*/ 1577744 h 1623681"/>
              <a:gd name="connsiteX25" fmla="*/ 7711440 w 8130540"/>
              <a:gd name="connsiteY25" fmla="*/ 1592984 h 1623681"/>
              <a:gd name="connsiteX26" fmla="*/ 7894320 w 8130540"/>
              <a:gd name="connsiteY26" fmla="*/ 1600604 h 1623681"/>
              <a:gd name="connsiteX27" fmla="*/ 8016240 w 8130540"/>
              <a:gd name="connsiteY27" fmla="*/ 1600604 h 1623681"/>
              <a:gd name="connsiteX28" fmla="*/ 8130540 w 8130540"/>
              <a:gd name="connsiteY28"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57300 w 2598420"/>
              <a:gd name="connsiteY16" fmla="*/ 1577744 h 1623681"/>
              <a:gd name="connsiteX17" fmla="*/ 1348740 w 2598420"/>
              <a:gd name="connsiteY17" fmla="*/ 1547264 h 1623681"/>
              <a:gd name="connsiteX18" fmla="*/ 1432560 w 2598420"/>
              <a:gd name="connsiteY18" fmla="*/ 1577744 h 1623681"/>
              <a:gd name="connsiteX19" fmla="*/ 1524000 w 2598420"/>
              <a:gd name="connsiteY19" fmla="*/ 1547264 h 1623681"/>
              <a:gd name="connsiteX20" fmla="*/ 1775460 w 2598420"/>
              <a:gd name="connsiteY20" fmla="*/ 1600604 h 1623681"/>
              <a:gd name="connsiteX21" fmla="*/ 1889760 w 2598420"/>
              <a:gd name="connsiteY21" fmla="*/ 1570124 h 1623681"/>
              <a:gd name="connsiteX22" fmla="*/ 1950720 w 2598420"/>
              <a:gd name="connsiteY22" fmla="*/ 1585364 h 1623681"/>
              <a:gd name="connsiteX23" fmla="*/ 2072640 w 2598420"/>
              <a:gd name="connsiteY23" fmla="*/ 1577744 h 1623681"/>
              <a:gd name="connsiteX24" fmla="*/ 2179320 w 2598420"/>
              <a:gd name="connsiteY24" fmla="*/ 1592984 h 1623681"/>
              <a:gd name="connsiteX25" fmla="*/ 2362200 w 2598420"/>
              <a:gd name="connsiteY25" fmla="*/ 1600604 h 1623681"/>
              <a:gd name="connsiteX26" fmla="*/ 2484120 w 2598420"/>
              <a:gd name="connsiteY26" fmla="*/ 1600604 h 1623681"/>
              <a:gd name="connsiteX27" fmla="*/ 2598420 w 2598420"/>
              <a:gd name="connsiteY27"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348740 w 2598420"/>
              <a:gd name="connsiteY17" fmla="*/ 1547264 h 1623681"/>
              <a:gd name="connsiteX18" fmla="*/ 1432560 w 2598420"/>
              <a:gd name="connsiteY18" fmla="*/ 1577744 h 1623681"/>
              <a:gd name="connsiteX19" fmla="*/ 1524000 w 2598420"/>
              <a:gd name="connsiteY19" fmla="*/ 1547264 h 1623681"/>
              <a:gd name="connsiteX20" fmla="*/ 1775460 w 2598420"/>
              <a:gd name="connsiteY20" fmla="*/ 1600604 h 1623681"/>
              <a:gd name="connsiteX21" fmla="*/ 1889760 w 2598420"/>
              <a:gd name="connsiteY21" fmla="*/ 1570124 h 1623681"/>
              <a:gd name="connsiteX22" fmla="*/ 1950720 w 2598420"/>
              <a:gd name="connsiteY22" fmla="*/ 1585364 h 1623681"/>
              <a:gd name="connsiteX23" fmla="*/ 2072640 w 2598420"/>
              <a:gd name="connsiteY23" fmla="*/ 1577744 h 1623681"/>
              <a:gd name="connsiteX24" fmla="*/ 2179320 w 2598420"/>
              <a:gd name="connsiteY24" fmla="*/ 1592984 h 1623681"/>
              <a:gd name="connsiteX25" fmla="*/ 2362200 w 2598420"/>
              <a:gd name="connsiteY25" fmla="*/ 1600604 h 1623681"/>
              <a:gd name="connsiteX26" fmla="*/ 2484120 w 2598420"/>
              <a:gd name="connsiteY26" fmla="*/ 1600604 h 1623681"/>
              <a:gd name="connsiteX27" fmla="*/ 2598420 w 2598420"/>
              <a:gd name="connsiteY27"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432560 w 2598420"/>
              <a:gd name="connsiteY17" fmla="*/ 1577744 h 1623681"/>
              <a:gd name="connsiteX18" fmla="*/ 1524000 w 2598420"/>
              <a:gd name="connsiteY18" fmla="*/ 1547264 h 1623681"/>
              <a:gd name="connsiteX19" fmla="*/ 1775460 w 2598420"/>
              <a:gd name="connsiteY19" fmla="*/ 1600604 h 1623681"/>
              <a:gd name="connsiteX20" fmla="*/ 1889760 w 2598420"/>
              <a:gd name="connsiteY20" fmla="*/ 1570124 h 1623681"/>
              <a:gd name="connsiteX21" fmla="*/ 1950720 w 2598420"/>
              <a:gd name="connsiteY21" fmla="*/ 1585364 h 1623681"/>
              <a:gd name="connsiteX22" fmla="*/ 2072640 w 2598420"/>
              <a:gd name="connsiteY22" fmla="*/ 1577744 h 1623681"/>
              <a:gd name="connsiteX23" fmla="*/ 2179320 w 2598420"/>
              <a:gd name="connsiteY23" fmla="*/ 1592984 h 1623681"/>
              <a:gd name="connsiteX24" fmla="*/ 2362200 w 2598420"/>
              <a:gd name="connsiteY24" fmla="*/ 1600604 h 1623681"/>
              <a:gd name="connsiteX25" fmla="*/ 2484120 w 2598420"/>
              <a:gd name="connsiteY25" fmla="*/ 1600604 h 1623681"/>
              <a:gd name="connsiteX26" fmla="*/ 2598420 w 2598420"/>
              <a:gd name="connsiteY26"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524000 w 2598420"/>
              <a:gd name="connsiteY17" fmla="*/ 1547264 h 1623681"/>
              <a:gd name="connsiteX18" fmla="*/ 1775460 w 2598420"/>
              <a:gd name="connsiteY18" fmla="*/ 1600604 h 1623681"/>
              <a:gd name="connsiteX19" fmla="*/ 1889760 w 2598420"/>
              <a:gd name="connsiteY19" fmla="*/ 1570124 h 1623681"/>
              <a:gd name="connsiteX20" fmla="*/ 1950720 w 2598420"/>
              <a:gd name="connsiteY20" fmla="*/ 1585364 h 1623681"/>
              <a:gd name="connsiteX21" fmla="*/ 2072640 w 2598420"/>
              <a:gd name="connsiteY21" fmla="*/ 1577744 h 1623681"/>
              <a:gd name="connsiteX22" fmla="*/ 2179320 w 2598420"/>
              <a:gd name="connsiteY22" fmla="*/ 1592984 h 1623681"/>
              <a:gd name="connsiteX23" fmla="*/ 2362200 w 2598420"/>
              <a:gd name="connsiteY23" fmla="*/ 1600604 h 1623681"/>
              <a:gd name="connsiteX24" fmla="*/ 2484120 w 2598420"/>
              <a:gd name="connsiteY24" fmla="*/ 1600604 h 1623681"/>
              <a:gd name="connsiteX25" fmla="*/ 2598420 w 2598420"/>
              <a:gd name="connsiteY25" fmla="*/ 1585364 h 1623681"/>
              <a:gd name="connsiteX0" fmla="*/ 0 w 2598420"/>
              <a:gd name="connsiteY0" fmla="*/ 1623464 h 1625663"/>
              <a:gd name="connsiteX1" fmla="*/ 38100 w 2598420"/>
              <a:gd name="connsiteY1" fmla="*/ 1592984 h 1625663"/>
              <a:gd name="connsiteX2" fmla="*/ 60960 w 2598420"/>
              <a:gd name="connsiteY2" fmla="*/ 1547264 h 1625663"/>
              <a:gd name="connsiteX3" fmla="*/ 91440 w 2598420"/>
              <a:gd name="connsiteY3" fmla="*/ 1379624 h 1625663"/>
              <a:gd name="connsiteX4" fmla="*/ 144780 w 2598420"/>
              <a:gd name="connsiteY4" fmla="*/ 808124 h 1625663"/>
              <a:gd name="connsiteX5" fmla="*/ 274320 w 2598420"/>
              <a:gd name="connsiteY5" fmla="*/ 305204 h 1625663"/>
              <a:gd name="connsiteX6" fmla="*/ 342900 w 2598420"/>
              <a:gd name="connsiteY6" fmla="*/ 404 h 1625663"/>
              <a:gd name="connsiteX7" fmla="*/ 381000 w 2598420"/>
              <a:gd name="connsiteY7" fmla="*/ 244244 h 1625663"/>
              <a:gd name="connsiteX8" fmla="*/ 419100 w 2598420"/>
              <a:gd name="connsiteY8" fmla="*/ 419504 h 1625663"/>
              <a:gd name="connsiteX9" fmla="*/ 487680 w 2598420"/>
              <a:gd name="connsiteY9" fmla="*/ 830984 h 1625663"/>
              <a:gd name="connsiteX10" fmla="*/ 556260 w 2598420"/>
              <a:gd name="connsiteY10" fmla="*/ 1090064 h 1625663"/>
              <a:gd name="connsiteX11" fmla="*/ 701040 w 2598420"/>
              <a:gd name="connsiteY11" fmla="*/ 1356764 h 1625663"/>
              <a:gd name="connsiteX12" fmla="*/ 822960 w 2598420"/>
              <a:gd name="connsiteY12" fmla="*/ 1372004 h 1625663"/>
              <a:gd name="connsiteX13" fmla="*/ 998220 w 2598420"/>
              <a:gd name="connsiteY13" fmla="*/ 1493924 h 1625663"/>
              <a:gd name="connsiteX14" fmla="*/ 1082040 w 2598420"/>
              <a:gd name="connsiteY14" fmla="*/ 1524404 h 1625663"/>
              <a:gd name="connsiteX15" fmla="*/ 1181100 w 2598420"/>
              <a:gd name="connsiteY15" fmla="*/ 1524404 h 1625663"/>
              <a:gd name="connsiteX16" fmla="*/ 1276350 w 2598420"/>
              <a:gd name="connsiteY16" fmla="*/ 1622194 h 1625663"/>
              <a:gd name="connsiteX17" fmla="*/ 1775460 w 2598420"/>
              <a:gd name="connsiteY17" fmla="*/ 1600604 h 1625663"/>
              <a:gd name="connsiteX18" fmla="*/ 1889760 w 2598420"/>
              <a:gd name="connsiteY18" fmla="*/ 1570124 h 1625663"/>
              <a:gd name="connsiteX19" fmla="*/ 1950720 w 2598420"/>
              <a:gd name="connsiteY19" fmla="*/ 1585364 h 1625663"/>
              <a:gd name="connsiteX20" fmla="*/ 2072640 w 2598420"/>
              <a:gd name="connsiteY20" fmla="*/ 1577744 h 1625663"/>
              <a:gd name="connsiteX21" fmla="*/ 2179320 w 2598420"/>
              <a:gd name="connsiteY21" fmla="*/ 1592984 h 1625663"/>
              <a:gd name="connsiteX22" fmla="*/ 2362200 w 2598420"/>
              <a:gd name="connsiteY22" fmla="*/ 1600604 h 1625663"/>
              <a:gd name="connsiteX23" fmla="*/ 2484120 w 2598420"/>
              <a:gd name="connsiteY23" fmla="*/ 1600604 h 1625663"/>
              <a:gd name="connsiteX24" fmla="*/ 2598420 w 2598420"/>
              <a:gd name="connsiteY24" fmla="*/ 1585364 h 1625663"/>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889760 w 2598420"/>
              <a:gd name="connsiteY17" fmla="*/ 1570124 h 1623681"/>
              <a:gd name="connsiteX18" fmla="*/ 1950720 w 2598420"/>
              <a:gd name="connsiteY18" fmla="*/ 1585364 h 1623681"/>
              <a:gd name="connsiteX19" fmla="*/ 2072640 w 2598420"/>
              <a:gd name="connsiteY19" fmla="*/ 1577744 h 1623681"/>
              <a:gd name="connsiteX20" fmla="*/ 2179320 w 2598420"/>
              <a:gd name="connsiteY20" fmla="*/ 1592984 h 1623681"/>
              <a:gd name="connsiteX21" fmla="*/ 2362200 w 2598420"/>
              <a:gd name="connsiteY21" fmla="*/ 1600604 h 1623681"/>
              <a:gd name="connsiteX22" fmla="*/ 2484120 w 2598420"/>
              <a:gd name="connsiteY22" fmla="*/ 1600604 h 1623681"/>
              <a:gd name="connsiteX23" fmla="*/ 2598420 w 2598420"/>
              <a:gd name="connsiteY23" fmla="*/ 1585364 h 1623681"/>
              <a:gd name="connsiteX0" fmla="*/ 0 w 2598420"/>
              <a:gd name="connsiteY0" fmla="*/ 1623464 h 1623850"/>
              <a:gd name="connsiteX1" fmla="*/ 38100 w 2598420"/>
              <a:gd name="connsiteY1" fmla="*/ 1592984 h 1623850"/>
              <a:gd name="connsiteX2" fmla="*/ 60960 w 2598420"/>
              <a:gd name="connsiteY2" fmla="*/ 1547264 h 1623850"/>
              <a:gd name="connsiteX3" fmla="*/ 91440 w 2598420"/>
              <a:gd name="connsiteY3" fmla="*/ 1379624 h 1623850"/>
              <a:gd name="connsiteX4" fmla="*/ 144780 w 2598420"/>
              <a:gd name="connsiteY4" fmla="*/ 808124 h 1623850"/>
              <a:gd name="connsiteX5" fmla="*/ 274320 w 2598420"/>
              <a:gd name="connsiteY5" fmla="*/ 305204 h 1623850"/>
              <a:gd name="connsiteX6" fmla="*/ 342900 w 2598420"/>
              <a:gd name="connsiteY6" fmla="*/ 404 h 1623850"/>
              <a:gd name="connsiteX7" fmla="*/ 381000 w 2598420"/>
              <a:gd name="connsiteY7" fmla="*/ 244244 h 1623850"/>
              <a:gd name="connsiteX8" fmla="*/ 419100 w 2598420"/>
              <a:gd name="connsiteY8" fmla="*/ 419504 h 1623850"/>
              <a:gd name="connsiteX9" fmla="*/ 487680 w 2598420"/>
              <a:gd name="connsiteY9" fmla="*/ 830984 h 1623850"/>
              <a:gd name="connsiteX10" fmla="*/ 556260 w 2598420"/>
              <a:gd name="connsiteY10" fmla="*/ 1090064 h 1623850"/>
              <a:gd name="connsiteX11" fmla="*/ 701040 w 2598420"/>
              <a:gd name="connsiteY11" fmla="*/ 1356764 h 1623850"/>
              <a:gd name="connsiteX12" fmla="*/ 822960 w 2598420"/>
              <a:gd name="connsiteY12" fmla="*/ 1372004 h 1623850"/>
              <a:gd name="connsiteX13" fmla="*/ 998220 w 2598420"/>
              <a:gd name="connsiteY13" fmla="*/ 1493924 h 1623850"/>
              <a:gd name="connsiteX14" fmla="*/ 1082040 w 2598420"/>
              <a:gd name="connsiteY14" fmla="*/ 1524404 h 1623850"/>
              <a:gd name="connsiteX15" fmla="*/ 1181100 w 2598420"/>
              <a:gd name="connsiteY15" fmla="*/ 1524404 h 1623850"/>
              <a:gd name="connsiteX16" fmla="*/ 1276350 w 2598420"/>
              <a:gd name="connsiteY16" fmla="*/ 1622194 h 1623850"/>
              <a:gd name="connsiteX17" fmla="*/ 1950720 w 2598420"/>
              <a:gd name="connsiteY17" fmla="*/ 1585364 h 1623850"/>
              <a:gd name="connsiteX18" fmla="*/ 2072640 w 2598420"/>
              <a:gd name="connsiteY18" fmla="*/ 1577744 h 1623850"/>
              <a:gd name="connsiteX19" fmla="*/ 2179320 w 2598420"/>
              <a:gd name="connsiteY19" fmla="*/ 1592984 h 1623850"/>
              <a:gd name="connsiteX20" fmla="*/ 2362200 w 2598420"/>
              <a:gd name="connsiteY20" fmla="*/ 1600604 h 1623850"/>
              <a:gd name="connsiteX21" fmla="*/ 2484120 w 2598420"/>
              <a:gd name="connsiteY21" fmla="*/ 1600604 h 1623850"/>
              <a:gd name="connsiteX22" fmla="*/ 2598420 w 2598420"/>
              <a:gd name="connsiteY22" fmla="*/ 1585364 h 1623850"/>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072640 w 2598420"/>
              <a:gd name="connsiteY17" fmla="*/ 1577744 h 1623681"/>
              <a:gd name="connsiteX18" fmla="*/ 2179320 w 2598420"/>
              <a:gd name="connsiteY18" fmla="*/ 1592984 h 1623681"/>
              <a:gd name="connsiteX19" fmla="*/ 2362200 w 2598420"/>
              <a:gd name="connsiteY19" fmla="*/ 1600604 h 1623681"/>
              <a:gd name="connsiteX20" fmla="*/ 2484120 w 2598420"/>
              <a:gd name="connsiteY20" fmla="*/ 1600604 h 1623681"/>
              <a:gd name="connsiteX21" fmla="*/ 2598420 w 2598420"/>
              <a:gd name="connsiteY21"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179320 w 2598420"/>
              <a:gd name="connsiteY17" fmla="*/ 1592984 h 1623681"/>
              <a:gd name="connsiteX18" fmla="*/ 2362200 w 2598420"/>
              <a:gd name="connsiteY18" fmla="*/ 1600604 h 1623681"/>
              <a:gd name="connsiteX19" fmla="*/ 2484120 w 2598420"/>
              <a:gd name="connsiteY19" fmla="*/ 1600604 h 1623681"/>
              <a:gd name="connsiteX20" fmla="*/ 2598420 w 2598420"/>
              <a:gd name="connsiteY20"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362200 w 2598420"/>
              <a:gd name="connsiteY17" fmla="*/ 1600604 h 1623681"/>
              <a:gd name="connsiteX18" fmla="*/ 2484120 w 2598420"/>
              <a:gd name="connsiteY18" fmla="*/ 1600604 h 1623681"/>
              <a:gd name="connsiteX19" fmla="*/ 2598420 w 2598420"/>
              <a:gd name="connsiteY19"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484120 w 2598420"/>
              <a:gd name="connsiteY17" fmla="*/ 1600604 h 1623681"/>
              <a:gd name="connsiteX18" fmla="*/ 2598420 w 2598420"/>
              <a:gd name="connsiteY18"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598420 w 2598420"/>
              <a:gd name="connsiteY17" fmla="*/ 1585364 h 1623681"/>
              <a:gd name="connsiteX0" fmla="*/ 0 w 1276350"/>
              <a:gd name="connsiteY0" fmla="*/ 1623464 h 1623681"/>
              <a:gd name="connsiteX1" fmla="*/ 38100 w 1276350"/>
              <a:gd name="connsiteY1" fmla="*/ 1592984 h 1623681"/>
              <a:gd name="connsiteX2" fmla="*/ 60960 w 1276350"/>
              <a:gd name="connsiteY2" fmla="*/ 1547264 h 1623681"/>
              <a:gd name="connsiteX3" fmla="*/ 91440 w 1276350"/>
              <a:gd name="connsiteY3" fmla="*/ 1379624 h 1623681"/>
              <a:gd name="connsiteX4" fmla="*/ 144780 w 1276350"/>
              <a:gd name="connsiteY4" fmla="*/ 808124 h 1623681"/>
              <a:gd name="connsiteX5" fmla="*/ 274320 w 1276350"/>
              <a:gd name="connsiteY5" fmla="*/ 305204 h 1623681"/>
              <a:gd name="connsiteX6" fmla="*/ 342900 w 1276350"/>
              <a:gd name="connsiteY6" fmla="*/ 404 h 1623681"/>
              <a:gd name="connsiteX7" fmla="*/ 381000 w 1276350"/>
              <a:gd name="connsiteY7" fmla="*/ 244244 h 1623681"/>
              <a:gd name="connsiteX8" fmla="*/ 419100 w 1276350"/>
              <a:gd name="connsiteY8" fmla="*/ 419504 h 1623681"/>
              <a:gd name="connsiteX9" fmla="*/ 487680 w 1276350"/>
              <a:gd name="connsiteY9" fmla="*/ 830984 h 1623681"/>
              <a:gd name="connsiteX10" fmla="*/ 556260 w 1276350"/>
              <a:gd name="connsiteY10" fmla="*/ 1090064 h 1623681"/>
              <a:gd name="connsiteX11" fmla="*/ 701040 w 1276350"/>
              <a:gd name="connsiteY11" fmla="*/ 1356764 h 1623681"/>
              <a:gd name="connsiteX12" fmla="*/ 822960 w 1276350"/>
              <a:gd name="connsiteY12" fmla="*/ 1372004 h 1623681"/>
              <a:gd name="connsiteX13" fmla="*/ 998220 w 1276350"/>
              <a:gd name="connsiteY13" fmla="*/ 1493924 h 1623681"/>
              <a:gd name="connsiteX14" fmla="*/ 1082040 w 1276350"/>
              <a:gd name="connsiteY14" fmla="*/ 1524404 h 1623681"/>
              <a:gd name="connsiteX15" fmla="*/ 1181100 w 1276350"/>
              <a:gd name="connsiteY15" fmla="*/ 1524404 h 1623681"/>
              <a:gd name="connsiteX16" fmla="*/ 1276350 w 1276350"/>
              <a:gd name="connsiteY16" fmla="*/ 1622194 h 1623681"/>
              <a:gd name="connsiteX0" fmla="*/ 0 w 1276350"/>
              <a:gd name="connsiteY0" fmla="*/ 1623464 h 1623681"/>
              <a:gd name="connsiteX1" fmla="*/ 38100 w 1276350"/>
              <a:gd name="connsiteY1" fmla="*/ 1592984 h 1623681"/>
              <a:gd name="connsiteX2" fmla="*/ 60960 w 1276350"/>
              <a:gd name="connsiteY2" fmla="*/ 1547264 h 1623681"/>
              <a:gd name="connsiteX3" fmla="*/ 91440 w 1276350"/>
              <a:gd name="connsiteY3" fmla="*/ 1379624 h 1623681"/>
              <a:gd name="connsiteX4" fmla="*/ 144780 w 1276350"/>
              <a:gd name="connsiteY4" fmla="*/ 808124 h 1623681"/>
              <a:gd name="connsiteX5" fmla="*/ 274320 w 1276350"/>
              <a:gd name="connsiteY5" fmla="*/ 305204 h 1623681"/>
              <a:gd name="connsiteX6" fmla="*/ 342900 w 1276350"/>
              <a:gd name="connsiteY6" fmla="*/ 404 h 1623681"/>
              <a:gd name="connsiteX7" fmla="*/ 381000 w 1276350"/>
              <a:gd name="connsiteY7" fmla="*/ 244244 h 1623681"/>
              <a:gd name="connsiteX8" fmla="*/ 419100 w 1276350"/>
              <a:gd name="connsiteY8" fmla="*/ 419504 h 1623681"/>
              <a:gd name="connsiteX9" fmla="*/ 487680 w 1276350"/>
              <a:gd name="connsiteY9" fmla="*/ 830984 h 1623681"/>
              <a:gd name="connsiteX10" fmla="*/ 556260 w 1276350"/>
              <a:gd name="connsiteY10" fmla="*/ 1090064 h 1623681"/>
              <a:gd name="connsiteX11" fmla="*/ 701040 w 1276350"/>
              <a:gd name="connsiteY11" fmla="*/ 1356764 h 1623681"/>
              <a:gd name="connsiteX12" fmla="*/ 822960 w 1276350"/>
              <a:gd name="connsiteY12" fmla="*/ 1372004 h 1623681"/>
              <a:gd name="connsiteX13" fmla="*/ 998220 w 1276350"/>
              <a:gd name="connsiteY13" fmla="*/ 1493924 h 1623681"/>
              <a:gd name="connsiteX14" fmla="*/ 1082040 w 1276350"/>
              <a:gd name="connsiteY14" fmla="*/ 1524404 h 1623681"/>
              <a:gd name="connsiteX15" fmla="*/ 1181100 w 1276350"/>
              <a:gd name="connsiteY15" fmla="*/ 1524404 h 1623681"/>
              <a:gd name="connsiteX16" fmla="*/ 1276350 w 1276350"/>
              <a:gd name="connsiteY16" fmla="*/ 1622194 h 1623681"/>
              <a:gd name="connsiteX0" fmla="*/ 0 w 1276350"/>
              <a:gd name="connsiteY0" fmla="*/ 1604647 h 1604864"/>
              <a:gd name="connsiteX1" fmla="*/ 38100 w 1276350"/>
              <a:gd name="connsiteY1" fmla="*/ 1574167 h 1604864"/>
              <a:gd name="connsiteX2" fmla="*/ 60960 w 1276350"/>
              <a:gd name="connsiteY2" fmla="*/ 1528447 h 1604864"/>
              <a:gd name="connsiteX3" fmla="*/ 91440 w 1276350"/>
              <a:gd name="connsiteY3" fmla="*/ 1360807 h 1604864"/>
              <a:gd name="connsiteX4" fmla="*/ 144780 w 1276350"/>
              <a:gd name="connsiteY4" fmla="*/ 789307 h 1604864"/>
              <a:gd name="connsiteX5" fmla="*/ 274320 w 1276350"/>
              <a:gd name="connsiteY5" fmla="*/ 286387 h 1604864"/>
              <a:gd name="connsiteX6" fmla="*/ 342900 w 1276350"/>
              <a:gd name="connsiteY6" fmla="*/ 441 h 1604864"/>
              <a:gd name="connsiteX7" fmla="*/ 381000 w 1276350"/>
              <a:gd name="connsiteY7" fmla="*/ 225427 h 1604864"/>
              <a:gd name="connsiteX8" fmla="*/ 419100 w 1276350"/>
              <a:gd name="connsiteY8" fmla="*/ 400687 h 1604864"/>
              <a:gd name="connsiteX9" fmla="*/ 487680 w 1276350"/>
              <a:gd name="connsiteY9" fmla="*/ 812167 h 1604864"/>
              <a:gd name="connsiteX10" fmla="*/ 556260 w 1276350"/>
              <a:gd name="connsiteY10" fmla="*/ 1071247 h 1604864"/>
              <a:gd name="connsiteX11" fmla="*/ 701040 w 1276350"/>
              <a:gd name="connsiteY11" fmla="*/ 1337947 h 1604864"/>
              <a:gd name="connsiteX12" fmla="*/ 822960 w 1276350"/>
              <a:gd name="connsiteY12" fmla="*/ 1353187 h 1604864"/>
              <a:gd name="connsiteX13" fmla="*/ 998220 w 1276350"/>
              <a:gd name="connsiteY13" fmla="*/ 1475107 h 1604864"/>
              <a:gd name="connsiteX14" fmla="*/ 1082040 w 1276350"/>
              <a:gd name="connsiteY14" fmla="*/ 1505587 h 1604864"/>
              <a:gd name="connsiteX15" fmla="*/ 1181100 w 1276350"/>
              <a:gd name="connsiteY15" fmla="*/ 1505587 h 1604864"/>
              <a:gd name="connsiteX16" fmla="*/ 1276350 w 1276350"/>
              <a:gd name="connsiteY16" fmla="*/ 1603377 h 160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350" h="1604864">
                <a:moveTo>
                  <a:pt x="0" y="1604647"/>
                </a:moveTo>
                <a:cubicBezTo>
                  <a:pt x="6350" y="1607187"/>
                  <a:pt x="27940" y="1586867"/>
                  <a:pt x="38100" y="1574167"/>
                </a:cubicBezTo>
                <a:cubicBezTo>
                  <a:pt x="48260" y="1561467"/>
                  <a:pt x="66040" y="1566547"/>
                  <a:pt x="60960" y="1528447"/>
                </a:cubicBezTo>
                <a:cubicBezTo>
                  <a:pt x="55880" y="1490347"/>
                  <a:pt x="87630" y="1487807"/>
                  <a:pt x="91440" y="1360807"/>
                </a:cubicBezTo>
                <a:cubicBezTo>
                  <a:pt x="95250" y="1233807"/>
                  <a:pt x="114300" y="968377"/>
                  <a:pt x="144780" y="789307"/>
                </a:cubicBezTo>
                <a:cubicBezTo>
                  <a:pt x="175260" y="610237"/>
                  <a:pt x="241300" y="417865"/>
                  <a:pt x="274320" y="286387"/>
                </a:cubicBezTo>
                <a:cubicBezTo>
                  <a:pt x="307340" y="154909"/>
                  <a:pt x="325120" y="10601"/>
                  <a:pt x="342900" y="441"/>
                </a:cubicBezTo>
                <a:cubicBezTo>
                  <a:pt x="360680" y="-9719"/>
                  <a:pt x="368300" y="158719"/>
                  <a:pt x="381000" y="225427"/>
                </a:cubicBezTo>
                <a:cubicBezTo>
                  <a:pt x="393700" y="292135"/>
                  <a:pt x="401320" y="302897"/>
                  <a:pt x="419100" y="400687"/>
                </a:cubicBezTo>
                <a:cubicBezTo>
                  <a:pt x="436880" y="498477"/>
                  <a:pt x="464820" y="700407"/>
                  <a:pt x="487680" y="812167"/>
                </a:cubicBezTo>
                <a:cubicBezTo>
                  <a:pt x="510540" y="923927"/>
                  <a:pt x="520700" y="983617"/>
                  <a:pt x="556260" y="1071247"/>
                </a:cubicBezTo>
                <a:cubicBezTo>
                  <a:pt x="591820" y="1158877"/>
                  <a:pt x="656590" y="1290957"/>
                  <a:pt x="701040" y="1337947"/>
                </a:cubicBezTo>
                <a:cubicBezTo>
                  <a:pt x="745490" y="1384937"/>
                  <a:pt x="773430" y="1330327"/>
                  <a:pt x="822960" y="1353187"/>
                </a:cubicBezTo>
                <a:cubicBezTo>
                  <a:pt x="872490" y="1376047"/>
                  <a:pt x="955040" y="1449707"/>
                  <a:pt x="998220" y="1475107"/>
                </a:cubicBezTo>
                <a:cubicBezTo>
                  <a:pt x="1041400" y="1500507"/>
                  <a:pt x="1051560" y="1500507"/>
                  <a:pt x="1082040" y="1505587"/>
                </a:cubicBezTo>
                <a:cubicBezTo>
                  <a:pt x="1112520" y="1510667"/>
                  <a:pt x="1186815" y="1501989"/>
                  <a:pt x="1181100" y="1505587"/>
                </a:cubicBezTo>
                <a:cubicBezTo>
                  <a:pt x="1175385" y="1509185"/>
                  <a:pt x="1127760" y="1594487"/>
                  <a:pt x="1276350" y="1603377"/>
                </a:cubicBezTo>
              </a:path>
            </a:pathLst>
          </a:cu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699A879C-E5EA-4116-9DE3-BA11315B54CF}"/>
              </a:ext>
            </a:extLst>
          </p:cNvPr>
          <p:cNvSpPr/>
          <p:nvPr/>
        </p:nvSpPr>
        <p:spPr>
          <a:xfrm>
            <a:off x="9767028" y="3025327"/>
            <a:ext cx="2065402" cy="3040670"/>
          </a:xfrm>
          <a:custGeom>
            <a:avLst/>
            <a:gdLst>
              <a:gd name="connsiteX0" fmla="*/ 0 w 8172450"/>
              <a:gd name="connsiteY0" fmla="*/ 1383466 h 1448009"/>
              <a:gd name="connsiteX1" fmla="*/ 114300 w 8172450"/>
              <a:gd name="connsiteY1" fmla="*/ 1402516 h 1448009"/>
              <a:gd name="connsiteX2" fmla="*/ 266700 w 8172450"/>
              <a:gd name="connsiteY2" fmla="*/ 1440616 h 1448009"/>
              <a:gd name="connsiteX3" fmla="*/ 438150 w 8172450"/>
              <a:gd name="connsiteY3" fmla="*/ 1440616 h 1448009"/>
              <a:gd name="connsiteX4" fmla="*/ 552450 w 8172450"/>
              <a:gd name="connsiteY4" fmla="*/ 1402516 h 1448009"/>
              <a:gd name="connsiteX5" fmla="*/ 628650 w 8172450"/>
              <a:gd name="connsiteY5" fmla="*/ 1392991 h 1448009"/>
              <a:gd name="connsiteX6" fmla="*/ 704850 w 8172450"/>
              <a:gd name="connsiteY6" fmla="*/ 1402516 h 1448009"/>
              <a:gd name="connsiteX7" fmla="*/ 800100 w 8172450"/>
              <a:gd name="connsiteY7" fmla="*/ 1183441 h 1448009"/>
              <a:gd name="connsiteX8" fmla="*/ 914400 w 8172450"/>
              <a:gd name="connsiteY8" fmla="*/ 1231066 h 1448009"/>
              <a:gd name="connsiteX9" fmla="*/ 1057275 w 8172450"/>
              <a:gd name="connsiteY9" fmla="*/ 1259641 h 1448009"/>
              <a:gd name="connsiteX10" fmla="*/ 1171575 w 8172450"/>
              <a:gd name="connsiteY10" fmla="*/ 1345366 h 1448009"/>
              <a:gd name="connsiteX11" fmla="*/ 1343025 w 8172450"/>
              <a:gd name="connsiteY11" fmla="*/ 1354891 h 1448009"/>
              <a:gd name="connsiteX12" fmla="*/ 1428750 w 8172450"/>
              <a:gd name="connsiteY12" fmla="*/ 1202491 h 1448009"/>
              <a:gd name="connsiteX13" fmla="*/ 1533525 w 8172450"/>
              <a:gd name="connsiteY13" fmla="*/ 1240591 h 1448009"/>
              <a:gd name="connsiteX14" fmla="*/ 1714500 w 8172450"/>
              <a:gd name="connsiteY14" fmla="*/ 1250116 h 1448009"/>
              <a:gd name="connsiteX15" fmla="*/ 1809750 w 8172450"/>
              <a:gd name="connsiteY15" fmla="*/ 1373941 h 1448009"/>
              <a:gd name="connsiteX16" fmla="*/ 1933575 w 8172450"/>
              <a:gd name="connsiteY16" fmla="*/ 1354891 h 1448009"/>
              <a:gd name="connsiteX17" fmla="*/ 2085975 w 8172450"/>
              <a:gd name="connsiteY17" fmla="*/ 1431091 h 1448009"/>
              <a:gd name="connsiteX18" fmla="*/ 2247900 w 8172450"/>
              <a:gd name="connsiteY18" fmla="*/ 1364416 h 1448009"/>
              <a:gd name="connsiteX19" fmla="*/ 2362200 w 8172450"/>
              <a:gd name="connsiteY19" fmla="*/ 1431091 h 1448009"/>
              <a:gd name="connsiteX20" fmla="*/ 2428875 w 8172450"/>
              <a:gd name="connsiteY20" fmla="*/ 1431091 h 1448009"/>
              <a:gd name="connsiteX21" fmla="*/ 2533650 w 8172450"/>
              <a:gd name="connsiteY21" fmla="*/ 1240591 h 1448009"/>
              <a:gd name="connsiteX22" fmla="*/ 2705100 w 8172450"/>
              <a:gd name="connsiteY22" fmla="*/ 1345366 h 1448009"/>
              <a:gd name="connsiteX23" fmla="*/ 2800350 w 8172450"/>
              <a:gd name="connsiteY23" fmla="*/ 1278691 h 1448009"/>
              <a:gd name="connsiteX24" fmla="*/ 2905125 w 8172450"/>
              <a:gd name="connsiteY24" fmla="*/ 1383466 h 1448009"/>
              <a:gd name="connsiteX25" fmla="*/ 2981325 w 8172450"/>
              <a:gd name="connsiteY25" fmla="*/ 1402516 h 1448009"/>
              <a:gd name="connsiteX26" fmla="*/ 3181350 w 8172450"/>
              <a:gd name="connsiteY26" fmla="*/ 1297741 h 1448009"/>
              <a:gd name="connsiteX27" fmla="*/ 3267075 w 8172450"/>
              <a:gd name="connsiteY27" fmla="*/ 1316791 h 1448009"/>
              <a:gd name="connsiteX28" fmla="*/ 3343275 w 8172450"/>
              <a:gd name="connsiteY28" fmla="*/ 1173916 h 1448009"/>
              <a:gd name="connsiteX29" fmla="*/ 3457575 w 8172450"/>
              <a:gd name="connsiteY29" fmla="*/ 1192966 h 1448009"/>
              <a:gd name="connsiteX30" fmla="*/ 3533775 w 8172450"/>
              <a:gd name="connsiteY30" fmla="*/ 1164391 h 1448009"/>
              <a:gd name="connsiteX31" fmla="*/ 3629025 w 8172450"/>
              <a:gd name="connsiteY31" fmla="*/ 1164391 h 1448009"/>
              <a:gd name="connsiteX32" fmla="*/ 3743325 w 8172450"/>
              <a:gd name="connsiteY32" fmla="*/ 964366 h 1448009"/>
              <a:gd name="connsiteX33" fmla="*/ 3800475 w 8172450"/>
              <a:gd name="connsiteY33" fmla="*/ 630991 h 1448009"/>
              <a:gd name="connsiteX34" fmla="*/ 3981450 w 8172450"/>
              <a:gd name="connsiteY34" fmla="*/ 1107241 h 1448009"/>
              <a:gd name="connsiteX35" fmla="*/ 4086225 w 8172450"/>
              <a:gd name="connsiteY35" fmla="*/ 1107241 h 1448009"/>
              <a:gd name="connsiteX36" fmla="*/ 4181475 w 8172450"/>
              <a:gd name="connsiteY36" fmla="*/ 1011991 h 1448009"/>
              <a:gd name="connsiteX37" fmla="*/ 4381500 w 8172450"/>
              <a:gd name="connsiteY37" fmla="*/ 1145341 h 1448009"/>
              <a:gd name="connsiteX38" fmla="*/ 4495800 w 8172450"/>
              <a:gd name="connsiteY38" fmla="*/ 840541 h 1448009"/>
              <a:gd name="connsiteX39" fmla="*/ 4619625 w 8172450"/>
              <a:gd name="connsiteY39" fmla="*/ 478591 h 1448009"/>
              <a:gd name="connsiteX40" fmla="*/ 4705350 w 8172450"/>
              <a:gd name="connsiteY40" fmla="*/ 831016 h 1448009"/>
              <a:gd name="connsiteX41" fmla="*/ 4819650 w 8172450"/>
              <a:gd name="connsiteY41" fmla="*/ 840541 h 1448009"/>
              <a:gd name="connsiteX42" fmla="*/ 5029200 w 8172450"/>
              <a:gd name="connsiteY42" fmla="*/ 1002466 h 1448009"/>
              <a:gd name="connsiteX43" fmla="*/ 5105400 w 8172450"/>
              <a:gd name="connsiteY43" fmla="*/ 926266 h 1448009"/>
              <a:gd name="connsiteX44" fmla="*/ 5181600 w 8172450"/>
              <a:gd name="connsiteY44" fmla="*/ 1097716 h 1448009"/>
              <a:gd name="connsiteX45" fmla="*/ 5257800 w 8172450"/>
              <a:gd name="connsiteY45" fmla="*/ 1154866 h 1448009"/>
              <a:gd name="connsiteX46" fmla="*/ 5353050 w 8172450"/>
              <a:gd name="connsiteY46" fmla="*/ 1212016 h 1448009"/>
              <a:gd name="connsiteX47" fmla="*/ 5543550 w 8172450"/>
              <a:gd name="connsiteY47" fmla="*/ 1269166 h 1448009"/>
              <a:gd name="connsiteX48" fmla="*/ 5629275 w 8172450"/>
              <a:gd name="connsiteY48" fmla="*/ 1202491 h 1448009"/>
              <a:gd name="connsiteX49" fmla="*/ 5753100 w 8172450"/>
              <a:gd name="connsiteY49" fmla="*/ 1164391 h 1448009"/>
              <a:gd name="connsiteX50" fmla="*/ 5800725 w 8172450"/>
              <a:gd name="connsiteY50" fmla="*/ 1297741 h 1448009"/>
              <a:gd name="connsiteX51" fmla="*/ 5915025 w 8172450"/>
              <a:gd name="connsiteY51" fmla="*/ 1250116 h 1448009"/>
              <a:gd name="connsiteX52" fmla="*/ 6019800 w 8172450"/>
              <a:gd name="connsiteY52" fmla="*/ 1250116 h 1448009"/>
              <a:gd name="connsiteX53" fmla="*/ 6115050 w 8172450"/>
              <a:gd name="connsiteY53" fmla="*/ 1307266 h 1448009"/>
              <a:gd name="connsiteX54" fmla="*/ 6219825 w 8172450"/>
              <a:gd name="connsiteY54" fmla="*/ 1288216 h 1448009"/>
              <a:gd name="connsiteX55" fmla="*/ 6362700 w 8172450"/>
              <a:gd name="connsiteY55" fmla="*/ 1231066 h 1448009"/>
              <a:gd name="connsiteX56" fmla="*/ 6467475 w 8172450"/>
              <a:gd name="connsiteY56" fmla="*/ 1259641 h 1448009"/>
              <a:gd name="connsiteX57" fmla="*/ 6648450 w 8172450"/>
              <a:gd name="connsiteY57" fmla="*/ 1297741 h 1448009"/>
              <a:gd name="connsiteX58" fmla="*/ 6715125 w 8172450"/>
              <a:gd name="connsiteY58" fmla="*/ 1345366 h 1448009"/>
              <a:gd name="connsiteX59" fmla="*/ 6924675 w 8172450"/>
              <a:gd name="connsiteY59" fmla="*/ 1335841 h 1448009"/>
              <a:gd name="connsiteX60" fmla="*/ 7019925 w 8172450"/>
              <a:gd name="connsiteY60" fmla="*/ 1154866 h 1448009"/>
              <a:gd name="connsiteX61" fmla="*/ 7077075 w 8172450"/>
              <a:gd name="connsiteY61" fmla="*/ 430966 h 1448009"/>
              <a:gd name="connsiteX62" fmla="*/ 7115175 w 8172450"/>
              <a:gd name="connsiteY62" fmla="*/ 173791 h 1448009"/>
              <a:gd name="connsiteX63" fmla="*/ 7191375 w 8172450"/>
              <a:gd name="connsiteY63" fmla="*/ 2341 h 1448009"/>
              <a:gd name="connsiteX64" fmla="*/ 7219950 w 8172450"/>
              <a:gd name="connsiteY64" fmla="*/ 297616 h 1448009"/>
              <a:gd name="connsiteX65" fmla="*/ 7267575 w 8172450"/>
              <a:gd name="connsiteY65" fmla="*/ 611941 h 1448009"/>
              <a:gd name="connsiteX66" fmla="*/ 7277100 w 8172450"/>
              <a:gd name="connsiteY66" fmla="*/ 869116 h 1448009"/>
              <a:gd name="connsiteX67" fmla="*/ 7362825 w 8172450"/>
              <a:gd name="connsiteY67" fmla="*/ 1040566 h 1448009"/>
              <a:gd name="connsiteX68" fmla="*/ 7458075 w 8172450"/>
              <a:gd name="connsiteY68" fmla="*/ 1192966 h 1448009"/>
              <a:gd name="connsiteX69" fmla="*/ 7572375 w 8172450"/>
              <a:gd name="connsiteY69" fmla="*/ 1192966 h 1448009"/>
              <a:gd name="connsiteX70" fmla="*/ 7639050 w 8172450"/>
              <a:gd name="connsiteY70" fmla="*/ 1107241 h 1448009"/>
              <a:gd name="connsiteX71" fmla="*/ 7762875 w 8172450"/>
              <a:gd name="connsiteY71" fmla="*/ 1173916 h 1448009"/>
              <a:gd name="connsiteX72" fmla="*/ 7839075 w 8172450"/>
              <a:gd name="connsiteY72" fmla="*/ 1250116 h 1448009"/>
              <a:gd name="connsiteX73" fmla="*/ 7934325 w 8172450"/>
              <a:gd name="connsiteY73" fmla="*/ 1278691 h 1448009"/>
              <a:gd name="connsiteX74" fmla="*/ 8010525 w 8172450"/>
              <a:gd name="connsiteY74" fmla="*/ 1421566 h 1448009"/>
              <a:gd name="connsiteX75" fmla="*/ 8086725 w 8172450"/>
              <a:gd name="connsiteY75" fmla="*/ 1383466 h 1448009"/>
              <a:gd name="connsiteX76" fmla="*/ 8172450 w 8172450"/>
              <a:gd name="connsiteY76" fmla="*/ 1383466 h 1448009"/>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3267075 w 8172450"/>
              <a:gd name="connsiteY27" fmla="*/ 1316791 h 1618555"/>
              <a:gd name="connsiteX28" fmla="*/ 3343275 w 8172450"/>
              <a:gd name="connsiteY28" fmla="*/ 1173916 h 1618555"/>
              <a:gd name="connsiteX29" fmla="*/ 3457575 w 8172450"/>
              <a:gd name="connsiteY29" fmla="*/ 1192966 h 1618555"/>
              <a:gd name="connsiteX30" fmla="*/ 3533775 w 8172450"/>
              <a:gd name="connsiteY30" fmla="*/ 1164391 h 1618555"/>
              <a:gd name="connsiteX31" fmla="*/ 3629025 w 8172450"/>
              <a:gd name="connsiteY31" fmla="*/ 1164391 h 1618555"/>
              <a:gd name="connsiteX32" fmla="*/ 3743325 w 8172450"/>
              <a:gd name="connsiteY32" fmla="*/ 964366 h 1618555"/>
              <a:gd name="connsiteX33" fmla="*/ 3800475 w 8172450"/>
              <a:gd name="connsiteY33" fmla="*/ 630991 h 1618555"/>
              <a:gd name="connsiteX34" fmla="*/ 3981450 w 8172450"/>
              <a:gd name="connsiteY34" fmla="*/ 1107241 h 1618555"/>
              <a:gd name="connsiteX35" fmla="*/ 4086225 w 8172450"/>
              <a:gd name="connsiteY35" fmla="*/ 1107241 h 1618555"/>
              <a:gd name="connsiteX36" fmla="*/ 4181475 w 8172450"/>
              <a:gd name="connsiteY36" fmla="*/ 1011991 h 1618555"/>
              <a:gd name="connsiteX37" fmla="*/ 4381500 w 8172450"/>
              <a:gd name="connsiteY37" fmla="*/ 1145341 h 1618555"/>
              <a:gd name="connsiteX38" fmla="*/ 4495800 w 8172450"/>
              <a:gd name="connsiteY38" fmla="*/ 840541 h 1618555"/>
              <a:gd name="connsiteX39" fmla="*/ 4619625 w 8172450"/>
              <a:gd name="connsiteY39" fmla="*/ 478591 h 1618555"/>
              <a:gd name="connsiteX40" fmla="*/ 4705350 w 8172450"/>
              <a:gd name="connsiteY40" fmla="*/ 831016 h 1618555"/>
              <a:gd name="connsiteX41" fmla="*/ 4819650 w 8172450"/>
              <a:gd name="connsiteY41" fmla="*/ 840541 h 1618555"/>
              <a:gd name="connsiteX42" fmla="*/ 5029200 w 8172450"/>
              <a:gd name="connsiteY42" fmla="*/ 1002466 h 1618555"/>
              <a:gd name="connsiteX43" fmla="*/ 5105400 w 8172450"/>
              <a:gd name="connsiteY43" fmla="*/ 926266 h 1618555"/>
              <a:gd name="connsiteX44" fmla="*/ 5181600 w 8172450"/>
              <a:gd name="connsiteY44" fmla="*/ 1097716 h 1618555"/>
              <a:gd name="connsiteX45" fmla="*/ 5257800 w 8172450"/>
              <a:gd name="connsiteY45" fmla="*/ 1154866 h 1618555"/>
              <a:gd name="connsiteX46" fmla="*/ 5353050 w 8172450"/>
              <a:gd name="connsiteY46" fmla="*/ 1212016 h 1618555"/>
              <a:gd name="connsiteX47" fmla="*/ 5543550 w 8172450"/>
              <a:gd name="connsiteY47" fmla="*/ 1269166 h 1618555"/>
              <a:gd name="connsiteX48" fmla="*/ 5629275 w 8172450"/>
              <a:gd name="connsiteY48" fmla="*/ 1202491 h 1618555"/>
              <a:gd name="connsiteX49" fmla="*/ 5753100 w 8172450"/>
              <a:gd name="connsiteY49" fmla="*/ 1164391 h 1618555"/>
              <a:gd name="connsiteX50" fmla="*/ 5800725 w 8172450"/>
              <a:gd name="connsiteY50" fmla="*/ 1297741 h 1618555"/>
              <a:gd name="connsiteX51" fmla="*/ 5915025 w 8172450"/>
              <a:gd name="connsiteY51" fmla="*/ 1250116 h 1618555"/>
              <a:gd name="connsiteX52" fmla="*/ 6019800 w 8172450"/>
              <a:gd name="connsiteY52" fmla="*/ 1250116 h 1618555"/>
              <a:gd name="connsiteX53" fmla="*/ 6115050 w 8172450"/>
              <a:gd name="connsiteY53" fmla="*/ 1307266 h 1618555"/>
              <a:gd name="connsiteX54" fmla="*/ 6219825 w 8172450"/>
              <a:gd name="connsiteY54" fmla="*/ 1288216 h 1618555"/>
              <a:gd name="connsiteX55" fmla="*/ 6362700 w 8172450"/>
              <a:gd name="connsiteY55" fmla="*/ 1231066 h 1618555"/>
              <a:gd name="connsiteX56" fmla="*/ 6467475 w 8172450"/>
              <a:gd name="connsiteY56" fmla="*/ 1259641 h 1618555"/>
              <a:gd name="connsiteX57" fmla="*/ 6648450 w 8172450"/>
              <a:gd name="connsiteY57" fmla="*/ 1297741 h 1618555"/>
              <a:gd name="connsiteX58" fmla="*/ 6715125 w 8172450"/>
              <a:gd name="connsiteY58" fmla="*/ 1618416 h 1618555"/>
              <a:gd name="connsiteX59" fmla="*/ 6924675 w 8172450"/>
              <a:gd name="connsiteY59" fmla="*/ 1335841 h 1618555"/>
              <a:gd name="connsiteX60" fmla="*/ 7019925 w 8172450"/>
              <a:gd name="connsiteY60" fmla="*/ 1154866 h 1618555"/>
              <a:gd name="connsiteX61" fmla="*/ 7077075 w 8172450"/>
              <a:gd name="connsiteY61" fmla="*/ 430966 h 1618555"/>
              <a:gd name="connsiteX62" fmla="*/ 7115175 w 8172450"/>
              <a:gd name="connsiteY62" fmla="*/ 173791 h 1618555"/>
              <a:gd name="connsiteX63" fmla="*/ 7191375 w 8172450"/>
              <a:gd name="connsiteY63" fmla="*/ 2341 h 1618555"/>
              <a:gd name="connsiteX64" fmla="*/ 7219950 w 8172450"/>
              <a:gd name="connsiteY64" fmla="*/ 297616 h 1618555"/>
              <a:gd name="connsiteX65" fmla="*/ 7267575 w 8172450"/>
              <a:gd name="connsiteY65" fmla="*/ 611941 h 1618555"/>
              <a:gd name="connsiteX66" fmla="*/ 7277100 w 8172450"/>
              <a:gd name="connsiteY66" fmla="*/ 869116 h 1618555"/>
              <a:gd name="connsiteX67" fmla="*/ 7362825 w 8172450"/>
              <a:gd name="connsiteY67" fmla="*/ 1040566 h 1618555"/>
              <a:gd name="connsiteX68" fmla="*/ 7458075 w 8172450"/>
              <a:gd name="connsiteY68" fmla="*/ 1192966 h 1618555"/>
              <a:gd name="connsiteX69" fmla="*/ 7572375 w 8172450"/>
              <a:gd name="connsiteY69" fmla="*/ 1192966 h 1618555"/>
              <a:gd name="connsiteX70" fmla="*/ 7639050 w 8172450"/>
              <a:gd name="connsiteY70" fmla="*/ 1107241 h 1618555"/>
              <a:gd name="connsiteX71" fmla="*/ 7762875 w 8172450"/>
              <a:gd name="connsiteY71" fmla="*/ 1173916 h 1618555"/>
              <a:gd name="connsiteX72" fmla="*/ 7839075 w 8172450"/>
              <a:gd name="connsiteY72" fmla="*/ 1250116 h 1618555"/>
              <a:gd name="connsiteX73" fmla="*/ 7934325 w 8172450"/>
              <a:gd name="connsiteY73" fmla="*/ 1278691 h 1618555"/>
              <a:gd name="connsiteX74" fmla="*/ 8010525 w 8172450"/>
              <a:gd name="connsiteY74" fmla="*/ 1421566 h 1618555"/>
              <a:gd name="connsiteX75" fmla="*/ 8086725 w 8172450"/>
              <a:gd name="connsiteY75" fmla="*/ 1383466 h 1618555"/>
              <a:gd name="connsiteX76" fmla="*/ 8172450 w 8172450"/>
              <a:gd name="connsiteY76" fmla="*/ 1383466 h 1618555"/>
              <a:gd name="connsiteX0" fmla="*/ 0 w 8172450"/>
              <a:gd name="connsiteY0" fmla="*/ 1383466 h 1618948"/>
              <a:gd name="connsiteX1" fmla="*/ 114300 w 8172450"/>
              <a:gd name="connsiteY1" fmla="*/ 1402516 h 1618948"/>
              <a:gd name="connsiteX2" fmla="*/ 266700 w 8172450"/>
              <a:gd name="connsiteY2" fmla="*/ 1440616 h 1618948"/>
              <a:gd name="connsiteX3" fmla="*/ 438150 w 8172450"/>
              <a:gd name="connsiteY3" fmla="*/ 1440616 h 1618948"/>
              <a:gd name="connsiteX4" fmla="*/ 552450 w 8172450"/>
              <a:gd name="connsiteY4" fmla="*/ 1402516 h 1618948"/>
              <a:gd name="connsiteX5" fmla="*/ 628650 w 8172450"/>
              <a:gd name="connsiteY5" fmla="*/ 1392991 h 1618948"/>
              <a:gd name="connsiteX6" fmla="*/ 704850 w 8172450"/>
              <a:gd name="connsiteY6" fmla="*/ 1402516 h 1618948"/>
              <a:gd name="connsiteX7" fmla="*/ 800100 w 8172450"/>
              <a:gd name="connsiteY7" fmla="*/ 1183441 h 1618948"/>
              <a:gd name="connsiteX8" fmla="*/ 914400 w 8172450"/>
              <a:gd name="connsiteY8" fmla="*/ 1231066 h 1618948"/>
              <a:gd name="connsiteX9" fmla="*/ 1057275 w 8172450"/>
              <a:gd name="connsiteY9" fmla="*/ 1259641 h 1618948"/>
              <a:gd name="connsiteX10" fmla="*/ 1171575 w 8172450"/>
              <a:gd name="connsiteY10" fmla="*/ 1345366 h 1618948"/>
              <a:gd name="connsiteX11" fmla="*/ 1343025 w 8172450"/>
              <a:gd name="connsiteY11" fmla="*/ 1354891 h 1618948"/>
              <a:gd name="connsiteX12" fmla="*/ 1428750 w 8172450"/>
              <a:gd name="connsiteY12" fmla="*/ 1202491 h 1618948"/>
              <a:gd name="connsiteX13" fmla="*/ 1533525 w 8172450"/>
              <a:gd name="connsiteY13" fmla="*/ 1240591 h 1618948"/>
              <a:gd name="connsiteX14" fmla="*/ 1714500 w 8172450"/>
              <a:gd name="connsiteY14" fmla="*/ 1250116 h 1618948"/>
              <a:gd name="connsiteX15" fmla="*/ 1809750 w 8172450"/>
              <a:gd name="connsiteY15" fmla="*/ 1373941 h 1618948"/>
              <a:gd name="connsiteX16" fmla="*/ 1933575 w 8172450"/>
              <a:gd name="connsiteY16" fmla="*/ 1354891 h 1618948"/>
              <a:gd name="connsiteX17" fmla="*/ 2085975 w 8172450"/>
              <a:gd name="connsiteY17" fmla="*/ 1431091 h 1618948"/>
              <a:gd name="connsiteX18" fmla="*/ 2247900 w 8172450"/>
              <a:gd name="connsiteY18" fmla="*/ 1364416 h 1618948"/>
              <a:gd name="connsiteX19" fmla="*/ 2362200 w 8172450"/>
              <a:gd name="connsiteY19" fmla="*/ 1431091 h 1618948"/>
              <a:gd name="connsiteX20" fmla="*/ 2428875 w 8172450"/>
              <a:gd name="connsiteY20" fmla="*/ 1431091 h 1618948"/>
              <a:gd name="connsiteX21" fmla="*/ 2533650 w 8172450"/>
              <a:gd name="connsiteY21" fmla="*/ 1240591 h 1618948"/>
              <a:gd name="connsiteX22" fmla="*/ 2705100 w 8172450"/>
              <a:gd name="connsiteY22" fmla="*/ 1345366 h 1618948"/>
              <a:gd name="connsiteX23" fmla="*/ 2800350 w 8172450"/>
              <a:gd name="connsiteY23" fmla="*/ 1278691 h 1618948"/>
              <a:gd name="connsiteX24" fmla="*/ 2905125 w 8172450"/>
              <a:gd name="connsiteY24" fmla="*/ 1383466 h 1618948"/>
              <a:gd name="connsiteX25" fmla="*/ 2981325 w 8172450"/>
              <a:gd name="connsiteY25" fmla="*/ 1402516 h 1618948"/>
              <a:gd name="connsiteX26" fmla="*/ 3181350 w 8172450"/>
              <a:gd name="connsiteY26" fmla="*/ 1297741 h 1618948"/>
              <a:gd name="connsiteX27" fmla="*/ 3267075 w 8172450"/>
              <a:gd name="connsiteY27" fmla="*/ 1316791 h 1618948"/>
              <a:gd name="connsiteX28" fmla="*/ 3343275 w 8172450"/>
              <a:gd name="connsiteY28" fmla="*/ 1173916 h 1618948"/>
              <a:gd name="connsiteX29" fmla="*/ 3457575 w 8172450"/>
              <a:gd name="connsiteY29" fmla="*/ 1192966 h 1618948"/>
              <a:gd name="connsiteX30" fmla="*/ 3533775 w 8172450"/>
              <a:gd name="connsiteY30" fmla="*/ 1164391 h 1618948"/>
              <a:gd name="connsiteX31" fmla="*/ 3629025 w 8172450"/>
              <a:gd name="connsiteY31" fmla="*/ 1164391 h 1618948"/>
              <a:gd name="connsiteX32" fmla="*/ 3743325 w 8172450"/>
              <a:gd name="connsiteY32" fmla="*/ 964366 h 1618948"/>
              <a:gd name="connsiteX33" fmla="*/ 3800475 w 8172450"/>
              <a:gd name="connsiteY33" fmla="*/ 630991 h 1618948"/>
              <a:gd name="connsiteX34" fmla="*/ 3981450 w 8172450"/>
              <a:gd name="connsiteY34" fmla="*/ 1107241 h 1618948"/>
              <a:gd name="connsiteX35" fmla="*/ 4086225 w 8172450"/>
              <a:gd name="connsiteY35" fmla="*/ 1107241 h 1618948"/>
              <a:gd name="connsiteX36" fmla="*/ 4181475 w 8172450"/>
              <a:gd name="connsiteY36" fmla="*/ 1011991 h 1618948"/>
              <a:gd name="connsiteX37" fmla="*/ 4381500 w 8172450"/>
              <a:gd name="connsiteY37" fmla="*/ 1145341 h 1618948"/>
              <a:gd name="connsiteX38" fmla="*/ 4495800 w 8172450"/>
              <a:gd name="connsiteY38" fmla="*/ 840541 h 1618948"/>
              <a:gd name="connsiteX39" fmla="*/ 4619625 w 8172450"/>
              <a:gd name="connsiteY39" fmla="*/ 478591 h 1618948"/>
              <a:gd name="connsiteX40" fmla="*/ 4705350 w 8172450"/>
              <a:gd name="connsiteY40" fmla="*/ 831016 h 1618948"/>
              <a:gd name="connsiteX41" fmla="*/ 4819650 w 8172450"/>
              <a:gd name="connsiteY41" fmla="*/ 840541 h 1618948"/>
              <a:gd name="connsiteX42" fmla="*/ 5029200 w 8172450"/>
              <a:gd name="connsiteY42" fmla="*/ 1002466 h 1618948"/>
              <a:gd name="connsiteX43" fmla="*/ 5105400 w 8172450"/>
              <a:gd name="connsiteY43" fmla="*/ 926266 h 1618948"/>
              <a:gd name="connsiteX44" fmla="*/ 5181600 w 8172450"/>
              <a:gd name="connsiteY44" fmla="*/ 1097716 h 1618948"/>
              <a:gd name="connsiteX45" fmla="*/ 5257800 w 8172450"/>
              <a:gd name="connsiteY45" fmla="*/ 1154866 h 1618948"/>
              <a:gd name="connsiteX46" fmla="*/ 5353050 w 8172450"/>
              <a:gd name="connsiteY46" fmla="*/ 1212016 h 1618948"/>
              <a:gd name="connsiteX47" fmla="*/ 5543550 w 8172450"/>
              <a:gd name="connsiteY47" fmla="*/ 1269166 h 1618948"/>
              <a:gd name="connsiteX48" fmla="*/ 5629275 w 8172450"/>
              <a:gd name="connsiteY48" fmla="*/ 1202491 h 1618948"/>
              <a:gd name="connsiteX49" fmla="*/ 5753100 w 8172450"/>
              <a:gd name="connsiteY49" fmla="*/ 1164391 h 1618948"/>
              <a:gd name="connsiteX50" fmla="*/ 5800725 w 8172450"/>
              <a:gd name="connsiteY50" fmla="*/ 1297741 h 1618948"/>
              <a:gd name="connsiteX51" fmla="*/ 5915025 w 8172450"/>
              <a:gd name="connsiteY51" fmla="*/ 1250116 h 1618948"/>
              <a:gd name="connsiteX52" fmla="*/ 6019800 w 8172450"/>
              <a:gd name="connsiteY52" fmla="*/ 1250116 h 1618948"/>
              <a:gd name="connsiteX53" fmla="*/ 6115050 w 8172450"/>
              <a:gd name="connsiteY53" fmla="*/ 1307266 h 1618948"/>
              <a:gd name="connsiteX54" fmla="*/ 6219825 w 8172450"/>
              <a:gd name="connsiteY54" fmla="*/ 1288216 h 1618948"/>
              <a:gd name="connsiteX55" fmla="*/ 6362700 w 8172450"/>
              <a:gd name="connsiteY55" fmla="*/ 1231066 h 1618948"/>
              <a:gd name="connsiteX56" fmla="*/ 6467475 w 8172450"/>
              <a:gd name="connsiteY56" fmla="*/ 1259641 h 1618948"/>
              <a:gd name="connsiteX57" fmla="*/ 6715125 w 8172450"/>
              <a:gd name="connsiteY57" fmla="*/ 1618416 h 1618948"/>
              <a:gd name="connsiteX58" fmla="*/ 6924675 w 8172450"/>
              <a:gd name="connsiteY58" fmla="*/ 1335841 h 1618948"/>
              <a:gd name="connsiteX59" fmla="*/ 7019925 w 8172450"/>
              <a:gd name="connsiteY59" fmla="*/ 1154866 h 1618948"/>
              <a:gd name="connsiteX60" fmla="*/ 7077075 w 8172450"/>
              <a:gd name="connsiteY60" fmla="*/ 430966 h 1618948"/>
              <a:gd name="connsiteX61" fmla="*/ 7115175 w 8172450"/>
              <a:gd name="connsiteY61" fmla="*/ 173791 h 1618948"/>
              <a:gd name="connsiteX62" fmla="*/ 7191375 w 8172450"/>
              <a:gd name="connsiteY62" fmla="*/ 2341 h 1618948"/>
              <a:gd name="connsiteX63" fmla="*/ 7219950 w 8172450"/>
              <a:gd name="connsiteY63" fmla="*/ 297616 h 1618948"/>
              <a:gd name="connsiteX64" fmla="*/ 7267575 w 8172450"/>
              <a:gd name="connsiteY64" fmla="*/ 611941 h 1618948"/>
              <a:gd name="connsiteX65" fmla="*/ 7277100 w 8172450"/>
              <a:gd name="connsiteY65" fmla="*/ 869116 h 1618948"/>
              <a:gd name="connsiteX66" fmla="*/ 7362825 w 8172450"/>
              <a:gd name="connsiteY66" fmla="*/ 1040566 h 1618948"/>
              <a:gd name="connsiteX67" fmla="*/ 7458075 w 8172450"/>
              <a:gd name="connsiteY67" fmla="*/ 1192966 h 1618948"/>
              <a:gd name="connsiteX68" fmla="*/ 7572375 w 8172450"/>
              <a:gd name="connsiteY68" fmla="*/ 1192966 h 1618948"/>
              <a:gd name="connsiteX69" fmla="*/ 7639050 w 8172450"/>
              <a:gd name="connsiteY69" fmla="*/ 1107241 h 1618948"/>
              <a:gd name="connsiteX70" fmla="*/ 7762875 w 8172450"/>
              <a:gd name="connsiteY70" fmla="*/ 1173916 h 1618948"/>
              <a:gd name="connsiteX71" fmla="*/ 7839075 w 8172450"/>
              <a:gd name="connsiteY71" fmla="*/ 1250116 h 1618948"/>
              <a:gd name="connsiteX72" fmla="*/ 7934325 w 8172450"/>
              <a:gd name="connsiteY72" fmla="*/ 1278691 h 1618948"/>
              <a:gd name="connsiteX73" fmla="*/ 8010525 w 8172450"/>
              <a:gd name="connsiteY73" fmla="*/ 1421566 h 1618948"/>
              <a:gd name="connsiteX74" fmla="*/ 8086725 w 8172450"/>
              <a:gd name="connsiteY74" fmla="*/ 1383466 h 1618948"/>
              <a:gd name="connsiteX75" fmla="*/ 8172450 w 8172450"/>
              <a:gd name="connsiteY75" fmla="*/ 1383466 h 1618948"/>
              <a:gd name="connsiteX0" fmla="*/ 0 w 8172450"/>
              <a:gd name="connsiteY0" fmla="*/ 1383466 h 1619387"/>
              <a:gd name="connsiteX1" fmla="*/ 114300 w 8172450"/>
              <a:gd name="connsiteY1" fmla="*/ 1402516 h 1619387"/>
              <a:gd name="connsiteX2" fmla="*/ 266700 w 8172450"/>
              <a:gd name="connsiteY2" fmla="*/ 1440616 h 1619387"/>
              <a:gd name="connsiteX3" fmla="*/ 438150 w 8172450"/>
              <a:gd name="connsiteY3" fmla="*/ 1440616 h 1619387"/>
              <a:gd name="connsiteX4" fmla="*/ 552450 w 8172450"/>
              <a:gd name="connsiteY4" fmla="*/ 1402516 h 1619387"/>
              <a:gd name="connsiteX5" fmla="*/ 628650 w 8172450"/>
              <a:gd name="connsiteY5" fmla="*/ 1392991 h 1619387"/>
              <a:gd name="connsiteX6" fmla="*/ 704850 w 8172450"/>
              <a:gd name="connsiteY6" fmla="*/ 1402516 h 1619387"/>
              <a:gd name="connsiteX7" fmla="*/ 800100 w 8172450"/>
              <a:gd name="connsiteY7" fmla="*/ 1183441 h 1619387"/>
              <a:gd name="connsiteX8" fmla="*/ 914400 w 8172450"/>
              <a:gd name="connsiteY8" fmla="*/ 1231066 h 1619387"/>
              <a:gd name="connsiteX9" fmla="*/ 1057275 w 8172450"/>
              <a:gd name="connsiteY9" fmla="*/ 1259641 h 1619387"/>
              <a:gd name="connsiteX10" fmla="*/ 1171575 w 8172450"/>
              <a:gd name="connsiteY10" fmla="*/ 1345366 h 1619387"/>
              <a:gd name="connsiteX11" fmla="*/ 1343025 w 8172450"/>
              <a:gd name="connsiteY11" fmla="*/ 1354891 h 1619387"/>
              <a:gd name="connsiteX12" fmla="*/ 1428750 w 8172450"/>
              <a:gd name="connsiteY12" fmla="*/ 1202491 h 1619387"/>
              <a:gd name="connsiteX13" fmla="*/ 1533525 w 8172450"/>
              <a:gd name="connsiteY13" fmla="*/ 1240591 h 1619387"/>
              <a:gd name="connsiteX14" fmla="*/ 1714500 w 8172450"/>
              <a:gd name="connsiteY14" fmla="*/ 1250116 h 1619387"/>
              <a:gd name="connsiteX15" fmla="*/ 1809750 w 8172450"/>
              <a:gd name="connsiteY15" fmla="*/ 1373941 h 1619387"/>
              <a:gd name="connsiteX16" fmla="*/ 1933575 w 8172450"/>
              <a:gd name="connsiteY16" fmla="*/ 1354891 h 1619387"/>
              <a:gd name="connsiteX17" fmla="*/ 2085975 w 8172450"/>
              <a:gd name="connsiteY17" fmla="*/ 1431091 h 1619387"/>
              <a:gd name="connsiteX18" fmla="*/ 2247900 w 8172450"/>
              <a:gd name="connsiteY18" fmla="*/ 1364416 h 1619387"/>
              <a:gd name="connsiteX19" fmla="*/ 2362200 w 8172450"/>
              <a:gd name="connsiteY19" fmla="*/ 1431091 h 1619387"/>
              <a:gd name="connsiteX20" fmla="*/ 2428875 w 8172450"/>
              <a:gd name="connsiteY20" fmla="*/ 1431091 h 1619387"/>
              <a:gd name="connsiteX21" fmla="*/ 2533650 w 8172450"/>
              <a:gd name="connsiteY21" fmla="*/ 1240591 h 1619387"/>
              <a:gd name="connsiteX22" fmla="*/ 2705100 w 8172450"/>
              <a:gd name="connsiteY22" fmla="*/ 1345366 h 1619387"/>
              <a:gd name="connsiteX23" fmla="*/ 2800350 w 8172450"/>
              <a:gd name="connsiteY23" fmla="*/ 1278691 h 1619387"/>
              <a:gd name="connsiteX24" fmla="*/ 2905125 w 8172450"/>
              <a:gd name="connsiteY24" fmla="*/ 1383466 h 1619387"/>
              <a:gd name="connsiteX25" fmla="*/ 2981325 w 8172450"/>
              <a:gd name="connsiteY25" fmla="*/ 1402516 h 1619387"/>
              <a:gd name="connsiteX26" fmla="*/ 3181350 w 8172450"/>
              <a:gd name="connsiteY26" fmla="*/ 1297741 h 1619387"/>
              <a:gd name="connsiteX27" fmla="*/ 3267075 w 8172450"/>
              <a:gd name="connsiteY27" fmla="*/ 1316791 h 1619387"/>
              <a:gd name="connsiteX28" fmla="*/ 3343275 w 8172450"/>
              <a:gd name="connsiteY28" fmla="*/ 1173916 h 1619387"/>
              <a:gd name="connsiteX29" fmla="*/ 3457575 w 8172450"/>
              <a:gd name="connsiteY29" fmla="*/ 1192966 h 1619387"/>
              <a:gd name="connsiteX30" fmla="*/ 3533775 w 8172450"/>
              <a:gd name="connsiteY30" fmla="*/ 1164391 h 1619387"/>
              <a:gd name="connsiteX31" fmla="*/ 3629025 w 8172450"/>
              <a:gd name="connsiteY31" fmla="*/ 1164391 h 1619387"/>
              <a:gd name="connsiteX32" fmla="*/ 3743325 w 8172450"/>
              <a:gd name="connsiteY32" fmla="*/ 964366 h 1619387"/>
              <a:gd name="connsiteX33" fmla="*/ 3800475 w 8172450"/>
              <a:gd name="connsiteY33" fmla="*/ 630991 h 1619387"/>
              <a:gd name="connsiteX34" fmla="*/ 3981450 w 8172450"/>
              <a:gd name="connsiteY34" fmla="*/ 1107241 h 1619387"/>
              <a:gd name="connsiteX35" fmla="*/ 4086225 w 8172450"/>
              <a:gd name="connsiteY35" fmla="*/ 1107241 h 1619387"/>
              <a:gd name="connsiteX36" fmla="*/ 4181475 w 8172450"/>
              <a:gd name="connsiteY36" fmla="*/ 1011991 h 1619387"/>
              <a:gd name="connsiteX37" fmla="*/ 4381500 w 8172450"/>
              <a:gd name="connsiteY37" fmla="*/ 1145341 h 1619387"/>
              <a:gd name="connsiteX38" fmla="*/ 4495800 w 8172450"/>
              <a:gd name="connsiteY38" fmla="*/ 840541 h 1619387"/>
              <a:gd name="connsiteX39" fmla="*/ 4619625 w 8172450"/>
              <a:gd name="connsiteY39" fmla="*/ 478591 h 1619387"/>
              <a:gd name="connsiteX40" fmla="*/ 4705350 w 8172450"/>
              <a:gd name="connsiteY40" fmla="*/ 831016 h 1619387"/>
              <a:gd name="connsiteX41" fmla="*/ 4819650 w 8172450"/>
              <a:gd name="connsiteY41" fmla="*/ 840541 h 1619387"/>
              <a:gd name="connsiteX42" fmla="*/ 5029200 w 8172450"/>
              <a:gd name="connsiteY42" fmla="*/ 1002466 h 1619387"/>
              <a:gd name="connsiteX43" fmla="*/ 5105400 w 8172450"/>
              <a:gd name="connsiteY43" fmla="*/ 926266 h 1619387"/>
              <a:gd name="connsiteX44" fmla="*/ 5181600 w 8172450"/>
              <a:gd name="connsiteY44" fmla="*/ 1097716 h 1619387"/>
              <a:gd name="connsiteX45" fmla="*/ 5257800 w 8172450"/>
              <a:gd name="connsiteY45" fmla="*/ 1154866 h 1619387"/>
              <a:gd name="connsiteX46" fmla="*/ 5353050 w 8172450"/>
              <a:gd name="connsiteY46" fmla="*/ 1212016 h 1619387"/>
              <a:gd name="connsiteX47" fmla="*/ 5543550 w 8172450"/>
              <a:gd name="connsiteY47" fmla="*/ 1269166 h 1619387"/>
              <a:gd name="connsiteX48" fmla="*/ 5629275 w 8172450"/>
              <a:gd name="connsiteY48" fmla="*/ 1202491 h 1619387"/>
              <a:gd name="connsiteX49" fmla="*/ 5753100 w 8172450"/>
              <a:gd name="connsiteY49" fmla="*/ 1164391 h 1619387"/>
              <a:gd name="connsiteX50" fmla="*/ 5800725 w 8172450"/>
              <a:gd name="connsiteY50" fmla="*/ 1297741 h 1619387"/>
              <a:gd name="connsiteX51" fmla="*/ 5915025 w 8172450"/>
              <a:gd name="connsiteY51" fmla="*/ 1250116 h 1619387"/>
              <a:gd name="connsiteX52" fmla="*/ 6019800 w 8172450"/>
              <a:gd name="connsiteY52" fmla="*/ 1250116 h 1619387"/>
              <a:gd name="connsiteX53" fmla="*/ 6115050 w 8172450"/>
              <a:gd name="connsiteY53" fmla="*/ 1307266 h 1619387"/>
              <a:gd name="connsiteX54" fmla="*/ 6219825 w 8172450"/>
              <a:gd name="connsiteY54" fmla="*/ 1288216 h 1619387"/>
              <a:gd name="connsiteX55" fmla="*/ 6362700 w 8172450"/>
              <a:gd name="connsiteY55" fmla="*/ 1231066 h 1619387"/>
              <a:gd name="connsiteX56" fmla="*/ 6715125 w 8172450"/>
              <a:gd name="connsiteY56" fmla="*/ 1618416 h 1619387"/>
              <a:gd name="connsiteX57" fmla="*/ 6924675 w 8172450"/>
              <a:gd name="connsiteY57" fmla="*/ 1335841 h 1619387"/>
              <a:gd name="connsiteX58" fmla="*/ 7019925 w 8172450"/>
              <a:gd name="connsiteY58" fmla="*/ 1154866 h 1619387"/>
              <a:gd name="connsiteX59" fmla="*/ 7077075 w 8172450"/>
              <a:gd name="connsiteY59" fmla="*/ 430966 h 1619387"/>
              <a:gd name="connsiteX60" fmla="*/ 7115175 w 8172450"/>
              <a:gd name="connsiteY60" fmla="*/ 173791 h 1619387"/>
              <a:gd name="connsiteX61" fmla="*/ 7191375 w 8172450"/>
              <a:gd name="connsiteY61" fmla="*/ 2341 h 1619387"/>
              <a:gd name="connsiteX62" fmla="*/ 7219950 w 8172450"/>
              <a:gd name="connsiteY62" fmla="*/ 297616 h 1619387"/>
              <a:gd name="connsiteX63" fmla="*/ 7267575 w 8172450"/>
              <a:gd name="connsiteY63" fmla="*/ 611941 h 1619387"/>
              <a:gd name="connsiteX64" fmla="*/ 7277100 w 8172450"/>
              <a:gd name="connsiteY64" fmla="*/ 869116 h 1619387"/>
              <a:gd name="connsiteX65" fmla="*/ 7362825 w 8172450"/>
              <a:gd name="connsiteY65" fmla="*/ 1040566 h 1619387"/>
              <a:gd name="connsiteX66" fmla="*/ 7458075 w 8172450"/>
              <a:gd name="connsiteY66" fmla="*/ 1192966 h 1619387"/>
              <a:gd name="connsiteX67" fmla="*/ 7572375 w 8172450"/>
              <a:gd name="connsiteY67" fmla="*/ 1192966 h 1619387"/>
              <a:gd name="connsiteX68" fmla="*/ 7639050 w 8172450"/>
              <a:gd name="connsiteY68" fmla="*/ 1107241 h 1619387"/>
              <a:gd name="connsiteX69" fmla="*/ 7762875 w 8172450"/>
              <a:gd name="connsiteY69" fmla="*/ 1173916 h 1619387"/>
              <a:gd name="connsiteX70" fmla="*/ 7839075 w 8172450"/>
              <a:gd name="connsiteY70" fmla="*/ 1250116 h 1619387"/>
              <a:gd name="connsiteX71" fmla="*/ 7934325 w 8172450"/>
              <a:gd name="connsiteY71" fmla="*/ 1278691 h 1619387"/>
              <a:gd name="connsiteX72" fmla="*/ 8010525 w 8172450"/>
              <a:gd name="connsiteY72" fmla="*/ 1421566 h 1619387"/>
              <a:gd name="connsiteX73" fmla="*/ 8086725 w 8172450"/>
              <a:gd name="connsiteY73" fmla="*/ 1383466 h 1619387"/>
              <a:gd name="connsiteX74" fmla="*/ 8172450 w 8172450"/>
              <a:gd name="connsiteY74" fmla="*/ 1383466 h 1619387"/>
              <a:gd name="connsiteX0" fmla="*/ 0 w 8172450"/>
              <a:gd name="connsiteY0" fmla="*/ 1383466 h 1618631"/>
              <a:gd name="connsiteX1" fmla="*/ 114300 w 8172450"/>
              <a:gd name="connsiteY1" fmla="*/ 1402516 h 1618631"/>
              <a:gd name="connsiteX2" fmla="*/ 266700 w 8172450"/>
              <a:gd name="connsiteY2" fmla="*/ 1440616 h 1618631"/>
              <a:gd name="connsiteX3" fmla="*/ 438150 w 8172450"/>
              <a:gd name="connsiteY3" fmla="*/ 1440616 h 1618631"/>
              <a:gd name="connsiteX4" fmla="*/ 552450 w 8172450"/>
              <a:gd name="connsiteY4" fmla="*/ 1402516 h 1618631"/>
              <a:gd name="connsiteX5" fmla="*/ 628650 w 8172450"/>
              <a:gd name="connsiteY5" fmla="*/ 1392991 h 1618631"/>
              <a:gd name="connsiteX6" fmla="*/ 704850 w 8172450"/>
              <a:gd name="connsiteY6" fmla="*/ 1402516 h 1618631"/>
              <a:gd name="connsiteX7" fmla="*/ 800100 w 8172450"/>
              <a:gd name="connsiteY7" fmla="*/ 1183441 h 1618631"/>
              <a:gd name="connsiteX8" fmla="*/ 914400 w 8172450"/>
              <a:gd name="connsiteY8" fmla="*/ 1231066 h 1618631"/>
              <a:gd name="connsiteX9" fmla="*/ 1057275 w 8172450"/>
              <a:gd name="connsiteY9" fmla="*/ 1259641 h 1618631"/>
              <a:gd name="connsiteX10" fmla="*/ 1171575 w 8172450"/>
              <a:gd name="connsiteY10" fmla="*/ 1345366 h 1618631"/>
              <a:gd name="connsiteX11" fmla="*/ 1343025 w 8172450"/>
              <a:gd name="connsiteY11" fmla="*/ 1354891 h 1618631"/>
              <a:gd name="connsiteX12" fmla="*/ 1428750 w 8172450"/>
              <a:gd name="connsiteY12" fmla="*/ 1202491 h 1618631"/>
              <a:gd name="connsiteX13" fmla="*/ 1533525 w 8172450"/>
              <a:gd name="connsiteY13" fmla="*/ 1240591 h 1618631"/>
              <a:gd name="connsiteX14" fmla="*/ 1714500 w 8172450"/>
              <a:gd name="connsiteY14" fmla="*/ 1250116 h 1618631"/>
              <a:gd name="connsiteX15" fmla="*/ 1809750 w 8172450"/>
              <a:gd name="connsiteY15" fmla="*/ 1373941 h 1618631"/>
              <a:gd name="connsiteX16" fmla="*/ 1933575 w 8172450"/>
              <a:gd name="connsiteY16" fmla="*/ 1354891 h 1618631"/>
              <a:gd name="connsiteX17" fmla="*/ 2085975 w 8172450"/>
              <a:gd name="connsiteY17" fmla="*/ 1431091 h 1618631"/>
              <a:gd name="connsiteX18" fmla="*/ 2247900 w 8172450"/>
              <a:gd name="connsiteY18" fmla="*/ 1364416 h 1618631"/>
              <a:gd name="connsiteX19" fmla="*/ 2362200 w 8172450"/>
              <a:gd name="connsiteY19" fmla="*/ 1431091 h 1618631"/>
              <a:gd name="connsiteX20" fmla="*/ 2428875 w 8172450"/>
              <a:gd name="connsiteY20" fmla="*/ 1431091 h 1618631"/>
              <a:gd name="connsiteX21" fmla="*/ 2533650 w 8172450"/>
              <a:gd name="connsiteY21" fmla="*/ 1240591 h 1618631"/>
              <a:gd name="connsiteX22" fmla="*/ 2705100 w 8172450"/>
              <a:gd name="connsiteY22" fmla="*/ 1345366 h 1618631"/>
              <a:gd name="connsiteX23" fmla="*/ 2800350 w 8172450"/>
              <a:gd name="connsiteY23" fmla="*/ 1278691 h 1618631"/>
              <a:gd name="connsiteX24" fmla="*/ 2905125 w 8172450"/>
              <a:gd name="connsiteY24" fmla="*/ 1383466 h 1618631"/>
              <a:gd name="connsiteX25" fmla="*/ 2981325 w 8172450"/>
              <a:gd name="connsiteY25" fmla="*/ 1402516 h 1618631"/>
              <a:gd name="connsiteX26" fmla="*/ 3181350 w 8172450"/>
              <a:gd name="connsiteY26" fmla="*/ 1297741 h 1618631"/>
              <a:gd name="connsiteX27" fmla="*/ 3267075 w 8172450"/>
              <a:gd name="connsiteY27" fmla="*/ 1316791 h 1618631"/>
              <a:gd name="connsiteX28" fmla="*/ 3343275 w 8172450"/>
              <a:gd name="connsiteY28" fmla="*/ 1173916 h 1618631"/>
              <a:gd name="connsiteX29" fmla="*/ 3457575 w 8172450"/>
              <a:gd name="connsiteY29" fmla="*/ 1192966 h 1618631"/>
              <a:gd name="connsiteX30" fmla="*/ 3533775 w 8172450"/>
              <a:gd name="connsiteY30" fmla="*/ 1164391 h 1618631"/>
              <a:gd name="connsiteX31" fmla="*/ 3629025 w 8172450"/>
              <a:gd name="connsiteY31" fmla="*/ 1164391 h 1618631"/>
              <a:gd name="connsiteX32" fmla="*/ 3743325 w 8172450"/>
              <a:gd name="connsiteY32" fmla="*/ 964366 h 1618631"/>
              <a:gd name="connsiteX33" fmla="*/ 3800475 w 8172450"/>
              <a:gd name="connsiteY33" fmla="*/ 630991 h 1618631"/>
              <a:gd name="connsiteX34" fmla="*/ 3981450 w 8172450"/>
              <a:gd name="connsiteY34" fmla="*/ 1107241 h 1618631"/>
              <a:gd name="connsiteX35" fmla="*/ 4086225 w 8172450"/>
              <a:gd name="connsiteY35" fmla="*/ 1107241 h 1618631"/>
              <a:gd name="connsiteX36" fmla="*/ 4181475 w 8172450"/>
              <a:gd name="connsiteY36" fmla="*/ 1011991 h 1618631"/>
              <a:gd name="connsiteX37" fmla="*/ 4381500 w 8172450"/>
              <a:gd name="connsiteY37" fmla="*/ 1145341 h 1618631"/>
              <a:gd name="connsiteX38" fmla="*/ 4495800 w 8172450"/>
              <a:gd name="connsiteY38" fmla="*/ 840541 h 1618631"/>
              <a:gd name="connsiteX39" fmla="*/ 4619625 w 8172450"/>
              <a:gd name="connsiteY39" fmla="*/ 478591 h 1618631"/>
              <a:gd name="connsiteX40" fmla="*/ 4705350 w 8172450"/>
              <a:gd name="connsiteY40" fmla="*/ 831016 h 1618631"/>
              <a:gd name="connsiteX41" fmla="*/ 4819650 w 8172450"/>
              <a:gd name="connsiteY41" fmla="*/ 840541 h 1618631"/>
              <a:gd name="connsiteX42" fmla="*/ 5029200 w 8172450"/>
              <a:gd name="connsiteY42" fmla="*/ 1002466 h 1618631"/>
              <a:gd name="connsiteX43" fmla="*/ 5105400 w 8172450"/>
              <a:gd name="connsiteY43" fmla="*/ 926266 h 1618631"/>
              <a:gd name="connsiteX44" fmla="*/ 5181600 w 8172450"/>
              <a:gd name="connsiteY44" fmla="*/ 1097716 h 1618631"/>
              <a:gd name="connsiteX45" fmla="*/ 5257800 w 8172450"/>
              <a:gd name="connsiteY45" fmla="*/ 1154866 h 1618631"/>
              <a:gd name="connsiteX46" fmla="*/ 5353050 w 8172450"/>
              <a:gd name="connsiteY46" fmla="*/ 1212016 h 1618631"/>
              <a:gd name="connsiteX47" fmla="*/ 5543550 w 8172450"/>
              <a:gd name="connsiteY47" fmla="*/ 1269166 h 1618631"/>
              <a:gd name="connsiteX48" fmla="*/ 5629275 w 8172450"/>
              <a:gd name="connsiteY48" fmla="*/ 1202491 h 1618631"/>
              <a:gd name="connsiteX49" fmla="*/ 5753100 w 8172450"/>
              <a:gd name="connsiteY49" fmla="*/ 1164391 h 1618631"/>
              <a:gd name="connsiteX50" fmla="*/ 5800725 w 8172450"/>
              <a:gd name="connsiteY50" fmla="*/ 1297741 h 1618631"/>
              <a:gd name="connsiteX51" fmla="*/ 5915025 w 8172450"/>
              <a:gd name="connsiteY51" fmla="*/ 1250116 h 1618631"/>
              <a:gd name="connsiteX52" fmla="*/ 6019800 w 8172450"/>
              <a:gd name="connsiteY52" fmla="*/ 1250116 h 1618631"/>
              <a:gd name="connsiteX53" fmla="*/ 6115050 w 8172450"/>
              <a:gd name="connsiteY53" fmla="*/ 1307266 h 1618631"/>
              <a:gd name="connsiteX54" fmla="*/ 6219825 w 8172450"/>
              <a:gd name="connsiteY54" fmla="*/ 1288216 h 1618631"/>
              <a:gd name="connsiteX55" fmla="*/ 6715125 w 8172450"/>
              <a:gd name="connsiteY55" fmla="*/ 1618416 h 1618631"/>
              <a:gd name="connsiteX56" fmla="*/ 6924675 w 8172450"/>
              <a:gd name="connsiteY56" fmla="*/ 1335841 h 1618631"/>
              <a:gd name="connsiteX57" fmla="*/ 7019925 w 8172450"/>
              <a:gd name="connsiteY57" fmla="*/ 1154866 h 1618631"/>
              <a:gd name="connsiteX58" fmla="*/ 7077075 w 8172450"/>
              <a:gd name="connsiteY58" fmla="*/ 430966 h 1618631"/>
              <a:gd name="connsiteX59" fmla="*/ 7115175 w 8172450"/>
              <a:gd name="connsiteY59" fmla="*/ 173791 h 1618631"/>
              <a:gd name="connsiteX60" fmla="*/ 7191375 w 8172450"/>
              <a:gd name="connsiteY60" fmla="*/ 2341 h 1618631"/>
              <a:gd name="connsiteX61" fmla="*/ 7219950 w 8172450"/>
              <a:gd name="connsiteY61" fmla="*/ 297616 h 1618631"/>
              <a:gd name="connsiteX62" fmla="*/ 7267575 w 8172450"/>
              <a:gd name="connsiteY62" fmla="*/ 611941 h 1618631"/>
              <a:gd name="connsiteX63" fmla="*/ 7277100 w 8172450"/>
              <a:gd name="connsiteY63" fmla="*/ 869116 h 1618631"/>
              <a:gd name="connsiteX64" fmla="*/ 7362825 w 8172450"/>
              <a:gd name="connsiteY64" fmla="*/ 1040566 h 1618631"/>
              <a:gd name="connsiteX65" fmla="*/ 7458075 w 8172450"/>
              <a:gd name="connsiteY65" fmla="*/ 1192966 h 1618631"/>
              <a:gd name="connsiteX66" fmla="*/ 7572375 w 8172450"/>
              <a:gd name="connsiteY66" fmla="*/ 1192966 h 1618631"/>
              <a:gd name="connsiteX67" fmla="*/ 7639050 w 8172450"/>
              <a:gd name="connsiteY67" fmla="*/ 1107241 h 1618631"/>
              <a:gd name="connsiteX68" fmla="*/ 7762875 w 8172450"/>
              <a:gd name="connsiteY68" fmla="*/ 1173916 h 1618631"/>
              <a:gd name="connsiteX69" fmla="*/ 7839075 w 8172450"/>
              <a:gd name="connsiteY69" fmla="*/ 1250116 h 1618631"/>
              <a:gd name="connsiteX70" fmla="*/ 7934325 w 8172450"/>
              <a:gd name="connsiteY70" fmla="*/ 1278691 h 1618631"/>
              <a:gd name="connsiteX71" fmla="*/ 8010525 w 8172450"/>
              <a:gd name="connsiteY71" fmla="*/ 1421566 h 1618631"/>
              <a:gd name="connsiteX72" fmla="*/ 8086725 w 8172450"/>
              <a:gd name="connsiteY72" fmla="*/ 1383466 h 1618631"/>
              <a:gd name="connsiteX73" fmla="*/ 8172450 w 8172450"/>
              <a:gd name="connsiteY73" fmla="*/ 1383466 h 1618631"/>
              <a:gd name="connsiteX0" fmla="*/ 0 w 8172450"/>
              <a:gd name="connsiteY0" fmla="*/ 1383466 h 1618495"/>
              <a:gd name="connsiteX1" fmla="*/ 114300 w 8172450"/>
              <a:gd name="connsiteY1" fmla="*/ 1402516 h 1618495"/>
              <a:gd name="connsiteX2" fmla="*/ 266700 w 8172450"/>
              <a:gd name="connsiteY2" fmla="*/ 1440616 h 1618495"/>
              <a:gd name="connsiteX3" fmla="*/ 438150 w 8172450"/>
              <a:gd name="connsiteY3" fmla="*/ 1440616 h 1618495"/>
              <a:gd name="connsiteX4" fmla="*/ 552450 w 8172450"/>
              <a:gd name="connsiteY4" fmla="*/ 1402516 h 1618495"/>
              <a:gd name="connsiteX5" fmla="*/ 628650 w 8172450"/>
              <a:gd name="connsiteY5" fmla="*/ 1392991 h 1618495"/>
              <a:gd name="connsiteX6" fmla="*/ 704850 w 8172450"/>
              <a:gd name="connsiteY6" fmla="*/ 1402516 h 1618495"/>
              <a:gd name="connsiteX7" fmla="*/ 800100 w 8172450"/>
              <a:gd name="connsiteY7" fmla="*/ 1183441 h 1618495"/>
              <a:gd name="connsiteX8" fmla="*/ 914400 w 8172450"/>
              <a:gd name="connsiteY8" fmla="*/ 1231066 h 1618495"/>
              <a:gd name="connsiteX9" fmla="*/ 1057275 w 8172450"/>
              <a:gd name="connsiteY9" fmla="*/ 1259641 h 1618495"/>
              <a:gd name="connsiteX10" fmla="*/ 1171575 w 8172450"/>
              <a:gd name="connsiteY10" fmla="*/ 1345366 h 1618495"/>
              <a:gd name="connsiteX11" fmla="*/ 1343025 w 8172450"/>
              <a:gd name="connsiteY11" fmla="*/ 1354891 h 1618495"/>
              <a:gd name="connsiteX12" fmla="*/ 1428750 w 8172450"/>
              <a:gd name="connsiteY12" fmla="*/ 1202491 h 1618495"/>
              <a:gd name="connsiteX13" fmla="*/ 1533525 w 8172450"/>
              <a:gd name="connsiteY13" fmla="*/ 1240591 h 1618495"/>
              <a:gd name="connsiteX14" fmla="*/ 1714500 w 8172450"/>
              <a:gd name="connsiteY14" fmla="*/ 1250116 h 1618495"/>
              <a:gd name="connsiteX15" fmla="*/ 1809750 w 8172450"/>
              <a:gd name="connsiteY15" fmla="*/ 1373941 h 1618495"/>
              <a:gd name="connsiteX16" fmla="*/ 1933575 w 8172450"/>
              <a:gd name="connsiteY16" fmla="*/ 1354891 h 1618495"/>
              <a:gd name="connsiteX17" fmla="*/ 2085975 w 8172450"/>
              <a:gd name="connsiteY17" fmla="*/ 1431091 h 1618495"/>
              <a:gd name="connsiteX18" fmla="*/ 2247900 w 8172450"/>
              <a:gd name="connsiteY18" fmla="*/ 1364416 h 1618495"/>
              <a:gd name="connsiteX19" fmla="*/ 2362200 w 8172450"/>
              <a:gd name="connsiteY19" fmla="*/ 1431091 h 1618495"/>
              <a:gd name="connsiteX20" fmla="*/ 2428875 w 8172450"/>
              <a:gd name="connsiteY20" fmla="*/ 1431091 h 1618495"/>
              <a:gd name="connsiteX21" fmla="*/ 2533650 w 8172450"/>
              <a:gd name="connsiteY21" fmla="*/ 1240591 h 1618495"/>
              <a:gd name="connsiteX22" fmla="*/ 2705100 w 8172450"/>
              <a:gd name="connsiteY22" fmla="*/ 1345366 h 1618495"/>
              <a:gd name="connsiteX23" fmla="*/ 2800350 w 8172450"/>
              <a:gd name="connsiteY23" fmla="*/ 1278691 h 1618495"/>
              <a:gd name="connsiteX24" fmla="*/ 2905125 w 8172450"/>
              <a:gd name="connsiteY24" fmla="*/ 1383466 h 1618495"/>
              <a:gd name="connsiteX25" fmla="*/ 2981325 w 8172450"/>
              <a:gd name="connsiteY25" fmla="*/ 1402516 h 1618495"/>
              <a:gd name="connsiteX26" fmla="*/ 3181350 w 8172450"/>
              <a:gd name="connsiteY26" fmla="*/ 1297741 h 1618495"/>
              <a:gd name="connsiteX27" fmla="*/ 3267075 w 8172450"/>
              <a:gd name="connsiteY27" fmla="*/ 1316791 h 1618495"/>
              <a:gd name="connsiteX28" fmla="*/ 3343275 w 8172450"/>
              <a:gd name="connsiteY28" fmla="*/ 1173916 h 1618495"/>
              <a:gd name="connsiteX29" fmla="*/ 3457575 w 8172450"/>
              <a:gd name="connsiteY29" fmla="*/ 1192966 h 1618495"/>
              <a:gd name="connsiteX30" fmla="*/ 3533775 w 8172450"/>
              <a:gd name="connsiteY30" fmla="*/ 1164391 h 1618495"/>
              <a:gd name="connsiteX31" fmla="*/ 3629025 w 8172450"/>
              <a:gd name="connsiteY31" fmla="*/ 1164391 h 1618495"/>
              <a:gd name="connsiteX32" fmla="*/ 3743325 w 8172450"/>
              <a:gd name="connsiteY32" fmla="*/ 964366 h 1618495"/>
              <a:gd name="connsiteX33" fmla="*/ 3800475 w 8172450"/>
              <a:gd name="connsiteY33" fmla="*/ 630991 h 1618495"/>
              <a:gd name="connsiteX34" fmla="*/ 3981450 w 8172450"/>
              <a:gd name="connsiteY34" fmla="*/ 1107241 h 1618495"/>
              <a:gd name="connsiteX35" fmla="*/ 4086225 w 8172450"/>
              <a:gd name="connsiteY35" fmla="*/ 1107241 h 1618495"/>
              <a:gd name="connsiteX36" fmla="*/ 4181475 w 8172450"/>
              <a:gd name="connsiteY36" fmla="*/ 1011991 h 1618495"/>
              <a:gd name="connsiteX37" fmla="*/ 4381500 w 8172450"/>
              <a:gd name="connsiteY37" fmla="*/ 1145341 h 1618495"/>
              <a:gd name="connsiteX38" fmla="*/ 4495800 w 8172450"/>
              <a:gd name="connsiteY38" fmla="*/ 840541 h 1618495"/>
              <a:gd name="connsiteX39" fmla="*/ 4619625 w 8172450"/>
              <a:gd name="connsiteY39" fmla="*/ 478591 h 1618495"/>
              <a:gd name="connsiteX40" fmla="*/ 4705350 w 8172450"/>
              <a:gd name="connsiteY40" fmla="*/ 831016 h 1618495"/>
              <a:gd name="connsiteX41" fmla="*/ 4819650 w 8172450"/>
              <a:gd name="connsiteY41" fmla="*/ 840541 h 1618495"/>
              <a:gd name="connsiteX42" fmla="*/ 5029200 w 8172450"/>
              <a:gd name="connsiteY42" fmla="*/ 1002466 h 1618495"/>
              <a:gd name="connsiteX43" fmla="*/ 5105400 w 8172450"/>
              <a:gd name="connsiteY43" fmla="*/ 926266 h 1618495"/>
              <a:gd name="connsiteX44" fmla="*/ 5181600 w 8172450"/>
              <a:gd name="connsiteY44" fmla="*/ 1097716 h 1618495"/>
              <a:gd name="connsiteX45" fmla="*/ 5257800 w 8172450"/>
              <a:gd name="connsiteY45" fmla="*/ 1154866 h 1618495"/>
              <a:gd name="connsiteX46" fmla="*/ 5353050 w 8172450"/>
              <a:gd name="connsiteY46" fmla="*/ 1212016 h 1618495"/>
              <a:gd name="connsiteX47" fmla="*/ 5543550 w 8172450"/>
              <a:gd name="connsiteY47" fmla="*/ 1269166 h 1618495"/>
              <a:gd name="connsiteX48" fmla="*/ 5629275 w 8172450"/>
              <a:gd name="connsiteY48" fmla="*/ 1202491 h 1618495"/>
              <a:gd name="connsiteX49" fmla="*/ 5753100 w 8172450"/>
              <a:gd name="connsiteY49" fmla="*/ 1164391 h 1618495"/>
              <a:gd name="connsiteX50" fmla="*/ 5800725 w 8172450"/>
              <a:gd name="connsiteY50" fmla="*/ 1297741 h 1618495"/>
              <a:gd name="connsiteX51" fmla="*/ 5915025 w 8172450"/>
              <a:gd name="connsiteY51" fmla="*/ 1250116 h 1618495"/>
              <a:gd name="connsiteX52" fmla="*/ 6019800 w 8172450"/>
              <a:gd name="connsiteY52" fmla="*/ 1250116 h 1618495"/>
              <a:gd name="connsiteX53" fmla="*/ 6115050 w 8172450"/>
              <a:gd name="connsiteY53" fmla="*/ 1307266 h 1618495"/>
              <a:gd name="connsiteX54" fmla="*/ 6715125 w 8172450"/>
              <a:gd name="connsiteY54" fmla="*/ 1618416 h 1618495"/>
              <a:gd name="connsiteX55" fmla="*/ 6924675 w 8172450"/>
              <a:gd name="connsiteY55" fmla="*/ 1335841 h 1618495"/>
              <a:gd name="connsiteX56" fmla="*/ 7019925 w 8172450"/>
              <a:gd name="connsiteY56" fmla="*/ 1154866 h 1618495"/>
              <a:gd name="connsiteX57" fmla="*/ 7077075 w 8172450"/>
              <a:gd name="connsiteY57" fmla="*/ 430966 h 1618495"/>
              <a:gd name="connsiteX58" fmla="*/ 7115175 w 8172450"/>
              <a:gd name="connsiteY58" fmla="*/ 173791 h 1618495"/>
              <a:gd name="connsiteX59" fmla="*/ 7191375 w 8172450"/>
              <a:gd name="connsiteY59" fmla="*/ 2341 h 1618495"/>
              <a:gd name="connsiteX60" fmla="*/ 7219950 w 8172450"/>
              <a:gd name="connsiteY60" fmla="*/ 297616 h 1618495"/>
              <a:gd name="connsiteX61" fmla="*/ 7267575 w 8172450"/>
              <a:gd name="connsiteY61" fmla="*/ 611941 h 1618495"/>
              <a:gd name="connsiteX62" fmla="*/ 7277100 w 8172450"/>
              <a:gd name="connsiteY62" fmla="*/ 869116 h 1618495"/>
              <a:gd name="connsiteX63" fmla="*/ 7362825 w 8172450"/>
              <a:gd name="connsiteY63" fmla="*/ 1040566 h 1618495"/>
              <a:gd name="connsiteX64" fmla="*/ 7458075 w 8172450"/>
              <a:gd name="connsiteY64" fmla="*/ 1192966 h 1618495"/>
              <a:gd name="connsiteX65" fmla="*/ 7572375 w 8172450"/>
              <a:gd name="connsiteY65" fmla="*/ 1192966 h 1618495"/>
              <a:gd name="connsiteX66" fmla="*/ 7639050 w 8172450"/>
              <a:gd name="connsiteY66" fmla="*/ 1107241 h 1618495"/>
              <a:gd name="connsiteX67" fmla="*/ 7762875 w 8172450"/>
              <a:gd name="connsiteY67" fmla="*/ 1173916 h 1618495"/>
              <a:gd name="connsiteX68" fmla="*/ 7839075 w 8172450"/>
              <a:gd name="connsiteY68" fmla="*/ 1250116 h 1618495"/>
              <a:gd name="connsiteX69" fmla="*/ 7934325 w 8172450"/>
              <a:gd name="connsiteY69" fmla="*/ 1278691 h 1618495"/>
              <a:gd name="connsiteX70" fmla="*/ 8010525 w 8172450"/>
              <a:gd name="connsiteY70" fmla="*/ 1421566 h 1618495"/>
              <a:gd name="connsiteX71" fmla="*/ 8086725 w 8172450"/>
              <a:gd name="connsiteY71" fmla="*/ 1383466 h 1618495"/>
              <a:gd name="connsiteX72" fmla="*/ 8172450 w 8172450"/>
              <a:gd name="connsiteY72" fmla="*/ 1383466 h 1618495"/>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1809750 w 8172450"/>
              <a:gd name="connsiteY15" fmla="*/ 1373941 h 1619081"/>
              <a:gd name="connsiteX16" fmla="*/ 1933575 w 8172450"/>
              <a:gd name="connsiteY16" fmla="*/ 1354891 h 1619081"/>
              <a:gd name="connsiteX17" fmla="*/ 2085975 w 8172450"/>
              <a:gd name="connsiteY17" fmla="*/ 1431091 h 1619081"/>
              <a:gd name="connsiteX18" fmla="*/ 2247900 w 8172450"/>
              <a:gd name="connsiteY18" fmla="*/ 1364416 h 1619081"/>
              <a:gd name="connsiteX19" fmla="*/ 2362200 w 8172450"/>
              <a:gd name="connsiteY19" fmla="*/ 1431091 h 1619081"/>
              <a:gd name="connsiteX20" fmla="*/ 2428875 w 8172450"/>
              <a:gd name="connsiteY20" fmla="*/ 1431091 h 1619081"/>
              <a:gd name="connsiteX21" fmla="*/ 2533650 w 8172450"/>
              <a:gd name="connsiteY21" fmla="*/ 1240591 h 1619081"/>
              <a:gd name="connsiteX22" fmla="*/ 2705100 w 8172450"/>
              <a:gd name="connsiteY22" fmla="*/ 1345366 h 1619081"/>
              <a:gd name="connsiteX23" fmla="*/ 2800350 w 8172450"/>
              <a:gd name="connsiteY23" fmla="*/ 1278691 h 1619081"/>
              <a:gd name="connsiteX24" fmla="*/ 2905125 w 8172450"/>
              <a:gd name="connsiteY24" fmla="*/ 1383466 h 1619081"/>
              <a:gd name="connsiteX25" fmla="*/ 2981325 w 8172450"/>
              <a:gd name="connsiteY25" fmla="*/ 1402516 h 1619081"/>
              <a:gd name="connsiteX26" fmla="*/ 3181350 w 8172450"/>
              <a:gd name="connsiteY26" fmla="*/ 1297741 h 1619081"/>
              <a:gd name="connsiteX27" fmla="*/ 3267075 w 8172450"/>
              <a:gd name="connsiteY27" fmla="*/ 1316791 h 1619081"/>
              <a:gd name="connsiteX28" fmla="*/ 3343275 w 8172450"/>
              <a:gd name="connsiteY28" fmla="*/ 1173916 h 1619081"/>
              <a:gd name="connsiteX29" fmla="*/ 3457575 w 8172450"/>
              <a:gd name="connsiteY29" fmla="*/ 1192966 h 1619081"/>
              <a:gd name="connsiteX30" fmla="*/ 3533775 w 8172450"/>
              <a:gd name="connsiteY30" fmla="*/ 1164391 h 1619081"/>
              <a:gd name="connsiteX31" fmla="*/ 3629025 w 8172450"/>
              <a:gd name="connsiteY31" fmla="*/ 1164391 h 1619081"/>
              <a:gd name="connsiteX32" fmla="*/ 3743325 w 8172450"/>
              <a:gd name="connsiteY32" fmla="*/ 964366 h 1619081"/>
              <a:gd name="connsiteX33" fmla="*/ 3800475 w 8172450"/>
              <a:gd name="connsiteY33" fmla="*/ 630991 h 1619081"/>
              <a:gd name="connsiteX34" fmla="*/ 3981450 w 8172450"/>
              <a:gd name="connsiteY34" fmla="*/ 1107241 h 1619081"/>
              <a:gd name="connsiteX35" fmla="*/ 4086225 w 8172450"/>
              <a:gd name="connsiteY35" fmla="*/ 1107241 h 1619081"/>
              <a:gd name="connsiteX36" fmla="*/ 4181475 w 8172450"/>
              <a:gd name="connsiteY36" fmla="*/ 1011991 h 1619081"/>
              <a:gd name="connsiteX37" fmla="*/ 4381500 w 8172450"/>
              <a:gd name="connsiteY37" fmla="*/ 1145341 h 1619081"/>
              <a:gd name="connsiteX38" fmla="*/ 4495800 w 8172450"/>
              <a:gd name="connsiteY38" fmla="*/ 840541 h 1619081"/>
              <a:gd name="connsiteX39" fmla="*/ 4619625 w 8172450"/>
              <a:gd name="connsiteY39" fmla="*/ 478591 h 1619081"/>
              <a:gd name="connsiteX40" fmla="*/ 4705350 w 8172450"/>
              <a:gd name="connsiteY40" fmla="*/ 831016 h 1619081"/>
              <a:gd name="connsiteX41" fmla="*/ 4819650 w 8172450"/>
              <a:gd name="connsiteY41" fmla="*/ 840541 h 1619081"/>
              <a:gd name="connsiteX42" fmla="*/ 5029200 w 8172450"/>
              <a:gd name="connsiteY42" fmla="*/ 1002466 h 1619081"/>
              <a:gd name="connsiteX43" fmla="*/ 5105400 w 8172450"/>
              <a:gd name="connsiteY43" fmla="*/ 926266 h 1619081"/>
              <a:gd name="connsiteX44" fmla="*/ 5181600 w 8172450"/>
              <a:gd name="connsiteY44" fmla="*/ 1097716 h 1619081"/>
              <a:gd name="connsiteX45" fmla="*/ 5257800 w 8172450"/>
              <a:gd name="connsiteY45" fmla="*/ 1154866 h 1619081"/>
              <a:gd name="connsiteX46" fmla="*/ 5353050 w 8172450"/>
              <a:gd name="connsiteY46" fmla="*/ 1212016 h 1619081"/>
              <a:gd name="connsiteX47" fmla="*/ 5543550 w 8172450"/>
              <a:gd name="connsiteY47" fmla="*/ 1269166 h 1619081"/>
              <a:gd name="connsiteX48" fmla="*/ 5629275 w 8172450"/>
              <a:gd name="connsiteY48" fmla="*/ 1202491 h 1619081"/>
              <a:gd name="connsiteX49" fmla="*/ 5753100 w 8172450"/>
              <a:gd name="connsiteY49" fmla="*/ 1164391 h 1619081"/>
              <a:gd name="connsiteX50" fmla="*/ 5800725 w 8172450"/>
              <a:gd name="connsiteY50" fmla="*/ 1297741 h 1619081"/>
              <a:gd name="connsiteX51" fmla="*/ 5915025 w 8172450"/>
              <a:gd name="connsiteY51" fmla="*/ 1250116 h 1619081"/>
              <a:gd name="connsiteX52" fmla="*/ 6019800 w 8172450"/>
              <a:gd name="connsiteY52" fmla="*/ 1250116 h 1619081"/>
              <a:gd name="connsiteX53" fmla="*/ 6715125 w 8172450"/>
              <a:gd name="connsiteY53" fmla="*/ 1618416 h 1619081"/>
              <a:gd name="connsiteX54" fmla="*/ 6924675 w 8172450"/>
              <a:gd name="connsiteY54" fmla="*/ 1335841 h 1619081"/>
              <a:gd name="connsiteX55" fmla="*/ 7019925 w 8172450"/>
              <a:gd name="connsiteY55" fmla="*/ 1154866 h 1619081"/>
              <a:gd name="connsiteX56" fmla="*/ 7077075 w 8172450"/>
              <a:gd name="connsiteY56" fmla="*/ 430966 h 1619081"/>
              <a:gd name="connsiteX57" fmla="*/ 7115175 w 8172450"/>
              <a:gd name="connsiteY57" fmla="*/ 173791 h 1619081"/>
              <a:gd name="connsiteX58" fmla="*/ 7191375 w 8172450"/>
              <a:gd name="connsiteY58" fmla="*/ 2341 h 1619081"/>
              <a:gd name="connsiteX59" fmla="*/ 7219950 w 8172450"/>
              <a:gd name="connsiteY59" fmla="*/ 297616 h 1619081"/>
              <a:gd name="connsiteX60" fmla="*/ 7267575 w 8172450"/>
              <a:gd name="connsiteY60" fmla="*/ 611941 h 1619081"/>
              <a:gd name="connsiteX61" fmla="*/ 7277100 w 8172450"/>
              <a:gd name="connsiteY61" fmla="*/ 869116 h 1619081"/>
              <a:gd name="connsiteX62" fmla="*/ 7362825 w 8172450"/>
              <a:gd name="connsiteY62" fmla="*/ 1040566 h 1619081"/>
              <a:gd name="connsiteX63" fmla="*/ 7458075 w 8172450"/>
              <a:gd name="connsiteY63" fmla="*/ 1192966 h 1619081"/>
              <a:gd name="connsiteX64" fmla="*/ 7572375 w 8172450"/>
              <a:gd name="connsiteY64" fmla="*/ 1192966 h 1619081"/>
              <a:gd name="connsiteX65" fmla="*/ 7639050 w 8172450"/>
              <a:gd name="connsiteY65" fmla="*/ 1107241 h 1619081"/>
              <a:gd name="connsiteX66" fmla="*/ 7762875 w 8172450"/>
              <a:gd name="connsiteY66" fmla="*/ 1173916 h 1619081"/>
              <a:gd name="connsiteX67" fmla="*/ 7839075 w 8172450"/>
              <a:gd name="connsiteY67" fmla="*/ 1250116 h 1619081"/>
              <a:gd name="connsiteX68" fmla="*/ 7934325 w 8172450"/>
              <a:gd name="connsiteY68" fmla="*/ 1278691 h 1619081"/>
              <a:gd name="connsiteX69" fmla="*/ 8010525 w 8172450"/>
              <a:gd name="connsiteY69" fmla="*/ 1421566 h 1619081"/>
              <a:gd name="connsiteX70" fmla="*/ 8086725 w 8172450"/>
              <a:gd name="connsiteY70" fmla="*/ 1383466 h 1619081"/>
              <a:gd name="connsiteX71" fmla="*/ 8172450 w 8172450"/>
              <a:gd name="connsiteY71" fmla="*/ 1383466 h 1619081"/>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1809750 w 8172450"/>
              <a:gd name="connsiteY15" fmla="*/ 1373941 h 1619081"/>
              <a:gd name="connsiteX16" fmla="*/ 1933575 w 8172450"/>
              <a:gd name="connsiteY16" fmla="*/ 1354891 h 1619081"/>
              <a:gd name="connsiteX17" fmla="*/ 2085975 w 8172450"/>
              <a:gd name="connsiteY17" fmla="*/ 1431091 h 1619081"/>
              <a:gd name="connsiteX18" fmla="*/ 2247900 w 8172450"/>
              <a:gd name="connsiteY18" fmla="*/ 1364416 h 1619081"/>
              <a:gd name="connsiteX19" fmla="*/ 2362200 w 8172450"/>
              <a:gd name="connsiteY19" fmla="*/ 1431091 h 1619081"/>
              <a:gd name="connsiteX20" fmla="*/ 2428875 w 8172450"/>
              <a:gd name="connsiteY20" fmla="*/ 1431091 h 1619081"/>
              <a:gd name="connsiteX21" fmla="*/ 2533650 w 8172450"/>
              <a:gd name="connsiteY21" fmla="*/ 1240591 h 1619081"/>
              <a:gd name="connsiteX22" fmla="*/ 2705100 w 8172450"/>
              <a:gd name="connsiteY22" fmla="*/ 1345366 h 1619081"/>
              <a:gd name="connsiteX23" fmla="*/ 2800350 w 8172450"/>
              <a:gd name="connsiteY23" fmla="*/ 1278691 h 1619081"/>
              <a:gd name="connsiteX24" fmla="*/ 2905125 w 8172450"/>
              <a:gd name="connsiteY24" fmla="*/ 1383466 h 1619081"/>
              <a:gd name="connsiteX25" fmla="*/ 2981325 w 8172450"/>
              <a:gd name="connsiteY25" fmla="*/ 1402516 h 1619081"/>
              <a:gd name="connsiteX26" fmla="*/ 3181350 w 8172450"/>
              <a:gd name="connsiteY26" fmla="*/ 1297741 h 1619081"/>
              <a:gd name="connsiteX27" fmla="*/ 3267075 w 8172450"/>
              <a:gd name="connsiteY27" fmla="*/ 1316791 h 1619081"/>
              <a:gd name="connsiteX28" fmla="*/ 3343275 w 8172450"/>
              <a:gd name="connsiteY28" fmla="*/ 1173916 h 1619081"/>
              <a:gd name="connsiteX29" fmla="*/ 3457575 w 8172450"/>
              <a:gd name="connsiteY29" fmla="*/ 1192966 h 1619081"/>
              <a:gd name="connsiteX30" fmla="*/ 3533775 w 8172450"/>
              <a:gd name="connsiteY30" fmla="*/ 1164391 h 1619081"/>
              <a:gd name="connsiteX31" fmla="*/ 3629025 w 8172450"/>
              <a:gd name="connsiteY31" fmla="*/ 1164391 h 1619081"/>
              <a:gd name="connsiteX32" fmla="*/ 3743325 w 8172450"/>
              <a:gd name="connsiteY32" fmla="*/ 964366 h 1619081"/>
              <a:gd name="connsiteX33" fmla="*/ 3800475 w 8172450"/>
              <a:gd name="connsiteY33" fmla="*/ 630991 h 1619081"/>
              <a:gd name="connsiteX34" fmla="*/ 3981450 w 8172450"/>
              <a:gd name="connsiteY34" fmla="*/ 1107241 h 1619081"/>
              <a:gd name="connsiteX35" fmla="*/ 4086225 w 8172450"/>
              <a:gd name="connsiteY35" fmla="*/ 1107241 h 1619081"/>
              <a:gd name="connsiteX36" fmla="*/ 4181475 w 8172450"/>
              <a:gd name="connsiteY36" fmla="*/ 1011991 h 1619081"/>
              <a:gd name="connsiteX37" fmla="*/ 4381500 w 8172450"/>
              <a:gd name="connsiteY37" fmla="*/ 1145341 h 1619081"/>
              <a:gd name="connsiteX38" fmla="*/ 4495800 w 8172450"/>
              <a:gd name="connsiteY38" fmla="*/ 840541 h 1619081"/>
              <a:gd name="connsiteX39" fmla="*/ 4619625 w 8172450"/>
              <a:gd name="connsiteY39" fmla="*/ 478591 h 1619081"/>
              <a:gd name="connsiteX40" fmla="*/ 4705350 w 8172450"/>
              <a:gd name="connsiteY40" fmla="*/ 831016 h 1619081"/>
              <a:gd name="connsiteX41" fmla="*/ 4819650 w 8172450"/>
              <a:gd name="connsiteY41" fmla="*/ 840541 h 1619081"/>
              <a:gd name="connsiteX42" fmla="*/ 5029200 w 8172450"/>
              <a:gd name="connsiteY42" fmla="*/ 1002466 h 1619081"/>
              <a:gd name="connsiteX43" fmla="*/ 5105400 w 8172450"/>
              <a:gd name="connsiteY43" fmla="*/ 926266 h 1619081"/>
              <a:gd name="connsiteX44" fmla="*/ 5181600 w 8172450"/>
              <a:gd name="connsiteY44" fmla="*/ 1097716 h 1619081"/>
              <a:gd name="connsiteX45" fmla="*/ 5257800 w 8172450"/>
              <a:gd name="connsiteY45" fmla="*/ 1154866 h 1619081"/>
              <a:gd name="connsiteX46" fmla="*/ 5353050 w 8172450"/>
              <a:gd name="connsiteY46" fmla="*/ 1212016 h 1619081"/>
              <a:gd name="connsiteX47" fmla="*/ 5543550 w 8172450"/>
              <a:gd name="connsiteY47" fmla="*/ 1269166 h 1619081"/>
              <a:gd name="connsiteX48" fmla="*/ 5629275 w 8172450"/>
              <a:gd name="connsiteY48" fmla="*/ 1202491 h 1619081"/>
              <a:gd name="connsiteX49" fmla="*/ 5753100 w 8172450"/>
              <a:gd name="connsiteY49" fmla="*/ 1164391 h 1619081"/>
              <a:gd name="connsiteX50" fmla="*/ 5800725 w 8172450"/>
              <a:gd name="connsiteY50" fmla="*/ 1297741 h 1619081"/>
              <a:gd name="connsiteX51" fmla="*/ 5915025 w 8172450"/>
              <a:gd name="connsiteY51" fmla="*/ 1250116 h 1619081"/>
              <a:gd name="connsiteX52" fmla="*/ 6715125 w 8172450"/>
              <a:gd name="connsiteY52" fmla="*/ 1618416 h 1619081"/>
              <a:gd name="connsiteX53" fmla="*/ 6924675 w 8172450"/>
              <a:gd name="connsiteY53" fmla="*/ 1335841 h 1619081"/>
              <a:gd name="connsiteX54" fmla="*/ 7019925 w 8172450"/>
              <a:gd name="connsiteY54" fmla="*/ 1154866 h 1619081"/>
              <a:gd name="connsiteX55" fmla="*/ 7077075 w 8172450"/>
              <a:gd name="connsiteY55" fmla="*/ 430966 h 1619081"/>
              <a:gd name="connsiteX56" fmla="*/ 7115175 w 8172450"/>
              <a:gd name="connsiteY56" fmla="*/ 173791 h 1619081"/>
              <a:gd name="connsiteX57" fmla="*/ 7191375 w 8172450"/>
              <a:gd name="connsiteY57" fmla="*/ 2341 h 1619081"/>
              <a:gd name="connsiteX58" fmla="*/ 7219950 w 8172450"/>
              <a:gd name="connsiteY58" fmla="*/ 297616 h 1619081"/>
              <a:gd name="connsiteX59" fmla="*/ 7267575 w 8172450"/>
              <a:gd name="connsiteY59" fmla="*/ 611941 h 1619081"/>
              <a:gd name="connsiteX60" fmla="*/ 7277100 w 8172450"/>
              <a:gd name="connsiteY60" fmla="*/ 869116 h 1619081"/>
              <a:gd name="connsiteX61" fmla="*/ 7362825 w 8172450"/>
              <a:gd name="connsiteY61" fmla="*/ 1040566 h 1619081"/>
              <a:gd name="connsiteX62" fmla="*/ 7458075 w 8172450"/>
              <a:gd name="connsiteY62" fmla="*/ 1192966 h 1619081"/>
              <a:gd name="connsiteX63" fmla="*/ 7572375 w 8172450"/>
              <a:gd name="connsiteY63" fmla="*/ 1192966 h 1619081"/>
              <a:gd name="connsiteX64" fmla="*/ 7639050 w 8172450"/>
              <a:gd name="connsiteY64" fmla="*/ 1107241 h 1619081"/>
              <a:gd name="connsiteX65" fmla="*/ 7762875 w 8172450"/>
              <a:gd name="connsiteY65" fmla="*/ 1173916 h 1619081"/>
              <a:gd name="connsiteX66" fmla="*/ 7839075 w 8172450"/>
              <a:gd name="connsiteY66" fmla="*/ 1250116 h 1619081"/>
              <a:gd name="connsiteX67" fmla="*/ 7934325 w 8172450"/>
              <a:gd name="connsiteY67" fmla="*/ 1278691 h 1619081"/>
              <a:gd name="connsiteX68" fmla="*/ 8010525 w 8172450"/>
              <a:gd name="connsiteY68" fmla="*/ 1421566 h 1619081"/>
              <a:gd name="connsiteX69" fmla="*/ 8086725 w 8172450"/>
              <a:gd name="connsiteY69" fmla="*/ 1383466 h 1619081"/>
              <a:gd name="connsiteX70" fmla="*/ 8172450 w 8172450"/>
              <a:gd name="connsiteY70" fmla="*/ 1383466 h 1619081"/>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3267075 w 8172450"/>
              <a:gd name="connsiteY27" fmla="*/ 1316791 h 1618555"/>
              <a:gd name="connsiteX28" fmla="*/ 3343275 w 8172450"/>
              <a:gd name="connsiteY28" fmla="*/ 1173916 h 1618555"/>
              <a:gd name="connsiteX29" fmla="*/ 3457575 w 8172450"/>
              <a:gd name="connsiteY29" fmla="*/ 1192966 h 1618555"/>
              <a:gd name="connsiteX30" fmla="*/ 3533775 w 8172450"/>
              <a:gd name="connsiteY30" fmla="*/ 1164391 h 1618555"/>
              <a:gd name="connsiteX31" fmla="*/ 3629025 w 8172450"/>
              <a:gd name="connsiteY31" fmla="*/ 1164391 h 1618555"/>
              <a:gd name="connsiteX32" fmla="*/ 3743325 w 8172450"/>
              <a:gd name="connsiteY32" fmla="*/ 964366 h 1618555"/>
              <a:gd name="connsiteX33" fmla="*/ 3800475 w 8172450"/>
              <a:gd name="connsiteY33" fmla="*/ 630991 h 1618555"/>
              <a:gd name="connsiteX34" fmla="*/ 3981450 w 8172450"/>
              <a:gd name="connsiteY34" fmla="*/ 1107241 h 1618555"/>
              <a:gd name="connsiteX35" fmla="*/ 4086225 w 8172450"/>
              <a:gd name="connsiteY35" fmla="*/ 1107241 h 1618555"/>
              <a:gd name="connsiteX36" fmla="*/ 4181475 w 8172450"/>
              <a:gd name="connsiteY36" fmla="*/ 1011991 h 1618555"/>
              <a:gd name="connsiteX37" fmla="*/ 4381500 w 8172450"/>
              <a:gd name="connsiteY37" fmla="*/ 1145341 h 1618555"/>
              <a:gd name="connsiteX38" fmla="*/ 4495800 w 8172450"/>
              <a:gd name="connsiteY38" fmla="*/ 840541 h 1618555"/>
              <a:gd name="connsiteX39" fmla="*/ 4619625 w 8172450"/>
              <a:gd name="connsiteY39" fmla="*/ 478591 h 1618555"/>
              <a:gd name="connsiteX40" fmla="*/ 4705350 w 8172450"/>
              <a:gd name="connsiteY40" fmla="*/ 831016 h 1618555"/>
              <a:gd name="connsiteX41" fmla="*/ 4819650 w 8172450"/>
              <a:gd name="connsiteY41" fmla="*/ 840541 h 1618555"/>
              <a:gd name="connsiteX42" fmla="*/ 5029200 w 8172450"/>
              <a:gd name="connsiteY42" fmla="*/ 1002466 h 1618555"/>
              <a:gd name="connsiteX43" fmla="*/ 5105400 w 8172450"/>
              <a:gd name="connsiteY43" fmla="*/ 926266 h 1618555"/>
              <a:gd name="connsiteX44" fmla="*/ 5181600 w 8172450"/>
              <a:gd name="connsiteY44" fmla="*/ 1097716 h 1618555"/>
              <a:gd name="connsiteX45" fmla="*/ 5257800 w 8172450"/>
              <a:gd name="connsiteY45" fmla="*/ 1154866 h 1618555"/>
              <a:gd name="connsiteX46" fmla="*/ 5353050 w 8172450"/>
              <a:gd name="connsiteY46" fmla="*/ 1212016 h 1618555"/>
              <a:gd name="connsiteX47" fmla="*/ 5543550 w 8172450"/>
              <a:gd name="connsiteY47" fmla="*/ 1269166 h 1618555"/>
              <a:gd name="connsiteX48" fmla="*/ 5629275 w 8172450"/>
              <a:gd name="connsiteY48" fmla="*/ 1202491 h 1618555"/>
              <a:gd name="connsiteX49" fmla="*/ 5753100 w 8172450"/>
              <a:gd name="connsiteY49" fmla="*/ 1164391 h 1618555"/>
              <a:gd name="connsiteX50" fmla="*/ 5800725 w 8172450"/>
              <a:gd name="connsiteY50" fmla="*/ 1297741 h 1618555"/>
              <a:gd name="connsiteX51" fmla="*/ 6715125 w 8172450"/>
              <a:gd name="connsiteY51" fmla="*/ 1618416 h 1618555"/>
              <a:gd name="connsiteX52" fmla="*/ 6924675 w 8172450"/>
              <a:gd name="connsiteY52" fmla="*/ 1335841 h 1618555"/>
              <a:gd name="connsiteX53" fmla="*/ 7019925 w 8172450"/>
              <a:gd name="connsiteY53" fmla="*/ 1154866 h 1618555"/>
              <a:gd name="connsiteX54" fmla="*/ 7077075 w 8172450"/>
              <a:gd name="connsiteY54" fmla="*/ 430966 h 1618555"/>
              <a:gd name="connsiteX55" fmla="*/ 7115175 w 8172450"/>
              <a:gd name="connsiteY55" fmla="*/ 173791 h 1618555"/>
              <a:gd name="connsiteX56" fmla="*/ 7191375 w 8172450"/>
              <a:gd name="connsiteY56" fmla="*/ 2341 h 1618555"/>
              <a:gd name="connsiteX57" fmla="*/ 7219950 w 8172450"/>
              <a:gd name="connsiteY57" fmla="*/ 297616 h 1618555"/>
              <a:gd name="connsiteX58" fmla="*/ 7267575 w 8172450"/>
              <a:gd name="connsiteY58" fmla="*/ 611941 h 1618555"/>
              <a:gd name="connsiteX59" fmla="*/ 7277100 w 8172450"/>
              <a:gd name="connsiteY59" fmla="*/ 869116 h 1618555"/>
              <a:gd name="connsiteX60" fmla="*/ 7362825 w 8172450"/>
              <a:gd name="connsiteY60" fmla="*/ 1040566 h 1618555"/>
              <a:gd name="connsiteX61" fmla="*/ 7458075 w 8172450"/>
              <a:gd name="connsiteY61" fmla="*/ 1192966 h 1618555"/>
              <a:gd name="connsiteX62" fmla="*/ 7572375 w 8172450"/>
              <a:gd name="connsiteY62" fmla="*/ 1192966 h 1618555"/>
              <a:gd name="connsiteX63" fmla="*/ 7639050 w 8172450"/>
              <a:gd name="connsiteY63" fmla="*/ 1107241 h 1618555"/>
              <a:gd name="connsiteX64" fmla="*/ 7762875 w 8172450"/>
              <a:gd name="connsiteY64" fmla="*/ 1173916 h 1618555"/>
              <a:gd name="connsiteX65" fmla="*/ 7839075 w 8172450"/>
              <a:gd name="connsiteY65" fmla="*/ 1250116 h 1618555"/>
              <a:gd name="connsiteX66" fmla="*/ 7934325 w 8172450"/>
              <a:gd name="connsiteY66" fmla="*/ 1278691 h 1618555"/>
              <a:gd name="connsiteX67" fmla="*/ 8010525 w 8172450"/>
              <a:gd name="connsiteY67" fmla="*/ 1421566 h 1618555"/>
              <a:gd name="connsiteX68" fmla="*/ 8086725 w 8172450"/>
              <a:gd name="connsiteY68" fmla="*/ 1383466 h 1618555"/>
              <a:gd name="connsiteX69" fmla="*/ 8172450 w 8172450"/>
              <a:gd name="connsiteY69" fmla="*/ 1383466 h 1618555"/>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3629025 w 8172450"/>
              <a:gd name="connsiteY31" fmla="*/ 1164391 h 1620821"/>
              <a:gd name="connsiteX32" fmla="*/ 3743325 w 8172450"/>
              <a:gd name="connsiteY32" fmla="*/ 964366 h 1620821"/>
              <a:gd name="connsiteX33" fmla="*/ 3800475 w 8172450"/>
              <a:gd name="connsiteY33" fmla="*/ 630991 h 1620821"/>
              <a:gd name="connsiteX34" fmla="*/ 3981450 w 8172450"/>
              <a:gd name="connsiteY34" fmla="*/ 1107241 h 1620821"/>
              <a:gd name="connsiteX35" fmla="*/ 4086225 w 8172450"/>
              <a:gd name="connsiteY35" fmla="*/ 1107241 h 1620821"/>
              <a:gd name="connsiteX36" fmla="*/ 4181475 w 8172450"/>
              <a:gd name="connsiteY36" fmla="*/ 1011991 h 1620821"/>
              <a:gd name="connsiteX37" fmla="*/ 4381500 w 8172450"/>
              <a:gd name="connsiteY37" fmla="*/ 1145341 h 1620821"/>
              <a:gd name="connsiteX38" fmla="*/ 4495800 w 8172450"/>
              <a:gd name="connsiteY38" fmla="*/ 840541 h 1620821"/>
              <a:gd name="connsiteX39" fmla="*/ 4619625 w 8172450"/>
              <a:gd name="connsiteY39" fmla="*/ 478591 h 1620821"/>
              <a:gd name="connsiteX40" fmla="*/ 4705350 w 8172450"/>
              <a:gd name="connsiteY40" fmla="*/ 831016 h 1620821"/>
              <a:gd name="connsiteX41" fmla="*/ 4819650 w 8172450"/>
              <a:gd name="connsiteY41" fmla="*/ 840541 h 1620821"/>
              <a:gd name="connsiteX42" fmla="*/ 5029200 w 8172450"/>
              <a:gd name="connsiteY42" fmla="*/ 1002466 h 1620821"/>
              <a:gd name="connsiteX43" fmla="*/ 5105400 w 8172450"/>
              <a:gd name="connsiteY43" fmla="*/ 926266 h 1620821"/>
              <a:gd name="connsiteX44" fmla="*/ 5181600 w 8172450"/>
              <a:gd name="connsiteY44" fmla="*/ 1097716 h 1620821"/>
              <a:gd name="connsiteX45" fmla="*/ 5257800 w 8172450"/>
              <a:gd name="connsiteY45" fmla="*/ 1154866 h 1620821"/>
              <a:gd name="connsiteX46" fmla="*/ 5353050 w 8172450"/>
              <a:gd name="connsiteY46" fmla="*/ 1212016 h 1620821"/>
              <a:gd name="connsiteX47" fmla="*/ 5543550 w 8172450"/>
              <a:gd name="connsiteY47" fmla="*/ 1269166 h 1620821"/>
              <a:gd name="connsiteX48" fmla="*/ 5629275 w 8172450"/>
              <a:gd name="connsiteY48" fmla="*/ 1202491 h 1620821"/>
              <a:gd name="connsiteX49" fmla="*/ 5753100 w 8172450"/>
              <a:gd name="connsiteY49" fmla="*/ 1164391 h 1620821"/>
              <a:gd name="connsiteX50" fmla="*/ 6715125 w 8172450"/>
              <a:gd name="connsiteY50" fmla="*/ 1618416 h 1620821"/>
              <a:gd name="connsiteX51" fmla="*/ 6924675 w 8172450"/>
              <a:gd name="connsiteY51" fmla="*/ 1335841 h 1620821"/>
              <a:gd name="connsiteX52" fmla="*/ 7019925 w 8172450"/>
              <a:gd name="connsiteY52" fmla="*/ 1154866 h 1620821"/>
              <a:gd name="connsiteX53" fmla="*/ 7077075 w 8172450"/>
              <a:gd name="connsiteY53" fmla="*/ 430966 h 1620821"/>
              <a:gd name="connsiteX54" fmla="*/ 7115175 w 8172450"/>
              <a:gd name="connsiteY54" fmla="*/ 173791 h 1620821"/>
              <a:gd name="connsiteX55" fmla="*/ 7191375 w 8172450"/>
              <a:gd name="connsiteY55" fmla="*/ 2341 h 1620821"/>
              <a:gd name="connsiteX56" fmla="*/ 7219950 w 8172450"/>
              <a:gd name="connsiteY56" fmla="*/ 297616 h 1620821"/>
              <a:gd name="connsiteX57" fmla="*/ 7267575 w 8172450"/>
              <a:gd name="connsiteY57" fmla="*/ 611941 h 1620821"/>
              <a:gd name="connsiteX58" fmla="*/ 7277100 w 8172450"/>
              <a:gd name="connsiteY58" fmla="*/ 869116 h 1620821"/>
              <a:gd name="connsiteX59" fmla="*/ 7362825 w 8172450"/>
              <a:gd name="connsiteY59" fmla="*/ 1040566 h 1620821"/>
              <a:gd name="connsiteX60" fmla="*/ 7458075 w 8172450"/>
              <a:gd name="connsiteY60" fmla="*/ 1192966 h 1620821"/>
              <a:gd name="connsiteX61" fmla="*/ 7572375 w 8172450"/>
              <a:gd name="connsiteY61" fmla="*/ 1192966 h 1620821"/>
              <a:gd name="connsiteX62" fmla="*/ 7639050 w 8172450"/>
              <a:gd name="connsiteY62" fmla="*/ 1107241 h 1620821"/>
              <a:gd name="connsiteX63" fmla="*/ 7762875 w 8172450"/>
              <a:gd name="connsiteY63" fmla="*/ 1173916 h 1620821"/>
              <a:gd name="connsiteX64" fmla="*/ 7839075 w 8172450"/>
              <a:gd name="connsiteY64" fmla="*/ 1250116 h 1620821"/>
              <a:gd name="connsiteX65" fmla="*/ 7934325 w 8172450"/>
              <a:gd name="connsiteY65" fmla="*/ 1278691 h 1620821"/>
              <a:gd name="connsiteX66" fmla="*/ 8010525 w 8172450"/>
              <a:gd name="connsiteY66" fmla="*/ 1421566 h 1620821"/>
              <a:gd name="connsiteX67" fmla="*/ 8086725 w 8172450"/>
              <a:gd name="connsiteY67" fmla="*/ 1383466 h 1620821"/>
              <a:gd name="connsiteX68" fmla="*/ 8172450 w 8172450"/>
              <a:gd name="connsiteY68" fmla="*/ 1383466 h 1620821"/>
              <a:gd name="connsiteX0" fmla="*/ 0 w 8172450"/>
              <a:gd name="connsiteY0" fmla="*/ 1383466 h 1619936"/>
              <a:gd name="connsiteX1" fmla="*/ 114300 w 8172450"/>
              <a:gd name="connsiteY1" fmla="*/ 1402516 h 1619936"/>
              <a:gd name="connsiteX2" fmla="*/ 266700 w 8172450"/>
              <a:gd name="connsiteY2" fmla="*/ 1440616 h 1619936"/>
              <a:gd name="connsiteX3" fmla="*/ 438150 w 8172450"/>
              <a:gd name="connsiteY3" fmla="*/ 1440616 h 1619936"/>
              <a:gd name="connsiteX4" fmla="*/ 552450 w 8172450"/>
              <a:gd name="connsiteY4" fmla="*/ 1402516 h 1619936"/>
              <a:gd name="connsiteX5" fmla="*/ 628650 w 8172450"/>
              <a:gd name="connsiteY5" fmla="*/ 1392991 h 1619936"/>
              <a:gd name="connsiteX6" fmla="*/ 704850 w 8172450"/>
              <a:gd name="connsiteY6" fmla="*/ 1402516 h 1619936"/>
              <a:gd name="connsiteX7" fmla="*/ 800100 w 8172450"/>
              <a:gd name="connsiteY7" fmla="*/ 1183441 h 1619936"/>
              <a:gd name="connsiteX8" fmla="*/ 914400 w 8172450"/>
              <a:gd name="connsiteY8" fmla="*/ 1231066 h 1619936"/>
              <a:gd name="connsiteX9" fmla="*/ 1057275 w 8172450"/>
              <a:gd name="connsiteY9" fmla="*/ 1259641 h 1619936"/>
              <a:gd name="connsiteX10" fmla="*/ 1171575 w 8172450"/>
              <a:gd name="connsiteY10" fmla="*/ 1345366 h 1619936"/>
              <a:gd name="connsiteX11" fmla="*/ 1343025 w 8172450"/>
              <a:gd name="connsiteY11" fmla="*/ 1354891 h 1619936"/>
              <a:gd name="connsiteX12" fmla="*/ 1428750 w 8172450"/>
              <a:gd name="connsiteY12" fmla="*/ 1202491 h 1619936"/>
              <a:gd name="connsiteX13" fmla="*/ 1533525 w 8172450"/>
              <a:gd name="connsiteY13" fmla="*/ 1240591 h 1619936"/>
              <a:gd name="connsiteX14" fmla="*/ 1714500 w 8172450"/>
              <a:gd name="connsiteY14" fmla="*/ 1250116 h 1619936"/>
              <a:gd name="connsiteX15" fmla="*/ 1809750 w 8172450"/>
              <a:gd name="connsiteY15" fmla="*/ 1373941 h 1619936"/>
              <a:gd name="connsiteX16" fmla="*/ 1933575 w 8172450"/>
              <a:gd name="connsiteY16" fmla="*/ 1354891 h 1619936"/>
              <a:gd name="connsiteX17" fmla="*/ 2085975 w 8172450"/>
              <a:gd name="connsiteY17" fmla="*/ 1431091 h 1619936"/>
              <a:gd name="connsiteX18" fmla="*/ 2247900 w 8172450"/>
              <a:gd name="connsiteY18" fmla="*/ 1364416 h 1619936"/>
              <a:gd name="connsiteX19" fmla="*/ 2362200 w 8172450"/>
              <a:gd name="connsiteY19" fmla="*/ 1431091 h 1619936"/>
              <a:gd name="connsiteX20" fmla="*/ 2428875 w 8172450"/>
              <a:gd name="connsiteY20" fmla="*/ 1431091 h 1619936"/>
              <a:gd name="connsiteX21" fmla="*/ 2533650 w 8172450"/>
              <a:gd name="connsiteY21" fmla="*/ 1240591 h 1619936"/>
              <a:gd name="connsiteX22" fmla="*/ 2705100 w 8172450"/>
              <a:gd name="connsiteY22" fmla="*/ 1345366 h 1619936"/>
              <a:gd name="connsiteX23" fmla="*/ 2800350 w 8172450"/>
              <a:gd name="connsiteY23" fmla="*/ 1278691 h 1619936"/>
              <a:gd name="connsiteX24" fmla="*/ 2905125 w 8172450"/>
              <a:gd name="connsiteY24" fmla="*/ 1383466 h 1619936"/>
              <a:gd name="connsiteX25" fmla="*/ 2981325 w 8172450"/>
              <a:gd name="connsiteY25" fmla="*/ 1402516 h 1619936"/>
              <a:gd name="connsiteX26" fmla="*/ 3181350 w 8172450"/>
              <a:gd name="connsiteY26" fmla="*/ 1297741 h 1619936"/>
              <a:gd name="connsiteX27" fmla="*/ 3267075 w 8172450"/>
              <a:gd name="connsiteY27" fmla="*/ 1316791 h 1619936"/>
              <a:gd name="connsiteX28" fmla="*/ 3343275 w 8172450"/>
              <a:gd name="connsiteY28" fmla="*/ 1173916 h 1619936"/>
              <a:gd name="connsiteX29" fmla="*/ 3457575 w 8172450"/>
              <a:gd name="connsiteY29" fmla="*/ 1192966 h 1619936"/>
              <a:gd name="connsiteX30" fmla="*/ 3533775 w 8172450"/>
              <a:gd name="connsiteY30" fmla="*/ 1164391 h 1619936"/>
              <a:gd name="connsiteX31" fmla="*/ 3629025 w 8172450"/>
              <a:gd name="connsiteY31" fmla="*/ 1164391 h 1619936"/>
              <a:gd name="connsiteX32" fmla="*/ 3743325 w 8172450"/>
              <a:gd name="connsiteY32" fmla="*/ 964366 h 1619936"/>
              <a:gd name="connsiteX33" fmla="*/ 3800475 w 8172450"/>
              <a:gd name="connsiteY33" fmla="*/ 630991 h 1619936"/>
              <a:gd name="connsiteX34" fmla="*/ 3981450 w 8172450"/>
              <a:gd name="connsiteY34" fmla="*/ 1107241 h 1619936"/>
              <a:gd name="connsiteX35" fmla="*/ 4086225 w 8172450"/>
              <a:gd name="connsiteY35" fmla="*/ 1107241 h 1619936"/>
              <a:gd name="connsiteX36" fmla="*/ 4181475 w 8172450"/>
              <a:gd name="connsiteY36" fmla="*/ 1011991 h 1619936"/>
              <a:gd name="connsiteX37" fmla="*/ 4381500 w 8172450"/>
              <a:gd name="connsiteY37" fmla="*/ 1145341 h 1619936"/>
              <a:gd name="connsiteX38" fmla="*/ 4495800 w 8172450"/>
              <a:gd name="connsiteY38" fmla="*/ 840541 h 1619936"/>
              <a:gd name="connsiteX39" fmla="*/ 4619625 w 8172450"/>
              <a:gd name="connsiteY39" fmla="*/ 478591 h 1619936"/>
              <a:gd name="connsiteX40" fmla="*/ 4705350 w 8172450"/>
              <a:gd name="connsiteY40" fmla="*/ 831016 h 1619936"/>
              <a:gd name="connsiteX41" fmla="*/ 4819650 w 8172450"/>
              <a:gd name="connsiteY41" fmla="*/ 840541 h 1619936"/>
              <a:gd name="connsiteX42" fmla="*/ 5029200 w 8172450"/>
              <a:gd name="connsiteY42" fmla="*/ 1002466 h 1619936"/>
              <a:gd name="connsiteX43" fmla="*/ 5105400 w 8172450"/>
              <a:gd name="connsiteY43" fmla="*/ 926266 h 1619936"/>
              <a:gd name="connsiteX44" fmla="*/ 5181600 w 8172450"/>
              <a:gd name="connsiteY44" fmla="*/ 1097716 h 1619936"/>
              <a:gd name="connsiteX45" fmla="*/ 5257800 w 8172450"/>
              <a:gd name="connsiteY45" fmla="*/ 1154866 h 1619936"/>
              <a:gd name="connsiteX46" fmla="*/ 5353050 w 8172450"/>
              <a:gd name="connsiteY46" fmla="*/ 1212016 h 1619936"/>
              <a:gd name="connsiteX47" fmla="*/ 5543550 w 8172450"/>
              <a:gd name="connsiteY47" fmla="*/ 1269166 h 1619936"/>
              <a:gd name="connsiteX48" fmla="*/ 5629275 w 8172450"/>
              <a:gd name="connsiteY48" fmla="*/ 1202491 h 1619936"/>
              <a:gd name="connsiteX49" fmla="*/ 6715125 w 8172450"/>
              <a:gd name="connsiteY49" fmla="*/ 1618416 h 1619936"/>
              <a:gd name="connsiteX50" fmla="*/ 6924675 w 8172450"/>
              <a:gd name="connsiteY50" fmla="*/ 1335841 h 1619936"/>
              <a:gd name="connsiteX51" fmla="*/ 7019925 w 8172450"/>
              <a:gd name="connsiteY51" fmla="*/ 1154866 h 1619936"/>
              <a:gd name="connsiteX52" fmla="*/ 7077075 w 8172450"/>
              <a:gd name="connsiteY52" fmla="*/ 430966 h 1619936"/>
              <a:gd name="connsiteX53" fmla="*/ 7115175 w 8172450"/>
              <a:gd name="connsiteY53" fmla="*/ 173791 h 1619936"/>
              <a:gd name="connsiteX54" fmla="*/ 7191375 w 8172450"/>
              <a:gd name="connsiteY54" fmla="*/ 2341 h 1619936"/>
              <a:gd name="connsiteX55" fmla="*/ 7219950 w 8172450"/>
              <a:gd name="connsiteY55" fmla="*/ 297616 h 1619936"/>
              <a:gd name="connsiteX56" fmla="*/ 7267575 w 8172450"/>
              <a:gd name="connsiteY56" fmla="*/ 611941 h 1619936"/>
              <a:gd name="connsiteX57" fmla="*/ 7277100 w 8172450"/>
              <a:gd name="connsiteY57" fmla="*/ 869116 h 1619936"/>
              <a:gd name="connsiteX58" fmla="*/ 7362825 w 8172450"/>
              <a:gd name="connsiteY58" fmla="*/ 1040566 h 1619936"/>
              <a:gd name="connsiteX59" fmla="*/ 7458075 w 8172450"/>
              <a:gd name="connsiteY59" fmla="*/ 1192966 h 1619936"/>
              <a:gd name="connsiteX60" fmla="*/ 7572375 w 8172450"/>
              <a:gd name="connsiteY60" fmla="*/ 1192966 h 1619936"/>
              <a:gd name="connsiteX61" fmla="*/ 7639050 w 8172450"/>
              <a:gd name="connsiteY61" fmla="*/ 1107241 h 1619936"/>
              <a:gd name="connsiteX62" fmla="*/ 7762875 w 8172450"/>
              <a:gd name="connsiteY62" fmla="*/ 1173916 h 1619936"/>
              <a:gd name="connsiteX63" fmla="*/ 7839075 w 8172450"/>
              <a:gd name="connsiteY63" fmla="*/ 1250116 h 1619936"/>
              <a:gd name="connsiteX64" fmla="*/ 7934325 w 8172450"/>
              <a:gd name="connsiteY64" fmla="*/ 1278691 h 1619936"/>
              <a:gd name="connsiteX65" fmla="*/ 8010525 w 8172450"/>
              <a:gd name="connsiteY65" fmla="*/ 1421566 h 1619936"/>
              <a:gd name="connsiteX66" fmla="*/ 8086725 w 8172450"/>
              <a:gd name="connsiteY66" fmla="*/ 1383466 h 1619936"/>
              <a:gd name="connsiteX67" fmla="*/ 8172450 w 8172450"/>
              <a:gd name="connsiteY67" fmla="*/ 1383466 h 1619936"/>
              <a:gd name="connsiteX0" fmla="*/ 0 w 8172450"/>
              <a:gd name="connsiteY0" fmla="*/ 1383466 h 1618828"/>
              <a:gd name="connsiteX1" fmla="*/ 114300 w 8172450"/>
              <a:gd name="connsiteY1" fmla="*/ 1402516 h 1618828"/>
              <a:gd name="connsiteX2" fmla="*/ 266700 w 8172450"/>
              <a:gd name="connsiteY2" fmla="*/ 1440616 h 1618828"/>
              <a:gd name="connsiteX3" fmla="*/ 438150 w 8172450"/>
              <a:gd name="connsiteY3" fmla="*/ 1440616 h 1618828"/>
              <a:gd name="connsiteX4" fmla="*/ 552450 w 8172450"/>
              <a:gd name="connsiteY4" fmla="*/ 1402516 h 1618828"/>
              <a:gd name="connsiteX5" fmla="*/ 628650 w 8172450"/>
              <a:gd name="connsiteY5" fmla="*/ 1392991 h 1618828"/>
              <a:gd name="connsiteX6" fmla="*/ 704850 w 8172450"/>
              <a:gd name="connsiteY6" fmla="*/ 1402516 h 1618828"/>
              <a:gd name="connsiteX7" fmla="*/ 800100 w 8172450"/>
              <a:gd name="connsiteY7" fmla="*/ 1183441 h 1618828"/>
              <a:gd name="connsiteX8" fmla="*/ 914400 w 8172450"/>
              <a:gd name="connsiteY8" fmla="*/ 1231066 h 1618828"/>
              <a:gd name="connsiteX9" fmla="*/ 1057275 w 8172450"/>
              <a:gd name="connsiteY9" fmla="*/ 1259641 h 1618828"/>
              <a:gd name="connsiteX10" fmla="*/ 1171575 w 8172450"/>
              <a:gd name="connsiteY10" fmla="*/ 1345366 h 1618828"/>
              <a:gd name="connsiteX11" fmla="*/ 1343025 w 8172450"/>
              <a:gd name="connsiteY11" fmla="*/ 1354891 h 1618828"/>
              <a:gd name="connsiteX12" fmla="*/ 1428750 w 8172450"/>
              <a:gd name="connsiteY12" fmla="*/ 1202491 h 1618828"/>
              <a:gd name="connsiteX13" fmla="*/ 1533525 w 8172450"/>
              <a:gd name="connsiteY13" fmla="*/ 1240591 h 1618828"/>
              <a:gd name="connsiteX14" fmla="*/ 1714500 w 8172450"/>
              <a:gd name="connsiteY14" fmla="*/ 1250116 h 1618828"/>
              <a:gd name="connsiteX15" fmla="*/ 1809750 w 8172450"/>
              <a:gd name="connsiteY15" fmla="*/ 1373941 h 1618828"/>
              <a:gd name="connsiteX16" fmla="*/ 1933575 w 8172450"/>
              <a:gd name="connsiteY16" fmla="*/ 1354891 h 1618828"/>
              <a:gd name="connsiteX17" fmla="*/ 2085975 w 8172450"/>
              <a:gd name="connsiteY17" fmla="*/ 1431091 h 1618828"/>
              <a:gd name="connsiteX18" fmla="*/ 2247900 w 8172450"/>
              <a:gd name="connsiteY18" fmla="*/ 1364416 h 1618828"/>
              <a:gd name="connsiteX19" fmla="*/ 2362200 w 8172450"/>
              <a:gd name="connsiteY19" fmla="*/ 1431091 h 1618828"/>
              <a:gd name="connsiteX20" fmla="*/ 2428875 w 8172450"/>
              <a:gd name="connsiteY20" fmla="*/ 1431091 h 1618828"/>
              <a:gd name="connsiteX21" fmla="*/ 2533650 w 8172450"/>
              <a:gd name="connsiteY21" fmla="*/ 1240591 h 1618828"/>
              <a:gd name="connsiteX22" fmla="*/ 2705100 w 8172450"/>
              <a:gd name="connsiteY22" fmla="*/ 1345366 h 1618828"/>
              <a:gd name="connsiteX23" fmla="*/ 2800350 w 8172450"/>
              <a:gd name="connsiteY23" fmla="*/ 1278691 h 1618828"/>
              <a:gd name="connsiteX24" fmla="*/ 2905125 w 8172450"/>
              <a:gd name="connsiteY24" fmla="*/ 1383466 h 1618828"/>
              <a:gd name="connsiteX25" fmla="*/ 2981325 w 8172450"/>
              <a:gd name="connsiteY25" fmla="*/ 1402516 h 1618828"/>
              <a:gd name="connsiteX26" fmla="*/ 3181350 w 8172450"/>
              <a:gd name="connsiteY26" fmla="*/ 1297741 h 1618828"/>
              <a:gd name="connsiteX27" fmla="*/ 3267075 w 8172450"/>
              <a:gd name="connsiteY27" fmla="*/ 1316791 h 1618828"/>
              <a:gd name="connsiteX28" fmla="*/ 3343275 w 8172450"/>
              <a:gd name="connsiteY28" fmla="*/ 1173916 h 1618828"/>
              <a:gd name="connsiteX29" fmla="*/ 3457575 w 8172450"/>
              <a:gd name="connsiteY29" fmla="*/ 1192966 h 1618828"/>
              <a:gd name="connsiteX30" fmla="*/ 3533775 w 8172450"/>
              <a:gd name="connsiteY30" fmla="*/ 1164391 h 1618828"/>
              <a:gd name="connsiteX31" fmla="*/ 3629025 w 8172450"/>
              <a:gd name="connsiteY31" fmla="*/ 1164391 h 1618828"/>
              <a:gd name="connsiteX32" fmla="*/ 3743325 w 8172450"/>
              <a:gd name="connsiteY32" fmla="*/ 964366 h 1618828"/>
              <a:gd name="connsiteX33" fmla="*/ 3800475 w 8172450"/>
              <a:gd name="connsiteY33" fmla="*/ 630991 h 1618828"/>
              <a:gd name="connsiteX34" fmla="*/ 3981450 w 8172450"/>
              <a:gd name="connsiteY34" fmla="*/ 1107241 h 1618828"/>
              <a:gd name="connsiteX35" fmla="*/ 4086225 w 8172450"/>
              <a:gd name="connsiteY35" fmla="*/ 1107241 h 1618828"/>
              <a:gd name="connsiteX36" fmla="*/ 4181475 w 8172450"/>
              <a:gd name="connsiteY36" fmla="*/ 1011991 h 1618828"/>
              <a:gd name="connsiteX37" fmla="*/ 4381500 w 8172450"/>
              <a:gd name="connsiteY37" fmla="*/ 1145341 h 1618828"/>
              <a:gd name="connsiteX38" fmla="*/ 4495800 w 8172450"/>
              <a:gd name="connsiteY38" fmla="*/ 840541 h 1618828"/>
              <a:gd name="connsiteX39" fmla="*/ 4619625 w 8172450"/>
              <a:gd name="connsiteY39" fmla="*/ 478591 h 1618828"/>
              <a:gd name="connsiteX40" fmla="*/ 4705350 w 8172450"/>
              <a:gd name="connsiteY40" fmla="*/ 831016 h 1618828"/>
              <a:gd name="connsiteX41" fmla="*/ 4819650 w 8172450"/>
              <a:gd name="connsiteY41" fmla="*/ 840541 h 1618828"/>
              <a:gd name="connsiteX42" fmla="*/ 5029200 w 8172450"/>
              <a:gd name="connsiteY42" fmla="*/ 1002466 h 1618828"/>
              <a:gd name="connsiteX43" fmla="*/ 5105400 w 8172450"/>
              <a:gd name="connsiteY43" fmla="*/ 926266 h 1618828"/>
              <a:gd name="connsiteX44" fmla="*/ 5181600 w 8172450"/>
              <a:gd name="connsiteY44" fmla="*/ 1097716 h 1618828"/>
              <a:gd name="connsiteX45" fmla="*/ 5257800 w 8172450"/>
              <a:gd name="connsiteY45" fmla="*/ 1154866 h 1618828"/>
              <a:gd name="connsiteX46" fmla="*/ 5353050 w 8172450"/>
              <a:gd name="connsiteY46" fmla="*/ 1212016 h 1618828"/>
              <a:gd name="connsiteX47" fmla="*/ 5543550 w 8172450"/>
              <a:gd name="connsiteY47" fmla="*/ 1269166 h 1618828"/>
              <a:gd name="connsiteX48" fmla="*/ 6715125 w 8172450"/>
              <a:gd name="connsiteY48" fmla="*/ 1618416 h 1618828"/>
              <a:gd name="connsiteX49" fmla="*/ 6924675 w 8172450"/>
              <a:gd name="connsiteY49" fmla="*/ 1335841 h 1618828"/>
              <a:gd name="connsiteX50" fmla="*/ 7019925 w 8172450"/>
              <a:gd name="connsiteY50" fmla="*/ 1154866 h 1618828"/>
              <a:gd name="connsiteX51" fmla="*/ 7077075 w 8172450"/>
              <a:gd name="connsiteY51" fmla="*/ 430966 h 1618828"/>
              <a:gd name="connsiteX52" fmla="*/ 7115175 w 8172450"/>
              <a:gd name="connsiteY52" fmla="*/ 173791 h 1618828"/>
              <a:gd name="connsiteX53" fmla="*/ 7191375 w 8172450"/>
              <a:gd name="connsiteY53" fmla="*/ 2341 h 1618828"/>
              <a:gd name="connsiteX54" fmla="*/ 7219950 w 8172450"/>
              <a:gd name="connsiteY54" fmla="*/ 297616 h 1618828"/>
              <a:gd name="connsiteX55" fmla="*/ 7267575 w 8172450"/>
              <a:gd name="connsiteY55" fmla="*/ 611941 h 1618828"/>
              <a:gd name="connsiteX56" fmla="*/ 7277100 w 8172450"/>
              <a:gd name="connsiteY56" fmla="*/ 869116 h 1618828"/>
              <a:gd name="connsiteX57" fmla="*/ 7362825 w 8172450"/>
              <a:gd name="connsiteY57" fmla="*/ 1040566 h 1618828"/>
              <a:gd name="connsiteX58" fmla="*/ 7458075 w 8172450"/>
              <a:gd name="connsiteY58" fmla="*/ 1192966 h 1618828"/>
              <a:gd name="connsiteX59" fmla="*/ 7572375 w 8172450"/>
              <a:gd name="connsiteY59" fmla="*/ 1192966 h 1618828"/>
              <a:gd name="connsiteX60" fmla="*/ 7639050 w 8172450"/>
              <a:gd name="connsiteY60" fmla="*/ 1107241 h 1618828"/>
              <a:gd name="connsiteX61" fmla="*/ 7762875 w 8172450"/>
              <a:gd name="connsiteY61" fmla="*/ 1173916 h 1618828"/>
              <a:gd name="connsiteX62" fmla="*/ 7839075 w 8172450"/>
              <a:gd name="connsiteY62" fmla="*/ 1250116 h 1618828"/>
              <a:gd name="connsiteX63" fmla="*/ 7934325 w 8172450"/>
              <a:gd name="connsiteY63" fmla="*/ 1278691 h 1618828"/>
              <a:gd name="connsiteX64" fmla="*/ 8010525 w 8172450"/>
              <a:gd name="connsiteY64" fmla="*/ 1421566 h 1618828"/>
              <a:gd name="connsiteX65" fmla="*/ 8086725 w 8172450"/>
              <a:gd name="connsiteY65" fmla="*/ 1383466 h 1618828"/>
              <a:gd name="connsiteX66" fmla="*/ 8172450 w 8172450"/>
              <a:gd name="connsiteY66" fmla="*/ 1383466 h 1618828"/>
              <a:gd name="connsiteX0" fmla="*/ 0 w 8172450"/>
              <a:gd name="connsiteY0" fmla="*/ 1383466 h 1619741"/>
              <a:gd name="connsiteX1" fmla="*/ 114300 w 8172450"/>
              <a:gd name="connsiteY1" fmla="*/ 1402516 h 1619741"/>
              <a:gd name="connsiteX2" fmla="*/ 266700 w 8172450"/>
              <a:gd name="connsiteY2" fmla="*/ 1440616 h 1619741"/>
              <a:gd name="connsiteX3" fmla="*/ 438150 w 8172450"/>
              <a:gd name="connsiteY3" fmla="*/ 1440616 h 1619741"/>
              <a:gd name="connsiteX4" fmla="*/ 552450 w 8172450"/>
              <a:gd name="connsiteY4" fmla="*/ 1402516 h 1619741"/>
              <a:gd name="connsiteX5" fmla="*/ 628650 w 8172450"/>
              <a:gd name="connsiteY5" fmla="*/ 1392991 h 1619741"/>
              <a:gd name="connsiteX6" fmla="*/ 704850 w 8172450"/>
              <a:gd name="connsiteY6" fmla="*/ 1402516 h 1619741"/>
              <a:gd name="connsiteX7" fmla="*/ 800100 w 8172450"/>
              <a:gd name="connsiteY7" fmla="*/ 1183441 h 1619741"/>
              <a:gd name="connsiteX8" fmla="*/ 914400 w 8172450"/>
              <a:gd name="connsiteY8" fmla="*/ 1231066 h 1619741"/>
              <a:gd name="connsiteX9" fmla="*/ 1057275 w 8172450"/>
              <a:gd name="connsiteY9" fmla="*/ 1259641 h 1619741"/>
              <a:gd name="connsiteX10" fmla="*/ 1171575 w 8172450"/>
              <a:gd name="connsiteY10" fmla="*/ 1345366 h 1619741"/>
              <a:gd name="connsiteX11" fmla="*/ 1343025 w 8172450"/>
              <a:gd name="connsiteY11" fmla="*/ 1354891 h 1619741"/>
              <a:gd name="connsiteX12" fmla="*/ 1428750 w 8172450"/>
              <a:gd name="connsiteY12" fmla="*/ 1202491 h 1619741"/>
              <a:gd name="connsiteX13" fmla="*/ 1533525 w 8172450"/>
              <a:gd name="connsiteY13" fmla="*/ 1240591 h 1619741"/>
              <a:gd name="connsiteX14" fmla="*/ 1714500 w 8172450"/>
              <a:gd name="connsiteY14" fmla="*/ 1250116 h 1619741"/>
              <a:gd name="connsiteX15" fmla="*/ 1809750 w 8172450"/>
              <a:gd name="connsiteY15" fmla="*/ 1373941 h 1619741"/>
              <a:gd name="connsiteX16" fmla="*/ 1933575 w 8172450"/>
              <a:gd name="connsiteY16" fmla="*/ 1354891 h 1619741"/>
              <a:gd name="connsiteX17" fmla="*/ 2085975 w 8172450"/>
              <a:gd name="connsiteY17" fmla="*/ 1431091 h 1619741"/>
              <a:gd name="connsiteX18" fmla="*/ 2247900 w 8172450"/>
              <a:gd name="connsiteY18" fmla="*/ 1364416 h 1619741"/>
              <a:gd name="connsiteX19" fmla="*/ 2362200 w 8172450"/>
              <a:gd name="connsiteY19" fmla="*/ 1431091 h 1619741"/>
              <a:gd name="connsiteX20" fmla="*/ 2428875 w 8172450"/>
              <a:gd name="connsiteY20" fmla="*/ 1431091 h 1619741"/>
              <a:gd name="connsiteX21" fmla="*/ 2533650 w 8172450"/>
              <a:gd name="connsiteY21" fmla="*/ 1240591 h 1619741"/>
              <a:gd name="connsiteX22" fmla="*/ 2705100 w 8172450"/>
              <a:gd name="connsiteY22" fmla="*/ 1345366 h 1619741"/>
              <a:gd name="connsiteX23" fmla="*/ 2800350 w 8172450"/>
              <a:gd name="connsiteY23" fmla="*/ 1278691 h 1619741"/>
              <a:gd name="connsiteX24" fmla="*/ 2905125 w 8172450"/>
              <a:gd name="connsiteY24" fmla="*/ 1383466 h 1619741"/>
              <a:gd name="connsiteX25" fmla="*/ 2981325 w 8172450"/>
              <a:gd name="connsiteY25" fmla="*/ 1402516 h 1619741"/>
              <a:gd name="connsiteX26" fmla="*/ 3181350 w 8172450"/>
              <a:gd name="connsiteY26" fmla="*/ 1297741 h 1619741"/>
              <a:gd name="connsiteX27" fmla="*/ 3267075 w 8172450"/>
              <a:gd name="connsiteY27" fmla="*/ 1316791 h 1619741"/>
              <a:gd name="connsiteX28" fmla="*/ 3343275 w 8172450"/>
              <a:gd name="connsiteY28" fmla="*/ 1173916 h 1619741"/>
              <a:gd name="connsiteX29" fmla="*/ 3457575 w 8172450"/>
              <a:gd name="connsiteY29" fmla="*/ 1192966 h 1619741"/>
              <a:gd name="connsiteX30" fmla="*/ 3533775 w 8172450"/>
              <a:gd name="connsiteY30" fmla="*/ 1164391 h 1619741"/>
              <a:gd name="connsiteX31" fmla="*/ 3629025 w 8172450"/>
              <a:gd name="connsiteY31" fmla="*/ 1164391 h 1619741"/>
              <a:gd name="connsiteX32" fmla="*/ 3743325 w 8172450"/>
              <a:gd name="connsiteY32" fmla="*/ 964366 h 1619741"/>
              <a:gd name="connsiteX33" fmla="*/ 3800475 w 8172450"/>
              <a:gd name="connsiteY33" fmla="*/ 630991 h 1619741"/>
              <a:gd name="connsiteX34" fmla="*/ 3981450 w 8172450"/>
              <a:gd name="connsiteY34" fmla="*/ 1107241 h 1619741"/>
              <a:gd name="connsiteX35" fmla="*/ 4086225 w 8172450"/>
              <a:gd name="connsiteY35" fmla="*/ 1107241 h 1619741"/>
              <a:gd name="connsiteX36" fmla="*/ 4181475 w 8172450"/>
              <a:gd name="connsiteY36" fmla="*/ 1011991 h 1619741"/>
              <a:gd name="connsiteX37" fmla="*/ 4381500 w 8172450"/>
              <a:gd name="connsiteY37" fmla="*/ 1145341 h 1619741"/>
              <a:gd name="connsiteX38" fmla="*/ 4495800 w 8172450"/>
              <a:gd name="connsiteY38" fmla="*/ 840541 h 1619741"/>
              <a:gd name="connsiteX39" fmla="*/ 4619625 w 8172450"/>
              <a:gd name="connsiteY39" fmla="*/ 478591 h 1619741"/>
              <a:gd name="connsiteX40" fmla="*/ 4705350 w 8172450"/>
              <a:gd name="connsiteY40" fmla="*/ 831016 h 1619741"/>
              <a:gd name="connsiteX41" fmla="*/ 4819650 w 8172450"/>
              <a:gd name="connsiteY41" fmla="*/ 840541 h 1619741"/>
              <a:gd name="connsiteX42" fmla="*/ 5029200 w 8172450"/>
              <a:gd name="connsiteY42" fmla="*/ 1002466 h 1619741"/>
              <a:gd name="connsiteX43" fmla="*/ 5105400 w 8172450"/>
              <a:gd name="connsiteY43" fmla="*/ 926266 h 1619741"/>
              <a:gd name="connsiteX44" fmla="*/ 5181600 w 8172450"/>
              <a:gd name="connsiteY44" fmla="*/ 1097716 h 1619741"/>
              <a:gd name="connsiteX45" fmla="*/ 5257800 w 8172450"/>
              <a:gd name="connsiteY45" fmla="*/ 1154866 h 1619741"/>
              <a:gd name="connsiteX46" fmla="*/ 5353050 w 8172450"/>
              <a:gd name="connsiteY46" fmla="*/ 1212016 h 1619741"/>
              <a:gd name="connsiteX47" fmla="*/ 6715125 w 8172450"/>
              <a:gd name="connsiteY47" fmla="*/ 1618416 h 1619741"/>
              <a:gd name="connsiteX48" fmla="*/ 6924675 w 8172450"/>
              <a:gd name="connsiteY48" fmla="*/ 1335841 h 1619741"/>
              <a:gd name="connsiteX49" fmla="*/ 7019925 w 8172450"/>
              <a:gd name="connsiteY49" fmla="*/ 1154866 h 1619741"/>
              <a:gd name="connsiteX50" fmla="*/ 7077075 w 8172450"/>
              <a:gd name="connsiteY50" fmla="*/ 430966 h 1619741"/>
              <a:gd name="connsiteX51" fmla="*/ 7115175 w 8172450"/>
              <a:gd name="connsiteY51" fmla="*/ 173791 h 1619741"/>
              <a:gd name="connsiteX52" fmla="*/ 7191375 w 8172450"/>
              <a:gd name="connsiteY52" fmla="*/ 2341 h 1619741"/>
              <a:gd name="connsiteX53" fmla="*/ 7219950 w 8172450"/>
              <a:gd name="connsiteY53" fmla="*/ 297616 h 1619741"/>
              <a:gd name="connsiteX54" fmla="*/ 7267575 w 8172450"/>
              <a:gd name="connsiteY54" fmla="*/ 611941 h 1619741"/>
              <a:gd name="connsiteX55" fmla="*/ 7277100 w 8172450"/>
              <a:gd name="connsiteY55" fmla="*/ 869116 h 1619741"/>
              <a:gd name="connsiteX56" fmla="*/ 7362825 w 8172450"/>
              <a:gd name="connsiteY56" fmla="*/ 1040566 h 1619741"/>
              <a:gd name="connsiteX57" fmla="*/ 7458075 w 8172450"/>
              <a:gd name="connsiteY57" fmla="*/ 1192966 h 1619741"/>
              <a:gd name="connsiteX58" fmla="*/ 7572375 w 8172450"/>
              <a:gd name="connsiteY58" fmla="*/ 1192966 h 1619741"/>
              <a:gd name="connsiteX59" fmla="*/ 7639050 w 8172450"/>
              <a:gd name="connsiteY59" fmla="*/ 1107241 h 1619741"/>
              <a:gd name="connsiteX60" fmla="*/ 7762875 w 8172450"/>
              <a:gd name="connsiteY60" fmla="*/ 1173916 h 1619741"/>
              <a:gd name="connsiteX61" fmla="*/ 7839075 w 8172450"/>
              <a:gd name="connsiteY61" fmla="*/ 1250116 h 1619741"/>
              <a:gd name="connsiteX62" fmla="*/ 7934325 w 8172450"/>
              <a:gd name="connsiteY62" fmla="*/ 1278691 h 1619741"/>
              <a:gd name="connsiteX63" fmla="*/ 8010525 w 8172450"/>
              <a:gd name="connsiteY63" fmla="*/ 1421566 h 1619741"/>
              <a:gd name="connsiteX64" fmla="*/ 8086725 w 8172450"/>
              <a:gd name="connsiteY64" fmla="*/ 1383466 h 1619741"/>
              <a:gd name="connsiteX65" fmla="*/ 8172450 w 8172450"/>
              <a:gd name="connsiteY65" fmla="*/ 1383466 h 1619741"/>
              <a:gd name="connsiteX0" fmla="*/ 0 w 8172450"/>
              <a:gd name="connsiteY0" fmla="*/ 1383466 h 1621068"/>
              <a:gd name="connsiteX1" fmla="*/ 114300 w 8172450"/>
              <a:gd name="connsiteY1" fmla="*/ 1402516 h 1621068"/>
              <a:gd name="connsiteX2" fmla="*/ 266700 w 8172450"/>
              <a:gd name="connsiteY2" fmla="*/ 1440616 h 1621068"/>
              <a:gd name="connsiteX3" fmla="*/ 438150 w 8172450"/>
              <a:gd name="connsiteY3" fmla="*/ 1440616 h 1621068"/>
              <a:gd name="connsiteX4" fmla="*/ 552450 w 8172450"/>
              <a:gd name="connsiteY4" fmla="*/ 1402516 h 1621068"/>
              <a:gd name="connsiteX5" fmla="*/ 628650 w 8172450"/>
              <a:gd name="connsiteY5" fmla="*/ 1392991 h 1621068"/>
              <a:gd name="connsiteX6" fmla="*/ 704850 w 8172450"/>
              <a:gd name="connsiteY6" fmla="*/ 1402516 h 1621068"/>
              <a:gd name="connsiteX7" fmla="*/ 800100 w 8172450"/>
              <a:gd name="connsiteY7" fmla="*/ 1183441 h 1621068"/>
              <a:gd name="connsiteX8" fmla="*/ 914400 w 8172450"/>
              <a:gd name="connsiteY8" fmla="*/ 1231066 h 1621068"/>
              <a:gd name="connsiteX9" fmla="*/ 1057275 w 8172450"/>
              <a:gd name="connsiteY9" fmla="*/ 1259641 h 1621068"/>
              <a:gd name="connsiteX10" fmla="*/ 1171575 w 8172450"/>
              <a:gd name="connsiteY10" fmla="*/ 1345366 h 1621068"/>
              <a:gd name="connsiteX11" fmla="*/ 1343025 w 8172450"/>
              <a:gd name="connsiteY11" fmla="*/ 1354891 h 1621068"/>
              <a:gd name="connsiteX12" fmla="*/ 1428750 w 8172450"/>
              <a:gd name="connsiteY12" fmla="*/ 1202491 h 1621068"/>
              <a:gd name="connsiteX13" fmla="*/ 1533525 w 8172450"/>
              <a:gd name="connsiteY13" fmla="*/ 1240591 h 1621068"/>
              <a:gd name="connsiteX14" fmla="*/ 1714500 w 8172450"/>
              <a:gd name="connsiteY14" fmla="*/ 1250116 h 1621068"/>
              <a:gd name="connsiteX15" fmla="*/ 1809750 w 8172450"/>
              <a:gd name="connsiteY15" fmla="*/ 1373941 h 1621068"/>
              <a:gd name="connsiteX16" fmla="*/ 1933575 w 8172450"/>
              <a:gd name="connsiteY16" fmla="*/ 1354891 h 1621068"/>
              <a:gd name="connsiteX17" fmla="*/ 2085975 w 8172450"/>
              <a:gd name="connsiteY17" fmla="*/ 1431091 h 1621068"/>
              <a:gd name="connsiteX18" fmla="*/ 2247900 w 8172450"/>
              <a:gd name="connsiteY18" fmla="*/ 1364416 h 1621068"/>
              <a:gd name="connsiteX19" fmla="*/ 2362200 w 8172450"/>
              <a:gd name="connsiteY19" fmla="*/ 1431091 h 1621068"/>
              <a:gd name="connsiteX20" fmla="*/ 2428875 w 8172450"/>
              <a:gd name="connsiteY20" fmla="*/ 1431091 h 1621068"/>
              <a:gd name="connsiteX21" fmla="*/ 2533650 w 8172450"/>
              <a:gd name="connsiteY21" fmla="*/ 1240591 h 1621068"/>
              <a:gd name="connsiteX22" fmla="*/ 2705100 w 8172450"/>
              <a:gd name="connsiteY22" fmla="*/ 1345366 h 1621068"/>
              <a:gd name="connsiteX23" fmla="*/ 2800350 w 8172450"/>
              <a:gd name="connsiteY23" fmla="*/ 1278691 h 1621068"/>
              <a:gd name="connsiteX24" fmla="*/ 2905125 w 8172450"/>
              <a:gd name="connsiteY24" fmla="*/ 1383466 h 1621068"/>
              <a:gd name="connsiteX25" fmla="*/ 2981325 w 8172450"/>
              <a:gd name="connsiteY25" fmla="*/ 1402516 h 1621068"/>
              <a:gd name="connsiteX26" fmla="*/ 3181350 w 8172450"/>
              <a:gd name="connsiteY26" fmla="*/ 1297741 h 1621068"/>
              <a:gd name="connsiteX27" fmla="*/ 3267075 w 8172450"/>
              <a:gd name="connsiteY27" fmla="*/ 1316791 h 1621068"/>
              <a:gd name="connsiteX28" fmla="*/ 3343275 w 8172450"/>
              <a:gd name="connsiteY28" fmla="*/ 1173916 h 1621068"/>
              <a:gd name="connsiteX29" fmla="*/ 3457575 w 8172450"/>
              <a:gd name="connsiteY29" fmla="*/ 1192966 h 1621068"/>
              <a:gd name="connsiteX30" fmla="*/ 3533775 w 8172450"/>
              <a:gd name="connsiteY30" fmla="*/ 1164391 h 1621068"/>
              <a:gd name="connsiteX31" fmla="*/ 3629025 w 8172450"/>
              <a:gd name="connsiteY31" fmla="*/ 1164391 h 1621068"/>
              <a:gd name="connsiteX32" fmla="*/ 3743325 w 8172450"/>
              <a:gd name="connsiteY32" fmla="*/ 964366 h 1621068"/>
              <a:gd name="connsiteX33" fmla="*/ 3800475 w 8172450"/>
              <a:gd name="connsiteY33" fmla="*/ 630991 h 1621068"/>
              <a:gd name="connsiteX34" fmla="*/ 3981450 w 8172450"/>
              <a:gd name="connsiteY34" fmla="*/ 1107241 h 1621068"/>
              <a:gd name="connsiteX35" fmla="*/ 4086225 w 8172450"/>
              <a:gd name="connsiteY35" fmla="*/ 1107241 h 1621068"/>
              <a:gd name="connsiteX36" fmla="*/ 4181475 w 8172450"/>
              <a:gd name="connsiteY36" fmla="*/ 1011991 h 1621068"/>
              <a:gd name="connsiteX37" fmla="*/ 4381500 w 8172450"/>
              <a:gd name="connsiteY37" fmla="*/ 1145341 h 1621068"/>
              <a:gd name="connsiteX38" fmla="*/ 4495800 w 8172450"/>
              <a:gd name="connsiteY38" fmla="*/ 840541 h 1621068"/>
              <a:gd name="connsiteX39" fmla="*/ 4619625 w 8172450"/>
              <a:gd name="connsiteY39" fmla="*/ 478591 h 1621068"/>
              <a:gd name="connsiteX40" fmla="*/ 4705350 w 8172450"/>
              <a:gd name="connsiteY40" fmla="*/ 831016 h 1621068"/>
              <a:gd name="connsiteX41" fmla="*/ 4819650 w 8172450"/>
              <a:gd name="connsiteY41" fmla="*/ 840541 h 1621068"/>
              <a:gd name="connsiteX42" fmla="*/ 5029200 w 8172450"/>
              <a:gd name="connsiteY42" fmla="*/ 1002466 h 1621068"/>
              <a:gd name="connsiteX43" fmla="*/ 5105400 w 8172450"/>
              <a:gd name="connsiteY43" fmla="*/ 926266 h 1621068"/>
              <a:gd name="connsiteX44" fmla="*/ 5181600 w 8172450"/>
              <a:gd name="connsiteY44" fmla="*/ 1097716 h 1621068"/>
              <a:gd name="connsiteX45" fmla="*/ 5257800 w 8172450"/>
              <a:gd name="connsiteY45" fmla="*/ 1154866 h 1621068"/>
              <a:gd name="connsiteX46" fmla="*/ 6715125 w 8172450"/>
              <a:gd name="connsiteY46" fmla="*/ 1618416 h 1621068"/>
              <a:gd name="connsiteX47" fmla="*/ 6924675 w 8172450"/>
              <a:gd name="connsiteY47" fmla="*/ 1335841 h 1621068"/>
              <a:gd name="connsiteX48" fmla="*/ 7019925 w 8172450"/>
              <a:gd name="connsiteY48" fmla="*/ 1154866 h 1621068"/>
              <a:gd name="connsiteX49" fmla="*/ 7077075 w 8172450"/>
              <a:gd name="connsiteY49" fmla="*/ 430966 h 1621068"/>
              <a:gd name="connsiteX50" fmla="*/ 7115175 w 8172450"/>
              <a:gd name="connsiteY50" fmla="*/ 173791 h 1621068"/>
              <a:gd name="connsiteX51" fmla="*/ 7191375 w 8172450"/>
              <a:gd name="connsiteY51" fmla="*/ 2341 h 1621068"/>
              <a:gd name="connsiteX52" fmla="*/ 7219950 w 8172450"/>
              <a:gd name="connsiteY52" fmla="*/ 297616 h 1621068"/>
              <a:gd name="connsiteX53" fmla="*/ 7267575 w 8172450"/>
              <a:gd name="connsiteY53" fmla="*/ 611941 h 1621068"/>
              <a:gd name="connsiteX54" fmla="*/ 7277100 w 8172450"/>
              <a:gd name="connsiteY54" fmla="*/ 869116 h 1621068"/>
              <a:gd name="connsiteX55" fmla="*/ 7362825 w 8172450"/>
              <a:gd name="connsiteY55" fmla="*/ 1040566 h 1621068"/>
              <a:gd name="connsiteX56" fmla="*/ 7458075 w 8172450"/>
              <a:gd name="connsiteY56" fmla="*/ 1192966 h 1621068"/>
              <a:gd name="connsiteX57" fmla="*/ 7572375 w 8172450"/>
              <a:gd name="connsiteY57" fmla="*/ 1192966 h 1621068"/>
              <a:gd name="connsiteX58" fmla="*/ 7639050 w 8172450"/>
              <a:gd name="connsiteY58" fmla="*/ 1107241 h 1621068"/>
              <a:gd name="connsiteX59" fmla="*/ 7762875 w 8172450"/>
              <a:gd name="connsiteY59" fmla="*/ 1173916 h 1621068"/>
              <a:gd name="connsiteX60" fmla="*/ 7839075 w 8172450"/>
              <a:gd name="connsiteY60" fmla="*/ 1250116 h 1621068"/>
              <a:gd name="connsiteX61" fmla="*/ 7934325 w 8172450"/>
              <a:gd name="connsiteY61" fmla="*/ 1278691 h 1621068"/>
              <a:gd name="connsiteX62" fmla="*/ 8010525 w 8172450"/>
              <a:gd name="connsiteY62" fmla="*/ 1421566 h 1621068"/>
              <a:gd name="connsiteX63" fmla="*/ 8086725 w 8172450"/>
              <a:gd name="connsiteY63" fmla="*/ 1383466 h 1621068"/>
              <a:gd name="connsiteX64" fmla="*/ 8172450 w 8172450"/>
              <a:gd name="connsiteY64" fmla="*/ 1383466 h 1621068"/>
              <a:gd name="connsiteX0" fmla="*/ 0 w 8172450"/>
              <a:gd name="connsiteY0" fmla="*/ 1383466 h 1622732"/>
              <a:gd name="connsiteX1" fmla="*/ 114300 w 8172450"/>
              <a:gd name="connsiteY1" fmla="*/ 1402516 h 1622732"/>
              <a:gd name="connsiteX2" fmla="*/ 266700 w 8172450"/>
              <a:gd name="connsiteY2" fmla="*/ 1440616 h 1622732"/>
              <a:gd name="connsiteX3" fmla="*/ 438150 w 8172450"/>
              <a:gd name="connsiteY3" fmla="*/ 1440616 h 1622732"/>
              <a:gd name="connsiteX4" fmla="*/ 552450 w 8172450"/>
              <a:gd name="connsiteY4" fmla="*/ 1402516 h 1622732"/>
              <a:gd name="connsiteX5" fmla="*/ 628650 w 8172450"/>
              <a:gd name="connsiteY5" fmla="*/ 1392991 h 1622732"/>
              <a:gd name="connsiteX6" fmla="*/ 704850 w 8172450"/>
              <a:gd name="connsiteY6" fmla="*/ 1402516 h 1622732"/>
              <a:gd name="connsiteX7" fmla="*/ 800100 w 8172450"/>
              <a:gd name="connsiteY7" fmla="*/ 1183441 h 1622732"/>
              <a:gd name="connsiteX8" fmla="*/ 914400 w 8172450"/>
              <a:gd name="connsiteY8" fmla="*/ 1231066 h 1622732"/>
              <a:gd name="connsiteX9" fmla="*/ 1057275 w 8172450"/>
              <a:gd name="connsiteY9" fmla="*/ 1259641 h 1622732"/>
              <a:gd name="connsiteX10" fmla="*/ 1171575 w 8172450"/>
              <a:gd name="connsiteY10" fmla="*/ 1345366 h 1622732"/>
              <a:gd name="connsiteX11" fmla="*/ 1343025 w 8172450"/>
              <a:gd name="connsiteY11" fmla="*/ 1354891 h 1622732"/>
              <a:gd name="connsiteX12" fmla="*/ 1428750 w 8172450"/>
              <a:gd name="connsiteY12" fmla="*/ 1202491 h 1622732"/>
              <a:gd name="connsiteX13" fmla="*/ 1533525 w 8172450"/>
              <a:gd name="connsiteY13" fmla="*/ 1240591 h 1622732"/>
              <a:gd name="connsiteX14" fmla="*/ 1714500 w 8172450"/>
              <a:gd name="connsiteY14" fmla="*/ 1250116 h 1622732"/>
              <a:gd name="connsiteX15" fmla="*/ 1809750 w 8172450"/>
              <a:gd name="connsiteY15" fmla="*/ 1373941 h 1622732"/>
              <a:gd name="connsiteX16" fmla="*/ 1933575 w 8172450"/>
              <a:gd name="connsiteY16" fmla="*/ 1354891 h 1622732"/>
              <a:gd name="connsiteX17" fmla="*/ 2085975 w 8172450"/>
              <a:gd name="connsiteY17" fmla="*/ 1431091 h 1622732"/>
              <a:gd name="connsiteX18" fmla="*/ 2247900 w 8172450"/>
              <a:gd name="connsiteY18" fmla="*/ 1364416 h 1622732"/>
              <a:gd name="connsiteX19" fmla="*/ 2362200 w 8172450"/>
              <a:gd name="connsiteY19" fmla="*/ 1431091 h 1622732"/>
              <a:gd name="connsiteX20" fmla="*/ 2428875 w 8172450"/>
              <a:gd name="connsiteY20" fmla="*/ 1431091 h 1622732"/>
              <a:gd name="connsiteX21" fmla="*/ 2533650 w 8172450"/>
              <a:gd name="connsiteY21" fmla="*/ 1240591 h 1622732"/>
              <a:gd name="connsiteX22" fmla="*/ 2705100 w 8172450"/>
              <a:gd name="connsiteY22" fmla="*/ 1345366 h 1622732"/>
              <a:gd name="connsiteX23" fmla="*/ 2800350 w 8172450"/>
              <a:gd name="connsiteY23" fmla="*/ 1278691 h 1622732"/>
              <a:gd name="connsiteX24" fmla="*/ 2905125 w 8172450"/>
              <a:gd name="connsiteY24" fmla="*/ 1383466 h 1622732"/>
              <a:gd name="connsiteX25" fmla="*/ 2981325 w 8172450"/>
              <a:gd name="connsiteY25" fmla="*/ 1402516 h 1622732"/>
              <a:gd name="connsiteX26" fmla="*/ 3181350 w 8172450"/>
              <a:gd name="connsiteY26" fmla="*/ 1297741 h 1622732"/>
              <a:gd name="connsiteX27" fmla="*/ 3267075 w 8172450"/>
              <a:gd name="connsiteY27" fmla="*/ 1316791 h 1622732"/>
              <a:gd name="connsiteX28" fmla="*/ 3343275 w 8172450"/>
              <a:gd name="connsiteY28" fmla="*/ 1173916 h 1622732"/>
              <a:gd name="connsiteX29" fmla="*/ 3457575 w 8172450"/>
              <a:gd name="connsiteY29" fmla="*/ 1192966 h 1622732"/>
              <a:gd name="connsiteX30" fmla="*/ 3533775 w 8172450"/>
              <a:gd name="connsiteY30" fmla="*/ 1164391 h 1622732"/>
              <a:gd name="connsiteX31" fmla="*/ 3629025 w 8172450"/>
              <a:gd name="connsiteY31" fmla="*/ 1164391 h 1622732"/>
              <a:gd name="connsiteX32" fmla="*/ 3743325 w 8172450"/>
              <a:gd name="connsiteY32" fmla="*/ 964366 h 1622732"/>
              <a:gd name="connsiteX33" fmla="*/ 3800475 w 8172450"/>
              <a:gd name="connsiteY33" fmla="*/ 630991 h 1622732"/>
              <a:gd name="connsiteX34" fmla="*/ 3981450 w 8172450"/>
              <a:gd name="connsiteY34" fmla="*/ 1107241 h 1622732"/>
              <a:gd name="connsiteX35" fmla="*/ 4086225 w 8172450"/>
              <a:gd name="connsiteY35" fmla="*/ 1107241 h 1622732"/>
              <a:gd name="connsiteX36" fmla="*/ 4181475 w 8172450"/>
              <a:gd name="connsiteY36" fmla="*/ 1011991 h 1622732"/>
              <a:gd name="connsiteX37" fmla="*/ 4381500 w 8172450"/>
              <a:gd name="connsiteY37" fmla="*/ 1145341 h 1622732"/>
              <a:gd name="connsiteX38" fmla="*/ 4495800 w 8172450"/>
              <a:gd name="connsiteY38" fmla="*/ 840541 h 1622732"/>
              <a:gd name="connsiteX39" fmla="*/ 4619625 w 8172450"/>
              <a:gd name="connsiteY39" fmla="*/ 478591 h 1622732"/>
              <a:gd name="connsiteX40" fmla="*/ 4705350 w 8172450"/>
              <a:gd name="connsiteY40" fmla="*/ 831016 h 1622732"/>
              <a:gd name="connsiteX41" fmla="*/ 4819650 w 8172450"/>
              <a:gd name="connsiteY41" fmla="*/ 840541 h 1622732"/>
              <a:gd name="connsiteX42" fmla="*/ 5029200 w 8172450"/>
              <a:gd name="connsiteY42" fmla="*/ 1002466 h 1622732"/>
              <a:gd name="connsiteX43" fmla="*/ 5105400 w 8172450"/>
              <a:gd name="connsiteY43" fmla="*/ 926266 h 1622732"/>
              <a:gd name="connsiteX44" fmla="*/ 5181600 w 8172450"/>
              <a:gd name="connsiteY44" fmla="*/ 1097716 h 1622732"/>
              <a:gd name="connsiteX45" fmla="*/ 6715125 w 8172450"/>
              <a:gd name="connsiteY45" fmla="*/ 1618416 h 1622732"/>
              <a:gd name="connsiteX46" fmla="*/ 6924675 w 8172450"/>
              <a:gd name="connsiteY46" fmla="*/ 1335841 h 1622732"/>
              <a:gd name="connsiteX47" fmla="*/ 7019925 w 8172450"/>
              <a:gd name="connsiteY47" fmla="*/ 1154866 h 1622732"/>
              <a:gd name="connsiteX48" fmla="*/ 7077075 w 8172450"/>
              <a:gd name="connsiteY48" fmla="*/ 430966 h 1622732"/>
              <a:gd name="connsiteX49" fmla="*/ 7115175 w 8172450"/>
              <a:gd name="connsiteY49" fmla="*/ 173791 h 1622732"/>
              <a:gd name="connsiteX50" fmla="*/ 7191375 w 8172450"/>
              <a:gd name="connsiteY50" fmla="*/ 2341 h 1622732"/>
              <a:gd name="connsiteX51" fmla="*/ 7219950 w 8172450"/>
              <a:gd name="connsiteY51" fmla="*/ 297616 h 1622732"/>
              <a:gd name="connsiteX52" fmla="*/ 7267575 w 8172450"/>
              <a:gd name="connsiteY52" fmla="*/ 611941 h 1622732"/>
              <a:gd name="connsiteX53" fmla="*/ 7277100 w 8172450"/>
              <a:gd name="connsiteY53" fmla="*/ 869116 h 1622732"/>
              <a:gd name="connsiteX54" fmla="*/ 7362825 w 8172450"/>
              <a:gd name="connsiteY54" fmla="*/ 1040566 h 1622732"/>
              <a:gd name="connsiteX55" fmla="*/ 7458075 w 8172450"/>
              <a:gd name="connsiteY55" fmla="*/ 1192966 h 1622732"/>
              <a:gd name="connsiteX56" fmla="*/ 7572375 w 8172450"/>
              <a:gd name="connsiteY56" fmla="*/ 1192966 h 1622732"/>
              <a:gd name="connsiteX57" fmla="*/ 7639050 w 8172450"/>
              <a:gd name="connsiteY57" fmla="*/ 1107241 h 1622732"/>
              <a:gd name="connsiteX58" fmla="*/ 7762875 w 8172450"/>
              <a:gd name="connsiteY58" fmla="*/ 1173916 h 1622732"/>
              <a:gd name="connsiteX59" fmla="*/ 7839075 w 8172450"/>
              <a:gd name="connsiteY59" fmla="*/ 1250116 h 1622732"/>
              <a:gd name="connsiteX60" fmla="*/ 7934325 w 8172450"/>
              <a:gd name="connsiteY60" fmla="*/ 1278691 h 1622732"/>
              <a:gd name="connsiteX61" fmla="*/ 8010525 w 8172450"/>
              <a:gd name="connsiteY61" fmla="*/ 1421566 h 1622732"/>
              <a:gd name="connsiteX62" fmla="*/ 8086725 w 8172450"/>
              <a:gd name="connsiteY62" fmla="*/ 1383466 h 1622732"/>
              <a:gd name="connsiteX63" fmla="*/ 8172450 w 8172450"/>
              <a:gd name="connsiteY63" fmla="*/ 1383466 h 1622732"/>
              <a:gd name="connsiteX0" fmla="*/ 0 w 8172450"/>
              <a:gd name="connsiteY0" fmla="*/ 1383466 h 1629250"/>
              <a:gd name="connsiteX1" fmla="*/ 114300 w 8172450"/>
              <a:gd name="connsiteY1" fmla="*/ 1402516 h 1629250"/>
              <a:gd name="connsiteX2" fmla="*/ 266700 w 8172450"/>
              <a:gd name="connsiteY2" fmla="*/ 1440616 h 1629250"/>
              <a:gd name="connsiteX3" fmla="*/ 438150 w 8172450"/>
              <a:gd name="connsiteY3" fmla="*/ 1440616 h 1629250"/>
              <a:gd name="connsiteX4" fmla="*/ 552450 w 8172450"/>
              <a:gd name="connsiteY4" fmla="*/ 1402516 h 1629250"/>
              <a:gd name="connsiteX5" fmla="*/ 628650 w 8172450"/>
              <a:gd name="connsiteY5" fmla="*/ 1392991 h 1629250"/>
              <a:gd name="connsiteX6" fmla="*/ 704850 w 8172450"/>
              <a:gd name="connsiteY6" fmla="*/ 1402516 h 1629250"/>
              <a:gd name="connsiteX7" fmla="*/ 800100 w 8172450"/>
              <a:gd name="connsiteY7" fmla="*/ 1183441 h 1629250"/>
              <a:gd name="connsiteX8" fmla="*/ 914400 w 8172450"/>
              <a:gd name="connsiteY8" fmla="*/ 1231066 h 1629250"/>
              <a:gd name="connsiteX9" fmla="*/ 1057275 w 8172450"/>
              <a:gd name="connsiteY9" fmla="*/ 1259641 h 1629250"/>
              <a:gd name="connsiteX10" fmla="*/ 1171575 w 8172450"/>
              <a:gd name="connsiteY10" fmla="*/ 1345366 h 1629250"/>
              <a:gd name="connsiteX11" fmla="*/ 1343025 w 8172450"/>
              <a:gd name="connsiteY11" fmla="*/ 1354891 h 1629250"/>
              <a:gd name="connsiteX12" fmla="*/ 1428750 w 8172450"/>
              <a:gd name="connsiteY12" fmla="*/ 1202491 h 1629250"/>
              <a:gd name="connsiteX13" fmla="*/ 1533525 w 8172450"/>
              <a:gd name="connsiteY13" fmla="*/ 1240591 h 1629250"/>
              <a:gd name="connsiteX14" fmla="*/ 1714500 w 8172450"/>
              <a:gd name="connsiteY14" fmla="*/ 1250116 h 1629250"/>
              <a:gd name="connsiteX15" fmla="*/ 1809750 w 8172450"/>
              <a:gd name="connsiteY15" fmla="*/ 1373941 h 1629250"/>
              <a:gd name="connsiteX16" fmla="*/ 1933575 w 8172450"/>
              <a:gd name="connsiteY16" fmla="*/ 1354891 h 1629250"/>
              <a:gd name="connsiteX17" fmla="*/ 2085975 w 8172450"/>
              <a:gd name="connsiteY17" fmla="*/ 1431091 h 1629250"/>
              <a:gd name="connsiteX18" fmla="*/ 2247900 w 8172450"/>
              <a:gd name="connsiteY18" fmla="*/ 1364416 h 1629250"/>
              <a:gd name="connsiteX19" fmla="*/ 2362200 w 8172450"/>
              <a:gd name="connsiteY19" fmla="*/ 1431091 h 1629250"/>
              <a:gd name="connsiteX20" fmla="*/ 2428875 w 8172450"/>
              <a:gd name="connsiteY20" fmla="*/ 1431091 h 1629250"/>
              <a:gd name="connsiteX21" fmla="*/ 2533650 w 8172450"/>
              <a:gd name="connsiteY21" fmla="*/ 1240591 h 1629250"/>
              <a:gd name="connsiteX22" fmla="*/ 2705100 w 8172450"/>
              <a:gd name="connsiteY22" fmla="*/ 1345366 h 1629250"/>
              <a:gd name="connsiteX23" fmla="*/ 2800350 w 8172450"/>
              <a:gd name="connsiteY23" fmla="*/ 1278691 h 1629250"/>
              <a:gd name="connsiteX24" fmla="*/ 2905125 w 8172450"/>
              <a:gd name="connsiteY24" fmla="*/ 1383466 h 1629250"/>
              <a:gd name="connsiteX25" fmla="*/ 2981325 w 8172450"/>
              <a:gd name="connsiteY25" fmla="*/ 1402516 h 1629250"/>
              <a:gd name="connsiteX26" fmla="*/ 3181350 w 8172450"/>
              <a:gd name="connsiteY26" fmla="*/ 1297741 h 1629250"/>
              <a:gd name="connsiteX27" fmla="*/ 3267075 w 8172450"/>
              <a:gd name="connsiteY27" fmla="*/ 1316791 h 1629250"/>
              <a:gd name="connsiteX28" fmla="*/ 3343275 w 8172450"/>
              <a:gd name="connsiteY28" fmla="*/ 1173916 h 1629250"/>
              <a:gd name="connsiteX29" fmla="*/ 3457575 w 8172450"/>
              <a:gd name="connsiteY29" fmla="*/ 1192966 h 1629250"/>
              <a:gd name="connsiteX30" fmla="*/ 3533775 w 8172450"/>
              <a:gd name="connsiteY30" fmla="*/ 1164391 h 1629250"/>
              <a:gd name="connsiteX31" fmla="*/ 3629025 w 8172450"/>
              <a:gd name="connsiteY31" fmla="*/ 1164391 h 1629250"/>
              <a:gd name="connsiteX32" fmla="*/ 3743325 w 8172450"/>
              <a:gd name="connsiteY32" fmla="*/ 964366 h 1629250"/>
              <a:gd name="connsiteX33" fmla="*/ 3800475 w 8172450"/>
              <a:gd name="connsiteY33" fmla="*/ 630991 h 1629250"/>
              <a:gd name="connsiteX34" fmla="*/ 3981450 w 8172450"/>
              <a:gd name="connsiteY34" fmla="*/ 1107241 h 1629250"/>
              <a:gd name="connsiteX35" fmla="*/ 4086225 w 8172450"/>
              <a:gd name="connsiteY35" fmla="*/ 1107241 h 1629250"/>
              <a:gd name="connsiteX36" fmla="*/ 4181475 w 8172450"/>
              <a:gd name="connsiteY36" fmla="*/ 1011991 h 1629250"/>
              <a:gd name="connsiteX37" fmla="*/ 4381500 w 8172450"/>
              <a:gd name="connsiteY37" fmla="*/ 1145341 h 1629250"/>
              <a:gd name="connsiteX38" fmla="*/ 4495800 w 8172450"/>
              <a:gd name="connsiteY38" fmla="*/ 840541 h 1629250"/>
              <a:gd name="connsiteX39" fmla="*/ 4619625 w 8172450"/>
              <a:gd name="connsiteY39" fmla="*/ 478591 h 1629250"/>
              <a:gd name="connsiteX40" fmla="*/ 4705350 w 8172450"/>
              <a:gd name="connsiteY40" fmla="*/ 831016 h 1629250"/>
              <a:gd name="connsiteX41" fmla="*/ 4819650 w 8172450"/>
              <a:gd name="connsiteY41" fmla="*/ 840541 h 1629250"/>
              <a:gd name="connsiteX42" fmla="*/ 5029200 w 8172450"/>
              <a:gd name="connsiteY42" fmla="*/ 1002466 h 1629250"/>
              <a:gd name="connsiteX43" fmla="*/ 5105400 w 8172450"/>
              <a:gd name="connsiteY43" fmla="*/ 926266 h 1629250"/>
              <a:gd name="connsiteX44" fmla="*/ 6715125 w 8172450"/>
              <a:gd name="connsiteY44" fmla="*/ 1618416 h 1629250"/>
              <a:gd name="connsiteX45" fmla="*/ 6924675 w 8172450"/>
              <a:gd name="connsiteY45" fmla="*/ 1335841 h 1629250"/>
              <a:gd name="connsiteX46" fmla="*/ 7019925 w 8172450"/>
              <a:gd name="connsiteY46" fmla="*/ 1154866 h 1629250"/>
              <a:gd name="connsiteX47" fmla="*/ 7077075 w 8172450"/>
              <a:gd name="connsiteY47" fmla="*/ 430966 h 1629250"/>
              <a:gd name="connsiteX48" fmla="*/ 7115175 w 8172450"/>
              <a:gd name="connsiteY48" fmla="*/ 173791 h 1629250"/>
              <a:gd name="connsiteX49" fmla="*/ 7191375 w 8172450"/>
              <a:gd name="connsiteY49" fmla="*/ 2341 h 1629250"/>
              <a:gd name="connsiteX50" fmla="*/ 7219950 w 8172450"/>
              <a:gd name="connsiteY50" fmla="*/ 297616 h 1629250"/>
              <a:gd name="connsiteX51" fmla="*/ 7267575 w 8172450"/>
              <a:gd name="connsiteY51" fmla="*/ 611941 h 1629250"/>
              <a:gd name="connsiteX52" fmla="*/ 7277100 w 8172450"/>
              <a:gd name="connsiteY52" fmla="*/ 869116 h 1629250"/>
              <a:gd name="connsiteX53" fmla="*/ 7362825 w 8172450"/>
              <a:gd name="connsiteY53" fmla="*/ 1040566 h 1629250"/>
              <a:gd name="connsiteX54" fmla="*/ 7458075 w 8172450"/>
              <a:gd name="connsiteY54" fmla="*/ 1192966 h 1629250"/>
              <a:gd name="connsiteX55" fmla="*/ 7572375 w 8172450"/>
              <a:gd name="connsiteY55" fmla="*/ 1192966 h 1629250"/>
              <a:gd name="connsiteX56" fmla="*/ 7639050 w 8172450"/>
              <a:gd name="connsiteY56" fmla="*/ 1107241 h 1629250"/>
              <a:gd name="connsiteX57" fmla="*/ 7762875 w 8172450"/>
              <a:gd name="connsiteY57" fmla="*/ 1173916 h 1629250"/>
              <a:gd name="connsiteX58" fmla="*/ 7839075 w 8172450"/>
              <a:gd name="connsiteY58" fmla="*/ 1250116 h 1629250"/>
              <a:gd name="connsiteX59" fmla="*/ 7934325 w 8172450"/>
              <a:gd name="connsiteY59" fmla="*/ 1278691 h 1629250"/>
              <a:gd name="connsiteX60" fmla="*/ 8010525 w 8172450"/>
              <a:gd name="connsiteY60" fmla="*/ 1421566 h 1629250"/>
              <a:gd name="connsiteX61" fmla="*/ 8086725 w 8172450"/>
              <a:gd name="connsiteY61" fmla="*/ 1383466 h 1629250"/>
              <a:gd name="connsiteX62" fmla="*/ 8172450 w 8172450"/>
              <a:gd name="connsiteY62" fmla="*/ 1383466 h 1629250"/>
              <a:gd name="connsiteX0" fmla="*/ 0 w 8172450"/>
              <a:gd name="connsiteY0" fmla="*/ 1383466 h 1626112"/>
              <a:gd name="connsiteX1" fmla="*/ 114300 w 8172450"/>
              <a:gd name="connsiteY1" fmla="*/ 1402516 h 1626112"/>
              <a:gd name="connsiteX2" fmla="*/ 266700 w 8172450"/>
              <a:gd name="connsiteY2" fmla="*/ 1440616 h 1626112"/>
              <a:gd name="connsiteX3" fmla="*/ 438150 w 8172450"/>
              <a:gd name="connsiteY3" fmla="*/ 1440616 h 1626112"/>
              <a:gd name="connsiteX4" fmla="*/ 552450 w 8172450"/>
              <a:gd name="connsiteY4" fmla="*/ 1402516 h 1626112"/>
              <a:gd name="connsiteX5" fmla="*/ 628650 w 8172450"/>
              <a:gd name="connsiteY5" fmla="*/ 1392991 h 1626112"/>
              <a:gd name="connsiteX6" fmla="*/ 704850 w 8172450"/>
              <a:gd name="connsiteY6" fmla="*/ 1402516 h 1626112"/>
              <a:gd name="connsiteX7" fmla="*/ 800100 w 8172450"/>
              <a:gd name="connsiteY7" fmla="*/ 1183441 h 1626112"/>
              <a:gd name="connsiteX8" fmla="*/ 914400 w 8172450"/>
              <a:gd name="connsiteY8" fmla="*/ 1231066 h 1626112"/>
              <a:gd name="connsiteX9" fmla="*/ 1057275 w 8172450"/>
              <a:gd name="connsiteY9" fmla="*/ 1259641 h 1626112"/>
              <a:gd name="connsiteX10" fmla="*/ 1171575 w 8172450"/>
              <a:gd name="connsiteY10" fmla="*/ 1345366 h 1626112"/>
              <a:gd name="connsiteX11" fmla="*/ 1343025 w 8172450"/>
              <a:gd name="connsiteY11" fmla="*/ 1354891 h 1626112"/>
              <a:gd name="connsiteX12" fmla="*/ 1428750 w 8172450"/>
              <a:gd name="connsiteY12" fmla="*/ 1202491 h 1626112"/>
              <a:gd name="connsiteX13" fmla="*/ 1533525 w 8172450"/>
              <a:gd name="connsiteY13" fmla="*/ 1240591 h 1626112"/>
              <a:gd name="connsiteX14" fmla="*/ 1714500 w 8172450"/>
              <a:gd name="connsiteY14" fmla="*/ 1250116 h 1626112"/>
              <a:gd name="connsiteX15" fmla="*/ 1809750 w 8172450"/>
              <a:gd name="connsiteY15" fmla="*/ 1373941 h 1626112"/>
              <a:gd name="connsiteX16" fmla="*/ 1933575 w 8172450"/>
              <a:gd name="connsiteY16" fmla="*/ 1354891 h 1626112"/>
              <a:gd name="connsiteX17" fmla="*/ 2085975 w 8172450"/>
              <a:gd name="connsiteY17" fmla="*/ 1431091 h 1626112"/>
              <a:gd name="connsiteX18" fmla="*/ 2247900 w 8172450"/>
              <a:gd name="connsiteY18" fmla="*/ 1364416 h 1626112"/>
              <a:gd name="connsiteX19" fmla="*/ 2362200 w 8172450"/>
              <a:gd name="connsiteY19" fmla="*/ 1431091 h 1626112"/>
              <a:gd name="connsiteX20" fmla="*/ 2428875 w 8172450"/>
              <a:gd name="connsiteY20" fmla="*/ 1431091 h 1626112"/>
              <a:gd name="connsiteX21" fmla="*/ 2533650 w 8172450"/>
              <a:gd name="connsiteY21" fmla="*/ 1240591 h 1626112"/>
              <a:gd name="connsiteX22" fmla="*/ 2705100 w 8172450"/>
              <a:gd name="connsiteY22" fmla="*/ 1345366 h 1626112"/>
              <a:gd name="connsiteX23" fmla="*/ 2800350 w 8172450"/>
              <a:gd name="connsiteY23" fmla="*/ 1278691 h 1626112"/>
              <a:gd name="connsiteX24" fmla="*/ 2905125 w 8172450"/>
              <a:gd name="connsiteY24" fmla="*/ 1383466 h 1626112"/>
              <a:gd name="connsiteX25" fmla="*/ 2981325 w 8172450"/>
              <a:gd name="connsiteY25" fmla="*/ 1402516 h 1626112"/>
              <a:gd name="connsiteX26" fmla="*/ 3181350 w 8172450"/>
              <a:gd name="connsiteY26" fmla="*/ 1297741 h 1626112"/>
              <a:gd name="connsiteX27" fmla="*/ 3267075 w 8172450"/>
              <a:gd name="connsiteY27" fmla="*/ 1316791 h 1626112"/>
              <a:gd name="connsiteX28" fmla="*/ 3343275 w 8172450"/>
              <a:gd name="connsiteY28" fmla="*/ 1173916 h 1626112"/>
              <a:gd name="connsiteX29" fmla="*/ 3457575 w 8172450"/>
              <a:gd name="connsiteY29" fmla="*/ 1192966 h 1626112"/>
              <a:gd name="connsiteX30" fmla="*/ 3533775 w 8172450"/>
              <a:gd name="connsiteY30" fmla="*/ 1164391 h 1626112"/>
              <a:gd name="connsiteX31" fmla="*/ 3629025 w 8172450"/>
              <a:gd name="connsiteY31" fmla="*/ 1164391 h 1626112"/>
              <a:gd name="connsiteX32" fmla="*/ 3743325 w 8172450"/>
              <a:gd name="connsiteY32" fmla="*/ 964366 h 1626112"/>
              <a:gd name="connsiteX33" fmla="*/ 3800475 w 8172450"/>
              <a:gd name="connsiteY33" fmla="*/ 630991 h 1626112"/>
              <a:gd name="connsiteX34" fmla="*/ 3981450 w 8172450"/>
              <a:gd name="connsiteY34" fmla="*/ 1107241 h 1626112"/>
              <a:gd name="connsiteX35" fmla="*/ 4086225 w 8172450"/>
              <a:gd name="connsiteY35" fmla="*/ 1107241 h 1626112"/>
              <a:gd name="connsiteX36" fmla="*/ 4181475 w 8172450"/>
              <a:gd name="connsiteY36" fmla="*/ 1011991 h 1626112"/>
              <a:gd name="connsiteX37" fmla="*/ 4381500 w 8172450"/>
              <a:gd name="connsiteY37" fmla="*/ 1145341 h 1626112"/>
              <a:gd name="connsiteX38" fmla="*/ 4495800 w 8172450"/>
              <a:gd name="connsiteY38" fmla="*/ 840541 h 1626112"/>
              <a:gd name="connsiteX39" fmla="*/ 4619625 w 8172450"/>
              <a:gd name="connsiteY39" fmla="*/ 478591 h 1626112"/>
              <a:gd name="connsiteX40" fmla="*/ 4705350 w 8172450"/>
              <a:gd name="connsiteY40" fmla="*/ 831016 h 1626112"/>
              <a:gd name="connsiteX41" fmla="*/ 4819650 w 8172450"/>
              <a:gd name="connsiteY41" fmla="*/ 840541 h 1626112"/>
              <a:gd name="connsiteX42" fmla="*/ 5029200 w 8172450"/>
              <a:gd name="connsiteY42" fmla="*/ 1002466 h 1626112"/>
              <a:gd name="connsiteX43" fmla="*/ 6715125 w 8172450"/>
              <a:gd name="connsiteY43" fmla="*/ 1618416 h 1626112"/>
              <a:gd name="connsiteX44" fmla="*/ 6924675 w 8172450"/>
              <a:gd name="connsiteY44" fmla="*/ 1335841 h 1626112"/>
              <a:gd name="connsiteX45" fmla="*/ 7019925 w 8172450"/>
              <a:gd name="connsiteY45" fmla="*/ 1154866 h 1626112"/>
              <a:gd name="connsiteX46" fmla="*/ 7077075 w 8172450"/>
              <a:gd name="connsiteY46" fmla="*/ 430966 h 1626112"/>
              <a:gd name="connsiteX47" fmla="*/ 7115175 w 8172450"/>
              <a:gd name="connsiteY47" fmla="*/ 173791 h 1626112"/>
              <a:gd name="connsiteX48" fmla="*/ 7191375 w 8172450"/>
              <a:gd name="connsiteY48" fmla="*/ 2341 h 1626112"/>
              <a:gd name="connsiteX49" fmla="*/ 7219950 w 8172450"/>
              <a:gd name="connsiteY49" fmla="*/ 297616 h 1626112"/>
              <a:gd name="connsiteX50" fmla="*/ 7267575 w 8172450"/>
              <a:gd name="connsiteY50" fmla="*/ 611941 h 1626112"/>
              <a:gd name="connsiteX51" fmla="*/ 7277100 w 8172450"/>
              <a:gd name="connsiteY51" fmla="*/ 869116 h 1626112"/>
              <a:gd name="connsiteX52" fmla="*/ 7362825 w 8172450"/>
              <a:gd name="connsiteY52" fmla="*/ 1040566 h 1626112"/>
              <a:gd name="connsiteX53" fmla="*/ 7458075 w 8172450"/>
              <a:gd name="connsiteY53" fmla="*/ 1192966 h 1626112"/>
              <a:gd name="connsiteX54" fmla="*/ 7572375 w 8172450"/>
              <a:gd name="connsiteY54" fmla="*/ 1192966 h 1626112"/>
              <a:gd name="connsiteX55" fmla="*/ 7639050 w 8172450"/>
              <a:gd name="connsiteY55" fmla="*/ 1107241 h 1626112"/>
              <a:gd name="connsiteX56" fmla="*/ 7762875 w 8172450"/>
              <a:gd name="connsiteY56" fmla="*/ 1173916 h 1626112"/>
              <a:gd name="connsiteX57" fmla="*/ 7839075 w 8172450"/>
              <a:gd name="connsiteY57" fmla="*/ 1250116 h 1626112"/>
              <a:gd name="connsiteX58" fmla="*/ 7934325 w 8172450"/>
              <a:gd name="connsiteY58" fmla="*/ 1278691 h 1626112"/>
              <a:gd name="connsiteX59" fmla="*/ 8010525 w 8172450"/>
              <a:gd name="connsiteY59" fmla="*/ 1421566 h 1626112"/>
              <a:gd name="connsiteX60" fmla="*/ 8086725 w 8172450"/>
              <a:gd name="connsiteY60" fmla="*/ 1383466 h 1626112"/>
              <a:gd name="connsiteX61" fmla="*/ 8172450 w 8172450"/>
              <a:gd name="connsiteY61" fmla="*/ 1383466 h 1626112"/>
              <a:gd name="connsiteX0" fmla="*/ 0 w 8172450"/>
              <a:gd name="connsiteY0" fmla="*/ 1383466 h 1633146"/>
              <a:gd name="connsiteX1" fmla="*/ 114300 w 8172450"/>
              <a:gd name="connsiteY1" fmla="*/ 1402516 h 1633146"/>
              <a:gd name="connsiteX2" fmla="*/ 266700 w 8172450"/>
              <a:gd name="connsiteY2" fmla="*/ 1440616 h 1633146"/>
              <a:gd name="connsiteX3" fmla="*/ 438150 w 8172450"/>
              <a:gd name="connsiteY3" fmla="*/ 1440616 h 1633146"/>
              <a:gd name="connsiteX4" fmla="*/ 552450 w 8172450"/>
              <a:gd name="connsiteY4" fmla="*/ 1402516 h 1633146"/>
              <a:gd name="connsiteX5" fmla="*/ 628650 w 8172450"/>
              <a:gd name="connsiteY5" fmla="*/ 1392991 h 1633146"/>
              <a:gd name="connsiteX6" fmla="*/ 704850 w 8172450"/>
              <a:gd name="connsiteY6" fmla="*/ 1402516 h 1633146"/>
              <a:gd name="connsiteX7" fmla="*/ 800100 w 8172450"/>
              <a:gd name="connsiteY7" fmla="*/ 1183441 h 1633146"/>
              <a:gd name="connsiteX8" fmla="*/ 914400 w 8172450"/>
              <a:gd name="connsiteY8" fmla="*/ 1231066 h 1633146"/>
              <a:gd name="connsiteX9" fmla="*/ 1057275 w 8172450"/>
              <a:gd name="connsiteY9" fmla="*/ 1259641 h 1633146"/>
              <a:gd name="connsiteX10" fmla="*/ 1171575 w 8172450"/>
              <a:gd name="connsiteY10" fmla="*/ 1345366 h 1633146"/>
              <a:gd name="connsiteX11" fmla="*/ 1343025 w 8172450"/>
              <a:gd name="connsiteY11" fmla="*/ 1354891 h 1633146"/>
              <a:gd name="connsiteX12" fmla="*/ 1428750 w 8172450"/>
              <a:gd name="connsiteY12" fmla="*/ 1202491 h 1633146"/>
              <a:gd name="connsiteX13" fmla="*/ 1533525 w 8172450"/>
              <a:gd name="connsiteY13" fmla="*/ 1240591 h 1633146"/>
              <a:gd name="connsiteX14" fmla="*/ 1714500 w 8172450"/>
              <a:gd name="connsiteY14" fmla="*/ 1250116 h 1633146"/>
              <a:gd name="connsiteX15" fmla="*/ 1809750 w 8172450"/>
              <a:gd name="connsiteY15" fmla="*/ 1373941 h 1633146"/>
              <a:gd name="connsiteX16" fmla="*/ 1933575 w 8172450"/>
              <a:gd name="connsiteY16" fmla="*/ 1354891 h 1633146"/>
              <a:gd name="connsiteX17" fmla="*/ 2085975 w 8172450"/>
              <a:gd name="connsiteY17" fmla="*/ 1431091 h 1633146"/>
              <a:gd name="connsiteX18" fmla="*/ 2247900 w 8172450"/>
              <a:gd name="connsiteY18" fmla="*/ 1364416 h 1633146"/>
              <a:gd name="connsiteX19" fmla="*/ 2362200 w 8172450"/>
              <a:gd name="connsiteY19" fmla="*/ 1431091 h 1633146"/>
              <a:gd name="connsiteX20" fmla="*/ 2428875 w 8172450"/>
              <a:gd name="connsiteY20" fmla="*/ 1431091 h 1633146"/>
              <a:gd name="connsiteX21" fmla="*/ 2533650 w 8172450"/>
              <a:gd name="connsiteY21" fmla="*/ 1240591 h 1633146"/>
              <a:gd name="connsiteX22" fmla="*/ 2705100 w 8172450"/>
              <a:gd name="connsiteY22" fmla="*/ 1345366 h 1633146"/>
              <a:gd name="connsiteX23" fmla="*/ 2800350 w 8172450"/>
              <a:gd name="connsiteY23" fmla="*/ 1278691 h 1633146"/>
              <a:gd name="connsiteX24" fmla="*/ 2905125 w 8172450"/>
              <a:gd name="connsiteY24" fmla="*/ 1383466 h 1633146"/>
              <a:gd name="connsiteX25" fmla="*/ 2981325 w 8172450"/>
              <a:gd name="connsiteY25" fmla="*/ 1402516 h 1633146"/>
              <a:gd name="connsiteX26" fmla="*/ 3181350 w 8172450"/>
              <a:gd name="connsiteY26" fmla="*/ 1297741 h 1633146"/>
              <a:gd name="connsiteX27" fmla="*/ 3267075 w 8172450"/>
              <a:gd name="connsiteY27" fmla="*/ 1316791 h 1633146"/>
              <a:gd name="connsiteX28" fmla="*/ 3343275 w 8172450"/>
              <a:gd name="connsiteY28" fmla="*/ 1173916 h 1633146"/>
              <a:gd name="connsiteX29" fmla="*/ 3457575 w 8172450"/>
              <a:gd name="connsiteY29" fmla="*/ 1192966 h 1633146"/>
              <a:gd name="connsiteX30" fmla="*/ 3533775 w 8172450"/>
              <a:gd name="connsiteY30" fmla="*/ 1164391 h 1633146"/>
              <a:gd name="connsiteX31" fmla="*/ 3629025 w 8172450"/>
              <a:gd name="connsiteY31" fmla="*/ 1164391 h 1633146"/>
              <a:gd name="connsiteX32" fmla="*/ 3743325 w 8172450"/>
              <a:gd name="connsiteY32" fmla="*/ 964366 h 1633146"/>
              <a:gd name="connsiteX33" fmla="*/ 3800475 w 8172450"/>
              <a:gd name="connsiteY33" fmla="*/ 630991 h 1633146"/>
              <a:gd name="connsiteX34" fmla="*/ 3981450 w 8172450"/>
              <a:gd name="connsiteY34" fmla="*/ 1107241 h 1633146"/>
              <a:gd name="connsiteX35" fmla="*/ 4086225 w 8172450"/>
              <a:gd name="connsiteY35" fmla="*/ 1107241 h 1633146"/>
              <a:gd name="connsiteX36" fmla="*/ 4181475 w 8172450"/>
              <a:gd name="connsiteY36" fmla="*/ 1011991 h 1633146"/>
              <a:gd name="connsiteX37" fmla="*/ 4381500 w 8172450"/>
              <a:gd name="connsiteY37" fmla="*/ 1145341 h 1633146"/>
              <a:gd name="connsiteX38" fmla="*/ 4495800 w 8172450"/>
              <a:gd name="connsiteY38" fmla="*/ 840541 h 1633146"/>
              <a:gd name="connsiteX39" fmla="*/ 4619625 w 8172450"/>
              <a:gd name="connsiteY39" fmla="*/ 478591 h 1633146"/>
              <a:gd name="connsiteX40" fmla="*/ 4705350 w 8172450"/>
              <a:gd name="connsiteY40" fmla="*/ 831016 h 1633146"/>
              <a:gd name="connsiteX41" fmla="*/ 4819650 w 8172450"/>
              <a:gd name="connsiteY41" fmla="*/ 840541 h 1633146"/>
              <a:gd name="connsiteX42" fmla="*/ 6715125 w 8172450"/>
              <a:gd name="connsiteY42" fmla="*/ 1618416 h 1633146"/>
              <a:gd name="connsiteX43" fmla="*/ 6924675 w 8172450"/>
              <a:gd name="connsiteY43" fmla="*/ 1335841 h 1633146"/>
              <a:gd name="connsiteX44" fmla="*/ 7019925 w 8172450"/>
              <a:gd name="connsiteY44" fmla="*/ 1154866 h 1633146"/>
              <a:gd name="connsiteX45" fmla="*/ 7077075 w 8172450"/>
              <a:gd name="connsiteY45" fmla="*/ 430966 h 1633146"/>
              <a:gd name="connsiteX46" fmla="*/ 7115175 w 8172450"/>
              <a:gd name="connsiteY46" fmla="*/ 173791 h 1633146"/>
              <a:gd name="connsiteX47" fmla="*/ 7191375 w 8172450"/>
              <a:gd name="connsiteY47" fmla="*/ 2341 h 1633146"/>
              <a:gd name="connsiteX48" fmla="*/ 7219950 w 8172450"/>
              <a:gd name="connsiteY48" fmla="*/ 297616 h 1633146"/>
              <a:gd name="connsiteX49" fmla="*/ 7267575 w 8172450"/>
              <a:gd name="connsiteY49" fmla="*/ 611941 h 1633146"/>
              <a:gd name="connsiteX50" fmla="*/ 7277100 w 8172450"/>
              <a:gd name="connsiteY50" fmla="*/ 869116 h 1633146"/>
              <a:gd name="connsiteX51" fmla="*/ 7362825 w 8172450"/>
              <a:gd name="connsiteY51" fmla="*/ 1040566 h 1633146"/>
              <a:gd name="connsiteX52" fmla="*/ 7458075 w 8172450"/>
              <a:gd name="connsiteY52" fmla="*/ 1192966 h 1633146"/>
              <a:gd name="connsiteX53" fmla="*/ 7572375 w 8172450"/>
              <a:gd name="connsiteY53" fmla="*/ 1192966 h 1633146"/>
              <a:gd name="connsiteX54" fmla="*/ 7639050 w 8172450"/>
              <a:gd name="connsiteY54" fmla="*/ 1107241 h 1633146"/>
              <a:gd name="connsiteX55" fmla="*/ 7762875 w 8172450"/>
              <a:gd name="connsiteY55" fmla="*/ 1173916 h 1633146"/>
              <a:gd name="connsiteX56" fmla="*/ 7839075 w 8172450"/>
              <a:gd name="connsiteY56" fmla="*/ 1250116 h 1633146"/>
              <a:gd name="connsiteX57" fmla="*/ 7934325 w 8172450"/>
              <a:gd name="connsiteY57" fmla="*/ 1278691 h 1633146"/>
              <a:gd name="connsiteX58" fmla="*/ 8010525 w 8172450"/>
              <a:gd name="connsiteY58" fmla="*/ 1421566 h 1633146"/>
              <a:gd name="connsiteX59" fmla="*/ 8086725 w 8172450"/>
              <a:gd name="connsiteY59" fmla="*/ 1383466 h 1633146"/>
              <a:gd name="connsiteX60" fmla="*/ 8172450 w 8172450"/>
              <a:gd name="connsiteY60" fmla="*/ 1383466 h 1633146"/>
              <a:gd name="connsiteX0" fmla="*/ 0 w 8172450"/>
              <a:gd name="connsiteY0" fmla="*/ 1383466 h 1633599"/>
              <a:gd name="connsiteX1" fmla="*/ 114300 w 8172450"/>
              <a:gd name="connsiteY1" fmla="*/ 1402516 h 1633599"/>
              <a:gd name="connsiteX2" fmla="*/ 266700 w 8172450"/>
              <a:gd name="connsiteY2" fmla="*/ 1440616 h 1633599"/>
              <a:gd name="connsiteX3" fmla="*/ 438150 w 8172450"/>
              <a:gd name="connsiteY3" fmla="*/ 1440616 h 1633599"/>
              <a:gd name="connsiteX4" fmla="*/ 552450 w 8172450"/>
              <a:gd name="connsiteY4" fmla="*/ 1402516 h 1633599"/>
              <a:gd name="connsiteX5" fmla="*/ 628650 w 8172450"/>
              <a:gd name="connsiteY5" fmla="*/ 1392991 h 1633599"/>
              <a:gd name="connsiteX6" fmla="*/ 704850 w 8172450"/>
              <a:gd name="connsiteY6" fmla="*/ 1402516 h 1633599"/>
              <a:gd name="connsiteX7" fmla="*/ 800100 w 8172450"/>
              <a:gd name="connsiteY7" fmla="*/ 1183441 h 1633599"/>
              <a:gd name="connsiteX8" fmla="*/ 914400 w 8172450"/>
              <a:gd name="connsiteY8" fmla="*/ 1231066 h 1633599"/>
              <a:gd name="connsiteX9" fmla="*/ 1057275 w 8172450"/>
              <a:gd name="connsiteY9" fmla="*/ 1259641 h 1633599"/>
              <a:gd name="connsiteX10" fmla="*/ 1171575 w 8172450"/>
              <a:gd name="connsiteY10" fmla="*/ 1345366 h 1633599"/>
              <a:gd name="connsiteX11" fmla="*/ 1343025 w 8172450"/>
              <a:gd name="connsiteY11" fmla="*/ 1354891 h 1633599"/>
              <a:gd name="connsiteX12" fmla="*/ 1428750 w 8172450"/>
              <a:gd name="connsiteY12" fmla="*/ 1202491 h 1633599"/>
              <a:gd name="connsiteX13" fmla="*/ 1533525 w 8172450"/>
              <a:gd name="connsiteY13" fmla="*/ 1240591 h 1633599"/>
              <a:gd name="connsiteX14" fmla="*/ 1714500 w 8172450"/>
              <a:gd name="connsiteY14" fmla="*/ 1250116 h 1633599"/>
              <a:gd name="connsiteX15" fmla="*/ 1809750 w 8172450"/>
              <a:gd name="connsiteY15" fmla="*/ 1373941 h 1633599"/>
              <a:gd name="connsiteX16" fmla="*/ 1933575 w 8172450"/>
              <a:gd name="connsiteY16" fmla="*/ 1354891 h 1633599"/>
              <a:gd name="connsiteX17" fmla="*/ 2085975 w 8172450"/>
              <a:gd name="connsiteY17" fmla="*/ 1431091 h 1633599"/>
              <a:gd name="connsiteX18" fmla="*/ 2247900 w 8172450"/>
              <a:gd name="connsiteY18" fmla="*/ 1364416 h 1633599"/>
              <a:gd name="connsiteX19" fmla="*/ 2362200 w 8172450"/>
              <a:gd name="connsiteY19" fmla="*/ 1431091 h 1633599"/>
              <a:gd name="connsiteX20" fmla="*/ 2428875 w 8172450"/>
              <a:gd name="connsiteY20" fmla="*/ 1431091 h 1633599"/>
              <a:gd name="connsiteX21" fmla="*/ 2533650 w 8172450"/>
              <a:gd name="connsiteY21" fmla="*/ 1240591 h 1633599"/>
              <a:gd name="connsiteX22" fmla="*/ 2705100 w 8172450"/>
              <a:gd name="connsiteY22" fmla="*/ 1345366 h 1633599"/>
              <a:gd name="connsiteX23" fmla="*/ 2800350 w 8172450"/>
              <a:gd name="connsiteY23" fmla="*/ 1278691 h 1633599"/>
              <a:gd name="connsiteX24" fmla="*/ 2905125 w 8172450"/>
              <a:gd name="connsiteY24" fmla="*/ 1383466 h 1633599"/>
              <a:gd name="connsiteX25" fmla="*/ 2981325 w 8172450"/>
              <a:gd name="connsiteY25" fmla="*/ 1402516 h 1633599"/>
              <a:gd name="connsiteX26" fmla="*/ 3181350 w 8172450"/>
              <a:gd name="connsiteY26" fmla="*/ 1297741 h 1633599"/>
              <a:gd name="connsiteX27" fmla="*/ 3267075 w 8172450"/>
              <a:gd name="connsiteY27" fmla="*/ 1316791 h 1633599"/>
              <a:gd name="connsiteX28" fmla="*/ 3343275 w 8172450"/>
              <a:gd name="connsiteY28" fmla="*/ 1173916 h 1633599"/>
              <a:gd name="connsiteX29" fmla="*/ 3457575 w 8172450"/>
              <a:gd name="connsiteY29" fmla="*/ 1192966 h 1633599"/>
              <a:gd name="connsiteX30" fmla="*/ 3533775 w 8172450"/>
              <a:gd name="connsiteY30" fmla="*/ 1164391 h 1633599"/>
              <a:gd name="connsiteX31" fmla="*/ 3629025 w 8172450"/>
              <a:gd name="connsiteY31" fmla="*/ 1164391 h 1633599"/>
              <a:gd name="connsiteX32" fmla="*/ 3743325 w 8172450"/>
              <a:gd name="connsiteY32" fmla="*/ 964366 h 1633599"/>
              <a:gd name="connsiteX33" fmla="*/ 3800475 w 8172450"/>
              <a:gd name="connsiteY33" fmla="*/ 630991 h 1633599"/>
              <a:gd name="connsiteX34" fmla="*/ 3981450 w 8172450"/>
              <a:gd name="connsiteY34" fmla="*/ 1107241 h 1633599"/>
              <a:gd name="connsiteX35" fmla="*/ 4086225 w 8172450"/>
              <a:gd name="connsiteY35" fmla="*/ 1107241 h 1633599"/>
              <a:gd name="connsiteX36" fmla="*/ 4181475 w 8172450"/>
              <a:gd name="connsiteY36" fmla="*/ 1011991 h 1633599"/>
              <a:gd name="connsiteX37" fmla="*/ 4381500 w 8172450"/>
              <a:gd name="connsiteY37" fmla="*/ 1145341 h 1633599"/>
              <a:gd name="connsiteX38" fmla="*/ 4495800 w 8172450"/>
              <a:gd name="connsiteY38" fmla="*/ 840541 h 1633599"/>
              <a:gd name="connsiteX39" fmla="*/ 4619625 w 8172450"/>
              <a:gd name="connsiteY39" fmla="*/ 478591 h 1633599"/>
              <a:gd name="connsiteX40" fmla="*/ 4705350 w 8172450"/>
              <a:gd name="connsiteY40" fmla="*/ 831016 h 1633599"/>
              <a:gd name="connsiteX41" fmla="*/ 6715125 w 8172450"/>
              <a:gd name="connsiteY41" fmla="*/ 1618416 h 1633599"/>
              <a:gd name="connsiteX42" fmla="*/ 6924675 w 8172450"/>
              <a:gd name="connsiteY42" fmla="*/ 1335841 h 1633599"/>
              <a:gd name="connsiteX43" fmla="*/ 7019925 w 8172450"/>
              <a:gd name="connsiteY43" fmla="*/ 1154866 h 1633599"/>
              <a:gd name="connsiteX44" fmla="*/ 7077075 w 8172450"/>
              <a:gd name="connsiteY44" fmla="*/ 430966 h 1633599"/>
              <a:gd name="connsiteX45" fmla="*/ 7115175 w 8172450"/>
              <a:gd name="connsiteY45" fmla="*/ 173791 h 1633599"/>
              <a:gd name="connsiteX46" fmla="*/ 7191375 w 8172450"/>
              <a:gd name="connsiteY46" fmla="*/ 2341 h 1633599"/>
              <a:gd name="connsiteX47" fmla="*/ 7219950 w 8172450"/>
              <a:gd name="connsiteY47" fmla="*/ 297616 h 1633599"/>
              <a:gd name="connsiteX48" fmla="*/ 7267575 w 8172450"/>
              <a:gd name="connsiteY48" fmla="*/ 611941 h 1633599"/>
              <a:gd name="connsiteX49" fmla="*/ 7277100 w 8172450"/>
              <a:gd name="connsiteY49" fmla="*/ 869116 h 1633599"/>
              <a:gd name="connsiteX50" fmla="*/ 7362825 w 8172450"/>
              <a:gd name="connsiteY50" fmla="*/ 1040566 h 1633599"/>
              <a:gd name="connsiteX51" fmla="*/ 7458075 w 8172450"/>
              <a:gd name="connsiteY51" fmla="*/ 1192966 h 1633599"/>
              <a:gd name="connsiteX52" fmla="*/ 7572375 w 8172450"/>
              <a:gd name="connsiteY52" fmla="*/ 1192966 h 1633599"/>
              <a:gd name="connsiteX53" fmla="*/ 7639050 w 8172450"/>
              <a:gd name="connsiteY53" fmla="*/ 1107241 h 1633599"/>
              <a:gd name="connsiteX54" fmla="*/ 7762875 w 8172450"/>
              <a:gd name="connsiteY54" fmla="*/ 1173916 h 1633599"/>
              <a:gd name="connsiteX55" fmla="*/ 7839075 w 8172450"/>
              <a:gd name="connsiteY55" fmla="*/ 1250116 h 1633599"/>
              <a:gd name="connsiteX56" fmla="*/ 7934325 w 8172450"/>
              <a:gd name="connsiteY56" fmla="*/ 1278691 h 1633599"/>
              <a:gd name="connsiteX57" fmla="*/ 8010525 w 8172450"/>
              <a:gd name="connsiteY57" fmla="*/ 1421566 h 1633599"/>
              <a:gd name="connsiteX58" fmla="*/ 8086725 w 8172450"/>
              <a:gd name="connsiteY58" fmla="*/ 1383466 h 1633599"/>
              <a:gd name="connsiteX59" fmla="*/ 8172450 w 8172450"/>
              <a:gd name="connsiteY59" fmla="*/ 1383466 h 1633599"/>
              <a:gd name="connsiteX0" fmla="*/ 0 w 8172450"/>
              <a:gd name="connsiteY0" fmla="*/ 1383466 h 1652459"/>
              <a:gd name="connsiteX1" fmla="*/ 114300 w 8172450"/>
              <a:gd name="connsiteY1" fmla="*/ 1402516 h 1652459"/>
              <a:gd name="connsiteX2" fmla="*/ 266700 w 8172450"/>
              <a:gd name="connsiteY2" fmla="*/ 1440616 h 1652459"/>
              <a:gd name="connsiteX3" fmla="*/ 438150 w 8172450"/>
              <a:gd name="connsiteY3" fmla="*/ 1440616 h 1652459"/>
              <a:gd name="connsiteX4" fmla="*/ 552450 w 8172450"/>
              <a:gd name="connsiteY4" fmla="*/ 1402516 h 1652459"/>
              <a:gd name="connsiteX5" fmla="*/ 628650 w 8172450"/>
              <a:gd name="connsiteY5" fmla="*/ 1392991 h 1652459"/>
              <a:gd name="connsiteX6" fmla="*/ 704850 w 8172450"/>
              <a:gd name="connsiteY6" fmla="*/ 1402516 h 1652459"/>
              <a:gd name="connsiteX7" fmla="*/ 800100 w 8172450"/>
              <a:gd name="connsiteY7" fmla="*/ 1183441 h 1652459"/>
              <a:gd name="connsiteX8" fmla="*/ 914400 w 8172450"/>
              <a:gd name="connsiteY8" fmla="*/ 1231066 h 1652459"/>
              <a:gd name="connsiteX9" fmla="*/ 1057275 w 8172450"/>
              <a:gd name="connsiteY9" fmla="*/ 1259641 h 1652459"/>
              <a:gd name="connsiteX10" fmla="*/ 1171575 w 8172450"/>
              <a:gd name="connsiteY10" fmla="*/ 1345366 h 1652459"/>
              <a:gd name="connsiteX11" fmla="*/ 1343025 w 8172450"/>
              <a:gd name="connsiteY11" fmla="*/ 1354891 h 1652459"/>
              <a:gd name="connsiteX12" fmla="*/ 1428750 w 8172450"/>
              <a:gd name="connsiteY12" fmla="*/ 1202491 h 1652459"/>
              <a:gd name="connsiteX13" fmla="*/ 1533525 w 8172450"/>
              <a:gd name="connsiteY13" fmla="*/ 1240591 h 1652459"/>
              <a:gd name="connsiteX14" fmla="*/ 1714500 w 8172450"/>
              <a:gd name="connsiteY14" fmla="*/ 1250116 h 1652459"/>
              <a:gd name="connsiteX15" fmla="*/ 1809750 w 8172450"/>
              <a:gd name="connsiteY15" fmla="*/ 1373941 h 1652459"/>
              <a:gd name="connsiteX16" fmla="*/ 1933575 w 8172450"/>
              <a:gd name="connsiteY16" fmla="*/ 1354891 h 1652459"/>
              <a:gd name="connsiteX17" fmla="*/ 2085975 w 8172450"/>
              <a:gd name="connsiteY17" fmla="*/ 1431091 h 1652459"/>
              <a:gd name="connsiteX18" fmla="*/ 2247900 w 8172450"/>
              <a:gd name="connsiteY18" fmla="*/ 1364416 h 1652459"/>
              <a:gd name="connsiteX19" fmla="*/ 2362200 w 8172450"/>
              <a:gd name="connsiteY19" fmla="*/ 1431091 h 1652459"/>
              <a:gd name="connsiteX20" fmla="*/ 2428875 w 8172450"/>
              <a:gd name="connsiteY20" fmla="*/ 1431091 h 1652459"/>
              <a:gd name="connsiteX21" fmla="*/ 2533650 w 8172450"/>
              <a:gd name="connsiteY21" fmla="*/ 1240591 h 1652459"/>
              <a:gd name="connsiteX22" fmla="*/ 2705100 w 8172450"/>
              <a:gd name="connsiteY22" fmla="*/ 1345366 h 1652459"/>
              <a:gd name="connsiteX23" fmla="*/ 2800350 w 8172450"/>
              <a:gd name="connsiteY23" fmla="*/ 1278691 h 1652459"/>
              <a:gd name="connsiteX24" fmla="*/ 2905125 w 8172450"/>
              <a:gd name="connsiteY24" fmla="*/ 1383466 h 1652459"/>
              <a:gd name="connsiteX25" fmla="*/ 2981325 w 8172450"/>
              <a:gd name="connsiteY25" fmla="*/ 1402516 h 1652459"/>
              <a:gd name="connsiteX26" fmla="*/ 3181350 w 8172450"/>
              <a:gd name="connsiteY26" fmla="*/ 1297741 h 1652459"/>
              <a:gd name="connsiteX27" fmla="*/ 3267075 w 8172450"/>
              <a:gd name="connsiteY27" fmla="*/ 1316791 h 1652459"/>
              <a:gd name="connsiteX28" fmla="*/ 3343275 w 8172450"/>
              <a:gd name="connsiteY28" fmla="*/ 1173916 h 1652459"/>
              <a:gd name="connsiteX29" fmla="*/ 3457575 w 8172450"/>
              <a:gd name="connsiteY29" fmla="*/ 1192966 h 1652459"/>
              <a:gd name="connsiteX30" fmla="*/ 3533775 w 8172450"/>
              <a:gd name="connsiteY30" fmla="*/ 1164391 h 1652459"/>
              <a:gd name="connsiteX31" fmla="*/ 3629025 w 8172450"/>
              <a:gd name="connsiteY31" fmla="*/ 1164391 h 1652459"/>
              <a:gd name="connsiteX32" fmla="*/ 3743325 w 8172450"/>
              <a:gd name="connsiteY32" fmla="*/ 964366 h 1652459"/>
              <a:gd name="connsiteX33" fmla="*/ 3800475 w 8172450"/>
              <a:gd name="connsiteY33" fmla="*/ 630991 h 1652459"/>
              <a:gd name="connsiteX34" fmla="*/ 3981450 w 8172450"/>
              <a:gd name="connsiteY34" fmla="*/ 1107241 h 1652459"/>
              <a:gd name="connsiteX35" fmla="*/ 4086225 w 8172450"/>
              <a:gd name="connsiteY35" fmla="*/ 1107241 h 1652459"/>
              <a:gd name="connsiteX36" fmla="*/ 4181475 w 8172450"/>
              <a:gd name="connsiteY36" fmla="*/ 1011991 h 1652459"/>
              <a:gd name="connsiteX37" fmla="*/ 4381500 w 8172450"/>
              <a:gd name="connsiteY37" fmla="*/ 1145341 h 1652459"/>
              <a:gd name="connsiteX38" fmla="*/ 4495800 w 8172450"/>
              <a:gd name="connsiteY38" fmla="*/ 840541 h 1652459"/>
              <a:gd name="connsiteX39" fmla="*/ 4619625 w 8172450"/>
              <a:gd name="connsiteY39" fmla="*/ 478591 h 1652459"/>
              <a:gd name="connsiteX40" fmla="*/ 6715125 w 8172450"/>
              <a:gd name="connsiteY40" fmla="*/ 1618416 h 1652459"/>
              <a:gd name="connsiteX41" fmla="*/ 6924675 w 8172450"/>
              <a:gd name="connsiteY41" fmla="*/ 1335841 h 1652459"/>
              <a:gd name="connsiteX42" fmla="*/ 7019925 w 8172450"/>
              <a:gd name="connsiteY42" fmla="*/ 1154866 h 1652459"/>
              <a:gd name="connsiteX43" fmla="*/ 7077075 w 8172450"/>
              <a:gd name="connsiteY43" fmla="*/ 430966 h 1652459"/>
              <a:gd name="connsiteX44" fmla="*/ 7115175 w 8172450"/>
              <a:gd name="connsiteY44" fmla="*/ 173791 h 1652459"/>
              <a:gd name="connsiteX45" fmla="*/ 7191375 w 8172450"/>
              <a:gd name="connsiteY45" fmla="*/ 2341 h 1652459"/>
              <a:gd name="connsiteX46" fmla="*/ 7219950 w 8172450"/>
              <a:gd name="connsiteY46" fmla="*/ 297616 h 1652459"/>
              <a:gd name="connsiteX47" fmla="*/ 7267575 w 8172450"/>
              <a:gd name="connsiteY47" fmla="*/ 611941 h 1652459"/>
              <a:gd name="connsiteX48" fmla="*/ 7277100 w 8172450"/>
              <a:gd name="connsiteY48" fmla="*/ 869116 h 1652459"/>
              <a:gd name="connsiteX49" fmla="*/ 7362825 w 8172450"/>
              <a:gd name="connsiteY49" fmla="*/ 1040566 h 1652459"/>
              <a:gd name="connsiteX50" fmla="*/ 7458075 w 8172450"/>
              <a:gd name="connsiteY50" fmla="*/ 1192966 h 1652459"/>
              <a:gd name="connsiteX51" fmla="*/ 7572375 w 8172450"/>
              <a:gd name="connsiteY51" fmla="*/ 1192966 h 1652459"/>
              <a:gd name="connsiteX52" fmla="*/ 7639050 w 8172450"/>
              <a:gd name="connsiteY52" fmla="*/ 1107241 h 1652459"/>
              <a:gd name="connsiteX53" fmla="*/ 7762875 w 8172450"/>
              <a:gd name="connsiteY53" fmla="*/ 1173916 h 1652459"/>
              <a:gd name="connsiteX54" fmla="*/ 7839075 w 8172450"/>
              <a:gd name="connsiteY54" fmla="*/ 1250116 h 1652459"/>
              <a:gd name="connsiteX55" fmla="*/ 7934325 w 8172450"/>
              <a:gd name="connsiteY55" fmla="*/ 1278691 h 1652459"/>
              <a:gd name="connsiteX56" fmla="*/ 8010525 w 8172450"/>
              <a:gd name="connsiteY56" fmla="*/ 1421566 h 1652459"/>
              <a:gd name="connsiteX57" fmla="*/ 8086725 w 8172450"/>
              <a:gd name="connsiteY57" fmla="*/ 1383466 h 1652459"/>
              <a:gd name="connsiteX58" fmla="*/ 8172450 w 8172450"/>
              <a:gd name="connsiteY58" fmla="*/ 1383466 h 1652459"/>
              <a:gd name="connsiteX0" fmla="*/ 0 w 8172450"/>
              <a:gd name="connsiteY0" fmla="*/ 1383466 h 1633146"/>
              <a:gd name="connsiteX1" fmla="*/ 114300 w 8172450"/>
              <a:gd name="connsiteY1" fmla="*/ 1402516 h 1633146"/>
              <a:gd name="connsiteX2" fmla="*/ 266700 w 8172450"/>
              <a:gd name="connsiteY2" fmla="*/ 1440616 h 1633146"/>
              <a:gd name="connsiteX3" fmla="*/ 438150 w 8172450"/>
              <a:gd name="connsiteY3" fmla="*/ 1440616 h 1633146"/>
              <a:gd name="connsiteX4" fmla="*/ 552450 w 8172450"/>
              <a:gd name="connsiteY4" fmla="*/ 1402516 h 1633146"/>
              <a:gd name="connsiteX5" fmla="*/ 628650 w 8172450"/>
              <a:gd name="connsiteY5" fmla="*/ 1392991 h 1633146"/>
              <a:gd name="connsiteX6" fmla="*/ 704850 w 8172450"/>
              <a:gd name="connsiteY6" fmla="*/ 1402516 h 1633146"/>
              <a:gd name="connsiteX7" fmla="*/ 800100 w 8172450"/>
              <a:gd name="connsiteY7" fmla="*/ 1183441 h 1633146"/>
              <a:gd name="connsiteX8" fmla="*/ 914400 w 8172450"/>
              <a:gd name="connsiteY8" fmla="*/ 1231066 h 1633146"/>
              <a:gd name="connsiteX9" fmla="*/ 1057275 w 8172450"/>
              <a:gd name="connsiteY9" fmla="*/ 1259641 h 1633146"/>
              <a:gd name="connsiteX10" fmla="*/ 1171575 w 8172450"/>
              <a:gd name="connsiteY10" fmla="*/ 1345366 h 1633146"/>
              <a:gd name="connsiteX11" fmla="*/ 1343025 w 8172450"/>
              <a:gd name="connsiteY11" fmla="*/ 1354891 h 1633146"/>
              <a:gd name="connsiteX12" fmla="*/ 1428750 w 8172450"/>
              <a:gd name="connsiteY12" fmla="*/ 1202491 h 1633146"/>
              <a:gd name="connsiteX13" fmla="*/ 1533525 w 8172450"/>
              <a:gd name="connsiteY13" fmla="*/ 1240591 h 1633146"/>
              <a:gd name="connsiteX14" fmla="*/ 1714500 w 8172450"/>
              <a:gd name="connsiteY14" fmla="*/ 1250116 h 1633146"/>
              <a:gd name="connsiteX15" fmla="*/ 1809750 w 8172450"/>
              <a:gd name="connsiteY15" fmla="*/ 1373941 h 1633146"/>
              <a:gd name="connsiteX16" fmla="*/ 1933575 w 8172450"/>
              <a:gd name="connsiteY16" fmla="*/ 1354891 h 1633146"/>
              <a:gd name="connsiteX17" fmla="*/ 2085975 w 8172450"/>
              <a:gd name="connsiteY17" fmla="*/ 1431091 h 1633146"/>
              <a:gd name="connsiteX18" fmla="*/ 2247900 w 8172450"/>
              <a:gd name="connsiteY18" fmla="*/ 1364416 h 1633146"/>
              <a:gd name="connsiteX19" fmla="*/ 2362200 w 8172450"/>
              <a:gd name="connsiteY19" fmla="*/ 1431091 h 1633146"/>
              <a:gd name="connsiteX20" fmla="*/ 2428875 w 8172450"/>
              <a:gd name="connsiteY20" fmla="*/ 1431091 h 1633146"/>
              <a:gd name="connsiteX21" fmla="*/ 2533650 w 8172450"/>
              <a:gd name="connsiteY21" fmla="*/ 1240591 h 1633146"/>
              <a:gd name="connsiteX22" fmla="*/ 2705100 w 8172450"/>
              <a:gd name="connsiteY22" fmla="*/ 1345366 h 1633146"/>
              <a:gd name="connsiteX23" fmla="*/ 2800350 w 8172450"/>
              <a:gd name="connsiteY23" fmla="*/ 1278691 h 1633146"/>
              <a:gd name="connsiteX24" fmla="*/ 2905125 w 8172450"/>
              <a:gd name="connsiteY24" fmla="*/ 1383466 h 1633146"/>
              <a:gd name="connsiteX25" fmla="*/ 2981325 w 8172450"/>
              <a:gd name="connsiteY25" fmla="*/ 1402516 h 1633146"/>
              <a:gd name="connsiteX26" fmla="*/ 3181350 w 8172450"/>
              <a:gd name="connsiteY26" fmla="*/ 1297741 h 1633146"/>
              <a:gd name="connsiteX27" fmla="*/ 3267075 w 8172450"/>
              <a:gd name="connsiteY27" fmla="*/ 1316791 h 1633146"/>
              <a:gd name="connsiteX28" fmla="*/ 3343275 w 8172450"/>
              <a:gd name="connsiteY28" fmla="*/ 1173916 h 1633146"/>
              <a:gd name="connsiteX29" fmla="*/ 3457575 w 8172450"/>
              <a:gd name="connsiteY29" fmla="*/ 1192966 h 1633146"/>
              <a:gd name="connsiteX30" fmla="*/ 3533775 w 8172450"/>
              <a:gd name="connsiteY30" fmla="*/ 1164391 h 1633146"/>
              <a:gd name="connsiteX31" fmla="*/ 3629025 w 8172450"/>
              <a:gd name="connsiteY31" fmla="*/ 1164391 h 1633146"/>
              <a:gd name="connsiteX32" fmla="*/ 3743325 w 8172450"/>
              <a:gd name="connsiteY32" fmla="*/ 964366 h 1633146"/>
              <a:gd name="connsiteX33" fmla="*/ 3800475 w 8172450"/>
              <a:gd name="connsiteY33" fmla="*/ 630991 h 1633146"/>
              <a:gd name="connsiteX34" fmla="*/ 3981450 w 8172450"/>
              <a:gd name="connsiteY34" fmla="*/ 1107241 h 1633146"/>
              <a:gd name="connsiteX35" fmla="*/ 4086225 w 8172450"/>
              <a:gd name="connsiteY35" fmla="*/ 1107241 h 1633146"/>
              <a:gd name="connsiteX36" fmla="*/ 4181475 w 8172450"/>
              <a:gd name="connsiteY36" fmla="*/ 1011991 h 1633146"/>
              <a:gd name="connsiteX37" fmla="*/ 4381500 w 8172450"/>
              <a:gd name="connsiteY37" fmla="*/ 1145341 h 1633146"/>
              <a:gd name="connsiteX38" fmla="*/ 4495800 w 8172450"/>
              <a:gd name="connsiteY38" fmla="*/ 840541 h 1633146"/>
              <a:gd name="connsiteX39" fmla="*/ 6715125 w 8172450"/>
              <a:gd name="connsiteY39" fmla="*/ 1618416 h 1633146"/>
              <a:gd name="connsiteX40" fmla="*/ 6924675 w 8172450"/>
              <a:gd name="connsiteY40" fmla="*/ 1335841 h 1633146"/>
              <a:gd name="connsiteX41" fmla="*/ 7019925 w 8172450"/>
              <a:gd name="connsiteY41" fmla="*/ 1154866 h 1633146"/>
              <a:gd name="connsiteX42" fmla="*/ 7077075 w 8172450"/>
              <a:gd name="connsiteY42" fmla="*/ 430966 h 1633146"/>
              <a:gd name="connsiteX43" fmla="*/ 7115175 w 8172450"/>
              <a:gd name="connsiteY43" fmla="*/ 173791 h 1633146"/>
              <a:gd name="connsiteX44" fmla="*/ 7191375 w 8172450"/>
              <a:gd name="connsiteY44" fmla="*/ 2341 h 1633146"/>
              <a:gd name="connsiteX45" fmla="*/ 7219950 w 8172450"/>
              <a:gd name="connsiteY45" fmla="*/ 297616 h 1633146"/>
              <a:gd name="connsiteX46" fmla="*/ 7267575 w 8172450"/>
              <a:gd name="connsiteY46" fmla="*/ 611941 h 1633146"/>
              <a:gd name="connsiteX47" fmla="*/ 7277100 w 8172450"/>
              <a:gd name="connsiteY47" fmla="*/ 869116 h 1633146"/>
              <a:gd name="connsiteX48" fmla="*/ 7362825 w 8172450"/>
              <a:gd name="connsiteY48" fmla="*/ 1040566 h 1633146"/>
              <a:gd name="connsiteX49" fmla="*/ 7458075 w 8172450"/>
              <a:gd name="connsiteY49" fmla="*/ 1192966 h 1633146"/>
              <a:gd name="connsiteX50" fmla="*/ 7572375 w 8172450"/>
              <a:gd name="connsiteY50" fmla="*/ 1192966 h 1633146"/>
              <a:gd name="connsiteX51" fmla="*/ 7639050 w 8172450"/>
              <a:gd name="connsiteY51" fmla="*/ 1107241 h 1633146"/>
              <a:gd name="connsiteX52" fmla="*/ 7762875 w 8172450"/>
              <a:gd name="connsiteY52" fmla="*/ 1173916 h 1633146"/>
              <a:gd name="connsiteX53" fmla="*/ 7839075 w 8172450"/>
              <a:gd name="connsiteY53" fmla="*/ 1250116 h 1633146"/>
              <a:gd name="connsiteX54" fmla="*/ 7934325 w 8172450"/>
              <a:gd name="connsiteY54" fmla="*/ 1278691 h 1633146"/>
              <a:gd name="connsiteX55" fmla="*/ 8010525 w 8172450"/>
              <a:gd name="connsiteY55" fmla="*/ 1421566 h 1633146"/>
              <a:gd name="connsiteX56" fmla="*/ 8086725 w 8172450"/>
              <a:gd name="connsiteY56" fmla="*/ 1383466 h 1633146"/>
              <a:gd name="connsiteX57" fmla="*/ 8172450 w 8172450"/>
              <a:gd name="connsiteY57" fmla="*/ 1383466 h 1633146"/>
              <a:gd name="connsiteX0" fmla="*/ 0 w 8172450"/>
              <a:gd name="connsiteY0" fmla="*/ 1383466 h 1621323"/>
              <a:gd name="connsiteX1" fmla="*/ 114300 w 8172450"/>
              <a:gd name="connsiteY1" fmla="*/ 1402516 h 1621323"/>
              <a:gd name="connsiteX2" fmla="*/ 266700 w 8172450"/>
              <a:gd name="connsiteY2" fmla="*/ 1440616 h 1621323"/>
              <a:gd name="connsiteX3" fmla="*/ 438150 w 8172450"/>
              <a:gd name="connsiteY3" fmla="*/ 1440616 h 1621323"/>
              <a:gd name="connsiteX4" fmla="*/ 552450 w 8172450"/>
              <a:gd name="connsiteY4" fmla="*/ 1402516 h 1621323"/>
              <a:gd name="connsiteX5" fmla="*/ 628650 w 8172450"/>
              <a:gd name="connsiteY5" fmla="*/ 1392991 h 1621323"/>
              <a:gd name="connsiteX6" fmla="*/ 704850 w 8172450"/>
              <a:gd name="connsiteY6" fmla="*/ 1402516 h 1621323"/>
              <a:gd name="connsiteX7" fmla="*/ 800100 w 8172450"/>
              <a:gd name="connsiteY7" fmla="*/ 1183441 h 1621323"/>
              <a:gd name="connsiteX8" fmla="*/ 914400 w 8172450"/>
              <a:gd name="connsiteY8" fmla="*/ 1231066 h 1621323"/>
              <a:gd name="connsiteX9" fmla="*/ 1057275 w 8172450"/>
              <a:gd name="connsiteY9" fmla="*/ 1259641 h 1621323"/>
              <a:gd name="connsiteX10" fmla="*/ 1171575 w 8172450"/>
              <a:gd name="connsiteY10" fmla="*/ 1345366 h 1621323"/>
              <a:gd name="connsiteX11" fmla="*/ 1343025 w 8172450"/>
              <a:gd name="connsiteY11" fmla="*/ 1354891 h 1621323"/>
              <a:gd name="connsiteX12" fmla="*/ 1428750 w 8172450"/>
              <a:gd name="connsiteY12" fmla="*/ 1202491 h 1621323"/>
              <a:gd name="connsiteX13" fmla="*/ 1533525 w 8172450"/>
              <a:gd name="connsiteY13" fmla="*/ 1240591 h 1621323"/>
              <a:gd name="connsiteX14" fmla="*/ 1714500 w 8172450"/>
              <a:gd name="connsiteY14" fmla="*/ 1250116 h 1621323"/>
              <a:gd name="connsiteX15" fmla="*/ 1809750 w 8172450"/>
              <a:gd name="connsiteY15" fmla="*/ 1373941 h 1621323"/>
              <a:gd name="connsiteX16" fmla="*/ 1933575 w 8172450"/>
              <a:gd name="connsiteY16" fmla="*/ 1354891 h 1621323"/>
              <a:gd name="connsiteX17" fmla="*/ 2085975 w 8172450"/>
              <a:gd name="connsiteY17" fmla="*/ 1431091 h 1621323"/>
              <a:gd name="connsiteX18" fmla="*/ 2247900 w 8172450"/>
              <a:gd name="connsiteY18" fmla="*/ 1364416 h 1621323"/>
              <a:gd name="connsiteX19" fmla="*/ 2362200 w 8172450"/>
              <a:gd name="connsiteY19" fmla="*/ 1431091 h 1621323"/>
              <a:gd name="connsiteX20" fmla="*/ 2428875 w 8172450"/>
              <a:gd name="connsiteY20" fmla="*/ 1431091 h 1621323"/>
              <a:gd name="connsiteX21" fmla="*/ 2533650 w 8172450"/>
              <a:gd name="connsiteY21" fmla="*/ 1240591 h 1621323"/>
              <a:gd name="connsiteX22" fmla="*/ 2705100 w 8172450"/>
              <a:gd name="connsiteY22" fmla="*/ 1345366 h 1621323"/>
              <a:gd name="connsiteX23" fmla="*/ 2800350 w 8172450"/>
              <a:gd name="connsiteY23" fmla="*/ 1278691 h 1621323"/>
              <a:gd name="connsiteX24" fmla="*/ 2905125 w 8172450"/>
              <a:gd name="connsiteY24" fmla="*/ 1383466 h 1621323"/>
              <a:gd name="connsiteX25" fmla="*/ 2981325 w 8172450"/>
              <a:gd name="connsiteY25" fmla="*/ 1402516 h 1621323"/>
              <a:gd name="connsiteX26" fmla="*/ 3181350 w 8172450"/>
              <a:gd name="connsiteY26" fmla="*/ 1297741 h 1621323"/>
              <a:gd name="connsiteX27" fmla="*/ 3267075 w 8172450"/>
              <a:gd name="connsiteY27" fmla="*/ 1316791 h 1621323"/>
              <a:gd name="connsiteX28" fmla="*/ 3343275 w 8172450"/>
              <a:gd name="connsiteY28" fmla="*/ 1173916 h 1621323"/>
              <a:gd name="connsiteX29" fmla="*/ 3457575 w 8172450"/>
              <a:gd name="connsiteY29" fmla="*/ 1192966 h 1621323"/>
              <a:gd name="connsiteX30" fmla="*/ 3533775 w 8172450"/>
              <a:gd name="connsiteY30" fmla="*/ 1164391 h 1621323"/>
              <a:gd name="connsiteX31" fmla="*/ 3629025 w 8172450"/>
              <a:gd name="connsiteY31" fmla="*/ 1164391 h 1621323"/>
              <a:gd name="connsiteX32" fmla="*/ 3743325 w 8172450"/>
              <a:gd name="connsiteY32" fmla="*/ 964366 h 1621323"/>
              <a:gd name="connsiteX33" fmla="*/ 3800475 w 8172450"/>
              <a:gd name="connsiteY33" fmla="*/ 630991 h 1621323"/>
              <a:gd name="connsiteX34" fmla="*/ 3981450 w 8172450"/>
              <a:gd name="connsiteY34" fmla="*/ 1107241 h 1621323"/>
              <a:gd name="connsiteX35" fmla="*/ 4086225 w 8172450"/>
              <a:gd name="connsiteY35" fmla="*/ 1107241 h 1621323"/>
              <a:gd name="connsiteX36" fmla="*/ 4181475 w 8172450"/>
              <a:gd name="connsiteY36" fmla="*/ 1011991 h 1621323"/>
              <a:gd name="connsiteX37" fmla="*/ 4381500 w 8172450"/>
              <a:gd name="connsiteY37" fmla="*/ 1145341 h 1621323"/>
              <a:gd name="connsiteX38" fmla="*/ 6715125 w 8172450"/>
              <a:gd name="connsiteY38" fmla="*/ 1618416 h 1621323"/>
              <a:gd name="connsiteX39" fmla="*/ 6924675 w 8172450"/>
              <a:gd name="connsiteY39" fmla="*/ 1335841 h 1621323"/>
              <a:gd name="connsiteX40" fmla="*/ 7019925 w 8172450"/>
              <a:gd name="connsiteY40" fmla="*/ 1154866 h 1621323"/>
              <a:gd name="connsiteX41" fmla="*/ 7077075 w 8172450"/>
              <a:gd name="connsiteY41" fmla="*/ 430966 h 1621323"/>
              <a:gd name="connsiteX42" fmla="*/ 7115175 w 8172450"/>
              <a:gd name="connsiteY42" fmla="*/ 173791 h 1621323"/>
              <a:gd name="connsiteX43" fmla="*/ 7191375 w 8172450"/>
              <a:gd name="connsiteY43" fmla="*/ 2341 h 1621323"/>
              <a:gd name="connsiteX44" fmla="*/ 7219950 w 8172450"/>
              <a:gd name="connsiteY44" fmla="*/ 297616 h 1621323"/>
              <a:gd name="connsiteX45" fmla="*/ 7267575 w 8172450"/>
              <a:gd name="connsiteY45" fmla="*/ 611941 h 1621323"/>
              <a:gd name="connsiteX46" fmla="*/ 7277100 w 8172450"/>
              <a:gd name="connsiteY46" fmla="*/ 869116 h 1621323"/>
              <a:gd name="connsiteX47" fmla="*/ 7362825 w 8172450"/>
              <a:gd name="connsiteY47" fmla="*/ 1040566 h 1621323"/>
              <a:gd name="connsiteX48" fmla="*/ 7458075 w 8172450"/>
              <a:gd name="connsiteY48" fmla="*/ 1192966 h 1621323"/>
              <a:gd name="connsiteX49" fmla="*/ 7572375 w 8172450"/>
              <a:gd name="connsiteY49" fmla="*/ 1192966 h 1621323"/>
              <a:gd name="connsiteX50" fmla="*/ 7639050 w 8172450"/>
              <a:gd name="connsiteY50" fmla="*/ 1107241 h 1621323"/>
              <a:gd name="connsiteX51" fmla="*/ 7762875 w 8172450"/>
              <a:gd name="connsiteY51" fmla="*/ 1173916 h 1621323"/>
              <a:gd name="connsiteX52" fmla="*/ 7839075 w 8172450"/>
              <a:gd name="connsiteY52" fmla="*/ 1250116 h 1621323"/>
              <a:gd name="connsiteX53" fmla="*/ 7934325 w 8172450"/>
              <a:gd name="connsiteY53" fmla="*/ 1278691 h 1621323"/>
              <a:gd name="connsiteX54" fmla="*/ 8010525 w 8172450"/>
              <a:gd name="connsiteY54" fmla="*/ 1421566 h 1621323"/>
              <a:gd name="connsiteX55" fmla="*/ 8086725 w 8172450"/>
              <a:gd name="connsiteY55" fmla="*/ 1383466 h 1621323"/>
              <a:gd name="connsiteX56" fmla="*/ 8172450 w 8172450"/>
              <a:gd name="connsiteY56" fmla="*/ 1383466 h 1621323"/>
              <a:gd name="connsiteX0" fmla="*/ 0 w 8172450"/>
              <a:gd name="connsiteY0" fmla="*/ 1383466 h 1625745"/>
              <a:gd name="connsiteX1" fmla="*/ 114300 w 8172450"/>
              <a:gd name="connsiteY1" fmla="*/ 1402516 h 1625745"/>
              <a:gd name="connsiteX2" fmla="*/ 266700 w 8172450"/>
              <a:gd name="connsiteY2" fmla="*/ 1440616 h 1625745"/>
              <a:gd name="connsiteX3" fmla="*/ 438150 w 8172450"/>
              <a:gd name="connsiteY3" fmla="*/ 1440616 h 1625745"/>
              <a:gd name="connsiteX4" fmla="*/ 552450 w 8172450"/>
              <a:gd name="connsiteY4" fmla="*/ 1402516 h 1625745"/>
              <a:gd name="connsiteX5" fmla="*/ 628650 w 8172450"/>
              <a:gd name="connsiteY5" fmla="*/ 1392991 h 1625745"/>
              <a:gd name="connsiteX6" fmla="*/ 704850 w 8172450"/>
              <a:gd name="connsiteY6" fmla="*/ 1402516 h 1625745"/>
              <a:gd name="connsiteX7" fmla="*/ 800100 w 8172450"/>
              <a:gd name="connsiteY7" fmla="*/ 1183441 h 1625745"/>
              <a:gd name="connsiteX8" fmla="*/ 914400 w 8172450"/>
              <a:gd name="connsiteY8" fmla="*/ 1231066 h 1625745"/>
              <a:gd name="connsiteX9" fmla="*/ 1057275 w 8172450"/>
              <a:gd name="connsiteY9" fmla="*/ 1259641 h 1625745"/>
              <a:gd name="connsiteX10" fmla="*/ 1171575 w 8172450"/>
              <a:gd name="connsiteY10" fmla="*/ 1345366 h 1625745"/>
              <a:gd name="connsiteX11" fmla="*/ 1343025 w 8172450"/>
              <a:gd name="connsiteY11" fmla="*/ 1354891 h 1625745"/>
              <a:gd name="connsiteX12" fmla="*/ 1428750 w 8172450"/>
              <a:gd name="connsiteY12" fmla="*/ 1202491 h 1625745"/>
              <a:gd name="connsiteX13" fmla="*/ 1533525 w 8172450"/>
              <a:gd name="connsiteY13" fmla="*/ 1240591 h 1625745"/>
              <a:gd name="connsiteX14" fmla="*/ 1714500 w 8172450"/>
              <a:gd name="connsiteY14" fmla="*/ 1250116 h 1625745"/>
              <a:gd name="connsiteX15" fmla="*/ 1809750 w 8172450"/>
              <a:gd name="connsiteY15" fmla="*/ 1373941 h 1625745"/>
              <a:gd name="connsiteX16" fmla="*/ 1933575 w 8172450"/>
              <a:gd name="connsiteY16" fmla="*/ 1354891 h 1625745"/>
              <a:gd name="connsiteX17" fmla="*/ 2085975 w 8172450"/>
              <a:gd name="connsiteY17" fmla="*/ 1431091 h 1625745"/>
              <a:gd name="connsiteX18" fmla="*/ 2247900 w 8172450"/>
              <a:gd name="connsiteY18" fmla="*/ 1364416 h 1625745"/>
              <a:gd name="connsiteX19" fmla="*/ 2362200 w 8172450"/>
              <a:gd name="connsiteY19" fmla="*/ 1431091 h 1625745"/>
              <a:gd name="connsiteX20" fmla="*/ 2428875 w 8172450"/>
              <a:gd name="connsiteY20" fmla="*/ 1431091 h 1625745"/>
              <a:gd name="connsiteX21" fmla="*/ 2533650 w 8172450"/>
              <a:gd name="connsiteY21" fmla="*/ 1240591 h 1625745"/>
              <a:gd name="connsiteX22" fmla="*/ 2705100 w 8172450"/>
              <a:gd name="connsiteY22" fmla="*/ 1345366 h 1625745"/>
              <a:gd name="connsiteX23" fmla="*/ 2800350 w 8172450"/>
              <a:gd name="connsiteY23" fmla="*/ 1278691 h 1625745"/>
              <a:gd name="connsiteX24" fmla="*/ 2905125 w 8172450"/>
              <a:gd name="connsiteY24" fmla="*/ 1383466 h 1625745"/>
              <a:gd name="connsiteX25" fmla="*/ 2981325 w 8172450"/>
              <a:gd name="connsiteY25" fmla="*/ 1402516 h 1625745"/>
              <a:gd name="connsiteX26" fmla="*/ 3181350 w 8172450"/>
              <a:gd name="connsiteY26" fmla="*/ 1297741 h 1625745"/>
              <a:gd name="connsiteX27" fmla="*/ 3267075 w 8172450"/>
              <a:gd name="connsiteY27" fmla="*/ 1316791 h 1625745"/>
              <a:gd name="connsiteX28" fmla="*/ 3343275 w 8172450"/>
              <a:gd name="connsiteY28" fmla="*/ 1173916 h 1625745"/>
              <a:gd name="connsiteX29" fmla="*/ 3457575 w 8172450"/>
              <a:gd name="connsiteY29" fmla="*/ 1192966 h 1625745"/>
              <a:gd name="connsiteX30" fmla="*/ 3533775 w 8172450"/>
              <a:gd name="connsiteY30" fmla="*/ 1164391 h 1625745"/>
              <a:gd name="connsiteX31" fmla="*/ 3629025 w 8172450"/>
              <a:gd name="connsiteY31" fmla="*/ 1164391 h 1625745"/>
              <a:gd name="connsiteX32" fmla="*/ 3743325 w 8172450"/>
              <a:gd name="connsiteY32" fmla="*/ 964366 h 1625745"/>
              <a:gd name="connsiteX33" fmla="*/ 3800475 w 8172450"/>
              <a:gd name="connsiteY33" fmla="*/ 630991 h 1625745"/>
              <a:gd name="connsiteX34" fmla="*/ 3981450 w 8172450"/>
              <a:gd name="connsiteY34" fmla="*/ 1107241 h 1625745"/>
              <a:gd name="connsiteX35" fmla="*/ 4086225 w 8172450"/>
              <a:gd name="connsiteY35" fmla="*/ 1107241 h 1625745"/>
              <a:gd name="connsiteX36" fmla="*/ 4181475 w 8172450"/>
              <a:gd name="connsiteY36" fmla="*/ 1011991 h 1625745"/>
              <a:gd name="connsiteX37" fmla="*/ 6715125 w 8172450"/>
              <a:gd name="connsiteY37" fmla="*/ 1618416 h 1625745"/>
              <a:gd name="connsiteX38" fmla="*/ 6924675 w 8172450"/>
              <a:gd name="connsiteY38" fmla="*/ 1335841 h 1625745"/>
              <a:gd name="connsiteX39" fmla="*/ 7019925 w 8172450"/>
              <a:gd name="connsiteY39" fmla="*/ 1154866 h 1625745"/>
              <a:gd name="connsiteX40" fmla="*/ 7077075 w 8172450"/>
              <a:gd name="connsiteY40" fmla="*/ 430966 h 1625745"/>
              <a:gd name="connsiteX41" fmla="*/ 7115175 w 8172450"/>
              <a:gd name="connsiteY41" fmla="*/ 173791 h 1625745"/>
              <a:gd name="connsiteX42" fmla="*/ 7191375 w 8172450"/>
              <a:gd name="connsiteY42" fmla="*/ 2341 h 1625745"/>
              <a:gd name="connsiteX43" fmla="*/ 7219950 w 8172450"/>
              <a:gd name="connsiteY43" fmla="*/ 297616 h 1625745"/>
              <a:gd name="connsiteX44" fmla="*/ 7267575 w 8172450"/>
              <a:gd name="connsiteY44" fmla="*/ 611941 h 1625745"/>
              <a:gd name="connsiteX45" fmla="*/ 7277100 w 8172450"/>
              <a:gd name="connsiteY45" fmla="*/ 869116 h 1625745"/>
              <a:gd name="connsiteX46" fmla="*/ 7362825 w 8172450"/>
              <a:gd name="connsiteY46" fmla="*/ 1040566 h 1625745"/>
              <a:gd name="connsiteX47" fmla="*/ 7458075 w 8172450"/>
              <a:gd name="connsiteY47" fmla="*/ 1192966 h 1625745"/>
              <a:gd name="connsiteX48" fmla="*/ 7572375 w 8172450"/>
              <a:gd name="connsiteY48" fmla="*/ 1192966 h 1625745"/>
              <a:gd name="connsiteX49" fmla="*/ 7639050 w 8172450"/>
              <a:gd name="connsiteY49" fmla="*/ 1107241 h 1625745"/>
              <a:gd name="connsiteX50" fmla="*/ 7762875 w 8172450"/>
              <a:gd name="connsiteY50" fmla="*/ 1173916 h 1625745"/>
              <a:gd name="connsiteX51" fmla="*/ 7839075 w 8172450"/>
              <a:gd name="connsiteY51" fmla="*/ 1250116 h 1625745"/>
              <a:gd name="connsiteX52" fmla="*/ 7934325 w 8172450"/>
              <a:gd name="connsiteY52" fmla="*/ 1278691 h 1625745"/>
              <a:gd name="connsiteX53" fmla="*/ 8010525 w 8172450"/>
              <a:gd name="connsiteY53" fmla="*/ 1421566 h 1625745"/>
              <a:gd name="connsiteX54" fmla="*/ 8086725 w 8172450"/>
              <a:gd name="connsiteY54" fmla="*/ 1383466 h 1625745"/>
              <a:gd name="connsiteX55" fmla="*/ 8172450 w 8172450"/>
              <a:gd name="connsiteY55" fmla="*/ 1383466 h 1625745"/>
              <a:gd name="connsiteX0" fmla="*/ 0 w 8172450"/>
              <a:gd name="connsiteY0" fmla="*/ 1383466 h 1622434"/>
              <a:gd name="connsiteX1" fmla="*/ 114300 w 8172450"/>
              <a:gd name="connsiteY1" fmla="*/ 1402516 h 1622434"/>
              <a:gd name="connsiteX2" fmla="*/ 266700 w 8172450"/>
              <a:gd name="connsiteY2" fmla="*/ 1440616 h 1622434"/>
              <a:gd name="connsiteX3" fmla="*/ 438150 w 8172450"/>
              <a:gd name="connsiteY3" fmla="*/ 1440616 h 1622434"/>
              <a:gd name="connsiteX4" fmla="*/ 552450 w 8172450"/>
              <a:gd name="connsiteY4" fmla="*/ 1402516 h 1622434"/>
              <a:gd name="connsiteX5" fmla="*/ 628650 w 8172450"/>
              <a:gd name="connsiteY5" fmla="*/ 1392991 h 1622434"/>
              <a:gd name="connsiteX6" fmla="*/ 704850 w 8172450"/>
              <a:gd name="connsiteY6" fmla="*/ 1402516 h 1622434"/>
              <a:gd name="connsiteX7" fmla="*/ 800100 w 8172450"/>
              <a:gd name="connsiteY7" fmla="*/ 1183441 h 1622434"/>
              <a:gd name="connsiteX8" fmla="*/ 914400 w 8172450"/>
              <a:gd name="connsiteY8" fmla="*/ 1231066 h 1622434"/>
              <a:gd name="connsiteX9" fmla="*/ 1057275 w 8172450"/>
              <a:gd name="connsiteY9" fmla="*/ 1259641 h 1622434"/>
              <a:gd name="connsiteX10" fmla="*/ 1171575 w 8172450"/>
              <a:gd name="connsiteY10" fmla="*/ 1345366 h 1622434"/>
              <a:gd name="connsiteX11" fmla="*/ 1343025 w 8172450"/>
              <a:gd name="connsiteY11" fmla="*/ 1354891 h 1622434"/>
              <a:gd name="connsiteX12" fmla="*/ 1428750 w 8172450"/>
              <a:gd name="connsiteY12" fmla="*/ 1202491 h 1622434"/>
              <a:gd name="connsiteX13" fmla="*/ 1533525 w 8172450"/>
              <a:gd name="connsiteY13" fmla="*/ 1240591 h 1622434"/>
              <a:gd name="connsiteX14" fmla="*/ 1714500 w 8172450"/>
              <a:gd name="connsiteY14" fmla="*/ 1250116 h 1622434"/>
              <a:gd name="connsiteX15" fmla="*/ 1809750 w 8172450"/>
              <a:gd name="connsiteY15" fmla="*/ 1373941 h 1622434"/>
              <a:gd name="connsiteX16" fmla="*/ 1933575 w 8172450"/>
              <a:gd name="connsiteY16" fmla="*/ 1354891 h 1622434"/>
              <a:gd name="connsiteX17" fmla="*/ 2085975 w 8172450"/>
              <a:gd name="connsiteY17" fmla="*/ 1431091 h 1622434"/>
              <a:gd name="connsiteX18" fmla="*/ 2247900 w 8172450"/>
              <a:gd name="connsiteY18" fmla="*/ 1364416 h 1622434"/>
              <a:gd name="connsiteX19" fmla="*/ 2362200 w 8172450"/>
              <a:gd name="connsiteY19" fmla="*/ 1431091 h 1622434"/>
              <a:gd name="connsiteX20" fmla="*/ 2428875 w 8172450"/>
              <a:gd name="connsiteY20" fmla="*/ 1431091 h 1622434"/>
              <a:gd name="connsiteX21" fmla="*/ 2533650 w 8172450"/>
              <a:gd name="connsiteY21" fmla="*/ 1240591 h 1622434"/>
              <a:gd name="connsiteX22" fmla="*/ 2705100 w 8172450"/>
              <a:gd name="connsiteY22" fmla="*/ 1345366 h 1622434"/>
              <a:gd name="connsiteX23" fmla="*/ 2800350 w 8172450"/>
              <a:gd name="connsiteY23" fmla="*/ 1278691 h 1622434"/>
              <a:gd name="connsiteX24" fmla="*/ 2905125 w 8172450"/>
              <a:gd name="connsiteY24" fmla="*/ 1383466 h 1622434"/>
              <a:gd name="connsiteX25" fmla="*/ 2981325 w 8172450"/>
              <a:gd name="connsiteY25" fmla="*/ 1402516 h 1622434"/>
              <a:gd name="connsiteX26" fmla="*/ 3181350 w 8172450"/>
              <a:gd name="connsiteY26" fmla="*/ 1297741 h 1622434"/>
              <a:gd name="connsiteX27" fmla="*/ 3267075 w 8172450"/>
              <a:gd name="connsiteY27" fmla="*/ 1316791 h 1622434"/>
              <a:gd name="connsiteX28" fmla="*/ 3343275 w 8172450"/>
              <a:gd name="connsiteY28" fmla="*/ 1173916 h 1622434"/>
              <a:gd name="connsiteX29" fmla="*/ 3457575 w 8172450"/>
              <a:gd name="connsiteY29" fmla="*/ 1192966 h 1622434"/>
              <a:gd name="connsiteX30" fmla="*/ 3533775 w 8172450"/>
              <a:gd name="connsiteY30" fmla="*/ 1164391 h 1622434"/>
              <a:gd name="connsiteX31" fmla="*/ 3629025 w 8172450"/>
              <a:gd name="connsiteY31" fmla="*/ 1164391 h 1622434"/>
              <a:gd name="connsiteX32" fmla="*/ 3743325 w 8172450"/>
              <a:gd name="connsiteY32" fmla="*/ 964366 h 1622434"/>
              <a:gd name="connsiteX33" fmla="*/ 3800475 w 8172450"/>
              <a:gd name="connsiteY33" fmla="*/ 630991 h 1622434"/>
              <a:gd name="connsiteX34" fmla="*/ 3981450 w 8172450"/>
              <a:gd name="connsiteY34" fmla="*/ 1107241 h 1622434"/>
              <a:gd name="connsiteX35" fmla="*/ 4086225 w 8172450"/>
              <a:gd name="connsiteY35" fmla="*/ 1107241 h 1622434"/>
              <a:gd name="connsiteX36" fmla="*/ 6715125 w 8172450"/>
              <a:gd name="connsiteY36" fmla="*/ 1618416 h 1622434"/>
              <a:gd name="connsiteX37" fmla="*/ 6924675 w 8172450"/>
              <a:gd name="connsiteY37" fmla="*/ 1335841 h 1622434"/>
              <a:gd name="connsiteX38" fmla="*/ 7019925 w 8172450"/>
              <a:gd name="connsiteY38" fmla="*/ 1154866 h 1622434"/>
              <a:gd name="connsiteX39" fmla="*/ 7077075 w 8172450"/>
              <a:gd name="connsiteY39" fmla="*/ 430966 h 1622434"/>
              <a:gd name="connsiteX40" fmla="*/ 7115175 w 8172450"/>
              <a:gd name="connsiteY40" fmla="*/ 173791 h 1622434"/>
              <a:gd name="connsiteX41" fmla="*/ 7191375 w 8172450"/>
              <a:gd name="connsiteY41" fmla="*/ 2341 h 1622434"/>
              <a:gd name="connsiteX42" fmla="*/ 7219950 w 8172450"/>
              <a:gd name="connsiteY42" fmla="*/ 297616 h 1622434"/>
              <a:gd name="connsiteX43" fmla="*/ 7267575 w 8172450"/>
              <a:gd name="connsiteY43" fmla="*/ 611941 h 1622434"/>
              <a:gd name="connsiteX44" fmla="*/ 7277100 w 8172450"/>
              <a:gd name="connsiteY44" fmla="*/ 869116 h 1622434"/>
              <a:gd name="connsiteX45" fmla="*/ 7362825 w 8172450"/>
              <a:gd name="connsiteY45" fmla="*/ 1040566 h 1622434"/>
              <a:gd name="connsiteX46" fmla="*/ 7458075 w 8172450"/>
              <a:gd name="connsiteY46" fmla="*/ 1192966 h 1622434"/>
              <a:gd name="connsiteX47" fmla="*/ 7572375 w 8172450"/>
              <a:gd name="connsiteY47" fmla="*/ 1192966 h 1622434"/>
              <a:gd name="connsiteX48" fmla="*/ 7639050 w 8172450"/>
              <a:gd name="connsiteY48" fmla="*/ 1107241 h 1622434"/>
              <a:gd name="connsiteX49" fmla="*/ 7762875 w 8172450"/>
              <a:gd name="connsiteY49" fmla="*/ 1173916 h 1622434"/>
              <a:gd name="connsiteX50" fmla="*/ 7839075 w 8172450"/>
              <a:gd name="connsiteY50" fmla="*/ 1250116 h 1622434"/>
              <a:gd name="connsiteX51" fmla="*/ 7934325 w 8172450"/>
              <a:gd name="connsiteY51" fmla="*/ 1278691 h 1622434"/>
              <a:gd name="connsiteX52" fmla="*/ 8010525 w 8172450"/>
              <a:gd name="connsiteY52" fmla="*/ 1421566 h 1622434"/>
              <a:gd name="connsiteX53" fmla="*/ 8086725 w 8172450"/>
              <a:gd name="connsiteY53" fmla="*/ 1383466 h 1622434"/>
              <a:gd name="connsiteX54" fmla="*/ 8172450 w 8172450"/>
              <a:gd name="connsiteY54" fmla="*/ 1383466 h 1622434"/>
              <a:gd name="connsiteX0" fmla="*/ 0 w 8172450"/>
              <a:gd name="connsiteY0" fmla="*/ 1383466 h 1622434"/>
              <a:gd name="connsiteX1" fmla="*/ 114300 w 8172450"/>
              <a:gd name="connsiteY1" fmla="*/ 1402516 h 1622434"/>
              <a:gd name="connsiteX2" fmla="*/ 266700 w 8172450"/>
              <a:gd name="connsiteY2" fmla="*/ 1440616 h 1622434"/>
              <a:gd name="connsiteX3" fmla="*/ 438150 w 8172450"/>
              <a:gd name="connsiteY3" fmla="*/ 1440616 h 1622434"/>
              <a:gd name="connsiteX4" fmla="*/ 552450 w 8172450"/>
              <a:gd name="connsiteY4" fmla="*/ 1402516 h 1622434"/>
              <a:gd name="connsiteX5" fmla="*/ 628650 w 8172450"/>
              <a:gd name="connsiteY5" fmla="*/ 1392991 h 1622434"/>
              <a:gd name="connsiteX6" fmla="*/ 704850 w 8172450"/>
              <a:gd name="connsiteY6" fmla="*/ 1402516 h 1622434"/>
              <a:gd name="connsiteX7" fmla="*/ 800100 w 8172450"/>
              <a:gd name="connsiteY7" fmla="*/ 1183441 h 1622434"/>
              <a:gd name="connsiteX8" fmla="*/ 914400 w 8172450"/>
              <a:gd name="connsiteY8" fmla="*/ 1231066 h 1622434"/>
              <a:gd name="connsiteX9" fmla="*/ 1057275 w 8172450"/>
              <a:gd name="connsiteY9" fmla="*/ 1259641 h 1622434"/>
              <a:gd name="connsiteX10" fmla="*/ 1171575 w 8172450"/>
              <a:gd name="connsiteY10" fmla="*/ 1345366 h 1622434"/>
              <a:gd name="connsiteX11" fmla="*/ 1343025 w 8172450"/>
              <a:gd name="connsiteY11" fmla="*/ 1354891 h 1622434"/>
              <a:gd name="connsiteX12" fmla="*/ 1428750 w 8172450"/>
              <a:gd name="connsiteY12" fmla="*/ 1202491 h 1622434"/>
              <a:gd name="connsiteX13" fmla="*/ 1533525 w 8172450"/>
              <a:gd name="connsiteY13" fmla="*/ 1240591 h 1622434"/>
              <a:gd name="connsiteX14" fmla="*/ 1714500 w 8172450"/>
              <a:gd name="connsiteY14" fmla="*/ 1250116 h 1622434"/>
              <a:gd name="connsiteX15" fmla="*/ 1809750 w 8172450"/>
              <a:gd name="connsiteY15" fmla="*/ 1373941 h 1622434"/>
              <a:gd name="connsiteX16" fmla="*/ 1933575 w 8172450"/>
              <a:gd name="connsiteY16" fmla="*/ 1354891 h 1622434"/>
              <a:gd name="connsiteX17" fmla="*/ 2085975 w 8172450"/>
              <a:gd name="connsiteY17" fmla="*/ 1431091 h 1622434"/>
              <a:gd name="connsiteX18" fmla="*/ 2247900 w 8172450"/>
              <a:gd name="connsiteY18" fmla="*/ 1364416 h 1622434"/>
              <a:gd name="connsiteX19" fmla="*/ 2362200 w 8172450"/>
              <a:gd name="connsiteY19" fmla="*/ 1431091 h 1622434"/>
              <a:gd name="connsiteX20" fmla="*/ 2428875 w 8172450"/>
              <a:gd name="connsiteY20" fmla="*/ 1431091 h 1622434"/>
              <a:gd name="connsiteX21" fmla="*/ 2533650 w 8172450"/>
              <a:gd name="connsiteY21" fmla="*/ 1240591 h 1622434"/>
              <a:gd name="connsiteX22" fmla="*/ 2705100 w 8172450"/>
              <a:gd name="connsiteY22" fmla="*/ 1345366 h 1622434"/>
              <a:gd name="connsiteX23" fmla="*/ 2800350 w 8172450"/>
              <a:gd name="connsiteY23" fmla="*/ 1278691 h 1622434"/>
              <a:gd name="connsiteX24" fmla="*/ 2905125 w 8172450"/>
              <a:gd name="connsiteY24" fmla="*/ 1383466 h 1622434"/>
              <a:gd name="connsiteX25" fmla="*/ 2981325 w 8172450"/>
              <a:gd name="connsiteY25" fmla="*/ 1402516 h 1622434"/>
              <a:gd name="connsiteX26" fmla="*/ 3181350 w 8172450"/>
              <a:gd name="connsiteY26" fmla="*/ 1297741 h 1622434"/>
              <a:gd name="connsiteX27" fmla="*/ 3267075 w 8172450"/>
              <a:gd name="connsiteY27" fmla="*/ 1316791 h 1622434"/>
              <a:gd name="connsiteX28" fmla="*/ 3343275 w 8172450"/>
              <a:gd name="connsiteY28" fmla="*/ 1173916 h 1622434"/>
              <a:gd name="connsiteX29" fmla="*/ 3457575 w 8172450"/>
              <a:gd name="connsiteY29" fmla="*/ 1192966 h 1622434"/>
              <a:gd name="connsiteX30" fmla="*/ 3533775 w 8172450"/>
              <a:gd name="connsiteY30" fmla="*/ 1164391 h 1622434"/>
              <a:gd name="connsiteX31" fmla="*/ 3629025 w 8172450"/>
              <a:gd name="connsiteY31" fmla="*/ 1164391 h 1622434"/>
              <a:gd name="connsiteX32" fmla="*/ 3743325 w 8172450"/>
              <a:gd name="connsiteY32" fmla="*/ 964366 h 1622434"/>
              <a:gd name="connsiteX33" fmla="*/ 3800475 w 8172450"/>
              <a:gd name="connsiteY33" fmla="*/ 630991 h 1622434"/>
              <a:gd name="connsiteX34" fmla="*/ 3981450 w 8172450"/>
              <a:gd name="connsiteY34" fmla="*/ 1107241 h 1622434"/>
              <a:gd name="connsiteX35" fmla="*/ 6715125 w 8172450"/>
              <a:gd name="connsiteY35" fmla="*/ 1618416 h 1622434"/>
              <a:gd name="connsiteX36" fmla="*/ 6924675 w 8172450"/>
              <a:gd name="connsiteY36" fmla="*/ 1335841 h 1622434"/>
              <a:gd name="connsiteX37" fmla="*/ 7019925 w 8172450"/>
              <a:gd name="connsiteY37" fmla="*/ 1154866 h 1622434"/>
              <a:gd name="connsiteX38" fmla="*/ 7077075 w 8172450"/>
              <a:gd name="connsiteY38" fmla="*/ 430966 h 1622434"/>
              <a:gd name="connsiteX39" fmla="*/ 7115175 w 8172450"/>
              <a:gd name="connsiteY39" fmla="*/ 173791 h 1622434"/>
              <a:gd name="connsiteX40" fmla="*/ 7191375 w 8172450"/>
              <a:gd name="connsiteY40" fmla="*/ 2341 h 1622434"/>
              <a:gd name="connsiteX41" fmla="*/ 7219950 w 8172450"/>
              <a:gd name="connsiteY41" fmla="*/ 297616 h 1622434"/>
              <a:gd name="connsiteX42" fmla="*/ 7267575 w 8172450"/>
              <a:gd name="connsiteY42" fmla="*/ 611941 h 1622434"/>
              <a:gd name="connsiteX43" fmla="*/ 7277100 w 8172450"/>
              <a:gd name="connsiteY43" fmla="*/ 869116 h 1622434"/>
              <a:gd name="connsiteX44" fmla="*/ 7362825 w 8172450"/>
              <a:gd name="connsiteY44" fmla="*/ 1040566 h 1622434"/>
              <a:gd name="connsiteX45" fmla="*/ 7458075 w 8172450"/>
              <a:gd name="connsiteY45" fmla="*/ 1192966 h 1622434"/>
              <a:gd name="connsiteX46" fmla="*/ 7572375 w 8172450"/>
              <a:gd name="connsiteY46" fmla="*/ 1192966 h 1622434"/>
              <a:gd name="connsiteX47" fmla="*/ 7639050 w 8172450"/>
              <a:gd name="connsiteY47" fmla="*/ 1107241 h 1622434"/>
              <a:gd name="connsiteX48" fmla="*/ 7762875 w 8172450"/>
              <a:gd name="connsiteY48" fmla="*/ 1173916 h 1622434"/>
              <a:gd name="connsiteX49" fmla="*/ 7839075 w 8172450"/>
              <a:gd name="connsiteY49" fmla="*/ 1250116 h 1622434"/>
              <a:gd name="connsiteX50" fmla="*/ 7934325 w 8172450"/>
              <a:gd name="connsiteY50" fmla="*/ 1278691 h 1622434"/>
              <a:gd name="connsiteX51" fmla="*/ 8010525 w 8172450"/>
              <a:gd name="connsiteY51" fmla="*/ 1421566 h 1622434"/>
              <a:gd name="connsiteX52" fmla="*/ 8086725 w 8172450"/>
              <a:gd name="connsiteY52" fmla="*/ 1383466 h 1622434"/>
              <a:gd name="connsiteX53" fmla="*/ 8172450 w 8172450"/>
              <a:gd name="connsiteY53" fmla="*/ 1383466 h 1622434"/>
              <a:gd name="connsiteX0" fmla="*/ 0 w 8172450"/>
              <a:gd name="connsiteY0" fmla="*/ 1383466 h 1643877"/>
              <a:gd name="connsiteX1" fmla="*/ 114300 w 8172450"/>
              <a:gd name="connsiteY1" fmla="*/ 1402516 h 1643877"/>
              <a:gd name="connsiteX2" fmla="*/ 266700 w 8172450"/>
              <a:gd name="connsiteY2" fmla="*/ 1440616 h 1643877"/>
              <a:gd name="connsiteX3" fmla="*/ 438150 w 8172450"/>
              <a:gd name="connsiteY3" fmla="*/ 1440616 h 1643877"/>
              <a:gd name="connsiteX4" fmla="*/ 552450 w 8172450"/>
              <a:gd name="connsiteY4" fmla="*/ 1402516 h 1643877"/>
              <a:gd name="connsiteX5" fmla="*/ 628650 w 8172450"/>
              <a:gd name="connsiteY5" fmla="*/ 1392991 h 1643877"/>
              <a:gd name="connsiteX6" fmla="*/ 704850 w 8172450"/>
              <a:gd name="connsiteY6" fmla="*/ 1402516 h 1643877"/>
              <a:gd name="connsiteX7" fmla="*/ 800100 w 8172450"/>
              <a:gd name="connsiteY7" fmla="*/ 1183441 h 1643877"/>
              <a:gd name="connsiteX8" fmla="*/ 914400 w 8172450"/>
              <a:gd name="connsiteY8" fmla="*/ 1231066 h 1643877"/>
              <a:gd name="connsiteX9" fmla="*/ 1057275 w 8172450"/>
              <a:gd name="connsiteY9" fmla="*/ 1259641 h 1643877"/>
              <a:gd name="connsiteX10" fmla="*/ 1171575 w 8172450"/>
              <a:gd name="connsiteY10" fmla="*/ 1345366 h 1643877"/>
              <a:gd name="connsiteX11" fmla="*/ 1343025 w 8172450"/>
              <a:gd name="connsiteY11" fmla="*/ 1354891 h 1643877"/>
              <a:gd name="connsiteX12" fmla="*/ 1428750 w 8172450"/>
              <a:gd name="connsiteY12" fmla="*/ 1202491 h 1643877"/>
              <a:gd name="connsiteX13" fmla="*/ 1533525 w 8172450"/>
              <a:gd name="connsiteY13" fmla="*/ 1240591 h 1643877"/>
              <a:gd name="connsiteX14" fmla="*/ 1714500 w 8172450"/>
              <a:gd name="connsiteY14" fmla="*/ 1250116 h 1643877"/>
              <a:gd name="connsiteX15" fmla="*/ 1809750 w 8172450"/>
              <a:gd name="connsiteY15" fmla="*/ 1373941 h 1643877"/>
              <a:gd name="connsiteX16" fmla="*/ 1933575 w 8172450"/>
              <a:gd name="connsiteY16" fmla="*/ 1354891 h 1643877"/>
              <a:gd name="connsiteX17" fmla="*/ 2085975 w 8172450"/>
              <a:gd name="connsiteY17" fmla="*/ 1431091 h 1643877"/>
              <a:gd name="connsiteX18" fmla="*/ 2247900 w 8172450"/>
              <a:gd name="connsiteY18" fmla="*/ 1364416 h 1643877"/>
              <a:gd name="connsiteX19" fmla="*/ 2362200 w 8172450"/>
              <a:gd name="connsiteY19" fmla="*/ 1431091 h 1643877"/>
              <a:gd name="connsiteX20" fmla="*/ 2428875 w 8172450"/>
              <a:gd name="connsiteY20" fmla="*/ 1431091 h 1643877"/>
              <a:gd name="connsiteX21" fmla="*/ 2533650 w 8172450"/>
              <a:gd name="connsiteY21" fmla="*/ 1240591 h 1643877"/>
              <a:gd name="connsiteX22" fmla="*/ 2705100 w 8172450"/>
              <a:gd name="connsiteY22" fmla="*/ 1345366 h 1643877"/>
              <a:gd name="connsiteX23" fmla="*/ 2800350 w 8172450"/>
              <a:gd name="connsiteY23" fmla="*/ 1278691 h 1643877"/>
              <a:gd name="connsiteX24" fmla="*/ 2905125 w 8172450"/>
              <a:gd name="connsiteY24" fmla="*/ 1383466 h 1643877"/>
              <a:gd name="connsiteX25" fmla="*/ 2981325 w 8172450"/>
              <a:gd name="connsiteY25" fmla="*/ 1402516 h 1643877"/>
              <a:gd name="connsiteX26" fmla="*/ 3181350 w 8172450"/>
              <a:gd name="connsiteY26" fmla="*/ 1297741 h 1643877"/>
              <a:gd name="connsiteX27" fmla="*/ 3267075 w 8172450"/>
              <a:gd name="connsiteY27" fmla="*/ 1316791 h 1643877"/>
              <a:gd name="connsiteX28" fmla="*/ 3343275 w 8172450"/>
              <a:gd name="connsiteY28" fmla="*/ 1173916 h 1643877"/>
              <a:gd name="connsiteX29" fmla="*/ 3457575 w 8172450"/>
              <a:gd name="connsiteY29" fmla="*/ 1192966 h 1643877"/>
              <a:gd name="connsiteX30" fmla="*/ 3533775 w 8172450"/>
              <a:gd name="connsiteY30" fmla="*/ 1164391 h 1643877"/>
              <a:gd name="connsiteX31" fmla="*/ 3629025 w 8172450"/>
              <a:gd name="connsiteY31" fmla="*/ 1164391 h 1643877"/>
              <a:gd name="connsiteX32" fmla="*/ 3743325 w 8172450"/>
              <a:gd name="connsiteY32" fmla="*/ 964366 h 1643877"/>
              <a:gd name="connsiteX33" fmla="*/ 3800475 w 8172450"/>
              <a:gd name="connsiteY33" fmla="*/ 630991 h 1643877"/>
              <a:gd name="connsiteX34" fmla="*/ 6715125 w 8172450"/>
              <a:gd name="connsiteY34" fmla="*/ 1618416 h 1643877"/>
              <a:gd name="connsiteX35" fmla="*/ 6924675 w 8172450"/>
              <a:gd name="connsiteY35" fmla="*/ 1335841 h 1643877"/>
              <a:gd name="connsiteX36" fmla="*/ 7019925 w 8172450"/>
              <a:gd name="connsiteY36" fmla="*/ 1154866 h 1643877"/>
              <a:gd name="connsiteX37" fmla="*/ 7077075 w 8172450"/>
              <a:gd name="connsiteY37" fmla="*/ 430966 h 1643877"/>
              <a:gd name="connsiteX38" fmla="*/ 7115175 w 8172450"/>
              <a:gd name="connsiteY38" fmla="*/ 173791 h 1643877"/>
              <a:gd name="connsiteX39" fmla="*/ 7191375 w 8172450"/>
              <a:gd name="connsiteY39" fmla="*/ 2341 h 1643877"/>
              <a:gd name="connsiteX40" fmla="*/ 7219950 w 8172450"/>
              <a:gd name="connsiteY40" fmla="*/ 297616 h 1643877"/>
              <a:gd name="connsiteX41" fmla="*/ 7267575 w 8172450"/>
              <a:gd name="connsiteY41" fmla="*/ 611941 h 1643877"/>
              <a:gd name="connsiteX42" fmla="*/ 7277100 w 8172450"/>
              <a:gd name="connsiteY42" fmla="*/ 869116 h 1643877"/>
              <a:gd name="connsiteX43" fmla="*/ 7362825 w 8172450"/>
              <a:gd name="connsiteY43" fmla="*/ 1040566 h 1643877"/>
              <a:gd name="connsiteX44" fmla="*/ 7458075 w 8172450"/>
              <a:gd name="connsiteY44" fmla="*/ 1192966 h 1643877"/>
              <a:gd name="connsiteX45" fmla="*/ 7572375 w 8172450"/>
              <a:gd name="connsiteY45" fmla="*/ 1192966 h 1643877"/>
              <a:gd name="connsiteX46" fmla="*/ 7639050 w 8172450"/>
              <a:gd name="connsiteY46" fmla="*/ 1107241 h 1643877"/>
              <a:gd name="connsiteX47" fmla="*/ 7762875 w 8172450"/>
              <a:gd name="connsiteY47" fmla="*/ 1173916 h 1643877"/>
              <a:gd name="connsiteX48" fmla="*/ 7839075 w 8172450"/>
              <a:gd name="connsiteY48" fmla="*/ 1250116 h 1643877"/>
              <a:gd name="connsiteX49" fmla="*/ 7934325 w 8172450"/>
              <a:gd name="connsiteY49" fmla="*/ 1278691 h 1643877"/>
              <a:gd name="connsiteX50" fmla="*/ 8010525 w 8172450"/>
              <a:gd name="connsiteY50" fmla="*/ 1421566 h 1643877"/>
              <a:gd name="connsiteX51" fmla="*/ 8086725 w 8172450"/>
              <a:gd name="connsiteY51" fmla="*/ 1383466 h 1643877"/>
              <a:gd name="connsiteX52" fmla="*/ 8172450 w 8172450"/>
              <a:gd name="connsiteY52" fmla="*/ 1383466 h 1643877"/>
              <a:gd name="connsiteX0" fmla="*/ 0 w 8172450"/>
              <a:gd name="connsiteY0" fmla="*/ 1383466 h 1627638"/>
              <a:gd name="connsiteX1" fmla="*/ 114300 w 8172450"/>
              <a:gd name="connsiteY1" fmla="*/ 1402516 h 1627638"/>
              <a:gd name="connsiteX2" fmla="*/ 266700 w 8172450"/>
              <a:gd name="connsiteY2" fmla="*/ 1440616 h 1627638"/>
              <a:gd name="connsiteX3" fmla="*/ 438150 w 8172450"/>
              <a:gd name="connsiteY3" fmla="*/ 1440616 h 1627638"/>
              <a:gd name="connsiteX4" fmla="*/ 552450 w 8172450"/>
              <a:gd name="connsiteY4" fmla="*/ 1402516 h 1627638"/>
              <a:gd name="connsiteX5" fmla="*/ 628650 w 8172450"/>
              <a:gd name="connsiteY5" fmla="*/ 1392991 h 1627638"/>
              <a:gd name="connsiteX6" fmla="*/ 704850 w 8172450"/>
              <a:gd name="connsiteY6" fmla="*/ 1402516 h 1627638"/>
              <a:gd name="connsiteX7" fmla="*/ 800100 w 8172450"/>
              <a:gd name="connsiteY7" fmla="*/ 1183441 h 1627638"/>
              <a:gd name="connsiteX8" fmla="*/ 914400 w 8172450"/>
              <a:gd name="connsiteY8" fmla="*/ 1231066 h 1627638"/>
              <a:gd name="connsiteX9" fmla="*/ 1057275 w 8172450"/>
              <a:gd name="connsiteY9" fmla="*/ 1259641 h 1627638"/>
              <a:gd name="connsiteX10" fmla="*/ 1171575 w 8172450"/>
              <a:gd name="connsiteY10" fmla="*/ 1345366 h 1627638"/>
              <a:gd name="connsiteX11" fmla="*/ 1343025 w 8172450"/>
              <a:gd name="connsiteY11" fmla="*/ 1354891 h 1627638"/>
              <a:gd name="connsiteX12" fmla="*/ 1428750 w 8172450"/>
              <a:gd name="connsiteY12" fmla="*/ 1202491 h 1627638"/>
              <a:gd name="connsiteX13" fmla="*/ 1533525 w 8172450"/>
              <a:gd name="connsiteY13" fmla="*/ 1240591 h 1627638"/>
              <a:gd name="connsiteX14" fmla="*/ 1714500 w 8172450"/>
              <a:gd name="connsiteY14" fmla="*/ 1250116 h 1627638"/>
              <a:gd name="connsiteX15" fmla="*/ 1809750 w 8172450"/>
              <a:gd name="connsiteY15" fmla="*/ 1373941 h 1627638"/>
              <a:gd name="connsiteX16" fmla="*/ 1933575 w 8172450"/>
              <a:gd name="connsiteY16" fmla="*/ 1354891 h 1627638"/>
              <a:gd name="connsiteX17" fmla="*/ 2085975 w 8172450"/>
              <a:gd name="connsiteY17" fmla="*/ 1431091 h 1627638"/>
              <a:gd name="connsiteX18" fmla="*/ 2247900 w 8172450"/>
              <a:gd name="connsiteY18" fmla="*/ 1364416 h 1627638"/>
              <a:gd name="connsiteX19" fmla="*/ 2362200 w 8172450"/>
              <a:gd name="connsiteY19" fmla="*/ 1431091 h 1627638"/>
              <a:gd name="connsiteX20" fmla="*/ 2428875 w 8172450"/>
              <a:gd name="connsiteY20" fmla="*/ 1431091 h 1627638"/>
              <a:gd name="connsiteX21" fmla="*/ 2533650 w 8172450"/>
              <a:gd name="connsiteY21" fmla="*/ 1240591 h 1627638"/>
              <a:gd name="connsiteX22" fmla="*/ 2705100 w 8172450"/>
              <a:gd name="connsiteY22" fmla="*/ 1345366 h 1627638"/>
              <a:gd name="connsiteX23" fmla="*/ 2800350 w 8172450"/>
              <a:gd name="connsiteY23" fmla="*/ 1278691 h 1627638"/>
              <a:gd name="connsiteX24" fmla="*/ 2905125 w 8172450"/>
              <a:gd name="connsiteY24" fmla="*/ 1383466 h 1627638"/>
              <a:gd name="connsiteX25" fmla="*/ 2981325 w 8172450"/>
              <a:gd name="connsiteY25" fmla="*/ 1402516 h 1627638"/>
              <a:gd name="connsiteX26" fmla="*/ 3181350 w 8172450"/>
              <a:gd name="connsiteY26" fmla="*/ 1297741 h 1627638"/>
              <a:gd name="connsiteX27" fmla="*/ 3267075 w 8172450"/>
              <a:gd name="connsiteY27" fmla="*/ 1316791 h 1627638"/>
              <a:gd name="connsiteX28" fmla="*/ 3343275 w 8172450"/>
              <a:gd name="connsiteY28" fmla="*/ 1173916 h 1627638"/>
              <a:gd name="connsiteX29" fmla="*/ 3457575 w 8172450"/>
              <a:gd name="connsiteY29" fmla="*/ 1192966 h 1627638"/>
              <a:gd name="connsiteX30" fmla="*/ 3533775 w 8172450"/>
              <a:gd name="connsiteY30" fmla="*/ 1164391 h 1627638"/>
              <a:gd name="connsiteX31" fmla="*/ 3629025 w 8172450"/>
              <a:gd name="connsiteY31" fmla="*/ 1164391 h 1627638"/>
              <a:gd name="connsiteX32" fmla="*/ 3743325 w 8172450"/>
              <a:gd name="connsiteY32" fmla="*/ 964366 h 1627638"/>
              <a:gd name="connsiteX33" fmla="*/ 6715125 w 8172450"/>
              <a:gd name="connsiteY33" fmla="*/ 1618416 h 1627638"/>
              <a:gd name="connsiteX34" fmla="*/ 6924675 w 8172450"/>
              <a:gd name="connsiteY34" fmla="*/ 1335841 h 1627638"/>
              <a:gd name="connsiteX35" fmla="*/ 7019925 w 8172450"/>
              <a:gd name="connsiteY35" fmla="*/ 1154866 h 1627638"/>
              <a:gd name="connsiteX36" fmla="*/ 7077075 w 8172450"/>
              <a:gd name="connsiteY36" fmla="*/ 430966 h 1627638"/>
              <a:gd name="connsiteX37" fmla="*/ 7115175 w 8172450"/>
              <a:gd name="connsiteY37" fmla="*/ 173791 h 1627638"/>
              <a:gd name="connsiteX38" fmla="*/ 7191375 w 8172450"/>
              <a:gd name="connsiteY38" fmla="*/ 2341 h 1627638"/>
              <a:gd name="connsiteX39" fmla="*/ 7219950 w 8172450"/>
              <a:gd name="connsiteY39" fmla="*/ 297616 h 1627638"/>
              <a:gd name="connsiteX40" fmla="*/ 7267575 w 8172450"/>
              <a:gd name="connsiteY40" fmla="*/ 611941 h 1627638"/>
              <a:gd name="connsiteX41" fmla="*/ 7277100 w 8172450"/>
              <a:gd name="connsiteY41" fmla="*/ 869116 h 1627638"/>
              <a:gd name="connsiteX42" fmla="*/ 7362825 w 8172450"/>
              <a:gd name="connsiteY42" fmla="*/ 1040566 h 1627638"/>
              <a:gd name="connsiteX43" fmla="*/ 7458075 w 8172450"/>
              <a:gd name="connsiteY43" fmla="*/ 1192966 h 1627638"/>
              <a:gd name="connsiteX44" fmla="*/ 7572375 w 8172450"/>
              <a:gd name="connsiteY44" fmla="*/ 1192966 h 1627638"/>
              <a:gd name="connsiteX45" fmla="*/ 7639050 w 8172450"/>
              <a:gd name="connsiteY45" fmla="*/ 1107241 h 1627638"/>
              <a:gd name="connsiteX46" fmla="*/ 7762875 w 8172450"/>
              <a:gd name="connsiteY46" fmla="*/ 1173916 h 1627638"/>
              <a:gd name="connsiteX47" fmla="*/ 7839075 w 8172450"/>
              <a:gd name="connsiteY47" fmla="*/ 1250116 h 1627638"/>
              <a:gd name="connsiteX48" fmla="*/ 7934325 w 8172450"/>
              <a:gd name="connsiteY48" fmla="*/ 1278691 h 1627638"/>
              <a:gd name="connsiteX49" fmla="*/ 8010525 w 8172450"/>
              <a:gd name="connsiteY49" fmla="*/ 1421566 h 1627638"/>
              <a:gd name="connsiteX50" fmla="*/ 8086725 w 8172450"/>
              <a:gd name="connsiteY50" fmla="*/ 1383466 h 1627638"/>
              <a:gd name="connsiteX51" fmla="*/ 8172450 w 8172450"/>
              <a:gd name="connsiteY51" fmla="*/ 1383466 h 1627638"/>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3629025 w 8172450"/>
              <a:gd name="connsiteY31" fmla="*/ 1164391 h 1620821"/>
              <a:gd name="connsiteX32" fmla="*/ 6715125 w 8172450"/>
              <a:gd name="connsiteY32" fmla="*/ 1618416 h 1620821"/>
              <a:gd name="connsiteX33" fmla="*/ 6924675 w 8172450"/>
              <a:gd name="connsiteY33" fmla="*/ 1335841 h 1620821"/>
              <a:gd name="connsiteX34" fmla="*/ 7019925 w 8172450"/>
              <a:gd name="connsiteY34" fmla="*/ 1154866 h 1620821"/>
              <a:gd name="connsiteX35" fmla="*/ 7077075 w 8172450"/>
              <a:gd name="connsiteY35" fmla="*/ 430966 h 1620821"/>
              <a:gd name="connsiteX36" fmla="*/ 7115175 w 8172450"/>
              <a:gd name="connsiteY36" fmla="*/ 173791 h 1620821"/>
              <a:gd name="connsiteX37" fmla="*/ 7191375 w 8172450"/>
              <a:gd name="connsiteY37" fmla="*/ 2341 h 1620821"/>
              <a:gd name="connsiteX38" fmla="*/ 7219950 w 8172450"/>
              <a:gd name="connsiteY38" fmla="*/ 297616 h 1620821"/>
              <a:gd name="connsiteX39" fmla="*/ 7267575 w 8172450"/>
              <a:gd name="connsiteY39" fmla="*/ 611941 h 1620821"/>
              <a:gd name="connsiteX40" fmla="*/ 7277100 w 8172450"/>
              <a:gd name="connsiteY40" fmla="*/ 869116 h 1620821"/>
              <a:gd name="connsiteX41" fmla="*/ 7362825 w 8172450"/>
              <a:gd name="connsiteY41" fmla="*/ 1040566 h 1620821"/>
              <a:gd name="connsiteX42" fmla="*/ 7458075 w 8172450"/>
              <a:gd name="connsiteY42" fmla="*/ 1192966 h 1620821"/>
              <a:gd name="connsiteX43" fmla="*/ 7572375 w 8172450"/>
              <a:gd name="connsiteY43" fmla="*/ 1192966 h 1620821"/>
              <a:gd name="connsiteX44" fmla="*/ 7639050 w 8172450"/>
              <a:gd name="connsiteY44" fmla="*/ 1107241 h 1620821"/>
              <a:gd name="connsiteX45" fmla="*/ 7762875 w 8172450"/>
              <a:gd name="connsiteY45" fmla="*/ 1173916 h 1620821"/>
              <a:gd name="connsiteX46" fmla="*/ 7839075 w 8172450"/>
              <a:gd name="connsiteY46" fmla="*/ 1250116 h 1620821"/>
              <a:gd name="connsiteX47" fmla="*/ 7934325 w 8172450"/>
              <a:gd name="connsiteY47" fmla="*/ 1278691 h 1620821"/>
              <a:gd name="connsiteX48" fmla="*/ 8010525 w 8172450"/>
              <a:gd name="connsiteY48" fmla="*/ 1421566 h 1620821"/>
              <a:gd name="connsiteX49" fmla="*/ 8086725 w 8172450"/>
              <a:gd name="connsiteY49" fmla="*/ 1383466 h 1620821"/>
              <a:gd name="connsiteX50" fmla="*/ 8172450 w 8172450"/>
              <a:gd name="connsiteY50" fmla="*/ 1383466 h 1620821"/>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6715125 w 8172450"/>
              <a:gd name="connsiteY31" fmla="*/ 1618416 h 1620821"/>
              <a:gd name="connsiteX32" fmla="*/ 6924675 w 8172450"/>
              <a:gd name="connsiteY32" fmla="*/ 1335841 h 1620821"/>
              <a:gd name="connsiteX33" fmla="*/ 7019925 w 8172450"/>
              <a:gd name="connsiteY33" fmla="*/ 1154866 h 1620821"/>
              <a:gd name="connsiteX34" fmla="*/ 7077075 w 8172450"/>
              <a:gd name="connsiteY34" fmla="*/ 430966 h 1620821"/>
              <a:gd name="connsiteX35" fmla="*/ 7115175 w 8172450"/>
              <a:gd name="connsiteY35" fmla="*/ 173791 h 1620821"/>
              <a:gd name="connsiteX36" fmla="*/ 7191375 w 8172450"/>
              <a:gd name="connsiteY36" fmla="*/ 2341 h 1620821"/>
              <a:gd name="connsiteX37" fmla="*/ 7219950 w 8172450"/>
              <a:gd name="connsiteY37" fmla="*/ 297616 h 1620821"/>
              <a:gd name="connsiteX38" fmla="*/ 7267575 w 8172450"/>
              <a:gd name="connsiteY38" fmla="*/ 611941 h 1620821"/>
              <a:gd name="connsiteX39" fmla="*/ 7277100 w 8172450"/>
              <a:gd name="connsiteY39" fmla="*/ 869116 h 1620821"/>
              <a:gd name="connsiteX40" fmla="*/ 7362825 w 8172450"/>
              <a:gd name="connsiteY40" fmla="*/ 1040566 h 1620821"/>
              <a:gd name="connsiteX41" fmla="*/ 7458075 w 8172450"/>
              <a:gd name="connsiteY41" fmla="*/ 1192966 h 1620821"/>
              <a:gd name="connsiteX42" fmla="*/ 7572375 w 8172450"/>
              <a:gd name="connsiteY42" fmla="*/ 1192966 h 1620821"/>
              <a:gd name="connsiteX43" fmla="*/ 7639050 w 8172450"/>
              <a:gd name="connsiteY43" fmla="*/ 1107241 h 1620821"/>
              <a:gd name="connsiteX44" fmla="*/ 7762875 w 8172450"/>
              <a:gd name="connsiteY44" fmla="*/ 1173916 h 1620821"/>
              <a:gd name="connsiteX45" fmla="*/ 7839075 w 8172450"/>
              <a:gd name="connsiteY45" fmla="*/ 1250116 h 1620821"/>
              <a:gd name="connsiteX46" fmla="*/ 7934325 w 8172450"/>
              <a:gd name="connsiteY46" fmla="*/ 1278691 h 1620821"/>
              <a:gd name="connsiteX47" fmla="*/ 8010525 w 8172450"/>
              <a:gd name="connsiteY47" fmla="*/ 1421566 h 1620821"/>
              <a:gd name="connsiteX48" fmla="*/ 8086725 w 8172450"/>
              <a:gd name="connsiteY48" fmla="*/ 1383466 h 1620821"/>
              <a:gd name="connsiteX49" fmla="*/ 8172450 w 8172450"/>
              <a:gd name="connsiteY49" fmla="*/ 1383466 h 1620821"/>
              <a:gd name="connsiteX0" fmla="*/ 0 w 8172450"/>
              <a:gd name="connsiteY0" fmla="*/ 1383466 h 1620142"/>
              <a:gd name="connsiteX1" fmla="*/ 114300 w 8172450"/>
              <a:gd name="connsiteY1" fmla="*/ 1402516 h 1620142"/>
              <a:gd name="connsiteX2" fmla="*/ 266700 w 8172450"/>
              <a:gd name="connsiteY2" fmla="*/ 1440616 h 1620142"/>
              <a:gd name="connsiteX3" fmla="*/ 438150 w 8172450"/>
              <a:gd name="connsiteY3" fmla="*/ 1440616 h 1620142"/>
              <a:gd name="connsiteX4" fmla="*/ 552450 w 8172450"/>
              <a:gd name="connsiteY4" fmla="*/ 1402516 h 1620142"/>
              <a:gd name="connsiteX5" fmla="*/ 628650 w 8172450"/>
              <a:gd name="connsiteY5" fmla="*/ 1392991 h 1620142"/>
              <a:gd name="connsiteX6" fmla="*/ 704850 w 8172450"/>
              <a:gd name="connsiteY6" fmla="*/ 1402516 h 1620142"/>
              <a:gd name="connsiteX7" fmla="*/ 800100 w 8172450"/>
              <a:gd name="connsiteY7" fmla="*/ 1183441 h 1620142"/>
              <a:gd name="connsiteX8" fmla="*/ 914400 w 8172450"/>
              <a:gd name="connsiteY8" fmla="*/ 1231066 h 1620142"/>
              <a:gd name="connsiteX9" fmla="*/ 1057275 w 8172450"/>
              <a:gd name="connsiteY9" fmla="*/ 1259641 h 1620142"/>
              <a:gd name="connsiteX10" fmla="*/ 1171575 w 8172450"/>
              <a:gd name="connsiteY10" fmla="*/ 1345366 h 1620142"/>
              <a:gd name="connsiteX11" fmla="*/ 1343025 w 8172450"/>
              <a:gd name="connsiteY11" fmla="*/ 1354891 h 1620142"/>
              <a:gd name="connsiteX12" fmla="*/ 1428750 w 8172450"/>
              <a:gd name="connsiteY12" fmla="*/ 1202491 h 1620142"/>
              <a:gd name="connsiteX13" fmla="*/ 1533525 w 8172450"/>
              <a:gd name="connsiteY13" fmla="*/ 1240591 h 1620142"/>
              <a:gd name="connsiteX14" fmla="*/ 1714500 w 8172450"/>
              <a:gd name="connsiteY14" fmla="*/ 1250116 h 1620142"/>
              <a:gd name="connsiteX15" fmla="*/ 1809750 w 8172450"/>
              <a:gd name="connsiteY15" fmla="*/ 1373941 h 1620142"/>
              <a:gd name="connsiteX16" fmla="*/ 1933575 w 8172450"/>
              <a:gd name="connsiteY16" fmla="*/ 1354891 h 1620142"/>
              <a:gd name="connsiteX17" fmla="*/ 2085975 w 8172450"/>
              <a:gd name="connsiteY17" fmla="*/ 1431091 h 1620142"/>
              <a:gd name="connsiteX18" fmla="*/ 2247900 w 8172450"/>
              <a:gd name="connsiteY18" fmla="*/ 1364416 h 1620142"/>
              <a:gd name="connsiteX19" fmla="*/ 2362200 w 8172450"/>
              <a:gd name="connsiteY19" fmla="*/ 1431091 h 1620142"/>
              <a:gd name="connsiteX20" fmla="*/ 2428875 w 8172450"/>
              <a:gd name="connsiteY20" fmla="*/ 1431091 h 1620142"/>
              <a:gd name="connsiteX21" fmla="*/ 2533650 w 8172450"/>
              <a:gd name="connsiteY21" fmla="*/ 1240591 h 1620142"/>
              <a:gd name="connsiteX22" fmla="*/ 2705100 w 8172450"/>
              <a:gd name="connsiteY22" fmla="*/ 1345366 h 1620142"/>
              <a:gd name="connsiteX23" fmla="*/ 2800350 w 8172450"/>
              <a:gd name="connsiteY23" fmla="*/ 1278691 h 1620142"/>
              <a:gd name="connsiteX24" fmla="*/ 2905125 w 8172450"/>
              <a:gd name="connsiteY24" fmla="*/ 1383466 h 1620142"/>
              <a:gd name="connsiteX25" fmla="*/ 2981325 w 8172450"/>
              <a:gd name="connsiteY25" fmla="*/ 1402516 h 1620142"/>
              <a:gd name="connsiteX26" fmla="*/ 3181350 w 8172450"/>
              <a:gd name="connsiteY26" fmla="*/ 1297741 h 1620142"/>
              <a:gd name="connsiteX27" fmla="*/ 3267075 w 8172450"/>
              <a:gd name="connsiteY27" fmla="*/ 1316791 h 1620142"/>
              <a:gd name="connsiteX28" fmla="*/ 3343275 w 8172450"/>
              <a:gd name="connsiteY28" fmla="*/ 1173916 h 1620142"/>
              <a:gd name="connsiteX29" fmla="*/ 3457575 w 8172450"/>
              <a:gd name="connsiteY29" fmla="*/ 1192966 h 1620142"/>
              <a:gd name="connsiteX30" fmla="*/ 6715125 w 8172450"/>
              <a:gd name="connsiteY30" fmla="*/ 1618416 h 1620142"/>
              <a:gd name="connsiteX31" fmla="*/ 6924675 w 8172450"/>
              <a:gd name="connsiteY31" fmla="*/ 1335841 h 1620142"/>
              <a:gd name="connsiteX32" fmla="*/ 7019925 w 8172450"/>
              <a:gd name="connsiteY32" fmla="*/ 1154866 h 1620142"/>
              <a:gd name="connsiteX33" fmla="*/ 7077075 w 8172450"/>
              <a:gd name="connsiteY33" fmla="*/ 430966 h 1620142"/>
              <a:gd name="connsiteX34" fmla="*/ 7115175 w 8172450"/>
              <a:gd name="connsiteY34" fmla="*/ 173791 h 1620142"/>
              <a:gd name="connsiteX35" fmla="*/ 7191375 w 8172450"/>
              <a:gd name="connsiteY35" fmla="*/ 2341 h 1620142"/>
              <a:gd name="connsiteX36" fmla="*/ 7219950 w 8172450"/>
              <a:gd name="connsiteY36" fmla="*/ 297616 h 1620142"/>
              <a:gd name="connsiteX37" fmla="*/ 7267575 w 8172450"/>
              <a:gd name="connsiteY37" fmla="*/ 611941 h 1620142"/>
              <a:gd name="connsiteX38" fmla="*/ 7277100 w 8172450"/>
              <a:gd name="connsiteY38" fmla="*/ 869116 h 1620142"/>
              <a:gd name="connsiteX39" fmla="*/ 7362825 w 8172450"/>
              <a:gd name="connsiteY39" fmla="*/ 1040566 h 1620142"/>
              <a:gd name="connsiteX40" fmla="*/ 7458075 w 8172450"/>
              <a:gd name="connsiteY40" fmla="*/ 1192966 h 1620142"/>
              <a:gd name="connsiteX41" fmla="*/ 7572375 w 8172450"/>
              <a:gd name="connsiteY41" fmla="*/ 1192966 h 1620142"/>
              <a:gd name="connsiteX42" fmla="*/ 7639050 w 8172450"/>
              <a:gd name="connsiteY42" fmla="*/ 1107241 h 1620142"/>
              <a:gd name="connsiteX43" fmla="*/ 7762875 w 8172450"/>
              <a:gd name="connsiteY43" fmla="*/ 1173916 h 1620142"/>
              <a:gd name="connsiteX44" fmla="*/ 7839075 w 8172450"/>
              <a:gd name="connsiteY44" fmla="*/ 1250116 h 1620142"/>
              <a:gd name="connsiteX45" fmla="*/ 7934325 w 8172450"/>
              <a:gd name="connsiteY45" fmla="*/ 1278691 h 1620142"/>
              <a:gd name="connsiteX46" fmla="*/ 8010525 w 8172450"/>
              <a:gd name="connsiteY46" fmla="*/ 1421566 h 1620142"/>
              <a:gd name="connsiteX47" fmla="*/ 8086725 w 8172450"/>
              <a:gd name="connsiteY47" fmla="*/ 1383466 h 1620142"/>
              <a:gd name="connsiteX48" fmla="*/ 8172450 w 8172450"/>
              <a:gd name="connsiteY48" fmla="*/ 1383466 h 1620142"/>
              <a:gd name="connsiteX0" fmla="*/ 0 w 8172450"/>
              <a:gd name="connsiteY0" fmla="*/ 1383466 h 1620585"/>
              <a:gd name="connsiteX1" fmla="*/ 114300 w 8172450"/>
              <a:gd name="connsiteY1" fmla="*/ 1402516 h 1620585"/>
              <a:gd name="connsiteX2" fmla="*/ 266700 w 8172450"/>
              <a:gd name="connsiteY2" fmla="*/ 1440616 h 1620585"/>
              <a:gd name="connsiteX3" fmla="*/ 438150 w 8172450"/>
              <a:gd name="connsiteY3" fmla="*/ 1440616 h 1620585"/>
              <a:gd name="connsiteX4" fmla="*/ 552450 w 8172450"/>
              <a:gd name="connsiteY4" fmla="*/ 1402516 h 1620585"/>
              <a:gd name="connsiteX5" fmla="*/ 628650 w 8172450"/>
              <a:gd name="connsiteY5" fmla="*/ 1392991 h 1620585"/>
              <a:gd name="connsiteX6" fmla="*/ 704850 w 8172450"/>
              <a:gd name="connsiteY6" fmla="*/ 1402516 h 1620585"/>
              <a:gd name="connsiteX7" fmla="*/ 800100 w 8172450"/>
              <a:gd name="connsiteY7" fmla="*/ 1183441 h 1620585"/>
              <a:gd name="connsiteX8" fmla="*/ 914400 w 8172450"/>
              <a:gd name="connsiteY8" fmla="*/ 1231066 h 1620585"/>
              <a:gd name="connsiteX9" fmla="*/ 1057275 w 8172450"/>
              <a:gd name="connsiteY9" fmla="*/ 1259641 h 1620585"/>
              <a:gd name="connsiteX10" fmla="*/ 1171575 w 8172450"/>
              <a:gd name="connsiteY10" fmla="*/ 1345366 h 1620585"/>
              <a:gd name="connsiteX11" fmla="*/ 1343025 w 8172450"/>
              <a:gd name="connsiteY11" fmla="*/ 1354891 h 1620585"/>
              <a:gd name="connsiteX12" fmla="*/ 1428750 w 8172450"/>
              <a:gd name="connsiteY12" fmla="*/ 1202491 h 1620585"/>
              <a:gd name="connsiteX13" fmla="*/ 1533525 w 8172450"/>
              <a:gd name="connsiteY13" fmla="*/ 1240591 h 1620585"/>
              <a:gd name="connsiteX14" fmla="*/ 1714500 w 8172450"/>
              <a:gd name="connsiteY14" fmla="*/ 1250116 h 1620585"/>
              <a:gd name="connsiteX15" fmla="*/ 1809750 w 8172450"/>
              <a:gd name="connsiteY15" fmla="*/ 1373941 h 1620585"/>
              <a:gd name="connsiteX16" fmla="*/ 1933575 w 8172450"/>
              <a:gd name="connsiteY16" fmla="*/ 1354891 h 1620585"/>
              <a:gd name="connsiteX17" fmla="*/ 2085975 w 8172450"/>
              <a:gd name="connsiteY17" fmla="*/ 1431091 h 1620585"/>
              <a:gd name="connsiteX18" fmla="*/ 2247900 w 8172450"/>
              <a:gd name="connsiteY18" fmla="*/ 1364416 h 1620585"/>
              <a:gd name="connsiteX19" fmla="*/ 2362200 w 8172450"/>
              <a:gd name="connsiteY19" fmla="*/ 1431091 h 1620585"/>
              <a:gd name="connsiteX20" fmla="*/ 2428875 w 8172450"/>
              <a:gd name="connsiteY20" fmla="*/ 1431091 h 1620585"/>
              <a:gd name="connsiteX21" fmla="*/ 2533650 w 8172450"/>
              <a:gd name="connsiteY21" fmla="*/ 1240591 h 1620585"/>
              <a:gd name="connsiteX22" fmla="*/ 2705100 w 8172450"/>
              <a:gd name="connsiteY22" fmla="*/ 1345366 h 1620585"/>
              <a:gd name="connsiteX23" fmla="*/ 2800350 w 8172450"/>
              <a:gd name="connsiteY23" fmla="*/ 1278691 h 1620585"/>
              <a:gd name="connsiteX24" fmla="*/ 2905125 w 8172450"/>
              <a:gd name="connsiteY24" fmla="*/ 1383466 h 1620585"/>
              <a:gd name="connsiteX25" fmla="*/ 2981325 w 8172450"/>
              <a:gd name="connsiteY25" fmla="*/ 1402516 h 1620585"/>
              <a:gd name="connsiteX26" fmla="*/ 3181350 w 8172450"/>
              <a:gd name="connsiteY26" fmla="*/ 1297741 h 1620585"/>
              <a:gd name="connsiteX27" fmla="*/ 3267075 w 8172450"/>
              <a:gd name="connsiteY27" fmla="*/ 1316791 h 1620585"/>
              <a:gd name="connsiteX28" fmla="*/ 3343275 w 8172450"/>
              <a:gd name="connsiteY28" fmla="*/ 1173916 h 1620585"/>
              <a:gd name="connsiteX29" fmla="*/ 6715125 w 8172450"/>
              <a:gd name="connsiteY29" fmla="*/ 1618416 h 1620585"/>
              <a:gd name="connsiteX30" fmla="*/ 6924675 w 8172450"/>
              <a:gd name="connsiteY30" fmla="*/ 1335841 h 1620585"/>
              <a:gd name="connsiteX31" fmla="*/ 7019925 w 8172450"/>
              <a:gd name="connsiteY31" fmla="*/ 1154866 h 1620585"/>
              <a:gd name="connsiteX32" fmla="*/ 7077075 w 8172450"/>
              <a:gd name="connsiteY32" fmla="*/ 430966 h 1620585"/>
              <a:gd name="connsiteX33" fmla="*/ 7115175 w 8172450"/>
              <a:gd name="connsiteY33" fmla="*/ 173791 h 1620585"/>
              <a:gd name="connsiteX34" fmla="*/ 7191375 w 8172450"/>
              <a:gd name="connsiteY34" fmla="*/ 2341 h 1620585"/>
              <a:gd name="connsiteX35" fmla="*/ 7219950 w 8172450"/>
              <a:gd name="connsiteY35" fmla="*/ 297616 h 1620585"/>
              <a:gd name="connsiteX36" fmla="*/ 7267575 w 8172450"/>
              <a:gd name="connsiteY36" fmla="*/ 611941 h 1620585"/>
              <a:gd name="connsiteX37" fmla="*/ 7277100 w 8172450"/>
              <a:gd name="connsiteY37" fmla="*/ 869116 h 1620585"/>
              <a:gd name="connsiteX38" fmla="*/ 7362825 w 8172450"/>
              <a:gd name="connsiteY38" fmla="*/ 1040566 h 1620585"/>
              <a:gd name="connsiteX39" fmla="*/ 7458075 w 8172450"/>
              <a:gd name="connsiteY39" fmla="*/ 1192966 h 1620585"/>
              <a:gd name="connsiteX40" fmla="*/ 7572375 w 8172450"/>
              <a:gd name="connsiteY40" fmla="*/ 1192966 h 1620585"/>
              <a:gd name="connsiteX41" fmla="*/ 7639050 w 8172450"/>
              <a:gd name="connsiteY41" fmla="*/ 1107241 h 1620585"/>
              <a:gd name="connsiteX42" fmla="*/ 7762875 w 8172450"/>
              <a:gd name="connsiteY42" fmla="*/ 1173916 h 1620585"/>
              <a:gd name="connsiteX43" fmla="*/ 7839075 w 8172450"/>
              <a:gd name="connsiteY43" fmla="*/ 1250116 h 1620585"/>
              <a:gd name="connsiteX44" fmla="*/ 7934325 w 8172450"/>
              <a:gd name="connsiteY44" fmla="*/ 1278691 h 1620585"/>
              <a:gd name="connsiteX45" fmla="*/ 8010525 w 8172450"/>
              <a:gd name="connsiteY45" fmla="*/ 1421566 h 1620585"/>
              <a:gd name="connsiteX46" fmla="*/ 8086725 w 8172450"/>
              <a:gd name="connsiteY46" fmla="*/ 1383466 h 1620585"/>
              <a:gd name="connsiteX47" fmla="*/ 8172450 w 8172450"/>
              <a:gd name="connsiteY47" fmla="*/ 1383466 h 1620585"/>
              <a:gd name="connsiteX0" fmla="*/ 0 w 8172450"/>
              <a:gd name="connsiteY0" fmla="*/ 1383466 h 1618451"/>
              <a:gd name="connsiteX1" fmla="*/ 114300 w 8172450"/>
              <a:gd name="connsiteY1" fmla="*/ 1402516 h 1618451"/>
              <a:gd name="connsiteX2" fmla="*/ 266700 w 8172450"/>
              <a:gd name="connsiteY2" fmla="*/ 1440616 h 1618451"/>
              <a:gd name="connsiteX3" fmla="*/ 438150 w 8172450"/>
              <a:gd name="connsiteY3" fmla="*/ 1440616 h 1618451"/>
              <a:gd name="connsiteX4" fmla="*/ 552450 w 8172450"/>
              <a:gd name="connsiteY4" fmla="*/ 1402516 h 1618451"/>
              <a:gd name="connsiteX5" fmla="*/ 628650 w 8172450"/>
              <a:gd name="connsiteY5" fmla="*/ 1392991 h 1618451"/>
              <a:gd name="connsiteX6" fmla="*/ 704850 w 8172450"/>
              <a:gd name="connsiteY6" fmla="*/ 1402516 h 1618451"/>
              <a:gd name="connsiteX7" fmla="*/ 800100 w 8172450"/>
              <a:gd name="connsiteY7" fmla="*/ 1183441 h 1618451"/>
              <a:gd name="connsiteX8" fmla="*/ 914400 w 8172450"/>
              <a:gd name="connsiteY8" fmla="*/ 1231066 h 1618451"/>
              <a:gd name="connsiteX9" fmla="*/ 1057275 w 8172450"/>
              <a:gd name="connsiteY9" fmla="*/ 1259641 h 1618451"/>
              <a:gd name="connsiteX10" fmla="*/ 1171575 w 8172450"/>
              <a:gd name="connsiteY10" fmla="*/ 1345366 h 1618451"/>
              <a:gd name="connsiteX11" fmla="*/ 1343025 w 8172450"/>
              <a:gd name="connsiteY11" fmla="*/ 1354891 h 1618451"/>
              <a:gd name="connsiteX12" fmla="*/ 1428750 w 8172450"/>
              <a:gd name="connsiteY12" fmla="*/ 1202491 h 1618451"/>
              <a:gd name="connsiteX13" fmla="*/ 1533525 w 8172450"/>
              <a:gd name="connsiteY13" fmla="*/ 1240591 h 1618451"/>
              <a:gd name="connsiteX14" fmla="*/ 1714500 w 8172450"/>
              <a:gd name="connsiteY14" fmla="*/ 1250116 h 1618451"/>
              <a:gd name="connsiteX15" fmla="*/ 1809750 w 8172450"/>
              <a:gd name="connsiteY15" fmla="*/ 1373941 h 1618451"/>
              <a:gd name="connsiteX16" fmla="*/ 1933575 w 8172450"/>
              <a:gd name="connsiteY16" fmla="*/ 1354891 h 1618451"/>
              <a:gd name="connsiteX17" fmla="*/ 2085975 w 8172450"/>
              <a:gd name="connsiteY17" fmla="*/ 1431091 h 1618451"/>
              <a:gd name="connsiteX18" fmla="*/ 2247900 w 8172450"/>
              <a:gd name="connsiteY18" fmla="*/ 1364416 h 1618451"/>
              <a:gd name="connsiteX19" fmla="*/ 2362200 w 8172450"/>
              <a:gd name="connsiteY19" fmla="*/ 1431091 h 1618451"/>
              <a:gd name="connsiteX20" fmla="*/ 2428875 w 8172450"/>
              <a:gd name="connsiteY20" fmla="*/ 1431091 h 1618451"/>
              <a:gd name="connsiteX21" fmla="*/ 2533650 w 8172450"/>
              <a:gd name="connsiteY21" fmla="*/ 1240591 h 1618451"/>
              <a:gd name="connsiteX22" fmla="*/ 2705100 w 8172450"/>
              <a:gd name="connsiteY22" fmla="*/ 1345366 h 1618451"/>
              <a:gd name="connsiteX23" fmla="*/ 2800350 w 8172450"/>
              <a:gd name="connsiteY23" fmla="*/ 1278691 h 1618451"/>
              <a:gd name="connsiteX24" fmla="*/ 2905125 w 8172450"/>
              <a:gd name="connsiteY24" fmla="*/ 1383466 h 1618451"/>
              <a:gd name="connsiteX25" fmla="*/ 2981325 w 8172450"/>
              <a:gd name="connsiteY25" fmla="*/ 1402516 h 1618451"/>
              <a:gd name="connsiteX26" fmla="*/ 3181350 w 8172450"/>
              <a:gd name="connsiteY26" fmla="*/ 1297741 h 1618451"/>
              <a:gd name="connsiteX27" fmla="*/ 3267075 w 8172450"/>
              <a:gd name="connsiteY27" fmla="*/ 1316791 h 1618451"/>
              <a:gd name="connsiteX28" fmla="*/ 6715125 w 8172450"/>
              <a:gd name="connsiteY28" fmla="*/ 1618416 h 1618451"/>
              <a:gd name="connsiteX29" fmla="*/ 6924675 w 8172450"/>
              <a:gd name="connsiteY29" fmla="*/ 1335841 h 1618451"/>
              <a:gd name="connsiteX30" fmla="*/ 7019925 w 8172450"/>
              <a:gd name="connsiteY30" fmla="*/ 1154866 h 1618451"/>
              <a:gd name="connsiteX31" fmla="*/ 7077075 w 8172450"/>
              <a:gd name="connsiteY31" fmla="*/ 430966 h 1618451"/>
              <a:gd name="connsiteX32" fmla="*/ 7115175 w 8172450"/>
              <a:gd name="connsiteY32" fmla="*/ 173791 h 1618451"/>
              <a:gd name="connsiteX33" fmla="*/ 7191375 w 8172450"/>
              <a:gd name="connsiteY33" fmla="*/ 2341 h 1618451"/>
              <a:gd name="connsiteX34" fmla="*/ 7219950 w 8172450"/>
              <a:gd name="connsiteY34" fmla="*/ 297616 h 1618451"/>
              <a:gd name="connsiteX35" fmla="*/ 7267575 w 8172450"/>
              <a:gd name="connsiteY35" fmla="*/ 611941 h 1618451"/>
              <a:gd name="connsiteX36" fmla="*/ 7277100 w 8172450"/>
              <a:gd name="connsiteY36" fmla="*/ 869116 h 1618451"/>
              <a:gd name="connsiteX37" fmla="*/ 7362825 w 8172450"/>
              <a:gd name="connsiteY37" fmla="*/ 1040566 h 1618451"/>
              <a:gd name="connsiteX38" fmla="*/ 7458075 w 8172450"/>
              <a:gd name="connsiteY38" fmla="*/ 1192966 h 1618451"/>
              <a:gd name="connsiteX39" fmla="*/ 7572375 w 8172450"/>
              <a:gd name="connsiteY39" fmla="*/ 1192966 h 1618451"/>
              <a:gd name="connsiteX40" fmla="*/ 7639050 w 8172450"/>
              <a:gd name="connsiteY40" fmla="*/ 1107241 h 1618451"/>
              <a:gd name="connsiteX41" fmla="*/ 7762875 w 8172450"/>
              <a:gd name="connsiteY41" fmla="*/ 1173916 h 1618451"/>
              <a:gd name="connsiteX42" fmla="*/ 7839075 w 8172450"/>
              <a:gd name="connsiteY42" fmla="*/ 1250116 h 1618451"/>
              <a:gd name="connsiteX43" fmla="*/ 7934325 w 8172450"/>
              <a:gd name="connsiteY43" fmla="*/ 1278691 h 1618451"/>
              <a:gd name="connsiteX44" fmla="*/ 8010525 w 8172450"/>
              <a:gd name="connsiteY44" fmla="*/ 1421566 h 1618451"/>
              <a:gd name="connsiteX45" fmla="*/ 8086725 w 8172450"/>
              <a:gd name="connsiteY45" fmla="*/ 1383466 h 1618451"/>
              <a:gd name="connsiteX46" fmla="*/ 8172450 w 8172450"/>
              <a:gd name="connsiteY46" fmla="*/ 1383466 h 1618451"/>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6715125 w 8172450"/>
              <a:gd name="connsiteY27" fmla="*/ 1618416 h 1618555"/>
              <a:gd name="connsiteX28" fmla="*/ 6924675 w 8172450"/>
              <a:gd name="connsiteY28" fmla="*/ 1335841 h 1618555"/>
              <a:gd name="connsiteX29" fmla="*/ 7019925 w 8172450"/>
              <a:gd name="connsiteY29" fmla="*/ 1154866 h 1618555"/>
              <a:gd name="connsiteX30" fmla="*/ 7077075 w 8172450"/>
              <a:gd name="connsiteY30" fmla="*/ 430966 h 1618555"/>
              <a:gd name="connsiteX31" fmla="*/ 7115175 w 8172450"/>
              <a:gd name="connsiteY31" fmla="*/ 173791 h 1618555"/>
              <a:gd name="connsiteX32" fmla="*/ 7191375 w 8172450"/>
              <a:gd name="connsiteY32" fmla="*/ 2341 h 1618555"/>
              <a:gd name="connsiteX33" fmla="*/ 7219950 w 8172450"/>
              <a:gd name="connsiteY33" fmla="*/ 297616 h 1618555"/>
              <a:gd name="connsiteX34" fmla="*/ 7267575 w 8172450"/>
              <a:gd name="connsiteY34" fmla="*/ 611941 h 1618555"/>
              <a:gd name="connsiteX35" fmla="*/ 7277100 w 8172450"/>
              <a:gd name="connsiteY35" fmla="*/ 869116 h 1618555"/>
              <a:gd name="connsiteX36" fmla="*/ 7362825 w 8172450"/>
              <a:gd name="connsiteY36" fmla="*/ 1040566 h 1618555"/>
              <a:gd name="connsiteX37" fmla="*/ 7458075 w 8172450"/>
              <a:gd name="connsiteY37" fmla="*/ 1192966 h 1618555"/>
              <a:gd name="connsiteX38" fmla="*/ 7572375 w 8172450"/>
              <a:gd name="connsiteY38" fmla="*/ 1192966 h 1618555"/>
              <a:gd name="connsiteX39" fmla="*/ 7639050 w 8172450"/>
              <a:gd name="connsiteY39" fmla="*/ 1107241 h 1618555"/>
              <a:gd name="connsiteX40" fmla="*/ 7762875 w 8172450"/>
              <a:gd name="connsiteY40" fmla="*/ 1173916 h 1618555"/>
              <a:gd name="connsiteX41" fmla="*/ 7839075 w 8172450"/>
              <a:gd name="connsiteY41" fmla="*/ 1250116 h 1618555"/>
              <a:gd name="connsiteX42" fmla="*/ 7934325 w 8172450"/>
              <a:gd name="connsiteY42" fmla="*/ 1278691 h 1618555"/>
              <a:gd name="connsiteX43" fmla="*/ 8010525 w 8172450"/>
              <a:gd name="connsiteY43" fmla="*/ 1421566 h 1618555"/>
              <a:gd name="connsiteX44" fmla="*/ 8086725 w 8172450"/>
              <a:gd name="connsiteY44" fmla="*/ 1383466 h 1618555"/>
              <a:gd name="connsiteX45" fmla="*/ 8172450 w 8172450"/>
              <a:gd name="connsiteY45" fmla="*/ 1383466 h 1618555"/>
              <a:gd name="connsiteX0" fmla="*/ 0 w 8172450"/>
              <a:gd name="connsiteY0" fmla="*/ 1383466 h 1618889"/>
              <a:gd name="connsiteX1" fmla="*/ 114300 w 8172450"/>
              <a:gd name="connsiteY1" fmla="*/ 1402516 h 1618889"/>
              <a:gd name="connsiteX2" fmla="*/ 266700 w 8172450"/>
              <a:gd name="connsiteY2" fmla="*/ 1440616 h 1618889"/>
              <a:gd name="connsiteX3" fmla="*/ 438150 w 8172450"/>
              <a:gd name="connsiteY3" fmla="*/ 1440616 h 1618889"/>
              <a:gd name="connsiteX4" fmla="*/ 552450 w 8172450"/>
              <a:gd name="connsiteY4" fmla="*/ 1402516 h 1618889"/>
              <a:gd name="connsiteX5" fmla="*/ 628650 w 8172450"/>
              <a:gd name="connsiteY5" fmla="*/ 1392991 h 1618889"/>
              <a:gd name="connsiteX6" fmla="*/ 704850 w 8172450"/>
              <a:gd name="connsiteY6" fmla="*/ 1402516 h 1618889"/>
              <a:gd name="connsiteX7" fmla="*/ 800100 w 8172450"/>
              <a:gd name="connsiteY7" fmla="*/ 1183441 h 1618889"/>
              <a:gd name="connsiteX8" fmla="*/ 914400 w 8172450"/>
              <a:gd name="connsiteY8" fmla="*/ 1231066 h 1618889"/>
              <a:gd name="connsiteX9" fmla="*/ 1057275 w 8172450"/>
              <a:gd name="connsiteY9" fmla="*/ 1259641 h 1618889"/>
              <a:gd name="connsiteX10" fmla="*/ 1171575 w 8172450"/>
              <a:gd name="connsiteY10" fmla="*/ 1345366 h 1618889"/>
              <a:gd name="connsiteX11" fmla="*/ 1343025 w 8172450"/>
              <a:gd name="connsiteY11" fmla="*/ 1354891 h 1618889"/>
              <a:gd name="connsiteX12" fmla="*/ 1428750 w 8172450"/>
              <a:gd name="connsiteY12" fmla="*/ 1202491 h 1618889"/>
              <a:gd name="connsiteX13" fmla="*/ 1533525 w 8172450"/>
              <a:gd name="connsiteY13" fmla="*/ 1240591 h 1618889"/>
              <a:gd name="connsiteX14" fmla="*/ 1714500 w 8172450"/>
              <a:gd name="connsiteY14" fmla="*/ 1250116 h 1618889"/>
              <a:gd name="connsiteX15" fmla="*/ 1809750 w 8172450"/>
              <a:gd name="connsiteY15" fmla="*/ 1373941 h 1618889"/>
              <a:gd name="connsiteX16" fmla="*/ 1933575 w 8172450"/>
              <a:gd name="connsiteY16" fmla="*/ 1354891 h 1618889"/>
              <a:gd name="connsiteX17" fmla="*/ 2085975 w 8172450"/>
              <a:gd name="connsiteY17" fmla="*/ 1431091 h 1618889"/>
              <a:gd name="connsiteX18" fmla="*/ 2247900 w 8172450"/>
              <a:gd name="connsiteY18" fmla="*/ 1364416 h 1618889"/>
              <a:gd name="connsiteX19" fmla="*/ 2362200 w 8172450"/>
              <a:gd name="connsiteY19" fmla="*/ 1431091 h 1618889"/>
              <a:gd name="connsiteX20" fmla="*/ 2428875 w 8172450"/>
              <a:gd name="connsiteY20" fmla="*/ 1431091 h 1618889"/>
              <a:gd name="connsiteX21" fmla="*/ 2533650 w 8172450"/>
              <a:gd name="connsiteY21" fmla="*/ 1240591 h 1618889"/>
              <a:gd name="connsiteX22" fmla="*/ 2705100 w 8172450"/>
              <a:gd name="connsiteY22" fmla="*/ 1345366 h 1618889"/>
              <a:gd name="connsiteX23" fmla="*/ 2800350 w 8172450"/>
              <a:gd name="connsiteY23" fmla="*/ 1278691 h 1618889"/>
              <a:gd name="connsiteX24" fmla="*/ 2905125 w 8172450"/>
              <a:gd name="connsiteY24" fmla="*/ 1383466 h 1618889"/>
              <a:gd name="connsiteX25" fmla="*/ 2981325 w 8172450"/>
              <a:gd name="connsiteY25" fmla="*/ 1402516 h 1618889"/>
              <a:gd name="connsiteX26" fmla="*/ 6715125 w 8172450"/>
              <a:gd name="connsiteY26" fmla="*/ 1618416 h 1618889"/>
              <a:gd name="connsiteX27" fmla="*/ 6924675 w 8172450"/>
              <a:gd name="connsiteY27" fmla="*/ 1335841 h 1618889"/>
              <a:gd name="connsiteX28" fmla="*/ 7019925 w 8172450"/>
              <a:gd name="connsiteY28" fmla="*/ 1154866 h 1618889"/>
              <a:gd name="connsiteX29" fmla="*/ 7077075 w 8172450"/>
              <a:gd name="connsiteY29" fmla="*/ 430966 h 1618889"/>
              <a:gd name="connsiteX30" fmla="*/ 7115175 w 8172450"/>
              <a:gd name="connsiteY30" fmla="*/ 173791 h 1618889"/>
              <a:gd name="connsiteX31" fmla="*/ 7191375 w 8172450"/>
              <a:gd name="connsiteY31" fmla="*/ 2341 h 1618889"/>
              <a:gd name="connsiteX32" fmla="*/ 7219950 w 8172450"/>
              <a:gd name="connsiteY32" fmla="*/ 297616 h 1618889"/>
              <a:gd name="connsiteX33" fmla="*/ 7267575 w 8172450"/>
              <a:gd name="connsiteY33" fmla="*/ 611941 h 1618889"/>
              <a:gd name="connsiteX34" fmla="*/ 7277100 w 8172450"/>
              <a:gd name="connsiteY34" fmla="*/ 869116 h 1618889"/>
              <a:gd name="connsiteX35" fmla="*/ 7362825 w 8172450"/>
              <a:gd name="connsiteY35" fmla="*/ 1040566 h 1618889"/>
              <a:gd name="connsiteX36" fmla="*/ 7458075 w 8172450"/>
              <a:gd name="connsiteY36" fmla="*/ 1192966 h 1618889"/>
              <a:gd name="connsiteX37" fmla="*/ 7572375 w 8172450"/>
              <a:gd name="connsiteY37" fmla="*/ 1192966 h 1618889"/>
              <a:gd name="connsiteX38" fmla="*/ 7639050 w 8172450"/>
              <a:gd name="connsiteY38" fmla="*/ 1107241 h 1618889"/>
              <a:gd name="connsiteX39" fmla="*/ 7762875 w 8172450"/>
              <a:gd name="connsiteY39" fmla="*/ 1173916 h 1618889"/>
              <a:gd name="connsiteX40" fmla="*/ 7839075 w 8172450"/>
              <a:gd name="connsiteY40" fmla="*/ 1250116 h 1618889"/>
              <a:gd name="connsiteX41" fmla="*/ 7934325 w 8172450"/>
              <a:gd name="connsiteY41" fmla="*/ 1278691 h 1618889"/>
              <a:gd name="connsiteX42" fmla="*/ 8010525 w 8172450"/>
              <a:gd name="connsiteY42" fmla="*/ 1421566 h 1618889"/>
              <a:gd name="connsiteX43" fmla="*/ 8086725 w 8172450"/>
              <a:gd name="connsiteY43" fmla="*/ 1383466 h 1618889"/>
              <a:gd name="connsiteX44" fmla="*/ 8172450 w 8172450"/>
              <a:gd name="connsiteY44" fmla="*/ 1383466 h 1618889"/>
              <a:gd name="connsiteX0" fmla="*/ 0 w 8172450"/>
              <a:gd name="connsiteY0" fmla="*/ 1383466 h 1618662"/>
              <a:gd name="connsiteX1" fmla="*/ 114300 w 8172450"/>
              <a:gd name="connsiteY1" fmla="*/ 1402516 h 1618662"/>
              <a:gd name="connsiteX2" fmla="*/ 266700 w 8172450"/>
              <a:gd name="connsiteY2" fmla="*/ 1440616 h 1618662"/>
              <a:gd name="connsiteX3" fmla="*/ 438150 w 8172450"/>
              <a:gd name="connsiteY3" fmla="*/ 1440616 h 1618662"/>
              <a:gd name="connsiteX4" fmla="*/ 552450 w 8172450"/>
              <a:gd name="connsiteY4" fmla="*/ 1402516 h 1618662"/>
              <a:gd name="connsiteX5" fmla="*/ 628650 w 8172450"/>
              <a:gd name="connsiteY5" fmla="*/ 1392991 h 1618662"/>
              <a:gd name="connsiteX6" fmla="*/ 704850 w 8172450"/>
              <a:gd name="connsiteY6" fmla="*/ 1402516 h 1618662"/>
              <a:gd name="connsiteX7" fmla="*/ 800100 w 8172450"/>
              <a:gd name="connsiteY7" fmla="*/ 1183441 h 1618662"/>
              <a:gd name="connsiteX8" fmla="*/ 914400 w 8172450"/>
              <a:gd name="connsiteY8" fmla="*/ 1231066 h 1618662"/>
              <a:gd name="connsiteX9" fmla="*/ 1057275 w 8172450"/>
              <a:gd name="connsiteY9" fmla="*/ 1259641 h 1618662"/>
              <a:gd name="connsiteX10" fmla="*/ 1171575 w 8172450"/>
              <a:gd name="connsiteY10" fmla="*/ 1345366 h 1618662"/>
              <a:gd name="connsiteX11" fmla="*/ 1343025 w 8172450"/>
              <a:gd name="connsiteY11" fmla="*/ 1354891 h 1618662"/>
              <a:gd name="connsiteX12" fmla="*/ 1428750 w 8172450"/>
              <a:gd name="connsiteY12" fmla="*/ 1202491 h 1618662"/>
              <a:gd name="connsiteX13" fmla="*/ 1533525 w 8172450"/>
              <a:gd name="connsiteY13" fmla="*/ 1240591 h 1618662"/>
              <a:gd name="connsiteX14" fmla="*/ 1714500 w 8172450"/>
              <a:gd name="connsiteY14" fmla="*/ 1250116 h 1618662"/>
              <a:gd name="connsiteX15" fmla="*/ 1809750 w 8172450"/>
              <a:gd name="connsiteY15" fmla="*/ 1373941 h 1618662"/>
              <a:gd name="connsiteX16" fmla="*/ 1933575 w 8172450"/>
              <a:gd name="connsiteY16" fmla="*/ 1354891 h 1618662"/>
              <a:gd name="connsiteX17" fmla="*/ 2085975 w 8172450"/>
              <a:gd name="connsiteY17" fmla="*/ 1431091 h 1618662"/>
              <a:gd name="connsiteX18" fmla="*/ 2247900 w 8172450"/>
              <a:gd name="connsiteY18" fmla="*/ 1364416 h 1618662"/>
              <a:gd name="connsiteX19" fmla="*/ 2362200 w 8172450"/>
              <a:gd name="connsiteY19" fmla="*/ 1431091 h 1618662"/>
              <a:gd name="connsiteX20" fmla="*/ 2428875 w 8172450"/>
              <a:gd name="connsiteY20" fmla="*/ 1431091 h 1618662"/>
              <a:gd name="connsiteX21" fmla="*/ 2533650 w 8172450"/>
              <a:gd name="connsiteY21" fmla="*/ 1240591 h 1618662"/>
              <a:gd name="connsiteX22" fmla="*/ 2705100 w 8172450"/>
              <a:gd name="connsiteY22" fmla="*/ 1345366 h 1618662"/>
              <a:gd name="connsiteX23" fmla="*/ 2800350 w 8172450"/>
              <a:gd name="connsiteY23" fmla="*/ 1278691 h 1618662"/>
              <a:gd name="connsiteX24" fmla="*/ 2905125 w 8172450"/>
              <a:gd name="connsiteY24" fmla="*/ 1383466 h 1618662"/>
              <a:gd name="connsiteX25" fmla="*/ 6715125 w 8172450"/>
              <a:gd name="connsiteY25" fmla="*/ 1618416 h 1618662"/>
              <a:gd name="connsiteX26" fmla="*/ 6924675 w 8172450"/>
              <a:gd name="connsiteY26" fmla="*/ 1335841 h 1618662"/>
              <a:gd name="connsiteX27" fmla="*/ 7019925 w 8172450"/>
              <a:gd name="connsiteY27" fmla="*/ 1154866 h 1618662"/>
              <a:gd name="connsiteX28" fmla="*/ 7077075 w 8172450"/>
              <a:gd name="connsiteY28" fmla="*/ 430966 h 1618662"/>
              <a:gd name="connsiteX29" fmla="*/ 7115175 w 8172450"/>
              <a:gd name="connsiteY29" fmla="*/ 173791 h 1618662"/>
              <a:gd name="connsiteX30" fmla="*/ 7191375 w 8172450"/>
              <a:gd name="connsiteY30" fmla="*/ 2341 h 1618662"/>
              <a:gd name="connsiteX31" fmla="*/ 7219950 w 8172450"/>
              <a:gd name="connsiteY31" fmla="*/ 297616 h 1618662"/>
              <a:gd name="connsiteX32" fmla="*/ 7267575 w 8172450"/>
              <a:gd name="connsiteY32" fmla="*/ 611941 h 1618662"/>
              <a:gd name="connsiteX33" fmla="*/ 7277100 w 8172450"/>
              <a:gd name="connsiteY33" fmla="*/ 869116 h 1618662"/>
              <a:gd name="connsiteX34" fmla="*/ 7362825 w 8172450"/>
              <a:gd name="connsiteY34" fmla="*/ 1040566 h 1618662"/>
              <a:gd name="connsiteX35" fmla="*/ 7458075 w 8172450"/>
              <a:gd name="connsiteY35" fmla="*/ 1192966 h 1618662"/>
              <a:gd name="connsiteX36" fmla="*/ 7572375 w 8172450"/>
              <a:gd name="connsiteY36" fmla="*/ 1192966 h 1618662"/>
              <a:gd name="connsiteX37" fmla="*/ 7639050 w 8172450"/>
              <a:gd name="connsiteY37" fmla="*/ 1107241 h 1618662"/>
              <a:gd name="connsiteX38" fmla="*/ 7762875 w 8172450"/>
              <a:gd name="connsiteY38" fmla="*/ 1173916 h 1618662"/>
              <a:gd name="connsiteX39" fmla="*/ 7839075 w 8172450"/>
              <a:gd name="connsiteY39" fmla="*/ 1250116 h 1618662"/>
              <a:gd name="connsiteX40" fmla="*/ 7934325 w 8172450"/>
              <a:gd name="connsiteY40" fmla="*/ 1278691 h 1618662"/>
              <a:gd name="connsiteX41" fmla="*/ 8010525 w 8172450"/>
              <a:gd name="connsiteY41" fmla="*/ 1421566 h 1618662"/>
              <a:gd name="connsiteX42" fmla="*/ 8086725 w 8172450"/>
              <a:gd name="connsiteY42" fmla="*/ 1383466 h 1618662"/>
              <a:gd name="connsiteX43" fmla="*/ 8172450 w 8172450"/>
              <a:gd name="connsiteY43" fmla="*/ 1383466 h 1618662"/>
              <a:gd name="connsiteX0" fmla="*/ 0 w 8172450"/>
              <a:gd name="connsiteY0" fmla="*/ 1383466 h 1618722"/>
              <a:gd name="connsiteX1" fmla="*/ 114300 w 8172450"/>
              <a:gd name="connsiteY1" fmla="*/ 1402516 h 1618722"/>
              <a:gd name="connsiteX2" fmla="*/ 266700 w 8172450"/>
              <a:gd name="connsiteY2" fmla="*/ 1440616 h 1618722"/>
              <a:gd name="connsiteX3" fmla="*/ 438150 w 8172450"/>
              <a:gd name="connsiteY3" fmla="*/ 1440616 h 1618722"/>
              <a:gd name="connsiteX4" fmla="*/ 552450 w 8172450"/>
              <a:gd name="connsiteY4" fmla="*/ 1402516 h 1618722"/>
              <a:gd name="connsiteX5" fmla="*/ 628650 w 8172450"/>
              <a:gd name="connsiteY5" fmla="*/ 1392991 h 1618722"/>
              <a:gd name="connsiteX6" fmla="*/ 704850 w 8172450"/>
              <a:gd name="connsiteY6" fmla="*/ 1402516 h 1618722"/>
              <a:gd name="connsiteX7" fmla="*/ 800100 w 8172450"/>
              <a:gd name="connsiteY7" fmla="*/ 1183441 h 1618722"/>
              <a:gd name="connsiteX8" fmla="*/ 914400 w 8172450"/>
              <a:gd name="connsiteY8" fmla="*/ 1231066 h 1618722"/>
              <a:gd name="connsiteX9" fmla="*/ 1057275 w 8172450"/>
              <a:gd name="connsiteY9" fmla="*/ 1259641 h 1618722"/>
              <a:gd name="connsiteX10" fmla="*/ 1171575 w 8172450"/>
              <a:gd name="connsiteY10" fmla="*/ 1345366 h 1618722"/>
              <a:gd name="connsiteX11" fmla="*/ 1343025 w 8172450"/>
              <a:gd name="connsiteY11" fmla="*/ 1354891 h 1618722"/>
              <a:gd name="connsiteX12" fmla="*/ 1428750 w 8172450"/>
              <a:gd name="connsiteY12" fmla="*/ 1202491 h 1618722"/>
              <a:gd name="connsiteX13" fmla="*/ 1533525 w 8172450"/>
              <a:gd name="connsiteY13" fmla="*/ 1240591 h 1618722"/>
              <a:gd name="connsiteX14" fmla="*/ 1714500 w 8172450"/>
              <a:gd name="connsiteY14" fmla="*/ 1250116 h 1618722"/>
              <a:gd name="connsiteX15" fmla="*/ 1809750 w 8172450"/>
              <a:gd name="connsiteY15" fmla="*/ 1373941 h 1618722"/>
              <a:gd name="connsiteX16" fmla="*/ 1933575 w 8172450"/>
              <a:gd name="connsiteY16" fmla="*/ 1354891 h 1618722"/>
              <a:gd name="connsiteX17" fmla="*/ 2085975 w 8172450"/>
              <a:gd name="connsiteY17" fmla="*/ 1431091 h 1618722"/>
              <a:gd name="connsiteX18" fmla="*/ 2247900 w 8172450"/>
              <a:gd name="connsiteY18" fmla="*/ 1364416 h 1618722"/>
              <a:gd name="connsiteX19" fmla="*/ 2362200 w 8172450"/>
              <a:gd name="connsiteY19" fmla="*/ 1431091 h 1618722"/>
              <a:gd name="connsiteX20" fmla="*/ 2428875 w 8172450"/>
              <a:gd name="connsiteY20" fmla="*/ 1431091 h 1618722"/>
              <a:gd name="connsiteX21" fmla="*/ 2533650 w 8172450"/>
              <a:gd name="connsiteY21" fmla="*/ 1240591 h 1618722"/>
              <a:gd name="connsiteX22" fmla="*/ 2705100 w 8172450"/>
              <a:gd name="connsiteY22" fmla="*/ 1345366 h 1618722"/>
              <a:gd name="connsiteX23" fmla="*/ 2800350 w 8172450"/>
              <a:gd name="connsiteY23" fmla="*/ 1278691 h 1618722"/>
              <a:gd name="connsiteX24" fmla="*/ 6715125 w 8172450"/>
              <a:gd name="connsiteY24" fmla="*/ 1618416 h 1618722"/>
              <a:gd name="connsiteX25" fmla="*/ 6924675 w 8172450"/>
              <a:gd name="connsiteY25" fmla="*/ 1335841 h 1618722"/>
              <a:gd name="connsiteX26" fmla="*/ 7019925 w 8172450"/>
              <a:gd name="connsiteY26" fmla="*/ 1154866 h 1618722"/>
              <a:gd name="connsiteX27" fmla="*/ 7077075 w 8172450"/>
              <a:gd name="connsiteY27" fmla="*/ 430966 h 1618722"/>
              <a:gd name="connsiteX28" fmla="*/ 7115175 w 8172450"/>
              <a:gd name="connsiteY28" fmla="*/ 173791 h 1618722"/>
              <a:gd name="connsiteX29" fmla="*/ 7191375 w 8172450"/>
              <a:gd name="connsiteY29" fmla="*/ 2341 h 1618722"/>
              <a:gd name="connsiteX30" fmla="*/ 7219950 w 8172450"/>
              <a:gd name="connsiteY30" fmla="*/ 297616 h 1618722"/>
              <a:gd name="connsiteX31" fmla="*/ 7267575 w 8172450"/>
              <a:gd name="connsiteY31" fmla="*/ 611941 h 1618722"/>
              <a:gd name="connsiteX32" fmla="*/ 7277100 w 8172450"/>
              <a:gd name="connsiteY32" fmla="*/ 869116 h 1618722"/>
              <a:gd name="connsiteX33" fmla="*/ 7362825 w 8172450"/>
              <a:gd name="connsiteY33" fmla="*/ 1040566 h 1618722"/>
              <a:gd name="connsiteX34" fmla="*/ 7458075 w 8172450"/>
              <a:gd name="connsiteY34" fmla="*/ 1192966 h 1618722"/>
              <a:gd name="connsiteX35" fmla="*/ 7572375 w 8172450"/>
              <a:gd name="connsiteY35" fmla="*/ 1192966 h 1618722"/>
              <a:gd name="connsiteX36" fmla="*/ 7639050 w 8172450"/>
              <a:gd name="connsiteY36" fmla="*/ 1107241 h 1618722"/>
              <a:gd name="connsiteX37" fmla="*/ 7762875 w 8172450"/>
              <a:gd name="connsiteY37" fmla="*/ 1173916 h 1618722"/>
              <a:gd name="connsiteX38" fmla="*/ 7839075 w 8172450"/>
              <a:gd name="connsiteY38" fmla="*/ 1250116 h 1618722"/>
              <a:gd name="connsiteX39" fmla="*/ 7934325 w 8172450"/>
              <a:gd name="connsiteY39" fmla="*/ 1278691 h 1618722"/>
              <a:gd name="connsiteX40" fmla="*/ 8010525 w 8172450"/>
              <a:gd name="connsiteY40" fmla="*/ 1421566 h 1618722"/>
              <a:gd name="connsiteX41" fmla="*/ 8086725 w 8172450"/>
              <a:gd name="connsiteY41" fmla="*/ 1383466 h 1618722"/>
              <a:gd name="connsiteX42" fmla="*/ 8172450 w 8172450"/>
              <a:gd name="connsiteY42" fmla="*/ 1383466 h 1618722"/>
              <a:gd name="connsiteX0" fmla="*/ 0 w 8172450"/>
              <a:gd name="connsiteY0" fmla="*/ 1383466 h 1618424"/>
              <a:gd name="connsiteX1" fmla="*/ 114300 w 8172450"/>
              <a:gd name="connsiteY1" fmla="*/ 1402516 h 1618424"/>
              <a:gd name="connsiteX2" fmla="*/ 266700 w 8172450"/>
              <a:gd name="connsiteY2" fmla="*/ 1440616 h 1618424"/>
              <a:gd name="connsiteX3" fmla="*/ 438150 w 8172450"/>
              <a:gd name="connsiteY3" fmla="*/ 1440616 h 1618424"/>
              <a:gd name="connsiteX4" fmla="*/ 552450 w 8172450"/>
              <a:gd name="connsiteY4" fmla="*/ 1402516 h 1618424"/>
              <a:gd name="connsiteX5" fmla="*/ 628650 w 8172450"/>
              <a:gd name="connsiteY5" fmla="*/ 1392991 h 1618424"/>
              <a:gd name="connsiteX6" fmla="*/ 704850 w 8172450"/>
              <a:gd name="connsiteY6" fmla="*/ 1402516 h 1618424"/>
              <a:gd name="connsiteX7" fmla="*/ 800100 w 8172450"/>
              <a:gd name="connsiteY7" fmla="*/ 1183441 h 1618424"/>
              <a:gd name="connsiteX8" fmla="*/ 914400 w 8172450"/>
              <a:gd name="connsiteY8" fmla="*/ 1231066 h 1618424"/>
              <a:gd name="connsiteX9" fmla="*/ 1057275 w 8172450"/>
              <a:gd name="connsiteY9" fmla="*/ 1259641 h 1618424"/>
              <a:gd name="connsiteX10" fmla="*/ 1171575 w 8172450"/>
              <a:gd name="connsiteY10" fmla="*/ 1345366 h 1618424"/>
              <a:gd name="connsiteX11" fmla="*/ 1343025 w 8172450"/>
              <a:gd name="connsiteY11" fmla="*/ 1354891 h 1618424"/>
              <a:gd name="connsiteX12" fmla="*/ 1428750 w 8172450"/>
              <a:gd name="connsiteY12" fmla="*/ 1202491 h 1618424"/>
              <a:gd name="connsiteX13" fmla="*/ 1533525 w 8172450"/>
              <a:gd name="connsiteY13" fmla="*/ 1240591 h 1618424"/>
              <a:gd name="connsiteX14" fmla="*/ 1714500 w 8172450"/>
              <a:gd name="connsiteY14" fmla="*/ 1250116 h 1618424"/>
              <a:gd name="connsiteX15" fmla="*/ 1809750 w 8172450"/>
              <a:gd name="connsiteY15" fmla="*/ 1373941 h 1618424"/>
              <a:gd name="connsiteX16" fmla="*/ 1933575 w 8172450"/>
              <a:gd name="connsiteY16" fmla="*/ 1354891 h 1618424"/>
              <a:gd name="connsiteX17" fmla="*/ 2085975 w 8172450"/>
              <a:gd name="connsiteY17" fmla="*/ 1431091 h 1618424"/>
              <a:gd name="connsiteX18" fmla="*/ 2247900 w 8172450"/>
              <a:gd name="connsiteY18" fmla="*/ 1364416 h 1618424"/>
              <a:gd name="connsiteX19" fmla="*/ 2362200 w 8172450"/>
              <a:gd name="connsiteY19" fmla="*/ 1431091 h 1618424"/>
              <a:gd name="connsiteX20" fmla="*/ 2428875 w 8172450"/>
              <a:gd name="connsiteY20" fmla="*/ 1431091 h 1618424"/>
              <a:gd name="connsiteX21" fmla="*/ 2533650 w 8172450"/>
              <a:gd name="connsiteY21" fmla="*/ 1240591 h 1618424"/>
              <a:gd name="connsiteX22" fmla="*/ 2705100 w 8172450"/>
              <a:gd name="connsiteY22" fmla="*/ 1345366 h 1618424"/>
              <a:gd name="connsiteX23" fmla="*/ 6715125 w 8172450"/>
              <a:gd name="connsiteY23" fmla="*/ 1618416 h 1618424"/>
              <a:gd name="connsiteX24" fmla="*/ 6924675 w 8172450"/>
              <a:gd name="connsiteY24" fmla="*/ 1335841 h 1618424"/>
              <a:gd name="connsiteX25" fmla="*/ 7019925 w 8172450"/>
              <a:gd name="connsiteY25" fmla="*/ 1154866 h 1618424"/>
              <a:gd name="connsiteX26" fmla="*/ 7077075 w 8172450"/>
              <a:gd name="connsiteY26" fmla="*/ 430966 h 1618424"/>
              <a:gd name="connsiteX27" fmla="*/ 7115175 w 8172450"/>
              <a:gd name="connsiteY27" fmla="*/ 173791 h 1618424"/>
              <a:gd name="connsiteX28" fmla="*/ 7191375 w 8172450"/>
              <a:gd name="connsiteY28" fmla="*/ 2341 h 1618424"/>
              <a:gd name="connsiteX29" fmla="*/ 7219950 w 8172450"/>
              <a:gd name="connsiteY29" fmla="*/ 297616 h 1618424"/>
              <a:gd name="connsiteX30" fmla="*/ 7267575 w 8172450"/>
              <a:gd name="connsiteY30" fmla="*/ 611941 h 1618424"/>
              <a:gd name="connsiteX31" fmla="*/ 7277100 w 8172450"/>
              <a:gd name="connsiteY31" fmla="*/ 869116 h 1618424"/>
              <a:gd name="connsiteX32" fmla="*/ 7362825 w 8172450"/>
              <a:gd name="connsiteY32" fmla="*/ 1040566 h 1618424"/>
              <a:gd name="connsiteX33" fmla="*/ 7458075 w 8172450"/>
              <a:gd name="connsiteY33" fmla="*/ 1192966 h 1618424"/>
              <a:gd name="connsiteX34" fmla="*/ 7572375 w 8172450"/>
              <a:gd name="connsiteY34" fmla="*/ 1192966 h 1618424"/>
              <a:gd name="connsiteX35" fmla="*/ 7639050 w 8172450"/>
              <a:gd name="connsiteY35" fmla="*/ 1107241 h 1618424"/>
              <a:gd name="connsiteX36" fmla="*/ 7762875 w 8172450"/>
              <a:gd name="connsiteY36" fmla="*/ 1173916 h 1618424"/>
              <a:gd name="connsiteX37" fmla="*/ 7839075 w 8172450"/>
              <a:gd name="connsiteY37" fmla="*/ 1250116 h 1618424"/>
              <a:gd name="connsiteX38" fmla="*/ 7934325 w 8172450"/>
              <a:gd name="connsiteY38" fmla="*/ 1278691 h 1618424"/>
              <a:gd name="connsiteX39" fmla="*/ 8010525 w 8172450"/>
              <a:gd name="connsiteY39" fmla="*/ 1421566 h 1618424"/>
              <a:gd name="connsiteX40" fmla="*/ 8086725 w 8172450"/>
              <a:gd name="connsiteY40" fmla="*/ 1383466 h 1618424"/>
              <a:gd name="connsiteX41" fmla="*/ 8172450 w 8172450"/>
              <a:gd name="connsiteY41" fmla="*/ 1383466 h 1618424"/>
              <a:gd name="connsiteX0" fmla="*/ 0 w 8172450"/>
              <a:gd name="connsiteY0" fmla="*/ 1383466 h 1619228"/>
              <a:gd name="connsiteX1" fmla="*/ 114300 w 8172450"/>
              <a:gd name="connsiteY1" fmla="*/ 1402516 h 1619228"/>
              <a:gd name="connsiteX2" fmla="*/ 266700 w 8172450"/>
              <a:gd name="connsiteY2" fmla="*/ 1440616 h 1619228"/>
              <a:gd name="connsiteX3" fmla="*/ 438150 w 8172450"/>
              <a:gd name="connsiteY3" fmla="*/ 1440616 h 1619228"/>
              <a:gd name="connsiteX4" fmla="*/ 552450 w 8172450"/>
              <a:gd name="connsiteY4" fmla="*/ 1402516 h 1619228"/>
              <a:gd name="connsiteX5" fmla="*/ 628650 w 8172450"/>
              <a:gd name="connsiteY5" fmla="*/ 1392991 h 1619228"/>
              <a:gd name="connsiteX6" fmla="*/ 704850 w 8172450"/>
              <a:gd name="connsiteY6" fmla="*/ 1402516 h 1619228"/>
              <a:gd name="connsiteX7" fmla="*/ 800100 w 8172450"/>
              <a:gd name="connsiteY7" fmla="*/ 1183441 h 1619228"/>
              <a:gd name="connsiteX8" fmla="*/ 914400 w 8172450"/>
              <a:gd name="connsiteY8" fmla="*/ 1231066 h 1619228"/>
              <a:gd name="connsiteX9" fmla="*/ 1057275 w 8172450"/>
              <a:gd name="connsiteY9" fmla="*/ 1259641 h 1619228"/>
              <a:gd name="connsiteX10" fmla="*/ 1171575 w 8172450"/>
              <a:gd name="connsiteY10" fmla="*/ 1345366 h 1619228"/>
              <a:gd name="connsiteX11" fmla="*/ 1343025 w 8172450"/>
              <a:gd name="connsiteY11" fmla="*/ 1354891 h 1619228"/>
              <a:gd name="connsiteX12" fmla="*/ 1428750 w 8172450"/>
              <a:gd name="connsiteY12" fmla="*/ 1202491 h 1619228"/>
              <a:gd name="connsiteX13" fmla="*/ 1533525 w 8172450"/>
              <a:gd name="connsiteY13" fmla="*/ 1240591 h 1619228"/>
              <a:gd name="connsiteX14" fmla="*/ 1714500 w 8172450"/>
              <a:gd name="connsiteY14" fmla="*/ 1250116 h 1619228"/>
              <a:gd name="connsiteX15" fmla="*/ 1809750 w 8172450"/>
              <a:gd name="connsiteY15" fmla="*/ 1373941 h 1619228"/>
              <a:gd name="connsiteX16" fmla="*/ 1933575 w 8172450"/>
              <a:gd name="connsiteY16" fmla="*/ 1354891 h 1619228"/>
              <a:gd name="connsiteX17" fmla="*/ 2085975 w 8172450"/>
              <a:gd name="connsiteY17" fmla="*/ 1431091 h 1619228"/>
              <a:gd name="connsiteX18" fmla="*/ 2247900 w 8172450"/>
              <a:gd name="connsiteY18" fmla="*/ 1364416 h 1619228"/>
              <a:gd name="connsiteX19" fmla="*/ 2362200 w 8172450"/>
              <a:gd name="connsiteY19" fmla="*/ 1431091 h 1619228"/>
              <a:gd name="connsiteX20" fmla="*/ 2428875 w 8172450"/>
              <a:gd name="connsiteY20" fmla="*/ 1431091 h 1619228"/>
              <a:gd name="connsiteX21" fmla="*/ 2533650 w 8172450"/>
              <a:gd name="connsiteY21" fmla="*/ 1240591 h 1619228"/>
              <a:gd name="connsiteX22" fmla="*/ 6715125 w 8172450"/>
              <a:gd name="connsiteY22" fmla="*/ 1618416 h 1619228"/>
              <a:gd name="connsiteX23" fmla="*/ 6924675 w 8172450"/>
              <a:gd name="connsiteY23" fmla="*/ 1335841 h 1619228"/>
              <a:gd name="connsiteX24" fmla="*/ 7019925 w 8172450"/>
              <a:gd name="connsiteY24" fmla="*/ 1154866 h 1619228"/>
              <a:gd name="connsiteX25" fmla="*/ 7077075 w 8172450"/>
              <a:gd name="connsiteY25" fmla="*/ 430966 h 1619228"/>
              <a:gd name="connsiteX26" fmla="*/ 7115175 w 8172450"/>
              <a:gd name="connsiteY26" fmla="*/ 173791 h 1619228"/>
              <a:gd name="connsiteX27" fmla="*/ 7191375 w 8172450"/>
              <a:gd name="connsiteY27" fmla="*/ 2341 h 1619228"/>
              <a:gd name="connsiteX28" fmla="*/ 7219950 w 8172450"/>
              <a:gd name="connsiteY28" fmla="*/ 297616 h 1619228"/>
              <a:gd name="connsiteX29" fmla="*/ 7267575 w 8172450"/>
              <a:gd name="connsiteY29" fmla="*/ 611941 h 1619228"/>
              <a:gd name="connsiteX30" fmla="*/ 7277100 w 8172450"/>
              <a:gd name="connsiteY30" fmla="*/ 869116 h 1619228"/>
              <a:gd name="connsiteX31" fmla="*/ 7362825 w 8172450"/>
              <a:gd name="connsiteY31" fmla="*/ 1040566 h 1619228"/>
              <a:gd name="connsiteX32" fmla="*/ 7458075 w 8172450"/>
              <a:gd name="connsiteY32" fmla="*/ 1192966 h 1619228"/>
              <a:gd name="connsiteX33" fmla="*/ 7572375 w 8172450"/>
              <a:gd name="connsiteY33" fmla="*/ 1192966 h 1619228"/>
              <a:gd name="connsiteX34" fmla="*/ 7639050 w 8172450"/>
              <a:gd name="connsiteY34" fmla="*/ 1107241 h 1619228"/>
              <a:gd name="connsiteX35" fmla="*/ 7762875 w 8172450"/>
              <a:gd name="connsiteY35" fmla="*/ 1173916 h 1619228"/>
              <a:gd name="connsiteX36" fmla="*/ 7839075 w 8172450"/>
              <a:gd name="connsiteY36" fmla="*/ 1250116 h 1619228"/>
              <a:gd name="connsiteX37" fmla="*/ 7934325 w 8172450"/>
              <a:gd name="connsiteY37" fmla="*/ 1278691 h 1619228"/>
              <a:gd name="connsiteX38" fmla="*/ 8010525 w 8172450"/>
              <a:gd name="connsiteY38" fmla="*/ 1421566 h 1619228"/>
              <a:gd name="connsiteX39" fmla="*/ 8086725 w 8172450"/>
              <a:gd name="connsiteY39" fmla="*/ 1383466 h 1619228"/>
              <a:gd name="connsiteX40" fmla="*/ 8172450 w 8172450"/>
              <a:gd name="connsiteY40" fmla="*/ 1383466 h 1619228"/>
              <a:gd name="connsiteX0" fmla="*/ 0 w 8172450"/>
              <a:gd name="connsiteY0" fmla="*/ 1383466 h 1619448"/>
              <a:gd name="connsiteX1" fmla="*/ 114300 w 8172450"/>
              <a:gd name="connsiteY1" fmla="*/ 1402516 h 1619448"/>
              <a:gd name="connsiteX2" fmla="*/ 266700 w 8172450"/>
              <a:gd name="connsiteY2" fmla="*/ 1440616 h 1619448"/>
              <a:gd name="connsiteX3" fmla="*/ 438150 w 8172450"/>
              <a:gd name="connsiteY3" fmla="*/ 1440616 h 1619448"/>
              <a:gd name="connsiteX4" fmla="*/ 552450 w 8172450"/>
              <a:gd name="connsiteY4" fmla="*/ 1402516 h 1619448"/>
              <a:gd name="connsiteX5" fmla="*/ 628650 w 8172450"/>
              <a:gd name="connsiteY5" fmla="*/ 1392991 h 1619448"/>
              <a:gd name="connsiteX6" fmla="*/ 704850 w 8172450"/>
              <a:gd name="connsiteY6" fmla="*/ 1402516 h 1619448"/>
              <a:gd name="connsiteX7" fmla="*/ 800100 w 8172450"/>
              <a:gd name="connsiteY7" fmla="*/ 1183441 h 1619448"/>
              <a:gd name="connsiteX8" fmla="*/ 914400 w 8172450"/>
              <a:gd name="connsiteY8" fmla="*/ 1231066 h 1619448"/>
              <a:gd name="connsiteX9" fmla="*/ 1057275 w 8172450"/>
              <a:gd name="connsiteY9" fmla="*/ 1259641 h 1619448"/>
              <a:gd name="connsiteX10" fmla="*/ 1171575 w 8172450"/>
              <a:gd name="connsiteY10" fmla="*/ 1345366 h 1619448"/>
              <a:gd name="connsiteX11" fmla="*/ 1343025 w 8172450"/>
              <a:gd name="connsiteY11" fmla="*/ 1354891 h 1619448"/>
              <a:gd name="connsiteX12" fmla="*/ 1428750 w 8172450"/>
              <a:gd name="connsiteY12" fmla="*/ 1202491 h 1619448"/>
              <a:gd name="connsiteX13" fmla="*/ 1533525 w 8172450"/>
              <a:gd name="connsiteY13" fmla="*/ 1240591 h 1619448"/>
              <a:gd name="connsiteX14" fmla="*/ 1714500 w 8172450"/>
              <a:gd name="connsiteY14" fmla="*/ 1250116 h 1619448"/>
              <a:gd name="connsiteX15" fmla="*/ 1809750 w 8172450"/>
              <a:gd name="connsiteY15" fmla="*/ 1373941 h 1619448"/>
              <a:gd name="connsiteX16" fmla="*/ 1933575 w 8172450"/>
              <a:gd name="connsiteY16" fmla="*/ 1354891 h 1619448"/>
              <a:gd name="connsiteX17" fmla="*/ 2085975 w 8172450"/>
              <a:gd name="connsiteY17" fmla="*/ 1431091 h 1619448"/>
              <a:gd name="connsiteX18" fmla="*/ 2247900 w 8172450"/>
              <a:gd name="connsiteY18" fmla="*/ 1364416 h 1619448"/>
              <a:gd name="connsiteX19" fmla="*/ 2362200 w 8172450"/>
              <a:gd name="connsiteY19" fmla="*/ 1431091 h 1619448"/>
              <a:gd name="connsiteX20" fmla="*/ 2428875 w 8172450"/>
              <a:gd name="connsiteY20" fmla="*/ 1431091 h 1619448"/>
              <a:gd name="connsiteX21" fmla="*/ 6715125 w 8172450"/>
              <a:gd name="connsiteY21" fmla="*/ 1618416 h 1619448"/>
              <a:gd name="connsiteX22" fmla="*/ 6924675 w 8172450"/>
              <a:gd name="connsiteY22" fmla="*/ 1335841 h 1619448"/>
              <a:gd name="connsiteX23" fmla="*/ 7019925 w 8172450"/>
              <a:gd name="connsiteY23" fmla="*/ 1154866 h 1619448"/>
              <a:gd name="connsiteX24" fmla="*/ 7077075 w 8172450"/>
              <a:gd name="connsiteY24" fmla="*/ 430966 h 1619448"/>
              <a:gd name="connsiteX25" fmla="*/ 7115175 w 8172450"/>
              <a:gd name="connsiteY25" fmla="*/ 173791 h 1619448"/>
              <a:gd name="connsiteX26" fmla="*/ 7191375 w 8172450"/>
              <a:gd name="connsiteY26" fmla="*/ 2341 h 1619448"/>
              <a:gd name="connsiteX27" fmla="*/ 7219950 w 8172450"/>
              <a:gd name="connsiteY27" fmla="*/ 297616 h 1619448"/>
              <a:gd name="connsiteX28" fmla="*/ 7267575 w 8172450"/>
              <a:gd name="connsiteY28" fmla="*/ 611941 h 1619448"/>
              <a:gd name="connsiteX29" fmla="*/ 7277100 w 8172450"/>
              <a:gd name="connsiteY29" fmla="*/ 869116 h 1619448"/>
              <a:gd name="connsiteX30" fmla="*/ 7362825 w 8172450"/>
              <a:gd name="connsiteY30" fmla="*/ 1040566 h 1619448"/>
              <a:gd name="connsiteX31" fmla="*/ 7458075 w 8172450"/>
              <a:gd name="connsiteY31" fmla="*/ 1192966 h 1619448"/>
              <a:gd name="connsiteX32" fmla="*/ 7572375 w 8172450"/>
              <a:gd name="connsiteY32" fmla="*/ 1192966 h 1619448"/>
              <a:gd name="connsiteX33" fmla="*/ 7639050 w 8172450"/>
              <a:gd name="connsiteY33" fmla="*/ 1107241 h 1619448"/>
              <a:gd name="connsiteX34" fmla="*/ 7762875 w 8172450"/>
              <a:gd name="connsiteY34" fmla="*/ 1173916 h 1619448"/>
              <a:gd name="connsiteX35" fmla="*/ 7839075 w 8172450"/>
              <a:gd name="connsiteY35" fmla="*/ 1250116 h 1619448"/>
              <a:gd name="connsiteX36" fmla="*/ 7934325 w 8172450"/>
              <a:gd name="connsiteY36" fmla="*/ 1278691 h 1619448"/>
              <a:gd name="connsiteX37" fmla="*/ 8010525 w 8172450"/>
              <a:gd name="connsiteY37" fmla="*/ 1421566 h 1619448"/>
              <a:gd name="connsiteX38" fmla="*/ 8086725 w 8172450"/>
              <a:gd name="connsiteY38" fmla="*/ 1383466 h 1619448"/>
              <a:gd name="connsiteX39" fmla="*/ 8172450 w 8172450"/>
              <a:gd name="connsiteY39" fmla="*/ 1383466 h 1619448"/>
              <a:gd name="connsiteX0" fmla="*/ 0 w 8172450"/>
              <a:gd name="connsiteY0" fmla="*/ 1383466 h 1619513"/>
              <a:gd name="connsiteX1" fmla="*/ 114300 w 8172450"/>
              <a:gd name="connsiteY1" fmla="*/ 1402516 h 1619513"/>
              <a:gd name="connsiteX2" fmla="*/ 266700 w 8172450"/>
              <a:gd name="connsiteY2" fmla="*/ 1440616 h 1619513"/>
              <a:gd name="connsiteX3" fmla="*/ 438150 w 8172450"/>
              <a:gd name="connsiteY3" fmla="*/ 1440616 h 1619513"/>
              <a:gd name="connsiteX4" fmla="*/ 552450 w 8172450"/>
              <a:gd name="connsiteY4" fmla="*/ 1402516 h 1619513"/>
              <a:gd name="connsiteX5" fmla="*/ 628650 w 8172450"/>
              <a:gd name="connsiteY5" fmla="*/ 1392991 h 1619513"/>
              <a:gd name="connsiteX6" fmla="*/ 704850 w 8172450"/>
              <a:gd name="connsiteY6" fmla="*/ 1402516 h 1619513"/>
              <a:gd name="connsiteX7" fmla="*/ 800100 w 8172450"/>
              <a:gd name="connsiteY7" fmla="*/ 1183441 h 1619513"/>
              <a:gd name="connsiteX8" fmla="*/ 914400 w 8172450"/>
              <a:gd name="connsiteY8" fmla="*/ 1231066 h 1619513"/>
              <a:gd name="connsiteX9" fmla="*/ 1057275 w 8172450"/>
              <a:gd name="connsiteY9" fmla="*/ 1259641 h 1619513"/>
              <a:gd name="connsiteX10" fmla="*/ 1171575 w 8172450"/>
              <a:gd name="connsiteY10" fmla="*/ 1345366 h 1619513"/>
              <a:gd name="connsiteX11" fmla="*/ 1343025 w 8172450"/>
              <a:gd name="connsiteY11" fmla="*/ 1354891 h 1619513"/>
              <a:gd name="connsiteX12" fmla="*/ 1428750 w 8172450"/>
              <a:gd name="connsiteY12" fmla="*/ 1202491 h 1619513"/>
              <a:gd name="connsiteX13" fmla="*/ 1533525 w 8172450"/>
              <a:gd name="connsiteY13" fmla="*/ 1240591 h 1619513"/>
              <a:gd name="connsiteX14" fmla="*/ 1714500 w 8172450"/>
              <a:gd name="connsiteY14" fmla="*/ 1250116 h 1619513"/>
              <a:gd name="connsiteX15" fmla="*/ 1809750 w 8172450"/>
              <a:gd name="connsiteY15" fmla="*/ 1373941 h 1619513"/>
              <a:gd name="connsiteX16" fmla="*/ 1933575 w 8172450"/>
              <a:gd name="connsiteY16" fmla="*/ 1354891 h 1619513"/>
              <a:gd name="connsiteX17" fmla="*/ 2085975 w 8172450"/>
              <a:gd name="connsiteY17" fmla="*/ 1431091 h 1619513"/>
              <a:gd name="connsiteX18" fmla="*/ 2247900 w 8172450"/>
              <a:gd name="connsiteY18" fmla="*/ 1364416 h 1619513"/>
              <a:gd name="connsiteX19" fmla="*/ 2362200 w 8172450"/>
              <a:gd name="connsiteY19" fmla="*/ 1431091 h 1619513"/>
              <a:gd name="connsiteX20" fmla="*/ 6715125 w 8172450"/>
              <a:gd name="connsiteY20" fmla="*/ 1618416 h 1619513"/>
              <a:gd name="connsiteX21" fmla="*/ 6924675 w 8172450"/>
              <a:gd name="connsiteY21" fmla="*/ 1335841 h 1619513"/>
              <a:gd name="connsiteX22" fmla="*/ 7019925 w 8172450"/>
              <a:gd name="connsiteY22" fmla="*/ 1154866 h 1619513"/>
              <a:gd name="connsiteX23" fmla="*/ 7077075 w 8172450"/>
              <a:gd name="connsiteY23" fmla="*/ 430966 h 1619513"/>
              <a:gd name="connsiteX24" fmla="*/ 7115175 w 8172450"/>
              <a:gd name="connsiteY24" fmla="*/ 173791 h 1619513"/>
              <a:gd name="connsiteX25" fmla="*/ 7191375 w 8172450"/>
              <a:gd name="connsiteY25" fmla="*/ 2341 h 1619513"/>
              <a:gd name="connsiteX26" fmla="*/ 7219950 w 8172450"/>
              <a:gd name="connsiteY26" fmla="*/ 297616 h 1619513"/>
              <a:gd name="connsiteX27" fmla="*/ 7267575 w 8172450"/>
              <a:gd name="connsiteY27" fmla="*/ 611941 h 1619513"/>
              <a:gd name="connsiteX28" fmla="*/ 7277100 w 8172450"/>
              <a:gd name="connsiteY28" fmla="*/ 869116 h 1619513"/>
              <a:gd name="connsiteX29" fmla="*/ 7362825 w 8172450"/>
              <a:gd name="connsiteY29" fmla="*/ 1040566 h 1619513"/>
              <a:gd name="connsiteX30" fmla="*/ 7458075 w 8172450"/>
              <a:gd name="connsiteY30" fmla="*/ 1192966 h 1619513"/>
              <a:gd name="connsiteX31" fmla="*/ 7572375 w 8172450"/>
              <a:gd name="connsiteY31" fmla="*/ 1192966 h 1619513"/>
              <a:gd name="connsiteX32" fmla="*/ 7639050 w 8172450"/>
              <a:gd name="connsiteY32" fmla="*/ 1107241 h 1619513"/>
              <a:gd name="connsiteX33" fmla="*/ 7762875 w 8172450"/>
              <a:gd name="connsiteY33" fmla="*/ 1173916 h 1619513"/>
              <a:gd name="connsiteX34" fmla="*/ 7839075 w 8172450"/>
              <a:gd name="connsiteY34" fmla="*/ 1250116 h 1619513"/>
              <a:gd name="connsiteX35" fmla="*/ 7934325 w 8172450"/>
              <a:gd name="connsiteY35" fmla="*/ 1278691 h 1619513"/>
              <a:gd name="connsiteX36" fmla="*/ 8010525 w 8172450"/>
              <a:gd name="connsiteY36" fmla="*/ 1421566 h 1619513"/>
              <a:gd name="connsiteX37" fmla="*/ 8086725 w 8172450"/>
              <a:gd name="connsiteY37" fmla="*/ 1383466 h 1619513"/>
              <a:gd name="connsiteX38" fmla="*/ 8172450 w 8172450"/>
              <a:gd name="connsiteY38" fmla="*/ 1383466 h 1619513"/>
              <a:gd name="connsiteX0" fmla="*/ 0 w 8172450"/>
              <a:gd name="connsiteY0" fmla="*/ 1383466 h 1618489"/>
              <a:gd name="connsiteX1" fmla="*/ 114300 w 8172450"/>
              <a:gd name="connsiteY1" fmla="*/ 1402516 h 1618489"/>
              <a:gd name="connsiteX2" fmla="*/ 266700 w 8172450"/>
              <a:gd name="connsiteY2" fmla="*/ 1440616 h 1618489"/>
              <a:gd name="connsiteX3" fmla="*/ 438150 w 8172450"/>
              <a:gd name="connsiteY3" fmla="*/ 1440616 h 1618489"/>
              <a:gd name="connsiteX4" fmla="*/ 552450 w 8172450"/>
              <a:gd name="connsiteY4" fmla="*/ 1402516 h 1618489"/>
              <a:gd name="connsiteX5" fmla="*/ 628650 w 8172450"/>
              <a:gd name="connsiteY5" fmla="*/ 1392991 h 1618489"/>
              <a:gd name="connsiteX6" fmla="*/ 704850 w 8172450"/>
              <a:gd name="connsiteY6" fmla="*/ 1402516 h 1618489"/>
              <a:gd name="connsiteX7" fmla="*/ 800100 w 8172450"/>
              <a:gd name="connsiteY7" fmla="*/ 1183441 h 1618489"/>
              <a:gd name="connsiteX8" fmla="*/ 914400 w 8172450"/>
              <a:gd name="connsiteY8" fmla="*/ 1231066 h 1618489"/>
              <a:gd name="connsiteX9" fmla="*/ 1057275 w 8172450"/>
              <a:gd name="connsiteY9" fmla="*/ 1259641 h 1618489"/>
              <a:gd name="connsiteX10" fmla="*/ 1171575 w 8172450"/>
              <a:gd name="connsiteY10" fmla="*/ 1345366 h 1618489"/>
              <a:gd name="connsiteX11" fmla="*/ 1343025 w 8172450"/>
              <a:gd name="connsiteY11" fmla="*/ 1354891 h 1618489"/>
              <a:gd name="connsiteX12" fmla="*/ 1428750 w 8172450"/>
              <a:gd name="connsiteY12" fmla="*/ 1202491 h 1618489"/>
              <a:gd name="connsiteX13" fmla="*/ 1533525 w 8172450"/>
              <a:gd name="connsiteY13" fmla="*/ 1240591 h 1618489"/>
              <a:gd name="connsiteX14" fmla="*/ 1714500 w 8172450"/>
              <a:gd name="connsiteY14" fmla="*/ 1250116 h 1618489"/>
              <a:gd name="connsiteX15" fmla="*/ 1809750 w 8172450"/>
              <a:gd name="connsiteY15" fmla="*/ 1373941 h 1618489"/>
              <a:gd name="connsiteX16" fmla="*/ 1933575 w 8172450"/>
              <a:gd name="connsiteY16" fmla="*/ 1354891 h 1618489"/>
              <a:gd name="connsiteX17" fmla="*/ 2085975 w 8172450"/>
              <a:gd name="connsiteY17" fmla="*/ 1431091 h 1618489"/>
              <a:gd name="connsiteX18" fmla="*/ 2247900 w 8172450"/>
              <a:gd name="connsiteY18" fmla="*/ 1364416 h 1618489"/>
              <a:gd name="connsiteX19" fmla="*/ 6715125 w 8172450"/>
              <a:gd name="connsiteY19" fmla="*/ 1618416 h 1618489"/>
              <a:gd name="connsiteX20" fmla="*/ 6924675 w 8172450"/>
              <a:gd name="connsiteY20" fmla="*/ 1335841 h 1618489"/>
              <a:gd name="connsiteX21" fmla="*/ 7019925 w 8172450"/>
              <a:gd name="connsiteY21" fmla="*/ 1154866 h 1618489"/>
              <a:gd name="connsiteX22" fmla="*/ 7077075 w 8172450"/>
              <a:gd name="connsiteY22" fmla="*/ 430966 h 1618489"/>
              <a:gd name="connsiteX23" fmla="*/ 7115175 w 8172450"/>
              <a:gd name="connsiteY23" fmla="*/ 173791 h 1618489"/>
              <a:gd name="connsiteX24" fmla="*/ 7191375 w 8172450"/>
              <a:gd name="connsiteY24" fmla="*/ 2341 h 1618489"/>
              <a:gd name="connsiteX25" fmla="*/ 7219950 w 8172450"/>
              <a:gd name="connsiteY25" fmla="*/ 297616 h 1618489"/>
              <a:gd name="connsiteX26" fmla="*/ 7267575 w 8172450"/>
              <a:gd name="connsiteY26" fmla="*/ 611941 h 1618489"/>
              <a:gd name="connsiteX27" fmla="*/ 7277100 w 8172450"/>
              <a:gd name="connsiteY27" fmla="*/ 869116 h 1618489"/>
              <a:gd name="connsiteX28" fmla="*/ 7362825 w 8172450"/>
              <a:gd name="connsiteY28" fmla="*/ 1040566 h 1618489"/>
              <a:gd name="connsiteX29" fmla="*/ 7458075 w 8172450"/>
              <a:gd name="connsiteY29" fmla="*/ 1192966 h 1618489"/>
              <a:gd name="connsiteX30" fmla="*/ 7572375 w 8172450"/>
              <a:gd name="connsiteY30" fmla="*/ 1192966 h 1618489"/>
              <a:gd name="connsiteX31" fmla="*/ 7639050 w 8172450"/>
              <a:gd name="connsiteY31" fmla="*/ 1107241 h 1618489"/>
              <a:gd name="connsiteX32" fmla="*/ 7762875 w 8172450"/>
              <a:gd name="connsiteY32" fmla="*/ 1173916 h 1618489"/>
              <a:gd name="connsiteX33" fmla="*/ 7839075 w 8172450"/>
              <a:gd name="connsiteY33" fmla="*/ 1250116 h 1618489"/>
              <a:gd name="connsiteX34" fmla="*/ 7934325 w 8172450"/>
              <a:gd name="connsiteY34" fmla="*/ 1278691 h 1618489"/>
              <a:gd name="connsiteX35" fmla="*/ 8010525 w 8172450"/>
              <a:gd name="connsiteY35" fmla="*/ 1421566 h 1618489"/>
              <a:gd name="connsiteX36" fmla="*/ 8086725 w 8172450"/>
              <a:gd name="connsiteY36" fmla="*/ 1383466 h 1618489"/>
              <a:gd name="connsiteX37" fmla="*/ 8172450 w 8172450"/>
              <a:gd name="connsiteY37" fmla="*/ 1383466 h 1618489"/>
              <a:gd name="connsiteX0" fmla="*/ 0 w 8172450"/>
              <a:gd name="connsiteY0" fmla="*/ 1383466 h 1619523"/>
              <a:gd name="connsiteX1" fmla="*/ 114300 w 8172450"/>
              <a:gd name="connsiteY1" fmla="*/ 1402516 h 1619523"/>
              <a:gd name="connsiteX2" fmla="*/ 266700 w 8172450"/>
              <a:gd name="connsiteY2" fmla="*/ 1440616 h 1619523"/>
              <a:gd name="connsiteX3" fmla="*/ 438150 w 8172450"/>
              <a:gd name="connsiteY3" fmla="*/ 1440616 h 1619523"/>
              <a:gd name="connsiteX4" fmla="*/ 552450 w 8172450"/>
              <a:gd name="connsiteY4" fmla="*/ 1402516 h 1619523"/>
              <a:gd name="connsiteX5" fmla="*/ 628650 w 8172450"/>
              <a:gd name="connsiteY5" fmla="*/ 1392991 h 1619523"/>
              <a:gd name="connsiteX6" fmla="*/ 704850 w 8172450"/>
              <a:gd name="connsiteY6" fmla="*/ 1402516 h 1619523"/>
              <a:gd name="connsiteX7" fmla="*/ 800100 w 8172450"/>
              <a:gd name="connsiteY7" fmla="*/ 1183441 h 1619523"/>
              <a:gd name="connsiteX8" fmla="*/ 914400 w 8172450"/>
              <a:gd name="connsiteY8" fmla="*/ 1231066 h 1619523"/>
              <a:gd name="connsiteX9" fmla="*/ 1057275 w 8172450"/>
              <a:gd name="connsiteY9" fmla="*/ 1259641 h 1619523"/>
              <a:gd name="connsiteX10" fmla="*/ 1171575 w 8172450"/>
              <a:gd name="connsiteY10" fmla="*/ 1345366 h 1619523"/>
              <a:gd name="connsiteX11" fmla="*/ 1343025 w 8172450"/>
              <a:gd name="connsiteY11" fmla="*/ 1354891 h 1619523"/>
              <a:gd name="connsiteX12" fmla="*/ 1428750 w 8172450"/>
              <a:gd name="connsiteY12" fmla="*/ 1202491 h 1619523"/>
              <a:gd name="connsiteX13" fmla="*/ 1533525 w 8172450"/>
              <a:gd name="connsiteY13" fmla="*/ 1240591 h 1619523"/>
              <a:gd name="connsiteX14" fmla="*/ 1714500 w 8172450"/>
              <a:gd name="connsiteY14" fmla="*/ 1250116 h 1619523"/>
              <a:gd name="connsiteX15" fmla="*/ 1809750 w 8172450"/>
              <a:gd name="connsiteY15" fmla="*/ 1373941 h 1619523"/>
              <a:gd name="connsiteX16" fmla="*/ 1933575 w 8172450"/>
              <a:gd name="connsiteY16" fmla="*/ 1354891 h 1619523"/>
              <a:gd name="connsiteX17" fmla="*/ 2085975 w 8172450"/>
              <a:gd name="connsiteY17" fmla="*/ 1431091 h 1619523"/>
              <a:gd name="connsiteX18" fmla="*/ 6715125 w 8172450"/>
              <a:gd name="connsiteY18" fmla="*/ 1618416 h 1619523"/>
              <a:gd name="connsiteX19" fmla="*/ 6924675 w 8172450"/>
              <a:gd name="connsiteY19" fmla="*/ 1335841 h 1619523"/>
              <a:gd name="connsiteX20" fmla="*/ 7019925 w 8172450"/>
              <a:gd name="connsiteY20" fmla="*/ 1154866 h 1619523"/>
              <a:gd name="connsiteX21" fmla="*/ 7077075 w 8172450"/>
              <a:gd name="connsiteY21" fmla="*/ 430966 h 1619523"/>
              <a:gd name="connsiteX22" fmla="*/ 7115175 w 8172450"/>
              <a:gd name="connsiteY22" fmla="*/ 173791 h 1619523"/>
              <a:gd name="connsiteX23" fmla="*/ 7191375 w 8172450"/>
              <a:gd name="connsiteY23" fmla="*/ 2341 h 1619523"/>
              <a:gd name="connsiteX24" fmla="*/ 7219950 w 8172450"/>
              <a:gd name="connsiteY24" fmla="*/ 297616 h 1619523"/>
              <a:gd name="connsiteX25" fmla="*/ 7267575 w 8172450"/>
              <a:gd name="connsiteY25" fmla="*/ 611941 h 1619523"/>
              <a:gd name="connsiteX26" fmla="*/ 7277100 w 8172450"/>
              <a:gd name="connsiteY26" fmla="*/ 869116 h 1619523"/>
              <a:gd name="connsiteX27" fmla="*/ 7362825 w 8172450"/>
              <a:gd name="connsiteY27" fmla="*/ 1040566 h 1619523"/>
              <a:gd name="connsiteX28" fmla="*/ 7458075 w 8172450"/>
              <a:gd name="connsiteY28" fmla="*/ 1192966 h 1619523"/>
              <a:gd name="connsiteX29" fmla="*/ 7572375 w 8172450"/>
              <a:gd name="connsiteY29" fmla="*/ 1192966 h 1619523"/>
              <a:gd name="connsiteX30" fmla="*/ 7639050 w 8172450"/>
              <a:gd name="connsiteY30" fmla="*/ 1107241 h 1619523"/>
              <a:gd name="connsiteX31" fmla="*/ 7762875 w 8172450"/>
              <a:gd name="connsiteY31" fmla="*/ 1173916 h 1619523"/>
              <a:gd name="connsiteX32" fmla="*/ 7839075 w 8172450"/>
              <a:gd name="connsiteY32" fmla="*/ 1250116 h 1619523"/>
              <a:gd name="connsiteX33" fmla="*/ 7934325 w 8172450"/>
              <a:gd name="connsiteY33" fmla="*/ 1278691 h 1619523"/>
              <a:gd name="connsiteX34" fmla="*/ 8010525 w 8172450"/>
              <a:gd name="connsiteY34" fmla="*/ 1421566 h 1619523"/>
              <a:gd name="connsiteX35" fmla="*/ 8086725 w 8172450"/>
              <a:gd name="connsiteY35" fmla="*/ 1383466 h 1619523"/>
              <a:gd name="connsiteX36" fmla="*/ 8172450 w 8172450"/>
              <a:gd name="connsiteY36" fmla="*/ 1383466 h 1619523"/>
              <a:gd name="connsiteX0" fmla="*/ 0 w 8172450"/>
              <a:gd name="connsiteY0" fmla="*/ 1383466 h 1618449"/>
              <a:gd name="connsiteX1" fmla="*/ 114300 w 8172450"/>
              <a:gd name="connsiteY1" fmla="*/ 1402516 h 1618449"/>
              <a:gd name="connsiteX2" fmla="*/ 266700 w 8172450"/>
              <a:gd name="connsiteY2" fmla="*/ 1440616 h 1618449"/>
              <a:gd name="connsiteX3" fmla="*/ 438150 w 8172450"/>
              <a:gd name="connsiteY3" fmla="*/ 1440616 h 1618449"/>
              <a:gd name="connsiteX4" fmla="*/ 552450 w 8172450"/>
              <a:gd name="connsiteY4" fmla="*/ 1402516 h 1618449"/>
              <a:gd name="connsiteX5" fmla="*/ 628650 w 8172450"/>
              <a:gd name="connsiteY5" fmla="*/ 1392991 h 1618449"/>
              <a:gd name="connsiteX6" fmla="*/ 704850 w 8172450"/>
              <a:gd name="connsiteY6" fmla="*/ 1402516 h 1618449"/>
              <a:gd name="connsiteX7" fmla="*/ 800100 w 8172450"/>
              <a:gd name="connsiteY7" fmla="*/ 1183441 h 1618449"/>
              <a:gd name="connsiteX8" fmla="*/ 914400 w 8172450"/>
              <a:gd name="connsiteY8" fmla="*/ 1231066 h 1618449"/>
              <a:gd name="connsiteX9" fmla="*/ 1057275 w 8172450"/>
              <a:gd name="connsiteY9" fmla="*/ 1259641 h 1618449"/>
              <a:gd name="connsiteX10" fmla="*/ 1171575 w 8172450"/>
              <a:gd name="connsiteY10" fmla="*/ 1345366 h 1618449"/>
              <a:gd name="connsiteX11" fmla="*/ 1343025 w 8172450"/>
              <a:gd name="connsiteY11" fmla="*/ 1354891 h 1618449"/>
              <a:gd name="connsiteX12" fmla="*/ 1428750 w 8172450"/>
              <a:gd name="connsiteY12" fmla="*/ 1202491 h 1618449"/>
              <a:gd name="connsiteX13" fmla="*/ 1533525 w 8172450"/>
              <a:gd name="connsiteY13" fmla="*/ 1240591 h 1618449"/>
              <a:gd name="connsiteX14" fmla="*/ 1714500 w 8172450"/>
              <a:gd name="connsiteY14" fmla="*/ 1250116 h 1618449"/>
              <a:gd name="connsiteX15" fmla="*/ 1809750 w 8172450"/>
              <a:gd name="connsiteY15" fmla="*/ 1373941 h 1618449"/>
              <a:gd name="connsiteX16" fmla="*/ 1933575 w 8172450"/>
              <a:gd name="connsiteY16" fmla="*/ 1354891 h 1618449"/>
              <a:gd name="connsiteX17" fmla="*/ 6715125 w 8172450"/>
              <a:gd name="connsiteY17" fmla="*/ 1618416 h 1618449"/>
              <a:gd name="connsiteX18" fmla="*/ 6924675 w 8172450"/>
              <a:gd name="connsiteY18" fmla="*/ 1335841 h 1618449"/>
              <a:gd name="connsiteX19" fmla="*/ 7019925 w 8172450"/>
              <a:gd name="connsiteY19" fmla="*/ 1154866 h 1618449"/>
              <a:gd name="connsiteX20" fmla="*/ 7077075 w 8172450"/>
              <a:gd name="connsiteY20" fmla="*/ 430966 h 1618449"/>
              <a:gd name="connsiteX21" fmla="*/ 7115175 w 8172450"/>
              <a:gd name="connsiteY21" fmla="*/ 173791 h 1618449"/>
              <a:gd name="connsiteX22" fmla="*/ 7191375 w 8172450"/>
              <a:gd name="connsiteY22" fmla="*/ 2341 h 1618449"/>
              <a:gd name="connsiteX23" fmla="*/ 7219950 w 8172450"/>
              <a:gd name="connsiteY23" fmla="*/ 297616 h 1618449"/>
              <a:gd name="connsiteX24" fmla="*/ 7267575 w 8172450"/>
              <a:gd name="connsiteY24" fmla="*/ 611941 h 1618449"/>
              <a:gd name="connsiteX25" fmla="*/ 7277100 w 8172450"/>
              <a:gd name="connsiteY25" fmla="*/ 869116 h 1618449"/>
              <a:gd name="connsiteX26" fmla="*/ 7362825 w 8172450"/>
              <a:gd name="connsiteY26" fmla="*/ 1040566 h 1618449"/>
              <a:gd name="connsiteX27" fmla="*/ 7458075 w 8172450"/>
              <a:gd name="connsiteY27" fmla="*/ 1192966 h 1618449"/>
              <a:gd name="connsiteX28" fmla="*/ 7572375 w 8172450"/>
              <a:gd name="connsiteY28" fmla="*/ 1192966 h 1618449"/>
              <a:gd name="connsiteX29" fmla="*/ 7639050 w 8172450"/>
              <a:gd name="connsiteY29" fmla="*/ 1107241 h 1618449"/>
              <a:gd name="connsiteX30" fmla="*/ 7762875 w 8172450"/>
              <a:gd name="connsiteY30" fmla="*/ 1173916 h 1618449"/>
              <a:gd name="connsiteX31" fmla="*/ 7839075 w 8172450"/>
              <a:gd name="connsiteY31" fmla="*/ 1250116 h 1618449"/>
              <a:gd name="connsiteX32" fmla="*/ 7934325 w 8172450"/>
              <a:gd name="connsiteY32" fmla="*/ 1278691 h 1618449"/>
              <a:gd name="connsiteX33" fmla="*/ 8010525 w 8172450"/>
              <a:gd name="connsiteY33" fmla="*/ 1421566 h 1618449"/>
              <a:gd name="connsiteX34" fmla="*/ 8086725 w 8172450"/>
              <a:gd name="connsiteY34" fmla="*/ 1383466 h 1618449"/>
              <a:gd name="connsiteX35" fmla="*/ 8172450 w 8172450"/>
              <a:gd name="connsiteY35" fmla="*/ 1383466 h 1618449"/>
              <a:gd name="connsiteX0" fmla="*/ 0 w 8172450"/>
              <a:gd name="connsiteY0" fmla="*/ 1383466 h 1618571"/>
              <a:gd name="connsiteX1" fmla="*/ 114300 w 8172450"/>
              <a:gd name="connsiteY1" fmla="*/ 1402516 h 1618571"/>
              <a:gd name="connsiteX2" fmla="*/ 266700 w 8172450"/>
              <a:gd name="connsiteY2" fmla="*/ 1440616 h 1618571"/>
              <a:gd name="connsiteX3" fmla="*/ 438150 w 8172450"/>
              <a:gd name="connsiteY3" fmla="*/ 1440616 h 1618571"/>
              <a:gd name="connsiteX4" fmla="*/ 552450 w 8172450"/>
              <a:gd name="connsiteY4" fmla="*/ 1402516 h 1618571"/>
              <a:gd name="connsiteX5" fmla="*/ 628650 w 8172450"/>
              <a:gd name="connsiteY5" fmla="*/ 1392991 h 1618571"/>
              <a:gd name="connsiteX6" fmla="*/ 704850 w 8172450"/>
              <a:gd name="connsiteY6" fmla="*/ 1402516 h 1618571"/>
              <a:gd name="connsiteX7" fmla="*/ 800100 w 8172450"/>
              <a:gd name="connsiteY7" fmla="*/ 1183441 h 1618571"/>
              <a:gd name="connsiteX8" fmla="*/ 914400 w 8172450"/>
              <a:gd name="connsiteY8" fmla="*/ 1231066 h 1618571"/>
              <a:gd name="connsiteX9" fmla="*/ 1057275 w 8172450"/>
              <a:gd name="connsiteY9" fmla="*/ 1259641 h 1618571"/>
              <a:gd name="connsiteX10" fmla="*/ 1171575 w 8172450"/>
              <a:gd name="connsiteY10" fmla="*/ 1345366 h 1618571"/>
              <a:gd name="connsiteX11" fmla="*/ 1343025 w 8172450"/>
              <a:gd name="connsiteY11" fmla="*/ 1354891 h 1618571"/>
              <a:gd name="connsiteX12" fmla="*/ 1428750 w 8172450"/>
              <a:gd name="connsiteY12" fmla="*/ 1202491 h 1618571"/>
              <a:gd name="connsiteX13" fmla="*/ 1533525 w 8172450"/>
              <a:gd name="connsiteY13" fmla="*/ 1240591 h 1618571"/>
              <a:gd name="connsiteX14" fmla="*/ 1714500 w 8172450"/>
              <a:gd name="connsiteY14" fmla="*/ 1250116 h 1618571"/>
              <a:gd name="connsiteX15" fmla="*/ 1809750 w 8172450"/>
              <a:gd name="connsiteY15" fmla="*/ 1373941 h 1618571"/>
              <a:gd name="connsiteX16" fmla="*/ 6715125 w 8172450"/>
              <a:gd name="connsiteY16" fmla="*/ 1618416 h 1618571"/>
              <a:gd name="connsiteX17" fmla="*/ 6924675 w 8172450"/>
              <a:gd name="connsiteY17" fmla="*/ 1335841 h 1618571"/>
              <a:gd name="connsiteX18" fmla="*/ 7019925 w 8172450"/>
              <a:gd name="connsiteY18" fmla="*/ 1154866 h 1618571"/>
              <a:gd name="connsiteX19" fmla="*/ 7077075 w 8172450"/>
              <a:gd name="connsiteY19" fmla="*/ 430966 h 1618571"/>
              <a:gd name="connsiteX20" fmla="*/ 7115175 w 8172450"/>
              <a:gd name="connsiteY20" fmla="*/ 173791 h 1618571"/>
              <a:gd name="connsiteX21" fmla="*/ 7191375 w 8172450"/>
              <a:gd name="connsiteY21" fmla="*/ 2341 h 1618571"/>
              <a:gd name="connsiteX22" fmla="*/ 7219950 w 8172450"/>
              <a:gd name="connsiteY22" fmla="*/ 297616 h 1618571"/>
              <a:gd name="connsiteX23" fmla="*/ 7267575 w 8172450"/>
              <a:gd name="connsiteY23" fmla="*/ 611941 h 1618571"/>
              <a:gd name="connsiteX24" fmla="*/ 7277100 w 8172450"/>
              <a:gd name="connsiteY24" fmla="*/ 869116 h 1618571"/>
              <a:gd name="connsiteX25" fmla="*/ 7362825 w 8172450"/>
              <a:gd name="connsiteY25" fmla="*/ 1040566 h 1618571"/>
              <a:gd name="connsiteX26" fmla="*/ 7458075 w 8172450"/>
              <a:gd name="connsiteY26" fmla="*/ 1192966 h 1618571"/>
              <a:gd name="connsiteX27" fmla="*/ 7572375 w 8172450"/>
              <a:gd name="connsiteY27" fmla="*/ 1192966 h 1618571"/>
              <a:gd name="connsiteX28" fmla="*/ 7639050 w 8172450"/>
              <a:gd name="connsiteY28" fmla="*/ 1107241 h 1618571"/>
              <a:gd name="connsiteX29" fmla="*/ 7762875 w 8172450"/>
              <a:gd name="connsiteY29" fmla="*/ 1173916 h 1618571"/>
              <a:gd name="connsiteX30" fmla="*/ 7839075 w 8172450"/>
              <a:gd name="connsiteY30" fmla="*/ 1250116 h 1618571"/>
              <a:gd name="connsiteX31" fmla="*/ 7934325 w 8172450"/>
              <a:gd name="connsiteY31" fmla="*/ 1278691 h 1618571"/>
              <a:gd name="connsiteX32" fmla="*/ 8010525 w 8172450"/>
              <a:gd name="connsiteY32" fmla="*/ 1421566 h 1618571"/>
              <a:gd name="connsiteX33" fmla="*/ 8086725 w 8172450"/>
              <a:gd name="connsiteY33" fmla="*/ 1383466 h 1618571"/>
              <a:gd name="connsiteX34" fmla="*/ 8172450 w 8172450"/>
              <a:gd name="connsiteY34" fmla="*/ 1383466 h 1618571"/>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6715125 w 8172450"/>
              <a:gd name="connsiteY15" fmla="*/ 1618416 h 1619081"/>
              <a:gd name="connsiteX16" fmla="*/ 6924675 w 8172450"/>
              <a:gd name="connsiteY16" fmla="*/ 1335841 h 1619081"/>
              <a:gd name="connsiteX17" fmla="*/ 7019925 w 8172450"/>
              <a:gd name="connsiteY17" fmla="*/ 1154866 h 1619081"/>
              <a:gd name="connsiteX18" fmla="*/ 7077075 w 8172450"/>
              <a:gd name="connsiteY18" fmla="*/ 430966 h 1619081"/>
              <a:gd name="connsiteX19" fmla="*/ 7115175 w 8172450"/>
              <a:gd name="connsiteY19" fmla="*/ 173791 h 1619081"/>
              <a:gd name="connsiteX20" fmla="*/ 7191375 w 8172450"/>
              <a:gd name="connsiteY20" fmla="*/ 2341 h 1619081"/>
              <a:gd name="connsiteX21" fmla="*/ 7219950 w 8172450"/>
              <a:gd name="connsiteY21" fmla="*/ 297616 h 1619081"/>
              <a:gd name="connsiteX22" fmla="*/ 7267575 w 8172450"/>
              <a:gd name="connsiteY22" fmla="*/ 611941 h 1619081"/>
              <a:gd name="connsiteX23" fmla="*/ 7277100 w 8172450"/>
              <a:gd name="connsiteY23" fmla="*/ 869116 h 1619081"/>
              <a:gd name="connsiteX24" fmla="*/ 7362825 w 8172450"/>
              <a:gd name="connsiteY24" fmla="*/ 1040566 h 1619081"/>
              <a:gd name="connsiteX25" fmla="*/ 7458075 w 8172450"/>
              <a:gd name="connsiteY25" fmla="*/ 1192966 h 1619081"/>
              <a:gd name="connsiteX26" fmla="*/ 7572375 w 8172450"/>
              <a:gd name="connsiteY26" fmla="*/ 1192966 h 1619081"/>
              <a:gd name="connsiteX27" fmla="*/ 7639050 w 8172450"/>
              <a:gd name="connsiteY27" fmla="*/ 1107241 h 1619081"/>
              <a:gd name="connsiteX28" fmla="*/ 7762875 w 8172450"/>
              <a:gd name="connsiteY28" fmla="*/ 1173916 h 1619081"/>
              <a:gd name="connsiteX29" fmla="*/ 7839075 w 8172450"/>
              <a:gd name="connsiteY29" fmla="*/ 1250116 h 1619081"/>
              <a:gd name="connsiteX30" fmla="*/ 7934325 w 8172450"/>
              <a:gd name="connsiteY30" fmla="*/ 1278691 h 1619081"/>
              <a:gd name="connsiteX31" fmla="*/ 8010525 w 8172450"/>
              <a:gd name="connsiteY31" fmla="*/ 1421566 h 1619081"/>
              <a:gd name="connsiteX32" fmla="*/ 8086725 w 8172450"/>
              <a:gd name="connsiteY32" fmla="*/ 1383466 h 1619081"/>
              <a:gd name="connsiteX33" fmla="*/ 8172450 w 8172450"/>
              <a:gd name="connsiteY33" fmla="*/ 1383466 h 1619081"/>
              <a:gd name="connsiteX0" fmla="*/ 0 w 8172450"/>
              <a:gd name="connsiteY0" fmla="*/ 1383466 h 1619228"/>
              <a:gd name="connsiteX1" fmla="*/ 114300 w 8172450"/>
              <a:gd name="connsiteY1" fmla="*/ 1402516 h 1619228"/>
              <a:gd name="connsiteX2" fmla="*/ 266700 w 8172450"/>
              <a:gd name="connsiteY2" fmla="*/ 1440616 h 1619228"/>
              <a:gd name="connsiteX3" fmla="*/ 438150 w 8172450"/>
              <a:gd name="connsiteY3" fmla="*/ 1440616 h 1619228"/>
              <a:gd name="connsiteX4" fmla="*/ 552450 w 8172450"/>
              <a:gd name="connsiteY4" fmla="*/ 1402516 h 1619228"/>
              <a:gd name="connsiteX5" fmla="*/ 628650 w 8172450"/>
              <a:gd name="connsiteY5" fmla="*/ 1392991 h 1619228"/>
              <a:gd name="connsiteX6" fmla="*/ 704850 w 8172450"/>
              <a:gd name="connsiteY6" fmla="*/ 1402516 h 1619228"/>
              <a:gd name="connsiteX7" fmla="*/ 800100 w 8172450"/>
              <a:gd name="connsiteY7" fmla="*/ 1183441 h 1619228"/>
              <a:gd name="connsiteX8" fmla="*/ 914400 w 8172450"/>
              <a:gd name="connsiteY8" fmla="*/ 1231066 h 1619228"/>
              <a:gd name="connsiteX9" fmla="*/ 1057275 w 8172450"/>
              <a:gd name="connsiteY9" fmla="*/ 1259641 h 1619228"/>
              <a:gd name="connsiteX10" fmla="*/ 1171575 w 8172450"/>
              <a:gd name="connsiteY10" fmla="*/ 1345366 h 1619228"/>
              <a:gd name="connsiteX11" fmla="*/ 1343025 w 8172450"/>
              <a:gd name="connsiteY11" fmla="*/ 1354891 h 1619228"/>
              <a:gd name="connsiteX12" fmla="*/ 1428750 w 8172450"/>
              <a:gd name="connsiteY12" fmla="*/ 1202491 h 1619228"/>
              <a:gd name="connsiteX13" fmla="*/ 1533525 w 8172450"/>
              <a:gd name="connsiteY13" fmla="*/ 1240591 h 1619228"/>
              <a:gd name="connsiteX14" fmla="*/ 6715125 w 8172450"/>
              <a:gd name="connsiteY14" fmla="*/ 1618416 h 1619228"/>
              <a:gd name="connsiteX15" fmla="*/ 6924675 w 8172450"/>
              <a:gd name="connsiteY15" fmla="*/ 1335841 h 1619228"/>
              <a:gd name="connsiteX16" fmla="*/ 7019925 w 8172450"/>
              <a:gd name="connsiteY16" fmla="*/ 1154866 h 1619228"/>
              <a:gd name="connsiteX17" fmla="*/ 7077075 w 8172450"/>
              <a:gd name="connsiteY17" fmla="*/ 430966 h 1619228"/>
              <a:gd name="connsiteX18" fmla="*/ 7115175 w 8172450"/>
              <a:gd name="connsiteY18" fmla="*/ 173791 h 1619228"/>
              <a:gd name="connsiteX19" fmla="*/ 7191375 w 8172450"/>
              <a:gd name="connsiteY19" fmla="*/ 2341 h 1619228"/>
              <a:gd name="connsiteX20" fmla="*/ 7219950 w 8172450"/>
              <a:gd name="connsiteY20" fmla="*/ 297616 h 1619228"/>
              <a:gd name="connsiteX21" fmla="*/ 7267575 w 8172450"/>
              <a:gd name="connsiteY21" fmla="*/ 611941 h 1619228"/>
              <a:gd name="connsiteX22" fmla="*/ 7277100 w 8172450"/>
              <a:gd name="connsiteY22" fmla="*/ 869116 h 1619228"/>
              <a:gd name="connsiteX23" fmla="*/ 7362825 w 8172450"/>
              <a:gd name="connsiteY23" fmla="*/ 1040566 h 1619228"/>
              <a:gd name="connsiteX24" fmla="*/ 7458075 w 8172450"/>
              <a:gd name="connsiteY24" fmla="*/ 1192966 h 1619228"/>
              <a:gd name="connsiteX25" fmla="*/ 7572375 w 8172450"/>
              <a:gd name="connsiteY25" fmla="*/ 1192966 h 1619228"/>
              <a:gd name="connsiteX26" fmla="*/ 7639050 w 8172450"/>
              <a:gd name="connsiteY26" fmla="*/ 1107241 h 1619228"/>
              <a:gd name="connsiteX27" fmla="*/ 7762875 w 8172450"/>
              <a:gd name="connsiteY27" fmla="*/ 1173916 h 1619228"/>
              <a:gd name="connsiteX28" fmla="*/ 7839075 w 8172450"/>
              <a:gd name="connsiteY28" fmla="*/ 1250116 h 1619228"/>
              <a:gd name="connsiteX29" fmla="*/ 7934325 w 8172450"/>
              <a:gd name="connsiteY29" fmla="*/ 1278691 h 1619228"/>
              <a:gd name="connsiteX30" fmla="*/ 8010525 w 8172450"/>
              <a:gd name="connsiteY30" fmla="*/ 1421566 h 1619228"/>
              <a:gd name="connsiteX31" fmla="*/ 8086725 w 8172450"/>
              <a:gd name="connsiteY31" fmla="*/ 1383466 h 1619228"/>
              <a:gd name="connsiteX32" fmla="*/ 8172450 w 8172450"/>
              <a:gd name="connsiteY32" fmla="*/ 1383466 h 1619228"/>
              <a:gd name="connsiteX0" fmla="*/ 0 w 8172450"/>
              <a:gd name="connsiteY0" fmla="*/ 1383466 h 1619936"/>
              <a:gd name="connsiteX1" fmla="*/ 114300 w 8172450"/>
              <a:gd name="connsiteY1" fmla="*/ 1402516 h 1619936"/>
              <a:gd name="connsiteX2" fmla="*/ 266700 w 8172450"/>
              <a:gd name="connsiteY2" fmla="*/ 1440616 h 1619936"/>
              <a:gd name="connsiteX3" fmla="*/ 438150 w 8172450"/>
              <a:gd name="connsiteY3" fmla="*/ 1440616 h 1619936"/>
              <a:gd name="connsiteX4" fmla="*/ 552450 w 8172450"/>
              <a:gd name="connsiteY4" fmla="*/ 1402516 h 1619936"/>
              <a:gd name="connsiteX5" fmla="*/ 628650 w 8172450"/>
              <a:gd name="connsiteY5" fmla="*/ 1392991 h 1619936"/>
              <a:gd name="connsiteX6" fmla="*/ 704850 w 8172450"/>
              <a:gd name="connsiteY6" fmla="*/ 1402516 h 1619936"/>
              <a:gd name="connsiteX7" fmla="*/ 800100 w 8172450"/>
              <a:gd name="connsiteY7" fmla="*/ 1183441 h 1619936"/>
              <a:gd name="connsiteX8" fmla="*/ 914400 w 8172450"/>
              <a:gd name="connsiteY8" fmla="*/ 1231066 h 1619936"/>
              <a:gd name="connsiteX9" fmla="*/ 1057275 w 8172450"/>
              <a:gd name="connsiteY9" fmla="*/ 1259641 h 1619936"/>
              <a:gd name="connsiteX10" fmla="*/ 1171575 w 8172450"/>
              <a:gd name="connsiteY10" fmla="*/ 1345366 h 1619936"/>
              <a:gd name="connsiteX11" fmla="*/ 1343025 w 8172450"/>
              <a:gd name="connsiteY11" fmla="*/ 1354891 h 1619936"/>
              <a:gd name="connsiteX12" fmla="*/ 1428750 w 8172450"/>
              <a:gd name="connsiteY12" fmla="*/ 1202491 h 1619936"/>
              <a:gd name="connsiteX13" fmla="*/ 6715125 w 8172450"/>
              <a:gd name="connsiteY13" fmla="*/ 1618416 h 1619936"/>
              <a:gd name="connsiteX14" fmla="*/ 6924675 w 8172450"/>
              <a:gd name="connsiteY14" fmla="*/ 1335841 h 1619936"/>
              <a:gd name="connsiteX15" fmla="*/ 7019925 w 8172450"/>
              <a:gd name="connsiteY15" fmla="*/ 1154866 h 1619936"/>
              <a:gd name="connsiteX16" fmla="*/ 7077075 w 8172450"/>
              <a:gd name="connsiteY16" fmla="*/ 430966 h 1619936"/>
              <a:gd name="connsiteX17" fmla="*/ 7115175 w 8172450"/>
              <a:gd name="connsiteY17" fmla="*/ 173791 h 1619936"/>
              <a:gd name="connsiteX18" fmla="*/ 7191375 w 8172450"/>
              <a:gd name="connsiteY18" fmla="*/ 2341 h 1619936"/>
              <a:gd name="connsiteX19" fmla="*/ 7219950 w 8172450"/>
              <a:gd name="connsiteY19" fmla="*/ 297616 h 1619936"/>
              <a:gd name="connsiteX20" fmla="*/ 7267575 w 8172450"/>
              <a:gd name="connsiteY20" fmla="*/ 611941 h 1619936"/>
              <a:gd name="connsiteX21" fmla="*/ 7277100 w 8172450"/>
              <a:gd name="connsiteY21" fmla="*/ 869116 h 1619936"/>
              <a:gd name="connsiteX22" fmla="*/ 7362825 w 8172450"/>
              <a:gd name="connsiteY22" fmla="*/ 1040566 h 1619936"/>
              <a:gd name="connsiteX23" fmla="*/ 7458075 w 8172450"/>
              <a:gd name="connsiteY23" fmla="*/ 1192966 h 1619936"/>
              <a:gd name="connsiteX24" fmla="*/ 7572375 w 8172450"/>
              <a:gd name="connsiteY24" fmla="*/ 1192966 h 1619936"/>
              <a:gd name="connsiteX25" fmla="*/ 7639050 w 8172450"/>
              <a:gd name="connsiteY25" fmla="*/ 1107241 h 1619936"/>
              <a:gd name="connsiteX26" fmla="*/ 7762875 w 8172450"/>
              <a:gd name="connsiteY26" fmla="*/ 1173916 h 1619936"/>
              <a:gd name="connsiteX27" fmla="*/ 7839075 w 8172450"/>
              <a:gd name="connsiteY27" fmla="*/ 1250116 h 1619936"/>
              <a:gd name="connsiteX28" fmla="*/ 7934325 w 8172450"/>
              <a:gd name="connsiteY28" fmla="*/ 1278691 h 1619936"/>
              <a:gd name="connsiteX29" fmla="*/ 8010525 w 8172450"/>
              <a:gd name="connsiteY29" fmla="*/ 1421566 h 1619936"/>
              <a:gd name="connsiteX30" fmla="*/ 8086725 w 8172450"/>
              <a:gd name="connsiteY30" fmla="*/ 1383466 h 1619936"/>
              <a:gd name="connsiteX31" fmla="*/ 8172450 w 8172450"/>
              <a:gd name="connsiteY31" fmla="*/ 1383466 h 1619936"/>
              <a:gd name="connsiteX0" fmla="*/ 0 w 8172450"/>
              <a:gd name="connsiteY0" fmla="*/ 1383466 h 1618449"/>
              <a:gd name="connsiteX1" fmla="*/ 114300 w 8172450"/>
              <a:gd name="connsiteY1" fmla="*/ 1402516 h 1618449"/>
              <a:gd name="connsiteX2" fmla="*/ 266700 w 8172450"/>
              <a:gd name="connsiteY2" fmla="*/ 1440616 h 1618449"/>
              <a:gd name="connsiteX3" fmla="*/ 438150 w 8172450"/>
              <a:gd name="connsiteY3" fmla="*/ 1440616 h 1618449"/>
              <a:gd name="connsiteX4" fmla="*/ 552450 w 8172450"/>
              <a:gd name="connsiteY4" fmla="*/ 1402516 h 1618449"/>
              <a:gd name="connsiteX5" fmla="*/ 628650 w 8172450"/>
              <a:gd name="connsiteY5" fmla="*/ 1392991 h 1618449"/>
              <a:gd name="connsiteX6" fmla="*/ 704850 w 8172450"/>
              <a:gd name="connsiteY6" fmla="*/ 1402516 h 1618449"/>
              <a:gd name="connsiteX7" fmla="*/ 800100 w 8172450"/>
              <a:gd name="connsiteY7" fmla="*/ 1183441 h 1618449"/>
              <a:gd name="connsiteX8" fmla="*/ 914400 w 8172450"/>
              <a:gd name="connsiteY8" fmla="*/ 1231066 h 1618449"/>
              <a:gd name="connsiteX9" fmla="*/ 1057275 w 8172450"/>
              <a:gd name="connsiteY9" fmla="*/ 1259641 h 1618449"/>
              <a:gd name="connsiteX10" fmla="*/ 1171575 w 8172450"/>
              <a:gd name="connsiteY10" fmla="*/ 1345366 h 1618449"/>
              <a:gd name="connsiteX11" fmla="*/ 1343025 w 8172450"/>
              <a:gd name="connsiteY11" fmla="*/ 1354891 h 1618449"/>
              <a:gd name="connsiteX12" fmla="*/ 6715125 w 8172450"/>
              <a:gd name="connsiteY12" fmla="*/ 1618416 h 1618449"/>
              <a:gd name="connsiteX13" fmla="*/ 6924675 w 8172450"/>
              <a:gd name="connsiteY13" fmla="*/ 1335841 h 1618449"/>
              <a:gd name="connsiteX14" fmla="*/ 7019925 w 8172450"/>
              <a:gd name="connsiteY14" fmla="*/ 1154866 h 1618449"/>
              <a:gd name="connsiteX15" fmla="*/ 7077075 w 8172450"/>
              <a:gd name="connsiteY15" fmla="*/ 430966 h 1618449"/>
              <a:gd name="connsiteX16" fmla="*/ 7115175 w 8172450"/>
              <a:gd name="connsiteY16" fmla="*/ 173791 h 1618449"/>
              <a:gd name="connsiteX17" fmla="*/ 7191375 w 8172450"/>
              <a:gd name="connsiteY17" fmla="*/ 2341 h 1618449"/>
              <a:gd name="connsiteX18" fmla="*/ 7219950 w 8172450"/>
              <a:gd name="connsiteY18" fmla="*/ 297616 h 1618449"/>
              <a:gd name="connsiteX19" fmla="*/ 7267575 w 8172450"/>
              <a:gd name="connsiteY19" fmla="*/ 611941 h 1618449"/>
              <a:gd name="connsiteX20" fmla="*/ 7277100 w 8172450"/>
              <a:gd name="connsiteY20" fmla="*/ 869116 h 1618449"/>
              <a:gd name="connsiteX21" fmla="*/ 7362825 w 8172450"/>
              <a:gd name="connsiteY21" fmla="*/ 1040566 h 1618449"/>
              <a:gd name="connsiteX22" fmla="*/ 7458075 w 8172450"/>
              <a:gd name="connsiteY22" fmla="*/ 1192966 h 1618449"/>
              <a:gd name="connsiteX23" fmla="*/ 7572375 w 8172450"/>
              <a:gd name="connsiteY23" fmla="*/ 1192966 h 1618449"/>
              <a:gd name="connsiteX24" fmla="*/ 7639050 w 8172450"/>
              <a:gd name="connsiteY24" fmla="*/ 1107241 h 1618449"/>
              <a:gd name="connsiteX25" fmla="*/ 7762875 w 8172450"/>
              <a:gd name="connsiteY25" fmla="*/ 1173916 h 1618449"/>
              <a:gd name="connsiteX26" fmla="*/ 7839075 w 8172450"/>
              <a:gd name="connsiteY26" fmla="*/ 1250116 h 1618449"/>
              <a:gd name="connsiteX27" fmla="*/ 7934325 w 8172450"/>
              <a:gd name="connsiteY27" fmla="*/ 1278691 h 1618449"/>
              <a:gd name="connsiteX28" fmla="*/ 8010525 w 8172450"/>
              <a:gd name="connsiteY28" fmla="*/ 1421566 h 1618449"/>
              <a:gd name="connsiteX29" fmla="*/ 8086725 w 8172450"/>
              <a:gd name="connsiteY29" fmla="*/ 1383466 h 1618449"/>
              <a:gd name="connsiteX30" fmla="*/ 8172450 w 8172450"/>
              <a:gd name="connsiteY30" fmla="*/ 1383466 h 1618449"/>
              <a:gd name="connsiteX0" fmla="*/ 0 w 8172450"/>
              <a:gd name="connsiteY0" fmla="*/ 1383466 h 1618424"/>
              <a:gd name="connsiteX1" fmla="*/ 114300 w 8172450"/>
              <a:gd name="connsiteY1" fmla="*/ 1402516 h 1618424"/>
              <a:gd name="connsiteX2" fmla="*/ 266700 w 8172450"/>
              <a:gd name="connsiteY2" fmla="*/ 1440616 h 1618424"/>
              <a:gd name="connsiteX3" fmla="*/ 438150 w 8172450"/>
              <a:gd name="connsiteY3" fmla="*/ 1440616 h 1618424"/>
              <a:gd name="connsiteX4" fmla="*/ 552450 w 8172450"/>
              <a:gd name="connsiteY4" fmla="*/ 1402516 h 1618424"/>
              <a:gd name="connsiteX5" fmla="*/ 628650 w 8172450"/>
              <a:gd name="connsiteY5" fmla="*/ 1392991 h 1618424"/>
              <a:gd name="connsiteX6" fmla="*/ 704850 w 8172450"/>
              <a:gd name="connsiteY6" fmla="*/ 1402516 h 1618424"/>
              <a:gd name="connsiteX7" fmla="*/ 800100 w 8172450"/>
              <a:gd name="connsiteY7" fmla="*/ 1183441 h 1618424"/>
              <a:gd name="connsiteX8" fmla="*/ 914400 w 8172450"/>
              <a:gd name="connsiteY8" fmla="*/ 1231066 h 1618424"/>
              <a:gd name="connsiteX9" fmla="*/ 1057275 w 8172450"/>
              <a:gd name="connsiteY9" fmla="*/ 1259641 h 1618424"/>
              <a:gd name="connsiteX10" fmla="*/ 1171575 w 8172450"/>
              <a:gd name="connsiteY10" fmla="*/ 1345366 h 1618424"/>
              <a:gd name="connsiteX11" fmla="*/ 6715125 w 8172450"/>
              <a:gd name="connsiteY11" fmla="*/ 1618416 h 1618424"/>
              <a:gd name="connsiteX12" fmla="*/ 6924675 w 8172450"/>
              <a:gd name="connsiteY12" fmla="*/ 1335841 h 1618424"/>
              <a:gd name="connsiteX13" fmla="*/ 7019925 w 8172450"/>
              <a:gd name="connsiteY13" fmla="*/ 1154866 h 1618424"/>
              <a:gd name="connsiteX14" fmla="*/ 7077075 w 8172450"/>
              <a:gd name="connsiteY14" fmla="*/ 430966 h 1618424"/>
              <a:gd name="connsiteX15" fmla="*/ 7115175 w 8172450"/>
              <a:gd name="connsiteY15" fmla="*/ 173791 h 1618424"/>
              <a:gd name="connsiteX16" fmla="*/ 7191375 w 8172450"/>
              <a:gd name="connsiteY16" fmla="*/ 2341 h 1618424"/>
              <a:gd name="connsiteX17" fmla="*/ 7219950 w 8172450"/>
              <a:gd name="connsiteY17" fmla="*/ 297616 h 1618424"/>
              <a:gd name="connsiteX18" fmla="*/ 7267575 w 8172450"/>
              <a:gd name="connsiteY18" fmla="*/ 611941 h 1618424"/>
              <a:gd name="connsiteX19" fmla="*/ 7277100 w 8172450"/>
              <a:gd name="connsiteY19" fmla="*/ 869116 h 1618424"/>
              <a:gd name="connsiteX20" fmla="*/ 7362825 w 8172450"/>
              <a:gd name="connsiteY20" fmla="*/ 1040566 h 1618424"/>
              <a:gd name="connsiteX21" fmla="*/ 7458075 w 8172450"/>
              <a:gd name="connsiteY21" fmla="*/ 1192966 h 1618424"/>
              <a:gd name="connsiteX22" fmla="*/ 7572375 w 8172450"/>
              <a:gd name="connsiteY22" fmla="*/ 1192966 h 1618424"/>
              <a:gd name="connsiteX23" fmla="*/ 7639050 w 8172450"/>
              <a:gd name="connsiteY23" fmla="*/ 1107241 h 1618424"/>
              <a:gd name="connsiteX24" fmla="*/ 7762875 w 8172450"/>
              <a:gd name="connsiteY24" fmla="*/ 1173916 h 1618424"/>
              <a:gd name="connsiteX25" fmla="*/ 7839075 w 8172450"/>
              <a:gd name="connsiteY25" fmla="*/ 1250116 h 1618424"/>
              <a:gd name="connsiteX26" fmla="*/ 7934325 w 8172450"/>
              <a:gd name="connsiteY26" fmla="*/ 1278691 h 1618424"/>
              <a:gd name="connsiteX27" fmla="*/ 8010525 w 8172450"/>
              <a:gd name="connsiteY27" fmla="*/ 1421566 h 1618424"/>
              <a:gd name="connsiteX28" fmla="*/ 8086725 w 8172450"/>
              <a:gd name="connsiteY28" fmla="*/ 1383466 h 1618424"/>
              <a:gd name="connsiteX29" fmla="*/ 8172450 w 8172450"/>
              <a:gd name="connsiteY29" fmla="*/ 1383466 h 1618424"/>
              <a:gd name="connsiteX0" fmla="*/ 0 w 8172450"/>
              <a:gd name="connsiteY0" fmla="*/ 1383466 h 1618948"/>
              <a:gd name="connsiteX1" fmla="*/ 114300 w 8172450"/>
              <a:gd name="connsiteY1" fmla="*/ 1402516 h 1618948"/>
              <a:gd name="connsiteX2" fmla="*/ 266700 w 8172450"/>
              <a:gd name="connsiteY2" fmla="*/ 1440616 h 1618948"/>
              <a:gd name="connsiteX3" fmla="*/ 438150 w 8172450"/>
              <a:gd name="connsiteY3" fmla="*/ 1440616 h 1618948"/>
              <a:gd name="connsiteX4" fmla="*/ 552450 w 8172450"/>
              <a:gd name="connsiteY4" fmla="*/ 1402516 h 1618948"/>
              <a:gd name="connsiteX5" fmla="*/ 628650 w 8172450"/>
              <a:gd name="connsiteY5" fmla="*/ 1392991 h 1618948"/>
              <a:gd name="connsiteX6" fmla="*/ 704850 w 8172450"/>
              <a:gd name="connsiteY6" fmla="*/ 1402516 h 1618948"/>
              <a:gd name="connsiteX7" fmla="*/ 800100 w 8172450"/>
              <a:gd name="connsiteY7" fmla="*/ 1183441 h 1618948"/>
              <a:gd name="connsiteX8" fmla="*/ 914400 w 8172450"/>
              <a:gd name="connsiteY8" fmla="*/ 1231066 h 1618948"/>
              <a:gd name="connsiteX9" fmla="*/ 1057275 w 8172450"/>
              <a:gd name="connsiteY9" fmla="*/ 1259641 h 1618948"/>
              <a:gd name="connsiteX10" fmla="*/ 6715125 w 8172450"/>
              <a:gd name="connsiteY10" fmla="*/ 1618416 h 1618948"/>
              <a:gd name="connsiteX11" fmla="*/ 6924675 w 8172450"/>
              <a:gd name="connsiteY11" fmla="*/ 1335841 h 1618948"/>
              <a:gd name="connsiteX12" fmla="*/ 7019925 w 8172450"/>
              <a:gd name="connsiteY12" fmla="*/ 1154866 h 1618948"/>
              <a:gd name="connsiteX13" fmla="*/ 7077075 w 8172450"/>
              <a:gd name="connsiteY13" fmla="*/ 430966 h 1618948"/>
              <a:gd name="connsiteX14" fmla="*/ 7115175 w 8172450"/>
              <a:gd name="connsiteY14" fmla="*/ 173791 h 1618948"/>
              <a:gd name="connsiteX15" fmla="*/ 7191375 w 8172450"/>
              <a:gd name="connsiteY15" fmla="*/ 2341 h 1618948"/>
              <a:gd name="connsiteX16" fmla="*/ 7219950 w 8172450"/>
              <a:gd name="connsiteY16" fmla="*/ 297616 h 1618948"/>
              <a:gd name="connsiteX17" fmla="*/ 7267575 w 8172450"/>
              <a:gd name="connsiteY17" fmla="*/ 611941 h 1618948"/>
              <a:gd name="connsiteX18" fmla="*/ 7277100 w 8172450"/>
              <a:gd name="connsiteY18" fmla="*/ 869116 h 1618948"/>
              <a:gd name="connsiteX19" fmla="*/ 7362825 w 8172450"/>
              <a:gd name="connsiteY19" fmla="*/ 1040566 h 1618948"/>
              <a:gd name="connsiteX20" fmla="*/ 7458075 w 8172450"/>
              <a:gd name="connsiteY20" fmla="*/ 1192966 h 1618948"/>
              <a:gd name="connsiteX21" fmla="*/ 7572375 w 8172450"/>
              <a:gd name="connsiteY21" fmla="*/ 1192966 h 1618948"/>
              <a:gd name="connsiteX22" fmla="*/ 7639050 w 8172450"/>
              <a:gd name="connsiteY22" fmla="*/ 1107241 h 1618948"/>
              <a:gd name="connsiteX23" fmla="*/ 7762875 w 8172450"/>
              <a:gd name="connsiteY23" fmla="*/ 1173916 h 1618948"/>
              <a:gd name="connsiteX24" fmla="*/ 7839075 w 8172450"/>
              <a:gd name="connsiteY24" fmla="*/ 1250116 h 1618948"/>
              <a:gd name="connsiteX25" fmla="*/ 7934325 w 8172450"/>
              <a:gd name="connsiteY25" fmla="*/ 1278691 h 1618948"/>
              <a:gd name="connsiteX26" fmla="*/ 8010525 w 8172450"/>
              <a:gd name="connsiteY26" fmla="*/ 1421566 h 1618948"/>
              <a:gd name="connsiteX27" fmla="*/ 8086725 w 8172450"/>
              <a:gd name="connsiteY27" fmla="*/ 1383466 h 1618948"/>
              <a:gd name="connsiteX28" fmla="*/ 8172450 w 8172450"/>
              <a:gd name="connsiteY28" fmla="*/ 1383466 h 1618948"/>
              <a:gd name="connsiteX0" fmla="*/ 0 w 8172450"/>
              <a:gd name="connsiteY0" fmla="*/ 1383466 h 1619387"/>
              <a:gd name="connsiteX1" fmla="*/ 114300 w 8172450"/>
              <a:gd name="connsiteY1" fmla="*/ 1402516 h 1619387"/>
              <a:gd name="connsiteX2" fmla="*/ 266700 w 8172450"/>
              <a:gd name="connsiteY2" fmla="*/ 1440616 h 1619387"/>
              <a:gd name="connsiteX3" fmla="*/ 438150 w 8172450"/>
              <a:gd name="connsiteY3" fmla="*/ 1440616 h 1619387"/>
              <a:gd name="connsiteX4" fmla="*/ 552450 w 8172450"/>
              <a:gd name="connsiteY4" fmla="*/ 1402516 h 1619387"/>
              <a:gd name="connsiteX5" fmla="*/ 628650 w 8172450"/>
              <a:gd name="connsiteY5" fmla="*/ 1392991 h 1619387"/>
              <a:gd name="connsiteX6" fmla="*/ 704850 w 8172450"/>
              <a:gd name="connsiteY6" fmla="*/ 1402516 h 1619387"/>
              <a:gd name="connsiteX7" fmla="*/ 800100 w 8172450"/>
              <a:gd name="connsiteY7" fmla="*/ 1183441 h 1619387"/>
              <a:gd name="connsiteX8" fmla="*/ 914400 w 8172450"/>
              <a:gd name="connsiteY8" fmla="*/ 1231066 h 1619387"/>
              <a:gd name="connsiteX9" fmla="*/ 6715125 w 8172450"/>
              <a:gd name="connsiteY9" fmla="*/ 1618416 h 1619387"/>
              <a:gd name="connsiteX10" fmla="*/ 6924675 w 8172450"/>
              <a:gd name="connsiteY10" fmla="*/ 1335841 h 1619387"/>
              <a:gd name="connsiteX11" fmla="*/ 7019925 w 8172450"/>
              <a:gd name="connsiteY11" fmla="*/ 1154866 h 1619387"/>
              <a:gd name="connsiteX12" fmla="*/ 7077075 w 8172450"/>
              <a:gd name="connsiteY12" fmla="*/ 430966 h 1619387"/>
              <a:gd name="connsiteX13" fmla="*/ 7115175 w 8172450"/>
              <a:gd name="connsiteY13" fmla="*/ 173791 h 1619387"/>
              <a:gd name="connsiteX14" fmla="*/ 7191375 w 8172450"/>
              <a:gd name="connsiteY14" fmla="*/ 2341 h 1619387"/>
              <a:gd name="connsiteX15" fmla="*/ 7219950 w 8172450"/>
              <a:gd name="connsiteY15" fmla="*/ 297616 h 1619387"/>
              <a:gd name="connsiteX16" fmla="*/ 7267575 w 8172450"/>
              <a:gd name="connsiteY16" fmla="*/ 611941 h 1619387"/>
              <a:gd name="connsiteX17" fmla="*/ 7277100 w 8172450"/>
              <a:gd name="connsiteY17" fmla="*/ 869116 h 1619387"/>
              <a:gd name="connsiteX18" fmla="*/ 7362825 w 8172450"/>
              <a:gd name="connsiteY18" fmla="*/ 1040566 h 1619387"/>
              <a:gd name="connsiteX19" fmla="*/ 7458075 w 8172450"/>
              <a:gd name="connsiteY19" fmla="*/ 1192966 h 1619387"/>
              <a:gd name="connsiteX20" fmla="*/ 7572375 w 8172450"/>
              <a:gd name="connsiteY20" fmla="*/ 1192966 h 1619387"/>
              <a:gd name="connsiteX21" fmla="*/ 7639050 w 8172450"/>
              <a:gd name="connsiteY21" fmla="*/ 1107241 h 1619387"/>
              <a:gd name="connsiteX22" fmla="*/ 7762875 w 8172450"/>
              <a:gd name="connsiteY22" fmla="*/ 1173916 h 1619387"/>
              <a:gd name="connsiteX23" fmla="*/ 7839075 w 8172450"/>
              <a:gd name="connsiteY23" fmla="*/ 1250116 h 1619387"/>
              <a:gd name="connsiteX24" fmla="*/ 7934325 w 8172450"/>
              <a:gd name="connsiteY24" fmla="*/ 1278691 h 1619387"/>
              <a:gd name="connsiteX25" fmla="*/ 8010525 w 8172450"/>
              <a:gd name="connsiteY25" fmla="*/ 1421566 h 1619387"/>
              <a:gd name="connsiteX26" fmla="*/ 8086725 w 8172450"/>
              <a:gd name="connsiteY26" fmla="*/ 1383466 h 1619387"/>
              <a:gd name="connsiteX27" fmla="*/ 8172450 w 8172450"/>
              <a:gd name="connsiteY27" fmla="*/ 1383466 h 1619387"/>
              <a:gd name="connsiteX0" fmla="*/ 0 w 8172450"/>
              <a:gd name="connsiteY0" fmla="*/ 1383466 h 1620358"/>
              <a:gd name="connsiteX1" fmla="*/ 114300 w 8172450"/>
              <a:gd name="connsiteY1" fmla="*/ 1402516 h 1620358"/>
              <a:gd name="connsiteX2" fmla="*/ 266700 w 8172450"/>
              <a:gd name="connsiteY2" fmla="*/ 1440616 h 1620358"/>
              <a:gd name="connsiteX3" fmla="*/ 438150 w 8172450"/>
              <a:gd name="connsiteY3" fmla="*/ 1440616 h 1620358"/>
              <a:gd name="connsiteX4" fmla="*/ 552450 w 8172450"/>
              <a:gd name="connsiteY4" fmla="*/ 1402516 h 1620358"/>
              <a:gd name="connsiteX5" fmla="*/ 628650 w 8172450"/>
              <a:gd name="connsiteY5" fmla="*/ 1392991 h 1620358"/>
              <a:gd name="connsiteX6" fmla="*/ 704850 w 8172450"/>
              <a:gd name="connsiteY6" fmla="*/ 1402516 h 1620358"/>
              <a:gd name="connsiteX7" fmla="*/ 800100 w 8172450"/>
              <a:gd name="connsiteY7" fmla="*/ 1183441 h 1620358"/>
              <a:gd name="connsiteX8" fmla="*/ 6715125 w 8172450"/>
              <a:gd name="connsiteY8" fmla="*/ 1618416 h 1620358"/>
              <a:gd name="connsiteX9" fmla="*/ 6924675 w 8172450"/>
              <a:gd name="connsiteY9" fmla="*/ 1335841 h 1620358"/>
              <a:gd name="connsiteX10" fmla="*/ 7019925 w 8172450"/>
              <a:gd name="connsiteY10" fmla="*/ 1154866 h 1620358"/>
              <a:gd name="connsiteX11" fmla="*/ 7077075 w 8172450"/>
              <a:gd name="connsiteY11" fmla="*/ 430966 h 1620358"/>
              <a:gd name="connsiteX12" fmla="*/ 7115175 w 8172450"/>
              <a:gd name="connsiteY12" fmla="*/ 173791 h 1620358"/>
              <a:gd name="connsiteX13" fmla="*/ 7191375 w 8172450"/>
              <a:gd name="connsiteY13" fmla="*/ 2341 h 1620358"/>
              <a:gd name="connsiteX14" fmla="*/ 7219950 w 8172450"/>
              <a:gd name="connsiteY14" fmla="*/ 297616 h 1620358"/>
              <a:gd name="connsiteX15" fmla="*/ 7267575 w 8172450"/>
              <a:gd name="connsiteY15" fmla="*/ 611941 h 1620358"/>
              <a:gd name="connsiteX16" fmla="*/ 7277100 w 8172450"/>
              <a:gd name="connsiteY16" fmla="*/ 869116 h 1620358"/>
              <a:gd name="connsiteX17" fmla="*/ 7362825 w 8172450"/>
              <a:gd name="connsiteY17" fmla="*/ 1040566 h 1620358"/>
              <a:gd name="connsiteX18" fmla="*/ 7458075 w 8172450"/>
              <a:gd name="connsiteY18" fmla="*/ 1192966 h 1620358"/>
              <a:gd name="connsiteX19" fmla="*/ 7572375 w 8172450"/>
              <a:gd name="connsiteY19" fmla="*/ 1192966 h 1620358"/>
              <a:gd name="connsiteX20" fmla="*/ 7639050 w 8172450"/>
              <a:gd name="connsiteY20" fmla="*/ 1107241 h 1620358"/>
              <a:gd name="connsiteX21" fmla="*/ 7762875 w 8172450"/>
              <a:gd name="connsiteY21" fmla="*/ 1173916 h 1620358"/>
              <a:gd name="connsiteX22" fmla="*/ 7839075 w 8172450"/>
              <a:gd name="connsiteY22" fmla="*/ 1250116 h 1620358"/>
              <a:gd name="connsiteX23" fmla="*/ 7934325 w 8172450"/>
              <a:gd name="connsiteY23" fmla="*/ 1278691 h 1620358"/>
              <a:gd name="connsiteX24" fmla="*/ 8010525 w 8172450"/>
              <a:gd name="connsiteY24" fmla="*/ 1421566 h 1620358"/>
              <a:gd name="connsiteX25" fmla="*/ 8086725 w 8172450"/>
              <a:gd name="connsiteY25" fmla="*/ 1383466 h 1620358"/>
              <a:gd name="connsiteX26" fmla="*/ 8172450 w 8172450"/>
              <a:gd name="connsiteY26" fmla="*/ 1383466 h 1620358"/>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28650 w 8172450"/>
              <a:gd name="connsiteY5" fmla="*/ 1392991 h 1618416"/>
              <a:gd name="connsiteX6" fmla="*/ 704850 w 8172450"/>
              <a:gd name="connsiteY6" fmla="*/ 1402516 h 1618416"/>
              <a:gd name="connsiteX7" fmla="*/ 6715125 w 8172450"/>
              <a:gd name="connsiteY7" fmla="*/ 1618416 h 1618416"/>
              <a:gd name="connsiteX8" fmla="*/ 6924675 w 8172450"/>
              <a:gd name="connsiteY8" fmla="*/ 1335841 h 1618416"/>
              <a:gd name="connsiteX9" fmla="*/ 7019925 w 8172450"/>
              <a:gd name="connsiteY9" fmla="*/ 1154866 h 1618416"/>
              <a:gd name="connsiteX10" fmla="*/ 7077075 w 8172450"/>
              <a:gd name="connsiteY10" fmla="*/ 430966 h 1618416"/>
              <a:gd name="connsiteX11" fmla="*/ 7115175 w 8172450"/>
              <a:gd name="connsiteY11" fmla="*/ 173791 h 1618416"/>
              <a:gd name="connsiteX12" fmla="*/ 7191375 w 8172450"/>
              <a:gd name="connsiteY12" fmla="*/ 2341 h 1618416"/>
              <a:gd name="connsiteX13" fmla="*/ 7219950 w 8172450"/>
              <a:gd name="connsiteY13" fmla="*/ 297616 h 1618416"/>
              <a:gd name="connsiteX14" fmla="*/ 7267575 w 8172450"/>
              <a:gd name="connsiteY14" fmla="*/ 611941 h 1618416"/>
              <a:gd name="connsiteX15" fmla="*/ 7277100 w 8172450"/>
              <a:gd name="connsiteY15" fmla="*/ 869116 h 1618416"/>
              <a:gd name="connsiteX16" fmla="*/ 7362825 w 8172450"/>
              <a:gd name="connsiteY16" fmla="*/ 1040566 h 1618416"/>
              <a:gd name="connsiteX17" fmla="*/ 7458075 w 8172450"/>
              <a:gd name="connsiteY17" fmla="*/ 1192966 h 1618416"/>
              <a:gd name="connsiteX18" fmla="*/ 7572375 w 8172450"/>
              <a:gd name="connsiteY18" fmla="*/ 1192966 h 1618416"/>
              <a:gd name="connsiteX19" fmla="*/ 7639050 w 8172450"/>
              <a:gd name="connsiteY19" fmla="*/ 1107241 h 1618416"/>
              <a:gd name="connsiteX20" fmla="*/ 7762875 w 8172450"/>
              <a:gd name="connsiteY20" fmla="*/ 1173916 h 1618416"/>
              <a:gd name="connsiteX21" fmla="*/ 7839075 w 8172450"/>
              <a:gd name="connsiteY21" fmla="*/ 1250116 h 1618416"/>
              <a:gd name="connsiteX22" fmla="*/ 7934325 w 8172450"/>
              <a:gd name="connsiteY22" fmla="*/ 1278691 h 1618416"/>
              <a:gd name="connsiteX23" fmla="*/ 8010525 w 8172450"/>
              <a:gd name="connsiteY23" fmla="*/ 1421566 h 1618416"/>
              <a:gd name="connsiteX24" fmla="*/ 8086725 w 8172450"/>
              <a:gd name="connsiteY24" fmla="*/ 1383466 h 1618416"/>
              <a:gd name="connsiteX25" fmla="*/ 8172450 w 8172450"/>
              <a:gd name="connsiteY25" fmla="*/ 1383466 h 1618416"/>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28650 w 8172450"/>
              <a:gd name="connsiteY5" fmla="*/ 1392991 h 1618416"/>
              <a:gd name="connsiteX6" fmla="*/ 6715125 w 8172450"/>
              <a:gd name="connsiteY6" fmla="*/ 1618416 h 1618416"/>
              <a:gd name="connsiteX7" fmla="*/ 6924675 w 8172450"/>
              <a:gd name="connsiteY7" fmla="*/ 1335841 h 1618416"/>
              <a:gd name="connsiteX8" fmla="*/ 7019925 w 8172450"/>
              <a:gd name="connsiteY8" fmla="*/ 1154866 h 1618416"/>
              <a:gd name="connsiteX9" fmla="*/ 7077075 w 8172450"/>
              <a:gd name="connsiteY9" fmla="*/ 430966 h 1618416"/>
              <a:gd name="connsiteX10" fmla="*/ 7115175 w 8172450"/>
              <a:gd name="connsiteY10" fmla="*/ 173791 h 1618416"/>
              <a:gd name="connsiteX11" fmla="*/ 7191375 w 8172450"/>
              <a:gd name="connsiteY11" fmla="*/ 2341 h 1618416"/>
              <a:gd name="connsiteX12" fmla="*/ 7219950 w 8172450"/>
              <a:gd name="connsiteY12" fmla="*/ 297616 h 1618416"/>
              <a:gd name="connsiteX13" fmla="*/ 7267575 w 8172450"/>
              <a:gd name="connsiteY13" fmla="*/ 611941 h 1618416"/>
              <a:gd name="connsiteX14" fmla="*/ 7277100 w 8172450"/>
              <a:gd name="connsiteY14" fmla="*/ 869116 h 1618416"/>
              <a:gd name="connsiteX15" fmla="*/ 7362825 w 8172450"/>
              <a:gd name="connsiteY15" fmla="*/ 1040566 h 1618416"/>
              <a:gd name="connsiteX16" fmla="*/ 7458075 w 8172450"/>
              <a:gd name="connsiteY16" fmla="*/ 1192966 h 1618416"/>
              <a:gd name="connsiteX17" fmla="*/ 7572375 w 8172450"/>
              <a:gd name="connsiteY17" fmla="*/ 1192966 h 1618416"/>
              <a:gd name="connsiteX18" fmla="*/ 7639050 w 8172450"/>
              <a:gd name="connsiteY18" fmla="*/ 1107241 h 1618416"/>
              <a:gd name="connsiteX19" fmla="*/ 7762875 w 8172450"/>
              <a:gd name="connsiteY19" fmla="*/ 1173916 h 1618416"/>
              <a:gd name="connsiteX20" fmla="*/ 7839075 w 8172450"/>
              <a:gd name="connsiteY20" fmla="*/ 1250116 h 1618416"/>
              <a:gd name="connsiteX21" fmla="*/ 7934325 w 8172450"/>
              <a:gd name="connsiteY21" fmla="*/ 1278691 h 1618416"/>
              <a:gd name="connsiteX22" fmla="*/ 8010525 w 8172450"/>
              <a:gd name="connsiteY22" fmla="*/ 1421566 h 1618416"/>
              <a:gd name="connsiteX23" fmla="*/ 8086725 w 8172450"/>
              <a:gd name="connsiteY23" fmla="*/ 1383466 h 1618416"/>
              <a:gd name="connsiteX24" fmla="*/ 8172450 w 8172450"/>
              <a:gd name="connsiteY24" fmla="*/ 1383466 h 1618416"/>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715125 w 8172450"/>
              <a:gd name="connsiteY5" fmla="*/ 1618416 h 1618416"/>
              <a:gd name="connsiteX6" fmla="*/ 6924675 w 8172450"/>
              <a:gd name="connsiteY6" fmla="*/ 1335841 h 1618416"/>
              <a:gd name="connsiteX7" fmla="*/ 7019925 w 8172450"/>
              <a:gd name="connsiteY7" fmla="*/ 1154866 h 1618416"/>
              <a:gd name="connsiteX8" fmla="*/ 7077075 w 8172450"/>
              <a:gd name="connsiteY8" fmla="*/ 430966 h 1618416"/>
              <a:gd name="connsiteX9" fmla="*/ 7115175 w 8172450"/>
              <a:gd name="connsiteY9" fmla="*/ 173791 h 1618416"/>
              <a:gd name="connsiteX10" fmla="*/ 7191375 w 8172450"/>
              <a:gd name="connsiteY10" fmla="*/ 2341 h 1618416"/>
              <a:gd name="connsiteX11" fmla="*/ 7219950 w 8172450"/>
              <a:gd name="connsiteY11" fmla="*/ 297616 h 1618416"/>
              <a:gd name="connsiteX12" fmla="*/ 7267575 w 8172450"/>
              <a:gd name="connsiteY12" fmla="*/ 611941 h 1618416"/>
              <a:gd name="connsiteX13" fmla="*/ 7277100 w 8172450"/>
              <a:gd name="connsiteY13" fmla="*/ 869116 h 1618416"/>
              <a:gd name="connsiteX14" fmla="*/ 7362825 w 8172450"/>
              <a:gd name="connsiteY14" fmla="*/ 1040566 h 1618416"/>
              <a:gd name="connsiteX15" fmla="*/ 7458075 w 8172450"/>
              <a:gd name="connsiteY15" fmla="*/ 1192966 h 1618416"/>
              <a:gd name="connsiteX16" fmla="*/ 7572375 w 8172450"/>
              <a:gd name="connsiteY16" fmla="*/ 1192966 h 1618416"/>
              <a:gd name="connsiteX17" fmla="*/ 7639050 w 8172450"/>
              <a:gd name="connsiteY17" fmla="*/ 1107241 h 1618416"/>
              <a:gd name="connsiteX18" fmla="*/ 7762875 w 8172450"/>
              <a:gd name="connsiteY18" fmla="*/ 1173916 h 1618416"/>
              <a:gd name="connsiteX19" fmla="*/ 7839075 w 8172450"/>
              <a:gd name="connsiteY19" fmla="*/ 1250116 h 1618416"/>
              <a:gd name="connsiteX20" fmla="*/ 7934325 w 8172450"/>
              <a:gd name="connsiteY20" fmla="*/ 1278691 h 1618416"/>
              <a:gd name="connsiteX21" fmla="*/ 8010525 w 8172450"/>
              <a:gd name="connsiteY21" fmla="*/ 1421566 h 1618416"/>
              <a:gd name="connsiteX22" fmla="*/ 8086725 w 8172450"/>
              <a:gd name="connsiteY22" fmla="*/ 1383466 h 1618416"/>
              <a:gd name="connsiteX23" fmla="*/ 8172450 w 8172450"/>
              <a:gd name="connsiteY23" fmla="*/ 1383466 h 1618416"/>
              <a:gd name="connsiteX0" fmla="*/ 74539 w 8246989"/>
              <a:gd name="connsiteY0" fmla="*/ 1383466 h 1618416"/>
              <a:gd name="connsiteX1" fmla="*/ 188839 w 8246989"/>
              <a:gd name="connsiteY1" fmla="*/ 1402516 h 1618416"/>
              <a:gd name="connsiteX2" fmla="*/ 341239 w 8246989"/>
              <a:gd name="connsiteY2" fmla="*/ 1440616 h 1618416"/>
              <a:gd name="connsiteX3" fmla="*/ 512689 w 8246989"/>
              <a:gd name="connsiteY3" fmla="*/ 1440616 h 1618416"/>
              <a:gd name="connsiteX4" fmla="*/ 6789664 w 8246989"/>
              <a:gd name="connsiteY4" fmla="*/ 1618416 h 1618416"/>
              <a:gd name="connsiteX5" fmla="*/ 6999214 w 8246989"/>
              <a:gd name="connsiteY5" fmla="*/ 1335841 h 1618416"/>
              <a:gd name="connsiteX6" fmla="*/ 7094464 w 8246989"/>
              <a:gd name="connsiteY6" fmla="*/ 1154866 h 1618416"/>
              <a:gd name="connsiteX7" fmla="*/ 7151614 w 8246989"/>
              <a:gd name="connsiteY7" fmla="*/ 430966 h 1618416"/>
              <a:gd name="connsiteX8" fmla="*/ 7189714 w 8246989"/>
              <a:gd name="connsiteY8" fmla="*/ 173791 h 1618416"/>
              <a:gd name="connsiteX9" fmla="*/ 7265914 w 8246989"/>
              <a:gd name="connsiteY9" fmla="*/ 2341 h 1618416"/>
              <a:gd name="connsiteX10" fmla="*/ 7294489 w 8246989"/>
              <a:gd name="connsiteY10" fmla="*/ 297616 h 1618416"/>
              <a:gd name="connsiteX11" fmla="*/ 7342114 w 8246989"/>
              <a:gd name="connsiteY11" fmla="*/ 611941 h 1618416"/>
              <a:gd name="connsiteX12" fmla="*/ 7351639 w 8246989"/>
              <a:gd name="connsiteY12" fmla="*/ 869116 h 1618416"/>
              <a:gd name="connsiteX13" fmla="*/ 7437364 w 8246989"/>
              <a:gd name="connsiteY13" fmla="*/ 1040566 h 1618416"/>
              <a:gd name="connsiteX14" fmla="*/ 7532614 w 8246989"/>
              <a:gd name="connsiteY14" fmla="*/ 1192966 h 1618416"/>
              <a:gd name="connsiteX15" fmla="*/ 7646914 w 8246989"/>
              <a:gd name="connsiteY15" fmla="*/ 1192966 h 1618416"/>
              <a:gd name="connsiteX16" fmla="*/ 7713589 w 8246989"/>
              <a:gd name="connsiteY16" fmla="*/ 1107241 h 1618416"/>
              <a:gd name="connsiteX17" fmla="*/ 7837414 w 8246989"/>
              <a:gd name="connsiteY17" fmla="*/ 1173916 h 1618416"/>
              <a:gd name="connsiteX18" fmla="*/ 7913614 w 8246989"/>
              <a:gd name="connsiteY18" fmla="*/ 1250116 h 1618416"/>
              <a:gd name="connsiteX19" fmla="*/ 8008864 w 8246989"/>
              <a:gd name="connsiteY19" fmla="*/ 1278691 h 1618416"/>
              <a:gd name="connsiteX20" fmla="*/ 8085064 w 8246989"/>
              <a:gd name="connsiteY20" fmla="*/ 1421566 h 1618416"/>
              <a:gd name="connsiteX21" fmla="*/ 8161264 w 8246989"/>
              <a:gd name="connsiteY21" fmla="*/ 1383466 h 1618416"/>
              <a:gd name="connsiteX22" fmla="*/ 8246989 w 8246989"/>
              <a:gd name="connsiteY22" fmla="*/ 1383466 h 1618416"/>
              <a:gd name="connsiteX0" fmla="*/ 253937 w 8426387"/>
              <a:gd name="connsiteY0" fmla="*/ 1383466 h 1618416"/>
              <a:gd name="connsiteX1" fmla="*/ 368237 w 8426387"/>
              <a:gd name="connsiteY1" fmla="*/ 1402516 h 1618416"/>
              <a:gd name="connsiteX2" fmla="*/ 520637 w 8426387"/>
              <a:gd name="connsiteY2" fmla="*/ 1440616 h 1618416"/>
              <a:gd name="connsiteX3" fmla="*/ 6969062 w 8426387"/>
              <a:gd name="connsiteY3" fmla="*/ 1618416 h 1618416"/>
              <a:gd name="connsiteX4" fmla="*/ 7178612 w 8426387"/>
              <a:gd name="connsiteY4" fmla="*/ 1335841 h 1618416"/>
              <a:gd name="connsiteX5" fmla="*/ 7273862 w 8426387"/>
              <a:gd name="connsiteY5" fmla="*/ 1154866 h 1618416"/>
              <a:gd name="connsiteX6" fmla="*/ 7331012 w 8426387"/>
              <a:gd name="connsiteY6" fmla="*/ 430966 h 1618416"/>
              <a:gd name="connsiteX7" fmla="*/ 7369112 w 8426387"/>
              <a:gd name="connsiteY7" fmla="*/ 173791 h 1618416"/>
              <a:gd name="connsiteX8" fmla="*/ 7445312 w 8426387"/>
              <a:gd name="connsiteY8" fmla="*/ 2341 h 1618416"/>
              <a:gd name="connsiteX9" fmla="*/ 7473887 w 8426387"/>
              <a:gd name="connsiteY9" fmla="*/ 297616 h 1618416"/>
              <a:gd name="connsiteX10" fmla="*/ 7521512 w 8426387"/>
              <a:gd name="connsiteY10" fmla="*/ 611941 h 1618416"/>
              <a:gd name="connsiteX11" fmla="*/ 7531037 w 8426387"/>
              <a:gd name="connsiteY11" fmla="*/ 869116 h 1618416"/>
              <a:gd name="connsiteX12" fmla="*/ 7616762 w 8426387"/>
              <a:gd name="connsiteY12" fmla="*/ 1040566 h 1618416"/>
              <a:gd name="connsiteX13" fmla="*/ 7712012 w 8426387"/>
              <a:gd name="connsiteY13" fmla="*/ 1192966 h 1618416"/>
              <a:gd name="connsiteX14" fmla="*/ 7826312 w 8426387"/>
              <a:gd name="connsiteY14" fmla="*/ 1192966 h 1618416"/>
              <a:gd name="connsiteX15" fmla="*/ 7892987 w 8426387"/>
              <a:gd name="connsiteY15" fmla="*/ 1107241 h 1618416"/>
              <a:gd name="connsiteX16" fmla="*/ 8016812 w 8426387"/>
              <a:gd name="connsiteY16" fmla="*/ 1173916 h 1618416"/>
              <a:gd name="connsiteX17" fmla="*/ 8093012 w 8426387"/>
              <a:gd name="connsiteY17" fmla="*/ 1250116 h 1618416"/>
              <a:gd name="connsiteX18" fmla="*/ 8188262 w 8426387"/>
              <a:gd name="connsiteY18" fmla="*/ 1278691 h 1618416"/>
              <a:gd name="connsiteX19" fmla="*/ 8264462 w 8426387"/>
              <a:gd name="connsiteY19" fmla="*/ 1421566 h 1618416"/>
              <a:gd name="connsiteX20" fmla="*/ 8340662 w 8426387"/>
              <a:gd name="connsiteY20" fmla="*/ 1383466 h 1618416"/>
              <a:gd name="connsiteX21" fmla="*/ 8426387 w 8426387"/>
              <a:gd name="connsiteY21" fmla="*/ 1383466 h 1618416"/>
              <a:gd name="connsiteX0" fmla="*/ 406072 w 8578522"/>
              <a:gd name="connsiteY0" fmla="*/ 1383466 h 1618416"/>
              <a:gd name="connsiteX1" fmla="*/ 520372 w 8578522"/>
              <a:gd name="connsiteY1" fmla="*/ 1402516 h 1618416"/>
              <a:gd name="connsiteX2" fmla="*/ 7121197 w 8578522"/>
              <a:gd name="connsiteY2" fmla="*/ 1618416 h 1618416"/>
              <a:gd name="connsiteX3" fmla="*/ 7330747 w 8578522"/>
              <a:gd name="connsiteY3" fmla="*/ 1335841 h 1618416"/>
              <a:gd name="connsiteX4" fmla="*/ 7425997 w 8578522"/>
              <a:gd name="connsiteY4" fmla="*/ 1154866 h 1618416"/>
              <a:gd name="connsiteX5" fmla="*/ 7483147 w 8578522"/>
              <a:gd name="connsiteY5" fmla="*/ 430966 h 1618416"/>
              <a:gd name="connsiteX6" fmla="*/ 7521247 w 8578522"/>
              <a:gd name="connsiteY6" fmla="*/ 173791 h 1618416"/>
              <a:gd name="connsiteX7" fmla="*/ 7597447 w 8578522"/>
              <a:gd name="connsiteY7" fmla="*/ 2341 h 1618416"/>
              <a:gd name="connsiteX8" fmla="*/ 7626022 w 8578522"/>
              <a:gd name="connsiteY8" fmla="*/ 297616 h 1618416"/>
              <a:gd name="connsiteX9" fmla="*/ 7673647 w 8578522"/>
              <a:gd name="connsiteY9" fmla="*/ 611941 h 1618416"/>
              <a:gd name="connsiteX10" fmla="*/ 7683172 w 8578522"/>
              <a:gd name="connsiteY10" fmla="*/ 869116 h 1618416"/>
              <a:gd name="connsiteX11" fmla="*/ 7768897 w 8578522"/>
              <a:gd name="connsiteY11" fmla="*/ 1040566 h 1618416"/>
              <a:gd name="connsiteX12" fmla="*/ 7864147 w 8578522"/>
              <a:gd name="connsiteY12" fmla="*/ 1192966 h 1618416"/>
              <a:gd name="connsiteX13" fmla="*/ 7978447 w 8578522"/>
              <a:gd name="connsiteY13" fmla="*/ 1192966 h 1618416"/>
              <a:gd name="connsiteX14" fmla="*/ 8045122 w 8578522"/>
              <a:gd name="connsiteY14" fmla="*/ 1107241 h 1618416"/>
              <a:gd name="connsiteX15" fmla="*/ 8168947 w 8578522"/>
              <a:gd name="connsiteY15" fmla="*/ 1173916 h 1618416"/>
              <a:gd name="connsiteX16" fmla="*/ 8245147 w 8578522"/>
              <a:gd name="connsiteY16" fmla="*/ 1250116 h 1618416"/>
              <a:gd name="connsiteX17" fmla="*/ 8340397 w 8578522"/>
              <a:gd name="connsiteY17" fmla="*/ 1278691 h 1618416"/>
              <a:gd name="connsiteX18" fmla="*/ 8416597 w 8578522"/>
              <a:gd name="connsiteY18" fmla="*/ 1421566 h 1618416"/>
              <a:gd name="connsiteX19" fmla="*/ 8492797 w 8578522"/>
              <a:gd name="connsiteY19" fmla="*/ 1383466 h 1618416"/>
              <a:gd name="connsiteX20" fmla="*/ 8578522 w 8578522"/>
              <a:gd name="connsiteY20" fmla="*/ 1383466 h 1618416"/>
              <a:gd name="connsiteX0" fmla="*/ 0 w 8172450"/>
              <a:gd name="connsiteY0" fmla="*/ 1383466 h 1618416"/>
              <a:gd name="connsiteX1" fmla="*/ 6715125 w 8172450"/>
              <a:gd name="connsiteY1" fmla="*/ 1618416 h 1618416"/>
              <a:gd name="connsiteX2" fmla="*/ 6924675 w 8172450"/>
              <a:gd name="connsiteY2" fmla="*/ 1335841 h 1618416"/>
              <a:gd name="connsiteX3" fmla="*/ 7019925 w 8172450"/>
              <a:gd name="connsiteY3" fmla="*/ 1154866 h 1618416"/>
              <a:gd name="connsiteX4" fmla="*/ 7077075 w 8172450"/>
              <a:gd name="connsiteY4" fmla="*/ 430966 h 1618416"/>
              <a:gd name="connsiteX5" fmla="*/ 7115175 w 8172450"/>
              <a:gd name="connsiteY5" fmla="*/ 173791 h 1618416"/>
              <a:gd name="connsiteX6" fmla="*/ 7191375 w 8172450"/>
              <a:gd name="connsiteY6" fmla="*/ 2341 h 1618416"/>
              <a:gd name="connsiteX7" fmla="*/ 7219950 w 8172450"/>
              <a:gd name="connsiteY7" fmla="*/ 297616 h 1618416"/>
              <a:gd name="connsiteX8" fmla="*/ 7267575 w 8172450"/>
              <a:gd name="connsiteY8" fmla="*/ 611941 h 1618416"/>
              <a:gd name="connsiteX9" fmla="*/ 7277100 w 8172450"/>
              <a:gd name="connsiteY9" fmla="*/ 869116 h 1618416"/>
              <a:gd name="connsiteX10" fmla="*/ 7362825 w 8172450"/>
              <a:gd name="connsiteY10" fmla="*/ 1040566 h 1618416"/>
              <a:gd name="connsiteX11" fmla="*/ 7458075 w 8172450"/>
              <a:gd name="connsiteY11" fmla="*/ 1192966 h 1618416"/>
              <a:gd name="connsiteX12" fmla="*/ 7572375 w 8172450"/>
              <a:gd name="connsiteY12" fmla="*/ 1192966 h 1618416"/>
              <a:gd name="connsiteX13" fmla="*/ 7639050 w 8172450"/>
              <a:gd name="connsiteY13" fmla="*/ 1107241 h 1618416"/>
              <a:gd name="connsiteX14" fmla="*/ 7762875 w 8172450"/>
              <a:gd name="connsiteY14" fmla="*/ 1173916 h 1618416"/>
              <a:gd name="connsiteX15" fmla="*/ 7839075 w 8172450"/>
              <a:gd name="connsiteY15" fmla="*/ 1250116 h 1618416"/>
              <a:gd name="connsiteX16" fmla="*/ 7934325 w 8172450"/>
              <a:gd name="connsiteY16" fmla="*/ 1278691 h 1618416"/>
              <a:gd name="connsiteX17" fmla="*/ 8010525 w 8172450"/>
              <a:gd name="connsiteY17" fmla="*/ 1421566 h 1618416"/>
              <a:gd name="connsiteX18" fmla="*/ 8086725 w 8172450"/>
              <a:gd name="connsiteY18" fmla="*/ 1383466 h 1618416"/>
              <a:gd name="connsiteX19" fmla="*/ 8172450 w 8172450"/>
              <a:gd name="connsiteY19" fmla="*/ 1383466 h 1618416"/>
              <a:gd name="connsiteX0" fmla="*/ 0 w 1457325"/>
              <a:gd name="connsiteY0" fmla="*/ 1618416 h 1618416"/>
              <a:gd name="connsiteX1" fmla="*/ 209550 w 1457325"/>
              <a:gd name="connsiteY1" fmla="*/ 1335841 h 1618416"/>
              <a:gd name="connsiteX2" fmla="*/ 304800 w 1457325"/>
              <a:gd name="connsiteY2" fmla="*/ 1154866 h 1618416"/>
              <a:gd name="connsiteX3" fmla="*/ 361950 w 1457325"/>
              <a:gd name="connsiteY3" fmla="*/ 430966 h 1618416"/>
              <a:gd name="connsiteX4" fmla="*/ 400050 w 1457325"/>
              <a:gd name="connsiteY4" fmla="*/ 173791 h 1618416"/>
              <a:gd name="connsiteX5" fmla="*/ 476250 w 1457325"/>
              <a:gd name="connsiteY5" fmla="*/ 2341 h 1618416"/>
              <a:gd name="connsiteX6" fmla="*/ 504825 w 1457325"/>
              <a:gd name="connsiteY6" fmla="*/ 297616 h 1618416"/>
              <a:gd name="connsiteX7" fmla="*/ 552450 w 1457325"/>
              <a:gd name="connsiteY7" fmla="*/ 611941 h 1618416"/>
              <a:gd name="connsiteX8" fmla="*/ 561975 w 1457325"/>
              <a:gd name="connsiteY8" fmla="*/ 869116 h 1618416"/>
              <a:gd name="connsiteX9" fmla="*/ 647700 w 1457325"/>
              <a:gd name="connsiteY9" fmla="*/ 1040566 h 1618416"/>
              <a:gd name="connsiteX10" fmla="*/ 742950 w 1457325"/>
              <a:gd name="connsiteY10" fmla="*/ 1192966 h 1618416"/>
              <a:gd name="connsiteX11" fmla="*/ 857250 w 1457325"/>
              <a:gd name="connsiteY11" fmla="*/ 1192966 h 1618416"/>
              <a:gd name="connsiteX12" fmla="*/ 923925 w 1457325"/>
              <a:gd name="connsiteY12" fmla="*/ 1107241 h 1618416"/>
              <a:gd name="connsiteX13" fmla="*/ 1047750 w 1457325"/>
              <a:gd name="connsiteY13" fmla="*/ 1173916 h 1618416"/>
              <a:gd name="connsiteX14" fmla="*/ 1123950 w 1457325"/>
              <a:gd name="connsiteY14" fmla="*/ 1250116 h 1618416"/>
              <a:gd name="connsiteX15" fmla="*/ 1219200 w 1457325"/>
              <a:gd name="connsiteY15" fmla="*/ 1278691 h 1618416"/>
              <a:gd name="connsiteX16" fmla="*/ 1295400 w 1457325"/>
              <a:gd name="connsiteY16" fmla="*/ 1421566 h 1618416"/>
              <a:gd name="connsiteX17" fmla="*/ 1371600 w 1457325"/>
              <a:gd name="connsiteY17" fmla="*/ 1383466 h 1618416"/>
              <a:gd name="connsiteX18" fmla="*/ 1457325 w 1457325"/>
              <a:gd name="connsiteY18" fmla="*/ 138346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46225"/>
              <a:gd name="connsiteY0" fmla="*/ 1618416 h 1618416"/>
              <a:gd name="connsiteX1" fmla="*/ 209550 w 1546225"/>
              <a:gd name="connsiteY1" fmla="*/ 1335841 h 1618416"/>
              <a:gd name="connsiteX2" fmla="*/ 304800 w 1546225"/>
              <a:gd name="connsiteY2" fmla="*/ 1154866 h 1618416"/>
              <a:gd name="connsiteX3" fmla="*/ 361950 w 1546225"/>
              <a:gd name="connsiteY3" fmla="*/ 430966 h 1618416"/>
              <a:gd name="connsiteX4" fmla="*/ 400050 w 1546225"/>
              <a:gd name="connsiteY4" fmla="*/ 173791 h 1618416"/>
              <a:gd name="connsiteX5" fmla="*/ 476250 w 1546225"/>
              <a:gd name="connsiteY5" fmla="*/ 2341 h 1618416"/>
              <a:gd name="connsiteX6" fmla="*/ 504825 w 1546225"/>
              <a:gd name="connsiteY6" fmla="*/ 297616 h 1618416"/>
              <a:gd name="connsiteX7" fmla="*/ 552450 w 1546225"/>
              <a:gd name="connsiteY7" fmla="*/ 611941 h 1618416"/>
              <a:gd name="connsiteX8" fmla="*/ 561975 w 1546225"/>
              <a:gd name="connsiteY8" fmla="*/ 869116 h 1618416"/>
              <a:gd name="connsiteX9" fmla="*/ 647700 w 1546225"/>
              <a:gd name="connsiteY9" fmla="*/ 1040566 h 1618416"/>
              <a:gd name="connsiteX10" fmla="*/ 742950 w 1546225"/>
              <a:gd name="connsiteY10" fmla="*/ 1192966 h 1618416"/>
              <a:gd name="connsiteX11" fmla="*/ 857250 w 1546225"/>
              <a:gd name="connsiteY11" fmla="*/ 1192966 h 1618416"/>
              <a:gd name="connsiteX12" fmla="*/ 923925 w 1546225"/>
              <a:gd name="connsiteY12" fmla="*/ 1107241 h 1618416"/>
              <a:gd name="connsiteX13" fmla="*/ 1047750 w 1546225"/>
              <a:gd name="connsiteY13" fmla="*/ 1173916 h 1618416"/>
              <a:gd name="connsiteX14" fmla="*/ 1123950 w 1546225"/>
              <a:gd name="connsiteY14" fmla="*/ 1250116 h 1618416"/>
              <a:gd name="connsiteX15" fmla="*/ 1219200 w 1546225"/>
              <a:gd name="connsiteY15" fmla="*/ 1278691 h 1618416"/>
              <a:gd name="connsiteX16" fmla="*/ 1295400 w 1546225"/>
              <a:gd name="connsiteY16" fmla="*/ 1421566 h 1618416"/>
              <a:gd name="connsiteX17" fmla="*/ 1371600 w 1546225"/>
              <a:gd name="connsiteY17" fmla="*/ 1383466 h 1618416"/>
              <a:gd name="connsiteX18" fmla="*/ 1546225 w 1546225"/>
              <a:gd name="connsiteY18" fmla="*/ 1478716 h 1618416"/>
              <a:gd name="connsiteX0" fmla="*/ 0 w 1555791"/>
              <a:gd name="connsiteY0" fmla="*/ 1618416 h 1620886"/>
              <a:gd name="connsiteX1" fmla="*/ 209550 w 1555791"/>
              <a:gd name="connsiteY1" fmla="*/ 1335841 h 1620886"/>
              <a:gd name="connsiteX2" fmla="*/ 304800 w 1555791"/>
              <a:gd name="connsiteY2" fmla="*/ 1154866 h 1620886"/>
              <a:gd name="connsiteX3" fmla="*/ 361950 w 1555791"/>
              <a:gd name="connsiteY3" fmla="*/ 430966 h 1620886"/>
              <a:gd name="connsiteX4" fmla="*/ 400050 w 1555791"/>
              <a:gd name="connsiteY4" fmla="*/ 173791 h 1620886"/>
              <a:gd name="connsiteX5" fmla="*/ 476250 w 1555791"/>
              <a:gd name="connsiteY5" fmla="*/ 2341 h 1620886"/>
              <a:gd name="connsiteX6" fmla="*/ 504825 w 1555791"/>
              <a:gd name="connsiteY6" fmla="*/ 297616 h 1620886"/>
              <a:gd name="connsiteX7" fmla="*/ 552450 w 1555791"/>
              <a:gd name="connsiteY7" fmla="*/ 611941 h 1620886"/>
              <a:gd name="connsiteX8" fmla="*/ 561975 w 1555791"/>
              <a:gd name="connsiteY8" fmla="*/ 869116 h 1620886"/>
              <a:gd name="connsiteX9" fmla="*/ 647700 w 1555791"/>
              <a:gd name="connsiteY9" fmla="*/ 1040566 h 1620886"/>
              <a:gd name="connsiteX10" fmla="*/ 742950 w 1555791"/>
              <a:gd name="connsiteY10" fmla="*/ 1192966 h 1620886"/>
              <a:gd name="connsiteX11" fmla="*/ 857250 w 1555791"/>
              <a:gd name="connsiteY11" fmla="*/ 1192966 h 1620886"/>
              <a:gd name="connsiteX12" fmla="*/ 923925 w 1555791"/>
              <a:gd name="connsiteY12" fmla="*/ 1107241 h 1620886"/>
              <a:gd name="connsiteX13" fmla="*/ 1047750 w 1555791"/>
              <a:gd name="connsiteY13" fmla="*/ 1173916 h 1620886"/>
              <a:gd name="connsiteX14" fmla="*/ 1123950 w 1555791"/>
              <a:gd name="connsiteY14" fmla="*/ 1250116 h 1620886"/>
              <a:gd name="connsiteX15" fmla="*/ 1219200 w 1555791"/>
              <a:gd name="connsiteY15" fmla="*/ 1278691 h 1620886"/>
              <a:gd name="connsiteX16" fmla="*/ 1295400 w 1555791"/>
              <a:gd name="connsiteY16" fmla="*/ 1421566 h 1620886"/>
              <a:gd name="connsiteX17" fmla="*/ 1371600 w 1555791"/>
              <a:gd name="connsiteY17" fmla="*/ 1383466 h 1620886"/>
              <a:gd name="connsiteX18" fmla="*/ 1555791 w 1555791"/>
              <a:gd name="connsiteY18" fmla="*/ 1620886 h 162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55791" h="1620886">
                <a:moveTo>
                  <a:pt x="0" y="1618416"/>
                </a:moveTo>
                <a:cubicBezTo>
                  <a:pt x="11113" y="1610479"/>
                  <a:pt x="158750" y="1413099"/>
                  <a:pt x="209550" y="1335841"/>
                </a:cubicBezTo>
                <a:cubicBezTo>
                  <a:pt x="260350" y="1258583"/>
                  <a:pt x="279400" y="1305678"/>
                  <a:pt x="304800" y="1154866"/>
                </a:cubicBezTo>
                <a:cubicBezTo>
                  <a:pt x="330200" y="1004054"/>
                  <a:pt x="346075" y="594479"/>
                  <a:pt x="361950" y="430966"/>
                </a:cubicBezTo>
                <a:cubicBezTo>
                  <a:pt x="377825" y="267453"/>
                  <a:pt x="381000" y="245228"/>
                  <a:pt x="400050" y="173791"/>
                </a:cubicBezTo>
                <a:cubicBezTo>
                  <a:pt x="419100" y="102353"/>
                  <a:pt x="458788" y="-18296"/>
                  <a:pt x="476250" y="2341"/>
                </a:cubicBezTo>
                <a:cubicBezTo>
                  <a:pt x="493712" y="22978"/>
                  <a:pt x="492125" y="196016"/>
                  <a:pt x="504825" y="297616"/>
                </a:cubicBezTo>
                <a:cubicBezTo>
                  <a:pt x="517525" y="399216"/>
                  <a:pt x="542925" y="516691"/>
                  <a:pt x="552450" y="611941"/>
                </a:cubicBezTo>
                <a:cubicBezTo>
                  <a:pt x="561975" y="707191"/>
                  <a:pt x="546100" y="797679"/>
                  <a:pt x="561975" y="869116"/>
                </a:cubicBezTo>
                <a:cubicBezTo>
                  <a:pt x="577850" y="940553"/>
                  <a:pt x="617538" y="986591"/>
                  <a:pt x="647700" y="1040566"/>
                </a:cubicBezTo>
                <a:cubicBezTo>
                  <a:pt x="677863" y="1094541"/>
                  <a:pt x="708025" y="1167566"/>
                  <a:pt x="742950" y="1192966"/>
                </a:cubicBezTo>
                <a:cubicBezTo>
                  <a:pt x="777875" y="1218366"/>
                  <a:pt x="827088" y="1207253"/>
                  <a:pt x="857250" y="1192966"/>
                </a:cubicBezTo>
                <a:cubicBezTo>
                  <a:pt x="887412" y="1178679"/>
                  <a:pt x="892175" y="1110416"/>
                  <a:pt x="923925" y="1107241"/>
                </a:cubicBezTo>
                <a:cubicBezTo>
                  <a:pt x="955675" y="1104066"/>
                  <a:pt x="1014413" y="1150104"/>
                  <a:pt x="1047750" y="1173916"/>
                </a:cubicBezTo>
                <a:cubicBezTo>
                  <a:pt x="1081087" y="1197728"/>
                  <a:pt x="1095375" y="1232654"/>
                  <a:pt x="1123950" y="1250116"/>
                </a:cubicBezTo>
                <a:cubicBezTo>
                  <a:pt x="1152525" y="1267578"/>
                  <a:pt x="1190625" y="1250116"/>
                  <a:pt x="1219200" y="1278691"/>
                </a:cubicBezTo>
                <a:cubicBezTo>
                  <a:pt x="1247775" y="1307266"/>
                  <a:pt x="1270000" y="1404103"/>
                  <a:pt x="1295400" y="1421566"/>
                </a:cubicBezTo>
                <a:cubicBezTo>
                  <a:pt x="1320800" y="1439029"/>
                  <a:pt x="1344613" y="1389816"/>
                  <a:pt x="1371600" y="1383466"/>
                </a:cubicBezTo>
                <a:cubicBezTo>
                  <a:pt x="1398587" y="1377116"/>
                  <a:pt x="1526422" y="1617711"/>
                  <a:pt x="1555791" y="1620886"/>
                </a:cubicBezTo>
              </a:path>
            </a:pathLst>
          </a:custGeom>
          <a:solidFill>
            <a:srgbClr val="27B8EC">
              <a:alpha val="2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E92A3528-B05A-4BD8-9494-B7B7D9E687ED}"/>
              </a:ext>
            </a:extLst>
          </p:cNvPr>
          <p:cNvPicPr>
            <a:picLocks noChangeAspect="1"/>
          </p:cNvPicPr>
          <p:nvPr/>
        </p:nvPicPr>
        <p:blipFill>
          <a:blip r:embed="rId3"/>
          <a:stretch>
            <a:fillRect/>
          </a:stretch>
        </p:blipFill>
        <p:spPr>
          <a:xfrm>
            <a:off x="7517540" y="56846"/>
            <a:ext cx="2340533" cy="2310259"/>
          </a:xfrm>
          <a:prstGeom prst="rect">
            <a:avLst/>
          </a:prstGeom>
        </p:spPr>
      </p:pic>
      <p:pic>
        <p:nvPicPr>
          <p:cNvPr id="28" name="Picture 27">
            <a:extLst>
              <a:ext uri="{FF2B5EF4-FFF2-40B4-BE49-F238E27FC236}">
                <a16:creationId xmlns:a16="http://schemas.microsoft.com/office/drawing/2014/main" id="{AB2FBD88-A67C-4F56-A8FE-0FC9DDF62414}"/>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30" name="Freeform: Shape 29">
            <a:extLst>
              <a:ext uri="{FF2B5EF4-FFF2-40B4-BE49-F238E27FC236}">
                <a16:creationId xmlns:a16="http://schemas.microsoft.com/office/drawing/2014/main" id="{6701F874-5A2D-42DB-B671-25469F4BCD6E}"/>
              </a:ext>
            </a:extLst>
          </p:cNvPr>
          <p:cNvSpPr/>
          <p:nvPr/>
        </p:nvSpPr>
        <p:spPr>
          <a:xfrm>
            <a:off x="9767027" y="2420001"/>
            <a:ext cx="2052703" cy="3641366"/>
          </a:xfrm>
          <a:custGeom>
            <a:avLst/>
            <a:gdLst>
              <a:gd name="connsiteX0" fmla="*/ 0 w 8172450"/>
              <a:gd name="connsiteY0" fmla="*/ 1383466 h 1448009"/>
              <a:gd name="connsiteX1" fmla="*/ 114300 w 8172450"/>
              <a:gd name="connsiteY1" fmla="*/ 1402516 h 1448009"/>
              <a:gd name="connsiteX2" fmla="*/ 266700 w 8172450"/>
              <a:gd name="connsiteY2" fmla="*/ 1440616 h 1448009"/>
              <a:gd name="connsiteX3" fmla="*/ 438150 w 8172450"/>
              <a:gd name="connsiteY3" fmla="*/ 1440616 h 1448009"/>
              <a:gd name="connsiteX4" fmla="*/ 552450 w 8172450"/>
              <a:gd name="connsiteY4" fmla="*/ 1402516 h 1448009"/>
              <a:gd name="connsiteX5" fmla="*/ 628650 w 8172450"/>
              <a:gd name="connsiteY5" fmla="*/ 1392991 h 1448009"/>
              <a:gd name="connsiteX6" fmla="*/ 704850 w 8172450"/>
              <a:gd name="connsiteY6" fmla="*/ 1402516 h 1448009"/>
              <a:gd name="connsiteX7" fmla="*/ 800100 w 8172450"/>
              <a:gd name="connsiteY7" fmla="*/ 1183441 h 1448009"/>
              <a:gd name="connsiteX8" fmla="*/ 914400 w 8172450"/>
              <a:gd name="connsiteY8" fmla="*/ 1231066 h 1448009"/>
              <a:gd name="connsiteX9" fmla="*/ 1057275 w 8172450"/>
              <a:gd name="connsiteY9" fmla="*/ 1259641 h 1448009"/>
              <a:gd name="connsiteX10" fmla="*/ 1171575 w 8172450"/>
              <a:gd name="connsiteY10" fmla="*/ 1345366 h 1448009"/>
              <a:gd name="connsiteX11" fmla="*/ 1343025 w 8172450"/>
              <a:gd name="connsiteY11" fmla="*/ 1354891 h 1448009"/>
              <a:gd name="connsiteX12" fmla="*/ 1428750 w 8172450"/>
              <a:gd name="connsiteY12" fmla="*/ 1202491 h 1448009"/>
              <a:gd name="connsiteX13" fmla="*/ 1533525 w 8172450"/>
              <a:gd name="connsiteY13" fmla="*/ 1240591 h 1448009"/>
              <a:gd name="connsiteX14" fmla="*/ 1714500 w 8172450"/>
              <a:gd name="connsiteY14" fmla="*/ 1250116 h 1448009"/>
              <a:gd name="connsiteX15" fmla="*/ 1809750 w 8172450"/>
              <a:gd name="connsiteY15" fmla="*/ 1373941 h 1448009"/>
              <a:gd name="connsiteX16" fmla="*/ 1933575 w 8172450"/>
              <a:gd name="connsiteY16" fmla="*/ 1354891 h 1448009"/>
              <a:gd name="connsiteX17" fmla="*/ 2085975 w 8172450"/>
              <a:gd name="connsiteY17" fmla="*/ 1431091 h 1448009"/>
              <a:gd name="connsiteX18" fmla="*/ 2247900 w 8172450"/>
              <a:gd name="connsiteY18" fmla="*/ 1364416 h 1448009"/>
              <a:gd name="connsiteX19" fmla="*/ 2362200 w 8172450"/>
              <a:gd name="connsiteY19" fmla="*/ 1431091 h 1448009"/>
              <a:gd name="connsiteX20" fmla="*/ 2428875 w 8172450"/>
              <a:gd name="connsiteY20" fmla="*/ 1431091 h 1448009"/>
              <a:gd name="connsiteX21" fmla="*/ 2533650 w 8172450"/>
              <a:gd name="connsiteY21" fmla="*/ 1240591 h 1448009"/>
              <a:gd name="connsiteX22" fmla="*/ 2705100 w 8172450"/>
              <a:gd name="connsiteY22" fmla="*/ 1345366 h 1448009"/>
              <a:gd name="connsiteX23" fmla="*/ 2800350 w 8172450"/>
              <a:gd name="connsiteY23" fmla="*/ 1278691 h 1448009"/>
              <a:gd name="connsiteX24" fmla="*/ 2905125 w 8172450"/>
              <a:gd name="connsiteY24" fmla="*/ 1383466 h 1448009"/>
              <a:gd name="connsiteX25" fmla="*/ 2981325 w 8172450"/>
              <a:gd name="connsiteY25" fmla="*/ 1402516 h 1448009"/>
              <a:gd name="connsiteX26" fmla="*/ 3181350 w 8172450"/>
              <a:gd name="connsiteY26" fmla="*/ 1297741 h 1448009"/>
              <a:gd name="connsiteX27" fmla="*/ 3267075 w 8172450"/>
              <a:gd name="connsiteY27" fmla="*/ 1316791 h 1448009"/>
              <a:gd name="connsiteX28" fmla="*/ 3343275 w 8172450"/>
              <a:gd name="connsiteY28" fmla="*/ 1173916 h 1448009"/>
              <a:gd name="connsiteX29" fmla="*/ 3457575 w 8172450"/>
              <a:gd name="connsiteY29" fmla="*/ 1192966 h 1448009"/>
              <a:gd name="connsiteX30" fmla="*/ 3533775 w 8172450"/>
              <a:gd name="connsiteY30" fmla="*/ 1164391 h 1448009"/>
              <a:gd name="connsiteX31" fmla="*/ 3629025 w 8172450"/>
              <a:gd name="connsiteY31" fmla="*/ 1164391 h 1448009"/>
              <a:gd name="connsiteX32" fmla="*/ 3743325 w 8172450"/>
              <a:gd name="connsiteY32" fmla="*/ 964366 h 1448009"/>
              <a:gd name="connsiteX33" fmla="*/ 3800475 w 8172450"/>
              <a:gd name="connsiteY33" fmla="*/ 630991 h 1448009"/>
              <a:gd name="connsiteX34" fmla="*/ 3981450 w 8172450"/>
              <a:gd name="connsiteY34" fmla="*/ 1107241 h 1448009"/>
              <a:gd name="connsiteX35" fmla="*/ 4086225 w 8172450"/>
              <a:gd name="connsiteY35" fmla="*/ 1107241 h 1448009"/>
              <a:gd name="connsiteX36" fmla="*/ 4181475 w 8172450"/>
              <a:gd name="connsiteY36" fmla="*/ 1011991 h 1448009"/>
              <a:gd name="connsiteX37" fmla="*/ 4381500 w 8172450"/>
              <a:gd name="connsiteY37" fmla="*/ 1145341 h 1448009"/>
              <a:gd name="connsiteX38" fmla="*/ 4495800 w 8172450"/>
              <a:gd name="connsiteY38" fmla="*/ 840541 h 1448009"/>
              <a:gd name="connsiteX39" fmla="*/ 4619625 w 8172450"/>
              <a:gd name="connsiteY39" fmla="*/ 478591 h 1448009"/>
              <a:gd name="connsiteX40" fmla="*/ 4705350 w 8172450"/>
              <a:gd name="connsiteY40" fmla="*/ 831016 h 1448009"/>
              <a:gd name="connsiteX41" fmla="*/ 4819650 w 8172450"/>
              <a:gd name="connsiteY41" fmla="*/ 840541 h 1448009"/>
              <a:gd name="connsiteX42" fmla="*/ 5029200 w 8172450"/>
              <a:gd name="connsiteY42" fmla="*/ 1002466 h 1448009"/>
              <a:gd name="connsiteX43" fmla="*/ 5105400 w 8172450"/>
              <a:gd name="connsiteY43" fmla="*/ 926266 h 1448009"/>
              <a:gd name="connsiteX44" fmla="*/ 5181600 w 8172450"/>
              <a:gd name="connsiteY44" fmla="*/ 1097716 h 1448009"/>
              <a:gd name="connsiteX45" fmla="*/ 5257800 w 8172450"/>
              <a:gd name="connsiteY45" fmla="*/ 1154866 h 1448009"/>
              <a:gd name="connsiteX46" fmla="*/ 5353050 w 8172450"/>
              <a:gd name="connsiteY46" fmla="*/ 1212016 h 1448009"/>
              <a:gd name="connsiteX47" fmla="*/ 5543550 w 8172450"/>
              <a:gd name="connsiteY47" fmla="*/ 1269166 h 1448009"/>
              <a:gd name="connsiteX48" fmla="*/ 5629275 w 8172450"/>
              <a:gd name="connsiteY48" fmla="*/ 1202491 h 1448009"/>
              <a:gd name="connsiteX49" fmla="*/ 5753100 w 8172450"/>
              <a:gd name="connsiteY49" fmla="*/ 1164391 h 1448009"/>
              <a:gd name="connsiteX50" fmla="*/ 5800725 w 8172450"/>
              <a:gd name="connsiteY50" fmla="*/ 1297741 h 1448009"/>
              <a:gd name="connsiteX51" fmla="*/ 5915025 w 8172450"/>
              <a:gd name="connsiteY51" fmla="*/ 1250116 h 1448009"/>
              <a:gd name="connsiteX52" fmla="*/ 6019800 w 8172450"/>
              <a:gd name="connsiteY52" fmla="*/ 1250116 h 1448009"/>
              <a:gd name="connsiteX53" fmla="*/ 6115050 w 8172450"/>
              <a:gd name="connsiteY53" fmla="*/ 1307266 h 1448009"/>
              <a:gd name="connsiteX54" fmla="*/ 6219825 w 8172450"/>
              <a:gd name="connsiteY54" fmla="*/ 1288216 h 1448009"/>
              <a:gd name="connsiteX55" fmla="*/ 6362700 w 8172450"/>
              <a:gd name="connsiteY55" fmla="*/ 1231066 h 1448009"/>
              <a:gd name="connsiteX56" fmla="*/ 6467475 w 8172450"/>
              <a:gd name="connsiteY56" fmla="*/ 1259641 h 1448009"/>
              <a:gd name="connsiteX57" fmla="*/ 6648450 w 8172450"/>
              <a:gd name="connsiteY57" fmla="*/ 1297741 h 1448009"/>
              <a:gd name="connsiteX58" fmla="*/ 6715125 w 8172450"/>
              <a:gd name="connsiteY58" fmla="*/ 1345366 h 1448009"/>
              <a:gd name="connsiteX59" fmla="*/ 6924675 w 8172450"/>
              <a:gd name="connsiteY59" fmla="*/ 1335841 h 1448009"/>
              <a:gd name="connsiteX60" fmla="*/ 7019925 w 8172450"/>
              <a:gd name="connsiteY60" fmla="*/ 1154866 h 1448009"/>
              <a:gd name="connsiteX61" fmla="*/ 7077075 w 8172450"/>
              <a:gd name="connsiteY61" fmla="*/ 430966 h 1448009"/>
              <a:gd name="connsiteX62" fmla="*/ 7115175 w 8172450"/>
              <a:gd name="connsiteY62" fmla="*/ 173791 h 1448009"/>
              <a:gd name="connsiteX63" fmla="*/ 7191375 w 8172450"/>
              <a:gd name="connsiteY63" fmla="*/ 2341 h 1448009"/>
              <a:gd name="connsiteX64" fmla="*/ 7219950 w 8172450"/>
              <a:gd name="connsiteY64" fmla="*/ 297616 h 1448009"/>
              <a:gd name="connsiteX65" fmla="*/ 7267575 w 8172450"/>
              <a:gd name="connsiteY65" fmla="*/ 611941 h 1448009"/>
              <a:gd name="connsiteX66" fmla="*/ 7277100 w 8172450"/>
              <a:gd name="connsiteY66" fmla="*/ 869116 h 1448009"/>
              <a:gd name="connsiteX67" fmla="*/ 7362825 w 8172450"/>
              <a:gd name="connsiteY67" fmla="*/ 1040566 h 1448009"/>
              <a:gd name="connsiteX68" fmla="*/ 7458075 w 8172450"/>
              <a:gd name="connsiteY68" fmla="*/ 1192966 h 1448009"/>
              <a:gd name="connsiteX69" fmla="*/ 7572375 w 8172450"/>
              <a:gd name="connsiteY69" fmla="*/ 1192966 h 1448009"/>
              <a:gd name="connsiteX70" fmla="*/ 7639050 w 8172450"/>
              <a:gd name="connsiteY70" fmla="*/ 1107241 h 1448009"/>
              <a:gd name="connsiteX71" fmla="*/ 7762875 w 8172450"/>
              <a:gd name="connsiteY71" fmla="*/ 1173916 h 1448009"/>
              <a:gd name="connsiteX72" fmla="*/ 7839075 w 8172450"/>
              <a:gd name="connsiteY72" fmla="*/ 1250116 h 1448009"/>
              <a:gd name="connsiteX73" fmla="*/ 7934325 w 8172450"/>
              <a:gd name="connsiteY73" fmla="*/ 1278691 h 1448009"/>
              <a:gd name="connsiteX74" fmla="*/ 8010525 w 8172450"/>
              <a:gd name="connsiteY74" fmla="*/ 1421566 h 1448009"/>
              <a:gd name="connsiteX75" fmla="*/ 8086725 w 8172450"/>
              <a:gd name="connsiteY75" fmla="*/ 1383466 h 1448009"/>
              <a:gd name="connsiteX76" fmla="*/ 8172450 w 8172450"/>
              <a:gd name="connsiteY76" fmla="*/ 1383466 h 1448009"/>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3267075 w 8172450"/>
              <a:gd name="connsiteY27" fmla="*/ 1316791 h 1618555"/>
              <a:gd name="connsiteX28" fmla="*/ 3343275 w 8172450"/>
              <a:gd name="connsiteY28" fmla="*/ 1173916 h 1618555"/>
              <a:gd name="connsiteX29" fmla="*/ 3457575 w 8172450"/>
              <a:gd name="connsiteY29" fmla="*/ 1192966 h 1618555"/>
              <a:gd name="connsiteX30" fmla="*/ 3533775 w 8172450"/>
              <a:gd name="connsiteY30" fmla="*/ 1164391 h 1618555"/>
              <a:gd name="connsiteX31" fmla="*/ 3629025 w 8172450"/>
              <a:gd name="connsiteY31" fmla="*/ 1164391 h 1618555"/>
              <a:gd name="connsiteX32" fmla="*/ 3743325 w 8172450"/>
              <a:gd name="connsiteY32" fmla="*/ 964366 h 1618555"/>
              <a:gd name="connsiteX33" fmla="*/ 3800475 w 8172450"/>
              <a:gd name="connsiteY33" fmla="*/ 630991 h 1618555"/>
              <a:gd name="connsiteX34" fmla="*/ 3981450 w 8172450"/>
              <a:gd name="connsiteY34" fmla="*/ 1107241 h 1618555"/>
              <a:gd name="connsiteX35" fmla="*/ 4086225 w 8172450"/>
              <a:gd name="connsiteY35" fmla="*/ 1107241 h 1618555"/>
              <a:gd name="connsiteX36" fmla="*/ 4181475 w 8172450"/>
              <a:gd name="connsiteY36" fmla="*/ 1011991 h 1618555"/>
              <a:gd name="connsiteX37" fmla="*/ 4381500 w 8172450"/>
              <a:gd name="connsiteY37" fmla="*/ 1145341 h 1618555"/>
              <a:gd name="connsiteX38" fmla="*/ 4495800 w 8172450"/>
              <a:gd name="connsiteY38" fmla="*/ 840541 h 1618555"/>
              <a:gd name="connsiteX39" fmla="*/ 4619625 w 8172450"/>
              <a:gd name="connsiteY39" fmla="*/ 478591 h 1618555"/>
              <a:gd name="connsiteX40" fmla="*/ 4705350 w 8172450"/>
              <a:gd name="connsiteY40" fmla="*/ 831016 h 1618555"/>
              <a:gd name="connsiteX41" fmla="*/ 4819650 w 8172450"/>
              <a:gd name="connsiteY41" fmla="*/ 840541 h 1618555"/>
              <a:gd name="connsiteX42" fmla="*/ 5029200 w 8172450"/>
              <a:gd name="connsiteY42" fmla="*/ 1002466 h 1618555"/>
              <a:gd name="connsiteX43" fmla="*/ 5105400 w 8172450"/>
              <a:gd name="connsiteY43" fmla="*/ 926266 h 1618555"/>
              <a:gd name="connsiteX44" fmla="*/ 5181600 w 8172450"/>
              <a:gd name="connsiteY44" fmla="*/ 1097716 h 1618555"/>
              <a:gd name="connsiteX45" fmla="*/ 5257800 w 8172450"/>
              <a:gd name="connsiteY45" fmla="*/ 1154866 h 1618555"/>
              <a:gd name="connsiteX46" fmla="*/ 5353050 w 8172450"/>
              <a:gd name="connsiteY46" fmla="*/ 1212016 h 1618555"/>
              <a:gd name="connsiteX47" fmla="*/ 5543550 w 8172450"/>
              <a:gd name="connsiteY47" fmla="*/ 1269166 h 1618555"/>
              <a:gd name="connsiteX48" fmla="*/ 5629275 w 8172450"/>
              <a:gd name="connsiteY48" fmla="*/ 1202491 h 1618555"/>
              <a:gd name="connsiteX49" fmla="*/ 5753100 w 8172450"/>
              <a:gd name="connsiteY49" fmla="*/ 1164391 h 1618555"/>
              <a:gd name="connsiteX50" fmla="*/ 5800725 w 8172450"/>
              <a:gd name="connsiteY50" fmla="*/ 1297741 h 1618555"/>
              <a:gd name="connsiteX51" fmla="*/ 5915025 w 8172450"/>
              <a:gd name="connsiteY51" fmla="*/ 1250116 h 1618555"/>
              <a:gd name="connsiteX52" fmla="*/ 6019800 w 8172450"/>
              <a:gd name="connsiteY52" fmla="*/ 1250116 h 1618555"/>
              <a:gd name="connsiteX53" fmla="*/ 6115050 w 8172450"/>
              <a:gd name="connsiteY53" fmla="*/ 1307266 h 1618555"/>
              <a:gd name="connsiteX54" fmla="*/ 6219825 w 8172450"/>
              <a:gd name="connsiteY54" fmla="*/ 1288216 h 1618555"/>
              <a:gd name="connsiteX55" fmla="*/ 6362700 w 8172450"/>
              <a:gd name="connsiteY55" fmla="*/ 1231066 h 1618555"/>
              <a:gd name="connsiteX56" fmla="*/ 6467475 w 8172450"/>
              <a:gd name="connsiteY56" fmla="*/ 1259641 h 1618555"/>
              <a:gd name="connsiteX57" fmla="*/ 6648450 w 8172450"/>
              <a:gd name="connsiteY57" fmla="*/ 1297741 h 1618555"/>
              <a:gd name="connsiteX58" fmla="*/ 6715125 w 8172450"/>
              <a:gd name="connsiteY58" fmla="*/ 1618416 h 1618555"/>
              <a:gd name="connsiteX59" fmla="*/ 6924675 w 8172450"/>
              <a:gd name="connsiteY59" fmla="*/ 1335841 h 1618555"/>
              <a:gd name="connsiteX60" fmla="*/ 7019925 w 8172450"/>
              <a:gd name="connsiteY60" fmla="*/ 1154866 h 1618555"/>
              <a:gd name="connsiteX61" fmla="*/ 7077075 w 8172450"/>
              <a:gd name="connsiteY61" fmla="*/ 430966 h 1618555"/>
              <a:gd name="connsiteX62" fmla="*/ 7115175 w 8172450"/>
              <a:gd name="connsiteY62" fmla="*/ 173791 h 1618555"/>
              <a:gd name="connsiteX63" fmla="*/ 7191375 w 8172450"/>
              <a:gd name="connsiteY63" fmla="*/ 2341 h 1618555"/>
              <a:gd name="connsiteX64" fmla="*/ 7219950 w 8172450"/>
              <a:gd name="connsiteY64" fmla="*/ 297616 h 1618555"/>
              <a:gd name="connsiteX65" fmla="*/ 7267575 w 8172450"/>
              <a:gd name="connsiteY65" fmla="*/ 611941 h 1618555"/>
              <a:gd name="connsiteX66" fmla="*/ 7277100 w 8172450"/>
              <a:gd name="connsiteY66" fmla="*/ 869116 h 1618555"/>
              <a:gd name="connsiteX67" fmla="*/ 7362825 w 8172450"/>
              <a:gd name="connsiteY67" fmla="*/ 1040566 h 1618555"/>
              <a:gd name="connsiteX68" fmla="*/ 7458075 w 8172450"/>
              <a:gd name="connsiteY68" fmla="*/ 1192966 h 1618555"/>
              <a:gd name="connsiteX69" fmla="*/ 7572375 w 8172450"/>
              <a:gd name="connsiteY69" fmla="*/ 1192966 h 1618555"/>
              <a:gd name="connsiteX70" fmla="*/ 7639050 w 8172450"/>
              <a:gd name="connsiteY70" fmla="*/ 1107241 h 1618555"/>
              <a:gd name="connsiteX71" fmla="*/ 7762875 w 8172450"/>
              <a:gd name="connsiteY71" fmla="*/ 1173916 h 1618555"/>
              <a:gd name="connsiteX72" fmla="*/ 7839075 w 8172450"/>
              <a:gd name="connsiteY72" fmla="*/ 1250116 h 1618555"/>
              <a:gd name="connsiteX73" fmla="*/ 7934325 w 8172450"/>
              <a:gd name="connsiteY73" fmla="*/ 1278691 h 1618555"/>
              <a:gd name="connsiteX74" fmla="*/ 8010525 w 8172450"/>
              <a:gd name="connsiteY74" fmla="*/ 1421566 h 1618555"/>
              <a:gd name="connsiteX75" fmla="*/ 8086725 w 8172450"/>
              <a:gd name="connsiteY75" fmla="*/ 1383466 h 1618555"/>
              <a:gd name="connsiteX76" fmla="*/ 8172450 w 8172450"/>
              <a:gd name="connsiteY76" fmla="*/ 1383466 h 1618555"/>
              <a:gd name="connsiteX0" fmla="*/ 0 w 8172450"/>
              <a:gd name="connsiteY0" fmla="*/ 1383466 h 1618948"/>
              <a:gd name="connsiteX1" fmla="*/ 114300 w 8172450"/>
              <a:gd name="connsiteY1" fmla="*/ 1402516 h 1618948"/>
              <a:gd name="connsiteX2" fmla="*/ 266700 w 8172450"/>
              <a:gd name="connsiteY2" fmla="*/ 1440616 h 1618948"/>
              <a:gd name="connsiteX3" fmla="*/ 438150 w 8172450"/>
              <a:gd name="connsiteY3" fmla="*/ 1440616 h 1618948"/>
              <a:gd name="connsiteX4" fmla="*/ 552450 w 8172450"/>
              <a:gd name="connsiteY4" fmla="*/ 1402516 h 1618948"/>
              <a:gd name="connsiteX5" fmla="*/ 628650 w 8172450"/>
              <a:gd name="connsiteY5" fmla="*/ 1392991 h 1618948"/>
              <a:gd name="connsiteX6" fmla="*/ 704850 w 8172450"/>
              <a:gd name="connsiteY6" fmla="*/ 1402516 h 1618948"/>
              <a:gd name="connsiteX7" fmla="*/ 800100 w 8172450"/>
              <a:gd name="connsiteY7" fmla="*/ 1183441 h 1618948"/>
              <a:gd name="connsiteX8" fmla="*/ 914400 w 8172450"/>
              <a:gd name="connsiteY8" fmla="*/ 1231066 h 1618948"/>
              <a:gd name="connsiteX9" fmla="*/ 1057275 w 8172450"/>
              <a:gd name="connsiteY9" fmla="*/ 1259641 h 1618948"/>
              <a:gd name="connsiteX10" fmla="*/ 1171575 w 8172450"/>
              <a:gd name="connsiteY10" fmla="*/ 1345366 h 1618948"/>
              <a:gd name="connsiteX11" fmla="*/ 1343025 w 8172450"/>
              <a:gd name="connsiteY11" fmla="*/ 1354891 h 1618948"/>
              <a:gd name="connsiteX12" fmla="*/ 1428750 w 8172450"/>
              <a:gd name="connsiteY12" fmla="*/ 1202491 h 1618948"/>
              <a:gd name="connsiteX13" fmla="*/ 1533525 w 8172450"/>
              <a:gd name="connsiteY13" fmla="*/ 1240591 h 1618948"/>
              <a:gd name="connsiteX14" fmla="*/ 1714500 w 8172450"/>
              <a:gd name="connsiteY14" fmla="*/ 1250116 h 1618948"/>
              <a:gd name="connsiteX15" fmla="*/ 1809750 w 8172450"/>
              <a:gd name="connsiteY15" fmla="*/ 1373941 h 1618948"/>
              <a:gd name="connsiteX16" fmla="*/ 1933575 w 8172450"/>
              <a:gd name="connsiteY16" fmla="*/ 1354891 h 1618948"/>
              <a:gd name="connsiteX17" fmla="*/ 2085975 w 8172450"/>
              <a:gd name="connsiteY17" fmla="*/ 1431091 h 1618948"/>
              <a:gd name="connsiteX18" fmla="*/ 2247900 w 8172450"/>
              <a:gd name="connsiteY18" fmla="*/ 1364416 h 1618948"/>
              <a:gd name="connsiteX19" fmla="*/ 2362200 w 8172450"/>
              <a:gd name="connsiteY19" fmla="*/ 1431091 h 1618948"/>
              <a:gd name="connsiteX20" fmla="*/ 2428875 w 8172450"/>
              <a:gd name="connsiteY20" fmla="*/ 1431091 h 1618948"/>
              <a:gd name="connsiteX21" fmla="*/ 2533650 w 8172450"/>
              <a:gd name="connsiteY21" fmla="*/ 1240591 h 1618948"/>
              <a:gd name="connsiteX22" fmla="*/ 2705100 w 8172450"/>
              <a:gd name="connsiteY22" fmla="*/ 1345366 h 1618948"/>
              <a:gd name="connsiteX23" fmla="*/ 2800350 w 8172450"/>
              <a:gd name="connsiteY23" fmla="*/ 1278691 h 1618948"/>
              <a:gd name="connsiteX24" fmla="*/ 2905125 w 8172450"/>
              <a:gd name="connsiteY24" fmla="*/ 1383466 h 1618948"/>
              <a:gd name="connsiteX25" fmla="*/ 2981325 w 8172450"/>
              <a:gd name="connsiteY25" fmla="*/ 1402516 h 1618948"/>
              <a:gd name="connsiteX26" fmla="*/ 3181350 w 8172450"/>
              <a:gd name="connsiteY26" fmla="*/ 1297741 h 1618948"/>
              <a:gd name="connsiteX27" fmla="*/ 3267075 w 8172450"/>
              <a:gd name="connsiteY27" fmla="*/ 1316791 h 1618948"/>
              <a:gd name="connsiteX28" fmla="*/ 3343275 w 8172450"/>
              <a:gd name="connsiteY28" fmla="*/ 1173916 h 1618948"/>
              <a:gd name="connsiteX29" fmla="*/ 3457575 w 8172450"/>
              <a:gd name="connsiteY29" fmla="*/ 1192966 h 1618948"/>
              <a:gd name="connsiteX30" fmla="*/ 3533775 w 8172450"/>
              <a:gd name="connsiteY30" fmla="*/ 1164391 h 1618948"/>
              <a:gd name="connsiteX31" fmla="*/ 3629025 w 8172450"/>
              <a:gd name="connsiteY31" fmla="*/ 1164391 h 1618948"/>
              <a:gd name="connsiteX32" fmla="*/ 3743325 w 8172450"/>
              <a:gd name="connsiteY32" fmla="*/ 964366 h 1618948"/>
              <a:gd name="connsiteX33" fmla="*/ 3800475 w 8172450"/>
              <a:gd name="connsiteY33" fmla="*/ 630991 h 1618948"/>
              <a:gd name="connsiteX34" fmla="*/ 3981450 w 8172450"/>
              <a:gd name="connsiteY34" fmla="*/ 1107241 h 1618948"/>
              <a:gd name="connsiteX35" fmla="*/ 4086225 w 8172450"/>
              <a:gd name="connsiteY35" fmla="*/ 1107241 h 1618948"/>
              <a:gd name="connsiteX36" fmla="*/ 4181475 w 8172450"/>
              <a:gd name="connsiteY36" fmla="*/ 1011991 h 1618948"/>
              <a:gd name="connsiteX37" fmla="*/ 4381500 w 8172450"/>
              <a:gd name="connsiteY37" fmla="*/ 1145341 h 1618948"/>
              <a:gd name="connsiteX38" fmla="*/ 4495800 w 8172450"/>
              <a:gd name="connsiteY38" fmla="*/ 840541 h 1618948"/>
              <a:gd name="connsiteX39" fmla="*/ 4619625 w 8172450"/>
              <a:gd name="connsiteY39" fmla="*/ 478591 h 1618948"/>
              <a:gd name="connsiteX40" fmla="*/ 4705350 w 8172450"/>
              <a:gd name="connsiteY40" fmla="*/ 831016 h 1618948"/>
              <a:gd name="connsiteX41" fmla="*/ 4819650 w 8172450"/>
              <a:gd name="connsiteY41" fmla="*/ 840541 h 1618948"/>
              <a:gd name="connsiteX42" fmla="*/ 5029200 w 8172450"/>
              <a:gd name="connsiteY42" fmla="*/ 1002466 h 1618948"/>
              <a:gd name="connsiteX43" fmla="*/ 5105400 w 8172450"/>
              <a:gd name="connsiteY43" fmla="*/ 926266 h 1618948"/>
              <a:gd name="connsiteX44" fmla="*/ 5181600 w 8172450"/>
              <a:gd name="connsiteY44" fmla="*/ 1097716 h 1618948"/>
              <a:gd name="connsiteX45" fmla="*/ 5257800 w 8172450"/>
              <a:gd name="connsiteY45" fmla="*/ 1154866 h 1618948"/>
              <a:gd name="connsiteX46" fmla="*/ 5353050 w 8172450"/>
              <a:gd name="connsiteY46" fmla="*/ 1212016 h 1618948"/>
              <a:gd name="connsiteX47" fmla="*/ 5543550 w 8172450"/>
              <a:gd name="connsiteY47" fmla="*/ 1269166 h 1618948"/>
              <a:gd name="connsiteX48" fmla="*/ 5629275 w 8172450"/>
              <a:gd name="connsiteY48" fmla="*/ 1202491 h 1618948"/>
              <a:gd name="connsiteX49" fmla="*/ 5753100 w 8172450"/>
              <a:gd name="connsiteY49" fmla="*/ 1164391 h 1618948"/>
              <a:gd name="connsiteX50" fmla="*/ 5800725 w 8172450"/>
              <a:gd name="connsiteY50" fmla="*/ 1297741 h 1618948"/>
              <a:gd name="connsiteX51" fmla="*/ 5915025 w 8172450"/>
              <a:gd name="connsiteY51" fmla="*/ 1250116 h 1618948"/>
              <a:gd name="connsiteX52" fmla="*/ 6019800 w 8172450"/>
              <a:gd name="connsiteY52" fmla="*/ 1250116 h 1618948"/>
              <a:gd name="connsiteX53" fmla="*/ 6115050 w 8172450"/>
              <a:gd name="connsiteY53" fmla="*/ 1307266 h 1618948"/>
              <a:gd name="connsiteX54" fmla="*/ 6219825 w 8172450"/>
              <a:gd name="connsiteY54" fmla="*/ 1288216 h 1618948"/>
              <a:gd name="connsiteX55" fmla="*/ 6362700 w 8172450"/>
              <a:gd name="connsiteY55" fmla="*/ 1231066 h 1618948"/>
              <a:gd name="connsiteX56" fmla="*/ 6467475 w 8172450"/>
              <a:gd name="connsiteY56" fmla="*/ 1259641 h 1618948"/>
              <a:gd name="connsiteX57" fmla="*/ 6715125 w 8172450"/>
              <a:gd name="connsiteY57" fmla="*/ 1618416 h 1618948"/>
              <a:gd name="connsiteX58" fmla="*/ 6924675 w 8172450"/>
              <a:gd name="connsiteY58" fmla="*/ 1335841 h 1618948"/>
              <a:gd name="connsiteX59" fmla="*/ 7019925 w 8172450"/>
              <a:gd name="connsiteY59" fmla="*/ 1154866 h 1618948"/>
              <a:gd name="connsiteX60" fmla="*/ 7077075 w 8172450"/>
              <a:gd name="connsiteY60" fmla="*/ 430966 h 1618948"/>
              <a:gd name="connsiteX61" fmla="*/ 7115175 w 8172450"/>
              <a:gd name="connsiteY61" fmla="*/ 173791 h 1618948"/>
              <a:gd name="connsiteX62" fmla="*/ 7191375 w 8172450"/>
              <a:gd name="connsiteY62" fmla="*/ 2341 h 1618948"/>
              <a:gd name="connsiteX63" fmla="*/ 7219950 w 8172450"/>
              <a:gd name="connsiteY63" fmla="*/ 297616 h 1618948"/>
              <a:gd name="connsiteX64" fmla="*/ 7267575 w 8172450"/>
              <a:gd name="connsiteY64" fmla="*/ 611941 h 1618948"/>
              <a:gd name="connsiteX65" fmla="*/ 7277100 w 8172450"/>
              <a:gd name="connsiteY65" fmla="*/ 869116 h 1618948"/>
              <a:gd name="connsiteX66" fmla="*/ 7362825 w 8172450"/>
              <a:gd name="connsiteY66" fmla="*/ 1040566 h 1618948"/>
              <a:gd name="connsiteX67" fmla="*/ 7458075 w 8172450"/>
              <a:gd name="connsiteY67" fmla="*/ 1192966 h 1618948"/>
              <a:gd name="connsiteX68" fmla="*/ 7572375 w 8172450"/>
              <a:gd name="connsiteY68" fmla="*/ 1192966 h 1618948"/>
              <a:gd name="connsiteX69" fmla="*/ 7639050 w 8172450"/>
              <a:gd name="connsiteY69" fmla="*/ 1107241 h 1618948"/>
              <a:gd name="connsiteX70" fmla="*/ 7762875 w 8172450"/>
              <a:gd name="connsiteY70" fmla="*/ 1173916 h 1618948"/>
              <a:gd name="connsiteX71" fmla="*/ 7839075 w 8172450"/>
              <a:gd name="connsiteY71" fmla="*/ 1250116 h 1618948"/>
              <a:gd name="connsiteX72" fmla="*/ 7934325 w 8172450"/>
              <a:gd name="connsiteY72" fmla="*/ 1278691 h 1618948"/>
              <a:gd name="connsiteX73" fmla="*/ 8010525 w 8172450"/>
              <a:gd name="connsiteY73" fmla="*/ 1421566 h 1618948"/>
              <a:gd name="connsiteX74" fmla="*/ 8086725 w 8172450"/>
              <a:gd name="connsiteY74" fmla="*/ 1383466 h 1618948"/>
              <a:gd name="connsiteX75" fmla="*/ 8172450 w 8172450"/>
              <a:gd name="connsiteY75" fmla="*/ 1383466 h 1618948"/>
              <a:gd name="connsiteX0" fmla="*/ 0 w 8172450"/>
              <a:gd name="connsiteY0" fmla="*/ 1383466 h 1619387"/>
              <a:gd name="connsiteX1" fmla="*/ 114300 w 8172450"/>
              <a:gd name="connsiteY1" fmla="*/ 1402516 h 1619387"/>
              <a:gd name="connsiteX2" fmla="*/ 266700 w 8172450"/>
              <a:gd name="connsiteY2" fmla="*/ 1440616 h 1619387"/>
              <a:gd name="connsiteX3" fmla="*/ 438150 w 8172450"/>
              <a:gd name="connsiteY3" fmla="*/ 1440616 h 1619387"/>
              <a:gd name="connsiteX4" fmla="*/ 552450 w 8172450"/>
              <a:gd name="connsiteY4" fmla="*/ 1402516 h 1619387"/>
              <a:gd name="connsiteX5" fmla="*/ 628650 w 8172450"/>
              <a:gd name="connsiteY5" fmla="*/ 1392991 h 1619387"/>
              <a:gd name="connsiteX6" fmla="*/ 704850 w 8172450"/>
              <a:gd name="connsiteY6" fmla="*/ 1402516 h 1619387"/>
              <a:gd name="connsiteX7" fmla="*/ 800100 w 8172450"/>
              <a:gd name="connsiteY7" fmla="*/ 1183441 h 1619387"/>
              <a:gd name="connsiteX8" fmla="*/ 914400 w 8172450"/>
              <a:gd name="connsiteY8" fmla="*/ 1231066 h 1619387"/>
              <a:gd name="connsiteX9" fmla="*/ 1057275 w 8172450"/>
              <a:gd name="connsiteY9" fmla="*/ 1259641 h 1619387"/>
              <a:gd name="connsiteX10" fmla="*/ 1171575 w 8172450"/>
              <a:gd name="connsiteY10" fmla="*/ 1345366 h 1619387"/>
              <a:gd name="connsiteX11" fmla="*/ 1343025 w 8172450"/>
              <a:gd name="connsiteY11" fmla="*/ 1354891 h 1619387"/>
              <a:gd name="connsiteX12" fmla="*/ 1428750 w 8172450"/>
              <a:gd name="connsiteY12" fmla="*/ 1202491 h 1619387"/>
              <a:gd name="connsiteX13" fmla="*/ 1533525 w 8172450"/>
              <a:gd name="connsiteY13" fmla="*/ 1240591 h 1619387"/>
              <a:gd name="connsiteX14" fmla="*/ 1714500 w 8172450"/>
              <a:gd name="connsiteY14" fmla="*/ 1250116 h 1619387"/>
              <a:gd name="connsiteX15" fmla="*/ 1809750 w 8172450"/>
              <a:gd name="connsiteY15" fmla="*/ 1373941 h 1619387"/>
              <a:gd name="connsiteX16" fmla="*/ 1933575 w 8172450"/>
              <a:gd name="connsiteY16" fmla="*/ 1354891 h 1619387"/>
              <a:gd name="connsiteX17" fmla="*/ 2085975 w 8172450"/>
              <a:gd name="connsiteY17" fmla="*/ 1431091 h 1619387"/>
              <a:gd name="connsiteX18" fmla="*/ 2247900 w 8172450"/>
              <a:gd name="connsiteY18" fmla="*/ 1364416 h 1619387"/>
              <a:gd name="connsiteX19" fmla="*/ 2362200 w 8172450"/>
              <a:gd name="connsiteY19" fmla="*/ 1431091 h 1619387"/>
              <a:gd name="connsiteX20" fmla="*/ 2428875 w 8172450"/>
              <a:gd name="connsiteY20" fmla="*/ 1431091 h 1619387"/>
              <a:gd name="connsiteX21" fmla="*/ 2533650 w 8172450"/>
              <a:gd name="connsiteY21" fmla="*/ 1240591 h 1619387"/>
              <a:gd name="connsiteX22" fmla="*/ 2705100 w 8172450"/>
              <a:gd name="connsiteY22" fmla="*/ 1345366 h 1619387"/>
              <a:gd name="connsiteX23" fmla="*/ 2800350 w 8172450"/>
              <a:gd name="connsiteY23" fmla="*/ 1278691 h 1619387"/>
              <a:gd name="connsiteX24" fmla="*/ 2905125 w 8172450"/>
              <a:gd name="connsiteY24" fmla="*/ 1383466 h 1619387"/>
              <a:gd name="connsiteX25" fmla="*/ 2981325 w 8172450"/>
              <a:gd name="connsiteY25" fmla="*/ 1402516 h 1619387"/>
              <a:gd name="connsiteX26" fmla="*/ 3181350 w 8172450"/>
              <a:gd name="connsiteY26" fmla="*/ 1297741 h 1619387"/>
              <a:gd name="connsiteX27" fmla="*/ 3267075 w 8172450"/>
              <a:gd name="connsiteY27" fmla="*/ 1316791 h 1619387"/>
              <a:gd name="connsiteX28" fmla="*/ 3343275 w 8172450"/>
              <a:gd name="connsiteY28" fmla="*/ 1173916 h 1619387"/>
              <a:gd name="connsiteX29" fmla="*/ 3457575 w 8172450"/>
              <a:gd name="connsiteY29" fmla="*/ 1192966 h 1619387"/>
              <a:gd name="connsiteX30" fmla="*/ 3533775 w 8172450"/>
              <a:gd name="connsiteY30" fmla="*/ 1164391 h 1619387"/>
              <a:gd name="connsiteX31" fmla="*/ 3629025 w 8172450"/>
              <a:gd name="connsiteY31" fmla="*/ 1164391 h 1619387"/>
              <a:gd name="connsiteX32" fmla="*/ 3743325 w 8172450"/>
              <a:gd name="connsiteY32" fmla="*/ 964366 h 1619387"/>
              <a:gd name="connsiteX33" fmla="*/ 3800475 w 8172450"/>
              <a:gd name="connsiteY33" fmla="*/ 630991 h 1619387"/>
              <a:gd name="connsiteX34" fmla="*/ 3981450 w 8172450"/>
              <a:gd name="connsiteY34" fmla="*/ 1107241 h 1619387"/>
              <a:gd name="connsiteX35" fmla="*/ 4086225 w 8172450"/>
              <a:gd name="connsiteY35" fmla="*/ 1107241 h 1619387"/>
              <a:gd name="connsiteX36" fmla="*/ 4181475 w 8172450"/>
              <a:gd name="connsiteY36" fmla="*/ 1011991 h 1619387"/>
              <a:gd name="connsiteX37" fmla="*/ 4381500 w 8172450"/>
              <a:gd name="connsiteY37" fmla="*/ 1145341 h 1619387"/>
              <a:gd name="connsiteX38" fmla="*/ 4495800 w 8172450"/>
              <a:gd name="connsiteY38" fmla="*/ 840541 h 1619387"/>
              <a:gd name="connsiteX39" fmla="*/ 4619625 w 8172450"/>
              <a:gd name="connsiteY39" fmla="*/ 478591 h 1619387"/>
              <a:gd name="connsiteX40" fmla="*/ 4705350 w 8172450"/>
              <a:gd name="connsiteY40" fmla="*/ 831016 h 1619387"/>
              <a:gd name="connsiteX41" fmla="*/ 4819650 w 8172450"/>
              <a:gd name="connsiteY41" fmla="*/ 840541 h 1619387"/>
              <a:gd name="connsiteX42" fmla="*/ 5029200 w 8172450"/>
              <a:gd name="connsiteY42" fmla="*/ 1002466 h 1619387"/>
              <a:gd name="connsiteX43" fmla="*/ 5105400 w 8172450"/>
              <a:gd name="connsiteY43" fmla="*/ 926266 h 1619387"/>
              <a:gd name="connsiteX44" fmla="*/ 5181600 w 8172450"/>
              <a:gd name="connsiteY44" fmla="*/ 1097716 h 1619387"/>
              <a:gd name="connsiteX45" fmla="*/ 5257800 w 8172450"/>
              <a:gd name="connsiteY45" fmla="*/ 1154866 h 1619387"/>
              <a:gd name="connsiteX46" fmla="*/ 5353050 w 8172450"/>
              <a:gd name="connsiteY46" fmla="*/ 1212016 h 1619387"/>
              <a:gd name="connsiteX47" fmla="*/ 5543550 w 8172450"/>
              <a:gd name="connsiteY47" fmla="*/ 1269166 h 1619387"/>
              <a:gd name="connsiteX48" fmla="*/ 5629275 w 8172450"/>
              <a:gd name="connsiteY48" fmla="*/ 1202491 h 1619387"/>
              <a:gd name="connsiteX49" fmla="*/ 5753100 w 8172450"/>
              <a:gd name="connsiteY49" fmla="*/ 1164391 h 1619387"/>
              <a:gd name="connsiteX50" fmla="*/ 5800725 w 8172450"/>
              <a:gd name="connsiteY50" fmla="*/ 1297741 h 1619387"/>
              <a:gd name="connsiteX51" fmla="*/ 5915025 w 8172450"/>
              <a:gd name="connsiteY51" fmla="*/ 1250116 h 1619387"/>
              <a:gd name="connsiteX52" fmla="*/ 6019800 w 8172450"/>
              <a:gd name="connsiteY52" fmla="*/ 1250116 h 1619387"/>
              <a:gd name="connsiteX53" fmla="*/ 6115050 w 8172450"/>
              <a:gd name="connsiteY53" fmla="*/ 1307266 h 1619387"/>
              <a:gd name="connsiteX54" fmla="*/ 6219825 w 8172450"/>
              <a:gd name="connsiteY54" fmla="*/ 1288216 h 1619387"/>
              <a:gd name="connsiteX55" fmla="*/ 6362700 w 8172450"/>
              <a:gd name="connsiteY55" fmla="*/ 1231066 h 1619387"/>
              <a:gd name="connsiteX56" fmla="*/ 6715125 w 8172450"/>
              <a:gd name="connsiteY56" fmla="*/ 1618416 h 1619387"/>
              <a:gd name="connsiteX57" fmla="*/ 6924675 w 8172450"/>
              <a:gd name="connsiteY57" fmla="*/ 1335841 h 1619387"/>
              <a:gd name="connsiteX58" fmla="*/ 7019925 w 8172450"/>
              <a:gd name="connsiteY58" fmla="*/ 1154866 h 1619387"/>
              <a:gd name="connsiteX59" fmla="*/ 7077075 w 8172450"/>
              <a:gd name="connsiteY59" fmla="*/ 430966 h 1619387"/>
              <a:gd name="connsiteX60" fmla="*/ 7115175 w 8172450"/>
              <a:gd name="connsiteY60" fmla="*/ 173791 h 1619387"/>
              <a:gd name="connsiteX61" fmla="*/ 7191375 w 8172450"/>
              <a:gd name="connsiteY61" fmla="*/ 2341 h 1619387"/>
              <a:gd name="connsiteX62" fmla="*/ 7219950 w 8172450"/>
              <a:gd name="connsiteY62" fmla="*/ 297616 h 1619387"/>
              <a:gd name="connsiteX63" fmla="*/ 7267575 w 8172450"/>
              <a:gd name="connsiteY63" fmla="*/ 611941 h 1619387"/>
              <a:gd name="connsiteX64" fmla="*/ 7277100 w 8172450"/>
              <a:gd name="connsiteY64" fmla="*/ 869116 h 1619387"/>
              <a:gd name="connsiteX65" fmla="*/ 7362825 w 8172450"/>
              <a:gd name="connsiteY65" fmla="*/ 1040566 h 1619387"/>
              <a:gd name="connsiteX66" fmla="*/ 7458075 w 8172450"/>
              <a:gd name="connsiteY66" fmla="*/ 1192966 h 1619387"/>
              <a:gd name="connsiteX67" fmla="*/ 7572375 w 8172450"/>
              <a:gd name="connsiteY67" fmla="*/ 1192966 h 1619387"/>
              <a:gd name="connsiteX68" fmla="*/ 7639050 w 8172450"/>
              <a:gd name="connsiteY68" fmla="*/ 1107241 h 1619387"/>
              <a:gd name="connsiteX69" fmla="*/ 7762875 w 8172450"/>
              <a:gd name="connsiteY69" fmla="*/ 1173916 h 1619387"/>
              <a:gd name="connsiteX70" fmla="*/ 7839075 w 8172450"/>
              <a:gd name="connsiteY70" fmla="*/ 1250116 h 1619387"/>
              <a:gd name="connsiteX71" fmla="*/ 7934325 w 8172450"/>
              <a:gd name="connsiteY71" fmla="*/ 1278691 h 1619387"/>
              <a:gd name="connsiteX72" fmla="*/ 8010525 w 8172450"/>
              <a:gd name="connsiteY72" fmla="*/ 1421566 h 1619387"/>
              <a:gd name="connsiteX73" fmla="*/ 8086725 w 8172450"/>
              <a:gd name="connsiteY73" fmla="*/ 1383466 h 1619387"/>
              <a:gd name="connsiteX74" fmla="*/ 8172450 w 8172450"/>
              <a:gd name="connsiteY74" fmla="*/ 1383466 h 1619387"/>
              <a:gd name="connsiteX0" fmla="*/ 0 w 8172450"/>
              <a:gd name="connsiteY0" fmla="*/ 1383466 h 1618631"/>
              <a:gd name="connsiteX1" fmla="*/ 114300 w 8172450"/>
              <a:gd name="connsiteY1" fmla="*/ 1402516 h 1618631"/>
              <a:gd name="connsiteX2" fmla="*/ 266700 w 8172450"/>
              <a:gd name="connsiteY2" fmla="*/ 1440616 h 1618631"/>
              <a:gd name="connsiteX3" fmla="*/ 438150 w 8172450"/>
              <a:gd name="connsiteY3" fmla="*/ 1440616 h 1618631"/>
              <a:gd name="connsiteX4" fmla="*/ 552450 w 8172450"/>
              <a:gd name="connsiteY4" fmla="*/ 1402516 h 1618631"/>
              <a:gd name="connsiteX5" fmla="*/ 628650 w 8172450"/>
              <a:gd name="connsiteY5" fmla="*/ 1392991 h 1618631"/>
              <a:gd name="connsiteX6" fmla="*/ 704850 w 8172450"/>
              <a:gd name="connsiteY6" fmla="*/ 1402516 h 1618631"/>
              <a:gd name="connsiteX7" fmla="*/ 800100 w 8172450"/>
              <a:gd name="connsiteY7" fmla="*/ 1183441 h 1618631"/>
              <a:gd name="connsiteX8" fmla="*/ 914400 w 8172450"/>
              <a:gd name="connsiteY8" fmla="*/ 1231066 h 1618631"/>
              <a:gd name="connsiteX9" fmla="*/ 1057275 w 8172450"/>
              <a:gd name="connsiteY9" fmla="*/ 1259641 h 1618631"/>
              <a:gd name="connsiteX10" fmla="*/ 1171575 w 8172450"/>
              <a:gd name="connsiteY10" fmla="*/ 1345366 h 1618631"/>
              <a:gd name="connsiteX11" fmla="*/ 1343025 w 8172450"/>
              <a:gd name="connsiteY11" fmla="*/ 1354891 h 1618631"/>
              <a:gd name="connsiteX12" fmla="*/ 1428750 w 8172450"/>
              <a:gd name="connsiteY12" fmla="*/ 1202491 h 1618631"/>
              <a:gd name="connsiteX13" fmla="*/ 1533525 w 8172450"/>
              <a:gd name="connsiteY13" fmla="*/ 1240591 h 1618631"/>
              <a:gd name="connsiteX14" fmla="*/ 1714500 w 8172450"/>
              <a:gd name="connsiteY14" fmla="*/ 1250116 h 1618631"/>
              <a:gd name="connsiteX15" fmla="*/ 1809750 w 8172450"/>
              <a:gd name="connsiteY15" fmla="*/ 1373941 h 1618631"/>
              <a:gd name="connsiteX16" fmla="*/ 1933575 w 8172450"/>
              <a:gd name="connsiteY16" fmla="*/ 1354891 h 1618631"/>
              <a:gd name="connsiteX17" fmla="*/ 2085975 w 8172450"/>
              <a:gd name="connsiteY17" fmla="*/ 1431091 h 1618631"/>
              <a:gd name="connsiteX18" fmla="*/ 2247900 w 8172450"/>
              <a:gd name="connsiteY18" fmla="*/ 1364416 h 1618631"/>
              <a:gd name="connsiteX19" fmla="*/ 2362200 w 8172450"/>
              <a:gd name="connsiteY19" fmla="*/ 1431091 h 1618631"/>
              <a:gd name="connsiteX20" fmla="*/ 2428875 w 8172450"/>
              <a:gd name="connsiteY20" fmla="*/ 1431091 h 1618631"/>
              <a:gd name="connsiteX21" fmla="*/ 2533650 w 8172450"/>
              <a:gd name="connsiteY21" fmla="*/ 1240591 h 1618631"/>
              <a:gd name="connsiteX22" fmla="*/ 2705100 w 8172450"/>
              <a:gd name="connsiteY22" fmla="*/ 1345366 h 1618631"/>
              <a:gd name="connsiteX23" fmla="*/ 2800350 w 8172450"/>
              <a:gd name="connsiteY23" fmla="*/ 1278691 h 1618631"/>
              <a:gd name="connsiteX24" fmla="*/ 2905125 w 8172450"/>
              <a:gd name="connsiteY24" fmla="*/ 1383466 h 1618631"/>
              <a:gd name="connsiteX25" fmla="*/ 2981325 w 8172450"/>
              <a:gd name="connsiteY25" fmla="*/ 1402516 h 1618631"/>
              <a:gd name="connsiteX26" fmla="*/ 3181350 w 8172450"/>
              <a:gd name="connsiteY26" fmla="*/ 1297741 h 1618631"/>
              <a:gd name="connsiteX27" fmla="*/ 3267075 w 8172450"/>
              <a:gd name="connsiteY27" fmla="*/ 1316791 h 1618631"/>
              <a:gd name="connsiteX28" fmla="*/ 3343275 w 8172450"/>
              <a:gd name="connsiteY28" fmla="*/ 1173916 h 1618631"/>
              <a:gd name="connsiteX29" fmla="*/ 3457575 w 8172450"/>
              <a:gd name="connsiteY29" fmla="*/ 1192966 h 1618631"/>
              <a:gd name="connsiteX30" fmla="*/ 3533775 w 8172450"/>
              <a:gd name="connsiteY30" fmla="*/ 1164391 h 1618631"/>
              <a:gd name="connsiteX31" fmla="*/ 3629025 w 8172450"/>
              <a:gd name="connsiteY31" fmla="*/ 1164391 h 1618631"/>
              <a:gd name="connsiteX32" fmla="*/ 3743325 w 8172450"/>
              <a:gd name="connsiteY32" fmla="*/ 964366 h 1618631"/>
              <a:gd name="connsiteX33" fmla="*/ 3800475 w 8172450"/>
              <a:gd name="connsiteY33" fmla="*/ 630991 h 1618631"/>
              <a:gd name="connsiteX34" fmla="*/ 3981450 w 8172450"/>
              <a:gd name="connsiteY34" fmla="*/ 1107241 h 1618631"/>
              <a:gd name="connsiteX35" fmla="*/ 4086225 w 8172450"/>
              <a:gd name="connsiteY35" fmla="*/ 1107241 h 1618631"/>
              <a:gd name="connsiteX36" fmla="*/ 4181475 w 8172450"/>
              <a:gd name="connsiteY36" fmla="*/ 1011991 h 1618631"/>
              <a:gd name="connsiteX37" fmla="*/ 4381500 w 8172450"/>
              <a:gd name="connsiteY37" fmla="*/ 1145341 h 1618631"/>
              <a:gd name="connsiteX38" fmla="*/ 4495800 w 8172450"/>
              <a:gd name="connsiteY38" fmla="*/ 840541 h 1618631"/>
              <a:gd name="connsiteX39" fmla="*/ 4619625 w 8172450"/>
              <a:gd name="connsiteY39" fmla="*/ 478591 h 1618631"/>
              <a:gd name="connsiteX40" fmla="*/ 4705350 w 8172450"/>
              <a:gd name="connsiteY40" fmla="*/ 831016 h 1618631"/>
              <a:gd name="connsiteX41" fmla="*/ 4819650 w 8172450"/>
              <a:gd name="connsiteY41" fmla="*/ 840541 h 1618631"/>
              <a:gd name="connsiteX42" fmla="*/ 5029200 w 8172450"/>
              <a:gd name="connsiteY42" fmla="*/ 1002466 h 1618631"/>
              <a:gd name="connsiteX43" fmla="*/ 5105400 w 8172450"/>
              <a:gd name="connsiteY43" fmla="*/ 926266 h 1618631"/>
              <a:gd name="connsiteX44" fmla="*/ 5181600 w 8172450"/>
              <a:gd name="connsiteY44" fmla="*/ 1097716 h 1618631"/>
              <a:gd name="connsiteX45" fmla="*/ 5257800 w 8172450"/>
              <a:gd name="connsiteY45" fmla="*/ 1154866 h 1618631"/>
              <a:gd name="connsiteX46" fmla="*/ 5353050 w 8172450"/>
              <a:gd name="connsiteY46" fmla="*/ 1212016 h 1618631"/>
              <a:gd name="connsiteX47" fmla="*/ 5543550 w 8172450"/>
              <a:gd name="connsiteY47" fmla="*/ 1269166 h 1618631"/>
              <a:gd name="connsiteX48" fmla="*/ 5629275 w 8172450"/>
              <a:gd name="connsiteY48" fmla="*/ 1202491 h 1618631"/>
              <a:gd name="connsiteX49" fmla="*/ 5753100 w 8172450"/>
              <a:gd name="connsiteY49" fmla="*/ 1164391 h 1618631"/>
              <a:gd name="connsiteX50" fmla="*/ 5800725 w 8172450"/>
              <a:gd name="connsiteY50" fmla="*/ 1297741 h 1618631"/>
              <a:gd name="connsiteX51" fmla="*/ 5915025 w 8172450"/>
              <a:gd name="connsiteY51" fmla="*/ 1250116 h 1618631"/>
              <a:gd name="connsiteX52" fmla="*/ 6019800 w 8172450"/>
              <a:gd name="connsiteY52" fmla="*/ 1250116 h 1618631"/>
              <a:gd name="connsiteX53" fmla="*/ 6115050 w 8172450"/>
              <a:gd name="connsiteY53" fmla="*/ 1307266 h 1618631"/>
              <a:gd name="connsiteX54" fmla="*/ 6219825 w 8172450"/>
              <a:gd name="connsiteY54" fmla="*/ 1288216 h 1618631"/>
              <a:gd name="connsiteX55" fmla="*/ 6715125 w 8172450"/>
              <a:gd name="connsiteY55" fmla="*/ 1618416 h 1618631"/>
              <a:gd name="connsiteX56" fmla="*/ 6924675 w 8172450"/>
              <a:gd name="connsiteY56" fmla="*/ 1335841 h 1618631"/>
              <a:gd name="connsiteX57" fmla="*/ 7019925 w 8172450"/>
              <a:gd name="connsiteY57" fmla="*/ 1154866 h 1618631"/>
              <a:gd name="connsiteX58" fmla="*/ 7077075 w 8172450"/>
              <a:gd name="connsiteY58" fmla="*/ 430966 h 1618631"/>
              <a:gd name="connsiteX59" fmla="*/ 7115175 w 8172450"/>
              <a:gd name="connsiteY59" fmla="*/ 173791 h 1618631"/>
              <a:gd name="connsiteX60" fmla="*/ 7191375 w 8172450"/>
              <a:gd name="connsiteY60" fmla="*/ 2341 h 1618631"/>
              <a:gd name="connsiteX61" fmla="*/ 7219950 w 8172450"/>
              <a:gd name="connsiteY61" fmla="*/ 297616 h 1618631"/>
              <a:gd name="connsiteX62" fmla="*/ 7267575 w 8172450"/>
              <a:gd name="connsiteY62" fmla="*/ 611941 h 1618631"/>
              <a:gd name="connsiteX63" fmla="*/ 7277100 w 8172450"/>
              <a:gd name="connsiteY63" fmla="*/ 869116 h 1618631"/>
              <a:gd name="connsiteX64" fmla="*/ 7362825 w 8172450"/>
              <a:gd name="connsiteY64" fmla="*/ 1040566 h 1618631"/>
              <a:gd name="connsiteX65" fmla="*/ 7458075 w 8172450"/>
              <a:gd name="connsiteY65" fmla="*/ 1192966 h 1618631"/>
              <a:gd name="connsiteX66" fmla="*/ 7572375 w 8172450"/>
              <a:gd name="connsiteY66" fmla="*/ 1192966 h 1618631"/>
              <a:gd name="connsiteX67" fmla="*/ 7639050 w 8172450"/>
              <a:gd name="connsiteY67" fmla="*/ 1107241 h 1618631"/>
              <a:gd name="connsiteX68" fmla="*/ 7762875 w 8172450"/>
              <a:gd name="connsiteY68" fmla="*/ 1173916 h 1618631"/>
              <a:gd name="connsiteX69" fmla="*/ 7839075 w 8172450"/>
              <a:gd name="connsiteY69" fmla="*/ 1250116 h 1618631"/>
              <a:gd name="connsiteX70" fmla="*/ 7934325 w 8172450"/>
              <a:gd name="connsiteY70" fmla="*/ 1278691 h 1618631"/>
              <a:gd name="connsiteX71" fmla="*/ 8010525 w 8172450"/>
              <a:gd name="connsiteY71" fmla="*/ 1421566 h 1618631"/>
              <a:gd name="connsiteX72" fmla="*/ 8086725 w 8172450"/>
              <a:gd name="connsiteY72" fmla="*/ 1383466 h 1618631"/>
              <a:gd name="connsiteX73" fmla="*/ 8172450 w 8172450"/>
              <a:gd name="connsiteY73" fmla="*/ 1383466 h 1618631"/>
              <a:gd name="connsiteX0" fmla="*/ 0 w 8172450"/>
              <a:gd name="connsiteY0" fmla="*/ 1383466 h 1618495"/>
              <a:gd name="connsiteX1" fmla="*/ 114300 w 8172450"/>
              <a:gd name="connsiteY1" fmla="*/ 1402516 h 1618495"/>
              <a:gd name="connsiteX2" fmla="*/ 266700 w 8172450"/>
              <a:gd name="connsiteY2" fmla="*/ 1440616 h 1618495"/>
              <a:gd name="connsiteX3" fmla="*/ 438150 w 8172450"/>
              <a:gd name="connsiteY3" fmla="*/ 1440616 h 1618495"/>
              <a:gd name="connsiteX4" fmla="*/ 552450 w 8172450"/>
              <a:gd name="connsiteY4" fmla="*/ 1402516 h 1618495"/>
              <a:gd name="connsiteX5" fmla="*/ 628650 w 8172450"/>
              <a:gd name="connsiteY5" fmla="*/ 1392991 h 1618495"/>
              <a:gd name="connsiteX6" fmla="*/ 704850 w 8172450"/>
              <a:gd name="connsiteY6" fmla="*/ 1402516 h 1618495"/>
              <a:gd name="connsiteX7" fmla="*/ 800100 w 8172450"/>
              <a:gd name="connsiteY7" fmla="*/ 1183441 h 1618495"/>
              <a:gd name="connsiteX8" fmla="*/ 914400 w 8172450"/>
              <a:gd name="connsiteY8" fmla="*/ 1231066 h 1618495"/>
              <a:gd name="connsiteX9" fmla="*/ 1057275 w 8172450"/>
              <a:gd name="connsiteY9" fmla="*/ 1259641 h 1618495"/>
              <a:gd name="connsiteX10" fmla="*/ 1171575 w 8172450"/>
              <a:gd name="connsiteY10" fmla="*/ 1345366 h 1618495"/>
              <a:gd name="connsiteX11" fmla="*/ 1343025 w 8172450"/>
              <a:gd name="connsiteY11" fmla="*/ 1354891 h 1618495"/>
              <a:gd name="connsiteX12" fmla="*/ 1428750 w 8172450"/>
              <a:gd name="connsiteY12" fmla="*/ 1202491 h 1618495"/>
              <a:gd name="connsiteX13" fmla="*/ 1533525 w 8172450"/>
              <a:gd name="connsiteY13" fmla="*/ 1240591 h 1618495"/>
              <a:gd name="connsiteX14" fmla="*/ 1714500 w 8172450"/>
              <a:gd name="connsiteY14" fmla="*/ 1250116 h 1618495"/>
              <a:gd name="connsiteX15" fmla="*/ 1809750 w 8172450"/>
              <a:gd name="connsiteY15" fmla="*/ 1373941 h 1618495"/>
              <a:gd name="connsiteX16" fmla="*/ 1933575 w 8172450"/>
              <a:gd name="connsiteY16" fmla="*/ 1354891 h 1618495"/>
              <a:gd name="connsiteX17" fmla="*/ 2085975 w 8172450"/>
              <a:gd name="connsiteY17" fmla="*/ 1431091 h 1618495"/>
              <a:gd name="connsiteX18" fmla="*/ 2247900 w 8172450"/>
              <a:gd name="connsiteY18" fmla="*/ 1364416 h 1618495"/>
              <a:gd name="connsiteX19" fmla="*/ 2362200 w 8172450"/>
              <a:gd name="connsiteY19" fmla="*/ 1431091 h 1618495"/>
              <a:gd name="connsiteX20" fmla="*/ 2428875 w 8172450"/>
              <a:gd name="connsiteY20" fmla="*/ 1431091 h 1618495"/>
              <a:gd name="connsiteX21" fmla="*/ 2533650 w 8172450"/>
              <a:gd name="connsiteY21" fmla="*/ 1240591 h 1618495"/>
              <a:gd name="connsiteX22" fmla="*/ 2705100 w 8172450"/>
              <a:gd name="connsiteY22" fmla="*/ 1345366 h 1618495"/>
              <a:gd name="connsiteX23" fmla="*/ 2800350 w 8172450"/>
              <a:gd name="connsiteY23" fmla="*/ 1278691 h 1618495"/>
              <a:gd name="connsiteX24" fmla="*/ 2905125 w 8172450"/>
              <a:gd name="connsiteY24" fmla="*/ 1383466 h 1618495"/>
              <a:gd name="connsiteX25" fmla="*/ 2981325 w 8172450"/>
              <a:gd name="connsiteY25" fmla="*/ 1402516 h 1618495"/>
              <a:gd name="connsiteX26" fmla="*/ 3181350 w 8172450"/>
              <a:gd name="connsiteY26" fmla="*/ 1297741 h 1618495"/>
              <a:gd name="connsiteX27" fmla="*/ 3267075 w 8172450"/>
              <a:gd name="connsiteY27" fmla="*/ 1316791 h 1618495"/>
              <a:gd name="connsiteX28" fmla="*/ 3343275 w 8172450"/>
              <a:gd name="connsiteY28" fmla="*/ 1173916 h 1618495"/>
              <a:gd name="connsiteX29" fmla="*/ 3457575 w 8172450"/>
              <a:gd name="connsiteY29" fmla="*/ 1192966 h 1618495"/>
              <a:gd name="connsiteX30" fmla="*/ 3533775 w 8172450"/>
              <a:gd name="connsiteY30" fmla="*/ 1164391 h 1618495"/>
              <a:gd name="connsiteX31" fmla="*/ 3629025 w 8172450"/>
              <a:gd name="connsiteY31" fmla="*/ 1164391 h 1618495"/>
              <a:gd name="connsiteX32" fmla="*/ 3743325 w 8172450"/>
              <a:gd name="connsiteY32" fmla="*/ 964366 h 1618495"/>
              <a:gd name="connsiteX33" fmla="*/ 3800475 w 8172450"/>
              <a:gd name="connsiteY33" fmla="*/ 630991 h 1618495"/>
              <a:gd name="connsiteX34" fmla="*/ 3981450 w 8172450"/>
              <a:gd name="connsiteY34" fmla="*/ 1107241 h 1618495"/>
              <a:gd name="connsiteX35" fmla="*/ 4086225 w 8172450"/>
              <a:gd name="connsiteY35" fmla="*/ 1107241 h 1618495"/>
              <a:gd name="connsiteX36" fmla="*/ 4181475 w 8172450"/>
              <a:gd name="connsiteY36" fmla="*/ 1011991 h 1618495"/>
              <a:gd name="connsiteX37" fmla="*/ 4381500 w 8172450"/>
              <a:gd name="connsiteY37" fmla="*/ 1145341 h 1618495"/>
              <a:gd name="connsiteX38" fmla="*/ 4495800 w 8172450"/>
              <a:gd name="connsiteY38" fmla="*/ 840541 h 1618495"/>
              <a:gd name="connsiteX39" fmla="*/ 4619625 w 8172450"/>
              <a:gd name="connsiteY39" fmla="*/ 478591 h 1618495"/>
              <a:gd name="connsiteX40" fmla="*/ 4705350 w 8172450"/>
              <a:gd name="connsiteY40" fmla="*/ 831016 h 1618495"/>
              <a:gd name="connsiteX41" fmla="*/ 4819650 w 8172450"/>
              <a:gd name="connsiteY41" fmla="*/ 840541 h 1618495"/>
              <a:gd name="connsiteX42" fmla="*/ 5029200 w 8172450"/>
              <a:gd name="connsiteY42" fmla="*/ 1002466 h 1618495"/>
              <a:gd name="connsiteX43" fmla="*/ 5105400 w 8172450"/>
              <a:gd name="connsiteY43" fmla="*/ 926266 h 1618495"/>
              <a:gd name="connsiteX44" fmla="*/ 5181600 w 8172450"/>
              <a:gd name="connsiteY44" fmla="*/ 1097716 h 1618495"/>
              <a:gd name="connsiteX45" fmla="*/ 5257800 w 8172450"/>
              <a:gd name="connsiteY45" fmla="*/ 1154866 h 1618495"/>
              <a:gd name="connsiteX46" fmla="*/ 5353050 w 8172450"/>
              <a:gd name="connsiteY46" fmla="*/ 1212016 h 1618495"/>
              <a:gd name="connsiteX47" fmla="*/ 5543550 w 8172450"/>
              <a:gd name="connsiteY47" fmla="*/ 1269166 h 1618495"/>
              <a:gd name="connsiteX48" fmla="*/ 5629275 w 8172450"/>
              <a:gd name="connsiteY48" fmla="*/ 1202491 h 1618495"/>
              <a:gd name="connsiteX49" fmla="*/ 5753100 w 8172450"/>
              <a:gd name="connsiteY49" fmla="*/ 1164391 h 1618495"/>
              <a:gd name="connsiteX50" fmla="*/ 5800725 w 8172450"/>
              <a:gd name="connsiteY50" fmla="*/ 1297741 h 1618495"/>
              <a:gd name="connsiteX51" fmla="*/ 5915025 w 8172450"/>
              <a:gd name="connsiteY51" fmla="*/ 1250116 h 1618495"/>
              <a:gd name="connsiteX52" fmla="*/ 6019800 w 8172450"/>
              <a:gd name="connsiteY52" fmla="*/ 1250116 h 1618495"/>
              <a:gd name="connsiteX53" fmla="*/ 6115050 w 8172450"/>
              <a:gd name="connsiteY53" fmla="*/ 1307266 h 1618495"/>
              <a:gd name="connsiteX54" fmla="*/ 6715125 w 8172450"/>
              <a:gd name="connsiteY54" fmla="*/ 1618416 h 1618495"/>
              <a:gd name="connsiteX55" fmla="*/ 6924675 w 8172450"/>
              <a:gd name="connsiteY55" fmla="*/ 1335841 h 1618495"/>
              <a:gd name="connsiteX56" fmla="*/ 7019925 w 8172450"/>
              <a:gd name="connsiteY56" fmla="*/ 1154866 h 1618495"/>
              <a:gd name="connsiteX57" fmla="*/ 7077075 w 8172450"/>
              <a:gd name="connsiteY57" fmla="*/ 430966 h 1618495"/>
              <a:gd name="connsiteX58" fmla="*/ 7115175 w 8172450"/>
              <a:gd name="connsiteY58" fmla="*/ 173791 h 1618495"/>
              <a:gd name="connsiteX59" fmla="*/ 7191375 w 8172450"/>
              <a:gd name="connsiteY59" fmla="*/ 2341 h 1618495"/>
              <a:gd name="connsiteX60" fmla="*/ 7219950 w 8172450"/>
              <a:gd name="connsiteY60" fmla="*/ 297616 h 1618495"/>
              <a:gd name="connsiteX61" fmla="*/ 7267575 w 8172450"/>
              <a:gd name="connsiteY61" fmla="*/ 611941 h 1618495"/>
              <a:gd name="connsiteX62" fmla="*/ 7277100 w 8172450"/>
              <a:gd name="connsiteY62" fmla="*/ 869116 h 1618495"/>
              <a:gd name="connsiteX63" fmla="*/ 7362825 w 8172450"/>
              <a:gd name="connsiteY63" fmla="*/ 1040566 h 1618495"/>
              <a:gd name="connsiteX64" fmla="*/ 7458075 w 8172450"/>
              <a:gd name="connsiteY64" fmla="*/ 1192966 h 1618495"/>
              <a:gd name="connsiteX65" fmla="*/ 7572375 w 8172450"/>
              <a:gd name="connsiteY65" fmla="*/ 1192966 h 1618495"/>
              <a:gd name="connsiteX66" fmla="*/ 7639050 w 8172450"/>
              <a:gd name="connsiteY66" fmla="*/ 1107241 h 1618495"/>
              <a:gd name="connsiteX67" fmla="*/ 7762875 w 8172450"/>
              <a:gd name="connsiteY67" fmla="*/ 1173916 h 1618495"/>
              <a:gd name="connsiteX68" fmla="*/ 7839075 w 8172450"/>
              <a:gd name="connsiteY68" fmla="*/ 1250116 h 1618495"/>
              <a:gd name="connsiteX69" fmla="*/ 7934325 w 8172450"/>
              <a:gd name="connsiteY69" fmla="*/ 1278691 h 1618495"/>
              <a:gd name="connsiteX70" fmla="*/ 8010525 w 8172450"/>
              <a:gd name="connsiteY70" fmla="*/ 1421566 h 1618495"/>
              <a:gd name="connsiteX71" fmla="*/ 8086725 w 8172450"/>
              <a:gd name="connsiteY71" fmla="*/ 1383466 h 1618495"/>
              <a:gd name="connsiteX72" fmla="*/ 8172450 w 8172450"/>
              <a:gd name="connsiteY72" fmla="*/ 1383466 h 1618495"/>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1809750 w 8172450"/>
              <a:gd name="connsiteY15" fmla="*/ 1373941 h 1619081"/>
              <a:gd name="connsiteX16" fmla="*/ 1933575 w 8172450"/>
              <a:gd name="connsiteY16" fmla="*/ 1354891 h 1619081"/>
              <a:gd name="connsiteX17" fmla="*/ 2085975 w 8172450"/>
              <a:gd name="connsiteY17" fmla="*/ 1431091 h 1619081"/>
              <a:gd name="connsiteX18" fmla="*/ 2247900 w 8172450"/>
              <a:gd name="connsiteY18" fmla="*/ 1364416 h 1619081"/>
              <a:gd name="connsiteX19" fmla="*/ 2362200 w 8172450"/>
              <a:gd name="connsiteY19" fmla="*/ 1431091 h 1619081"/>
              <a:gd name="connsiteX20" fmla="*/ 2428875 w 8172450"/>
              <a:gd name="connsiteY20" fmla="*/ 1431091 h 1619081"/>
              <a:gd name="connsiteX21" fmla="*/ 2533650 w 8172450"/>
              <a:gd name="connsiteY21" fmla="*/ 1240591 h 1619081"/>
              <a:gd name="connsiteX22" fmla="*/ 2705100 w 8172450"/>
              <a:gd name="connsiteY22" fmla="*/ 1345366 h 1619081"/>
              <a:gd name="connsiteX23" fmla="*/ 2800350 w 8172450"/>
              <a:gd name="connsiteY23" fmla="*/ 1278691 h 1619081"/>
              <a:gd name="connsiteX24" fmla="*/ 2905125 w 8172450"/>
              <a:gd name="connsiteY24" fmla="*/ 1383466 h 1619081"/>
              <a:gd name="connsiteX25" fmla="*/ 2981325 w 8172450"/>
              <a:gd name="connsiteY25" fmla="*/ 1402516 h 1619081"/>
              <a:gd name="connsiteX26" fmla="*/ 3181350 w 8172450"/>
              <a:gd name="connsiteY26" fmla="*/ 1297741 h 1619081"/>
              <a:gd name="connsiteX27" fmla="*/ 3267075 w 8172450"/>
              <a:gd name="connsiteY27" fmla="*/ 1316791 h 1619081"/>
              <a:gd name="connsiteX28" fmla="*/ 3343275 w 8172450"/>
              <a:gd name="connsiteY28" fmla="*/ 1173916 h 1619081"/>
              <a:gd name="connsiteX29" fmla="*/ 3457575 w 8172450"/>
              <a:gd name="connsiteY29" fmla="*/ 1192966 h 1619081"/>
              <a:gd name="connsiteX30" fmla="*/ 3533775 w 8172450"/>
              <a:gd name="connsiteY30" fmla="*/ 1164391 h 1619081"/>
              <a:gd name="connsiteX31" fmla="*/ 3629025 w 8172450"/>
              <a:gd name="connsiteY31" fmla="*/ 1164391 h 1619081"/>
              <a:gd name="connsiteX32" fmla="*/ 3743325 w 8172450"/>
              <a:gd name="connsiteY32" fmla="*/ 964366 h 1619081"/>
              <a:gd name="connsiteX33" fmla="*/ 3800475 w 8172450"/>
              <a:gd name="connsiteY33" fmla="*/ 630991 h 1619081"/>
              <a:gd name="connsiteX34" fmla="*/ 3981450 w 8172450"/>
              <a:gd name="connsiteY34" fmla="*/ 1107241 h 1619081"/>
              <a:gd name="connsiteX35" fmla="*/ 4086225 w 8172450"/>
              <a:gd name="connsiteY35" fmla="*/ 1107241 h 1619081"/>
              <a:gd name="connsiteX36" fmla="*/ 4181475 w 8172450"/>
              <a:gd name="connsiteY36" fmla="*/ 1011991 h 1619081"/>
              <a:gd name="connsiteX37" fmla="*/ 4381500 w 8172450"/>
              <a:gd name="connsiteY37" fmla="*/ 1145341 h 1619081"/>
              <a:gd name="connsiteX38" fmla="*/ 4495800 w 8172450"/>
              <a:gd name="connsiteY38" fmla="*/ 840541 h 1619081"/>
              <a:gd name="connsiteX39" fmla="*/ 4619625 w 8172450"/>
              <a:gd name="connsiteY39" fmla="*/ 478591 h 1619081"/>
              <a:gd name="connsiteX40" fmla="*/ 4705350 w 8172450"/>
              <a:gd name="connsiteY40" fmla="*/ 831016 h 1619081"/>
              <a:gd name="connsiteX41" fmla="*/ 4819650 w 8172450"/>
              <a:gd name="connsiteY41" fmla="*/ 840541 h 1619081"/>
              <a:gd name="connsiteX42" fmla="*/ 5029200 w 8172450"/>
              <a:gd name="connsiteY42" fmla="*/ 1002466 h 1619081"/>
              <a:gd name="connsiteX43" fmla="*/ 5105400 w 8172450"/>
              <a:gd name="connsiteY43" fmla="*/ 926266 h 1619081"/>
              <a:gd name="connsiteX44" fmla="*/ 5181600 w 8172450"/>
              <a:gd name="connsiteY44" fmla="*/ 1097716 h 1619081"/>
              <a:gd name="connsiteX45" fmla="*/ 5257800 w 8172450"/>
              <a:gd name="connsiteY45" fmla="*/ 1154866 h 1619081"/>
              <a:gd name="connsiteX46" fmla="*/ 5353050 w 8172450"/>
              <a:gd name="connsiteY46" fmla="*/ 1212016 h 1619081"/>
              <a:gd name="connsiteX47" fmla="*/ 5543550 w 8172450"/>
              <a:gd name="connsiteY47" fmla="*/ 1269166 h 1619081"/>
              <a:gd name="connsiteX48" fmla="*/ 5629275 w 8172450"/>
              <a:gd name="connsiteY48" fmla="*/ 1202491 h 1619081"/>
              <a:gd name="connsiteX49" fmla="*/ 5753100 w 8172450"/>
              <a:gd name="connsiteY49" fmla="*/ 1164391 h 1619081"/>
              <a:gd name="connsiteX50" fmla="*/ 5800725 w 8172450"/>
              <a:gd name="connsiteY50" fmla="*/ 1297741 h 1619081"/>
              <a:gd name="connsiteX51" fmla="*/ 5915025 w 8172450"/>
              <a:gd name="connsiteY51" fmla="*/ 1250116 h 1619081"/>
              <a:gd name="connsiteX52" fmla="*/ 6019800 w 8172450"/>
              <a:gd name="connsiteY52" fmla="*/ 1250116 h 1619081"/>
              <a:gd name="connsiteX53" fmla="*/ 6715125 w 8172450"/>
              <a:gd name="connsiteY53" fmla="*/ 1618416 h 1619081"/>
              <a:gd name="connsiteX54" fmla="*/ 6924675 w 8172450"/>
              <a:gd name="connsiteY54" fmla="*/ 1335841 h 1619081"/>
              <a:gd name="connsiteX55" fmla="*/ 7019925 w 8172450"/>
              <a:gd name="connsiteY55" fmla="*/ 1154866 h 1619081"/>
              <a:gd name="connsiteX56" fmla="*/ 7077075 w 8172450"/>
              <a:gd name="connsiteY56" fmla="*/ 430966 h 1619081"/>
              <a:gd name="connsiteX57" fmla="*/ 7115175 w 8172450"/>
              <a:gd name="connsiteY57" fmla="*/ 173791 h 1619081"/>
              <a:gd name="connsiteX58" fmla="*/ 7191375 w 8172450"/>
              <a:gd name="connsiteY58" fmla="*/ 2341 h 1619081"/>
              <a:gd name="connsiteX59" fmla="*/ 7219950 w 8172450"/>
              <a:gd name="connsiteY59" fmla="*/ 297616 h 1619081"/>
              <a:gd name="connsiteX60" fmla="*/ 7267575 w 8172450"/>
              <a:gd name="connsiteY60" fmla="*/ 611941 h 1619081"/>
              <a:gd name="connsiteX61" fmla="*/ 7277100 w 8172450"/>
              <a:gd name="connsiteY61" fmla="*/ 869116 h 1619081"/>
              <a:gd name="connsiteX62" fmla="*/ 7362825 w 8172450"/>
              <a:gd name="connsiteY62" fmla="*/ 1040566 h 1619081"/>
              <a:gd name="connsiteX63" fmla="*/ 7458075 w 8172450"/>
              <a:gd name="connsiteY63" fmla="*/ 1192966 h 1619081"/>
              <a:gd name="connsiteX64" fmla="*/ 7572375 w 8172450"/>
              <a:gd name="connsiteY64" fmla="*/ 1192966 h 1619081"/>
              <a:gd name="connsiteX65" fmla="*/ 7639050 w 8172450"/>
              <a:gd name="connsiteY65" fmla="*/ 1107241 h 1619081"/>
              <a:gd name="connsiteX66" fmla="*/ 7762875 w 8172450"/>
              <a:gd name="connsiteY66" fmla="*/ 1173916 h 1619081"/>
              <a:gd name="connsiteX67" fmla="*/ 7839075 w 8172450"/>
              <a:gd name="connsiteY67" fmla="*/ 1250116 h 1619081"/>
              <a:gd name="connsiteX68" fmla="*/ 7934325 w 8172450"/>
              <a:gd name="connsiteY68" fmla="*/ 1278691 h 1619081"/>
              <a:gd name="connsiteX69" fmla="*/ 8010525 w 8172450"/>
              <a:gd name="connsiteY69" fmla="*/ 1421566 h 1619081"/>
              <a:gd name="connsiteX70" fmla="*/ 8086725 w 8172450"/>
              <a:gd name="connsiteY70" fmla="*/ 1383466 h 1619081"/>
              <a:gd name="connsiteX71" fmla="*/ 8172450 w 8172450"/>
              <a:gd name="connsiteY71" fmla="*/ 1383466 h 1619081"/>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1809750 w 8172450"/>
              <a:gd name="connsiteY15" fmla="*/ 1373941 h 1619081"/>
              <a:gd name="connsiteX16" fmla="*/ 1933575 w 8172450"/>
              <a:gd name="connsiteY16" fmla="*/ 1354891 h 1619081"/>
              <a:gd name="connsiteX17" fmla="*/ 2085975 w 8172450"/>
              <a:gd name="connsiteY17" fmla="*/ 1431091 h 1619081"/>
              <a:gd name="connsiteX18" fmla="*/ 2247900 w 8172450"/>
              <a:gd name="connsiteY18" fmla="*/ 1364416 h 1619081"/>
              <a:gd name="connsiteX19" fmla="*/ 2362200 w 8172450"/>
              <a:gd name="connsiteY19" fmla="*/ 1431091 h 1619081"/>
              <a:gd name="connsiteX20" fmla="*/ 2428875 w 8172450"/>
              <a:gd name="connsiteY20" fmla="*/ 1431091 h 1619081"/>
              <a:gd name="connsiteX21" fmla="*/ 2533650 w 8172450"/>
              <a:gd name="connsiteY21" fmla="*/ 1240591 h 1619081"/>
              <a:gd name="connsiteX22" fmla="*/ 2705100 w 8172450"/>
              <a:gd name="connsiteY22" fmla="*/ 1345366 h 1619081"/>
              <a:gd name="connsiteX23" fmla="*/ 2800350 w 8172450"/>
              <a:gd name="connsiteY23" fmla="*/ 1278691 h 1619081"/>
              <a:gd name="connsiteX24" fmla="*/ 2905125 w 8172450"/>
              <a:gd name="connsiteY24" fmla="*/ 1383466 h 1619081"/>
              <a:gd name="connsiteX25" fmla="*/ 2981325 w 8172450"/>
              <a:gd name="connsiteY25" fmla="*/ 1402516 h 1619081"/>
              <a:gd name="connsiteX26" fmla="*/ 3181350 w 8172450"/>
              <a:gd name="connsiteY26" fmla="*/ 1297741 h 1619081"/>
              <a:gd name="connsiteX27" fmla="*/ 3267075 w 8172450"/>
              <a:gd name="connsiteY27" fmla="*/ 1316791 h 1619081"/>
              <a:gd name="connsiteX28" fmla="*/ 3343275 w 8172450"/>
              <a:gd name="connsiteY28" fmla="*/ 1173916 h 1619081"/>
              <a:gd name="connsiteX29" fmla="*/ 3457575 w 8172450"/>
              <a:gd name="connsiteY29" fmla="*/ 1192966 h 1619081"/>
              <a:gd name="connsiteX30" fmla="*/ 3533775 w 8172450"/>
              <a:gd name="connsiteY30" fmla="*/ 1164391 h 1619081"/>
              <a:gd name="connsiteX31" fmla="*/ 3629025 w 8172450"/>
              <a:gd name="connsiteY31" fmla="*/ 1164391 h 1619081"/>
              <a:gd name="connsiteX32" fmla="*/ 3743325 w 8172450"/>
              <a:gd name="connsiteY32" fmla="*/ 964366 h 1619081"/>
              <a:gd name="connsiteX33" fmla="*/ 3800475 w 8172450"/>
              <a:gd name="connsiteY33" fmla="*/ 630991 h 1619081"/>
              <a:gd name="connsiteX34" fmla="*/ 3981450 w 8172450"/>
              <a:gd name="connsiteY34" fmla="*/ 1107241 h 1619081"/>
              <a:gd name="connsiteX35" fmla="*/ 4086225 w 8172450"/>
              <a:gd name="connsiteY35" fmla="*/ 1107241 h 1619081"/>
              <a:gd name="connsiteX36" fmla="*/ 4181475 w 8172450"/>
              <a:gd name="connsiteY36" fmla="*/ 1011991 h 1619081"/>
              <a:gd name="connsiteX37" fmla="*/ 4381500 w 8172450"/>
              <a:gd name="connsiteY37" fmla="*/ 1145341 h 1619081"/>
              <a:gd name="connsiteX38" fmla="*/ 4495800 w 8172450"/>
              <a:gd name="connsiteY38" fmla="*/ 840541 h 1619081"/>
              <a:gd name="connsiteX39" fmla="*/ 4619625 w 8172450"/>
              <a:gd name="connsiteY39" fmla="*/ 478591 h 1619081"/>
              <a:gd name="connsiteX40" fmla="*/ 4705350 w 8172450"/>
              <a:gd name="connsiteY40" fmla="*/ 831016 h 1619081"/>
              <a:gd name="connsiteX41" fmla="*/ 4819650 w 8172450"/>
              <a:gd name="connsiteY41" fmla="*/ 840541 h 1619081"/>
              <a:gd name="connsiteX42" fmla="*/ 5029200 w 8172450"/>
              <a:gd name="connsiteY42" fmla="*/ 1002466 h 1619081"/>
              <a:gd name="connsiteX43" fmla="*/ 5105400 w 8172450"/>
              <a:gd name="connsiteY43" fmla="*/ 926266 h 1619081"/>
              <a:gd name="connsiteX44" fmla="*/ 5181600 w 8172450"/>
              <a:gd name="connsiteY44" fmla="*/ 1097716 h 1619081"/>
              <a:gd name="connsiteX45" fmla="*/ 5257800 w 8172450"/>
              <a:gd name="connsiteY45" fmla="*/ 1154866 h 1619081"/>
              <a:gd name="connsiteX46" fmla="*/ 5353050 w 8172450"/>
              <a:gd name="connsiteY46" fmla="*/ 1212016 h 1619081"/>
              <a:gd name="connsiteX47" fmla="*/ 5543550 w 8172450"/>
              <a:gd name="connsiteY47" fmla="*/ 1269166 h 1619081"/>
              <a:gd name="connsiteX48" fmla="*/ 5629275 w 8172450"/>
              <a:gd name="connsiteY48" fmla="*/ 1202491 h 1619081"/>
              <a:gd name="connsiteX49" fmla="*/ 5753100 w 8172450"/>
              <a:gd name="connsiteY49" fmla="*/ 1164391 h 1619081"/>
              <a:gd name="connsiteX50" fmla="*/ 5800725 w 8172450"/>
              <a:gd name="connsiteY50" fmla="*/ 1297741 h 1619081"/>
              <a:gd name="connsiteX51" fmla="*/ 5915025 w 8172450"/>
              <a:gd name="connsiteY51" fmla="*/ 1250116 h 1619081"/>
              <a:gd name="connsiteX52" fmla="*/ 6715125 w 8172450"/>
              <a:gd name="connsiteY52" fmla="*/ 1618416 h 1619081"/>
              <a:gd name="connsiteX53" fmla="*/ 6924675 w 8172450"/>
              <a:gd name="connsiteY53" fmla="*/ 1335841 h 1619081"/>
              <a:gd name="connsiteX54" fmla="*/ 7019925 w 8172450"/>
              <a:gd name="connsiteY54" fmla="*/ 1154866 h 1619081"/>
              <a:gd name="connsiteX55" fmla="*/ 7077075 w 8172450"/>
              <a:gd name="connsiteY55" fmla="*/ 430966 h 1619081"/>
              <a:gd name="connsiteX56" fmla="*/ 7115175 w 8172450"/>
              <a:gd name="connsiteY56" fmla="*/ 173791 h 1619081"/>
              <a:gd name="connsiteX57" fmla="*/ 7191375 w 8172450"/>
              <a:gd name="connsiteY57" fmla="*/ 2341 h 1619081"/>
              <a:gd name="connsiteX58" fmla="*/ 7219950 w 8172450"/>
              <a:gd name="connsiteY58" fmla="*/ 297616 h 1619081"/>
              <a:gd name="connsiteX59" fmla="*/ 7267575 w 8172450"/>
              <a:gd name="connsiteY59" fmla="*/ 611941 h 1619081"/>
              <a:gd name="connsiteX60" fmla="*/ 7277100 w 8172450"/>
              <a:gd name="connsiteY60" fmla="*/ 869116 h 1619081"/>
              <a:gd name="connsiteX61" fmla="*/ 7362825 w 8172450"/>
              <a:gd name="connsiteY61" fmla="*/ 1040566 h 1619081"/>
              <a:gd name="connsiteX62" fmla="*/ 7458075 w 8172450"/>
              <a:gd name="connsiteY62" fmla="*/ 1192966 h 1619081"/>
              <a:gd name="connsiteX63" fmla="*/ 7572375 w 8172450"/>
              <a:gd name="connsiteY63" fmla="*/ 1192966 h 1619081"/>
              <a:gd name="connsiteX64" fmla="*/ 7639050 w 8172450"/>
              <a:gd name="connsiteY64" fmla="*/ 1107241 h 1619081"/>
              <a:gd name="connsiteX65" fmla="*/ 7762875 w 8172450"/>
              <a:gd name="connsiteY65" fmla="*/ 1173916 h 1619081"/>
              <a:gd name="connsiteX66" fmla="*/ 7839075 w 8172450"/>
              <a:gd name="connsiteY66" fmla="*/ 1250116 h 1619081"/>
              <a:gd name="connsiteX67" fmla="*/ 7934325 w 8172450"/>
              <a:gd name="connsiteY67" fmla="*/ 1278691 h 1619081"/>
              <a:gd name="connsiteX68" fmla="*/ 8010525 w 8172450"/>
              <a:gd name="connsiteY68" fmla="*/ 1421566 h 1619081"/>
              <a:gd name="connsiteX69" fmla="*/ 8086725 w 8172450"/>
              <a:gd name="connsiteY69" fmla="*/ 1383466 h 1619081"/>
              <a:gd name="connsiteX70" fmla="*/ 8172450 w 8172450"/>
              <a:gd name="connsiteY70" fmla="*/ 1383466 h 1619081"/>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3267075 w 8172450"/>
              <a:gd name="connsiteY27" fmla="*/ 1316791 h 1618555"/>
              <a:gd name="connsiteX28" fmla="*/ 3343275 w 8172450"/>
              <a:gd name="connsiteY28" fmla="*/ 1173916 h 1618555"/>
              <a:gd name="connsiteX29" fmla="*/ 3457575 w 8172450"/>
              <a:gd name="connsiteY29" fmla="*/ 1192966 h 1618555"/>
              <a:gd name="connsiteX30" fmla="*/ 3533775 w 8172450"/>
              <a:gd name="connsiteY30" fmla="*/ 1164391 h 1618555"/>
              <a:gd name="connsiteX31" fmla="*/ 3629025 w 8172450"/>
              <a:gd name="connsiteY31" fmla="*/ 1164391 h 1618555"/>
              <a:gd name="connsiteX32" fmla="*/ 3743325 w 8172450"/>
              <a:gd name="connsiteY32" fmla="*/ 964366 h 1618555"/>
              <a:gd name="connsiteX33" fmla="*/ 3800475 w 8172450"/>
              <a:gd name="connsiteY33" fmla="*/ 630991 h 1618555"/>
              <a:gd name="connsiteX34" fmla="*/ 3981450 w 8172450"/>
              <a:gd name="connsiteY34" fmla="*/ 1107241 h 1618555"/>
              <a:gd name="connsiteX35" fmla="*/ 4086225 w 8172450"/>
              <a:gd name="connsiteY35" fmla="*/ 1107241 h 1618555"/>
              <a:gd name="connsiteX36" fmla="*/ 4181475 w 8172450"/>
              <a:gd name="connsiteY36" fmla="*/ 1011991 h 1618555"/>
              <a:gd name="connsiteX37" fmla="*/ 4381500 w 8172450"/>
              <a:gd name="connsiteY37" fmla="*/ 1145341 h 1618555"/>
              <a:gd name="connsiteX38" fmla="*/ 4495800 w 8172450"/>
              <a:gd name="connsiteY38" fmla="*/ 840541 h 1618555"/>
              <a:gd name="connsiteX39" fmla="*/ 4619625 w 8172450"/>
              <a:gd name="connsiteY39" fmla="*/ 478591 h 1618555"/>
              <a:gd name="connsiteX40" fmla="*/ 4705350 w 8172450"/>
              <a:gd name="connsiteY40" fmla="*/ 831016 h 1618555"/>
              <a:gd name="connsiteX41" fmla="*/ 4819650 w 8172450"/>
              <a:gd name="connsiteY41" fmla="*/ 840541 h 1618555"/>
              <a:gd name="connsiteX42" fmla="*/ 5029200 w 8172450"/>
              <a:gd name="connsiteY42" fmla="*/ 1002466 h 1618555"/>
              <a:gd name="connsiteX43" fmla="*/ 5105400 w 8172450"/>
              <a:gd name="connsiteY43" fmla="*/ 926266 h 1618555"/>
              <a:gd name="connsiteX44" fmla="*/ 5181600 w 8172450"/>
              <a:gd name="connsiteY44" fmla="*/ 1097716 h 1618555"/>
              <a:gd name="connsiteX45" fmla="*/ 5257800 w 8172450"/>
              <a:gd name="connsiteY45" fmla="*/ 1154866 h 1618555"/>
              <a:gd name="connsiteX46" fmla="*/ 5353050 w 8172450"/>
              <a:gd name="connsiteY46" fmla="*/ 1212016 h 1618555"/>
              <a:gd name="connsiteX47" fmla="*/ 5543550 w 8172450"/>
              <a:gd name="connsiteY47" fmla="*/ 1269166 h 1618555"/>
              <a:gd name="connsiteX48" fmla="*/ 5629275 w 8172450"/>
              <a:gd name="connsiteY48" fmla="*/ 1202491 h 1618555"/>
              <a:gd name="connsiteX49" fmla="*/ 5753100 w 8172450"/>
              <a:gd name="connsiteY49" fmla="*/ 1164391 h 1618555"/>
              <a:gd name="connsiteX50" fmla="*/ 5800725 w 8172450"/>
              <a:gd name="connsiteY50" fmla="*/ 1297741 h 1618555"/>
              <a:gd name="connsiteX51" fmla="*/ 6715125 w 8172450"/>
              <a:gd name="connsiteY51" fmla="*/ 1618416 h 1618555"/>
              <a:gd name="connsiteX52" fmla="*/ 6924675 w 8172450"/>
              <a:gd name="connsiteY52" fmla="*/ 1335841 h 1618555"/>
              <a:gd name="connsiteX53" fmla="*/ 7019925 w 8172450"/>
              <a:gd name="connsiteY53" fmla="*/ 1154866 h 1618555"/>
              <a:gd name="connsiteX54" fmla="*/ 7077075 w 8172450"/>
              <a:gd name="connsiteY54" fmla="*/ 430966 h 1618555"/>
              <a:gd name="connsiteX55" fmla="*/ 7115175 w 8172450"/>
              <a:gd name="connsiteY55" fmla="*/ 173791 h 1618555"/>
              <a:gd name="connsiteX56" fmla="*/ 7191375 w 8172450"/>
              <a:gd name="connsiteY56" fmla="*/ 2341 h 1618555"/>
              <a:gd name="connsiteX57" fmla="*/ 7219950 w 8172450"/>
              <a:gd name="connsiteY57" fmla="*/ 297616 h 1618555"/>
              <a:gd name="connsiteX58" fmla="*/ 7267575 w 8172450"/>
              <a:gd name="connsiteY58" fmla="*/ 611941 h 1618555"/>
              <a:gd name="connsiteX59" fmla="*/ 7277100 w 8172450"/>
              <a:gd name="connsiteY59" fmla="*/ 869116 h 1618555"/>
              <a:gd name="connsiteX60" fmla="*/ 7362825 w 8172450"/>
              <a:gd name="connsiteY60" fmla="*/ 1040566 h 1618555"/>
              <a:gd name="connsiteX61" fmla="*/ 7458075 w 8172450"/>
              <a:gd name="connsiteY61" fmla="*/ 1192966 h 1618555"/>
              <a:gd name="connsiteX62" fmla="*/ 7572375 w 8172450"/>
              <a:gd name="connsiteY62" fmla="*/ 1192966 h 1618555"/>
              <a:gd name="connsiteX63" fmla="*/ 7639050 w 8172450"/>
              <a:gd name="connsiteY63" fmla="*/ 1107241 h 1618555"/>
              <a:gd name="connsiteX64" fmla="*/ 7762875 w 8172450"/>
              <a:gd name="connsiteY64" fmla="*/ 1173916 h 1618555"/>
              <a:gd name="connsiteX65" fmla="*/ 7839075 w 8172450"/>
              <a:gd name="connsiteY65" fmla="*/ 1250116 h 1618555"/>
              <a:gd name="connsiteX66" fmla="*/ 7934325 w 8172450"/>
              <a:gd name="connsiteY66" fmla="*/ 1278691 h 1618555"/>
              <a:gd name="connsiteX67" fmla="*/ 8010525 w 8172450"/>
              <a:gd name="connsiteY67" fmla="*/ 1421566 h 1618555"/>
              <a:gd name="connsiteX68" fmla="*/ 8086725 w 8172450"/>
              <a:gd name="connsiteY68" fmla="*/ 1383466 h 1618555"/>
              <a:gd name="connsiteX69" fmla="*/ 8172450 w 8172450"/>
              <a:gd name="connsiteY69" fmla="*/ 1383466 h 1618555"/>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3629025 w 8172450"/>
              <a:gd name="connsiteY31" fmla="*/ 1164391 h 1620821"/>
              <a:gd name="connsiteX32" fmla="*/ 3743325 w 8172450"/>
              <a:gd name="connsiteY32" fmla="*/ 964366 h 1620821"/>
              <a:gd name="connsiteX33" fmla="*/ 3800475 w 8172450"/>
              <a:gd name="connsiteY33" fmla="*/ 630991 h 1620821"/>
              <a:gd name="connsiteX34" fmla="*/ 3981450 w 8172450"/>
              <a:gd name="connsiteY34" fmla="*/ 1107241 h 1620821"/>
              <a:gd name="connsiteX35" fmla="*/ 4086225 w 8172450"/>
              <a:gd name="connsiteY35" fmla="*/ 1107241 h 1620821"/>
              <a:gd name="connsiteX36" fmla="*/ 4181475 w 8172450"/>
              <a:gd name="connsiteY36" fmla="*/ 1011991 h 1620821"/>
              <a:gd name="connsiteX37" fmla="*/ 4381500 w 8172450"/>
              <a:gd name="connsiteY37" fmla="*/ 1145341 h 1620821"/>
              <a:gd name="connsiteX38" fmla="*/ 4495800 w 8172450"/>
              <a:gd name="connsiteY38" fmla="*/ 840541 h 1620821"/>
              <a:gd name="connsiteX39" fmla="*/ 4619625 w 8172450"/>
              <a:gd name="connsiteY39" fmla="*/ 478591 h 1620821"/>
              <a:gd name="connsiteX40" fmla="*/ 4705350 w 8172450"/>
              <a:gd name="connsiteY40" fmla="*/ 831016 h 1620821"/>
              <a:gd name="connsiteX41" fmla="*/ 4819650 w 8172450"/>
              <a:gd name="connsiteY41" fmla="*/ 840541 h 1620821"/>
              <a:gd name="connsiteX42" fmla="*/ 5029200 w 8172450"/>
              <a:gd name="connsiteY42" fmla="*/ 1002466 h 1620821"/>
              <a:gd name="connsiteX43" fmla="*/ 5105400 w 8172450"/>
              <a:gd name="connsiteY43" fmla="*/ 926266 h 1620821"/>
              <a:gd name="connsiteX44" fmla="*/ 5181600 w 8172450"/>
              <a:gd name="connsiteY44" fmla="*/ 1097716 h 1620821"/>
              <a:gd name="connsiteX45" fmla="*/ 5257800 w 8172450"/>
              <a:gd name="connsiteY45" fmla="*/ 1154866 h 1620821"/>
              <a:gd name="connsiteX46" fmla="*/ 5353050 w 8172450"/>
              <a:gd name="connsiteY46" fmla="*/ 1212016 h 1620821"/>
              <a:gd name="connsiteX47" fmla="*/ 5543550 w 8172450"/>
              <a:gd name="connsiteY47" fmla="*/ 1269166 h 1620821"/>
              <a:gd name="connsiteX48" fmla="*/ 5629275 w 8172450"/>
              <a:gd name="connsiteY48" fmla="*/ 1202491 h 1620821"/>
              <a:gd name="connsiteX49" fmla="*/ 5753100 w 8172450"/>
              <a:gd name="connsiteY49" fmla="*/ 1164391 h 1620821"/>
              <a:gd name="connsiteX50" fmla="*/ 6715125 w 8172450"/>
              <a:gd name="connsiteY50" fmla="*/ 1618416 h 1620821"/>
              <a:gd name="connsiteX51" fmla="*/ 6924675 w 8172450"/>
              <a:gd name="connsiteY51" fmla="*/ 1335841 h 1620821"/>
              <a:gd name="connsiteX52" fmla="*/ 7019925 w 8172450"/>
              <a:gd name="connsiteY52" fmla="*/ 1154866 h 1620821"/>
              <a:gd name="connsiteX53" fmla="*/ 7077075 w 8172450"/>
              <a:gd name="connsiteY53" fmla="*/ 430966 h 1620821"/>
              <a:gd name="connsiteX54" fmla="*/ 7115175 w 8172450"/>
              <a:gd name="connsiteY54" fmla="*/ 173791 h 1620821"/>
              <a:gd name="connsiteX55" fmla="*/ 7191375 w 8172450"/>
              <a:gd name="connsiteY55" fmla="*/ 2341 h 1620821"/>
              <a:gd name="connsiteX56" fmla="*/ 7219950 w 8172450"/>
              <a:gd name="connsiteY56" fmla="*/ 297616 h 1620821"/>
              <a:gd name="connsiteX57" fmla="*/ 7267575 w 8172450"/>
              <a:gd name="connsiteY57" fmla="*/ 611941 h 1620821"/>
              <a:gd name="connsiteX58" fmla="*/ 7277100 w 8172450"/>
              <a:gd name="connsiteY58" fmla="*/ 869116 h 1620821"/>
              <a:gd name="connsiteX59" fmla="*/ 7362825 w 8172450"/>
              <a:gd name="connsiteY59" fmla="*/ 1040566 h 1620821"/>
              <a:gd name="connsiteX60" fmla="*/ 7458075 w 8172450"/>
              <a:gd name="connsiteY60" fmla="*/ 1192966 h 1620821"/>
              <a:gd name="connsiteX61" fmla="*/ 7572375 w 8172450"/>
              <a:gd name="connsiteY61" fmla="*/ 1192966 h 1620821"/>
              <a:gd name="connsiteX62" fmla="*/ 7639050 w 8172450"/>
              <a:gd name="connsiteY62" fmla="*/ 1107241 h 1620821"/>
              <a:gd name="connsiteX63" fmla="*/ 7762875 w 8172450"/>
              <a:gd name="connsiteY63" fmla="*/ 1173916 h 1620821"/>
              <a:gd name="connsiteX64" fmla="*/ 7839075 w 8172450"/>
              <a:gd name="connsiteY64" fmla="*/ 1250116 h 1620821"/>
              <a:gd name="connsiteX65" fmla="*/ 7934325 w 8172450"/>
              <a:gd name="connsiteY65" fmla="*/ 1278691 h 1620821"/>
              <a:gd name="connsiteX66" fmla="*/ 8010525 w 8172450"/>
              <a:gd name="connsiteY66" fmla="*/ 1421566 h 1620821"/>
              <a:gd name="connsiteX67" fmla="*/ 8086725 w 8172450"/>
              <a:gd name="connsiteY67" fmla="*/ 1383466 h 1620821"/>
              <a:gd name="connsiteX68" fmla="*/ 8172450 w 8172450"/>
              <a:gd name="connsiteY68" fmla="*/ 1383466 h 1620821"/>
              <a:gd name="connsiteX0" fmla="*/ 0 w 8172450"/>
              <a:gd name="connsiteY0" fmla="*/ 1383466 h 1619936"/>
              <a:gd name="connsiteX1" fmla="*/ 114300 w 8172450"/>
              <a:gd name="connsiteY1" fmla="*/ 1402516 h 1619936"/>
              <a:gd name="connsiteX2" fmla="*/ 266700 w 8172450"/>
              <a:gd name="connsiteY2" fmla="*/ 1440616 h 1619936"/>
              <a:gd name="connsiteX3" fmla="*/ 438150 w 8172450"/>
              <a:gd name="connsiteY3" fmla="*/ 1440616 h 1619936"/>
              <a:gd name="connsiteX4" fmla="*/ 552450 w 8172450"/>
              <a:gd name="connsiteY4" fmla="*/ 1402516 h 1619936"/>
              <a:gd name="connsiteX5" fmla="*/ 628650 w 8172450"/>
              <a:gd name="connsiteY5" fmla="*/ 1392991 h 1619936"/>
              <a:gd name="connsiteX6" fmla="*/ 704850 w 8172450"/>
              <a:gd name="connsiteY6" fmla="*/ 1402516 h 1619936"/>
              <a:gd name="connsiteX7" fmla="*/ 800100 w 8172450"/>
              <a:gd name="connsiteY7" fmla="*/ 1183441 h 1619936"/>
              <a:gd name="connsiteX8" fmla="*/ 914400 w 8172450"/>
              <a:gd name="connsiteY8" fmla="*/ 1231066 h 1619936"/>
              <a:gd name="connsiteX9" fmla="*/ 1057275 w 8172450"/>
              <a:gd name="connsiteY9" fmla="*/ 1259641 h 1619936"/>
              <a:gd name="connsiteX10" fmla="*/ 1171575 w 8172450"/>
              <a:gd name="connsiteY10" fmla="*/ 1345366 h 1619936"/>
              <a:gd name="connsiteX11" fmla="*/ 1343025 w 8172450"/>
              <a:gd name="connsiteY11" fmla="*/ 1354891 h 1619936"/>
              <a:gd name="connsiteX12" fmla="*/ 1428750 w 8172450"/>
              <a:gd name="connsiteY12" fmla="*/ 1202491 h 1619936"/>
              <a:gd name="connsiteX13" fmla="*/ 1533525 w 8172450"/>
              <a:gd name="connsiteY13" fmla="*/ 1240591 h 1619936"/>
              <a:gd name="connsiteX14" fmla="*/ 1714500 w 8172450"/>
              <a:gd name="connsiteY14" fmla="*/ 1250116 h 1619936"/>
              <a:gd name="connsiteX15" fmla="*/ 1809750 w 8172450"/>
              <a:gd name="connsiteY15" fmla="*/ 1373941 h 1619936"/>
              <a:gd name="connsiteX16" fmla="*/ 1933575 w 8172450"/>
              <a:gd name="connsiteY16" fmla="*/ 1354891 h 1619936"/>
              <a:gd name="connsiteX17" fmla="*/ 2085975 w 8172450"/>
              <a:gd name="connsiteY17" fmla="*/ 1431091 h 1619936"/>
              <a:gd name="connsiteX18" fmla="*/ 2247900 w 8172450"/>
              <a:gd name="connsiteY18" fmla="*/ 1364416 h 1619936"/>
              <a:gd name="connsiteX19" fmla="*/ 2362200 w 8172450"/>
              <a:gd name="connsiteY19" fmla="*/ 1431091 h 1619936"/>
              <a:gd name="connsiteX20" fmla="*/ 2428875 w 8172450"/>
              <a:gd name="connsiteY20" fmla="*/ 1431091 h 1619936"/>
              <a:gd name="connsiteX21" fmla="*/ 2533650 w 8172450"/>
              <a:gd name="connsiteY21" fmla="*/ 1240591 h 1619936"/>
              <a:gd name="connsiteX22" fmla="*/ 2705100 w 8172450"/>
              <a:gd name="connsiteY22" fmla="*/ 1345366 h 1619936"/>
              <a:gd name="connsiteX23" fmla="*/ 2800350 w 8172450"/>
              <a:gd name="connsiteY23" fmla="*/ 1278691 h 1619936"/>
              <a:gd name="connsiteX24" fmla="*/ 2905125 w 8172450"/>
              <a:gd name="connsiteY24" fmla="*/ 1383466 h 1619936"/>
              <a:gd name="connsiteX25" fmla="*/ 2981325 w 8172450"/>
              <a:gd name="connsiteY25" fmla="*/ 1402516 h 1619936"/>
              <a:gd name="connsiteX26" fmla="*/ 3181350 w 8172450"/>
              <a:gd name="connsiteY26" fmla="*/ 1297741 h 1619936"/>
              <a:gd name="connsiteX27" fmla="*/ 3267075 w 8172450"/>
              <a:gd name="connsiteY27" fmla="*/ 1316791 h 1619936"/>
              <a:gd name="connsiteX28" fmla="*/ 3343275 w 8172450"/>
              <a:gd name="connsiteY28" fmla="*/ 1173916 h 1619936"/>
              <a:gd name="connsiteX29" fmla="*/ 3457575 w 8172450"/>
              <a:gd name="connsiteY29" fmla="*/ 1192966 h 1619936"/>
              <a:gd name="connsiteX30" fmla="*/ 3533775 w 8172450"/>
              <a:gd name="connsiteY30" fmla="*/ 1164391 h 1619936"/>
              <a:gd name="connsiteX31" fmla="*/ 3629025 w 8172450"/>
              <a:gd name="connsiteY31" fmla="*/ 1164391 h 1619936"/>
              <a:gd name="connsiteX32" fmla="*/ 3743325 w 8172450"/>
              <a:gd name="connsiteY32" fmla="*/ 964366 h 1619936"/>
              <a:gd name="connsiteX33" fmla="*/ 3800475 w 8172450"/>
              <a:gd name="connsiteY33" fmla="*/ 630991 h 1619936"/>
              <a:gd name="connsiteX34" fmla="*/ 3981450 w 8172450"/>
              <a:gd name="connsiteY34" fmla="*/ 1107241 h 1619936"/>
              <a:gd name="connsiteX35" fmla="*/ 4086225 w 8172450"/>
              <a:gd name="connsiteY35" fmla="*/ 1107241 h 1619936"/>
              <a:gd name="connsiteX36" fmla="*/ 4181475 w 8172450"/>
              <a:gd name="connsiteY36" fmla="*/ 1011991 h 1619936"/>
              <a:gd name="connsiteX37" fmla="*/ 4381500 w 8172450"/>
              <a:gd name="connsiteY37" fmla="*/ 1145341 h 1619936"/>
              <a:gd name="connsiteX38" fmla="*/ 4495800 w 8172450"/>
              <a:gd name="connsiteY38" fmla="*/ 840541 h 1619936"/>
              <a:gd name="connsiteX39" fmla="*/ 4619625 w 8172450"/>
              <a:gd name="connsiteY39" fmla="*/ 478591 h 1619936"/>
              <a:gd name="connsiteX40" fmla="*/ 4705350 w 8172450"/>
              <a:gd name="connsiteY40" fmla="*/ 831016 h 1619936"/>
              <a:gd name="connsiteX41" fmla="*/ 4819650 w 8172450"/>
              <a:gd name="connsiteY41" fmla="*/ 840541 h 1619936"/>
              <a:gd name="connsiteX42" fmla="*/ 5029200 w 8172450"/>
              <a:gd name="connsiteY42" fmla="*/ 1002466 h 1619936"/>
              <a:gd name="connsiteX43" fmla="*/ 5105400 w 8172450"/>
              <a:gd name="connsiteY43" fmla="*/ 926266 h 1619936"/>
              <a:gd name="connsiteX44" fmla="*/ 5181600 w 8172450"/>
              <a:gd name="connsiteY44" fmla="*/ 1097716 h 1619936"/>
              <a:gd name="connsiteX45" fmla="*/ 5257800 w 8172450"/>
              <a:gd name="connsiteY45" fmla="*/ 1154866 h 1619936"/>
              <a:gd name="connsiteX46" fmla="*/ 5353050 w 8172450"/>
              <a:gd name="connsiteY46" fmla="*/ 1212016 h 1619936"/>
              <a:gd name="connsiteX47" fmla="*/ 5543550 w 8172450"/>
              <a:gd name="connsiteY47" fmla="*/ 1269166 h 1619936"/>
              <a:gd name="connsiteX48" fmla="*/ 5629275 w 8172450"/>
              <a:gd name="connsiteY48" fmla="*/ 1202491 h 1619936"/>
              <a:gd name="connsiteX49" fmla="*/ 6715125 w 8172450"/>
              <a:gd name="connsiteY49" fmla="*/ 1618416 h 1619936"/>
              <a:gd name="connsiteX50" fmla="*/ 6924675 w 8172450"/>
              <a:gd name="connsiteY50" fmla="*/ 1335841 h 1619936"/>
              <a:gd name="connsiteX51" fmla="*/ 7019925 w 8172450"/>
              <a:gd name="connsiteY51" fmla="*/ 1154866 h 1619936"/>
              <a:gd name="connsiteX52" fmla="*/ 7077075 w 8172450"/>
              <a:gd name="connsiteY52" fmla="*/ 430966 h 1619936"/>
              <a:gd name="connsiteX53" fmla="*/ 7115175 w 8172450"/>
              <a:gd name="connsiteY53" fmla="*/ 173791 h 1619936"/>
              <a:gd name="connsiteX54" fmla="*/ 7191375 w 8172450"/>
              <a:gd name="connsiteY54" fmla="*/ 2341 h 1619936"/>
              <a:gd name="connsiteX55" fmla="*/ 7219950 w 8172450"/>
              <a:gd name="connsiteY55" fmla="*/ 297616 h 1619936"/>
              <a:gd name="connsiteX56" fmla="*/ 7267575 w 8172450"/>
              <a:gd name="connsiteY56" fmla="*/ 611941 h 1619936"/>
              <a:gd name="connsiteX57" fmla="*/ 7277100 w 8172450"/>
              <a:gd name="connsiteY57" fmla="*/ 869116 h 1619936"/>
              <a:gd name="connsiteX58" fmla="*/ 7362825 w 8172450"/>
              <a:gd name="connsiteY58" fmla="*/ 1040566 h 1619936"/>
              <a:gd name="connsiteX59" fmla="*/ 7458075 w 8172450"/>
              <a:gd name="connsiteY59" fmla="*/ 1192966 h 1619936"/>
              <a:gd name="connsiteX60" fmla="*/ 7572375 w 8172450"/>
              <a:gd name="connsiteY60" fmla="*/ 1192966 h 1619936"/>
              <a:gd name="connsiteX61" fmla="*/ 7639050 w 8172450"/>
              <a:gd name="connsiteY61" fmla="*/ 1107241 h 1619936"/>
              <a:gd name="connsiteX62" fmla="*/ 7762875 w 8172450"/>
              <a:gd name="connsiteY62" fmla="*/ 1173916 h 1619936"/>
              <a:gd name="connsiteX63" fmla="*/ 7839075 w 8172450"/>
              <a:gd name="connsiteY63" fmla="*/ 1250116 h 1619936"/>
              <a:gd name="connsiteX64" fmla="*/ 7934325 w 8172450"/>
              <a:gd name="connsiteY64" fmla="*/ 1278691 h 1619936"/>
              <a:gd name="connsiteX65" fmla="*/ 8010525 w 8172450"/>
              <a:gd name="connsiteY65" fmla="*/ 1421566 h 1619936"/>
              <a:gd name="connsiteX66" fmla="*/ 8086725 w 8172450"/>
              <a:gd name="connsiteY66" fmla="*/ 1383466 h 1619936"/>
              <a:gd name="connsiteX67" fmla="*/ 8172450 w 8172450"/>
              <a:gd name="connsiteY67" fmla="*/ 1383466 h 1619936"/>
              <a:gd name="connsiteX0" fmla="*/ 0 w 8172450"/>
              <a:gd name="connsiteY0" fmla="*/ 1383466 h 1618828"/>
              <a:gd name="connsiteX1" fmla="*/ 114300 w 8172450"/>
              <a:gd name="connsiteY1" fmla="*/ 1402516 h 1618828"/>
              <a:gd name="connsiteX2" fmla="*/ 266700 w 8172450"/>
              <a:gd name="connsiteY2" fmla="*/ 1440616 h 1618828"/>
              <a:gd name="connsiteX3" fmla="*/ 438150 w 8172450"/>
              <a:gd name="connsiteY3" fmla="*/ 1440616 h 1618828"/>
              <a:gd name="connsiteX4" fmla="*/ 552450 w 8172450"/>
              <a:gd name="connsiteY4" fmla="*/ 1402516 h 1618828"/>
              <a:gd name="connsiteX5" fmla="*/ 628650 w 8172450"/>
              <a:gd name="connsiteY5" fmla="*/ 1392991 h 1618828"/>
              <a:gd name="connsiteX6" fmla="*/ 704850 w 8172450"/>
              <a:gd name="connsiteY6" fmla="*/ 1402516 h 1618828"/>
              <a:gd name="connsiteX7" fmla="*/ 800100 w 8172450"/>
              <a:gd name="connsiteY7" fmla="*/ 1183441 h 1618828"/>
              <a:gd name="connsiteX8" fmla="*/ 914400 w 8172450"/>
              <a:gd name="connsiteY8" fmla="*/ 1231066 h 1618828"/>
              <a:gd name="connsiteX9" fmla="*/ 1057275 w 8172450"/>
              <a:gd name="connsiteY9" fmla="*/ 1259641 h 1618828"/>
              <a:gd name="connsiteX10" fmla="*/ 1171575 w 8172450"/>
              <a:gd name="connsiteY10" fmla="*/ 1345366 h 1618828"/>
              <a:gd name="connsiteX11" fmla="*/ 1343025 w 8172450"/>
              <a:gd name="connsiteY11" fmla="*/ 1354891 h 1618828"/>
              <a:gd name="connsiteX12" fmla="*/ 1428750 w 8172450"/>
              <a:gd name="connsiteY12" fmla="*/ 1202491 h 1618828"/>
              <a:gd name="connsiteX13" fmla="*/ 1533525 w 8172450"/>
              <a:gd name="connsiteY13" fmla="*/ 1240591 h 1618828"/>
              <a:gd name="connsiteX14" fmla="*/ 1714500 w 8172450"/>
              <a:gd name="connsiteY14" fmla="*/ 1250116 h 1618828"/>
              <a:gd name="connsiteX15" fmla="*/ 1809750 w 8172450"/>
              <a:gd name="connsiteY15" fmla="*/ 1373941 h 1618828"/>
              <a:gd name="connsiteX16" fmla="*/ 1933575 w 8172450"/>
              <a:gd name="connsiteY16" fmla="*/ 1354891 h 1618828"/>
              <a:gd name="connsiteX17" fmla="*/ 2085975 w 8172450"/>
              <a:gd name="connsiteY17" fmla="*/ 1431091 h 1618828"/>
              <a:gd name="connsiteX18" fmla="*/ 2247900 w 8172450"/>
              <a:gd name="connsiteY18" fmla="*/ 1364416 h 1618828"/>
              <a:gd name="connsiteX19" fmla="*/ 2362200 w 8172450"/>
              <a:gd name="connsiteY19" fmla="*/ 1431091 h 1618828"/>
              <a:gd name="connsiteX20" fmla="*/ 2428875 w 8172450"/>
              <a:gd name="connsiteY20" fmla="*/ 1431091 h 1618828"/>
              <a:gd name="connsiteX21" fmla="*/ 2533650 w 8172450"/>
              <a:gd name="connsiteY21" fmla="*/ 1240591 h 1618828"/>
              <a:gd name="connsiteX22" fmla="*/ 2705100 w 8172450"/>
              <a:gd name="connsiteY22" fmla="*/ 1345366 h 1618828"/>
              <a:gd name="connsiteX23" fmla="*/ 2800350 w 8172450"/>
              <a:gd name="connsiteY23" fmla="*/ 1278691 h 1618828"/>
              <a:gd name="connsiteX24" fmla="*/ 2905125 w 8172450"/>
              <a:gd name="connsiteY24" fmla="*/ 1383466 h 1618828"/>
              <a:gd name="connsiteX25" fmla="*/ 2981325 w 8172450"/>
              <a:gd name="connsiteY25" fmla="*/ 1402516 h 1618828"/>
              <a:gd name="connsiteX26" fmla="*/ 3181350 w 8172450"/>
              <a:gd name="connsiteY26" fmla="*/ 1297741 h 1618828"/>
              <a:gd name="connsiteX27" fmla="*/ 3267075 w 8172450"/>
              <a:gd name="connsiteY27" fmla="*/ 1316791 h 1618828"/>
              <a:gd name="connsiteX28" fmla="*/ 3343275 w 8172450"/>
              <a:gd name="connsiteY28" fmla="*/ 1173916 h 1618828"/>
              <a:gd name="connsiteX29" fmla="*/ 3457575 w 8172450"/>
              <a:gd name="connsiteY29" fmla="*/ 1192966 h 1618828"/>
              <a:gd name="connsiteX30" fmla="*/ 3533775 w 8172450"/>
              <a:gd name="connsiteY30" fmla="*/ 1164391 h 1618828"/>
              <a:gd name="connsiteX31" fmla="*/ 3629025 w 8172450"/>
              <a:gd name="connsiteY31" fmla="*/ 1164391 h 1618828"/>
              <a:gd name="connsiteX32" fmla="*/ 3743325 w 8172450"/>
              <a:gd name="connsiteY32" fmla="*/ 964366 h 1618828"/>
              <a:gd name="connsiteX33" fmla="*/ 3800475 w 8172450"/>
              <a:gd name="connsiteY33" fmla="*/ 630991 h 1618828"/>
              <a:gd name="connsiteX34" fmla="*/ 3981450 w 8172450"/>
              <a:gd name="connsiteY34" fmla="*/ 1107241 h 1618828"/>
              <a:gd name="connsiteX35" fmla="*/ 4086225 w 8172450"/>
              <a:gd name="connsiteY35" fmla="*/ 1107241 h 1618828"/>
              <a:gd name="connsiteX36" fmla="*/ 4181475 w 8172450"/>
              <a:gd name="connsiteY36" fmla="*/ 1011991 h 1618828"/>
              <a:gd name="connsiteX37" fmla="*/ 4381500 w 8172450"/>
              <a:gd name="connsiteY37" fmla="*/ 1145341 h 1618828"/>
              <a:gd name="connsiteX38" fmla="*/ 4495800 w 8172450"/>
              <a:gd name="connsiteY38" fmla="*/ 840541 h 1618828"/>
              <a:gd name="connsiteX39" fmla="*/ 4619625 w 8172450"/>
              <a:gd name="connsiteY39" fmla="*/ 478591 h 1618828"/>
              <a:gd name="connsiteX40" fmla="*/ 4705350 w 8172450"/>
              <a:gd name="connsiteY40" fmla="*/ 831016 h 1618828"/>
              <a:gd name="connsiteX41" fmla="*/ 4819650 w 8172450"/>
              <a:gd name="connsiteY41" fmla="*/ 840541 h 1618828"/>
              <a:gd name="connsiteX42" fmla="*/ 5029200 w 8172450"/>
              <a:gd name="connsiteY42" fmla="*/ 1002466 h 1618828"/>
              <a:gd name="connsiteX43" fmla="*/ 5105400 w 8172450"/>
              <a:gd name="connsiteY43" fmla="*/ 926266 h 1618828"/>
              <a:gd name="connsiteX44" fmla="*/ 5181600 w 8172450"/>
              <a:gd name="connsiteY44" fmla="*/ 1097716 h 1618828"/>
              <a:gd name="connsiteX45" fmla="*/ 5257800 w 8172450"/>
              <a:gd name="connsiteY45" fmla="*/ 1154866 h 1618828"/>
              <a:gd name="connsiteX46" fmla="*/ 5353050 w 8172450"/>
              <a:gd name="connsiteY46" fmla="*/ 1212016 h 1618828"/>
              <a:gd name="connsiteX47" fmla="*/ 5543550 w 8172450"/>
              <a:gd name="connsiteY47" fmla="*/ 1269166 h 1618828"/>
              <a:gd name="connsiteX48" fmla="*/ 6715125 w 8172450"/>
              <a:gd name="connsiteY48" fmla="*/ 1618416 h 1618828"/>
              <a:gd name="connsiteX49" fmla="*/ 6924675 w 8172450"/>
              <a:gd name="connsiteY49" fmla="*/ 1335841 h 1618828"/>
              <a:gd name="connsiteX50" fmla="*/ 7019925 w 8172450"/>
              <a:gd name="connsiteY50" fmla="*/ 1154866 h 1618828"/>
              <a:gd name="connsiteX51" fmla="*/ 7077075 w 8172450"/>
              <a:gd name="connsiteY51" fmla="*/ 430966 h 1618828"/>
              <a:gd name="connsiteX52" fmla="*/ 7115175 w 8172450"/>
              <a:gd name="connsiteY52" fmla="*/ 173791 h 1618828"/>
              <a:gd name="connsiteX53" fmla="*/ 7191375 w 8172450"/>
              <a:gd name="connsiteY53" fmla="*/ 2341 h 1618828"/>
              <a:gd name="connsiteX54" fmla="*/ 7219950 w 8172450"/>
              <a:gd name="connsiteY54" fmla="*/ 297616 h 1618828"/>
              <a:gd name="connsiteX55" fmla="*/ 7267575 w 8172450"/>
              <a:gd name="connsiteY55" fmla="*/ 611941 h 1618828"/>
              <a:gd name="connsiteX56" fmla="*/ 7277100 w 8172450"/>
              <a:gd name="connsiteY56" fmla="*/ 869116 h 1618828"/>
              <a:gd name="connsiteX57" fmla="*/ 7362825 w 8172450"/>
              <a:gd name="connsiteY57" fmla="*/ 1040566 h 1618828"/>
              <a:gd name="connsiteX58" fmla="*/ 7458075 w 8172450"/>
              <a:gd name="connsiteY58" fmla="*/ 1192966 h 1618828"/>
              <a:gd name="connsiteX59" fmla="*/ 7572375 w 8172450"/>
              <a:gd name="connsiteY59" fmla="*/ 1192966 h 1618828"/>
              <a:gd name="connsiteX60" fmla="*/ 7639050 w 8172450"/>
              <a:gd name="connsiteY60" fmla="*/ 1107241 h 1618828"/>
              <a:gd name="connsiteX61" fmla="*/ 7762875 w 8172450"/>
              <a:gd name="connsiteY61" fmla="*/ 1173916 h 1618828"/>
              <a:gd name="connsiteX62" fmla="*/ 7839075 w 8172450"/>
              <a:gd name="connsiteY62" fmla="*/ 1250116 h 1618828"/>
              <a:gd name="connsiteX63" fmla="*/ 7934325 w 8172450"/>
              <a:gd name="connsiteY63" fmla="*/ 1278691 h 1618828"/>
              <a:gd name="connsiteX64" fmla="*/ 8010525 w 8172450"/>
              <a:gd name="connsiteY64" fmla="*/ 1421566 h 1618828"/>
              <a:gd name="connsiteX65" fmla="*/ 8086725 w 8172450"/>
              <a:gd name="connsiteY65" fmla="*/ 1383466 h 1618828"/>
              <a:gd name="connsiteX66" fmla="*/ 8172450 w 8172450"/>
              <a:gd name="connsiteY66" fmla="*/ 1383466 h 1618828"/>
              <a:gd name="connsiteX0" fmla="*/ 0 w 8172450"/>
              <a:gd name="connsiteY0" fmla="*/ 1383466 h 1619741"/>
              <a:gd name="connsiteX1" fmla="*/ 114300 w 8172450"/>
              <a:gd name="connsiteY1" fmla="*/ 1402516 h 1619741"/>
              <a:gd name="connsiteX2" fmla="*/ 266700 w 8172450"/>
              <a:gd name="connsiteY2" fmla="*/ 1440616 h 1619741"/>
              <a:gd name="connsiteX3" fmla="*/ 438150 w 8172450"/>
              <a:gd name="connsiteY3" fmla="*/ 1440616 h 1619741"/>
              <a:gd name="connsiteX4" fmla="*/ 552450 w 8172450"/>
              <a:gd name="connsiteY4" fmla="*/ 1402516 h 1619741"/>
              <a:gd name="connsiteX5" fmla="*/ 628650 w 8172450"/>
              <a:gd name="connsiteY5" fmla="*/ 1392991 h 1619741"/>
              <a:gd name="connsiteX6" fmla="*/ 704850 w 8172450"/>
              <a:gd name="connsiteY6" fmla="*/ 1402516 h 1619741"/>
              <a:gd name="connsiteX7" fmla="*/ 800100 w 8172450"/>
              <a:gd name="connsiteY7" fmla="*/ 1183441 h 1619741"/>
              <a:gd name="connsiteX8" fmla="*/ 914400 w 8172450"/>
              <a:gd name="connsiteY8" fmla="*/ 1231066 h 1619741"/>
              <a:gd name="connsiteX9" fmla="*/ 1057275 w 8172450"/>
              <a:gd name="connsiteY9" fmla="*/ 1259641 h 1619741"/>
              <a:gd name="connsiteX10" fmla="*/ 1171575 w 8172450"/>
              <a:gd name="connsiteY10" fmla="*/ 1345366 h 1619741"/>
              <a:gd name="connsiteX11" fmla="*/ 1343025 w 8172450"/>
              <a:gd name="connsiteY11" fmla="*/ 1354891 h 1619741"/>
              <a:gd name="connsiteX12" fmla="*/ 1428750 w 8172450"/>
              <a:gd name="connsiteY12" fmla="*/ 1202491 h 1619741"/>
              <a:gd name="connsiteX13" fmla="*/ 1533525 w 8172450"/>
              <a:gd name="connsiteY13" fmla="*/ 1240591 h 1619741"/>
              <a:gd name="connsiteX14" fmla="*/ 1714500 w 8172450"/>
              <a:gd name="connsiteY14" fmla="*/ 1250116 h 1619741"/>
              <a:gd name="connsiteX15" fmla="*/ 1809750 w 8172450"/>
              <a:gd name="connsiteY15" fmla="*/ 1373941 h 1619741"/>
              <a:gd name="connsiteX16" fmla="*/ 1933575 w 8172450"/>
              <a:gd name="connsiteY16" fmla="*/ 1354891 h 1619741"/>
              <a:gd name="connsiteX17" fmla="*/ 2085975 w 8172450"/>
              <a:gd name="connsiteY17" fmla="*/ 1431091 h 1619741"/>
              <a:gd name="connsiteX18" fmla="*/ 2247900 w 8172450"/>
              <a:gd name="connsiteY18" fmla="*/ 1364416 h 1619741"/>
              <a:gd name="connsiteX19" fmla="*/ 2362200 w 8172450"/>
              <a:gd name="connsiteY19" fmla="*/ 1431091 h 1619741"/>
              <a:gd name="connsiteX20" fmla="*/ 2428875 w 8172450"/>
              <a:gd name="connsiteY20" fmla="*/ 1431091 h 1619741"/>
              <a:gd name="connsiteX21" fmla="*/ 2533650 w 8172450"/>
              <a:gd name="connsiteY21" fmla="*/ 1240591 h 1619741"/>
              <a:gd name="connsiteX22" fmla="*/ 2705100 w 8172450"/>
              <a:gd name="connsiteY22" fmla="*/ 1345366 h 1619741"/>
              <a:gd name="connsiteX23" fmla="*/ 2800350 w 8172450"/>
              <a:gd name="connsiteY23" fmla="*/ 1278691 h 1619741"/>
              <a:gd name="connsiteX24" fmla="*/ 2905125 w 8172450"/>
              <a:gd name="connsiteY24" fmla="*/ 1383466 h 1619741"/>
              <a:gd name="connsiteX25" fmla="*/ 2981325 w 8172450"/>
              <a:gd name="connsiteY25" fmla="*/ 1402516 h 1619741"/>
              <a:gd name="connsiteX26" fmla="*/ 3181350 w 8172450"/>
              <a:gd name="connsiteY26" fmla="*/ 1297741 h 1619741"/>
              <a:gd name="connsiteX27" fmla="*/ 3267075 w 8172450"/>
              <a:gd name="connsiteY27" fmla="*/ 1316791 h 1619741"/>
              <a:gd name="connsiteX28" fmla="*/ 3343275 w 8172450"/>
              <a:gd name="connsiteY28" fmla="*/ 1173916 h 1619741"/>
              <a:gd name="connsiteX29" fmla="*/ 3457575 w 8172450"/>
              <a:gd name="connsiteY29" fmla="*/ 1192966 h 1619741"/>
              <a:gd name="connsiteX30" fmla="*/ 3533775 w 8172450"/>
              <a:gd name="connsiteY30" fmla="*/ 1164391 h 1619741"/>
              <a:gd name="connsiteX31" fmla="*/ 3629025 w 8172450"/>
              <a:gd name="connsiteY31" fmla="*/ 1164391 h 1619741"/>
              <a:gd name="connsiteX32" fmla="*/ 3743325 w 8172450"/>
              <a:gd name="connsiteY32" fmla="*/ 964366 h 1619741"/>
              <a:gd name="connsiteX33" fmla="*/ 3800475 w 8172450"/>
              <a:gd name="connsiteY33" fmla="*/ 630991 h 1619741"/>
              <a:gd name="connsiteX34" fmla="*/ 3981450 w 8172450"/>
              <a:gd name="connsiteY34" fmla="*/ 1107241 h 1619741"/>
              <a:gd name="connsiteX35" fmla="*/ 4086225 w 8172450"/>
              <a:gd name="connsiteY35" fmla="*/ 1107241 h 1619741"/>
              <a:gd name="connsiteX36" fmla="*/ 4181475 w 8172450"/>
              <a:gd name="connsiteY36" fmla="*/ 1011991 h 1619741"/>
              <a:gd name="connsiteX37" fmla="*/ 4381500 w 8172450"/>
              <a:gd name="connsiteY37" fmla="*/ 1145341 h 1619741"/>
              <a:gd name="connsiteX38" fmla="*/ 4495800 w 8172450"/>
              <a:gd name="connsiteY38" fmla="*/ 840541 h 1619741"/>
              <a:gd name="connsiteX39" fmla="*/ 4619625 w 8172450"/>
              <a:gd name="connsiteY39" fmla="*/ 478591 h 1619741"/>
              <a:gd name="connsiteX40" fmla="*/ 4705350 w 8172450"/>
              <a:gd name="connsiteY40" fmla="*/ 831016 h 1619741"/>
              <a:gd name="connsiteX41" fmla="*/ 4819650 w 8172450"/>
              <a:gd name="connsiteY41" fmla="*/ 840541 h 1619741"/>
              <a:gd name="connsiteX42" fmla="*/ 5029200 w 8172450"/>
              <a:gd name="connsiteY42" fmla="*/ 1002466 h 1619741"/>
              <a:gd name="connsiteX43" fmla="*/ 5105400 w 8172450"/>
              <a:gd name="connsiteY43" fmla="*/ 926266 h 1619741"/>
              <a:gd name="connsiteX44" fmla="*/ 5181600 w 8172450"/>
              <a:gd name="connsiteY44" fmla="*/ 1097716 h 1619741"/>
              <a:gd name="connsiteX45" fmla="*/ 5257800 w 8172450"/>
              <a:gd name="connsiteY45" fmla="*/ 1154866 h 1619741"/>
              <a:gd name="connsiteX46" fmla="*/ 5353050 w 8172450"/>
              <a:gd name="connsiteY46" fmla="*/ 1212016 h 1619741"/>
              <a:gd name="connsiteX47" fmla="*/ 6715125 w 8172450"/>
              <a:gd name="connsiteY47" fmla="*/ 1618416 h 1619741"/>
              <a:gd name="connsiteX48" fmla="*/ 6924675 w 8172450"/>
              <a:gd name="connsiteY48" fmla="*/ 1335841 h 1619741"/>
              <a:gd name="connsiteX49" fmla="*/ 7019925 w 8172450"/>
              <a:gd name="connsiteY49" fmla="*/ 1154866 h 1619741"/>
              <a:gd name="connsiteX50" fmla="*/ 7077075 w 8172450"/>
              <a:gd name="connsiteY50" fmla="*/ 430966 h 1619741"/>
              <a:gd name="connsiteX51" fmla="*/ 7115175 w 8172450"/>
              <a:gd name="connsiteY51" fmla="*/ 173791 h 1619741"/>
              <a:gd name="connsiteX52" fmla="*/ 7191375 w 8172450"/>
              <a:gd name="connsiteY52" fmla="*/ 2341 h 1619741"/>
              <a:gd name="connsiteX53" fmla="*/ 7219950 w 8172450"/>
              <a:gd name="connsiteY53" fmla="*/ 297616 h 1619741"/>
              <a:gd name="connsiteX54" fmla="*/ 7267575 w 8172450"/>
              <a:gd name="connsiteY54" fmla="*/ 611941 h 1619741"/>
              <a:gd name="connsiteX55" fmla="*/ 7277100 w 8172450"/>
              <a:gd name="connsiteY55" fmla="*/ 869116 h 1619741"/>
              <a:gd name="connsiteX56" fmla="*/ 7362825 w 8172450"/>
              <a:gd name="connsiteY56" fmla="*/ 1040566 h 1619741"/>
              <a:gd name="connsiteX57" fmla="*/ 7458075 w 8172450"/>
              <a:gd name="connsiteY57" fmla="*/ 1192966 h 1619741"/>
              <a:gd name="connsiteX58" fmla="*/ 7572375 w 8172450"/>
              <a:gd name="connsiteY58" fmla="*/ 1192966 h 1619741"/>
              <a:gd name="connsiteX59" fmla="*/ 7639050 w 8172450"/>
              <a:gd name="connsiteY59" fmla="*/ 1107241 h 1619741"/>
              <a:gd name="connsiteX60" fmla="*/ 7762875 w 8172450"/>
              <a:gd name="connsiteY60" fmla="*/ 1173916 h 1619741"/>
              <a:gd name="connsiteX61" fmla="*/ 7839075 w 8172450"/>
              <a:gd name="connsiteY61" fmla="*/ 1250116 h 1619741"/>
              <a:gd name="connsiteX62" fmla="*/ 7934325 w 8172450"/>
              <a:gd name="connsiteY62" fmla="*/ 1278691 h 1619741"/>
              <a:gd name="connsiteX63" fmla="*/ 8010525 w 8172450"/>
              <a:gd name="connsiteY63" fmla="*/ 1421566 h 1619741"/>
              <a:gd name="connsiteX64" fmla="*/ 8086725 w 8172450"/>
              <a:gd name="connsiteY64" fmla="*/ 1383466 h 1619741"/>
              <a:gd name="connsiteX65" fmla="*/ 8172450 w 8172450"/>
              <a:gd name="connsiteY65" fmla="*/ 1383466 h 1619741"/>
              <a:gd name="connsiteX0" fmla="*/ 0 w 8172450"/>
              <a:gd name="connsiteY0" fmla="*/ 1383466 h 1621068"/>
              <a:gd name="connsiteX1" fmla="*/ 114300 w 8172450"/>
              <a:gd name="connsiteY1" fmla="*/ 1402516 h 1621068"/>
              <a:gd name="connsiteX2" fmla="*/ 266700 w 8172450"/>
              <a:gd name="connsiteY2" fmla="*/ 1440616 h 1621068"/>
              <a:gd name="connsiteX3" fmla="*/ 438150 w 8172450"/>
              <a:gd name="connsiteY3" fmla="*/ 1440616 h 1621068"/>
              <a:gd name="connsiteX4" fmla="*/ 552450 w 8172450"/>
              <a:gd name="connsiteY4" fmla="*/ 1402516 h 1621068"/>
              <a:gd name="connsiteX5" fmla="*/ 628650 w 8172450"/>
              <a:gd name="connsiteY5" fmla="*/ 1392991 h 1621068"/>
              <a:gd name="connsiteX6" fmla="*/ 704850 w 8172450"/>
              <a:gd name="connsiteY6" fmla="*/ 1402516 h 1621068"/>
              <a:gd name="connsiteX7" fmla="*/ 800100 w 8172450"/>
              <a:gd name="connsiteY7" fmla="*/ 1183441 h 1621068"/>
              <a:gd name="connsiteX8" fmla="*/ 914400 w 8172450"/>
              <a:gd name="connsiteY8" fmla="*/ 1231066 h 1621068"/>
              <a:gd name="connsiteX9" fmla="*/ 1057275 w 8172450"/>
              <a:gd name="connsiteY9" fmla="*/ 1259641 h 1621068"/>
              <a:gd name="connsiteX10" fmla="*/ 1171575 w 8172450"/>
              <a:gd name="connsiteY10" fmla="*/ 1345366 h 1621068"/>
              <a:gd name="connsiteX11" fmla="*/ 1343025 w 8172450"/>
              <a:gd name="connsiteY11" fmla="*/ 1354891 h 1621068"/>
              <a:gd name="connsiteX12" fmla="*/ 1428750 w 8172450"/>
              <a:gd name="connsiteY12" fmla="*/ 1202491 h 1621068"/>
              <a:gd name="connsiteX13" fmla="*/ 1533525 w 8172450"/>
              <a:gd name="connsiteY13" fmla="*/ 1240591 h 1621068"/>
              <a:gd name="connsiteX14" fmla="*/ 1714500 w 8172450"/>
              <a:gd name="connsiteY14" fmla="*/ 1250116 h 1621068"/>
              <a:gd name="connsiteX15" fmla="*/ 1809750 w 8172450"/>
              <a:gd name="connsiteY15" fmla="*/ 1373941 h 1621068"/>
              <a:gd name="connsiteX16" fmla="*/ 1933575 w 8172450"/>
              <a:gd name="connsiteY16" fmla="*/ 1354891 h 1621068"/>
              <a:gd name="connsiteX17" fmla="*/ 2085975 w 8172450"/>
              <a:gd name="connsiteY17" fmla="*/ 1431091 h 1621068"/>
              <a:gd name="connsiteX18" fmla="*/ 2247900 w 8172450"/>
              <a:gd name="connsiteY18" fmla="*/ 1364416 h 1621068"/>
              <a:gd name="connsiteX19" fmla="*/ 2362200 w 8172450"/>
              <a:gd name="connsiteY19" fmla="*/ 1431091 h 1621068"/>
              <a:gd name="connsiteX20" fmla="*/ 2428875 w 8172450"/>
              <a:gd name="connsiteY20" fmla="*/ 1431091 h 1621068"/>
              <a:gd name="connsiteX21" fmla="*/ 2533650 w 8172450"/>
              <a:gd name="connsiteY21" fmla="*/ 1240591 h 1621068"/>
              <a:gd name="connsiteX22" fmla="*/ 2705100 w 8172450"/>
              <a:gd name="connsiteY22" fmla="*/ 1345366 h 1621068"/>
              <a:gd name="connsiteX23" fmla="*/ 2800350 w 8172450"/>
              <a:gd name="connsiteY23" fmla="*/ 1278691 h 1621068"/>
              <a:gd name="connsiteX24" fmla="*/ 2905125 w 8172450"/>
              <a:gd name="connsiteY24" fmla="*/ 1383466 h 1621068"/>
              <a:gd name="connsiteX25" fmla="*/ 2981325 w 8172450"/>
              <a:gd name="connsiteY25" fmla="*/ 1402516 h 1621068"/>
              <a:gd name="connsiteX26" fmla="*/ 3181350 w 8172450"/>
              <a:gd name="connsiteY26" fmla="*/ 1297741 h 1621068"/>
              <a:gd name="connsiteX27" fmla="*/ 3267075 w 8172450"/>
              <a:gd name="connsiteY27" fmla="*/ 1316791 h 1621068"/>
              <a:gd name="connsiteX28" fmla="*/ 3343275 w 8172450"/>
              <a:gd name="connsiteY28" fmla="*/ 1173916 h 1621068"/>
              <a:gd name="connsiteX29" fmla="*/ 3457575 w 8172450"/>
              <a:gd name="connsiteY29" fmla="*/ 1192966 h 1621068"/>
              <a:gd name="connsiteX30" fmla="*/ 3533775 w 8172450"/>
              <a:gd name="connsiteY30" fmla="*/ 1164391 h 1621068"/>
              <a:gd name="connsiteX31" fmla="*/ 3629025 w 8172450"/>
              <a:gd name="connsiteY31" fmla="*/ 1164391 h 1621068"/>
              <a:gd name="connsiteX32" fmla="*/ 3743325 w 8172450"/>
              <a:gd name="connsiteY32" fmla="*/ 964366 h 1621068"/>
              <a:gd name="connsiteX33" fmla="*/ 3800475 w 8172450"/>
              <a:gd name="connsiteY33" fmla="*/ 630991 h 1621068"/>
              <a:gd name="connsiteX34" fmla="*/ 3981450 w 8172450"/>
              <a:gd name="connsiteY34" fmla="*/ 1107241 h 1621068"/>
              <a:gd name="connsiteX35" fmla="*/ 4086225 w 8172450"/>
              <a:gd name="connsiteY35" fmla="*/ 1107241 h 1621068"/>
              <a:gd name="connsiteX36" fmla="*/ 4181475 w 8172450"/>
              <a:gd name="connsiteY36" fmla="*/ 1011991 h 1621068"/>
              <a:gd name="connsiteX37" fmla="*/ 4381500 w 8172450"/>
              <a:gd name="connsiteY37" fmla="*/ 1145341 h 1621068"/>
              <a:gd name="connsiteX38" fmla="*/ 4495800 w 8172450"/>
              <a:gd name="connsiteY38" fmla="*/ 840541 h 1621068"/>
              <a:gd name="connsiteX39" fmla="*/ 4619625 w 8172450"/>
              <a:gd name="connsiteY39" fmla="*/ 478591 h 1621068"/>
              <a:gd name="connsiteX40" fmla="*/ 4705350 w 8172450"/>
              <a:gd name="connsiteY40" fmla="*/ 831016 h 1621068"/>
              <a:gd name="connsiteX41" fmla="*/ 4819650 w 8172450"/>
              <a:gd name="connsiteY41" fmla="*/ 840541 h 1621068"/>
              <a:gd name="connsiteX42" fmla="*/ 5029200 w 8172450"/>
              <a:gd name="connsiteY42" fmla="*/ 1002466 h 1621068"/>
              <a:gd name="connsiteX43" fmla="*/ 5105400 w 8172450"/>
              <a:gd name="connsiteY43" fmla="*/ 926266 h 1621068"/>
              <a:gd name="connsiteX44" fmla="*/ 5181600 w 8172450"/>
              <a:gd name="connsiteY44" fmla="*/ 1097716 h 1621068"/>
              <a:gd name="connsiteX45" fmla="*/ 5257800 w 8172450"/>
              <a:gd name="connsiteY45" fmla="*/ 1154866 h 1621068"/>
              <a:gd name="connsiteX46" fmla="*/ 6715125 w 8172450"/>
              <a:gd name="connsiteY46" fmla="*/ 1618416 h 1621068"/>
              <a:gd name="connsiteX47" fmla="*/ 6924675 w 8172450"/>
              <a:gd name="connsiteY47" fmla="*/ 1335841 h 1621068"/>
              <a:gd name="connsiteX48" fmla="*/ 7019925 w 8172450"/>
              <a:gd name="connsiteY48" fmla="*/ 1154866 h 1621068"/>
              <a:gd name="connsiteX49" fmla="*/ 7077075 w 8172450"/>
              <a:gd name="connsiteY49" fmla="*/ 430966 h 1621068"/>
              <a:gd name="connsiteX50" fmla="*/ 7115175 w 8172450"/>
              <a:gd name="connsiteY50" fmla="*/ 173791 h 1621068"/>
              <a:gd name="connsiteX51" fmla="*/ 7191375 w 8172450"/>
              <a:gd name="connsiteY51" fmla="*/ 2341 h 1621068"/>
              <a:gd name="connsiteX52" fmla="*/ 7219950 w 8172450"/>
              <a:gd name="connsiteY52" fmla="*/ 297616 h 1621068"/>
              <a:gd name="connsiteX53" fmla="*/ 7267575 w 8172450"/>
              <a:gd name="connsiteY53" fmla="*/ 611941 h 1621068"/>
              <a:gd name="connsiteX54" fmla="*/ 7277100 w 8172450"/>
              <a:gd name="connsiteY54" fmla="*/ 869116 h 1621068"/>
              <a:gd name="connsiteX55" fmla="*/ 7362825 w 8172450"/>
              <a:gd name="connsiteY55" fmla="*/ 1040566 h 1621068"/>
              <a:gd name="connsiteX56" fmla="*/ 7458075 w 8172450"/>
              <a:gd name="connsiteY56" fmla="*/ 1192966 h 1621068"/>
              <a:gd name="connsiteX57" fmla="*/ 7572375 w 8172450"/>
              <a:gd name="connsiteY57" fmla="*/ 1192966 h 1621068"/>
              <a:gd name="connsiteX58" fmla="*/ 7639050 w 8172450"/>
              <a:gd name="connsiteY58" fmla="*/ 1107241 h 1621068"/>
              <a:gd name="connsiteX59" fmla="*/ 7762875 w 8172450"/>
              <a:gd name="connsiteY59" fmla="*/ 1173916 h 1621068"/>
              <a:gd name="connsiteX60" fmla="*/ 7839075 w 8172450"/>
              <a:gd name="connsiteY60" fmla="*/ 1250116 h 1621068"/>
              <a:gd name="connsiteX61" fmla="*/ 7934325 w 8172450"/>
              <a:gd name="connsiteY61" fmla="*/ 1278691 h 1621068"/>
              <a:gd name="connsiteX62" fmla="*/ 8010525 w 8172450"/>
              <a:gd name="connsiteY62" fmla="*/ 1421566 h 1621068"/>
              <a:gd name="connsiteX63" fmla="*/ 8086725 w 8172450"/>
              <a:gd name="connsiteY63" fmla="*/ 1383466 h 1621068"/>
              <a:gd name="connsiteX64" fmla="*/ 8172450 w 8172450"/>
              <a:gd name="connsiteY64" fmla="*/ 1383466 h 1621068"/>
              <a:gd name="connsiteX0" fmla="*/ 0 w 8172450"/>
              <a:gd name="connsiteY0" fmla="*/ 1383466 h 1622732"/>
              <a:gd name="connsiteX1" fmla="*/ 114300 w 8172450"/>
              <a:gd name="connsiteY1" fmla="*/ 1402516 h 1622732"/>
              <a:gd name="connsiteX2" fmla="*/ 266700 w 8172450"/>
              <a:gd name="connsiteY2" fmla="*/ 1440616 h 1622732"/>
              <a:gd name="connsiteX3" fmla="*/ 438150 w 8172450"/>
              <a:gd name="connsiteY3" fmla="*/ 1440616 h 1622732"/>
              <a:gd name="connsiteX4" fmla="*/ 552450 w 8172450"/>
              <a:gd name="connsiteY4" fmla="*/ 1402516 h 1622732"/>
              <a:gd name="connsiteX5" fmla="*/ 628650 w 8172450"/>
              <a:gd name="connsiteY5" fmla="*/ 1392991 h 1622732"/>
              <a:gd name="connsiteX6" fmla="*/ 704850 w 8172450"/>
              <a:gd name="connsiteY6" fmla="*/ 1402516 h 1622732"/>
              <a:gd name="connsiteX7" fmla="*/ 800100 w 8172450"/>
              <a:gd name="connsiteY7" fmla="*/ 1183441 h 1622732"/>
              <a:gd name="connsiteX8" fmla="*/ 914400 w 8172450"/>
              <a:gd name="connsiteY8" fmla="*/ 1231066 h 1622732"/>
              <a:gd name="connsiteX9" fmla="*/ 1057275 w 8172450"/>
              <a:gd name="connsiteY9" fmla="*/ 1259641 h 1622732"/>
              <a:gd name="connsiteX10" fmla="*/ 1171575 w 8172450"/>
              <a:gd name="connsiteY10" fmla="*/ 1345366 h 1622732"/>
              <a:gd name="connsiteX11" fmla="*/ 1343025 w 8172450"/>
              <a:gd name="connsiteY11" fmla="*/ 1354891 h 1622732"/>
              <a:gd name="connsiteX12" fmla="*/ 1428750 w 8172450"/>
              <a:gd name="connsiteY12" fmla="*/ 1202491 h 1622732"/>
              <a:gd name="connsiteX13" fmla="*/ 1533525 w 8172450"/>
              <a:gd name="connsiteY13" fmla="*/ 1240591 h 1622732"/>
              <a:gd name="connsiteX14" fmla="*/ 1714500 w 8172450"/>
              <a:gd name="connsiteY14" fmla="*/ 1250116 h 1622732"/>
              <a:gd name="connsiteX15" fmla="*/ 1809750 w 8172450"/>
              <a:gd name="connsiteY15" fmla="*/ 1373941 h 1622732"/>
              <a:gd name="connsiteX16" fmla="*/ 1933575 w 8172450"/>
              <a:gd name="connsiteY16" fmla="*/ 1354891 h 1622732"/>
              <a:gd name="connsiteX17" fmla="*/ 2085975 w 8172450"/>
              <a:gd name="connsiteY17" fmla="*/ 1431091 h 1622732"/>
              <a:gd name="connsiteX18" fmla="*/ 2247900 w 8172450"/>
              <a:gd name="connsiteY18" fmla="*/ 1364416 h 1622732"/>
              <a:gd name="connsiteX19" fmla="*/ 2362200 w 8172450"/>
              <a:gd name="connsiteY19" fmla="*/ 1431091 h 1622732"/>
              <a:gd name="connsiteX20" fmla="*/ 2428875 w 8172450"/>
              <a:gd name="connsiteY20" fmla="*/ 1431091 h 1622732"/>
              <a:gd name="connsiteX21" fmla="*/ 2533650 w 8172450"/>
              <a:gd name="connsiteY21" fmla="*/ 1240591 h 1622732"/>
              <a:gd name="connsiteX22" fmla="*/ 2705100 w 8172450"/>
              <a:gd name="connsiteY22" fmla="*/ 1345366 h 1622732"/>
              <a:gd name="connsiteX23" fmla="*/ 2800350 w 8172450"/>
              <a:gd name="connsiteY23" fmla="*/ 1278691 h 1622732"/>
              <a:gd name="connsiteX24" fmla="*/ 2905125 w 8172450"/>
              <a:gd name="connsiteY24" fmla="*/ 1383466 h 1622732"/>
              <a:gd name="connsiteX25" fmla="*/ 2981325 w 8172450"/>
              <a:gd name="connsiteY25" fmla="*/ 1402516 h 1622732"/>
              <a:gd name="connsiteX26" fmla="*/ 3181350 w 8172450"/>
              <a:gd name="connsiteY26" fmla="*/ 1297741 h 1622732"/>
              <a:gd name="connsiteX27" fmla="*/ 3267075 w 8172450"/>
              <a:gd name="connsiteY27" fmla="*/ 1316791 h 1622732"/>
              <a:gd name="connsiteX28" fmla="*/ 3343275 w 8172450"/>
              <a:gd name="connsiteY28" fmla="*/ 1173916 h 1622732"/>
              <a:gd name="connsiteX29" fmla="*/ 3457575 w 8172450"/>
              <a:gd name="connsiteY29" fmla="*/ 1192966 h 1622732"/>
              <a:gd name="connsiteX30" fmla="*/ 3533775 w 8172450"/>
              <a:gd name="connsiteY30" fmla="*/ 1164391 h 1622732"/>
              <a:gd name="connsiteX31" fmla="*/ 3629025 w 8172450"/>
              <a:gd name="connsiteY31" fmla="*/ 1164391 h 1622732"/>
              <a:gd name="connsiteX32" fmla="*/ 3743325 w 8172450"/>
              <a:gd name="connsiteY32" fmla="*/ 964366 h 1622732"/>
              <a:gd name="connsiteX33" fmla="*/ 3800475 w 8172450"/>
              <a:gd name="connsiteY33" fmla="*/ 630991 h 1622732"/>
              <a:gd name="connsiteX34" fmla="*/ 3981450 w 8172450"/>
              <a:gd name="connsiteY34" fmla="*/ 1107241 h 1622732"/>
              <a:gd name="connsiteX35" fmla="*/ 4086225 w 8172450"/>
              <a:gd name="connsiteY35" fmla="*/ 1107241 h 1622732"/>
              <a:gd name="connsiteX36" fmla="*/ 4181475 w 8172450"/>
              <a:gd name="connsiteY36" fmla="*/ 1011991 h 1622732"/>
              <a:gd name="connsiteX37" fmla="*/ 4381500 w 8172450"/>
              <a:gd name="connsiteY37" fmla="*/ 1145341 h 1622732"/>
              <a:gd name="connsiteX38" fmla="*/ 4495800 w 8172450"/>
              <a:gd name="connsiteY38" fmla="*/ 840541 h 1622732"/>
              <a:gd name="connsiteX39" fmla="*/ 4619625 w 8172450"/>
              <a:gd name="connsiteY39" fmla="*/ 478591 h 1622732"/>
              <a:gd name="connsiteX40" fmla="*/ 4705350 w 8172450"/>
              <a:gd name="connsiteY40" fmla="*/ 831016 h 1622732"/>
              <a:gd name="connsiteX41" fmla="*/ 4819650 w 8172450"/>
              <a:gd name="connsiteY41" fmla="*/ 840541 h 1622732"/>
              <a:gd name="connsiteX42" fmla="*/ 5029200 w 8172450"/>
              <a:gd name="connsiteY42" fmla="*/ 1002466 h 1622732"/>
              <a:gd name="connsiteX43" fmla="*/ 5105400 w 8172450"/>
              <a:gd name="connsiteY43" fmla="*/ 926266 h 1622732"/>
              <a:gd name="connsiteX44" fmla="*/ 5181600 w 8172450"/>
              <a:gd name="connsiteY44" fmla="*/ 1097716 h 1622732"/>
              <a:gd name="connsiteX45" fmla="*/ 6715125 w 8172450"/>
              <a:gd name="connsiteY45" fmla="*/ 1618416 h 1622732"/>
              <a:gd name="connsiteX46" fmla="*/ 6924675 w 8172450"/>
              <a:gd name="connsiteY46" fmla="*/ 1335841 h 1622732"/>
              <a:gd name="connsiteX47" fmla="*/ 7019925 w 8172450"/>
              <a:gd name="connsiteY47" fmla="*/ 1154866 h 1622732"/>
              <a:gd name="connsiteX48" fmla="*/ 7077075 w 8172450"/>
              <a:gd name="connsiteY48" fmla="*/ 430966 h 1622732"/>
              <a:gd name="connsiteX49" fmla="*/ 7115175 w 8172450"/>
              <a:gd name="connsiteY49" fmla="*/ 173791 h 1622732"/>
              <a:gd name="connsiteX50" fmla="*/ 7191375 w 8172450"/>
              <a:gd name="connsiteY50" fmla="*/ 2341 h 1622732"/>
              <a:gd name="connsiteX51" fmla="*/ 7219950 w 8172450"/>
              <a:gd name="connsiteY51" fmla="*/ 297616 h 1622732"/>
              <a:gd name="connsiteX52" fmla="*/ 7267575 w 8172450"/>
              <a:gd name="connsiteY52" fmla="*/ 611941 h 1622732"/>
              <a:gd name="connsiteX53" fmla="*/ 7277100 w 8172450"/>
              <a:gd name="connsiteY53" fmla="*/ 869116 h 1622732"/>
              <a:gd name="connsiteX54" fmla="*/ 7362825 w 8172450"/>
              <a:gd name="connsiteY54" fmla="*/ 1040566 h 1622732"/>
              <a:gd name="connsiteX55" fmla="*/ 7458075 w 8172450"/>
              <a:gd name="connsiteY55" fmla="*/ 1192966 h 1622732"/>
              <a:gd name="connsiteX56" fmla="*/ 7572375 w 8172450"/>
              <a:gd name="connsiteY56" fmla="*/ 1192966 h 1622732"/>
              <a:gd name="connsiteX57" fmla="*/ 7639050 w 8172450"/>
              <a:gd name="connsiteY57" fmla="*/ 1107241 h 1622732"/>
              <a:gd name="connsiteX58" fmla="*/ 7762875 w 8172450"/>
              <a:gd name="connsiteY58" fmla="*/ 1173916 h 1622732"/>
              <a:gd name="connsiteX59" fmla="*/ 7839075 w 8172450"/>
              <a:gd name="connsiteY59" fmla="*/ 1250116 h 1622732"/>
              <a:gd name="connsiteX60" fmla="*/ 7934325 w 8172450"/>
              <a:gd name="connsiteY60" fmla="*/ 1278691 h 1622732"/>
              <a:gd name="connsiteX61" fmla="*/ 8010525 w 8172450"/>
              <a:gd name="connsiteY61" fmla="*/ 1421566 h 1622732"/>
              <a:gd name="connsiteX62" fmla="*/ 8086725 w 8172450"/>
              <a:gd name="connsiteY62" fmla="*/ 1383466 h 1622732"/>
              <a:gd name="connsiteX63" fmla="*/ 8172450 w 8172450"/>
              <a:gd name="connsiteY63" fmla="*/ 1383466 h 1622732"/>
              <a:gd name="connsiteX0" fmla="*/ 0 w 8172450"/>
              <a:gd name="connsiteY0" fmla="*/ 1383466 h 1629250"/>
              <a:gd name="connsiteX1" fmla="*/ 114300 w 8172450"/>
              <a:gd name="connsiteY1" fmla="*/ 1402516 h 1629250"/>
              <a:gd name="connsiteX2" fmla="*/ 266700 w 8172450"/>
              <a:gd name="connsiteY2" fmla="*/ 1440616 h 1629250"/>
              <a:gd name="connsiteX3" fmla="*/ 438150 w 8172450"/>
              <a:gd name="connsiteY3" fmla="*/ 1440616 h 1629250"/>
              <a:gd name="connsiteX4" fmla="*/ 552450 w 8172450"/>
              <a:gd name="connsiteY4" fmla="*/ 1402516 h 1629250"/>
              <a:gd name="connsiteX5" fmla="*/ 628650 w 8172450"/>
              <a:gd name="connsiteY5" fmla="*/ 1392991 h 1629250"/>
              <a:gd name="connsiteX6" fmla="*/ 704850 w 8172450"/>
              <a:gd name="connsiteY6" fmla="*/ 1402516 h 1629250"/>
              <a:gd name="connsiteX7" fmla="*/ 800100 w 8172450"/>
              <a:gd name="connsiteY7" fmla="*/ 1183441 h 1629250"/>
              <a:gd name="connsiteX8" fmla="*/ 914400 w 8172450"/>
              <a:gd name="connsiteY8" fmla="*/ 1231066 h 1629250"/>
              <a:gd name="connsiteX9" fmla="*/ 1057275 w 8172450"/>
              <a:gd name="connsiteY9" fmla="*/ 1259641 h 1629250"/>
              <a:gd name="connsiteX10" fmla="*/ 1171575 w 8172450"/>
              <a:gd name="connsiteY10" fmla="*/ 1345366 h 1629250"/>
              <a:gd name="connsiteX11" fmla="*/ 1343025 w 8172450"/>
              <a:gd name="connsiteY11" fmla="*/ 1354891 h 1629250"/>
              <a:gd name="connsiteX12" fmla="*/ 1428750 w 8172450"/>
              <a:gd name="connsiteY12" fmla="*/ 1202491 h 1629250"/>
              <a:gd name="connsiteX13" fmla="*/ 1533525 w 8172450"/>
              <a:gd name="connsiteY13" fmla="*/ 1240591 h 1629250"/>
              <a:gd name="connsiteX14" fmla="*/ 1714500 w 8172450"/>
              <a:gd name="connsiteY14" fmla="*/ 1250116 h 1629250"/>
              <a:gd name="connsiteX15" fmla="*/ 1809750 w 8172450"/>
              <a:gd name="connsiteY15" fmla="*/ 1373941 h 1629250"/>
              <a:gd name="connsiteX16" fmla="*/ 1933575 w 8172450"/>
              <a:gd name="connsiteY16" fmla="*/ 1354891 h 1629250"/>
              <a:gd name="connsiteX17" fmla="*/ 2085975 w 8172450"/>
              <a:gd name="connsiteY17" fmla="*/ 1431091 h 1629250"/>
              <a:gd name="connsiteX18" fmla="*/ 2247900 w 8172450"/>
              <a:gd name="connsiteY18" fmla="*/ 1364416 h 1629250"/>
              <a:gd name="connsiteX19" fmla="*/ 2362200 w 8172450"/>
              <a:gd name="connsiteY19" fmla="*/ 1431091 h 1629250"/>
              <a:gd name="connsiteX20" fmla="*/ 2428875 w 8172450"/>
              <a:gd name="connsiteY20" fmla="*/ 1431091 h 1629250"/>
              <a:gd name="connsiteX21" fmla="*/ 2533650 w 8172450"/>
              <a:gd name="connsiteY21" fmla="*/ 1240591 h 1629250"/>
              <a:gd name="connsiteX22" fmla="*/ 2705100 w 8172450"/>
              <a:gd name="connsiteY22" fmla="*/ 1345366 h 1629250"/>
              <a:gd name="connsiteX23" fmla="*/ 2800350 w 8172450"/>
              <a:gd name="connsiteY23" fmla="*/ 1278691 h 1629250"/>
              <a:gd name="connsiteX24" fmla="*/ 2905125 w 8172450"/>
              <a:gd name="connsiteY24" fmla="*/ 1383466 h 1629250"/>
              <a:gd name="connsiteX25" fmla="*/ 2981325 w 8172450"/>
              <a:gd name="connsiteY25" fmla="*/ 1402516 h 1629250"/>
              <a:gd name="connsiteX26" fmla="*/ 3181350 w 8172450"/>
              <a:gd name="connsiteY26" fmla="*/ 1297741 h 1629250"/>
              <a:gd name="connsiteX27" fmla="*/ 3267075 w 8172450"/>
              <a:gd name="connsiteY27" fmla="*/ 1316791 h 1629250"/>
              <a:gd name="connsiteX28" fmla="*/ 3343275 w 8172450"/>
              <a:gd name="connsiteY28" fmla="*/ 1173916 h 1629250"/>
              <a:gd name="connsiteX29" fmla="*/ 3457575 w 8172450"/>
              <a:gd name="connsiteY29" fmla="*/ 1192966 h 1629250"/>
              <a:gd name="connsiteX30" fmla="*/ 3533775 w 8172450"/>
              <a:gd name="connsiteY30" fmla="*/ 1164391 h 1629250"/>
              <a:gd name="connsiteX31" fmla="*/ 3629025 w 8172450"/>
              <a:gd name="connsiteY31" fmla="*/ 1164391 h 1629250"/>
              <a:gd name="connsiteX32" fmla="*/ 3743325 w 8172450"/>
              <a:gd name="connsiteY32" fmla="*/ 964366 h 1629250"/>
              <a:gd name="connsiteX33" fmla="*/ 3800475 w 8172450"/>
              <a:gd name="connsiteY33" fmla="*/ 630991 h 1629250"/>
              <a:gd name="connsiteX34" fmla="*/ 3981450 w 8172450"/>
              <a:gd name="connsiteY34" fmla="*/ 1107241 h 1629250"/>
              <a:gd name="connsiteX35" fmla="*/ 4086225 w 8172450"/>
              <a:gd name="connsiteY35" fmla="*/ 1107241 h 1629250"/>
              <a:gd name="connsiteX36" fmla="*/ 4181475 w 8172450"/>
              <a:gd name="connsiteY36" fmla="*/ 1011991 h 1629250"/>
              <a:gd name="connsiteX37" fmla="*/ 4381500 w 8172450"/>
              <a:gd name="connsiteY37" fmla="*/ 1145341 h 1629250"/>
              <a:gd name="connsiteX38" fmla="*/ 4495800 w 8172450"/>
              <a:gd name="connsiteY38" fmla="*/ 840541 h 1629250"/>
              <a:gd name="connsiteX39" fmla="*/ 4619625 w 8172450"/>
              <a:gd name="connsiteY39" fmla="*/ 478591 h 1629250"/>
              <a:gd name="connsiteX40" fmla="*/ 4705350 w 8172450"/>
              <a:gd name="connsiteY40" fmla="*/ 831016 h 1629250"/>
              <a:gd name="connsiteX41" fmla="*/ 4819650 w 8172450"/>
              <a:gd name="connsiteY41" fmla="*/ 840541 h 1629250"/>
              <a:gd name="connsiteX42" fmla="*/ 5029200 w 8172450"/>
              <a:gd name="connsiteY42" fmla="*/ 1002466 h 1629250"/>
              <a:gd name="connsiteX43" fmla="*/ 5105400 w 8172450"/>
              <a:gd name="connsiteY43" fmla="*/ 926266 h 1629250"/>
              <a:gd name="connsiteX44" fmla="*/ 6715125 w 8172450"/>
              <a:gd name="connsiteY44" fmla="*/ 1618416 h 1629250"/>
              <a:gd name="connsiteX45" fmla="*/ 6924675 w 8172450"/>
              <a:gd name="connsiteY45" fmla="*/ 1335841 h 1629250"/>
              <a:gd name="connsiteX46" fmla="*/ 7019925 w 8172450"/>
              <a:gd name="connsiteY46" fmla="*/ 1154866 h 1629250"/>
              <a:gd name="connsiteX47" fmla="*/ 7077075 w 8172450"/>
              <a:gd name="connsiteY47" fmla="*/ 430966 h 1629250"/>
              <a:gd name="connsiteX48" fmla="*/ 7115175 w 8172450"/>
              <a:gd name="connsiteY48" fmla="*/ 173791 h 1629250"/>
              <a:gd name="connsiteX49" fmla="*/ 7191375 w 8172450"/>
              <a:gd name="connsiteY49" fmla="*/ 2341 h 1629250"/>
              <a:gd name="connsiteX50" fmla="*/ 7219950 w 8172450"/>
              <a:gd name="connsiteY50" fmla="*/ 297616 h 1629250"/>
              <a:gd name="connsiteX51" fmla="*/ 7267575 w 8172450"/>
              <a:gd name="connsiteY51" fmla="*/ 611941 h 1629250"/>
              <a:gd name="connsiteX52" fmla="*/ 7277100 w 8172450"/>
              <a:gd name="connsiteY52" fmla="*/ 869116 h 1629250"/>
              <a:gd name="connsiteX53" fmla="*/ 7362825 w 8172450"/>
              <a:gd name="connsiteY53" fmla="*/ 1040566 h 1629250"/>
              <a:gd name="connsiteX54" fmla="*/ 7458075 w 8172450"/>
              <a:gd name="connsiteY54" fmla="*/ 1192966 h 1629250"/>
              <a:gd name="connsiteX55" fmla="*/ 7572375 w 8172450"/>
              <a:gd name="connsiteY55" fmla="*/ 1192966 h 1629250"/>
              <a:gd name="connsiteX56" fmla="*/ 7639050 w 8172450"/>
              <a:gd name="connsiteY56" fmla="*/ 1107241 h 1629250"/>
              <a:gd name="connsiteX57" fmla="*/ 7762875 w 8172450"/>
              <a:gd name="connsiteY57" fmla="*/ 1173916 h 1629250"/>
              <a:gd name="connsiteX58" fmla="*/ 7839075 w 8172450"/>
              <a:gd name="connsiteY58" fmla="*/ 1250116 h 1629250"/>
              <a:gd name="connsiteX59" fmla="*/ 7934325 w 8172450"/>
              <a:gd name="connsiteY59" fmla="*/ 1278691 h 1629250"/>
              <a:gd name="connsiteX60" fmla="*/ 8010525 w 8172450"/>
              <a:gd name="connsiteY60" fmla="*/ 1421566 h 1629250"/>
              <a:gd name="connsiteX61" fmla="*/ 8086725 w 8172450"/>
              <a:gd name="connsiteY61" fmla="*/ 1383466 h 1629250"/>
              <a:gd name="connsiteX62" fmla="*/ 8172450 w 8172450"/>
              <a:gd name="connsiteY62" fmla="*/ 1383466 h 1629250"/>
              <a:gd name="connsiteX0" fmla="*/ 0 w 8172450"/>
              <a:gd name="connsiteY0" fmla="*/ 1383466 h 1626112"/>
              <a:gd name="connsiteX1" fmla="*/ 114300 w 8172450"/>
              <a:gd name="connsiteY1" fmla="*/ 1402516 h 1626112"/>
              <a:gd name="connsiteX2" fmla="*/ 266700 w 8172450"/>
              <a:gd name="connsiteY2" fmla="*/ 1440616 h 1626112"/>
              <a:gd name="connsiteX3" fmla="*/ 438150 w 8172450"/>
              <a:gd name="connsiteY3" fmla="*/ 1440616 h 1626112"/>
              <a:gd name="connsiteX4" fmla="*/ 552450 w 8172450"/>
              <a:gd name="connsiteY4" fmla="*/ 1402516 h 1626112"/>
              <a:gd name="connsiteX5" fmla="*/ 628650 w 8172450"/>
              <a:gd name="connsiteY5" fmla="*/ 1392991 h 1626112"/>
              <a:gd name="connsiteX6" fmla="*/ 704850 w 8172450"/>
              <a:gd name="connsiteY6" fmla="*/ 1402516 h 1626112"/>
              <a:gd name="connsiteX7" fmla="*/ 800100 w 8172450"/>
              <a:gd name="connsiteY7" fmla="*/ 1183441 h 1626112"/>
              <a:gd name="connsiteX8" fmla="*/ 914400 w 8172450"/>
              <a:gd name="connsiteY8" fmla="*/ 1231066 h 1626112"/>
              <a:gd name="connsiteX9" fmla="*/ 1057275 w 8172450"/>
              <a:gd name="connsiteY9" fmla="*/ 1259641 h 1626112"/>
              <a:gd name="connsiteX10" fmla="*/ 1171575 w 8172450"/>
              <a:gd name="connsiteY10" fmla="*/ 1345366 h 1626112"/>
              <a:gd name="connsiteX11" fmla="*/ 1343025 w 8172450"/>
              <a:gd name="connsiteY11" fmla="*/ 1354891 h 1626112"/>
              <a:gd name="connsiteX12" fmla="*/ 1428750 w 8172450"/>
              <a:gd name="connsiteY12" fmla="*/ 1202491 h 1626112"/>
              <a:gd name="connsiteX13" fmla="*/ 1533525 w 8172450"/>
              <a:gd name="connsiteY13" fmla="*/ 1240591 h 1626112"/>
              <a:gd name="connsiteX14" fmla="*/ 1714500 w 8172450"/>
              <a:gd name="connsiteY14" fmla="*/ 1250116 h 1626112"/>
              <a:gd name="connsiteX15" fmla="*/ 1809750 w 8172450"/>
              <a:gd name="connsiteY15" fmla="*/ 1373941 h 1626112"/>
              <a:gd name="connsiteX16" fmla="*/ 1933575 w 8172450"/>
              <a:gd name="connsiteY16" fmla="*/ 1354891 h 1626112"/>
              <a:gd name="connsiteX17" fmla="*/ 2085975 w 8172450"/>
              <a:gd name="connsiteY17" fmla="*/ 1431091 h 1626112"/>
              <a:gd name="connsiteX18" fmla="*/ 2247900 w 8172450"/>
              <a:gd name="connsiteY18" fmla="*/ 1364416 h 1626112"/>
              <a:gd name="connsiteX19" fmla="*/ 2362200 w 8172450"/>
              <a:gd name="connsiteY19" fmla="*/ 1431091 h 1626112"/>
              <a:gd name="connsiteX20" fmla="*/ 2428875 w 8172450"/>
              <a:gd name="connsiteY20" fmla="*/ 1431091 h 1626112"/>
              <a:gd name="connsiteX21" fmla="*/ 2533650 w 8172450"/>
              <a:gd name="connsiteY21" fmla="*/ 1240591 h 1626112"/>
              <a:gd name="connsiteX22" fmla="*/ 2705100 w 8172450"/>
              <a:gd name="connsiteY22" fmla="*/ 1345366 h 1626112"/>
              <a:gd name="connsiteX23" fmla="*/ 2800350 w 8172450"/>
              <a:gd name="connsiteY23" fmla="*/ 1278691 h 1626112"/>
              <a:gd name="connsiteX24" fmla="*/ 2905125 w 8172450"/>
              <a:gd name="connsiteY24" fmla="*/ 1383466 h 1626112"/>
              <a:gd name="connsiteX25" fmla="*/ 2981325 w 8172450"/>
              <a:gd name="connsiteY25" fmla="*/ 1402516 h 1626112"/>
              <a:gd name="connsiteX26" fmla="*/ 3181350 w 8172450"/>
              <a:gd name="connsiteY26" fmla="*/ 1297741 h 1626112"/>
              <a:gd name="connsiteX27" fmla="*/ 3267075 w 8172450"/>
              <a:gd name="connsiteY27" fmla="*/ 1316791 h 1626112"/>
              <a:gd name="connsiteX28" fmla="*/ 3343275 w 8172450"/>
              <a:gd name="connsiteY28" fmla="*/ 1173916 h 1626112"/>
              <a:gd name="connsiteX29" fmla="*/ 3457575 w 8172450"/>
              <a:gd name="connsiteY29" fmla="*/ 1192966 h 1626112"/>
              <a:gd name="connsiteX30" fmla="*/ 3533775 w 8172450"/>
              <a:gd name="connsiteY30" fmla="*/ 1164391 h 1626112"/>
              <a:gd name="connsiteX31" fmla="*/ 3629025 w 8172450"/>
              <a:gd name="connsiteY31" fmla="*/ 1164391 h 1626112"/>
              <a:gd name="connsiteX32" fmla="*/ 3743325 w 8172450"/>
              <a:gd name="connsiteY32" fmla="*/ 964366 h 1626112"/>
              <a:gd name="connsiteX33" fmla="*/ 3800475 w 8172450"/>
              <a:gd name="connsiteY33" fmla="*/ 630991 h 1626112"/>
              <a:gd name="connsiteX34" fmla="*/ 3981450 w 8172450"/>
              <a:gd name="connsiteY34" fmla="*/ 1107241 h 1626112"/>
              <a:gd name="connsiteX35" fmla="*/ 4086225 w 8172450"/>
              <a:gd name="connsiteY35" fmla="*/ 1107241 h 1626112"/>
              <a:gd name="connsiteX36" fmla="*/ 4181475 w 8172450"/>
              <a:gd name="connsiteY36" fmla="*/ 1011991 h 1626112"/>
              <a:gd name="connsiteX37" fmla="*/ 4381500 w 8172450"/>
              <a:gd name="connsiteY37" fmla="*/ 1145341 h 1626112"/>
              <a:gd name="connsiteX38" fmla="*/ 4495800 w 8172450"/>
              <a:gd name="connsiteY38" fmla="*/ 840541 h 1626112"/>
              <a:gd name="connsiteX39" fmla="*/ 4619625 w 8172450"/>
              <a:gd name="connsiteY39" fmla="*/ 478591 h 1626112"/>
              <a:gd name="connsiteX40" fmla="*/ 4705350 w 8172450"/>
              <a:gd name="connsiteY40" fmla="*/ 831016 h 1626112"/>
              <a:gd name="connsiteX41" fmla="*/ 4819650 w 8172450"/>
              <a:gd name="connsiteY41" fmla="*/ 840541 h 1626112"/>
              <a:gd name="connsiteX42" fmla="*/ 5029200 w 8172450"/>
              <a:gd name="connsiteY42" fmla="*/ 1002466 h 1626112"/>
              <a:gd name="connsiteX43" fmla="*/ 6715125 w 8172450"/>
              <a:gd name="connsiteY43" fmla="*/ 1618416 h 1626112"/>
              <a:gd name="connsiteX44" fmla="*/ 6924675 w 8172450"/>
              <a:gd name="connsiteY44" fmla="*/ 1335841 h 1626112"/>
              <a:gd name="connsiteX45" fmla="*/ 7019925 w 8172450"/>
              <a:gd name="connsiteY45" fmla="*/ 1154866 h 1626112"/>
              <a:gd name="connsiteX46" fmla="*/ 7077075 w 8172450"/>
              <a:gd name="connsiteY46" fmla="*/ 430966 h 1626112"/>
              <a:gd name="connsiteX47" fmla="*/ 7115175 w 8172450"/>
              <a:gd name="connsiteY47" fmla="*/ 173791 h 1626112"/>
              <a:gd name="connsiteX48" fmla="*/ 7191375 w 8172450"/>
              <a:gd name="connsiteY48" fmla="*/ 2341 h 1626112"/>
              <a:gd name="connsiteX49" fmla="*/ 7219950 w 8172450"/>
              <a:gd name="connsiteY49" fmla="*/ 297616 h 1626112"/>
              <a:gd name="connsiteX50" fmla="*/ 7267575 w 8172450"/>
              <a:gd name="connsiteY50" fmla="*/ 611941 h 1626112"/>
              <a:gd name="connsiteX51" fmla="*/ 7277100 w 8172450"/>
              <a:gd name="connsiteY51" fmla="*/ 869116 h 1626112"/>
              <a:gd name="connsiteX52" fmla="*/ 7362825 w 8172450"/>
              <a:gd name="connsiteY52" fmla="*/ 1040566 h 1626112"/>
              <a:gd name="connsiteX53" fmla="*/ 7458075 w 8172450"/>
              <a:gd name="connsiteY53" fmla="*/ 1192966 h 1626112"/>
              <a:gd name="connsiteX54" fmla="*/ 7572375 w 8172450"/>
              <a:gd name="connsiteY54" fmla="*/ 1192966 h 1626112"/>
              <a:gd name="connsiteX55" fmla="*/ 7639050 w 8172450"/>
              <a:gd name="connsiteY55" fmla="*/ 1107241 h 1626112"/>
              <a:gd name="connsiteX56" fmla="*/ 7762875 w 8172450"/>
              <a:gd name="connsiteY56" fmla="*/ 1173916 h 1626112"/>
              <a:gd name="connsiteX57" fmla="*/ 7839075 w 8172450"/>
              <a:gd name="connsiteY57" fmla="*/ 1250116 h 1626112"/>
              <a:gd name="connsiteX58" fmla="*/ 7934325 w 8172450"/>
              <a:gd name="connsiteY58" fmla="*/ 1278691 h 1626112"/>
              <a:gd name="connsiteX59" fmla="*/ 8010525 w 8172450"/>
              <a:gd name="connsiteY59" fmla="*/ 1421566 h 1626112"/>
              <a:gd name="connsiteX60" fmla="*/ 8086725 w 8172450"/>
              <a:gd name="connsiteY60" fmla="*/ 1383466 h 1626112"/>
              <a:gd name="connsiteX61" fmla="*/ 8172450 w 8172450"/>
              <a:gd name="connsiteY61" fmla="*/ 1383466 h 1626112"/>
              <a:gd name="connsiteX0" fmla="*/ 0 w 8172450"/>
              <a:gd name="connsiteY0" fmla="*/ 1383466 h 1633146"/>
              <a:gd name="connsiteX1" fmla="*/ 114300 w 8172450"/>
              <a:gd name="connsiteY1" fmla="*/ 1402516 h 1633146"/>
              <a:gd name="connsiteX2" fmla="*/ 266700 w 8172450"/>
              <a:gd name="connsiteY2" fmla="*/ 1440616 h 1633146"/>
              <a:gd name="connsiteX3" fmla="*/ 438150 w 8172450"/>
              <a:gd name="connsiteY3" fmla="*/ 1440616 h 1633146"/>
              <a:gd name="connsiteX4" fmla="*/ 552450 w 8172450"/>
              <a:gd name="connsiteY4" fmla="*/ 1402516 h 1633146"/>
              <a:gd name="connsiteX5" fmla="*/ 628650 w 8172450"/>
              <a:gd name="connsiteY5" fmla="*/ 1392991 h 1633146"/>
              <a:gd name="connsiteX6" fmla="*/ 704850 w 8172450"/>
              <a:gd name="connsiteY6" fmla="*/ 1402516 h 1633146"/>
              <a:gd name="connsiteX7" fmla="*/ 800100 w 8172450"/>
              <a:gd name="connsiteY7" fmla="*/ 1183441 h 1633146"/>
              <a:gd name="connsiteX8" fmla="*/ 914400 w 8172450"/>
              <a:gd name="connsiteY8" fmla="*/ 1231066 h 1633146"/>
              <a:gd name="connsiteX9" fmla="*/ 1057275 w 8172450"/>
              <a:gd name="connsiteY9" fmla="*/ 1259641 h 1633146"/>
              <a:gd name="connsiteX10" fmla="*/ 1171575 w 8172450"/>
              <a:gd name="connsiteY10" fmla="*/ 1345366 h 1633146"/>
              <a:gd name="connsiteX11" fmla="*/ 1343025 w 8172450"/>
              <a:gd name="connsiteY11" fmla="*/ 1354891 h 1633146"/>
              <a:gd name="connsiteX12" fmla="*/ 1428750 w 8172450"/>
              <a:gd name="connsiteY12" fmla="*/ 1202491 h 1633146"/>
              <a:gd name="connsiteX13" fmla="*/ 1533525 w 8172450"/>
              <a:gd name="connsiteY13" fmla="*/ 1240591 h 1633146"/>
              <a:gd name="connsiteX14" fmla="*/ 1714500 w 8172450"/>
              <a:gd name="connsiteY14" fmla="*/ 1250116 h 1633146"/>
              <a:gd name="connsiteX15" fmla="*/ 1809750 w 8172450"/>
              <a:gd name="connsiteY15" fmla="*/ 1373941 h 1633146"/>
              <a:gd name="connsiteX16" fmla="*/ 1933575 w 8172450"/>
              <a:gd name="connsiteY16" fmla="*/ 1354891 h 1633146"/>
              <a:gd name="connsiteX17" fmla="*/ 2085975 w 8172450"/>
              <a:gd name="connsiteY17" fmla="*/ 1431091 h 1633146"/>
              <a:gd name="connsiteX18" fmla="*/ 2247900 w 8172450"/>
              <a:gd name="connsiteY18" fmla="*/ 1364416 h 1633146"/>
              <a:gd name="connsiteX19" fmla="*/ 2362200 w 8172450"/>
              <a:gd name="connsiteY19" fmla="*/ 1431091 h 1633146"/>
              <a:gd name="connsiteX20" fmla="*/ 2428875 w 8172450"/>
              <a:gd name="connsiteY20" fmla="*/ 1431091 h 1633146"/>
              <a:gd name="connsiteX21" fmla="*/ 2533650 w 8172450"/>
              <a:gd name="connsiteY21" fmla="*/ 1240591 h 1633146"/>
              <a:gd name="connsiteX22" fmla="*/ 2705100 w 8172450"/>
              <a:gd name="connsiteY22" fmla="*/ 1345366 h 1633146"/>
              <a:gd name="connsiteX23" fmla="*/ 2800350 w 8172450"/>
              <a:gd name="connsiteY23" fmla="*/ 1278691 h 1633146"/>
              <a:gd name="connsiteX24" fmla="*/ 2905125 w 8172450"/>
              <a:gd name="connsiteY24" fmla="*/ 1383466 h 1633146"/>
              <a:gd name="connsiteX25" fmla="*/ 2981325 w 8172450"/>
              <a:gd name="connsiteY25" fmla="*/ 1402516 h 1633146"/>
              <a:gd name="connsiteX26" fmla="*/ 3181350 w 8172450"/>
              <a:gd name="connsiteY26" fmla="*/ 1297741 h 1633146"/>
              <a:gd name="connsiteX27" fmla="*/ 3267075 w 8172450"/>
              <a:gd name="connsiteY27" fmla="*/ 1316791 h 1633146"/>
              <a:gd name="connsiteX28" fmla="*/ 3343275 w 8172450"/>
              <a:gd name="connsiteY28" fmla="*/ 1173916 h 1633146"/>
              <a:gd name="connsiteX29" fmla="*/ 3457575 w 8172450"/>
              <a:gd name="connsiteY29" fmla="*/ 1192966 h 1633146"/>
              <a:gd name="connsiteX30" fmla="*/ 3533775 w 8172450"/>
              <a:gd name="connsiteY30" fmla="*/ 1164391 h 1633146"/>
              <a:gd name="connsiteX31" fmla="*/ 3629025 w 8172450"/>
              <a:gd name="connsiteY31" fmla="*/ 1164391 h 1633146"/>
              <a:gd name="connsiteX32" fmla="*/ 3743325 w 8172450"/>
              <a:gd name="connsiteY32" fmla="*/ 964366 h 1633146"/>
              <a:gd name="connsiteX33" fmla="*/ 3800475 w 8172450"/>
              <a:gd name="connsiteY33" fmla="*/ 630991 h 1633146"/>
              <a:gd name="connsiteX34" fmla="*/ 3981450 w 8172450"/>
              <a:gd name="connsiteY34" fmla="*/ 1107241 h 1633146"/>
              <a:gd name="connsiteX35" fmla="*/ 4086225 w 8172450"/>
              <a:gd name="connsiteY35" fmla="*/ 1107241 h 1633146"/>
              <a:gd name="connsiteX36" fmla="*/ 4181475 w 8172450"/>
              <a:gd name="connsiteY36" fmla="*/ 1011991 h 1633146"/>
              <a:gd name="connsiteX37" fmla="*/ 4381500 w 8172450"/>
              <a:gd name="connsiteY37" fmla="*/ 1145341 h 1633146"/>
              <a:gd name="connsiteX38" fmla="*/ 4495800 w 8172450"/>
              <a:gd name="connsiteY38" fmla="*/ 840541 h 1633146"/>
              <a:gd name="connsiteX39" fmla="*/ 4619625 w 8172450"/>
              <a:gd name="connsiteY39" fmla="*/ 478591 h 1633146"/>
              <a:gd name="connsiteX40" fmla="*/ 4705350 w 8172450"/>
              <a:gd name="connsiteY40" fmla="*/ 831016 h 1633146"/>
              <a:gd name="connsiteX41" fmla="*/ 4819650 w 8172450"/>
              <a:gd name="connsiteY41" fmla="*/ 840541 h 1633146"/>
              <a:gd name="connsiteX42" fmla="*/ 6715125 w 8172450"/>
              <a:gd name="connsiteY42" fmla="*/ 1618416 h 1633146"/>
              <a:gd name="connsiteX43" fmla="*/ 6924675 w 8172450"/>
              <a:gd name="connsiteY43" fmla="*/ 1335841 h 1633146"/>
              <a:gd name="connsiteX44" fmla="*/ 7019925 w 8172450"/>
              <a:gd name="connsiteY44" fmla="*/ 1154866 h 1633146"/>
              <a:gd name="connsiteX45" fmla="*/ 7077075 w 8172450"/>
              <a:gd name="connsiteY45" fmla="*/ 430966 h 1633146"/>
              <a:gd name="connsiteX46" fmla="*/ 7115175 w 8172450"/>
              <a:gd name="connsiteY46" fmla="*/ 173791 h 1633146"/>
              <a:gd name="connsiteX47" fmla="*/ 7191375 w 8172450"/>
              <a:gd name="connsiteY47" fmla="*/ 2341 h 1633146"/>
              <a:gd name="connsiteX48" fmla="*/ 7219950 w 8172450"/>
              <a:gd name="connsiteY48" fmla="*/ 297616 h 1633146"/>
              <a:gd name="connsiteX49" fmla="*/ 7267575 w 8172450"/>
              <a:gd name="connsiteY49" fmla="*/ 611941 h 1633146"/>
              <a:gd name="connsiteX50" fmla="*/ 7277100 w 8172450"/>
              <a:gd name="connsiteY50" fmla="*/ 869116 h 1633146"/>
              <a:gd name="connsiteX51" fmla="*/ 7362825 w 8172450"/>
              <a:gd name="connsiteY51" fmla="*/ 1040566 h 1633146"/>
              <a:gd name="connsiteX52" fmla="*/ 7458075 w 8172450"/>
              <a:gd name="connsiteY52" fmla="*/ 1192966 h 1633146"/>
              <a:gd name="connsiteX53" fmla="*/ 7572375 w 8172450"/>
              <a:gd name="connsiteY53" fmla="*/ 1192966 h 1633146"/>
              <a:gd name="connsiteX54" fmla="*/ 7639050 w 8172450"/>
              <a:gd name="connsiteY54" fmla="*/ 1107241 h 1633146"/>
              <a:gd name="connsiteX55" fmla="*/ 7762875 w 8172450"/>
              <a:gd name="connsiteY55" fmla="*/ 1173916 h 1633146"/>
              <a:gd name="connsiteX56" fmla="*/ 7839075 w 8172450"/>
              <a:gd name="connsiteY56" fmla="*/ 1250116 h 1633146"/>
              <a:gd name="connsiteX57" fmla="*/ 7934325 w 8172450"/>
              <a:gd name="connsiteY57" fmla="*/ 1278691 h 1633146"/>
              <a:gd name="connsiteX58" fmla="*/ 8010525 w 8172450"/>
              <a:gd name="connsiteY58" fmla="*/ 1421566 h 1633146"/>
              <a:gd name="connsiteX59" fmla="*/ 8086725 w 8172450"/>
              <a:gd name="connsiteY59" fmla="*/ 1383466 h 1633146"/>
              <a:gd name="connsiteX60" fmla="*/ 8172450 w 8172450"/>
              <a:gd name="connsiteY60" fmla="*/ 1383466 h 1633146"/>
              <a:gd name="connsiteX0" fmla="*/ 0 w 8172450"/>
              <a:gd name="connsiteY0" fmla="*/ 1383466 h 1633599"/>
              <a:gd name="connsiteX1" fmla="*/ 114300 w 8172450"/>
              <a:gd name="connsiteY1" fmla="*/ 1402516 h 1633599"/>
              <a:gd name="connsiteX2" fmla="*/ 266700 w 8172450"/>
              <a:gd name="connsiteY2" fmla="*/ 1440616 h 1633599"/>
              <a:gd name="connsiteX3" fmla="*/ 438150 w 8172450"/>
              <a:gd name="connsiteY3" fmla="*/ 1440616 h 1633599"/>
              <a:gd name="connsiteX4" fmla="*/ 552450 w 8172450"/>
              <a:gd name="connsiteY4" fmla="*/ 1402516 h 1633599"/>
              <a:gd name="connsiteX5" fmla="*/ 628650 w 8172450"/>
              <a:gd name="connsiteY5" fmla="*/ 1392991 h 1633599"/>
              <a:gd name="connsiteX6" fmla="*/ 704850 w 8172450"/>
              <a:gd name="connsiteY6" fmla="*/ 1402516 h 1633599"/>
              <a:gd name="connsiteX7" fmla="*/ 800100 w 8172450"/>
              <a:gd name="connsiteY7" fmla="*/ 1183441 h 1633599"/>
              <a:gd name="connsiteX8" fmla="*/ 914400 w 8172450"/>
              <a:gd name="connsiteY8" fmla="*/ 1231066 h 1633599"/>
              <a:gd name="connsiteX9" fmla="*/ 1057275 w 8172450"/>
              <a:gd name="connsiteY9" fmla="*/ 1259641 h 1633599"/>
              <a:gd name="connsiteX10" fmla="*/ 1171575 w 8172450"/>
              <a:gd name="connsiteY10" fmla="*/ 1345366 h 1633599"/>
              <a:gd name="connsiteX11" fmla="*/ 1343025 w 8172450"/>
              <a:gd name="connsiteY11" fmla="*/ 1354891 h 1633599"/>
              <a:gd name="connsiteX12" fmla="*/ 1428750 w 8172450"/>
              <a:gd name="connsiteY12" fmla="*/ 1202491 h 1633599"/>
              <a:gd name="connsiteX13" fmla="*/ 1533525 w 8172450"/>
              <a:gd name="connsiteY13" fmla="*/ 1240591 h 1633599"/>
              <a:gd name="connsiteX14" fmla="*/ 1714500 w 8172450"/>
              <a:gd name="connsiteY14" fmla="*/ 1250116 h 1633599"/>
              <a:gd name="connsiteX15" fmla="*/ 1809750 w 8172450"/>
              <a:gd name="connsiteY15" fmla="*/ 1373941 h 1633599"/>
              <a:gd name="connsiteX16" fmla="*/ 1933575 w 8172450"/>
              <a:gd name="connsiteY16" fmla="*/ 1354891 h 1633599"/>
              <a:gd name="connsiteX17" fmla="*/ 2085975 w 8172450"/>
              <a:gd name="connsiteY17" fmla="*/ 1431091 h 1633599"/>
              <a:gd name="connsiteX18" fmla="*/ 2247900 w 8172450"/>
              <a:gd name="connsiteY18" fmla="*/ 1364416 h 1633599"/>
              <a:gd name="connsiteX19" fmla="*/ 2362200 w 8172450"/>
              <a:gd name="connsiteY19" fmla="*/ 1431091 h 1633599"/>
              <a:gd name="connsiteX20" fmla="*/ 2428875 w 8172450"/>
              <a:gd name="connsiteY20" fmla="*/ 1431091 h 1633599"/>
              <a:gd name="connsiteX21" fmla="*/ 2533650 w 8172450"/>
              <a:gd name="connsiteY21" fmla="*/ 1240591 h 1633599"/>
              <a:gd name="connsiteX22" fmla="*/ 2705100 w 8172450"/>
              <a:gd name="connsiteY22" fmla="*/ 1345366 h 1633599"/>
              <a:gd name="connsiteX23" fmla="*/ 2800350 w 8172450"/>
              <a:gd name="connsiteY23" fmla="*/ 1278691 h 1633599"/>
              <a:gd name="connsiteX24" fmla="*/ 2905125 w 8172450"/>
              <a:gd name="connsiteY24" fmla="*/ 1383466 h 1633599"/>
              <a:gd name="connsiteX25" fmla="*/ 2981325 w 8172450"/>
              <a:gd name="connsiteY25" fmla="*/ 1402516 h 1633599"/>
              <a:gd name="connsiteX26" fmla="*/ 3181350 w 8172450"/>
              <a:gd name="connsiteY26" fmla="*/ 1297741 h 1633599"/>
              <a:gd name="connsiteX27" fmla="*/ 3267075 w 8172450"/>
              <a:gd name="connsiteY27" fmla="*/ 1316791 h 1633599"/>
              <a:gd name="connsiteX28" fmla="*/ 3343275 w 8172450"/>
              <a:gd name="connsiteY28" fmla="*/ 1173916 h 1633599"/>
              <a:gd name="connsiteX29" fmla="*/ 3457575 w 8172450"/>
              <a:gd name="connsiteY29" fmla="*/ 1192966 h 1633599"/>
              <a:gd name="connsiteX30" fmla="*/ 3533775 w 8172450"/>
              <a:gd name="connsiteY30" fmla="*/ 1164391 h 1633599"/>
              <a:gd name="connsiteX31" fmla="*/ 3629025 w 8172450"/>
              <a:gd name="connsiteY31" fmla="*/ 1164391 h 1633599"/>
              <a:gd name="connsiteX32" fmla="*/ 3743325 w 8172450"/>
              <a:gd name="connsiteY32" fmla="*/ 964366 h 1633599"/>
              <a:gd name="connsiteX33" fmla="*/ 3800475 w 8172450"/>
              <a:gd name="connsiteY33" fmla="*/ 630991 h 1633599"/>
              <a:gd name="connsiteX34" fmla="*/ 3981450 w 8172450"/>
              <a:gd name="connsiteY34" fmla="*/ 1107241 h 1633599"/>
              <a:gd name="connsiteX35" fmla="*/ 4086225 w 8172450"/>
              <a:gd name="connsiteY35" fmla="*/ 1107241 h 1633599"/>
              <a:gd name="connsiteX36" fmla="*/ 4181475 w 8172450"/>
              <a:gd name="connsiteY36" fmla="*/ 1011991 h 1633599"/>
              <a:gd name="connsiteX37" fmla="*/ 4381500 w 8172450"/>
              <a:gd name="connsiteY37" fmla="*/ 1145341 h 1633599"/>
              <a:gd name="connsiteX38" fmla="*/ 4495800 w 8172450"/>
              <a:gd name="connsiteY38" fmla="*/ 840541 h 1633599"/>
              <a:gd name="connsiteX39" fmla="*/ 4619625 w 8172450"/>
              <a:gd name="connsiteY39" fmla="*/ 478591 h 1633599"/>
              <a:gd name="connsiteX40" fmla="*/ 4705350 w 8172450"/>
              <a:gd name="connsiteY40" fmla="*/ 831016 h 1633599"/>
              <a:gd name="connsiteX41" fmla="*/ 6715125 w 8172450"/>
              <a:gd name="connsiteY41" fmla="*/ 1618416 h 1633599"/>
              <a:gd name="connsiteX42" fmla="*/ 6924675 w 8172450"/>
              <a:gd name="connsiteY42" fmla="*/ 1335841 h 1633599"/>
              <a:gd name="connsiteX43" fmla="*/ 7019925 w 8172450"/>
              <a:gd name="connsiteY43" fmla="*/ 1154866 h 1633599"/>
              <a:gd name="connsiteX44" fmla="*/ 7077075 w 8172450"/>
              <a:gd name="connsiteY44" fmla="*/ 430966 h 1633599"/>
              <a:gd name="connsiteX45" fmla="*/ 7115175 w 8172450"/>
              <a:gd name="connsiteY45" fmla="*/ 173791 h 1633599"/>
              <a:gd name="connsiteX46" fmla="*/ 7191375 w 8172450"/>
              <a:gd name="connsiteY46" fmla="*/ 2341 h 1633599"/>
              <a:gd name="connsiteX47" fmla="*/ 7219950 w 8172450"/>
              <a:gd name="connsiteY47" fmla="*/ 297616 h 1633599"/>
              <a:gd name="connsiteX48" fmla="*/ 7267575 w 8172450"/>
              <a:gd name="connsiteY48" fmla="*/ 611941 h 1633599"/>
              <a:gd name="connsiteX49" fmla="*/ 7277100 w 8172450"/>
              <a:gd name="connsiteY49" fmla="*/ 869116 h 1633599"/>
              <a:gd name="connsiteX50" fmla="*/ 7362825 w 8172450"/>
              <a:gd name="connsiteY50" fmla="*/ 1040566 h 1633599"/>
              <a:gd name="connsiteX51" fmla="*/ 7458075 w 8172450"/>
              <a:gd name="connsiteY51" fmla="*/ 1192966 h 1633599"/>
              <a:gd name="connsiteX52" fmla="*/ 7572375 w 8172450"/>
              <a:gd name="connsiteY52" fmla="*/ 1192966 h 1633599"/>
              <a:gd name="connsiteX53" fmla="*/ 7639050 w 8172450"/>
              <a:gd name="connsiteY53" fmla="*/ 1107241 h 1633599"/>
              <a:gd name="connsiteX54" fmla="*/ 7762875 w 8172450"/>
              <a:gd name="connsiteY54" fmla="*/ 1173916 h 1633599"/>
              <a:gd name="connsiteX55" fmla="*/ 7839075 w 8172450"/>
              <a:gd name="connsiteY55" fmla="*/ 1250116 h 1633599"/>
              <a:gd name="connsiteX56" fmla="*/ 7934325 w 8172450"/>
              <a:gd name="connsiteY56" fmla="*/ 1278691 h 1633599"/>
              <a:gd name="connsiteX57" fmla="*/ 8010525 w 8172450"/>
              <a:gd name="connsiteY57" fmla="*/ 1421566 h 1633599"/>
              <a:gd name="connsiteX58" fmla="*/ 8086725 w 8172450"/>
              <a:gd name="connsiteY58" fmla="*/ 1383466 h 1633599"/>
              <a:gd name="connsiteX59" fmla="*/ 8172450 w 8172450"/>
              <a:gd name="connsiteY59" fmla="*/ 1383466 h 1633599"/>
              <a:gd name="connsiteX0" fmla="*/ 0 w 8172450"/>
              <a:gd name="connsiteY0" fmla="*/ 1383466 h 1652459"/>
              <a:gd name="connsiteX1" fmla="*/ 114300 w 8172450"/>
              <a:gd name="connsiteY1" fmla="*/ 1402516 h 1652459"/>
              <a:gd name="connsiteX2" fmla="*/ 266700 w 8172450"/>
              <a:gd name="connsiteY2" fmla="*/ 1440616 h 1652459"/>
              <a:gd name="connsiteX3" fmla="*/ 438150 w 8172450"/>
              <a:gd name="connsiteY3" fmla="*/ 1440616 h 1652459"/>
              <a:gd name="connsiteX4" fmla="*/ 552450 w 8172450"/>
              <a:gd name="connsiteY4" fmla="*/ 1402516 h 1652459"/>
              <a:gd name="connsiteX5" fmla="*/ 628650 w 8172450"/>
              <a:gd name="connsiteY5" fmla="*/ 1392991 h 1652459"/>
              <a:gd name="connsiteX6" fmla="*/ 704850 w 8172450"/>
              <a:gd name="connsiteY6" fmla="*/ 1402516 h 1652459"/>
              <a:gd name="connsiteX7" fmla="*/ 800100 w 8172450"/>
              <a:gd name="connsiteY7" fmla="*/ 1183441 h 1652459"/>
              <a:gd name="connsiteX8" fmla="*/ 914400 w 8172450"/>
              <a:gd name="connsiteY8" fmla="*/ 1231066 h 1652459"/>
              <a:gd name="connsiteX9" fmla="*/ 1057275 w 8172450"/>
              <a:gd name="connsiteY9" fmla="*/ 1259641 h 1652459"/>
              <a:gd name="connsiteX10" fmla="*/ 1171575 w 8172450"/>
              <a:gd name="connsiteY10" fmla="*/ 1345366 h 1652459"/>
              <a:gd name="connsiteX11" fmla="*/ 1343025 w 8172450"/>
              <a:gd name="connsiteY11" fmla="*/ 1354891 h 1652459"/>
              <a:gd name="connsiteX12" fmla="*/ 1428750 w 8172450"/>
              <a:gd name="connsiteY12" fmla="*/ 1202491 h 1652459"/>
              <a:gd name="connsiteX13" fmla="*/ 1533525 w 8172450"/>
              <a:gd name="connsiteY13" fmla="*/ 1240591 h 1652459"/>
              <a:gd name="connsiteX14" fmla="*/ 1714500 w 8172450"/>
              <a:gd name="connsiteY14" fmla="*/ 1250116 h 1652459"/>
              <a:gd name="connsiteX15" fmla="*/ 1809750 w 8172450"/>
              <a:gd name="connsiteY15" fmla="*/ 1373941 h 1652459"/>
              <a:gd name="connsiteX16" fmla="*/ 1933575 w 8172450"/>
              <a:gd name="connsiteY16" fmla="*/ 1354891 h 1652459"/>
              <a:gd name="connsiteX17" fmla="*/ 2085975 w 8172450"/>
              <a:gd name="connsiteY17" fmla="*/ 1431091 h 1652459"/>
              <a:gd name="connsiteX18" fmla="*/ 2247900 w 8172450"/>
              <a:gd name="connsiteY18" fmla="*/ 1364416 h 1652459"/>
              <a:gd name="connsiteX19" fmla="*/ 2362200 w 8172450"/>
              <a:gd name="connsiteY19" fmla="*/ 1431091 h 1652459"/>
              <a:gd name="connsiteX20" fmla="*/ 2428875 w 8172450"/>
              <a:gd name="connsiteY20" fmla="*/ 1431091 h 1652459"/>
              <a:gd name="connsiteX21" fmla="*/ 2533650 w 8172450"/>
              <a:gd name="connsiteY21" fmla="*/ 1240591 h 1652459"/>
              <a:gd name="connsiteX22" fmla="*/ 2705100 w 8172450"/>
              <a:gd name="connsiteY22" fmla="*/ 1345366 h 1652459"/>
              <a:gd name="connsiteX23" fmla="*/ 2800350 w 8172450"/>
              <a:gd name="connsiteY23" fmla="*/ 1278691 h 1652459"/>
              <a:gd name="connsiteX24" fmla="*/ 2905125 w 8172450"/>
              <a:gd name="connsiteY24" fmla="*/ 1383466 h 1652459"/>
              <a:gd name="connsiteX25" fmla="*/ 2981325 w 8172450"/>
              <a:gd name="connsiteY25" fmla="*/ 1402516 h 1652459"/>
              <a:gd name="connsiteX26" fmla="*/ 3181350 w 8172450"/>
              <a:gd name="connsiteY26" fmla="*/ 1297741 h 1652459"/>
              <a:gd name="connsiteX27" fmla="*/ 3267075 w 8172450"/>
              <a:gd name="connsiteY27" fmla="*/ 1316791 h 1652459"/>
              <a:gd name="connsiteX28" fmla="*/ 3343275 w 8172450"/>
              <a:gd name="connsiteY28" fmla="*/ 1173916 h 1652459"/>
              <a:gd name="connsiteX29" fmla="*/ 3457575 w 8172450"/>
              <a:gd name="connsiteY29" fmla="*/ 1192966 h 1652459"/>
              <a:gd name="connsiteX30" fmla="*/ 3533775 w 8172450"/>
              <a:gd name="connsiteY30" fmla="*/ 1164391 h 1652459"/>
              <a:gd name="connsiteX31" fmla="*/ 3629025 w 8172450"/>
              <a:gd name="connsiteY31" fmla="*/ 1164391 h 1652459"/>
              <a:gd name="connsiteX32" fmla="*/ 3743325 w 8172450"/>
              <a:gd name="connsiteY32" fmla="*/ 964366 h 1652459"/>
              <a:gd name="connsiteX33" fmla="*/ 3800475 w 8172450"/>
              <a:gd name="connsiteY33" fmla="*/ 630991 h 1652459"/>
              <a:gd name="connsiteX34" fmla="*/ 3981450 w 8172450"/>
              <a:gd name="connsiteY34" fmla="*/ 1107241 h 1652459"/>
              <a:gd name="connsiteX35" fmla="*/ 4086225 w 8172450"/>
              <a:gd name="connsiteY35" fmla="*/ 1107241 h 1652459"/>
              <a:gd name="connsiteX36" fmla="*/ 4181475 w 8172450"/>
              <a:gd name="connsiteY36" fmla="*/ 1011991 h 1652459"/>
              <a:gd name="connsiteX37" fmla="*/ 4381500 w 8172450"/>
              <a:gd name="connsiteY37" fmla="*/ 1145341 h 1652459"/>
              <a:gd name="connsiteX38" fmla="*/ 4495800 w 8172450"/>
              <a:gd name="connsiteY38" fmla="*/ 840541 h 1652459"/>
              <a:gd name="connsiteX39" fmla="*/ 4619625 w 8172450"/>
              <a:gd name="connsiteY39" fmla="*/ 478591 h 1652459"/>
              <a:gd name="connsiteX40" fmla="*/ 6715125 w 8172450"/>
              <a:gd name="connsiteY40" fmla="*/ 1618416 h 1652459"/>
              <a:gd name="connsiteX41" fmla="*/ 6924675 w 8172450"/>
              <a:gd name="connsiteY41" fmla="*/ 1335841 h 1652459"/>
              <a:gd name="connsiteX42" fmla="*/ 7019925 w 8172450"/>
              <a:gd name="connsiteY42" fmla="*/ 1154866 h 1652459"/>
              <a:gd name="connsiteX43" fmla="*/ 7077075 w 8172450"/>
              <a:gd name="connsiteY43" fmla="*/ 430966 h 1652459"/>
              <a:gd name="connsiteX44" fmla="*/ 7115175 w 8172450"/>
              <a:gd name="connsiteY44" fmla="*/ 173791 h 1652459"/>
              <a:gd name="connsiteX45" fmla="*/ 7191375 w 8172450"/>
              <a:gd name="connsiteY45" fmla="*/ 2341 h 1652459"/>
              <a:gd name="connsiteX46" fmla="*/ 7219950 w 8172450"/>
              <a:gd name="connsiteY46" fmla="*/ 297616 h 1652459"/>
              <a:gd name="connsiteX47" fmla="*/ 7267575 w 8172450"/>
              <a:gd name="connsiteY47" fmla="*/ 611941 h 1652459"/>
              <a:gd name="connsiteX48" fmla="*/ 7277100 w 8172450"/>
              <a:gd name="connsiteY48" fmla="*/ 869116 h 1652459"/>
              <a:gd name="connsiteX49" fmla="*/ 7362825 w 8172450"/>
              <a:gd name="connsiteY49" fmla="*/ 1040566 h 1652459"/>
              <a:gd name="connsiteX50" fmla="*/ 7458075 w 8172450"/>
              <a:gd name="connsiteY50" fmla="*/ 1192966 h 1652459"/>
              <a:gd name="connsiteX51" fmla="*/ 7572375 w 8172450"/>
              <a:gd name="connsiteY51" fmla="*/ 1192966 h 1652459"/>
              <a:gd name="connsiteX52" fmla="*/ 7639050 w 8172450"/>
              <a:gd name="connsiteY52" fmla="*/ 1107241 h 1652459"/>
              <a:gd name="connsiteX53" fmla="*/ 7762875 w 8172450"/>
              <a:gd name="connsiteY53" fmla="*/ 1173916 h 1652459"/>
              <a:gd name="connsiteX54" fmla="*/ 7839075 w 8172450"/>
              <a:gd name="connsiteY54" fmla="*/ 1250116 h 1652459"/>
              <a:gd name="connsiteX55" fmla="*/ 7934325 w 8172450"/>
              <a:gd name="connsiteY55" fmla="*/ 1278691 h 1652459"/>
              <a:gd name="connsiteX56" fmla="*/ 8010525 w 8172450"/>
              <a:gd name="connsiteY56" fmla="*/ 1421566 h 1652459"/>
              <a:gd name="connsiteX57" fmla="*/ 8086725 w 8172450"/>
              <a:gd name="connsiteY57" fmla="*/ 1383466 h 1652459"/>
              <a:gd name="connsiteX58" fmla="*/ 8172450 w 8172450"/>
              <a:gd name="connsiteY58" fmla="*/ 1383466 h 1652459"/>
              <a:gd name="connsiteX0" fmla="*/ 0 w 8172450"/>
              <a:gd name="connsiteY0" fmla="*/ 1383466 h 1633146"/>
              <a:gd name="connsiteX1" fmla="*/ 114300 w 8172450"/>
              <a:gd name="connsiteY1" fmla="*/ 1402516 h 1633146"/>
              <a:gd name="connsiteX2" fmla="*/ 266700 w 8172450"/>
              <a:gd name="connsiteY2" fmla="*/ 1440616 h 1633146"/>
              <a:gd name="connsiteX3" fmla="*/ 438150 w 8172450"/>
              <a:gd name="connsiteY3" fmla="*/ 1440616 h 1633146"/>
              <a:gd name="connsiteX4" fmla="*/ 552450 w 8172450"/>
              <a:gd name="connsiteY4" fmla="*/ 1402516 h 1633146"/>
              <a:gd name="connsiteX5" fmla="*/ 628650 w 8172450"/>
              <a:gd name="connsiteY5" fmla="*/ 1392991 h 1633146"/>
              <a:gd name="connsiteX6" fmla="*/ 704850 w 8172450"/>
              <a:gd name="connsiteY6" fmla="*/ 1402516 h 1633146"/>
              <a:gd name="connsiteX7" fmla="*/ 800100 w 8172450"/>
              <a:gd name="connsiteY7" fmla="*/ 1183441 h 1633146"/>
              <a:gd name="connsiteX8" fmla="*/ 914400 w 8172450"/>
              <a:gd name="connsiteY8" fmla="*/ 1231066 h 1633146"/>
              <a:gd name="connsiteX9" fmla="*/ 1057275 w 8172450"/>
              <a:gd name="connsiteY9" fmla="*/ 1259641 h 1633146"/>
              <a:gd name="connsiteX10" fmla="*/ 1171575 w 8172450"/>
              <a:gd name="connsiteY10" fmla="*/ 1345366 h 1633146"/>
              <a:gd name="connsiteX11" fmla="*/ 1343025 w 8172450"/>
              <a:gd name="connsiteY11" fmla="*/ 1354891 h 1633146"/>
              <a:gd name="connsiteX12" fmla="*/ 1428750 w 8172450"/>
              <a:gd name="connsiteY12" fmla="*/ 1202491 h 1633146"/>
              <a:gd name="connsiteX13" fmla="*/ 1533525 w 8172450"/>
              <a:gd name="connsiteY13" fmla="*/ 1240591 h 1633146"/>
              <a:gd name="connsiteX14" fmla="*/ 1714500 w 8172450"/>
              <a:gd name="connsiteY14" fmla="*/ 1250116 h 1633146"/>
              <a:gd name="connsiteX15" fmla="*/ 1809750 w 8172450"/>
              <a:gd name="connsiteY15" fmla="*/ 1373941 h 1633146"/>
              <a:gd name="connsiteX16" fmla="*/ 1933575 w 8172450"/>
              <a:gd name="connsiteY16" fmla="*/ 1354891 h 1633146"/>
              <a:gd name="connsiteX17" fmla="*/ 2085975 w 8172450"/>
              <a:gd name="connsiteY17" fmla="*/ 1431091 h 1633146"/>
              <a:gd name="connsiteX18" fmla="*/ 2247900 w 8172450"/>
              <a:gd name="connsiteY18" fmla="*/ 1364416 h 1633146"/>
              <a:gd name="connsiteX19" fmla="*/ 2362200 w 8172450"/>
              <a:gd name="connsiteY19" fmla="*/ 1431091 h 1633146"/>
              <a:gd name="connsiteX20" fmla="*/ 2428875 w 8172450"/>
              <a:gd name="connsiteY20" fmla="*/ 1431091 h 1633146"/>
              <a:gd name="connsiteX21" fmla="*/ 2533650 w 8172450"/>
              <a:gd name="connsiteY21" fmla="*/ 1240591 h 1633146"/>
              <a:gd name="connsiteX22" fmla="*/ 2705100 w 8172450"/>
              <a:gd name="connsiteY22" fmla="*/ 1345366 h 1633146"/>
              <a:gd name="connsiteX23" fmla="*/ 2800350 w 8172450"/>
              <a:gd name="connsiteY23" fmla="*/ 1278691 h 1633146"/>
              <a:gd name="connsiteX24" fmla="*/ 2905125 w 8172450"/>
              <a:gd name="connsiteY24" fmla="*/ 1383466 h 1633146"/>
              <a:gd name="connsiteX25" fmla="*/ 2981325 w 8172450"/>
              <a:gd name="connsiteY25" fmla="*/ 1402516 h 1633146"/>
              <a:gd name="connsiteX26" fmla="*/ 3181350 w 8172450"/>
              <a:gd name="connsiteY26" fmla="*/ 1297741 h 1633146"/>
              <a:gd name="connsiteX27" fmla="*/ 3267075 w 8172450"/>
              <a:gd name="connsiteY27" fmla="*/ 1316791 h 1633146"/>
              <a:gd name="connsiteX28" fmla="*/ 3343275 w 8172450"/>
              <a:gd name="connsiteY28" fmla="*/ 1173916 h 1633146"/>
              <a:gd name="connsiteX29" fmla="*/ 3457575 w 8172450"/>
              <a:gd name="connsiteY29" fmla="*/ 1192966 h 1633146"/>
              <a:gd name="connsiteX30" fmla="*/ 3533775 w 8172450"/>
              <a:gd name="connsiteY30" fmla="*/ 1164391 h 1633146"/>
              <a:gd name="connsiteX31" fmla="*/ 3629025 w 8172450"/>
              <a:gd name="connsiteY31" fmla="*/ 1164391 h 1633146"/>
              <a:gd name="connsiteX32" fmla="*/ 3743325 w 8172450"/>
              <a:gd name="connsiteY32" fmla="*/ 964366 h 1633146"/>
              <a:gd name="connsiteX33" fmla="*/ 3800475 w 8172450"/>
              <a:gd name="connsiteY33" fmla="*/ 630991 h 1633146"/>
              <a:gd name="connsiteX34" fmla="*/ 3981450 w 8172450"/>
              <a:gd name="connsiteY34" fmla="*/ 1107241 h 1633146"/>
              <a:gd name="connsiteX35" fmla="*/ 4086225 w 8172450"/>
              <a:gd name="connsiteY35" fmla="*/ 1107241 h 1633146"/>
              <a:gd name="connsiteX36" fmla="*/ 4181475 w 8172450"/>
              <a:gd name="connsiteY36" fmla="*/ 1011991 h 1633146"/>
              <a:gd name="connsiteX37" fmla="*/ 4381500 w 8172450"/>
              <a:gd name="connsiteY37" fmla="*/ 1145341 h 1633146"/>
              <a:gd name="connsiteX38" fmla="*/ 4495800 w 8172450"/>
              <a:gd name="connsiteY38" fmla="*/ 840541 h 1633146"/>
              <a:gd name="connsiteX39" fmla="*/ 6715125 w 8172450"/>
              <a:gd name="connsiteY39" fmla="*/ 1618416 h 1633146"/>
              <a:gd name="connsiteX40" fmla="*/ 6924675 w 8172450"/>
              <a:gd name="connsiteY40" fmla="*/ 1335841 h 1633146"/>
              <a:gd name="connsiteX41" fmla="*/ 7019925 w 8172450"/>
              <a:gd name="connsiteY41" fmla="*/ 1154866 h 1633146"/>
              <a:gd name="connsiteX42" fmla="*/ 7077075 w 8172450"/>
              <a:gd name="connsiteY42" fmla="*/ 430966 h 1633146"/>
              <a:gd name="connsiteX43" fmla="*/ 7115175 w 8172450"/>
              <a:gd name="connsiteY43" fmla="*/ 173791 h 1633146"/>
              <a:gd name="connsiteX44" fmla="*/ 7191375 w 8172450"/>
              <a:gd name="connsiteY44" fmla="*/ 2341 h 1633146"/>
              <a:gd name="connsiteX45" fmla="*/ 7219950 w 8172450"/>
              <a:gd name="connsiteY45" fmla="*/ 297616 h 1633146"/>
              <a:gd name="connsiteX46" fmla="*/ 7267575 w 8172450"/>
              <a:gd name="connsiteY46" fmla="*/ 611941 h 1633146"/>
              <a:gd name="connsiteX47" fmla="*/ 7277100 w 8172450"/>
              <a:gd name="connsiteY47" fmla="*/ 869116 h 1633146"/>
              <a:gd name="connsiteX48" fmla="*/ 7362825 w 8172450"/>
              <a:gd name="connsiteY48" fmla="*/ 1040566 h 1633146"/>
              <a:gd name="connsiteX49" fmla="*/ 7458075 w 8172450"/>
              <a:gd name="connsiteY49" fmla="*/ 1192966 h 1633146"/>
              <a:gd name="connsiteX50" fmla="*/ 7572375 w 8172450"/>
              <a:gd name="connsiteY50" fmla="*/ 1192966 h 1633146"/>
              <a:gd name="connsiteX51" fmla="*/ 7639050 w 8172450"/>
              <a:gd name="connsiteY51" fmla="*/ 1107241 h 1633146"/>
              <a:gd name="connsiteX52" fmla="*/ 7762875 w 8172450"/>
              <a:gd name="connsiteY52" fmla="*/ 1173916 h 1633146"/>
              <a:gd name="connsiteX53" fmla="*/ 7839075 w 8172450"/>
              <a:gd name="connsiteY53" fmla="*/ 1250116 h 1633146"/>
              <a:gd name="connsiteX54" fmla="*/ 7934325 w 8172450"/>
              <a:gd name="connsiteY54" fmla="*/ 1278691 h 1633146"/>
              <a:gd name="connsiteX55" fmla="*/ 8010525 w 8172450"/>
              <a:gd name="connsiteY55" fmla="*/ 1421566 h 1633146"/>
              <a:gd name="connsiteX56" fmla="*/ 8086725 w 8172450"/>
              <a:gd name="connsiteY56" fmla="*/ 1383466 h 1633146"/>
              <a:gd name="connsiteX57" fmla="*/ 8172450 w 8172450"/>
              <a:gd name="connsiteY57" fmla="*/ 1383466 h 1633146"/>
              <a:gd name="connsiteX0" fmla="*/ 0 w 8172450"/>
              <a:gd name="connsiteY0" fmla="*/ 1383466 h 1621323"/>
              <a:gd name="connsiteX1" fmla="*/ 114300 w 8172450"/>
              <a:gd name="connsiteY1" fmla="*/ 1402516 h 1621323"/>
              <a:gd name="connsiteX2" fmla="*/ 266700 w 8172450"/>
              <a:gd name="connsiteY2" fmla="*/ 1440616 h 1621323"/>
              <a:gd name="connsiteX3" fmla="*/ 438150 w 8172450"/>
              <a:gd name="connsiteY3" fmla="*/ 1440616 h 1621323"/>
              <a:gd name="connsiteX4" fmla="*/ 552450 w 8172450"/>
              <a:gd name="connsiteY4" fmla="*/ 1402516 h 1621323"/>
              <a:gd name="connsiteX5" fmla="*/ 628650 w 8172450"/>
              <a:gd name="connsiteY5" fmla="*/ 1392991 h 1621323"/>
              <a:gd name="connsiteX6" fmla="*/ 704850 w 8172450"/>
              <a:gd name="connsiteY6" fmla="*/ 1402516 h 1621323"/>
              <a:gd name="connsiteX7" fmla="*/ 800100 w 8172450"/>
              <a:gd name="connsiteY7" fmla="*/ 1183441 h 1621323"/>
              <a:gd name="connsiteX8" fmla="*/ 914400 w 8172450"/>
              <a:gd name="connsiteY8" fmla="*/ 1231066 h 1621323"/>
              <a:gd name="connsiteX9" fmla="*/ 1057275 w 8172450"/>
              <a:gd name="connsiteY9" fmla="*/ 1259641 h 1621323"/>
              <a:gd name="connsiteX10" fmla="*/ 1171575 w 8172450"/>
              <a:gd name="connsiteY10" fmla="*/ 1345366 h 1621323"/>
              <a:gd name="connsiteX11" fmla="*/ 1343025 w 8172450"/>
              <a:gd name="connsiteY11" fmla="*/ 1354891 h 1621323"/>
              <a:gd name="connsiteX12" fmla="*/ 1428750 w 8172450"/>
              <a:gd name="connsiteY12" fmla="*/ 1202491 h 1621323"/>
              <a:gd name="connsiteX13" fmla="*/ 1533525 w 8172450"/>
              <a:gd name="connsiteY13" fmla="*/ 1240591 h 1621323"/>
              <a:gd name="connsiteX14" fmla="*/ 1714500 w 8172450"/>
              <a:gd name="connsiteY14" fmla="*/ 1250116 h 1621323"/>
              <a:gd name="connsiteX15" fmla="*/ 1809750 w 8172450"/>
              <a:gd name="connsiteY15" fmla="*/ 1373941 h 1621323"/>
              <a:gd name="connsiteX16" fmla="*/ 1933575 w 8172450"/>
              <a:gd name="connsiteY16" fmla="*/ 1354891 h 1621323"/>
              <a:gd name="connsiteX17" fmla="*/ 2085975 w 8172450"/>
              <a:gd name="connsiteY17" fmla="*/ 1431091 h 1621323"/>
              <a:gd name="connsiteX18" fmla="*/ 2247900 w 8172450"/>
              <a:gd name="connsiteY18" fmla="*/ 1364416 h 1621323"/>
              <a:gd name="connsiteX19" fmla="*/ 2362200 w 8172450"/>
              <a:gd name="connsiteY19" fmla="*/ 1431091 h 1621323"/>
              <a:gd name="connsiteX20" fmla="*/ 2428875 w 8172450"/>
              <a:gd name="connsiteY20" fmla="*/ 1431091 h 1621323"/>
              <a:gd name="connsiteX21" fmla="*/ 2533650 w 8172450"/>
              <a:gd name="connsiteY21" fmla="*/ 1240591 h 1621323"/>
              <a:gd name="connsiteX22" fmla="*/ 2705100 w 8172450"/>
              <a:gd name="connsiteY22" fmla="*/ 1345366 h 1621323"/>
              <a:gd name="connsiteX23" fmla="*/ 2800350 w 8172450"/>
              <a:gd name="connsiteY23" fmla="*/ 1278691 h 1621323"/>
              <a:gd name="connsiteX24" fmla="*/ 2905125 w 8172450"/>
              <a:gd name="connsiteY24" fmla="*/ 1383466 h 1621323"/>
              <a:gd name="connsiteX25" fmla="*/ 2981325 w 8172450"/>
              <a:gd name="connsiteY25" fmla="*/ 1402516 h 1621323"/>
              <a:gd name="connsiteX26" fmla="*/ 3181350 w 8172450"/>
              <a:gd name="connsiteY26" fmla="*/ 1297741 h 1621323"/>
              <a:gd name="connsiteX27" fmla="*/ 3267075 w 8172450"/>
              <a:gd name="connsiteY27" fmla="*/ 1316791 h 1621323"/>
              <a:gd name="connsiteX28" fmla="*/ 3343275 w 8172450"/>
              <a:gd name="connsiteY28" fmla="*/ 1173916 h 1621323"/>
              <a:gd name="connsiteX29" fmla="*/ 3457575 w 8172450"/>
              <a:gd name="connsiteY29" fmla="*/ 1192966 h 1621323"/>
              <a:gd name="connsiteX30" fmla="*/ 3533775 w 8172450"/>
              <a:gd name="connsiteY30" fmla="*/ 1164391 h 1621323"/>
              <a:gd name="connsiteX31" fmla="*/ 3629025 w 8172450"/>
              <a:gd name="connsiteY31" fmla="*/ 1164391 h 1621323"/>
              <a:gd name="connsiteX32" fmla="*/ 3743325 w 8172450"/>
              <a:gd name="connsiteY32" fmla="*/ 964366 h 1621323"/>
              <a:gd name="connsiteX33" fmla="*/ 3800475 w 8172450"/>
              <a:gd name="connsiteY33" fmla="*/ 630991 h 1621323"/>
              <a:gd name="connsiteX34" fmla="*/ 3981450 w 8172450"/>
              <a:gd name="connsiteY34" fmla="*/ 1107241 h 1621323"/>
              <a:gd name="connsiteX35" fmla="*/ 4086225 w 8172450"/>
              <a:gd name="connsiteY35" fmla="*/ 1107241 h 1621323"/>
              <a:gd name="connsiteX36" fmla="*/ 4181475 w 8172450"/>
              <a:gd name="connsiteY36" fmla="*/ 1011991 h 1621323"/>
              <a:gd name="connsiteX37" fmla="*/ 4381500 w 8172450"/>
              <a:gd name="connsiteY37" fmla="*/ 1145341 h 1621323"/>
              <a:gd name="connsiteX38" fmla="*/ 6715125 w 8172450"/>
              <a:gd name="connsiteY38" fmla="*/ 1618416 h 1621323"/>
              <a:gd name="connsiteX39" fmla="*/ 6924675 w 8172450"/>
              <a:gd name="connsiteY39" fmla="*/ 1335841 h 1621323"/>
              <a:gd name="connsiteX40" fmla="*/ 7019925 w 8172450"/>
              <a:gd name="connsiteY40" fmla="*/ 1154866 h 1621323"/>
              <a:gd name="connsiteX41" fmla="*/ 7077075 w 8172450"/>
              <a:gd name="connsiteY41" fmla="*/ 430966 h 1621323"/>
              <a:gd name="connsiteX42" fmla="*/ 7115175 w 8172450"/>
              <a:gd name="connsiteY42" fmla="*/ 173791 h 1621323"/>
              <a:gd name="connsiteX43" fmla="*/ 7191375 w 8172450"/>
              <a:gd name="connsiteY43" fmla="*/ 2341 h 1621323"/>
              <a:gd name="connsiteX44" fmla="*/ 7219950 w 8172450"/>
              <a:gd name="connsiteY44" fmla="*/ 297616 h 1621323"/>
              <a:gd name="connsiteX45" fmla="*/ 7267575 w 8172450"/>
              <a:gd name="connsiteY45" fmla="*/ 611941 h 1621323"/>
              <a:gd name="connsiteX46" fmla="*/ 7277100 w 8172450"/>
              <a:gd name="connsiteY46" fmla="*/ 869116 h 1621323"/>
              <a:gd name="connsiteX47" fmla="*/ 7362825 w 8172450"/>
              <a:gd name="connsiteY47" fmla="*/ 1040566 h 1621323"/>
              <a:gd name="connsiteX48" fmla="*/ 7458075 w 8172450"/>
              <a:gd name="connsiteY48" fmla="*/ 1192966 h 1621323"/>
              <a:gd name="connsiteX49" fmla="*/ 7572375 w 8172450"/>
              <a:gd name="connsiteY49" fmla="*/ 1192966 h 1621323"/>
              <a:gd name="connsiteX50" fmla="*/ 7639050 w 8172450"/>
              <a:gd name="connsiteY50" fmla="*/ 1107241 h 1621323"/>
              <a:gd name="connsiteX51" fmla="*/ 7762875 w 8172450"/>
              <a:gd name="connsiteY51" fmla="*/ 1173916 h 1621323"/>
              <a:gd name="connsiteX52" fmla="*/ 7839075 w 8172450"/>
              <a:gd name="connsiteY52" fmla="*/ 1250116 h 1621323"/>
              <a:gd name="connsiteX53" fmla="*/ 7934325 w 8172450"/>
              <a:gd name="connsiteY53" fmla="*/ 1278691 h 1621323"/>
              <a:gd name="connsiteX54" fmla="*/ 8010525 w 8172450"/>
              <a:gd name="connsiteY54" fmla="*/ 1421566 h 1621323"/>
              <a:gd name="connsiteX55" fmla="*/ 8086725 w 8172450"/>
              <a:gd name="connsiteY55" fmla="*/ 1383466 h 1621323"/>
              <a:gd name="connsiteX56" fmla="*/ 8172450 w 8172450"/>
              <a:gd name="connsiteY56" fmla="*/ 1383466 h 1621323"/>
              <a:gd name="connsiteX0" fmla="*/ 0 w 8172450"/>
              <a:gd name="connsiteY0" fmla="*/ 1383466 h 1625745"/>
              <a:gd name="connsiteX1" fmla="*/ 114300 w 8172450"/>
              <a:gd name="connsiteY1" fmla="*/ 1402516 h 1625745"/>
              <a:gd name="connsiteX2" fmla="*/ 266700 w 8172450"/>
              <a:gd name="connsiteY2" fmla="*/ 1440616 h 1625745"/>
              <a:gd name="connsiteX3" fmla="*/ 438150 w 8172450"/>
              <a:gd name="connsiteY3" fmla="*/ 1440616 h 1625745"/>
              <a:gd name="connsiteX4" fmla="*/ 552450 w 8172450"/>
              <a:gd name="connsiteY4" fmla="*/ 1402516 h 1625745"/>
              <a:gd name="connsiteX5" fmla="*/ 628650 w 8172450"/>
              <a:gd name="connsiteY5" fmla="*/ 1392991 h 1625745"/>
              <a:gd name="connsiteX6" fmla="*/ 704850 w 8172450"/>
              <a:gd name="connsiteY6" fmla="*/ 1402516 h 1625745"/>
              <a:gd name="connsiteX7" fmla="*/ 800100 w 8172450"/>
              <a:gd name="connsiteY7" fmla="*/ 1183441 h 1625745"/>
              <a:gd name="connsiteX8" fmla="*/ 914400 w 8172450"/>
              <a:gd name="connsiteY8" fmla="*/ 1231066 h 1625745"/>
              <a:gd name="connsiteX9" fmla="*/ 1057275 w 8172450"/>
              <a:gd name="connsiteY9" fmla="*/ 1259641 h 1625745"/>
              <a:gd name="connsiteX10" fmla="*/ 1171575 w 8172450"/>
              <a:gd name="connsiteY10" fmla="*/ 1345366 h 1625745"/>
              <a:gd name="connsiteX11" fmla="*/ 1343025 w 8172450"/>
              <a:gd name="connsiteY11" fmla="*/ 1354891 h 1625745"/>
              <a:gd name="connsiteX12" fmla="*/ 1428750 w 8172450"/>
              <a:gd name="connsiteY12" fmla="*/ 1202491 h 1625745"/>
              <a:gd name="connsiteX13" fmla="*/ 1533525 w 8172450"/>
              <a:gd name="connsiteY13" fmla="*/ 1240591 h 1625745"/>
              <a:gd name="connsiteX14" fmla="*/ 1714500 w 8172450"/>
              <a:gd name="connsiteY14" fmla="*/ 1250116 h 1625745"/>
              <a:gd name="connsiteX15" fmla="*/ 1809750 w 8172450"/>
              <a:gd name="connsiteY15" fmla="*/ 1373941 h 1625745"/>
              <a:gd name="connsiteX16" fmla="*/ 1933575 w 8172450"/>
              <a:gd name="connsiteY16" fmla="*/ 1354891 h 1625745"/>
              <a:gd name="connsiteX17" fmla="*/ 2085975 w 8172450"/>
              <a:gd name="connsiteY17" fmla="*/ 1431091 h 1625745"/>
              <a:gd name="connsiteX18" fmla="*/ 2247900 w 8172450"/>
              <a:gd name="connsiteY18" fmla="*/ 1364416 h 1625745"/>
              <a:gd name="connsiteX19" fmla="*/ 2362200 w 8172450"/>
              <a:gd name="connsiteY19" fmla="*/ 1431091 h 1625745"/>
              <a:gd name="connsiteX20" fmla="*/ 2428875 w 8172450"/>
              <a:gd name="connsiteY20" fmla="*/ 1431091 h 1625745"/>
              <a:gd name="connsiteX21" fmla="*/ 2533650 w 8172450"/>
              <a:gd name="connsiteY21" fmla="*/ 1240591 h 1625745"/>
              <a:gd name="connsiteX22" fmla="*/ 2705100 w 8172450"/>
              <a:gd name="connsiteY22" fmla="*/ 1345366 h 1625745"/>
              <a:gd name="connsiteX23" fmla="*/ 2800350 w 8172450"/>
              <a:gd name="connsiteY23" fmla="*/ 1278691 h 1625745"/>
              <a:gd name="connsiteX24" fmla="*/ 2905125 w 8172450"/>
              <a:gd name="connsiteY24" fmla="*/ 1383466 h 1625745"/>
              <a:gd name="connsiteX25" fmla="*/ 2981325 w 8172450"/>
              <a:gd name="connsiteY25" fmla="*/ 1402516 h 1625745"/>
              <a:gd name="connsiteX26" fmla="*/ 3181350 w 8172450"/>
              <a:gd name="connsiteY26" fmla="*/ 1297741 h 1625745"/>
              <a:gd name="connsiteX27" fmla="*/ 3267075 w 8172450"/>
              <a:gd name="connsiteY27" fmla="*/ 1316791 h 1625745"/>
              <a:gd name="connsiteX28" fmla="*/ 3343275 w 8172450"/>
              <a:gd name="connsiteY28" fmla="*/ 1173916 h 1625745"/>
              <a:gd name="connsiteX29" fmla="*/ 3457575 w 8172450"/>
              <a:gd name="connsiteY29" fmla="*/ 1192966 h 1625745"/>
              <a:gd name="connsiteX30" fmla="*/ 3533775 w 8172450"/>
              <a:gd name="connsiteY30" fmla="*/ 1164391 h 1625745"/>
              <a:gd name="connsiteX31" fmla="*/ 3629025 w 8172450"/>
              <a:gd name="connsiteY31" fmla="*/ 1164391 h 1625745"/>
              <a:gd name="connsiteX32" fmla="*/ 3743325 w 8172450"/>
              <a:gd name="connsiteY32" fmla="*/ 964366 h 1625745"/>
              <a:gd name="connsiteX33" fmla="*/ 3800475 w 8172450"/>
              <a:gd name="connsiteY33" fmla="*/ 630991 h 1625745"/>
              <a:gd name="connsiteX34" fmla="*/ 3981450 w 8172450"/>
              <a:gd name="connsiteY34" fmla="*/ 1107241 h 1625745"/>
              <a:gd name="connsiteX35" fmla="*/ 4086225 w 8172450"/>
              <a:gd name="connsiteY35" fmla="*/ 1107241 h 1625745"/>
              <a:gd name="connsiteX36" fmla="*/ 4181475 w 8172450"/>
              <a:gd name="connsiteY36" fmla="*/ 1011991 h 1625745"/>
              <a:gd name="connsiteX37" fmla="*/ 6715125 w 8172450"/>
              <a:gd name="connsiteY37" fmla="*/ 1618416 h 1625745"/>
              <a:gd name="connsiteX38" fmla="*/ 6924675 w 8172450"/>
              <a:gd name="connsiteY38" fmla="*/ 1335841 h 1625745"/>
              <a:gd name="connsiteX39" fmla="*/ 7019925 w 8172450"/>
              <a:gd name="connsiteY39" fmla="*/ 1154866 h 1625745"/>
              <a:gd name="connsiteX40" fmla="*/ 7077075 w 8172450"/>
              <a:gd name="connsiteY40" fmla="*/ 430966 h 1625745"/>
              <a:gd name="connsiteX41" fmla="*/ 7115175 w 8172450"/>
              <a:gd name="connsiteY41" fmla="*/ 173791 h 1625745"/>
              <a:gd name="connsiteX42" fmla="*/ 7191375 w 8172450"/>
              <a:gd name="connsiteY42" fmla="*/ 2341 h 1625745"/>
              <a:gd name="connsiteX43" fmla="*/ 7219950 w 8172450"/>
              <a:gd name="connsiteY43" fmla="*/ 297616 h 1625745"/>
              <a:gd name="connsiteX44" fmla="*/ 7267575 w 8172450"/>
              <a:gd name="connsiteY44" fmla="*/ 611941 h 1625745"/>
              <a:gd name="connsiteX45" fmla="*/ 7277100 w 8172450"/>
              <a:gd name="connsiteY45" fmla="*/ 869116 h 1625745"/>
              <a:gd name="connsiteX46" fmla="*/ 7362825 w 8172450"/>
              <a:gd name="connsiteY46" fmla="*/ 1040566 h 1625745"/>
              <a:gd name="connsiteX47" fmla="*/ 7458075 w 8172450"/>
              <a:gd name="connsiteY47" fmla="*/ 1192966 h 1625745"/>
              <a:gd name="connsiteX48" fmla="*/ 7572375 w 8172450"/>
              <a:gd name="connsiteY48" fmla="*/ 1192966 h 1625745"/>
              <a:gd name="connsiteX49" fmla="*/ 7639050 w 8172450"/>
              <a:gd name="connsiteY49" fmla="*/ 1107241 h 1625745"/>
              <a:gd name="connsiteX50" fmla="*/ 7762875 w 8172450"/>
              <a:gd name="connsiteY50" fmla="*/ 1173916 h 1625745"/>
              <a:gd name="connsiteX51" fmla="*/ 7839075 w 8172450"/>
              <a:gd name="connsiteY51" fmla="*/ 1250116 h 1625745"/>
              <a:gd name="connsiteX52" fmla="*/ 7934325 w 8172450"/>
              <a:gd name="connsiteY52" fmla="*/ 1278691 h 1625745"/>
              <a:gd name="connsiteX53" fmla="*/ 8010525 w 8172450"/>
              <a:gd name="connsiteY53" fmla="*/ 1421566 h 1625745"/>
              <a:gd name="connsiteX54" fmla="*/ 8086725 w 8172450"/>
              <a:gd name="connsiteY54" fmla="*/ 1383466 h 1625745"/>
              <a:gd name="connsiteX55" fmla="*/ 8172450 w 8172450"/>
              <a:gd name="connsiteY55" fmla="*/ 1383466 h 1625745"/>
              <a:gd name="connsiteX0" fmla="*/ 0 w 8172450"/>
              <a:gd name="connsiteY0" fmla="*/ 1383466 h 1622434"/>
              <a:gd name="connsiteX1" fmla="*/ 114300 w 8172450"/>
              <a:gd name="connsiteY1" fmla="*/ 1402516 h 1622434"/>
              <a:gd name="connsiteX2" fmla="*/ 266700 w 8172450"/>
              <a:gd name="connsiteY2" fmla="*/ 1440616 h 1622434"/>
              <a:gd name="connsiteX3" fmla="*/ 438150 w 8172450"/>
              <a:gd name="connsiteY3" fmla="*/ 1440616 h 1622434"/>
              <a:gd name="connsiteX4" fmla="*/ 552450 w 8172450"/>
              <a:gd name="connsiteY4" fmla="*/ 1402516 h 1622434"/>
              <a:gd name="connsiteX5" fmla="*/ 628650 w 8172450"/>
              <a:gd name="connsiteY5" fmla="*/ 1392991 h 1622434"/>
              <a:gd name="connsiteX6" fmla="*/ 704850 w 8172450"/>
              <a:gd name="connsiteY6" fmla="*/ 1402516 h 1622434"/>
              <a:gd name="connsiteX7" fmla="*/ 800100 w 8172450"/>
              <a:gd name="connsiteY7" fmla="*/ 1183441 h 1622434"/>
              <a:gd name="connsiteX8" fmla="*/ 914400 w 8172450"/>
              <a:gd name="connsiteY8" fmla="*/ 1231066 h 1622434"/>
              <a:gd name="connsiteX9" fmla="*/ 1057275 w 8172450"/>
              <a:gd name="connsiteY9" fmla="*/ 1259641 h 1622434"/>
              <a:gd name="connsiteX10" fmla="*/ 1171575 w 8172450"/>
              <a:gd name="connsiteY10" fmla="*/ 1345366 h 1622434"/>
              <a:gd name="connsiteX11" fmla="*/ 1343025 w 8172450"/>
              <a:gd name="connsiteY11" fmla="*/ 1354891 h 1622434"/>
              <a:gd name="connsiteX12" fmla="*/ 1428750 w 8172450"/>
              <a:gd name="connsiteY12" fmla="*/ 1202491 h 1622434"/>
              <a:gd name="connsiteX13" fmla="*/ 1533525 w 8172450"/>
              <a:gd name="connsiteY13" fmla="*/ 1240591 h 1622434"/>
              <a:gd name="connsiteX14" fmla="*/ 1714500 w 8172450"/>
              <a:gd name="connsiteY14" fmla="*/ 1250116 h 1622434"/>
              <a:gd name="connsiteX15" fmla="*/ 1809750 w 8172450"/>
              <a:gd name="connsiteY15" fmla="*/ 1373941 h 1622434"/>
              <a:gd name="connsiteX16" fmla="*/ 1933575 w 8172450"/>
              <a:gd name="connsiteY16" fmla="*/ 1354891 h 1622434"/>
              <a:gd name="connsiteX17" fmla="*/ 2085975 w 8172450"/>
              <a:gd name="connsiteY17" fmla="*/ 1431091 h 1622434"/>
              <a:gd name="connsiteX18" fmla="*/ 2247900 w 8172450"/>
              <a:gd name="connsiteY18" fmla="*/ 1364416 h 1622434"/>
              <a:gd name="connsiteX19" fmla="*/ 2362200 w 8172450"/>
              <a:gd name="connsiteY19" fmla="*/ 1431091 h 1622434"/>
              <a:gd name="connsiteX20" fmla="*/ 2428875 w 8172450"/>
              <a:gd name="connsiteY20" fmla="*/ 1431091 h 1622434"/>
              <a:gd name="connsiteX21" fmla="*/ 2533650 w 8172450"/>
              <a:gd name="connsiteY21" fmla="*/ 1240591 h 1622434"/>
              <a:gd name="connsiteX22" fmla="*/ 2705100 w 8172450"/>
              <a:gd name="connsiteY22" fmla="*/ 1345366 h 1622434"/>
              <a:gd name="connsiteX23" fmla="*/ 2800350 w 8172450"/>
              <a:gd name="connsiteY23" fmla="*/ 1278691 h 1622434"/>
              <a:gd name="connsiteX24" fmla="*/ 2905125 w 8172450"/>
              <a:gd name="connsiteY24" fmla="*/ 1383466 h 1622434"/>
              <a:gd name="connsiteX25" fmla="*/ 2981325 w 8172450"/>
              <a:gd name="connsiteY25" fmla="*/ 1402516 h 1622434"/>
              <a:gd name="connsiteX26" fmla="*/ 3181350 w 8172450"/>
              <a:gd name="connsiteY26" fmla="*/ 1297741 h 1622434"/>
              <a:gd name="connsiteX27" fmla="*/ 3267075 w 8172450"/>
              <a:gd name="connsiteY27" fmla="*/ 1316791 h 1622434"/>
              <a:gd name="connsiteX28" fmla="*/ 3343275 w 8172450"/>
              <a:gd name="connsiteY28" fmla="*/ 1173916 h 1622434"/>
              <a:gd name="connsiteX29" fmla="*/ 3457575 w 8172450"/>
              <a:gd name="connsiteY29" fmla="*/ 1192966 h 1622434"/>
              <a:gd name="connsiteX30" fmla="*/ 3533775 w 8172450"/>
              <a:gd name="connsiteY30" fmla="*/ 1164391 h 1622434"/>
              <a:gd name="connsiteX31" fmla="*/ 3629025 w 8172450"/>
              <a:gd name="connsiteY31" fmla="*/ 1164391 h 1622434"/>
              <a:gd name="connsiteX32" fmla="*/ 3743325 w 8172450"/>
              <a:gd name="connsiteY32" fmla="*/ 964366 h 1622434"/>
              <a:gd name="connsiteX33" fmla="*/ 3800475 w 8172450"/>
              <a:gd name="connsiteY33" fmla="*/ 630991 h 1622434"/>
              <a:gd name="connsiteX34" fmla="*/ 3981450 w 8172450"/>
              <a:gd name="connsiteY34" fmla="*/ 1107241 h 1622434"/>
              <a:gd name="connsiteX35" fmla="*/ 4086225 w 8172450"/>
              <a:gd name="connsiteY35" fmla="*/ 1107241 h 1622434"/>
              <a:gd name="connsiteX36" fmla="*/ 6715125 w 8172450"/>
              <a:gd name="connsiteY36" fmla="*/ 1618416 h 1622434"/>
              <a:gd name="connsiteX37" fmla="*/ 6924675 w 8172450"/>
              <a:gd name="connsiteY37" fmla="*/ 1335841 h 1622434"/>
              <a:gd name="connsiteX38" fmla="*/ 7019925 w 8172450"/>
              <a:gd name="connsiteY38" fmla="*/ 1154866 h 1622434"/>
              <a:gd name="connsiteX39" fmla="*/ 7077075 w 8172450"/>
              <a:gd name="connsiteY39" fmla="*/ 430966 h 1622434"/>
              <a:gd name="connsiteX40" fmla="*/ 7115175 w 8172450"/>
              <a:gd name="connsiteY40" fmla="*/ 173791 h 1622434"/>
              <a:gd name="connsiteX41" fmla="*/ 7191375 w 8172450"/>
              <a:gd name="connsiteY41" fmla="*/ 2341 h 1622434"/>
              <a:gd name="connsiteX42" fmla="*/ 7219950 w 8172450"/>
              <a:gd name="connsiteY42" fmla="*/ 297616 h 1622434"/>
              <a:gd name="connsiteX43" fmla="*/ 7267575 w 8172450"/>
              <a:gd name="connsiteY43" fmla="*/ 611941 h 1622434"/>
              <a:gd name="connsiteX44" fmla="*/ 7277100 w 8172450"/>
              <a:gd name="connsiteY44" fmla="*/ 869116 h 1622434"/>
              <a:gd name="connsiteX45" fmla="*/ 7362825 w 8172450"/>
              <a:gd name="connsiteY45" fmla="*/ 1040566 h 1622434"/>
              <a:gd name="connsiteX46" fmla="*/ 7458075 w 8172450"/>
              <a:gd name="connsiteY46" fmla="*/ 1192966 h 1622434"/>
              <a:gd name="connsiteX47" fmla="*/ 7572375 w 8172450"/>
              <a:gd name="connsiteY47" fmla="*/ 1192966 h 1622434"/>
              <a:gd name="connsiteX48" fmla="*/ 7639050 w 8172450"/>
              <a:gd name="connsiteY48" fmla="*/ 1107241 h 1622434"/>
              <a:gd name="connsiteX49" fmla="*/ 7762875 w 8172450"/>
              <a:gd name="connsiteY49" fmla="*/ 1173916 h 1622434"/>
              <a:gd name="connsiteX50" fmla="*/ 7839075 w 8172450"/>
              <a:gd name="connsiteY50" fmla="*/ 1250116 h 1622434"/>
              <a:gd name="connsiteX51" fmla="*/ 7934325 w 8172450"/>
              <a:gd name="connsiteY51" fmla="*/ 1278691 h 1622434"/>
              <a:gd name="connsiteX52" fmla="*/ 8010525 w 8172450"/>
              <a:gd name="connsiteY52" fmla="*/ 1421566 h 1622434"/>
              <a:gd name="connsiteX53" fmla="*/ 8086725 w 8172450"/>
              <a:gd name="connsiteY53" fmla="*/ 1383466 h 1622434"/>
              <a:gd name="connsiteX54" fmla="*/ 8172450 w 8172450"/>
              <a:gd name="connsiteY54" fmla="*/ 1383466 h 1622434"/>
              <a:gd name="connsiteX0" fmla="*/ 0 w 8172450"/>
              <a:gd name="connsiteY0" fmla="*/ 1383466 h 1622434"/>
              <a:gd name="connsiteX1" fmla="*/ 114300 w 8172450"/>
              <a:gd name="connsiteY1" fmla="*/ 1402516 h 1622434"/>
              <a:gd name="connsiteX2" fmla="*/ 266700 w 8172450"/>
              <a:gd name="connsiteY2" fmla="*/ 1440616 h 1622434"/>
              <a:gd name="connsiteX3" fmla="*/ 438150 w 8172450"/>
              <a:gd name="connsiteY3" fmla="*/ 1440616 h 1622434"/>
              <a:gd name="connsiteX4" fmla="*/ 552450 w 8172450"/>
              <a:gd name="connsiteY4" fmla="*/ 1402516 h 1622434"/>
              <a:gd name="connsiteX5" fmla="*/ 628650 w 8172450"/>
              <a:gd name="connsiteY5" fmla="*/ 1392991 h 1622434"/>
              <a:gd name="connsiteX6" fmla="*/ 704850 w 8172450"/>
              <a:gd name="connsiteY6" fmla="*/ 1402516 h 1622434"/>
              <a:gd name="connsiteX7" fmla="*/ 800100 w 8172450"/>
              <a:gd name="connsiteY7" fmla="*/ 1183441 h 1622434"/>
              <a:gd name="connsiteX8" fmla="*/ 914400 w 8172450"/>
              <a:gd name="connsiteY8" fmla="*/ 1231066 h 1622434"/>
              <a:gd name="connsiteX9" fmla="*/ 1057275 w 8172450"/>
              <a:gd name="connsiteY9" fmla="*/ 1259641 h 1622434"/>
              <a:gd name="connsiteX10" fmla="*/ 1171575 w 8172450"/>
              <a:gd name="connsiteY10" fmla="*/ 1345366 h 1622434"/>
              <a:gd name="connsiteX11" fmla="*/ 1343025 w 8172450"/>
              <a:gd name="connsiteY11" fmla="*/ 1354891 h 1622434"/>
              <a:gd name="connsiteX12" fmla="*/ 1428750 w 8172450"/>
              <a:gd name="connsiteY12" fmla="*/ 1202491 h 1622434"/>
              <a:gd name="connsiteX13" fmla="*/ 1533525 w 8172450"/>
              <a:gd name="connsiteY13" fmla="*/ 1240591 h 1622434"/>
              <a:gd name="connsiteX14" fmla="*/ 1714500 w 8172450"/>
              <a:gd name="connsiteY14" fmla="*/ 1250116 h 1622434"/>
              <a:gd name="connsiteX15" fmla="*/ 1809750 w 8172450"/>
              <a:gd name="connsiteY15" fmla="*/ 1373941 h 1622434"/>
              <a:gd name="connsiteX16" fmla="*/ 1933575 w 8172450"/>
              <a:gd name="connsiteY16" fmla="*/ 1354891 h 1622434"/>
              <a:gd name="connsiteX17" fmla="*/ 2085975 w 8172450"/>
              <a:gd name="connsiteY17" fmla="*/ 1431091 h 1622434"/>
              <a:gd name="connsiteX18" fmla="*/ 2247900 w 8172450"/>
              <a:gd name="connsiteY18" fmla="*/ 1364416 h 1622434"/>
              <a:gd name="connsiteX19" fmla="*/ 2362200 w 8172450"/>
              <a:gd name="connsiteY19" fmla="*/ 1431091 h 1622434"/>
              <a:gd name="connsiteX20" fmla="*/ 2428875 w 8172450"/>
              <a:gd name="connsiteY20" fmla="*/ 1431091 h 1622434"/>
              <a:gd name="connsiteX21" fmla="*/ 2533650 w 8172450"/>
              <a:gd name="connsiteY21" fmla="*/ 1240591 h 1622434"/>
              <a:gd name="connsiteX22" fmla="*/ 2705100 w 8172450"/>
              <a:gd name="connsiteY22" fmla="*/ 1345366 h 1622434"/>
              <a:gd name="connsiteX23" fmla="*/ 2800350 w 8172450"/>
              <a:gd name="connsiteY23" fmla="*/ 1278691 h 1622434"/>
              <a:gd name="connsiteX24" fmla="*/ 2905125 w 8172450"/>
              <a:gd name="connsiteY24" fmla="*/ 1383466 h 1622434"/>
              <a:gd name="connsiteX25" fmla="*/ 2981325 w 8172450"/>
              <a:gd name="connsiteY25" fmla="*/ 1402516 h 1622434"/>
              <a:gd name="connsiteX26" fmla="*/ 3181350 w 8172450"/>
              <a:gd name="connsiteY26" fmla="*/ 1297741 h 1622434"/>
              <a:gd name="connsiteX27" fmla="*/ 3267075 w 8172450"/>
              <a:gd name="connsiteY27" fmla="*/ 1316791 h 1622434"/>
              <a:gd name="connsiteX28" fmla="*/ 3343275 w 8172450"/>
              <a:gd name="connsiteY28" fmla="*/ 1173916 h 1622434"/>
              <a:gd name="connsiteX29" fmla="*/ 3457575 w 8172450"/>
              <a:gd name="connsiteY29" fmla="*/ 1192966 h 1622434"/>
              <a:gd name="connsiteX30" fmla="*/ 3533775 w 8172450"/>
              <a:gd name="connsiteY30" fmla="*/ 1164391 h 1622434"/>
              <a:gd name="connsiteX31" fmla="*/ 3629025 w 8172450"/>
              <a:gd name="connsiteY31" fmla="*/ 1164391 h 1622434"/>
              <a:gd name="connsiteX32" fmla="*/ 3743325 w 8172450"/>
              <a:gd name="connsiteY32" fmla="*/ 964366 h 1622434"/>
              <a:gd name="connsiteX33" fmla="*/ 3800475 w 8172450"/>
              <a:gd name="connsiteY33" fmla="*/ 630991 h 1622434"/>
              <a:gd name="connsiteX34" fmla="*/ 3981450 w 8172450"/>
              <a:gd name="connsiteY34" fmla="*/ 1107241 h 1622434"/>
              <a:gd name="connsiteX35" fmla="*/ 6715125 w 8172450"/>
              <a:gd name="connsiteY35" fmla="*/ 1618416 h 1622434"/>
              <a:gd name="connsiteX36" fmla="*/ 6924675 w 8172450"/>
              <a:gd name="connsiteY36" fmla="*/ 1335841 h 1622434"/>
              <a:gd name="connsiteX37" fmla="*/ 7019925 w 8172450"/>
              <a:gd name="connsiteY37" fmla="*/ 1154866 h 1622434"/>
              <a:gd name="connsiteX38" fmla="*/ 7077075 w 8172450"/>
              <a:gd name="connsiteY38" fmla="*/ 430966 h 1622434"/>
              <a:gd name="connsiteX39" fmla="*/ 7115175 w 8172450"/>
              <a:gd name="connsiteY39" fmla="*/ 173791 h 1622434"/>
              <a:gd name="connsiteX40" fmla="*/ 7191375 w 8172450"/>
              <a:gd name="connsiteY40" fmla="*/ 2341 h 1622434"/>
              <a:gd name="connsiteX41" fmla="*/ 7219950 w 8172450"/>
              <a:gd name="connsiteY41" fmla="*/ 297616 h 1622434"/>
              <a:gd name="connsiteX42" fmla="*/ 7267575 w 8172450"/>
              <a:gd name="connsiteY42" fmla="*/ 611941 h 1622434"/>
              <a:gd name="connsiteX43" fmla="*/ 7277100 w 8172450"/>
              <a:gd name="connsiteY43" fmla="*/ 869116 h 1622434"/>
              <a:gd name="connsiteX44" fmla="*/ 7362825 w 8172450"/>
              <a:gd name="connsiteY44" fmla="*/ 1040566 h 1622434"/>
              <a:gd name="connsiteX45" fmla="*/ 7458075 w 8172450"/>
              <a:gd name="connsiteY45" fmla="*/ 1192966 h 1622434"/>
              <a:gd name="connsiteX46" fmla="*/ 7572375 w 8172450"/>
              <a:gd name="connsiteY46" fmla="*/ 1192966 h 1622434"/>
              <a:gd name="connsiteX47" fmla="*/ 7639050 w 8172450"/>
              <a:gd name="connsiteY47" fmla="*/ 1107241 h 1622434"/>
              <a:gd name="connsiteX48" fmla="*/ 7762875 w 8172450"/>
              <a:gd name="connsiteY48" fmla="*/ 1173916 h 1622434"/>
              <a:gd name="connsiteX49" fmla="*/ 7839075 w 8172450"/>
              <a:gd name="connsiteY49" fmla="*/ 1250116 h 1622434"/>
              <a:gd name="connsiteX50" fmla="*/ 7934325 w 8172450"/>
              <a:gd name="connsiteY50" fmla="*/ 1278691 h 1622434"/>
              <a:gd name="connsiteX51" fmla="*/ 8010525 w 8172450"/>
              <a:gd name="connsiteY51" fmla="*/ 1421566 h 1622434"/>
              <a:gd name="connsiteX52" fmla="*/ 8086725 w 8172450"/>
              <a:gd name="connsiteY52" fmla="*/ 1383466 h 1622434"/>
              <a:gd name="connsiteX53" fmla="*/ 8172450 w 8172450"/>
              <a:gd name="connsiteY53" fmla="*/ 1383466 h 1622434"/>
              <a:gd name="connsiteX0" fmla="*/ 0 w 8172450"/>
              <a:gd name="connsiteY0" fmla="*/ 1383466 h 1643877"/>
              <a:gd name="connsiteX1" fmla="*/ 114300 w 8172450"/>
              <a:gd name="connsiteY1" fmla="*/ 1402516 h 1643877"/>
              <a:gd name="connsiteX2" fmla="*/ 266700 w 8172450"/>
              <a:gd name="connsiteY2" fmla="*/ 1440616 h 1643877"/>
              <a:gd name="connsiteX3" fmla="*/ 438150 w 8172450"/>
              <a:gd name="connsiteY3" fmla="*/ 1440616 h 1643877"/>
              <a:gd name="connsiteX4" fmla="*/ 552450 w 8172450"/>
              <a:gd name="connsiteY4" fmla="*/ 1402516 h 1643877"/>
              <a:gd name="connsiteX5" fmla="*/ 628650 w 8172450"/>
              <a:gd name="connsiteY5" fmla="*/ 1392991 h 1643877"/>
              <a:gd name="connsiteX6" fmla="*/ 704850 w 8172450"/>
              <a:gd name="connsiteY6" fmla="*/ 1402516 h 1643877"/>
              <a:gd name="connsiteX7" fmla="*/ 800100 w 8172450"/>
              <a:gd name="connsiteY7" fmla="*/ 1183441 h 1643877"/>
              <a:gd name="connsiteX8" fmla="*/ 914400 w 8172450"/>
              <a:gd name="connsiteY8" fmla="*/ 1231066 h 1643877"/>
              <a:gd name="connsiteX9" fmla="*/ 1057275 w 8172450"/>
              <a:gd name="connsiteY9" fmla="*/ 1259641 h 1643877"/>
              <a:gd name="connsiteX10" fmla="*/ 1171575 w 8172450"/>
              <a:gd name="connsiteY10" fmla="*/ 1345366 h 1643877"/>
              <a:gd name="connsiteX11" fmla="*/ 1343025 w 8172450"/>
              <a:gd name="connsiteY11" fmla="*/ 1354891 h 1643877"/>
              <a:gd name="connsiteX12" fmla="*/ 1428750 w 8172450"/>
              <a:gd name="connsiteY12" fmla="*/ 1202491 h 1643877"/>
              <a:gd name="connsiteX13" fmla="*/ 1533525 w 8172450"/>
              <a:gd name="connsiteY13" fmla="*/ 1240591 h 1643877"/>
              <a:gd name="connsiteX14" fmla="*/ 1714500 w 8172450"/>
              <a:gd name="connsiteY14" fmla="*/ 1250116 h 1643877"/>
              <a:gd name="connsiteX15" fmla="*/ 1809750 w 8172450"/>
              <a:gd name="connsiteY15" fmla="*/ 1373941 h 1643877"/>
              <a:gd name="connsiteX16" fmla="*/ 1933575 w 8172450"/>
              <a:gd name="connsiteY16" fmla="*/ 1354891 h 1643877"/>
              <a:gd name="connsiteX17" fmla="*/ 2085975 w 8172450"/>
              <a:gd name="connsiteY17" fmla="*/ 1431091 h 1643877"/>
              <a:gd name="connsiteX18" fmla="*/ 2247900 w 8172450"/>
              <a:gd name="connsiteY18" fmla="*/ 1364416 h 1643877"/>
              <a:gd name="connsiteX19" fmla="*/ 2362200 w 8172450"/>
              <a:gd name="connsiteY19" fmla="*/ 1431091 h 1643877"/>
              <a:gd name="connsiteX20" fmla="*/ 2428875 w 8172450"/>
              <a:gd name="connsiteY20" fmla="*/ 1431091 h 1643877"/>
              <a:gd name="connsiteX21" fmla="*/ 2533650 w 8172450"/>
              <a:gd name="connsiteY21" fmla="*/ 1240591 h 1643877"/>
              <a:gd name="connsiteX22" fmla="*/ 2705100 w 8172450"/>
              <a:gd name="connsiteY22" fmla="*/ 1345366 h 1643877"/>
              <a:gd name="connsiteX23" fmla="*/ 2800350 w 8172450"/>
              <a:gd name="connsiteY23" fmla="*/ 1278691 h 1643877"/>
              <a:gd name="connsiteX24" fmla="*/ 2905125 w 8172450"/>
              <a:gd name="connsiteY24" fmla="*/ 1383466 h 1643877"/>
              <a:gd name="connsiteX25" fmla="*/ 2981325 w 8172450"/>
              <a:gd name="connsiteY25" fmla="*/ 1402516 h 1643877"/>
              <a:gd name="connsiteX26" fmla="*/ 3181350 w 8172450"/>
              <a:gd name="connsiteY26" fmla="*/ 1297741 h 1643877"/>
              <a:gd name="connsiteX27" fmla="*/ 3267075 w 8172450"/>
              <a:gd name="connsiteY27" fmla="*/ 1316791 h 1643877"/>
              <a:gd name="connsiteX28" fmla="*/ 3343275 w 8172450"/>
              <a:gd name="connsiteY28" fmla="*/ 1173916 h 1643877"/>
              <a:gd name="connsiteX29" fmla="*/ 3457575 w 8172450"/>
              <a:gd name="connsiteY29" fmla="*/ 1192966 h 1643877"/>
              <a:gd name="connsiteX30" fmla="*/ 3533775 w 8172450"/>
              <a:gd name="connsiteY30" fmla="*/ 1164391 h 1643877"/>
              <a:gd name="connsiteX31" fmla="*/ 3629025 w 8172450"/>
              <a:gd name="connsiteY31" fmla="*/ 1164391 h 1643877"/>
              <a:gd name="connsiteX32" fmla="*/ 3743325 w 8172450"/>
              <a:gd name="connsiteY32" fmla="*/ 964366 h 1643877"/>
              <a:gd name="connsiteX33" fmla="*/ 3800475 w 8172450"/>
              <a:gd name="connsiteY33" fmla="*/ 630991 h 1643877"/>
              <a:gd name="connsiteX34" fmla="*/ 6715125 w 8172450"/>
              <a:gd name="connsiteY34" fmla="*/ 1618416 h 1643877"/>
              <a:gd name="connsiteX35" fmla="*/ 6924675 w 8172450"/>
              <a:gd name="connsiteY35" fmla="*/ 1335841 h 1643877"/>
              <a:gd name="connsiteX36" fmla="*/ 7019925 w 8172450"/>
              <a:gd name="connsiteY36" fmla="*/ 1154866 h 1643877"/>
              <a:gd name="connsiteX37" fmla="*/ 7077075 w 8172450"/>
              <a:gd name="connsiteY37" fmla="*/ 430966 h 1643877"/>
              <a:gd name="connsiteX38" fmla="*/ 7115175 w 8172450"/>
              <a:gd name="connsiteY38" fmla="*/ 173791 h 1643877"/>
              <a:gd name="connsiteX39" fmla="*/ 7191375 w 8172450"/>
              <a:gd name="connsiteY39" fmla="*/ 2341 h 1643877"/>
              <a:gd name="connsiteX40" fmla="*/ 7219950 w 8172450"/>
              <a:gd name="connsiteY40" fmla="*/ 297616 h 1643877"/>
              <a:gd name="connsiteX41" fmla="*/ 7267575 w 8172450"/>
              <a:gd name="connsiteY41" fmla="*/ 611941 h 1643877"/>
              <a:gd name="connsiteX42" fmla="*/ 7277100 w 8172450"/>
              <a:gd name="connsiteY42" fmla="*/ 869116 h 1643877"/>
              <a:gd name="connsiteX43" fmla="*/ 7362825 w 8172450"/>
              <a:gd name="connsiteY43" fmla="*/ 1040566 h 1643877"/>
              <a:gd name="connsiteX44" fmla="*/ 7458075 w 8172450"/>
              <a:gd name="connsiteY44" fmla="*/ 1192966 h 1643877"/>
              <a:gd name="connsiteX45" fmla="*/ 7572375 w 8172450"/>
              <a:gd name="connsiteY45" fmla="*/ 1192966 h 1643877"/>
              <a:gd name="connsiteX46" fmla="*/ 7639050 w 8172450"/>
              <a:gd name="connsiteY46" fmla="*/ 1107241 h 1643877"/>
              <a:gd name="connsiteX47" fmla="*/ 7762875 w 8172450"/>
              <a:gd name="connsiteY47" fmla="*/ 1173916 h 1643877"/>
              <a:gd name="connsiteX48" fmla="*/ 7839075 w 8172450"/>
              <a:gd name="connsiteY48" fmla="*/ 1250116 h 1643877"/>
              <a:gd name="connsiteX49" fmla="*/ 7934325 w 8172450"/>
              <a:gd name="connsiteY49" fmla="*/ 1278691 h 1643877"/>
              <a:gd name="connsiteX50" fmla="*/ 8010525 w 8172450"/>
              <a:gd name="connsiteY50" fmla="*/ 1421566 h 1643877"/>
              <a:gd name="connsiteX51" fmla="*/ 8086725 w 8172450"/>
              <a:gd name="connsiteY51" fmla="*/ 1383466 h 1643877"/>
              <a:gd name="connsiteX52" fmla="*/ 8172450 w 8172450"/>
              <a:gd name="connsiteY52" fmla="*/ 1383466 h 1643877"/>
              <a:gd name="connsiteX0" fmla="*/ 0 w 8172450"/>
              <a:gd name="connsiteY0" fmla="*/ 1383466 h 1627638"/>
              <a:gd name="connsiteX1" fmla="*/ 114300 w 8172450"/>
              <a:gd name="connsiteY1" fmla="*/ 1402516 h 1627638"/>
              <a:gd name="connsiteX2" fmla="*/ 266700 w 8172450"/>
              <a:gd name="connsiteY2" fmla="*/ 1440616 h 1627638"/>
              <a:gd name="connsiteX3" fmla="*/ 438150 w 8172450"/>
              <a:gd name="connsiteY3" fmla="*/ 1440616 h 1627638"/>
              <a:gd name="connsiteX4" fmla="*/ 552450 w 8172450"/>
              <a:gd name="connsiteY4" fmla="*/ 1402516 h 1627638"/>
              <a:gd name="connsiteX5" fmla="*/ 628650 w 8172450"/>
              <a:gd name="connsiteY5" fmla="*/ 1392991 h 1627638"/>
              <a:gd name="connsiteX6" fmla="*/ 704850 w 8172450"/>
              <a:gd name="connsiteY6" fmla="*/ 1402516 h 1627638"/>
              <a:gd name="connsiteX7" fmla="*/ 800100 w 8172450"/>
              <a:gd name="connsiteY7" fmla="*/ 1183441 h 1627638"/>
              <a:gd name="connsiteX8" fmla="*/ 914400 w 8172450"/>
              <a:gd name="connsiteY8" fmla="*/ 1231066 h 1627638"/>
              <a:gd name="connsiteX9" fmla="*/ 1057275 w 8172450"/>
              <a:gd name="connsiteY9" fmla="*/ 1259641 h 1627638"/>
              <a:gd name="connsiteX10" fmla="*/ 1171575 w 8172450"/>
              <a:gd name="connsiteY10" fmla="*/ 1345366 h 1627638"/>
              <a:gd name="connsiteX11" fmla="*/ 1343025 w 8172450"/>
              <a:gd name="connsiteY11" fmla="*/ 1354891 h 1627638"/>
              <a:gd name="connsiteX12" fmla="*/ 1428750 w 8172450"/>
              <a:gd name="connsiteY12" fmla="*/ 1202491 h 1627638"/>
              <a:gd name="connsiteX13" fmla="*/ 1533525 w 8172450"/>
              <a:gd name="connsiteY13" fmla="*/ 1240591 h 1627638"/>
              <a:gd name="connsiteX14" fmla="*/ 1714500 w 8172450"/>
              <a:gd name="connsiteY14" fmla="*/ 1250116 h 1627638"/>
              <a:gd name="connsiteX15" fmla="*/ 1809750 w 8172450"/>
              <a:gd name="connsiteY15" fmla="*/ 1373941 h 1627638"/>
              <a:gd name="connsiteX16" fmla="*/ 1933575 w 8172450"/>
              <a:gd name="connsiteY16" fmla="*/ 1354891 h 1627638"/>
              <a:gd name="connsiteX17" fmla="*/ 2085975 w 8172450"/>
              <a:gd name="connsiteY17" fmla="*/ 1431091 h 1627638"/>
              <a:gd name="connsiteX18" fmla="*/ 2247900 w 8172450"/>
              <a:gd name="connsiteY18" fmla="*/ 1364416 h 1627638"/>
              <a:gd name="connsiteX19" fmla="*/ 2362200 w 8172450"/>
              <a:gd name="connsiteY19" fmla="*/ 1431091 h 1627638"/>
              <a:gd name="connsiteX20" fmla="*/ 2428875 w 8172450"/>
              <a:gd name="connsiteY20" fmla="*/ 1431091 h 1627638"/>
              <a:gd name="connsiteX21" fmla="*/ 2533650 w 8172450"/>
              <a:gd name="connsiteY21" fmla="*/ 1240591 h 1627638"/>
              <a:gd name="connsiteX22" fmla="*/ 2705100 w 8172450"/>
              <a:gd name="connsiteY22" fmla="*/ 1345366 h 1627638"/>
              <a:gd name="connsiteX23" fmla="*/ 2800350 w 8172450"/>
              <a:gd name="connsiteY23" fmla="*/ 1278691 h 1627638"/>
              <a:gd name="connsiteX24" fmla="*/ 2905125 w 8172450"/>
              <a:gd name="connsiteY24" fmla="*/ 1383466 h 1627638"/>
              <a:gd name="connsiteX25" fmla="*/ 2981325 w 8172450"/>
              <a:gd name="connsiteY25" fmla="*/ 1402516 h 1627638"/>
              <a:gd name="connsiteX26" fmla="*/ 3181350 w 8172450"/>
              <a:gd name="connsiteY26" fmla="*/ 1297741 h 1627638"/>
              <a:gd name="connsiteX27" fmla="*/ 3267075 w 8172450"/>
              <a:gd name="connsiteY27" fmla="*/ 1316791 h 1627638"/>
              <a:gd name="connsiteX28" fmla="*/ 3343275 w 8172450"/>
              <a:gd name="connsiteY28" fmla="*/ 1173916 h 1627638"/>
              <a:gd name="connsiteX29" fmla="*/ 3457575 w 8172450"/>
              <a:gd name="connsiteY29" fmla="*/ 1192966 h 1627638"/>
              <a:gd name="connsiteX30" fmla="*/ 3533775 w 8172450"/>
              <a:gd name="connsiteY30" fmla="*/ 1164391 h 1627638"/>
              <a:gd name="connsiteX31" fmla="*/ 3629025 w 8172450"/>
              <a:gd name="connsiteY31" fmla="*/ 1164391 h 1627638"/>
              <a:gd name="connsiteX32" fmla="*/ 3743325 w 8172450"/>
              <a:gd name="connsiteY32" fmla="*/ 964366 h 1627638"/>
              <a:gd name="connsiteX33" fmla="*/ 6715125 w 8172450"/>
              <a:gd name="connsiteY33" fmla="*/ 1618416 h 1627638"/>
              <a:gd name="connsiteX34" fmla="*/ 6924675 w 8172450"/>
              <a:gd name="connsiteY34" fmla="*/ 1335841 h 1627638"/>
              <a:gd name="connsiteX35" fmla="*/ 7019925 w 8172450"/>
              <a:gd name="connsiteY35" fmla="*/ 1154866 h 1627638"/>
              <a:gd name="connsiteX36" fmla="*/ 7077075 w 8172450"/>
              <a:gd name="connsiteY36" fmla="*/ 430966 h 1627638"/>
              <a:gd name="connsiteX37" fmla="*/ 7115175 w 8172450"/>
              <a:gd name="connsiteY37" fmla="*/ 173791 h 1627638"/>
              <a:gd name="connsiteX38" fmla="*/ 7191375 w 8172450"/>
              <a:gd name="connsiteY38" fmla="*/ 2341 h 1627638"/>
              <a:gd name="connsiteX39" fmla="*/ 7219950 w 8172450"/>
              <a:gd name="connsiteY39" fmla="*/ 297616 h 1627638"/>
              <a:gd name="connsiteX40" fmla="*/ 7267575 w 8172450"/>
              <a:gd name="connsiteY40" fmla="*/ 611941 h 1627638"/>
              <a:gd name="connsiteX41" fmla="*/ 7277100 w 8172450"/>
              <a:gd name="connsiteY41" fmla="*/ 869116 h 1627638"/>
              <a:gd name="connsiteX42" fmla="*/ 7362825 w 8172450"/>
              <a:gd name="connsiteY42" fmla="*/ 1040566 h 1627638"/>
              <a:gd name="connsiteX43" fmla="*/ 7458075 w 8172450"/>
              <a:gd name="connsiteY43" fmla="*/ 1192966 h 1627638"/>
              <a:gd name="connsiteX44" fmla="*/ 7572375 w 8172450"/>
              <a:gd name="connsiteY44" fmla="*/ 1192966 h 1627638"/>
              <a:gd name="connsiteX45" fmla="*/ 7639050 w 8172450"/>
              <a:gd name="connsiteY45" fmla="*/ 1107241 h 1627638"/>
              <a:gd name="connsiteX46" fmla="*/ 7762875 w 8172450"/>
              <a:gd name="connsiteY46" fmla="*/ 1173916 h 1627638"/>
              <a:gd name="connsiteX47" fmla="*/ 7839075 w 8172450"/>
              <a:gd name="connsiteY47" fmla="*/ 1250116 h 1627638"/>
              <a:gd name="connsiteX48" fmla="*/ 7934325 w 8172450"/>
              <a:gd name="connsiteY48" fmla="*/ 1278691 h 1627638"/>
              <a:gd name="connsiteX49" fmla="*/ 8010525 w 8172450"/>
              <a:gd name="connsiteY49" fmla="*/ 1421566 h 1627638"/>
              <a:gd name="connsiteX50" fmla="*/ 8086725 w 8172450"/>
              <a:gd name="connsiteY50" fmla="*/ 1383466 h 1627638"/>
              <a:gd name="connsiteX51" fmla="*/ 8172450 w 8172450"/>
              <a:gd name="connsiteY51" fmla="*/ 1383466 h 1627638"/>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3629025 w 8172450"/>
              <a:gd name="connsiteY31" fmla="*/ 1164391 h 1620821"/>
              <a:gd name="connsiteX32" fmla="*/ 6715125 w 8172450"/>
              <a:gd name="connsiteY32" fmla="*/ 1618416 h 1620821"/>
              <a:gd name="connsiteX33" fmla="*/ 6924675 w 8172450"/>
              <a:gd name="connsiteY33" fmla="*/ 1335841 h 1620821"/>
              <a:gd name="connsiteX34" fmla="*/ 7019925 w 8172450"/>
              <a:gd name="connsiteY34" fmla="*/ 1154866 h 1620821"/>
              <a:gd name="connsiteX35" fmla="*/ 7077075 w 8172450"/>
              <a:gd name="connsiteY35" fmla="*/ 430966 h 1620821"/>
              <a:gd name="connsiteX36" fmla="*/ 7115175 w 8172450"/>
              <a:gd name="connsiteY36" fmla="*/ 173791 h 1620821"/>
              <a:gd name="connsiteX37" fmla="*/ 7191375 w 8172450"/>
              <a:gd name="connsiteY37" fmla="*/ 2341 h 1620821"/>
              <a:gd name="connsiteX38" fmla="*/ 7219950 w 8172450"/>
              <a:gd name="connsiteY38" fmla="*/ 297616 h 1620821"/>
              <a:gd name="connsiteX39" fmla="*/ 7267575 w 8172450"/>
              <a:gd name="connsiteY39" fmla="*/ 611941 h 1620821"/>
              <a:gd name="connsiteX40" fmla="*/ 7277100 w 8172450"/>
              <a:gd name="connsiteY40" fmla="*/ 869116 h 1620821"/>
              <a:gd name="connsiteX41" fmla="*/ 7362825 w 8172450"/>
              <a:gd name="connsiteY41" fmla="*/ 1040566 h 1620821"/>
              <a:gd name="connsiteX42" fmla="*/ 7458075 w 8172450"/>
              <a:gd name="connsiteY42" fmla="*/ 1192966 h 1620821"/>
              <a:gd name="connsiteX43" fmla="*/ 7572375 w 8172450"/>
              <a:gd name="connsiteY43" fmla="*/ 1192966 h 1620821"/>
              <a:gd name="connsiteX44" fmla="*/ 7639050 w 8172450"/>
              <a:gd name="connsiteY44" fmla="*/ 1107241 h 1620821"/>
              <a:gd name="connsiteX45" fmla="*/ 7762875 w 8172450"/>
              <a:gd name="connsiteY45" fmla="*/ 1173916 h 1620821"/>
              <a:gd name="connsiteX46" fmla="*/ 7839075 w 8172450"/>
              <a:gd name="connsiteY46" fmla="*/ 1250116 h 1620821"/>
              <a:gd name="connsiteX47" fmla="*/ 7934325 w 8172450"/>
              <a:gd name="connsiteY47" fmla="*/ 1278691 h 1620821"/>
              <a:gd name="connsiteX48" fmla="*/ 8010525 w 8172450"/>
              <a:gd name="connsiteY48" fmla="*/ 1421566 h 1620821"/>
              <a:gd name="connsiteX49" fmla="*/ 8086725 w 8172450"/>
              <a:gd name="connsiteY49" fmla="*/ 1383466 h 1620821"/>
              <a:gd name="connsiteX50" fmla="*/ 8172450 w 8172450"/>
              <a:gd name="connsiteY50" fmla="*/ 1383466 h 1620821"/>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6715125 w 8172450"/>
              <a:gd name="connsiteY31" fmla="*/ 1618416 h 1620821"/>
              <a:gd name="connsiteX32" fmla="*/ 6924675 w 8172450"/>
              <a:gd name="connsiteY32" fmla="*/ 1335841 h 1620821"/>
              <a:gd name="connsiteX33" fmla="*/ 7019925 w 8172450"/>
              <a:gd name="connsiteY33" fmla="*/ 1154866 h 1620821"/>
              <a:gd name="connsiteX34" fmla="*/ 7077075 w 8172450"/>
              <a:gd name="connsiteY34" fmla="*/ 430966 h 1620821"/>
              <a:gd name="connsiteX35" fmla="*/ 7115175 w 8172450"/>
              <a:gd name="connsiteY35" fmla="*/ 173791 h 1620821"/>
              <a:gd name="connsiteX36" fmla="*/ 7191375 w 8172450"/>
              <a:gd name="connsiteY36" fmla="*/ 2341 h 1620821"/>
              <a:gd name="connsiteX37" fmla="*/ 7219950 w 8172450"/>
              <a:gd name="connsiteY37" fmla="*/ 297616 h 1620821"/>
              <a:gd name="connsiteX38" fmla="*/ 7267575 w 8172450"/>
              <a:gd name="connsiteY38" fmla="*/ 611941 h 1620821"/>
              <a:gd name="connsiteX39" fmla="*/ 7277100 w 8172450"/>
              <a:gd name="connsiteY39" fmla="*/ 869116 h 1620821"/>
              <a:gd name="connsiteX40" fmla="*/ 7362825 w 8172450"/>
              <a:gd name="connsiteY40" fmla="*/ 1040566 h 1620821"/>
              <a:gd name="connsiteX41" fmla="*/ 7458075 w 8172450"/>
              <a:gd name="connsiteY41" fmla="*/ 1192966 h 1620821"/>
              <a:gd name="connsiteX42" fmla="*/ 7572375 w 8172450"/>
              <a:gd name="connsiteY42" fmla="*/ 1192966 h 1620821"/>
              <a:gd name="connsiteX43" fmla="*/ 7639050 w 8172450"/>
              <a:gd name="connsiteY43" fmla="*/ 1107241 h 1620821"/>
              <a:gd name="connsiteX44" fmla="*/ 7762875 w 8172450"/>
              <a:gd name="connsiteY44" fmla="*/ 1173916 h 1620821"/>
              <a:gd name="connsiteX45" fmla="*/ 7839075 w 8172450"/>
              <a:gd name="connsiteY45" fmla="*/ 1250116 h 1620821"/>
              <a:gd name="connsiteX46" fmla="*/ 7934325 w 8172450"/>
              <a:gd name="connsiteY46" fmla="*/ 1278691 h 1620821"/>
              <a:gd name="connsiteX47" fmla="*/ 8010525 w 8172450"/>
              <a:gd name="connsiteY47" fmla="*/ 1421566 h 1620821"/>
              <a:gd name="connsiteX48" fmla="*/ 8086725 w 8172450"/>
              <a:gd name="connsiteY48" fmla="*/ 1383466 h 1620821"/>
              <a:gd name="connsiteX49" fmla="*/ 8172450 w 8172450"/>
              <a:gd name="connsiteY49" fmla="*/ 1383466 h 1620821"/>
              <a:gd name="connsiteX0" fmla="*/ 0 w 8172450"/>
              <a:gd name="connsiteY0" fmla="*/ 1383466 h 1620142"/>
              <a:gd name="connsiteX1" fmla="*/ 114300 w 8172450"/>
              <a:gd name="connsiteY1" fmla="*/ 1402516 h 1620142"/>
              <a:gd name="connsiteX2" fmla="*/ 266700 w 8172450"/>
              <a:gd name="connsiteY2" fmla="*/ 1440616 h 1620142"/>
              <a:gd name="connsiteX3" fmla="*/ 438150 w 8172450"/>
              <a:gd name="connsiteY3" fmla="*/ 1440616 h 1620142"/>
              <a:gd name="connsiteX4" fmla="*/ 552450 w 8172450"/>
              <a:gd name="connsiteY4" fmla="*/ 1402516 h 1620142"/>
              <a:gd name="connsiteX5" fmla="*/ 628650 w 8172450"/>
              <a:gd name="connsiteY5" fmla="*/ 1392991 h 1620142"/>
              <a:gd name="connsiteX6" fmla="*/ 704850 w 8172450"/>
              <a:gd name="connsiteY6" fmla="*/ 1402516 h 1620142"/>
              <a:gd name="connsiteX7" fmla="*/ 800100 w 8172450"/>
              <a:gd name="connsiteY7" fmla="*/ 1183441 h 1620142"/>
              <a:gd name="connsiteX8" fmla="*/ 914400 w 8172450"/>
              <a:gd name="connsiteY8" fmla="*/ 1231066 h 1620142"/>
              <a:gd name="connsiteX9" fmla="*/ 1057275 w 8172450"/>
              <a:gd name="connsiteY9" fmla="*/ 1259641 h 1620142"/>
              <a:gd name="connsiteX10" fmla="*/ 1171575 w 8172450"/>
              <a:gd name="connsiteY10" fmla="*/ 1345366 h 1620142"/>
              <a:gd name="connsiteX11" fmla="*/ 1343025 w 8172450"/>
              <a:gd name="connsiteY11" fmla="*/ 1354891 h 1620142"/>
              <a:gd name="connsiteX12" fmla="*/ 1428750 w 8172450"/>
              <a:gd name="connsiteY12" fmla="*/ 1202491 h 1620142"/>
              <a:gd name="connsiteX13" fmla="*/ 1533525 w 8172450"/>
              <a:gd name="connsiteY13" fmla="*/ 1240591 h 1620142"/>
              <a:gd name="connsiteX14" fmla="*/ 1714500 w 8172450"/>
              <a:gd name="connsiteY14" fmla="*/ 1250116 h 1620142"/>
              <a:gd name="connsiteX15" fmla="*/ 1809750 w 8172450"/>
              <a:gd name="connsiteY15" fmla="*/ 1373941 h 1620142"/>
              <a:gd name="connsiteX16" fmla="*/ 1933575 w 8172450"/>
              <a:gd name="connsiteY16" fmla="*/ 1354891 h 1620142"/>
              <a:gd name="connsiteX17" fmla="*/ 2085975 w 8172450"/>
              <a:gd name="connsiteY17" fmla="*/ 1431091 h 1620142"/>
              <a:gd name="connsiteX18" fmla="*/ 2247900 w 8172450"/>
              <a:gd name="connsiteY18" fmla="*/ 1364416 h 1620142"/>
              <a:gd name="connsiteX19" fmla="*/ 2362200 w 8172450"/>
              <a:gd name="connsiteY19" fmla="*/ 1431091 h 1620142"/>
              <a:gd name="connsiteX20" fmla="*/ 2428875 w 8172450"/>
              <a:gd name="connsiteY20" fmla="*/ 1431091 h 1620142"/>
              <a:gd name="connsiteX21" fmla="*/ 2533650 w 8172450"/>
              <a:gd name="connsiteY21" fmla="*/ 1240591 h 1620142"/>
              <a:gd name="connsiteX22" fmla="*/ 2705100 w 8172450"/>
              <a:gd name="connsiteY22" fmla="*/ 1345366 h 1620142"/>
              <a:gd name="connsiteX23" fmla="*/ 2800350 w 8172450"/>
              <a:gd name="connsiteY23" fmla="*/ 1278691 h 1620142"/>
              <a:gd name="connsiteX24" fmla="*/ 2905125 w 8172450"/>
              <a:gd name="connsiteY24" fmla="*/ 1383466 h 1620142"/>
              <a:gd name="connsiteX25" fmla="*/ 2981325 w 8172450"/>
              <a:gd name="connsiteY25" fmla="*/ 1402516 h 1620142"/>
              <a:gd name="connsiteX26" fmla="*/ 3181350 w 8172450"/>
              <a:gd name="connsiteY26" fmla="*/ 1297741 h 1620142"/>
              <a:gd name="connsiteX27" fmla="*/ 3267075 w 8172450"/>
              <a:gd name="connsiteY27" fmla="*/ 1316791 h 1620142"/>
              <a:gd name="connsiteX28" fmla="*/ 3343275 w 8172450"/>
              <a:gd name="connsiteY28" fmla="*/ 1173916 h 1620142"/>
              <a:gd name="connsiteX29" fmla="*/ 3457575 w 8172450"/>
              <a:gd name="connsiteY29" fmla="*/ 1192966 h 1620142"/>
              <a:gd name="connsiteX30" fmla="*/ 6715125 w 8172450"/>
              <a:gd name="connsiteY30" fmla="*/ 1618416 h 1620142"/>
              <a:gd name="connsiteX31" fmla="*/ 6924675 w 8172450"/>
              <a:gd name="connsiteY31" fmla="*/ 1335841 h 1620142"/>
              <a:gd name="connsiteX32" fmla="*/ 7019925 w 8172450"/>
              <a:gd name="connsiteY32" fmla="*/ 1154866 h 1620142"/>
              <a:gd name="connsiteX33" fmla="*/ 7077075 w 8172450"/>
              <a:gd name="connsiteY33" fmla="*/ 430966 h 1620142"/>
              <a:gd name="connsiteX34" fmla="*/ 7115175 w 8172450"/>
              <a:gd name="connsiteY34" fmla="*/ 173791 h 1620142"/>
              <a:gd name="connsiteX35" fmla="*/ 7191375 w 8172450"/>
              <a:gd name="connsiteY35" fmla="*/ 2341 h 1620142"/>
              <a:gd name="connsiteX36" fmla="*/ 7219950 w 8172450"/>
              <a:gd name="connsiteY36" fmla="*/ 297616 h 1620142"/>
              <a:gd name="connsiteX37" fmla="*/ 7267575 w 8172450"/>
              <a:gd name="connsiteY37" fmla="*/ 611941 h 1620142"/>
              <a:gd name="connsiteX38" fmla="*/ 7277100 w 8172450"/>
              <a:gd name="connsiteY38" fmla="*/ 869116 h 1620142"/>
              <a:gd name="connsiteX39" fmla="*/ 7362825 w 8172450"/>
              <a:gd name="connsiteY39" fmla="*/ 1040566 h 1620142"/>
              <a:gd name="connsiteX40" fmla="*/ 7458075 w 8172450"/>
              <a:gd name="connsiteY40" fmla="*/ 1192966 h 1620142"/>
              <a:gd name="connsiteX41" fmla="*/ 7572375 w 8172450"/>
              <a:gd name="connsiteY41" fmla="*/ 1192966 h 1620142"/>
              <a:gd name="connsiteX42" fmla="*/ 7639050 w 8172450"/>
              <a:gd name="connsiteY42" fmla="*/ 1107241 h 1620142"/>
              <a:gd name="connsiteX43" fmla="*/ 7762875 w 8172450"/>
              <a:gd name="connsiteY43" fmla="*/ 1173916 h 1620142"/>
              <a:gd name="connsiteX44" fmla="*/ 7839075 w 8172450"/>
              <a:gd name="connsiteY44" fmla="*/ 1250116 h 1620142"/>
              <a:gd name="connsiteX45" fmla="*/ 7934325 w 8172450"/>
              <a:gd name="connsiteY45" fmla="*/ 1278691 h 1620142"/>
              <a:gd name="connsiteX46" fmla="*/ 8010525 w 8172450"/>
              <a:gd name="connsiteY46" fmla="*/ 1421566 h 1620142"/>
              <a:gd name="connsiteX47" fmla="*/ 8086725 w 8172450"/>
              <a:gd name="connsiteY47" fmla="*/ 1383466 h 1620142"/>
              <a:gd name="connsiteX48" fmla="*/ 8172450 w 8172450"/>
              <a:gd name="connsiteY48" fmla="*/ 1383466 h 1620142"/>
              <a:gd name="connsiteX0" fmla="*/ 0 w 8172450"/>
              <a:gd name="connsiteY0" fmla="*/ 1383466 h 1620585"/>
              <a:gd name="connsiteX1" fmla="*/ 114300 w 8172450"/>
              <a:gd name="connsiteY1" fmla="*/ 1402516 h 1620585"/>
              <a:gd name="connsiteX2" fmla="*/ 266700 w 8172450"/>
              <a:gd name="connsiteY2" fmla="*/ 1440616 h 1620585"/>
              <a:gd name="connsiteX3" fmla="*/ 438150 w 8172450"/>
              <a:gd name="connsiteY3" fmla="*/ 1440616 h 1620585"/>
              <a:gd name="connsiteX4" fmla="*/ 552450 w 8172450"/>
              <a:gd name="connsiteY4" fmla="*/ 1402516 h 1620585"/>
              <a:gd name="connsiteX5" fmla="*/ 628650 w 8172450"/>
              <a:gd name="connsiteY5" fmla="*/ 1392991 h 1620585"/>
              <a:gd name="connsiteX6" fmla="*/ 704850 w 8172450"/>
              <a:gd name="connsiteY6" fmla="*/ 1402516 h 1620585"/>
              <a:gd name="connsiteX7" fmla="*/ 800100 w 8172450"/>
              <a:gd name="connsiteY7" fmla="*/ 1183441 h 1620585"/>
              <a:gd name="connsiteX8" fmla="*/ 914400 w 8172450"/>
              <a:gd name="connsiteY8" fmla="*/ 1231066 h 1620585"/>
              <a:gd name="connsiteX9" fmla="*/ 1057275 w 8172450"/>
              <a:gd name="connsiteY9" fmla="*/ 1259641 h 1620585"/>
              <a:gd name="connsiteX10" fmla="*/ 1171575 w 8172450"/>
              <a:gd name="connsiteY10" fmla="*/ 1345366 h 1620585"/>
              <a:gd name="connsiteX11" fmla="*/ 1343025 w 8172450"/>
              <a:gd name="connsiteY11" fmla="*/ 1354891 h 1620585"/>
              <a:gd name="connsiteX12" fmla="*/ 1428750 w 8172450"/>
              <a:gd name="connsiteY12" fmla="*/ 1202491 h 1620585"/>
              <a:gd name="connsiteX13" fmla="*/ 1533525 w 8172450"/>
              <a:gd name="connsiteY13" fmla="*/ 1240591 h 1620585"/>
              <a:gd name="connsiteX14" fmla="*/ 1714500 w 8172450"/>
              <a:gd name="connsiteY14" fmla="*/ 1250116 h 1620585"/>
              <a:gd name="connsiteX15" fmla="*/ 1809750 w 8172450"/>
              <a:gd name="connsiteY15" fmla="*/ 1373941 h 1620585"/>
              <a:gd name="connsiteX16" fmla="*/ 1933575 w 8172450"/>
              <a:gd name="connsiteY16" fmla="*/ 1354891 h 1620585"/>
              <a:gd name="connsiteX17" fmla="*/ 2085975 w 8172450"/>
              <a:gd name="connsiteY17" fmla="*/ 1431091 h 1620585"/>
              <a:gd name="connsiteX18" fmla="*/ 2247900 w 8172450"/>
              <a:gd name="connsiteY18" fmla="*/ 1364416 h 1620585"/>
              <a:gd name="connsiteX19" fmla="*/ 2362200 w 8172450"/>
              <a:gd name="connsiteY19" fmla="*/ 1431091 h 1620585"/>
              <a:gd name="connsiteX20" fmla="*/ 2428875 w 8172450"/>
              <a:gd name="connsiteY20" fmla="*/ 1431091 h 1620585"/>
              <a:gd name="connsiteX21" fmla="*/ 2533650 w 8172450"/>
              <a:gd name="connsiteY21" fmla="*/ 1240591 h 1620585"/>
              <a:gd name="connsiteX22" fmla="*/ 2705100 w 8172450"/>
              <a:gd name="connsiteY22" fmla="*/ 1345366 h 1620585"/>
              <a:gd name="connsiteX23" fmla="*/ 2800350 w 8172450"/>
              <a:gd name="connsiteY23" fmla="*/ 1278691 h 1620585"/>
              <a:gd name="connsiteX24" fmla="*/ 2905125 w 8172450"/>
              <a:gd name="connsiteY24" fmla="*/ 1383466 h 1620585"/>
              <a:gd name="connsiteX25" fmla="*/ 2981325 w 8172450"/>
              <a:gd name="connsiteY25" fmla="*/ 1402516 h 1620585"/>
              <a:gd name="connsiteX26" fmla="*/ 3181350 w 8172450"/>
              <a:gd name="connsiteY26" fmla="*/ 1297741 h 1620585"/>
              <a:gd name="connsiteX27" fmla="*/ 3267075 w 8172450"/>
              <a:gd name="connsiteY27" fmla="*/ 1316791 h 1620585"/>
              <a:gd name="connsiteX28" fmla="*/ 3343275 w 8172450"/>
              <a:gd name="connsiteY28" fmla="*/ 1173916 h 1620585"/>
              <a:gd name="connsiteX29" fmla="*/ 6715125 w 8172450"/>
              <a:gd name="connsiteY29" fmla="*/ 1618416 h 1620585"/>
              <a:gd name="connsiteX30" fmla="*/ 6924675 w 8172450"/>
              <a:gd name="connsiteY30" fmla="*/ 1335841 h 1620585"/>
              <a:gd name="connsiteX31" fmla="*/ 7019925 w 8172450"/>
              <a:gd name="connsiteY31" fmla="*/ 1154866 h 1620585"/>
              <a:gd name="connsiteX32" fmla="*/ 7077075 w 8172450"/>
              <a:gd name="connsiteY32" fmla="*/ 430966 h 1620585"/>
              <a:gd name="connsiteX33" fmla="*/ 7115175 w 8172450"/>
              <a:gd name="connsiteY33" fmla="*/ 173791 h 1620585"/>
              <a:gd name="connsiteX34" fmla="*/ 7191375 w 8172450"/>
              <a:gd name="connsiteY34" fmla="*/ 2341 h 1620585"/>
              <a:gd name="connsiteX35" fmla="*/ 7219950 w 8172450"/>
              <a:gd name="connsiteY35" fmla="*/ 297616 h 1620585"/>
              <a:gd name="connsiteX36" fmla="*/ 7267575 w 8172450"/>
              <a:gd name="connsiteY36" fmla="*/ 611941 h 1620585"/>
              <a:gd name="connsiteX37" fmla="*/ 7277100 w 8172450"/>
              <a:gd name="connsiteY37" fmla="*/ 869116 h 1620585"/>
              <a:gd name="connsiteX38" fmla="*/ 7362825 w 8172450"/>
              <a:gd name="connsiteY38" fmla="*/ 1040566 h 1620585"/>
              <a:gd name="connsiteX39" fmla="*/ 7458075 w 8172450"/>
              <a:gd name="connsiteY39" fmla="*/ 1192966 h 1620585"/>
              <a:gd name="connsiteX40" fmla="*/ 7572375 w 8172450"/>
              <a:gd name="connsiteY40" fmla="*/ 1192966 h 1620585"/>
              <a:gd name="connsiteX41" fmla="*/ 7639050 w 8172450"/>
              <a:gd name="connsiteY41" fmla="*/ 1107241 h 1620585"/>
              <a:gd name="connsiteX42" fmla="*/ 7762875 w 8172450"/>
              <a:gd name="connsiteY42" fmla="*/ 1173916 h 1620585"/>
              <a:gd name="connsiteX43" fmla="*/ 7839075 w 8172450"/>
              <a:gd name="connsiteY43" fmla="*/ 1250116 h 1620585"/>
              <a:gd name="connsiteX44" fmla="*/ 7934325 w 8172450"/>
              <a:gd name="connsiteY44" fmla="*/ 1278691 h 1620585"/>
              <a:gd name="connsiteX45" fmla="*/ 8010525 w 8172450"/>
              <a:gd name="connsiteY45" fmla="*/ 1421566 h 1620585"/>
              <a:gd name="connsiteX46" fmla="*/ 8086725 w 8172450"/>
              <a:gd name="connsiteY46" fmla="*/ 1383466 h 1620585"/>
              <a:gd name="connsiteX47" fmla="*/ 8172450 w 8172450"/>
              <a:gd name="connsiteY47" fmla="*/ 1383466 h 1620585"/>
              <a:gd name="connsiteX0" fmla="*/ 0 w 8172450"/>
              <a:gd name="connsiteY0" fmla="*/ 1383466 h 1618451"/>
              <a:gd name="connsiteX1" fmla="*/ 114300 w 8172450"/>
              <a:gd name="connsiteY1" fmla="*/ 1402516 h 1618451"/>
              <a:gd name="connsiteX2" fmla="*/ 266700 w 8172450"/>
              <a:gd name="connsiteY2" fmla="*/ 1440616 h 1618451"/>
              <a:gd name="connsiteX3" fmla="*/ 438150 w 8172450"/>
              <a:gd name="connsiteY3" fmla="*/ 1440616 h 1618451"/>
              <a:gd name="connsiteX4" fmla="*/ 552450 w 8172450"/>
              <a:gd name="connsiteY4" fmla="*/ 1402516 h 1618451"/>
              <a:gd name="connsiteX5" fmla="*/ 628650 w 8172450"/>
              <a:gd name="connsiteY5" fmla="*/ 1392991 h 1618451"/>
              <a:gd name="connsiteX6" fmla="*/ 704850 w 8172450"/>
              <a:gd name="connsiteY6" fmla="*/ 1402516 h 1618451"/>
              <a:gd name="connsiteX7" fmla="*/ 800100 w 8172450"/>
              <a:gd name="connsiteY7" fmla="*/ 1183441 h 1618451"/>
              <a:gd name="connsiteX8" fmla="*/ 914400 w 8172450"/>
              <a:gd name="connsiteY8" fmla="*/ 1231066 h 1618451"/>
              <a:gd name="connsiteX9" fmla="*/ 1057275 w 8172450"/>
              <a:gd name="connsiteY9" fmla="*/ 1259641 h 1618451"/>
              <a:gd name="connsiteX10" fmla="*/ 1171575 w 8172450"/>
              <a:gd name="connsiteY10" fmla="*/ 1345366 h 1618451"/>
              <a:gd name="connsiteX11" fmla="*/ 1343025 w 8172450"/>
              <a:gd name="connsiteY11" fmla="*/ 1354891 h 1618451"/>
              <a:gd name="connsiteX12" fmla="*/ 1428750 w 8172450"/>
              <a:gd name="connsiteY12" fmla="*/ 1202491 h 1618451"/>
              <a:gd name="connsiteX13" fmla="*/ 1533525 w 8172450"/>
              <a:gd name="connsiteY13" fmla="*/ 1240591 h 1618451"/>
              <a:gd name="connsiteX14" fmla="*/ 1714500 w 8172450"/>
              <a:gd name="connsiteY14" fmla="*/ 1250116 h 1618451"/>
              <a:gd name="connsiteX15" fmla="*/ 1809750 w 8172450"/>
              <a:gd name="connsiteY15" fmla="*/ 1373941 h 1618451"/>
              <a:gd name="connsiteX16" fmla="*/ 1933575 w 8172450"/>
              <a:gd name="connsiteY16" fmla="*/ 1354891 h 1618451"/>
              <a:gd name="connsiteX17" fmla="*/ 2085975 w 8172450"/>
              <a:gd name="connsiteY17" fmla="*/ 1431091 h 1618451"/>
              <a:gd name="connsiteX18" fmla="*/ 2247900 w 8172450"/>
              <a:gd name="connsiteY18" fmla="*/ 1364416 h 1618451"/>
              <a:gd name="connsiteX19" fmla="*/ 2362200 w 8172450"/>
              <a:gd name="connsiteY19" fmla="*/ 1431091 h 1618451"/>
              <a:gd name="connsiteX20" fmla="*/ 2428875 w 8172450"/>
              <a:gd name="connsiteY20" fmla="*/ 1431091 h 1618451"/>
              <a:gd name="connsiteX21" fmla="*/ 2533650 w 8172450"/>
              <a:gd name="connsiteY21" fmla="*/ 1240591 h 1618451"/>
              <a:gd name="connsiteX22" fmla="*/ 2705100 w 8172450"/>
              <a:gd name="connsiteY22" fmla="*/ 1345366 h 1618451"/>
              <a:gd name="connsiteX23" fmla="*/ 2800350 w 8172450"/>
              <a:gd name="connsiteY23" fmla="*/ 1278691 h 1618451"/>
              <a:gd name="connsiteX24" fmla="*/ 2905125 w 8172450"/>
              <a:gd name="connsiteY24" fmla="*/ 1383466 h 1618451"/>
              <a:gd name="connsiteX25" fmla="*/ 2981325 w 8172450"/>
              <a:gd name="connsiteY25" fmla="*/ 1402516 h 1618451"/>
              <a:gd name="connsiteX26" fmla="*/ 3181350 w 8172450"/>
              <a:gd name="connsiteY26" fmla="*/ 1297741 h 1618451"/>
              <a:gd name="connsiteX27" fmla="*/ 3267075 w 8172450"/>
              <a:gd name="connsiteY27" fmla="*/ 1316791 h 1618451"/>
              <a:gd name="connsiteX28" fmla="*/ 6715125 w 8172450"/>
              <a:gd name="connsiteY28" fmla="*/ 1618416 h 1618451"/>
              <a:gd name="connsiteX29" fmla="*/ 6924675 w 8172450"/>
              <a:gd name="connsiteY29" fmla="*/ 1335841 h 1618451"/>
              <a:gd name="connsiteX30" fmla="*/ 7019925 w 8172450"/>
              <a:gd name="connsiteY30" fmla="*/ 1154866 h 1618451"/>
              <a:gd name="connsiteX31" fmla="*/ 7077075 w 8172450"/>
              <a:gd name="connsiteY31" fmla="*/ 430966 h 1618451"/>
              <a:gd name="connsiteX32" fmla="*/ 7115175 w 8172450"/>
              <a:gd name="connsiteY32" fmla="*/ 173791 h 1618451"/>
              <a:gd name="connsiteX33" fmla="*/ 7191375 w 8172450"/>
              <a:gd name="connsiteY33" fmla="*/ 2341 h 1618451"/>
              <a:gd name="connsiteX34" fmla="*/ 7219950 w 8172450"/>
              <a:gd name="connsiteY34" fmla="*/ 297616 h 1618451"/>
              <a:gd name="connsiteX35" fmla="*/ 7267575 w 8172450"/>
              <a:gd name="connsiteY35" fmla="*/ 611941 h 1618451"/>
              <a:gd name="connsiteX36" fmla="*/ 7277100 w 8172450"/>
              <a:gd name="connsiteY36" fmla="*/ 869116 h 1618451"/>
              <a:gd name="connsiteX37" fmla="*/ 7362825 w 8172450"/>
              <a:gd name="connsiteY37" fmla="*/ 1040566 h 1618451"/>
              <a:gd name="connsiteX38" fmla="*/ 7458075 w 8172450"/>
              <a:gd name="connsiteY38" fmla="*/ 1192966 h 1618451"/>
              <a:gd name="connsiteX39" fmla="*/ 7572375 w 8172450"/>
              <a:gd name="connsiteY39" fmla="*/ 1192966 h 1618451"/>
              <a:gd name="connsiteX40" fmla="*/ 7639050 w 8172450"/>
              <a:gd name="connsiteY40" fmla="*/ 1107241 h 1618451"/>
              <a:gd name="connsiteX41" fmla="*/ 7762875 w 8172450"/>
              <a:gd name="connsiteY41" fmla="*/ 1173916 h 1618451"/>
              <a:gd name="connsiteX42" fmla="*/ 7839075 w 8172450"/>
              <a:gd name="connsiteY42" fmla="*/ 1250116 h 1618451"/>
              <a:gd name="connsiteX43" fmla="*/ 7934325 w 8172450"/>
              <a:gd name="connsiteY43" fmla="*/ 1278691 h 1618451"/>
              <a:gd name="connsiteX44" fmla="*/ 8010525 w 8172450"/>
              <a:gd name="connsiteY44" fmla="*/ 1421566 h 1618451"/>
              <a:gd name="connsiteX45" fmla="*/ 8086725 w 8172450"/>
              <a:gd name="connsiteY45" fmla="*/ 1383466 h 1618451"/>
              <a:gd name="connsiteX46" fmla="*/ 8172450 w 8172450"/>
              <a:gd name="connsiteY46" fmla="*/ 1383466 h 1618451"/>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6715125 w 8172450"/>
              <a:gd name="connsiteY27" fmla="*/ 1618416 h 1618555"/>
              <a:gd name="connsiteX28" fmla="*/ 6924675 w 8172450"/>
              <a:gd name="connsiteY28" fmla="*/ 1335841 h 1618555"/>
              <a:gd name="connsiteX29" fmla="*/ 7019925 w 8172450"/>
              <a:gd name="connsiteY29" fmla="*/ 1154866 h 1618555"/>
              <a:gd name="connsiteX30" fmla="*/ 7077075 w 8172450"/>
              <a:gd name="connsiteY30" fmla="*/ 430966 h 1618555"/>
              <a:gd name="connsiteX31" fmla="*/ 7115175 w 8172450"/>
              <a:gd name="connsiteY31" fmla="*/ 173791 h 1618555"/>
              <a:gd name="connsiteX32" fmla="*/ 7191375 w 8172450"/>
              <a:gd name="connsiteY32" fmla="*/ 2341 h 1618555"/>
              <a:gd name="connsiteX33" fmla="*/ 7219950 w 8172450"/>
              <a:gd name="connsiteY33" fmla="*/ 297616 h 1618555"/>
              <a:gd name="connsiteX34" fmla="*/ 7267575 w 8172450"/>
              <a:gd name="connsiteY34" fmla="*/ 611941 h 1618555"/>
              <a:gd name="connsiteX35" fmla="*/ 7277100 w 8172450"/>
              <a:gd name="connsiteY35" fmla="*/ 869116 h 1618555"/>
              <a:gd name="connsiteX36" fmla="*/ 7362825 w 8172450"/>
              <a:gd name="connsiteY36" fmla="*/ 1040566 h 1618555"/>
              <a:gd name="connsiteX37" fmla="*/ 7458075 w 8172450"/>
              <a:gd name="connsiteY37" fmla="*/ 1192966 h 1618555"/>
              <a:gd name="connsiteX38" fmla="*/ 7572375 w 8172450"/>
              <a:gd name="connsiteY38" fmla="*/ 1192966 h 1618555"/>
              <a:gd name="connsiteX39" fmla="*/ 7639050 w 8172450"/>
              <a:gd name="connsiteY39" fmla="*/ 1107241 h 1618555"/>
              <a:gd name="connsiteX40" fmla="*/ 7762875 w 8172450"/>
              <a:gd name="connsiteY40" fmla="*/ 1173916 h 1618555"/>
              <a:gd name="connsiteX41" fmla="*/ 7839075 w 8172450"/>
              <a:gd name="connsiteY41" fmla="*/ 1250116 h 1618555"/>
              <a:gd name="connsiteX42" fmla="*/ 7934325 w 8172450"/>
              <a:gd name="connsiteY42" fmla="*/ 1278691 h 1618555"/>
              <a:gd name="connsiteX43" fmla="*/ 8010525 w 8172450"/>
              <a:gd name="connsiteY43" fmla="*/ 1421566 h 1618555"/>
              <a:gd name="connsiteX44" fmla="*/ 8086725 w 8172450"/>
              <a:gd name="connsiteY44" fmla="*/ 1383466 h 1618555"/>
              <a:gd name="connsiteX45" fmla="*/ 8172450 w 8172450"/>
              <a:gd name="connsiteY45" fmla="*/ 1383466 h 1618555"/>
              <a:gd name="connsiteX0" fmla="*/ 0 w 8172450"/>
              <a:gd name="connsiteY0" fmla="*/ 1383466 h 1618889"/>
              <a:gd name="connsiteX1" fmla="*/ 114300 w 8172450"/>
              <a:gd name="connsiteY1" fmla="*/ 1402516 h 1618889"/>
              <a:gd name="connsiteX2" fmla="*/ 266700 w 8172450"/>
              <a:gd name="connsiteY2" fmla="*/ 1440616 h 1618889"/>
              <a:gd name="connsiteX3" fmla="*/ 438150 w 8172450"/>
              <a:gd name="connsiteY3" fmla="*/ 1440616 h 1618889"/>
              <a:gd name="connsiteX4" fmla="*/ 552450 w 8172450"/>
              <a:gd name="connsiteY4" fmla="*/ 1402516 h 1618889"/>
              <a:gd name="connsiteX5" fmla="*/ 628650 w 8172450"/>
              <a:gd name="connsiteY5" fmla="*/ 1392991 h 1618889"/>
              <a:gd name="connsiteX6" fmla="*/ 704850 w 8172450"/>
              <a:gd name="connsiteY6" fmla="*/ 1402516 h 1618889"/>
              <a:gd name="connsiteX7" fmla="*/ 800100 w 8172450"/>
              <a:gd name="connsiteY7" fmla="*/ 1183441 h 1618889"/>
              <a:gd name="connsiteX8" fmla="*/ 914400 w 8172450"/>
              <a:gd name="connsiteY8" fmla="*/ 1231066 h 1618889"/>
              <a:gd name="connsiteX9" fmla="*/ 1057275 w 8172450"/>
              <a:gd name="connsiteY9" fmla="*/ 1259641 h 1618889"/>
              <a:gd name="connsiteX10" fmla="*/ 1171575 w 8172450"/>
              <a:gd name="connsiteY10" fmla="*/ 1345366 h 1618889"/>
              <a:gd name="connsiteX11" fmla="*/ 1343025 w 8172450"/>
              <a:gd name="connsiteY11" fmla="*/ 1354891 h 1618889"/>
              <a:gd name="connsiteX12" fmla="*/ 1428750 w 8172450"/>
              <a:gd name="connsiteY12" fmla="*/ 1202491 h 1618889"/>
              <a:gd name="connsiteX13" fmla="*/ 1533525 w 8172450"/>
              <a:gd name="connsiteY13" fmla="*/ 1240591 h 1618889"/>
              <a:gd name="connsiteX14" fmla="*/ 1714500 w 8172450"/>
              <a:gd name="connsiteY14" fmla="*/ 1250116 h 1618889"/>
              <a:gd name="connsiteX15" fmla="*/ 1809750 w 8172450"/>
              <a:gd name="connsiteY15" fmla="*/ 1373941 h 1618889"/>
              <a:gd name="connsiteX16" fmla="*/ 1933575 w 8172450"/>
              <a:gd name="connsiteY16" fmla="*/ 1354891 h 1618889"/>
              <a:gd name="connsiteX17" fmla="*/ 2085975 w 8172450"/>
              <a:gd name="connsiteY17" fmla="*/ 1431091 h 1618889"/>
              <a:gd name="connsiteX18" fmla="*/ 2247900 w 8172450"/>
              <a:gd name="connsiteY18" fmla="*/ 1364416 h 1618889"/>
              <a:gd name="connsiteX19" fmla="*/ 2362200 w 8172450"/>
              <a:gd name="connsiteY19" fmla="*/ 1431091 h 1618889"/>
              <a:gd name="connsiteX20" fmla="*/ 2428875 w 8172450"/>
              <a:gd name="connsiteY20" fmla="*/ 1431091 h 1618889"/>
              <a:gd name="connsiteX21" fmla="*/ 2533650 w 8172450"/>
              <a:gd name="connsiteY21" fmla="*/ 1240591 h 1618889"/>
              <a:gd name="connsiteX22" fmla="*/ 2705100 w 8172450"/>
              <a:gd name="connsiteY22" fmla="*/ 1345366 h 1618889"/>
              <a:gd name="connsiteX23" fmla="*/ 2800350 w 8172450"/>
              <a:gd name="connsiteY23" fmla="*/ 1278691 h 1618889"/>
              <a:gd name="connsiteX24" fmla="*/ 2905125 w 8172450"/>
              <a:gd name="connsiteY24" fmla="*/ 1383466 h 1618889"/>
              <a:gd name="connsiteX25" fmla="*/ 2981325 w 8172450"/>
              <a:gd name="connsiteY25" fmla="*/ 1402516 h 1618889"/>
              <a:gd name="connsiteX26" fmla="*/ 6715125 w 8172450"/>
              <a:gd name="connsiteY26" fmla="*/ 1618416 h 1618889"/>
              <a:gd name="connsiteX27" fmla="*/ 6924675 w 8172450"/>
              <a:gd name="connsiteY27" fmla="*/ 1335841 h 1618889"/>
              <a:gd name="connsiteX28" fmla="*/ 7019925 w 8172450"/>
              <a:gd name="connsiteY28" fmla="*/ 1154866 h 1618889"/>
              <a:gd name="connsiteX29" fmla="*/ 7077075 w 8172450"/>
              <a:gd name="connsiteY29" fmla="*/ 430966 h 1618889"/>
              <a:gd name="connsiteX30" fmla="*/ 7115175 w 8172450"/>
              <a:gd name="connsiteY30" fmla="*/ 173791 h 1618889"/>
              <a:gd name="connsiteX31" fmla="*/ 7191375 w 8172450"/>
              <a:gd name="connsiteY31" fmla="*/ 2341 h 1618889"/>
              <a:gd name="connsiteX32" fmla="*/ 7219950 w 8172450"/>
              <a:gd name="connsiteY32" fmla="*/ 297616 h 1618889"/>
              <a:gd name="connsiteX33" fmla="*/ 7267575 w 8172450"/>
              <a:gd name="connsiteY33" fmla="*/ 611941 h 1618889"/>
              <a:gd name="connsiteX34" fmla="*/ 7277100 w 8172450"/>
              <a:gd name="connsiteY34" fmla="*/ 869116 h 1618889"/>
              <a:gd name="connsiteX35" fmla="*/ 7362825 w 8172450"/>
              <a:gd name="connsiteY35" fmla="*/ 1040566 h 1618889"/>
              <a:gd name="connsiteX36" fmla="*/ 7458075 w 8172450"/>
              <a:gd name="connsiteY36" fmla="*/ 1192966 h 1618889"/>
              <a:gd name="connsiteX37" fmla="*/ 7572375 w 8172450"/>
              <a:gd name="connsiteY37" fmla="*/ 1192966 h 1618889"/>
              <a:gd name="connsiteX38" fmla="*/ 7639050 w 8172450"/>
              <a:gd name="connsiteY38" fmla="*/ 1107241 h 1618889"/>
              <a:gd name="connsiteX39" fmla="*/ 7762875 w 8172450"/>
              <a:gd name="connsiteY39" fmla="*/ 1173916 h 1618889"/>
              <a:gd name="connsiteX40" fmla="*/ 7839075 w 8172450"/>
              <a:gd name="connsiteY40" fmla="*/ 1250116 h 1618889"/>
              <a:gd name="connsiteX41" fmla="*/ 7934325 w 8172450"/>
              <a:gd name="connsiteY41" fmla="*/ 1278691 h 1618889"/>
              <a:gd name="connsiteX42" fmla="*/ 8010525 w 8172450"/>
              <a:gd name="connsiteY42" fmla="*/ 1421566 h 1618889"/>
              <a:gd name="connsiteX43" fmla="*/ 8086725 w 8172450"/>
              <a:gd name="connsiteY43" fmla="*/ 1383466 h 1618889"/>
              <a:gd name="connsiteX44" fmla="*/ 8172450 w 8172450"/>
              <a:gd name="connsiteY44" fmla="*/ 1383466 h 1618889"/>
              <a:gd name="connsiteX0" fmla="*/ 0 w 8172450"/>
              <a:gd name="connsiteY0" fmla="*/ 1383466 h 1618662"/>
              <a:gd name="connsiteX1" fmla="*/ 114300 w 8172450"/>
              <a:gd name="connsiteY1" fmla="*/ 1402516 h 1618662"/>
              <a:gd name="connsiteX2" fmla="*/ 266700 w 8172450"/>
              <a:gd name="connsiteY2" fmla="*/ 1440616 h 1618662"/>
              <a:gd name="connsiteX3" fmla="*/ 438150 w 8172450"/>
              <a:gd name="connsiteY3" fmla="*/ 1440616 h 1618662"/>
              <a:gd name="connsiteX4" fmla="*/ 552450 w 8172450"/>
              <a:gd name="connsiteY4" fmla="*/ 1402516 h 1618662"/>
              <a:gd name="connsiteX5" fmla="*/ 628650 w 8172450"/>
              <a:gd name="connsiteY5" fmla="*/ 1392991 h 1618662"/>
              <a:gd name="connsiteX6" fmla="*/ 704850 w 8172450"/>
              <a:gd name="connsiteY6" fmla="*/ 1402516 h 1618662"/>
              <a:gd name="connsiteX7" fmla="*/ 800100 w 8172450"/>
              <a:gd name="connsiteY7" fmla="*/ 1183441 h 1618662"/>
              <a:gd name="connsiteX8" fmla="*/ 914400 w 8172450"/>
              <a:gd name="connsiteY8" fmla="*/ 1231066 h 1618662"/>
              <a:gd name="connsiteX9" fmla="*/ 1057275 w 8172450"/>
              <a:gd name="connsiteY9" fmla="*/ 1259641 h 1618662"/>
              <a:gd name="connsiteX10" fmla="*/ 1171575 w 8172450"/>
              <a:gd name="connsiteY10" fmla="*/ 1345366 h 1618662"/>
              <a:gd name="connsiteX11" fmla="*/ 1343025 w 8172450"/>
              <a:gd name="connsiteY11" fmla="*/ 1354891 h 1618662"/>
              <a:gd name="connsiteX12" fmla="*/ 1428750 w 8172450"/>
              <a:gd name="connsiteY12" fmla="*/ 1202491 h 1618662"/>
              <a:gd name="connsiteX13" fmla="*/ 1533525 w 8172450"/>
              <a:gd name="connsiteY13" fmla="*/ 1240591 h 1618662"/>
              <a:gd name="connsiteX14" fmla="*/ 1714500 w 8172450"/>
              <a:gd name="connsiteY14" fmla="*/ 1250116 h 1618662"/>
              <a:gd name="connsiteX15" fmla="*/ 1809750 w 8172450"/>
              <a:gd name="connsiteY15" fmla="*/ 1373941 h 1618662"/>
              <a:gd name="connsiteX16" fmla="*/ 1933575 w 8172450"/>
              <a:gd name="connsiteY16" fmla="*/ 1354891 h 1618662"/>
              <a:gd name="connsiteX17" fmla="*/ 2085975 w 8172450"/>
              <a:gd name="connsiteY17" fmla="*/ 1431091 h 1618662"/>
              <a:gd name="connsiteX18" fmla="*/ 2247900 w 8172450"/>
              <a:gd name="connsiteY18" fmla="*/ 1364416 h 1618662"/>
              <a:gd name="connsiteX19" fmla="*/ 2362200 w 8172450"/>
              <a:gd name="connsiteY19" fmla="*/ 1431091 h 1618662"/>
              <a:gd name="connsiteX20" fmla="*/ 2428875 w 8172450"/>
              <a:gd name="connsiteY20" fmla="*/ 1431091 h 1618662"/>
              <a:gd name="connsiteX21" fmla="*/ 2533650 w 8172450"/>
              <a:gd name="connsiteY21" fmla="*/ 1240591 h 1618662"/>
              <a:gd name="connsiteX22" fmla="*/ 2705100 w 8172450"/>
              <a:gd name="connsiteY22" fmla="*/ 1345366 h 1618662"/>
              <a:gd name="connsiteX23" fmla="*/ 2800350 w 8172450"/>
              <a:gd name="connsiteY23" fmla="*/ 1278691 h 1618662"/>
              <a:gd name="connsiteX24" fmla="*/ 2905125 w 8172450"/>
              <a:gd name="connsiteY24" fmla="*/ 1383466 h 1618662"/>
              <a:gd name="connsiteX25" fmla="*/ 6715125 w 8172450"/>
              <a:gd name="connsiteY25" fmla="*/ 1618416 h 1618662"/>
              <a:gd name="connsiteX26" fmla="*/ 6924675 w 8172450"/>
              <a:gd name="connsiteY26" fmla="*/ 1335841 h 1618662"/>
              <a:gd name="connsiteX27" fmla="*/ 7019925 w 8172450"/>
              <a:gd name="connsiteY27" fmla="*/ 1154866 h 1618662"/>
              <a:gd name="connsiteX28" fmla="*/ 7077075 w 8172450"/>
              <a:gd name="connsiteY28" fmla="*/ 430966 h 1618662"/>
              <a:gd name="connsiteX29" fmla="*/ 7115175 w 8172450"/>
              <a:gd name="connsiteY29" fmla="*/ 173791 h 1618662"/>
              <a:gd name="connsiteX30" fmla="*/ 7191375 w 8172450"/>
              <a:gd name="connsiteY30" fmla="*/ 2341 h 1618662"/>
              <a:gd name="connsiteX31" fmla="*/ 7219950 w 8172450"/>
              <a:gd name="connsiteY31" fmla="*/ 297616 h 1618662"/>
              <a:gd name="connsiteX32" fmla="*/ 7267575 w 8172450"/>
              <a:gd name="connsiteY32" fmla="*/ 611941 h 1618662"/>
              <a:gd name="connsiteX33" fmla="*/ 7277100 w 8172450"/>
              <a:gd name="connsiteY33" fmla="*/ 869116 h 1618662"/>
              <a:gd name="connsiteX34" fmla="*/ 7362825 w 8172450"/>
              <a:gd name="connsiteY34" fmla="*/ 1040566 h 1618662"/>
              <a:gd name="connsiteX35" fmla="*/ 7458075 w 8172450"/>
              <a:gd name="connsiteY35" fmla="*/ 1192966 h 1618662"/>
              <a:gd name="connsiteX36" fmla="*/ 7572375 w 8172450"/>
              <a:gd name="connsiteY36" fmla="*/ 1192966 h 1618662"/>
              <a:gd name="connsiteX37" fmla="*/ 7639050 w 8172450"/>
              <a:gd name="connsiteY37" fmla="*/ 1107241 h 1618662"/>
              <a:gd name="connsiteX38" fmla="*/ 7762875 w 8172450"/>
              <a:gd name="connsiteY38" fmla="*/ 1173916 h 1618662"/>
              <a:gd name="connsiteX39" fmla="*/ 7839075 w 8172450"/>
              <a:gd name="connsiteY39" fmla="*/ 1250116 h 1618662"/>
              <a:gd name="connsiteX40" fmla="*/ 7934325 w 8172450"/>
              <a:gd name="connsiteY40" fmla="*/ 1278691 h 1618662"/>
              <a:gd name="connsiteX41" fmla="*/ 8010525 w 8172450"/>
              <a:gd name="connsiteY41" fmla="*/ 1421566 h 1618662"/>
              <a:gd name="connsiteX42" fmla="*/ 8086725 w 8172450"/>
              <a:gd name="connsiteY42" fmla="*/ 1383466 h 1618662"/>
              <a:gd name="connsiteX43" fmla="*/ 8172450 w 8172450"/>
              <a:gd name="connsiteY43" fmla="*/ 1383466 h 1618662"/>
              <a:gd name="connsiteX0" fmla="*/ 0 w 8172450"/>
              <a:gd name="connsiteY0" fmla="*/ 1383466 h 1618722"/>
              <a:gd name="connsiteX1" fmla="*/ 114300 w 8172450"/>
              <a:gd name="connsiteY1" fmla="*/ 1402516 h 1618722"/>
              <a:gd name="connsiteX2" fmla="*/ 266700 w 8172450"/>
              <a:gd name="connsiteY2" fmla="*/ 1440616 h 1618722"/>
              <a:gd name="connsiteX3" fmla="*/ 438150 w 8172450"/>
              <a:gd name="connsiteY3" fmla="*/ 1440616 h 1618722"/>
              <a:gd name="connsiteX4" fmla="*/ 552450 w 8172450"/>
              <a:gd name="connsiteY4" fmla="*/ 1402516 h 1618722"/>
              <a:gd name="connsiteX5" fmla="*/ 628650 w 8172450"/>
              <a:gd name="connsiteY5" fmla="*/ 1392991 h 1618722"/>
              <a:gd name="connsiteX6" fmla="*/ 704850 w 8172450"/>
              <a:gd name="connsiteY6" fmla="*/ 1402516 h 1618722"/>
              <a:gd name="connsiteX7" fmla="*/ 800100 w 8172450"/>
              <a:gd name="connsiteY7" fmla="*/ 1183441 h 1618722"/>
              <a:gd name="connsiteX8" fmla="*/ 914400 w 8172450"/>
              <a:gd name="connsiteY8" fmla="*/ 1231066 h 1618722"/>
              <a:gd name="connsiteX9" fmla="*/ 1057275 w 8172450"/>
              <a:gd name="connsiteY9" fmla="*/ 1259641 h 1618722"/>
              <a:gd name="connsiteX10" fmla="*/ 1171575 w 8172450"/>
              <a:gd name="connsiteY10" fmla="*/ 1345366 h 1618722"/>
              <a:gd name="connsiteX11" fmla="*/ 1343025 w 8172450"/>
              <a:gd name="connsiteY11" fmla="*/ 1354891 h 1618722"/>
              <a:gd name="connsiteX12" fmla="*/ 1428750 w 8172450"/>
              <a:gd name="connsiteY12" fmla="*/ 1202491 h 1618722"/>
              <a:gd name="connsiteX13" fmla="*/ 1533525 w 8172450"/>
              <a:gd name="connsiteY13" fmla="*/ 1240591 h 1618722"/>
              <a:gd name="connsiteX14" fmla="*/ 1714500 w 8172450"/>
              <a:gd name="connsiteY14" fmla="*/ 1250116 h 1618722"/>
              <a:gd name="connsiteX15" fmla="*/ 1809750 w 8172450"/>
              <a:gd name="connsiteY15" fmla="*/ 1373941 h 1618722"/>
              <a:gd name="connsiteX16" fmla="*/ 1933575 w 8172450"/>
              <a:gd name="connsiteY16" fmla="*/ 1354891 h 1618722"/>
              <a:gd name="connsiteX17" fmla="*/ 2085975 w 8172450"/>
              <a:gd name="connsiteY17" fmla="*/ 1431091 h 1618722"/>
              <a:gd name="connsiteX18" fmla="*/ 2247900 w 8172450"/>
              <a:gd name="connsiteY18" fmla="*/ 1364416 h 1618722"/>
              <a:gd name="connsiteX19" fmla="*/ 2362200 w 8172450"/>
              <a:gd name="connsiteY19" fmla="*/ 1431091 h 1618722"/>
              <a:gd name="connsiteX20" fmla="*/ 2428875 w 8172450"/>
              <a:gd name="connsiteY20" fmla="*/ 1431091 h 1618722"/>
              <a:gd name="connsiteX21" fmla="*/ 2533650 w 8172450"/>
              <a:gd name="connsiteY21" fmla="*/ 1240591 h 1618722"/>
              <a:gd name="connsiteX22" fmla="*/ 2705100 w 8172450"/>
              <a:gd name="connsiteY22" fmla="*/ 1345366 h 1618722"/>
              <a:gd name="connsiteX23" fmla="*/ 2800350 w 8172450"/>
              <a:gd name="connsiteY23" fmla="*/ 1278691 h 1618722"/>
              <a:gd name="connsiteX24" fmla="*/ 6715125 w 8172450"/>
              <a:gd name="connsiteY24" fmla="*/ 1618416 h 1618722"/>
              <a:gd name="connsiteX25" fmla="*/ 6924675 w 8172450"/>
              <a:gd name="connsiteY25" fmla="*/ 1335841 h 1618722"/>
              <a:gd name="connsiteX26" fmla="*/ 7019925 w 8172450"/>
              <a:gd name="connsiteY26" fmla="*/ 1154866 h 1618722"/>
              <a:gd name="connsiteX27" fmla="*/ 7077075 w 8172450"/>
              <a:gd name="connsiteY27" fmla="*/ 430966 h 1618722"/>
              <a:gd name="connsiteX28" fmla="*/ 7115175 w 8172450"/>
              <a:gd name="connsiteY28" fmla="*/ 173791 h 1618722"/>
              <a:gd name="connsiteX29" fmla="*/ 7191375 w 8172450"/>
              <a:gd name="connsiteY29" fmla="*/ 2341 h 1618722"/>
              <a:gd name="connsiteX30" fmla="*/ 7219950 w 8172450"/>
              <a:gd name="connsiteY30" fmla="*/ 297616 h 1618722"/>
              <a:gd name="connsiteX31" fmla="*/ 7267575 w 8172450"/>
              <a:gd name="connsiteY31" fmla="*/ 611941 h 1618722"/>
              <a:gd name="connsiteX32" fmla="*/ 7277100 w 8172450"/>
              <a:gd name="connsiteY32" fmla="*/ 869116 h 1618722"/>
              <a:gd name="connsiteX33" fmla="*/ 7362825 w 8172450"/>
              <a:gd name="connsiteY33" fmla="*/ 1040566 h 1618722"/>
              <a:gd name="connsiteX34" fmla="*/ 7458075 w 8172450"/>
              <a:gd name="connsiteY34" fmla="*/ 1192966 h 1618722"/>
              <a:gd name="connsiteX35" fmla="*/ 7572375 w 8172450"/>
              <a:gd name="connsiteY35" fmla="*/ 1192966 h 1618722"/>
              <a:gd name="connsiteX36" fmla="*/ 7639050 w 8172450"/>
              <a:gd name="connsiteY36" fmla="*/ 1107241 h 1618722"/>
              <a:gd name="connsiteX37" fmla="*/ 7762875 w 8172450"/>
              <a:gd name="connsiteY37" fmla="*/ 1173916 h 1618722"/>
              <a:gd name="connsiteX38" fmla="*/ 7839075 w 8172450"/>
              <a:gd name="connsiteY38" fmla="*/ 1250116 h 1618722"/>
              <a:gd name="connsiteX39" fmla="*/ 7934325 w 8172450"/>
              <a:gd name="connsiteY39" fmla="*/ 1278691 h 1618722"/>
              <a:gd name="connsiteX40" fmla="*/ 8010525 w 8172450"/>
              <a:gd name="connsiteY40" fmla="*/ 1421566 h 1618722"/>
              <a:gd name="connsiteX41" fmla="*/ 8086725 w 8172450"/>
              <a:gd name="connsiteY41" fmla="*/ 1383466 h 1618722"/>
              <a:gd name="connsiteX42" fmla="*/ 8172450 w 8172450"/>
              <a:gd name="connsiteY42" fmla="*/ 1383466 h 1618722"/>
              <a:gd name="connsiteX0" fmla="*/ 0 w 8172450"/>
              <a:gd name="connsiteY0" fmla="*/ 1383466 h 1618424"/>
              <a:gd name="connsiteX1" fmla="*/ 114300 w 8172450"/>
              <a:gd name="connsiteY1" fmla="*/ 1402516 h 1618424"/>
              <a:gd name="connsiteX2" fmla="*/ 266700 w 8172450"/>
              <a:gd name="connsiteY2" fmla="*/ 1440616 h 1618424"/>
              <a:gd name="connsiteX3" fmla="*/ 438150 w 8172450"/>
              <a:gd name="connsiteY3" fmla="*/ 1440616 h 1618424"/>
              <a:gd name="connsiteX4" fmla="*/ 552450 w 8172450"/>
              <a:gd name="connsiteY4" fmla="*/ 1402516 h 1618424"/>
              <a:gd name="connsiteX5" fmla="*/ 628650 w 8172450"/>
              <a:gd name="connsiteY5" fmla="*/ 1392991 h 1618424"/>
              <a:gd name="connsiteX6" fmla="*/ 704850 w 8172450"/>
              <a:gd name="connsiteY6" fmla="*/ 1402516 h 1618424"/>
              <a:gd name="connsiteX7" fmla="*/ 800100 w 8172450"/>
              <a:gd name="connsiteY7" fmla="*/ 1183441 h 1618424"/>
              <a:gd name="connsiteX8" fmla="*/ 914400 w 8172450"/>
              <a:gd name="connsiteY8" fmla="*/ 1231066 h 1618424"/>
              <a:gd name="connsiteX9" fmla="*/ 1057275 w 8172450"/>
              <a:gd name="connsiteY9" fmla="*/ 1259641 h 1618424"/>
              <a:gd name="connsiteX10" fmla="*/ 1171575 w 8172450"/>
              <a:gd name="connsiteY10" fmla="*/ 1345366 h 1618424"/>
              <a:gd name="connsiteX11" fmla="*/ 1343025 w 8172450"/>
              <a:gd name="connsiteY11" fmla="*/ 1354891 h 1618424"/>
              <a:gd name="connsiteX12" fmla="*/ 1428750 w 8172450"/>
              <a:gd name="connsiteY12" fmla="*/ 1202491 h 1618424"/>
              <a:gd name="connsiteX13" fmla="*/ 1533525 w 8172450"/>
              <a:gd name="connsiteY13" fmla="*/ 1240591 h 1618424"/>
              <a:gd name="connsiteX14" fmla="*/ 1714500 w 8172450"/>
              <a:gd name="connsiteY14" fmla="*/ 1250116 h 1618424"/>
              <a:gd name="connsiteX15" fmla="*/ 1809750 w 8172450"/>
              <a:gd name="connsiteY15" fmla="*/ 1373941 h 1618424"/>
              <a:gd name="connsiteX16" fmla="*/ 1933575 w 8172450"/>
              <a:gd name="connsiteY16" fmla="*/ 1354891 h 1618424"/>
              <a:gd name="connsiteX17" fmla="*/ 2085975 w 8172450"/>
              <a:gd name="connsiteY17" fmla="*/ 1431091 h 1618424"/>
              <a:gd name="connsiteX18" fmla="*/ 2247900 w 8172450"/>
              <a:gd name="connsiteY18" fmla="*/ 1364416 h 1618424"/>
              <a:gd name="connsiteX19" fmla="*/ 2362200 w 8172450"/>
              <a:gd name="connsiteY19" fmla="*/ 1431091 h 1618424"/>
              <a:gd name="connsiteX20" fmla="*/ 2428875 w 8172450"/>
              <a:gd name="connsiteY20" fmla="*/ 1431091 h 1618424"/>
              <a:gd name="connsiteX21" fmla="*/ 2533650 w 8172450"/>
              <a:gd name="connsiteY21" fmla="*/ 1240591 h 1618424"/>
              <a:gd name="connsiteX22" fmla="*/ 2705100 w 8172450"/>
              <a:gd name="connsiteY22" fmla="*/ 1345366 h 1618424"/>
              <a:gd name="connsiteX23" fmla="*/ 6715125 w 8172450"/>
              <a:gd name="connsiteY23" fmla="*/ 1618416 h 1618424"/>
              <a:gd name="connsiteX24" fmla="*/ 6924675 w 8172450"/>
              <a:gd name="connsiteY24" fmla="*/ 1335841 h 1618424"/>
              <a:gd name="connsiteX25" fmla="*/ 7019925 w 8172450"/>
              <a:gd name="connsiteY25" fmla="*/ 1154866 h 1618424"/>
              <a:gd name="connsiteX26" fmla="*/ 7077075 w 8172450"/>
              <a:gd name="connsiteY26" fmla="*/ 430966 h 1618424"/>
              <a:gd name="connsiteX27" fmla="*/ 7115175 w 8172450"/>
              <a:gd name="connsiteY27" fmla="*/ 173791 h 1618424"/>
              <a:gd name="connsiteX28" fmla="*/ 7191375 w 8172450"/>
              <a:gd name="connsiteY28" fmla="*/ 2341 h 1618424"/>
              <a:gd name="connsiteX29" fmla="*/ 7219950 w 8172450"/>
              <a:gd name="connsiteY29" fmla="*/ 297616 h 1618424"/>
              <a:gd name="connsiteX30" fmla="*/ 7267575 w 8172450"/>
              <a:gd name="connsiteY30" fmla="*/ 611941 h 1618424"/>
              <a:gd name="connsiteX31" fmla="*/ 7277100 w 8172450"/>
              <a:gd name="connsiteY31" fmla="*/ 869116 h 1618424"/>
              <a:gd name="connsiteX32" fmla="*/ 7362825 w 8172450"/>
              <a:gd name="connsiteY32" fmla="*/ 1040566 h 1618424"/>
              <a:gd name="connsiteX33" fmla="*/ 7458075 w 8172450"/>
              <a:gd name="connsiteY33" fmla="*/ 1192966 h 1618424"/>
              <a:gd name="connsiteX34" fmla="*/ 7572375 w 8172450"/>
              <a:gd name="connsiteY34" fmla="*/ 1192966 h 1618424"/>
              <a:gd name="connsiteX35" fmla="*/ 7639050 w 8172450"/>
              <a:gd name="connsiteY35" fmla="*/ 1107241 h 1618424"/>
              <a:gd name="connsiteX36" fmla="*/ 7762875 w 8172450"/>
              <a:gd name="connsiteY36" fmla="*/ 1173916 h 1618424"/>
              <a:gd name="connsiteX37" fmla="*/ 7839075 w 8172450"/>
              <a:gd name="connsiteY37" fmla="*/ 1250116 h 1618424"/>
              <a:gd name="connsiteX38" fmla="*/ 7934325 w 8172450"/>
              <a:gd name="connsiteY38" fmla="*/ 1278691 h 1618424"/>
              <a:gd name="connsiteX39" fmla="*/ 8010525 w 8172450"/>
              <a:gd name="connsiteY39" fmla="*/ 1421566 h 1618424"/>
              <a:gd name="connsiteX40" fmla="*/ 8086725 w 8172450"/>
              <a:gd name="connsiteY40" fmla="*/ 1383466 h 1618424"/>
              <a:gd name="connsiteX41" fmla="*/ 8172450 w 8172450"/>
              <a:gd name="connsiteY41" fmla="*/ 1383466 h 1618424"/>
              <a:gd name="connsiteX0" fmla="*/ 0 w 8172450"/>
              <a:gd name="connsiteY0" fmla="*/ 1383466 h 1619228"/>
              <a:gd name="connsiteX1" fmla="*/ 114300 w 8172450"/>
              <a:gd name="connsiteY1" fmla="*/ 1402516 h 1619228"/>
              <a:gd name="connsiteX2" fmla="*/ 266700 w 8172450"/>
              <a:gd name="connsiteY2" fmla="*/ 1440616 h 1619228"/>
              <a:gd name="connsiteX3" fmla="*/ 438150 w 8172450"/>
              <a:gd name="connsiteY3" fmla="*/ 1440616 h 1619228"/>
              <a:gd name="connsiteX4" fmla="*/ 552450 w 8172450"/>
              <a:gd name="connsiteY4" fmla="*/ 1402516 h 1619228"/>
              <a:gd name="connsiteX5" fmla="*/ 628650 w 8172450"/>
              <a:gd name="connsiteY5" fmla="*/ 1392991 h 1619228"/>
              <a:gd name="connsiteX6" fmla="*/ 704850 w 8172450"/>
              <a:gd name="connsiteY6" fmla="*/ 1402516 h 1619228"/>
              <a:gd name="connsiteX7" fmla="*/ 800100 w 8172450"/>
              <a:gd name="connsiteY7" fmla="*/ 1183441 h 1619228"/>
              <a:gd name="connsiteX8" fmla="*/ 914400 w 8172450"/>
              <a:gd name="connsiteY8" fmla="*/ 1231066 h 1619228"/>
              <a:gd name="connsiteX9" fmla="*/ 1057275 w 8172450"/>
              <a:gd name="connsiteY9" fmla="*/ 1259641 h 1619228"/>
              <a:gd name="connsiteX10" fmla="*/ 1171575 w 8172450"/>
              <a:gd name="connsiteY10" fmla="*/ 1345366 h 1619228"/>
              <a:gd name="connsiteX11" fmla="*/ 1343025 w 8172450"/>
              <a:gd name="connsiteY11" fmla="*/ 1354891 h 1619228"/>
              <a:gd name="connsiteX12" fmla="*/ 1428750 w 8172450"/>
              <a:gd name="connsiteY12" fmla="*/ 1202491 h 1619228"/>
              <a:gd name="connsiteX13" fmla="*/ 1533525 w 8172450"/>
              <a:gd name="connsiteY13" fmla="*/ 1240591 h 1619228"/>
              <a:gd name="connsiteX14" fmla="*/ 1714500 w 8172450"/>
              <a:gd name="connsiteY14" fmla="*/ 1250116 h 1619228"/>
              <a:gd name="connsiteX15" fmla="*/ 1809750 w 8172450"/>
              <a:gd name="connsiteY15" fmla="*/ 1373941 h 1619228"/>
              <a:gd name="connsiteX16" fmla="*/ 1933575 w 8172450"/>
              <a:gd name="connsiteY16" fmla="*/ 1354891 h 1619228"/>
              <a:gd name="connsiteX17" fmla="*/ 2085975 w 8172450"/>
              <a:gd name="connsiteY17" fmla="*/ 1431091 h 1619228"/>
              <a:gd name="connsiteX18" fmla="*/ 2247900 w 8172450"/>
              <a:gd name="connsiteY18" fmla="*/ 1364416 h 1619228"/>
              <a:gd name="connsiteX19" fmla="*/ 2362200 w 8172450"/>
              <a:gd name="connsiteY19" fmla="*/ 1431091 h 1619228"/>
              <a:gd name="connsiteX20" fmla="*/ 2428875 w 8172450"/>
              <a:gd name="connsiteY20" fmla="*/ 1431091 h 1619228"/>
              <a:gd name="connsiteX21" fmla="*/ 2533650 w 8172450"/>
              <a:gd name="connsiteY21" fmla="*/ 1240591 h 1619228"/>
              <a:gd name="connsiteX22" fmla="*/ 6715125 w 8172450"/>
              <a:gd name="connsiteY22" fmla="*/ 1618416 h 1619228"/>
              <a:gd name="connsiteX23" fmla="*/ 6924675 w 8172450"/>
              <a:gd name="connsiteY23" fmla="*/ 1335841 h 1619228"/>
              <a:gd name="connsiteX24" fmla="*/ 7019925 w 8172450"/>
              <a:gd name="connsiteY24" fmla="*/ 1154866 h 1619228"/>
              <a:gd name="connsiteX25" fmla="*/ 7077075 w 8172450"/>
              <a:gd name="connsiteY25" fmla="*/ 430966 h 1619228"/>
              <a:gd name="connsiteX26" fmla="*/ 7115175 w 8172450"/>
              <a:gd name="connsiteY26" fmla="*/ 173791 h 1619228"/>
              <a:gd name="connsiteX27" fmla="*/ 7191375 w 8172450"/>
              <a:gd name="connsiteY27" fmla="*/ 2341 h 1619228"/>
              <a:gd name="connsiteX28" fmla="*/ 7219950 w 8172450"/>
              <a:gd name="connsiteY28" fmla="*/ 297616 h 1619228"/>
              <a:gd name="connsiteX29" fmla="*/ 7267575 w 8172450"/>
              <a:gd name="connsiteY29" fmla="*/ 611941 h 1619228"/>
              <a:gd name="connsiteX30" fmla="*/ 7277100 w 8172450"/>
              <a:gd name="connsiteY30" fmla="*/ 869116 h 1619228"/>
              <a:gd name="connsiteX31" fmla="*/ 7362825 w 8172450"/>
              <a:gd name="connsiteY31" fmla="*/ 1040566 h 1619228"/>
              <a:gd name="connsiteX32" fmla="*/ 7458075 w 8172450"/>
              <a:gd name="connsiteY32" fmla="*/ 1192966 h 1619228"/>
              <a:gd name="connsiteX33" fmla="*/ 7572375 w 8172450"/>
              <a:gd name="connsiteY33" fmla="*/ 1192966 h 1619228"/>
              <a:gd name="connsiteX34" fmla="*/ 7639050 w 8172450"/>
              <a:gd name="connsiteY34" fmla="*/ 1107241 h 1619228"/>
              <a:gd name="connsiteX35" fmla="*/ 7762875 w 8172450"/>
              <a:gd name="connsiteY35" fmla="*/ 1173916 h 1619228"/>
              <a:gd name="connsiteX36" fmla="*/ 7839075 w 8172450"/>
              <a:gd name="connsiteY36" fmla="*/ 1250116 h 1619228"/>
              <a:gd name="connsiteX37" fmla="*/ 7934325 w 8172450"/>
              <a:gd name="connsiteY37" fmla="*/ 1278691 h 1619228"/>
              <a:gd name="connsiteX38" fmla="*/ 8010525 w 8172450"/>
              <a:gd name="connsiteY38" fmla="*/ 1421566 h 1619228"/>
              <a:gd name="connsiteX39" fmla="*/ 8086725 w 8172450"/>
              <a:gd name="connsiteY39" fmla="*/ 1383466 h 1619228"/>
              <a:gd name="connsiteX40" fmla="*/ 8172450 w 8172450"/>
              <a:gd name="connsiteY40" fmla="*/ 1383466 h 1619228"/>
              <a:gd name="connsiteX0" fmla="*/ 0 w 8172450"/>
              <a:gd name="connsiteY0" fmla="*/ 1383466 h 1619448"/>
              <a:gd name="connsiteX1" fmla="*/ 114300 w 8172450"/>
              <a:gd name="connsiteY1" fmla="*/ 1402516 h 1619448"/>
              <a:gd name="connsiteX2" fmla="*/ 266700 w 8172450"/>
              <a:gd name="connsiteY2" fmla="*/ 1440616 h 1619448"/>
              <a:gd name="connsiteX3" fmla="*/ 438150 w 8172450"/>
              <a:gd name="connsiteY3" fmla="*/ 1440616 h 1619448"/>
              <a:gd name="connsiteX4" fmla="*/ 552450 w 8172450"/>
              <a:gd name="connsiteY4" fmla="*/ 1402516 h 1619448"/>
              <a:gd name="connsiteX5" fmla="*/ 628650 w 8172450"/>
              <a:gd name="connsiteY5" fmla="*/ 1392991 h 1619448"/>
              <a:gd name="connsiteX6" fmla="*/ 704850 w 8172450"/>
              <a:gd name="connsiteY6" fmla="*/ 1402516 h 1619448"/>
              <a:gd name="connsiteX7" fmla="*/ 800100 w 8172450"/>
              <a:gd name="connsiteY7" fmla="*/ 1183441 h 1619448"/>
              <a:gd name="connsiteX8" fmla="*/ 914400 w 8172450"/>
              <a:gd name="connsiteY8" fmla="*/ 1231066 h 1619448"/>
              <a:gd name="connsiteX9" fmla="*/ 1057275 w 8172450"/>
              <a:gd name="connsiteY9" fmla="*/ 1259641 h 1619448"/>
              <a:gd name="connsiteX10" fmla="*/ 1171575 w 8172450"/>
              <a:gd name="connsiteY10" fmla="*/ 1345366 h 1619448"/>
              <a:gd name="connsiteX11" fmla="*/ 1343025 w 8172450"/>
              <a:gd name="connsiteY11" fmla="*/ 1354891 h 1619448"/>
              <a:gd name="connsiteX12" fmla="*/ 1428750 w 8172450"/>
              <a:gd name="connsiteY12" fmla="*/ 1202491 h 1619448"/>
              <a:gd name="connsiteX13" fmla="*/ 1533525 w 8172450"/>
              <a:gd name="connsiteY13" fmla="*/ 1240591 h 1619448"/>
              <a:gd name="connsiteX14" fmla="*/ 1714500 w 8172450"/>
              <a:gd name="connsiteY14" fmla="*/ 1250116 h 1619448"/>
              <a:gd name="connsiteX15" fmla="*/ 1809750 w 8172450"/>
              <a:gd name="connsiteY15" fmla="*/ 1373941 h 1619448"/>
              <a:gd name="connsiteX16" fmla="*/ 1933575 w 8172450"/>
              <a:gd name="connsiteY16" fmla="*/ 1354891 h 1619448"/>
              <a:gd name="connsiteX17" fmla="*/ 2085975 w 8172450"/>
              <a:gd name="connsiteY17" fmla="*/ 1431091 h 1619448"/>
              <a:gd name="connsiteX18" fmla="*/ 2247900 w 8172450"/>
              <a:gd name="connsiteY18" fmla="*/ 1364416 h 1619448"/>
              <a:gd name="connsiteX19" fmla="*/ 2362200 w 8172450"/>
              <a:gd name="connsiteY19" fmla="*/ 1431091 h 1619448"/>
              <a:gd name="connsiteX20" fmla="*/ 2428875 w 8172450"/>
              <a:gd name="connsiteY20" fmla="*/ 1431091 h 1619448"/>
              <a:gd name="connsiteX21" fmla="*/ 6715125 w 8172450"/>
              <a:gd name="connsiteY21" fmla="*/ 1618416 h 1619448"/>
              <a:gd name="connsiteX22" fmla="*/ 6924675 w 8172450"/>
              <a:gd name="connsiteY22" fmla="*/ 1335841 h 1619448"/>
              <a:gd name="connsiteX23" fmla="*/ 7019925 w 8172450"/>
              <a:gd name="connsiteY23" fmla="*/ 1154866 h 1619448"/>
              <a:gd name="connsiteX24" fmla="*/ 7077075 w 8172450"/>
              <a:gd name="connsiteY24" fmla="*/ 430966 h 1619448"/>
              <a:gd name="connsiteX25" fmla="*/ 7115175 w 8172450"/>
              <a:gd name="connsiteY25" fmla="*/ 173791 h 1619448"/>
              <a:gd name="connsiteX26" fmla="*/ 7191375 w 8172450"/>
              <a:gd name="connsiteY26" fmla="*/ 2341 h 1619448"/>
              <a:gd name="connsiteX27" fmla="*/ 7219950 w 8172450"/>
              <a:gd name="connsiteY27" fmla="*/ 297616 h 1619448"/>
              <a:gd name="connsiteX28" fmla="*/ 7267575 w 8172450"/>
              <a:gd name="connsiteY28" fmla="*/ 611941 h 1619448"/>
              <a:gd name="connsiteX29" fmla="*/ 7277100 w 8172450"/>
              <a:gd name="connsiteY29" fmla="*/ 869116 h 1619448"/>
              <a:gd name="connsiteX30" fmla="*/ 7362825 w 8172450"/>
              <a:gd name="connsiteY30" fmla="*/ 1040566 h 1619448"/>
              <a:gd name="connsiteX31" fmla="*/ 7458075 w 8172450"/>
              <a:gd name="connsiteY31" fmla="*/ 1192966 h 1619448"/>
              <a:gd name="connsiteX32" fmla="*/ 7572375 w 8172450"/>
              <a:gd name="connsiteY32" fmla="*/ 1192966 h 1619448"/>
              <a:gd name="connsiteX33" fmla="*/ 7639050 w 8172450"/>
              <a:gd name="connsiteY33" fmla="*/ 1107241 h 1619448"/>
              <a:gd name="connsiteX34" fmla="*/ 7762875 w 8172450"/>
              <a:gd name="connsiteY34" fmla="*/ 1173916 h 1619448"/>
              <a:gd name="connsiteX35" fmla="*/ 7839075 w 8172450"/>
              <a:gd name="connsiteY35" fmla="*/ 1250116 h 1619448"/>
              <a:gd name="connsiteX36" fmla="*/ 7934325 w 8172450"/>
              <a:gd name="connsiteY36" fmla="*/ 1278691 h 1619448"/>
              <a:gd name="connsiteX37" fmla="*/ 8010525 w 8172450"/>
              <a:gd name="connsiteY37" fmla="*/ 1421566 h 1619448"/>
              <a:gd name="connsiteX38" fmla="*/ 8086725 w 8172450"/>
              <a:gd name="connsiteY38" fmla="*/ 1383466 h 1619448"/>
              <a:gd name="connsiteX39" fmla="*/ 8172450 w 8172450"/>
              <a:gd name="connsiteY39" fmla="*/ 1383466 h 1619448"/>
              <a:gd name="connsiteX0" fmla="*/ 0 w 8172450"/>
              <a:gd name="connsiteY0" fmla="*/ 1383466 h 1619513"/>
              <a:gd name="connsiteX1" fmla="*/ 114300 w 8172450"/>
              <a:gd name="connsiteY1" fmla="*/ 1402516 h 1619513"/>
              <a:gd name="connsiteX2" fmla="*/ 266700 w 8172450"/>
              <a:gd name="connsiteY2" fmla="*/ 1440616 h 1619513"/>
              <a:gd name="connsiteX3" fmla="*/ 438150 w 8172450"/>
              <a:gd name="connsiteY3" fmla="*/ 1440616 h 1619513"/>
              <a:gd name="connsiteX4" fmla="*/ 552450 w 8172450"/>
              <a:gd name="connsiteY4" fmla="*/ 1402516 h 1619513"/>
              <a:gd name="connsiteX5" fmla="*/ 628650 w 8172450"/>
              <a:gd name="connsiteY5" fmla="*/ 1392991 h 1619513"/>
              <a:gd name="connsiteX6" fmla="*/ 704850 w 8172450"/>
              <a:gd name="connsiteY6" fmla="*/ 1402516 h 1619513"/>
              <a:gd name="connsiteX7" fmla="*/ 800100 w 8172450"/>
              <a:gd name="connsiteY7" fmla="*/ 1183441 h 1619513"/>
              <a:gd name="connsiteX8" fmla="*/ 914400 w 8172450"/>
              <a:gd name="connsiteY8" fmla="*/ 1231066 h 1619513"/>
              <a:gd name="connsiteX9" fmla="*/ 1057275 w 8172450"/>
              <a:gd name="connsiteY9" fmla="*/ 1259641 h 1619513"/>
              <a:gd name="connsiteX10" fmla="*/ 1171575 w 8172450"/>
              <a:gd name="connsiteY10" fmla="*/ 1345366 h 1619513"/>
              <a:gd name="connsiteX11" fmla="*/ 1343025 w 8172450"/>
              <a:gd name="connsiteY11" fmla="*/ 1354891 h 1619513"/>
              <a:gd name="connsiteX12" fmla="*/ 1428750 w 8172450"/>
              <a:gd name="connsiteY12" fmla="*/ 1202491 h 1619513"/>
              <a:gd name="connsiteX13" fmla="*/ 1533525 w 8172450"/>
              <a:gd name="connsiteY13" fmla="*/ 1240591 h 1619513"/>
              <a:gd name="connsiteX14" fmla="*/ 1714500 w 8172450"/>
              <a:gd name="connsiteY14" fmla="*/ 1250116 h 1619513"/>
              <a:gd name="connsiteX15" fmla="*/ 1809750 w 8172450"/>
              <a:gd name="connsiteY15" fmla="*/ 1373941 h 1619513"/>
              <a:gd name="connsiteX16" fmla="*/ 1933575 w 8172450"/>
              <a:gd name="connsiteY16" fmla="*/ 1354891 h 1619513"/>
              <a:gd name="connsiteX17" fmla="*/ 2085975 w 8172450"/>
              <a:gd name="connsiteY17" fmla="*/ 1431091 h 1619513"/>
              <a:gd name="connsiteX18" fmla="*/ 2247900 w 8172450"/>
              <a:gd name="connsiteY18" fmla="*/ 1364416 h 1619513"/>
              <a:gd name="connsiteX19" fmla="*/ 2362200 w 8172450"/>
              <a:gd name="connsiteY19" fmla="*/ 1431091 h 1619513"/>
              <a:gd name="connsiteX20" fmla="*/ 6715125 w 8172450"/>
              <a:gd name="connsiteY20" fmla="*/ 1618416 h 1619513"/>
              <a:gd name="connsiteX21" fmla="*/ 6924675 w 8172450"/>
              <a:gd name="connsiteY21" fmla="*/ 1335841 h 1619513"/>
              <a:gd name="connsiteX22" fmla="*/ 7019925 w 8172450"/>
              <a:gd name="connsiteY22" fmla="*/ 1154866 h 1619513"/>
              <a:gd name="connsiteX23" fmla="*/ 7077075 w 8172450"/>
              <a:gd name="connsiteY23" fmla="*/ 430966 h 1619513"/>
              <a:gd name="connsiteX24" fmla="*/ 7115175 w 8172450"/>
              <a:gd name="connsiteY24" fmla="*/ 173791 h 1619513"/>
              <a:gd name="connsiteX25" fmla="*/ 7191375 w 8172450"/>
              <a:gd name="connsiteY25" fmla="*/ 2341 h 1619513"/>
              <a:gd name="connsiteX26" fmla="*/ 7219950 w 8172450"/>
              <a:gd name="connsiteY26" fmla="*/ 297616 h 1619513"/>
              <a:gd name="connsiteX27" fmla="*/ 7267575 w 8172450"/>
              <a:gd name="connsiteY27" fmla="*/ 611941 h 1619513"/>
              <a:gd name="connsiteX28" fmla="*/ 7277100 w 8172450"/>
              <a:gd name="connsiteY28" fmla="*/ 869116 h 1619513"/>
              <a:gd name="connsiteX29" fmla="*/ 7362825 w 8172450"/>
              <a:gd name="connsiteY29" fmla="*/ 1040566 h 1619513"/>
              <a:gd name="connsiteX30" fmla="*/ 7458075 w 8172450"/>
              <a:gd name="connsiteY30" fmla="*/ 1192966 h 1619513"/>
              <a:gd name="connsiteX31" fmla="*/ 7572375 w 8172450"/>
              <a:gd name="connsiteY31" fmla="*/ 1192966 h 1619513"/>
              <a:gd name="connsiteX32" fmla="*/ 7639050 w 8172450"/>
              <a:gd name="connsiteY32" fmla="*/ 1107241 h 1619513"/>
              <a:gd name="connsiteX33" fmla="*/ 7762875 w 8172450"/>
              <a:gd name="connsiteY33" fmla="*/ 1173916 h 1619513"/>
              <a:gd name="connsiteX34" fmla="*/ 7839075 w 8172450"/>
              <a:gd name="connsiteY34" fmla="*/ 1250116 h 1619513"/>
              <a:gd name="connsiteX35" fmla="*/ 7934325 w 8172450"/>
              <a:gd name="connsiteY35" fmla="*/ 1278691 h 1619513"/>
              <a:gd name="connsiteX36" fmla="*/ 8010525 w 8172450"/>
              <a:gd name="connsiteY36" fmla="*/ 1421566 h 1619513"/>
              <a:gd name="connsiteX37" fmla="*/ 8086725 w 8172450"/>
              <a:gd name="connsiteY37" fmla="*/ 1383466 h 1619513"/>
              <a:gd name="connsiteX38" fmla="*/ 8172450 w 8172450"/>
              <a:gd name="connsiteY38" fmla="*/ 1383466 h 1619513"/>
              <a:gd name="connsiteX0" fmla="*/ 0 w 8172450"/>
              <a:gd name="connsiteY0" fmla="*/ 1383466 h 1618489"/>
              <a:gd name="connsiteX1" fmla="*/ 114300 w 8172450"/>
              <a:gd name="connsiteY1" fmla="*/ 1402516 h 1618489"/>
              <a:gd name="connsiteX2" fmla="*/ 266700 w 8172450"/>
              <a:gd name="connsiteY2" fmla="*/ 1440616 h 1618489"/>
              <a:gd name="connsiteX3" fmla="*/ 438150 w 8172450"/>
              <a:gd name="connsiteY3" fmla="*/ 1440616 h 1618489"/>
              <a:gd name="connsiteX4" fmla="*/ 552450 w 8172450"/>
              <a:gd name="connsiteY4" fmla="*/ 1402516 h 1618489"/>
              <a:gd name="connsiteX5" fmla="*/ 628650 w 8172450"/>
              <a:gd name="connsiteY5" fmla="*/ 1392991 h 1618489"/>
              <a:gd name="connsiteX6" fmla="*/ 704850 w 8172450"/>
              <a:gd name="connsiteY6" fmla="*/ 1402516 h 1618489"/>
              <a:gd name="connsiteX7" fmla="*/ 800100 w 8172450"/>
              <a:gd name="connsiteY7" fmla="*/ 1183441 h 1618489"/>
              <a:gd name="connsiteX8" fmla="*/ 914400 w 8172450"/>
              <a:gd name="connsiteY8" fmla="*/ 1231066 h 1618489"/>
              <a:gd name="connsiteX9" fmla="*/ 1057275 w 8172450"/>
              <a:gd name="connsiteY9" fmla="*/ 1259641 h 1618489"/>
              <a:gd name="connsiteX10" fmla="*/ 1171575 w 8172450"/>
              <a:gd name="connsiteY10" fmla="*/ 1345366 h 1618489"/>
              <a:gd name="connsiteX11" fmla="*/ 1343025 w 8172450"/>
              <a:gd name="connsiteY11" fmla="*/ 1354891 h 1618489"/>
              <a:gd name="connsiteX12" fmla="*/ 1428750 w 8172450"/>
              <a:gd name="connsiteY12" fmla="*/ 1202491 h 1618489"/>
              <a:gd name="connsiteX13" fmla="*/ 1533525 w 8172450"/>
              <a:gd name="connsiteY13" fmla="*/ 1240591 h 1618489"/>
              <a:gd name="connsiteX14" fmla="*/ 1714500 w 8172450"/>
              <a:gd name="connsiteY14" fmla="*/ 1250116 h 1618489"/>
              <a:gd name="connsiteX15" fmla="*/ 1809750 w 8172450"/>
              <a:gd name="connsiteY15" fmla="*/ 1373941 h 1618489"/>
              <a:gd name="connsiteX16" fmla="*/ 1933575 w 8172450"/>
              <a:gd name="connsiteY16" fmla="*/ 1354891 h 1618489"/>
              <a:gd name="connsiteX17" fmla="*/ 2085975 w 8172450"/>
              <a:gd name="connsiteY17" fmla="*/ 1431091 h 1618489"/>
              <a:gd name="connsiteX18" fmla="*/ 2247900 w 8172450"/>
              <a:gd name="connsiteY18" fmla="*/ 1364416 h 1618489"/>
              <a:gd name="connsiteX19" fmla="*/ 6715125 w 8172450"/>
              <a:gd name="connsiteY19" fmla="*/ 1618416 h 1618489"/>
              <a:gd name="connsiteX20" fmla="*/ 6924675 w 8172450"/>
              <a:gd name="connsiteY20" fmla="*/ 1335841 h 1618489"/>
              <a:gd name="connsiteX21" fmla="*/ 7019925 w 8172450"/>
              <a:gd name="connsiteY21" fmla="*/ 1154866 h 1618489"/>
              <a:gd name="connsiteX22" fmla="*/ 7077075 w 8172450"/>
              <a:gd name="connsiteY22" fmla="*/ 430966 h 1618489"/>
              <a:gd name="connsiteX23" fmla="*/ 7115175 w 8172450"/>
              <a:gd name="connsiteY23" fmla="*/ 173791 h 1618489"/>
              <a:gd name="connsiteX24" fmla="*/ 7191375 w 8172450"/>
              <a:gd name="connsiteY24" fmla="*/ 2341 h 1618489"/>
              <a:gd name="connsiteX25" fmla="*/ 7219950 w 8172450"/>
              <a:gd name="connsiteY25" fmla="*/ 297616 h 1618489"/>
              <a:gd name="connsiteX26" fmla="*/ 7267575 w 8172450"/>
              <a:gd name="connsiteY26" fmla="*/ 611941 h 1618489"/>
              <a:gd name="connsiteX27" fmla="*/ 7277100 w 8172450"/>
              <a:gd name="connsiteY27" fmla="*/ 869116 h 1618489"/>
              <a:gd name="connsiteX28" fmla="*/ 7362825 w 8172450"/>
              <a:gd name="connsiteY28" fmla="*/ 1040566 h 1618489"/>
              <a:gd name="connsiteX29" fmla="*/ 7458075 w 8172450"/>
              <a:gd name="connsiteY29" fmla="*/ 1192966 h 1618489"/>
              <a:gd name="connsiteX30" fmla="*/ 7572375 w 8172450"/>
              <a:gd name="connsiteY30" fmla="*/ 1192966 h 1618489"/>
              <a:gd name="connsiteX31" fmla="*/ 7639050 w 8172450"/>
              <a:gd name="connsiteY31" fmla="*/ 1107241 h 1618489"/>
              <a:gd name="connsiteX32" fmla="*/ 7762875 w 8172450"/>
              <a:gd name="connsiteY32" fmla="*/ 1173916 h 1618489"/>
              <a:gd name="connsiteX33" fmla="*/ 7839075 w 8172450"/>
              <a:gd name="connsiteY33" fmla="*/ 1250116 h 1618489"/>
              <a:gd name="connsiteX34" fmla="*/ 7934325 w 8172450"/>
              <a:gd name="connsiteY34" fmla="*/ 1278691 h 1618489"/>
              <a:gd name="connsiteX35" fmla="*/ 8010525 w 8172450"/>
              <a:gd name="connsiteY35" fmla="*/ 1421566 h 1618489"/>
              <a:gd name="connsiteX36" fmla="*/ 8086725 w 8172450"/>
              <a:gd name="connsiteY36" fmla="*/ 1383466 h 1618489"/>
              <a:gd name="connsiteX37" fmla="*/ 8172450 w 8172450"/>
              <a:gd name="connsiteY37" fmla="*/ 1383466 h 1618489"/>
              <a:gd name="connsiteX0" fmla="*/ 0 w 8172450"/>
              <a:gd name="connsiteY0" fmla="*/ 1383466 h 1619523"/>
              <a:gd name="connsiteX1" fmla="*/ 114300 w 8172450"/>
              <a:gd name="connsiteY1" fmla="*/ 1402516 h 1619523"/>
              <a:gd name="connsiteX2" fmla="*/ 266700 w 8172450"/>
              <a:gd name="connsiteY2" fmla="*/ 1440616 h 1619523"/>
              <a:gd name="connsiteX3" fmla="*/ 438150 w 8172450"/>
              <a:gd name="connsiteY3" fmla="*/ 1440616 h 1619523"/>
              <a:gd name="connsiteX4" fmla="*/ 552450 w 8172450"/>
              <a:gd name="connsiteY4" fmla="*/ 1402516 h 1619523"/>
              <a:gd name="connsiteX5" fmla="*/ 628650 w 8172450"/>
              <a:gd name="connsiteY5" fmla="*/ 1392991 h 1619523"/>
              <a:gd name="connsiteX6" fmla="*/ 704850 w 8172450"/>
              <a:gd name="connsiteY6" fmla="*/ 1402516 h 1619523"/>
              <a:gd name="connsiteX7" fmla="*/ 800100 w 8172450"/>
              <a:gd name="connsiteY7" fmla="*/ 1183441 h 1619523"/>
              <a:gd name="connsiteX8" fmla="*/ 914400 w 8172450"/>
              <a:gd name="connsiteY8" fmla="*/ 1231066 h 1619523"/>
              <a:gd name="connsiteX9" fmla="*/ 1057275 w 8172450"/>
              <a:gd name="connsiteY9" fmla="*/ 1259641 h 1619523"/>
              <a:gd name="connsiteX10" fmla="*/ 1171575 w 8172450"/>
              <a:gd name="connsiteY10" fmla="*/ 1345366 h 1619523"/>
              <a:gd name="connsiteX11" fmla="*/ 1343025 w 8172450"/>
              <a:gd name="connsiteY11" fmla="*/ 1354891 h 1619523"/>
              <a:gd name="connsiteX12" fmla="*/ 1428750 w 8172450"/>
              <a:gd name="connsiteY12" fmla="*/ 1202491 h 1619523"/>
              <a:gd name="connsiteX13" fmla="*/ 1533525 w 8172450"/>
              <a:gd name="connsiteY13" fmla="*/ 1240591 h 1619523"/>
              <a:gd name="connsiteX14" fmla="*/ 1714500 w 8172450"/>
              <a:gd name="connsiteY14" fmla="*/ 1250116 h 1619523"/>
              <a:gd name="connsiteX15" fmla="*/ 1809750 w 8172450"/>
              <a:gd name="connsiteY15" fmla="*/ 1373941 h 1619523"/>
              <a:gd name="connsiteX16" fmla="*/ 1933575 w 8172450"/>
              <a:gd name="connsiteY16" fmla="*/ 1354891 h 1619523"/>
              <a:gd name="connsiteX17" fmla="*/ 2085975 w 8172450"/>
              <a:gd name="connsiteY17" fmla="*/ 1431091 h 1619523"/>
              <a:gd name="connsiteX18" fmla="*/ 6715125 w 8172450"/>
              <a:gd name="connsiteY18" fmla="*/ 1618416 h 1619523"/>
              <a:gd name="connsiteX19" fmla="*/ 6924675 w 8172450"/>
              <a:gd name="connsiteY19" fmla="*/ 1335841 h 1619523"/>
              <a:gd name="connsiteX20" fmla="*/ 7019925 w 8172450"/>
              <a:gd name="connsiteY20" fmla="*/ 1154866 h 1619523"/>
              <a:gd name="connsiteX21" fmla="*/ 7077075 w 8172450"/>
              <a:gd name="connsiteY21" fmla="*/ 430966 h 1619523"/>
              <a:gd name="connsiteX22" fmla="*/ 7115175 w 8172450"/>
              <a:gd name="connsiteY22" fmla="*/ 173791 h 1619523"/>
              <a:gd name="connsiteX23" fmla="*/ 7191375 w 8172450"/>
              <a:gd name="connsiteY23" fmla="*/ 2341 h 1619523"/>
              <a:gd name="connsiteX24" fmla="*/ 7219950 w 8172450"/>
              <a:gd name="connsiteY24" fmla="*/ 297616 h 1619523"/>
              <a:gd name="connsiteX25" fmla="*/ 7267575 w 8172450"/>
              <a:gd name="connsiteY25" fmla="*/ 611941 h 1619523"/>
              <a:gd name="connsiteX26" fmla="*/ 7277100 w 8172450"/>
              <a:gd name="connsiteY26" fmla="*/ 869116 h 1619523"/>
              <a:gd name="connsiteX27" fmla="*/ 7362825 w 8172450"/>
              <a:gd name="connsiteY27" fmla="*/ 1040566 h 1619523"/>
              <a:gd name="connsiteX28" fmla="*/ 7458075 w 8172450"/>
              <a:gd name="connsiteY28" fmla="*/ 1192966 h 1619523"/>
              <a:gd name="connsiteX29" fmla="*/ 7572375 w 8172450"/>
              <a:gd name="connsiteY29" fmla="*/ 1192966 h 1619523"/>
              <a:gd name="connsiteX30" fmla="*/ 7639050 w 8172450"/>
              <a:gd name="connsiteY30" fmla="*/ 1107241 h 1619523"/>
              <a:gd name="connsiteX31" fmla="*/ 7762875 w 8172450"/>
              <a:gd name="connsiteY31" fmla="*/ 1173916 h 1619523"/>
              <a:gd name="connsiteX32" fmla="*/ 7839075 w 8172450"/>
              <a:gd name="connsiteY32" fmla="*/ 1250116 h 1619523"/>
              <a:gd name="connsiteX33" fmla="*/ 7934325 w 8172450"/>
              <a:gd name="connsiteY33" fmla="*/ 1278691 h 1619523"/>
              <a:gd name="connsiteX34" fmla="*/ 8010525 w 8172450"/>
              <a:gd name="connsiteY34" fmla="*/ 1421566 h 1619523"/>
              <a:gd name="connsiteX35" fmla="*/ 8086725 w 8172450"/>
              <a:gd name="connsiteY35" fmla="*/ 1383466 h 1619523"/>
              <a:gd name="connsiteX36" fmla="*/ 8172450 w 8172450"/>
              <a:gd name="connsiteY36" fmla="*/ 1383466 h 1619523"/>
              <a:gd name="connsiteX0" fmla="*/ 0 w 8172450"/>
              <a:gd name="connsiteY0" fmla="*/ 1383466 h 1618449"/>
              <a:gd name="connsiteX1" fmla="*/ 114300 w 8172450"/>
              <a:gd name="connsiteY1" fmla="*/ 1402516 h 1618449"/>
              <a:gd name="connsiteX2" fmla="*/ 266700 w 8172450"/>
              <a:gd name="connsiteY2" fmla="*/ 1440616 h 1618449"/>
              <a:gd name="connsiteX3" fmla="*/ 438150 w 8172450"/>
              <a:gd name="connsiteY3" fmla="*/ 1440616 h 1618449"/>
              <a:gd name="connsiteX4" fmla="*/ 552450 w 8172450"/>
              <a:gd name="connsiteY4" fmla="*/ 1402516 h 1618449"/>
              <a:gd name="connsiteX5" fmla="*/ 628650 w 8172450"/>
              <a:gd name="connsiteY5" fmla="*/ 1392991 h 1618449"/>
              <a:gd name="connsiteX6" fmla="*/ 704850 w 8172450"/>
              <a:gd name="connsiteY6" fmla="*/ 1402516 h 1618449"/>
              <a:gd name="connsiteX7" fmla="*/ 800100 w 8172450"/>
              <a:gd name="connsiteY7" fmla="*/ 1183441 h 1618449"/>
              <a:gd name="connsiteX8" fmla="*/ 914400 w 8172450"/>
              <a:gd name="connsiteY8" fmla="*/ 1231066 h 1618449"/>
              <a:gd name="connsiteX9" fmla="*/ 1057275 w 8172450"/>
              <a:gd name="connsiteY9" fmla="*/ 1259641 h 1618449"/>
              <a:gd name="connsiteX10" fmla="*/ 1171575 w 8172450"/>
              <a:gd name="connsiteY10" fmla="*/ 1345366 h 1618449"/>
              <a:gd name="connsiteX11" fmla="*/ 1343025 w 8172450"/>
              <a:gd name="connsiteY11" fmla="*/ 1354891 h 1618449"/>
              <a:gd name="connsiteX12" fmla="*/ 1428750 w 8172450"/>
              <a:gd name="connsiteY12" fmla="*/ 1202491 h 1618449"/>
              <a:gd name="connsiteX13" fmla="*/ 1533525 w 8172450"/>
              <a:gd name="connsiteY13" fmla="*/ 1240591 h 1618449"/>
              <a:gd name="connsiteX14" fmla="*/ 1714500 w 8172450"/>
              <a:gd name="connsiteY14" fmla="*/ 1250116 h 1618449"/>
              <a:gd name="connsiteX15" fmla="*/ 1809750 w 8172450"/>
              <a:gd name="connsiteY15" fmla="*/ 1373941 h 1618449"/>
              <a:gd name="connsiteX16" fmla="*/ 1933575 w 8172450"/>
              <a:gd name="connsiteY16" fmla="*/ 1354891 h 1618449"/>
              <a:gd name="connsiteX17" fmla="*/ 6715125 w 8172450"/>
              <a:gd name="connsiteY17" fmla="*/ 1618416 h 1618449"/>
              <a:gd name="connsiteX18" fmla="*/ 6924675 w 8172450"/>
              <a:gd name="connsiteY18" fmla="*/ 1335841 h 1618449"/>
              <a:gd name="connsiteX19" fmla="*/ 7019925 w 8172450"/>
              <a:gd name="connsiteY19" fmla="*/ 1154866 h 1618449"/>
              <a:gd name="connsiteX20" fmla="*/ 7077075 w 8172450"/>
              <a:gd name="connsiteY20" fmla="*/ 430966 h 1618449"/>
              <a:gd name="connsiteX21" fmla="*/ 7115175 w 8172450"/>
              <a:gd name="connsiteY21" fmla="*/ 173791 h 1618449"/>
              <a:gd name="connsiteX22" fmla="*/ 7191375 w 8172450"/>
              <a:gd name="connsiteY22" fmla="*/ 2341 h 1618449"/>
              <a:gd name="connsiteX23" fmla="*/ 7219950 w 8172450"/>
              <a:gd name="connsiteY23" fmla="*/ 297616 h 1618449"/>
              <a:gd name="connsiteX24" fmla="*/ 7267575 w 8172450"/>
              <a:gd name="connsiteY24" fmla="*/ 611941 h 1618449"/>
              <a:gd name="connsiteX25" fmla="*/ 7277100 w 8172450"/>
              <a:gd name="connsiteY25" fmla="*/ 869116 h 1618449"/>
              <a:gd name="connsiteX26" fmla="*/ 7362825 w 8172450"/>
              <a:gd name="connsiteY26" fmla="*/ 1040566 h 1618449"/>
              <a:gd name="connsiteX27" fmla="*/ 7458075 w 8172450"/>
              <a:gd name="connsiteY27" fmla="*/ 1192966 h 1618449"/>
              <a:gd name="connsiteX28" fmla="*/ 7572375 w 8172450"/>
              <a:gd name="connsiteY28" fmla="*/ 1192966 h 1618449"/>
              <a:gd name="connsiteX29" fmla="*/ 7639050 w 8172450"/>
              <a:gd name="connsiteY29" fmla="*/ 1107241 h 1618449"/>
              <a:gd name="connsiteX30" fmla="*/ 7762875 w 8172450"/>
              <a:gd name="connsiteY30" fmla="*/ 1173916 h 1618449"/>
              <a:gd name="connsiteX31" fmla="*/ 7839075 w 8172450"/>
              <a:gd name="connsiteY31" fmla="*/ 1250116 h 1618449"/>
              <a:gd name="connsiteX32" fmla="*/ 7934325 w 8172450"/>
              <a:gd name="connsiteY32" fmla="*/ 1278691 h 1618449"/>
              <a:gd name="connsiteX33" fmla="*/ 8010525 w 8172450"/>
              <a:gd name="connsiteY33" fmla="*/ 1421566 h 1618449"/>
              <a:gd name="connsiteX34" fmla="*/ 8086725 w 8172450"/>
              <a:gd name="connsiteY34" fmla="*/ 1383466 h 1618449"/>
              <a:gd name="connsiteX35" fmla="*/ 8172450 w 8172450"/>
              <a:gd name="connsiteY35" fmla="*/ 1383466 h 1618449"/>
              <a:gd name="connsiteX0" fmla="*/ 0 w 8172450"/>
              <a:gd name="connsiteY0" fmla="*/ 1383466 h 1618571"/>
              <a:gd name="connsiteX1" fmla="*/ 114300 w 8172450"/>
              <a:gd name="connsiteY1" fmla="*/ 1402516 h 1618571"/>
              <a:gd name="connsiteX2" fmla="*/ 266700 w 8172450"/>
              <a:gd name="connsiteY2" fmla="*/ 1440616 h 1618571"/>
              <a:gd name="connsiteX3" fmla="*/ 438150 w 8172450"/>
              <a:gd name="connsiteY3" fmla="*/ 1440616 h 1618571"/>
              <a:gd name="connsiteX4" fmla="*/ 552450 w 8172450"/>
              <a:gd name="connsiteY4" fmla="*/ 1402516 h 1618571"/>
              <a:gd name="connsiteX5" fmla="*/ 628650 w 8172450"/>
              <a:gd name="connsiteY5" fmla="*/ 1392991 h 1618571"/>
              <a:gd name="connsiteX6" fmla="*/ 704850 w 8172450"/>
              <a:gd name="connsiteY6" fmla="*/ 1402516 h 1618571"/>
              <a:gd name="connsiteX7" fmla="*/ 800100 w 8172450"/>
              <a:gd name="connsiteY7" fmla="*/ 1183441 h 1618571"/>
              <a:gd name="connsiteX8" fmla="*/ 914400 w 8172450"/>
              <a:gd name="connsiteY8" fmla="*/ 1231066 h 1618571"/>
              <a:gd name="connsiteX9" fmla="*/ 1057275 w 8172450"/>
              <a:gd name="connsiteY9" fmla="*/ 1259641 h 1618571"/>
              <a:gd name="connsiteX10" fmla="*/ 1171575 w 8172450"/>
              <a:gd name="connsiteY10" fmla="*/ 1345366 h 1618571"/>
              <a:gd name="connsiteX11" fmla="*/ 1343025 w 8172450"/>
              <a:gd name="connsiteY11" fmla="*/ 1354891 h 1618571"/>
              <a:gd name="connsiteX12" fmla="*/ 1428750 w 8172450"/>
              <a:gd name="connsiteY12" fmla="*/ 1202491 h 1618571"/>
              <a:gd name="connsiteX13" fmla="*/ 1533525 w 8172450"/>
              <a:gd name="connsiteY13" fmla="*/ 1240591 h 1618571"/>
              <a:gd name="connsiteX14" fmla="*/ 1714500 w 8172450"/>
              <a:gd name="connsiteY14" fmla="*/ 1250116 h 1618571"/>
              <a:gd name="connsiteX15" fmla="*/ 1809750 w 8172450"/>
              <a:gd name="connsiteY15" fmla="*/ 1373941 h 1618571"/>
              <a:gd name="connsiteX16" fmla="*/ 6715125 w 8172450"/>
              <a:gd name="connsiteY16" fmla="*/ 1618416 h 1618571"/>
              <a:gd name="connsiteX17" fmla="*/ 6924675 w 8172450"/>
              <a:gd name="connsiteY17" fmla="*/ 1335841 h 1618571"/>
              <a:gd name="connsiteX18" fmla="*/ 7019925 w 8172450"/>
              <a:gd name="connsiteY18" fmla="*/ 1154866 h 1618571"/>
              <a:gd name="connsiteX19" fmla="*/ 7077075 w 8172450"/>
              <a:gd name="connsiteY19" fmla="*/ 430966 h 1618571"/>
              <a:gd name="connsiteX20" fmla="*/ 7115175 w 8172450"/>
              <a:gd name="connsiteY20" fmla="*/ 173791 h 1618571"/>
              <a:gd name="connsiteX21" fmla="*/ 7191375 w 8172450"/>
              <a:gd name="connsiteY21" fmla="*/ 2341 h 1618571"/>
              <a:gd name="connsiteX22" fmla="*/ 7219950 w 8172450"/>
              <a:gd name="connsiteY22" fmla="*/ 297616 h 1618571"/>
              <a:gd name="connsiteX23" fmla="*/ 7267575 w 8172450"/>
              <a:gd name="connsiteY23" fmla="*/ 611941 h 1618571"/>
              <a:gd name="connsiteX24" fmla="*/ 7277100 w 8172450"/>
              <a:gd name="connsiteY24" fmla="*/ 869116 h 1618571"/>
              <a:gd name="connsiteX25" fmla="*/ 7362825 w 8172450"/>
              <a:gd name="connsiteY25" fmla="*/ 1040566 h 1618571"/>
              <a:gd name="connsiteX26" fmla="*/ 7458075 w 8172450"/>
              <a:gd name="connsiteY26" fmla="*/ 1192966 h 1618571"/>
              <a:gd name="connsiteX27" fmla="*/ 7572375 w 8172450"/>
              <a:gd name="connsiteY27" fmla="*/ 1192966 h 1618571"/>
              <a:gd name="connsiteX28" fmla="*/ 7639050 w 8172450"/>
              <a:gd name="connsiteY28" fmla="*/ 1107241 h 1618571"/>
              <a:gd name="connsiteX29" fmla="*/ 7762875 w 8172450"/>
              <a:gd name="connsiteY29" fmla="*/ 1173916 h 1618571"/>
              <a:gd name="connsiteX30" fmla="*/ 7839075 w 8172450"/>
              <a:gd name="connsiteY30" fmla="*/ 1250116 h 1618571"/>
              <a:gd name="connsiteX31" fmla="*/ 7934325 w 8172450"/>
              <a:gd name="connsiteY31" fmla="*/ 1278691 h 1618571"/>
              <a:gd name="connsiteX32" fmla="*/ 8010525 w 8172450"/>
              <a:gd name="connsiteY32" fmla="*/ 1421566 h 1618571"/>
              <a:gd name="connsiteX33" fmla="*/ 8086725 w 8172450"/>
              <a:gd name="connsiteY33" fmla="*/ 1383466 h 1618571"/>
              <a:gd name="connsiteX34" fmla="*/ 8172450 w 8172450"/>
              <a:gd name="connsiteY34" fmla="*/ 1383466 h 1618571"/>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6715125 w 8172450"/>
              <a:gd name="connsiteY15" fmla="*/ 1618416 h 1619081"/>
              <a:gd name="connsiteX16" fmla="*/ 6924675 w 8172450"/>
              <a:gd name="connsiteY16" fmla="*/ 1335841 h 1619081"/>
              <a:gd name="connsiteX17" fmla="*/ 7019925 w 8172450"/>
              <a:gd name="connsiteY17" fmla="*/ 1154866 h 1619081"/>
              <a:gd name="connsiteX18" fmla="*/ 7077075 w 8172450"/>
              <a:gd name="connsiteY18" fmla="*/ 430966 h 1619081"/>
              <a:gd name="connsiteX19" fmla="*/ 7115175 w 8172450"/>
              <a:gd name="connsiteY19" fmla="*/ 173791 h 1619081"/>
              <a:gd name="connsiteX20" fmla="*/ 7191375 w 8172450"/>
              <a:gd name="connsiteY20" fmla="*/ 2341 h 1619081"/>
              <a:gd name="connsiteX21" fmla="*/ 7219950 w 8172450"/>
              <a:gd name="connsiteY21" fmla="*/ 297616 h 1619081"/>
              <a:gd name="connsiteX22" fmla="*/ 7267575 w 8172450"/>
              <a:gd name="connsiteY22" fmla="*/ 611941 h 1619081"/>
              <a:gd name="connsiteX23" fmla="*/ 7277100 w 8172450"/>
              <a:gd name="connsiteY23" fmla="*/ 869116 h 1619081"/>
              <a:gd name="connsiteX24" fmla="*/ 7362825 w 8172450"/>
              <a:gd name="connsiteY24" fmla="*/ 1040566 h 1619081"/>
              <a:gd name="connsiteX25" fmla="*/ 7458075 w 8172450"/>
              <a:gd name="connsiteY25" fmla="*/ 1192966 h 1619081"/>
              <a:gd name="connsiteX26" fmla="*/ 7572375 w 8172450"/>
              <a:gd name="connsiteY26" fmla="*/ 1192966 h 1619081"/>
              <a:gd name="connsiteX27" fmla="*/ 7639050 w 8172450"/>
              <a:gd name="connsiteY27" fmla="*/ 1107241 h 1619081"/>
              <a:gd name="connsiteX28" fmla="*/ 7762875 w 8172450"/>
              <a:gd name="connsiteY28" fmla="*/ 1173916 h 1619081"/>
              <a:gd name="connsiteX29" fmla="*/ 7839075 w 8172450"/>
              <a:gd name="connsiteY29" fmla="*/ 1250116 h 1619081"/>
              <a:gd name="connsiteX30" fmla="*/ 7934325 w 8172450"/>
              <a:gd name="connsiteY30" fmla="*/ 1278691 h 1619081"/>
              <a:gd name="connsiteX31" fmla="*/ 8010525 w 8172450"/>
              <a:gd name="connsiteY31" fmla="*/ 1421566 h 1619081"/>
              <a:gd name="connsiteX32" fmla="*/ 8086725 w 8172450"/>
              <a:gd name="connsiteY32" fmla="*/ 1383466 h 1619081"/>
              <a:gd name="connsiteX33" fmla="*/ 8172450 w 8172450"/>
              <a:gd name="connsiteY33" fmla="*/ 1383466 h 1619081"/>
              <a:gd name="connsiteX0" fmla="*/ 0 w 8172450"/>
              <a:gd name="connsiteY0" fmla="*/ 1383466 h 1619228"/>
              <a:gd name="connsiteX1" fmla="*/ 114300 w 8172450"/>
              <a:gd name="connsiteY1" fmla="*/ 1402516 h 1619228"/>
              <a:gd name="connsiteX2" fmla="*/ 266700 w 8172450"/>
              <a:gd name="connsiteY2" fmla="*/ 1440616 h 1619228"/>
              <a:gd name="connsiteX3" fmla="*/ 438150 w 8172450"/>
              <a:gd name="connsiteY3" fmla="*/ 1440616 h 1619228"/>
              <a:gd name="connsiteX4" fmla="*/ 552450 w 8172450"/>
              <a:gd name="connsiteY4" fmla="*/ 1402516 h 1619228"/>
              <a:gd name="connsiteX5" fmla="*/ 628650 w 8172450"/>
              <a:gd name="connsiteY5" fmla="*/ 1392991 h 1619228"/>
              <a:gd name="connsiteX6" fmla="*/ 704850 w 8172450"/>
              <a:gd name="connsiteY6" fmla="*/ 1402516 h 1619228"/>
              <a:gd name="connsiteX7" fmla="*/ 800100 w 8172450"/>
              <a:gd name="connsiteY7" fmla="*/ 1183441 h 1619228"/>
              <a:gd name="connsiteX8" fmla="*/ 914400 w 8172450"/>
              <a:gd name="connsiteY8" fmla="*/ 1231066 h 1619228"/>
              <a:gd name="connsiteX9" fmla="*/ 1057275 w 8172450"/>
              <a:gd name="connsiteY9" fmla="*/ 1259641 h 1619228"/>
              <a:gd name="connsiteX10" fmla="*/ 1171575 w 8172450"/>
              <a:gd name="connsiteY10" fmla="*/ 1345366 h 1619228"/>
              <a:gd name="connsiteX11" fmla="*/ 1343025 w 8172450"/>
              <a:gd name="connsiteY11" fmla="*/ 1354891 h 1619228"/>
              <a:gd name="connsiteX12" fmla="*/ 1428750 w 8172450"/>
              <a:gd name="connsiteY12" fmla="*/ 1202491 h 1619228"/>
              <a:gd name="connsiteX13" fmla="*/ 1533525 w 8172450"/>
              <a:gd name="connsiteY13" fmla="*/ 1240591 h 1619228"/>
              <a:gd name="connsiteX14" fmla="*/ 6715125 w 8172450"/>
              <a:gd name="connsiteY14" fmla="*/ 1618416 h 1619228"/>
              <a:gd name="connsiteX15" fmla="*/ 6924675 w 8172450"/>
              <a:gd name="connsiteY15" fmla="*/ 1335841 h 1619228"/>
              <a:gd name="connsiteX16" fmla="*/ 7019925 w 8172450"/>
              <a:gd name="connsiteY16" fmla="*/ 1154866 h 1619228"/>
              <a:gd name="connsiteX17" fmla="*/ 7077075 w 8172450"/>
              <a:gd name="connsiteY17" fmla="*/ 430966 h 1619228"/>
              <a:gd name="connsiteX18" fmla="*/ 7115175 w 8172450"/>
              <a:gd name="connsiteY18" fmla="*/ 173791 h 1619228"/>
              <a:gd name="connsiteX19" fmla="*/ 7191375 w 8172450"/>
              <a:gd name="connsiteY19" fmla="*/ 2341 h 1619228"/>
              <a:gd name="connsiteX20" fmla="*/ 7219950 w 8172450"/>
              <a:gd name="connsiteY20" fmla="*/ 297616 h 1619228"/>
              <a:gd name="connsiteX21" fmla="*/ 7267575 w 8172450"/>
              <a:gd name="connsiteY21" fmla="*/ 611941 h 1619228"/>
              <a:gd name="connsiteX22" fmla="*/ 7277100 w 8172450"/>
              <a:gd name="connsiteY22" fmla="*/ 869116 h 1619228"/>
              <a:gd name="connsiteX23" fmla="*/ 7362825 w 8172450"/>
              <a:gd name="connsiteY23" fmla="*/ 1040566 h 1619228"/>
              <a:gd name="connsiteX24" fmla="*/ 7458075 w 8172450"/>
              <a:gd name="connsiteY24" fmla="*/ 1192966 h 1619228"/>
              <a:gd name="connsiteX25" fmla="*/ 7572375 w 8172450"/>
              <a:gd name="connsiteY25" fmla="*/ 1192966 h 1619228"/>
              <a:gd name="connsiteX26" fmla="*/ 7639050 w 8172450"/>
              <a:gd name="connsiteY26" fmla="*/ 1107241 h 1619228"/>
              <a:gd name="connsiteX27" fmla="*/ 7762875 w 8172450"/>
              <a:gd name="connsiteY27" fmla="*/ 1173916 h 1619228"/>
              <a:gd name="connsiteX28" fmla="*/ 7839075 w 8172450"/>
              <a:gd name="connsiteY28" fmla="*/ 1250116 h 1619228"/>
              <a:gd name="connsiteX29" fmla="*/ 7934325 w 8172450"/>
              <a:gd name="connsiteY29" fmla="*/ 1278691 h 1619228"/>
              <a:gd name="connsiteX30" fmla="*/ 8010525 w 8172450"/>
              <a:gd name="connsiteY30" fmla="*/ 1421566 h 1619228"/>
              <a:gd name="connsiteX31" fmla="*/ 8086725 w 8172450"/>
              <a:gd name="connsiteY31" fmla="*/ 1383466 h 1619228"/>
              <a:gd name="connsiteX32" fmla="*/ 8172450 w 8172450"/>
              <a:gd name="connsiteY32" fmla="*/ 1383466 h 1619228"/>
              <a:gd name="connsiteX0" fmla="*/ 0 w 8172450"/>
              <a:gd name="connsiteY0" fmla="*/ 1383466 h 1619936"/>
              <a:gd name="connsiteX1" fmla="*/ 114300 w 8172450"/>
              <a:gd name="connsiteY1" fmla="*/ 1402516 h 1619936"/>
              <a:gd name="connsiteX2" fmla="*/ 266700 w 8172450"/>
              <a:gd name="connsiteY2" fmla="*/ 1440616 h 1619936"/>
              <a:gd name="connsiteX3" fmla="*/ 438150 w 8172450"/>
              <a:gd name="connsiteY3" fmla="*/ 1440616 h 1619936"/>
              <a:gd name="connsiteX4" fmla="*/ 552450 w 8172450"/>
              <a:gd name="connsiteY4" fmla="*/ 1402516 h 1619936"/>
              <a:gd name="connsiteX5" fmla="*/ 628650 w 8172450"/>
              <a:gd name="connsiteY5" fmla="*/ 1392991 h 1619936"/>
              <a:gd name="connsiteX6" fmla="*/ 704850 w 8172450"/>
              <a:gd name="connsiteY6" fmla="*/ 1402516 h 1619936"/>
              <a:gd name="connsiteX7" fmla="*/ 800100 w 8172450"/>
              <a:gd name="connsiteY7" fmla="*/ 1183441 h 1619936"/>
              <a:gd name="connsiteX8" fmla="*/ 914400 w 8172450"/>
              <a:gd name="connsiteY8" fmla="*/ 1231066 h 1619936"/>
              <a:gd name="connsiteX9" fmla="*/ 1057275 w 8172450"/>
              <a:gd name="connsiteY9" fmla="*/ 1259641 h 1619936"/>
              <a:gd name="connsiteX10" fmla="*/ 1171575 w 8172450"/>
              <a:gd name="connsiteY10" fmla="*/ 1345366 h 1619936"/>
              <a:gd name="connsiteX11" fmla="*/ 1343025 w 8172450"/>
              <a:gd name="connsiteY11" fmla="*/ 1354891 h 1619936"/>
              <a:gd name="connsiteX12" fmla="*/ 1428750 w 8172450"/>
              <a:gd name="connsiteY12" fmla="*/ 1202491 h 1619936"/>
              <a:gd name="connsiteX13" fmla="*/ 6715125 w 8172450"/>
              <a:gd name="connsiteY13" fmla="*/ 1618416 h 1619936"/>
              <a:gd name="connsiteX14" fmla="*/ 6924675 w 8172450"/>
              <a:gd name="connsiteY14" fmla="*/ 1335841 h 1619936"/>
              <a:gd name="connsiteX15" fmla="*/ 7019925 w 8172450"/>
              <a:gd name="connsiteY15" fmla="*/ 1154866 h 1619936"/>
              <a:gd name="connsiteX16" fmla="*/ 7077075 w 8172450"/>
              <a:gd name="connsiteY16" fmla="*/ 430966 h 1619936"/>
              <a:gd name="connsiteX17" fmla="*/ 7115175 w 8172450"/>
              <a:gd name="connsiteY17" fmla="*/ 173791 h 1619936"/>
              <a:gd name="connsiteX18" fmla="*/ 7191375 w 8172450"/>
              <a:gd name="connsiteY18" fmla="*/ 2341 h 1619936"/>
              <a:gd name="connsiteX19" fmla="*/ 7219950 w 8172450"/>
              <a:gd name="connsiteY19" fmla="*/ 297616 h 1619936"/>
              <a:gd name="connsiteX20" fmla="*/ 7267575 w 8172450"/>
              <a:gd name="connsiteY20" fmla="*/ 611941 h 1619936"/>
              <a:gd name="connsiteX21" fmla="*/ 7277100 w 8172450"/>
              <a:gd name="connsiteY21" fmla="*/ 869116 h 1619936"/>
              <a:gd name="connsiteX22" fmla="*/ 7362825 w 8172450"/>
              <a:gd name="connsiteY22" fmla="*/ 1040566 h 1619936"/>
              <a:gd name="connsiteX23" fmla="*/ 7458075 w 8172450"/>
              <a:gd name="connsiteY23" fmla="*/ 1192966 h 1619936"/>
              <a:gd name="connsiteX24" fmla="*/ 7572375 w 8172450"/>
              <a:gd name="connsiteY24" fmla="*/ 1192966 h 1619936"/>
              <a:gd name="connsiteX25" fmla="*/ 7639050 w 8172450"/>
              <a:gd name="connsiteY25" fmla="*/ 1107241 h 1619936"/>
              <a:gd name="connsiteX26" fmla="*/ 7762875 w 8172450"/>
              <a:gd name="connsiteY26" fmla="*/ 1173916 h 1619936"/>
              <a:gd name="connsiteX27" fmla="*/ 7839075 w 8172450"/>
              <a:gd name="connsiteY27" fmla="*/ 1250116 h 1619936"/>
              <a:gd name="connsiteX28" fmla="*/ 7934325 w 8172450"/>
              <a:gd name="connsiteY28" fmla="*/ 1278691 h 1619936"/>
              <a:gd name="connsiteX29" fmla="*/ 8010525 w 8172450"/>
              <a:gd name="connsiteY29" fmla="*/ 1421566 h 1619936"/>
              <a:gd name="connsiteX30" fmla="*/ 8086725 w 8172450"/>
              <a:gd name="connsiteY30" fmla="*/ 1383466 h 1619936"/>
              <a:gd name="connsiteX31" fmla="*/ 8172450 w 8172450"/>
              <a:gd name="connsiteY31" fmla="*/ 1383466 h 1619936"/>
              <a:gd name="connsiteX0" fmla="*/ 0 w 8172450"/>
              <a:gd name="connsiteY0" fmla="*/ 1383466 h 1618449"/>
              <a:gd name="connsiteX1" fmla="*/ 114300 w 8172450"/>
              <a:gd name="connsiteY1" fmla="*/ 1402516 h 1618449"/>
              <a:gd name="connsiteX2" fmla="*/ 266700 w 8172450"/>
              <a:gd name="connsiteY2" fmla="*/ 1440616 h 1618449"/>
              <a:gd name="connsiteX3" fmla="*/ 438150 w 8172450"/>
              <a:gd name="connsiteY3" fmla="*/ 1440616 h 1618449"/>
              <a:gd name="connsiteX4" fmla="*/ 552450 w 8172450"/>
              <a:gd name="connsiteY4" fmla="*/ 1402516 h 1618449"/>
              <a:gd name="connsiteX5" fmla="*/ 628650 w 8172450"/>
              <a:gd name="connsiteY5" fmla="*/ 1392991 h 1618449"/>
              <a:gd name="connsiteX6" fmla="*/ 704850 w 8172450"/>
              <a:gd name="connsiteY6" fmla="*/ 1402516 h 1618449"/>
              <a:gd name="connsiteX7" fmla="*/ 800100 w 8172450"/>
              <a:gd name="connsiteY7" fmla="*/ 1183441 h 1618449"/>
              <a:gd name="connsiteX8" fmla="*/ 914400 w 8172450"/>
              <a:gd name="connsiteY8" fmla="*/ 1231066 h 1618449"/>
              <a:gd name="connsiteX9" fmla="*/ 1057275 w 8172450"/>
              <a:gd name="connsiteY9" fmla="*/ 1259641 h 1618449"/>
              <a:gd name="connsiteX10" fmla="*/ 1171575 w 8172450"/>
              <a:gd name="connsiteY10" fmla="*/ 1345366 h 1618449"/>
              <a:gd name="connsiteX11" fmla="*/ 1343025 w 8172450"/>
              <a:gd name="connsiteY11" fmla="*/ 1354891 h 1618449"/>
              <a:gd name="connsiteX12" fmla="*/ 6715125 w 8172450"/>
              <a:gd name="connsiteY12" fmla="*/ 1618416 h 1618449"/>
              <a:gd name="connsiteX13" fmla="*/ 6924675 w 8172450"/>
              <a:gd name="connsiteY13" fmla="*/ 1335841 h 1618449"/>
              <a:gd name="connsiteX14" fmla="*/ 7019925 w 8172450"/>
              <a:gd name="connsiteY14" fmla="*/ 1154866 h 1618449"/>
              <a:gd name="connsiteX15" fmla="*/ 7077075 w 8172450"/>
              <a:gd name="connsiteY15" fmla="*/ 430966 h 1618449"/>
              <a:gd name="connsiteX16" fmla="*/ 7115175 w 8172450"/>
              <a:gd name="connsiteY16" fmla="*/ 173791 h 1618449"/>
              <a:gd name="connsiteX17" fmla="*/ 7191375 w 8172450"/>
              <a:gd name="connsiteY17" fmla="*/ 2341 h 1618449"/>
              <a:gd name="connsiteX18" fmla="*/ 7219950 w 8172450"/>
              <a:gd name="connsiteY18" fmla="*/ 297616 h 1618449"/>
              <a:gd name="connsiteX19" fmla="*/ 7267575 w 8172450"/>
              <a:gd name="connsiteY19" fmla="*/ 611941 h 1618449"/>
              <a:gd name="connsiteX20" fmla="*/ 7277100 w 8172450"/>
              <a:gd name="connsiteY20" fmla="*/ 869116 h 1618449"/>
              <a:gd name="connsiteX21" fmla="*/ 7362825 w 8172450"/>
              <a:gd name="connsiteY21" fmla="*/ 1040566 h 1618449"/>
              <a:gd name="connsiteX22" fmla="*/ 7458075 w 8172450"/>
              <a:gd name="connsiteY22" fmla="*/ 1192966 h 1618449"/>
              <a:gd name="connsiteX23" fmla="*/ 7572375 w 8172450"/>
              <a:gd name="connsiteY23" fmla="*/ 1192966 h 1618449"/>
              <a:gd name="connsiteX24" fmla="*/ 7639050 w 8172450"/>
              <a:gd name="connsiteY24" fmla="*/ 1107241 h 1618449"/>
              <a:gd name="connsiteX25" fmla="*/ 7762875 w 8172450"/>
              <a:gd name="connsiteY25" fmla="*/ 1173916 h 1618449"/>
              <a:gd name="connsiteX26" fmla="*/ 7839075 w 8172450"/>
              <a:gd name="connsiteY26" fmla="*/ 1250116 h 1618449"/>
              <a:gd name="connsiteX27" fmla="*/ 7934325 w 8172450"/>
              <a:gd name="connsiteY27" fmla="*/ 1278691 h 1618449"/>
              <a:gd name="connsiteX28" fmla="*/ 8010525 w 8172450"/>
              <a:gd name="connsiteY28" fmla="*/ 1421566 h 1618449"/>
              <a:gd name="connsiteX29" fmla="*/ 8086725 w 8172450"/>
              <a:gd name="connsiteY29" fmla="*/ 1383466 h 1618449"/>
              <a:gd name="connsiteX30" fmla="*/ 8172450 w 8172450"/>
              <a:gd name="connsiteY30" fmla="*/ 1383466 h 1618449"/>
              <a:gd name="connsiteX0" fmla="*/ 0 w 8172450"/>
              <a:gd name="connsiteY0" fmla="*/ 1383466 h 1618424"/>
              <a:gd name="connsiteX1" fmla="*/ 114300 w 8172450"/>
              <a:gd name="connsiteY1" fmla="*/ 1402516 h 1618424"/>
              <a:gd name="connsiteX2" fmla="*/ 266700 w 8172450"/>
              <a:gd name="connsiteY2" fmla="*/ 1440616 h 1618424"/>
              <a:gd name="connsiteX3" fmla="*/ 438150 w 8172450"/>
              <a:gd name="connsiteY3" fmla="*/ 1440616 h 1618424"/>
              <a:gd name="connsiteX4" fmla="*/ 552450 w 8172450"/>
              <a:gd name="connsiteY4" fmla="*/ 1402516 h 1618424"/>
              <a:gd name="connsiteX5" fmla="*/ 628650 w 8172450"/>
              <a:gd name="connsiteY5" fmla="*/ 1392991 h 1618424"/>
              <a:gd name="connsiteX6" fmla="*/ 704850 w 8172450"/>
              <a:gd name="connsiteY6" fmla="*/ 1402516 h 1618424"/>
              <a:gd name="connsiteX7" fmla="*/ 800100 w 8172450"/>
              <a:gd name="connsiteY7" fmla="*/ 1183441 h 1618424"/>
              <a:gd name="connsiteX8" fmla="*/ 914400 w 8172450"/>
              <a:gd name="connsiteY8" fmla="*/ 1231066 h 1618424"/>
              <a:gd name="connsiteX9" fmla="*/ 1057275 w 8172450"/>
              <a:gd name="connsiteY9" fmla="*/ 1259641 h 1618424"/>
              <a:gd name="connsiteX10" fmla="*/ 1171575 w 8172450"/>
              <a:gd name="connsiteY10" fmla="*/ 1345366 h 1618424"/>
              <a:gd name="connsiteX11" fmla="*/ 6715125 w 8172450"/>
              <a:gd name="connsiteY11" fmla="*/ 1618416 h 1618424"/>
              <a:gd name="connsiteX12" fmla="*/ 6924675 w 8172450"/>
              <a:gd name="connsiteY12" fmla="*/ 1335841 h 1618424"/>
              <a:gd name="connsiteX13" fmla="*/ 7019925 w 8172450"/>
              <a:gd name="connsiteY13" fmla="*/ 1154866 h 1618424"/>
              <a:gd name="connsiteX14" fmla="*/ 7077075 w 8172450"/>
              <a:gd name="connsiteY14" fmla="*/ 430966 h 1618424"/>
              <a:gd name="connsiteX15" fmla="*/ 7115175 w 8172450"/>
              <a:gd name="connsiteY15" fmla="*/ 173791 h 1618424"/>
              <a:gd name="connsiteX16" fmla="*/ 7191375 w 8172450"/>
              <a:gd name="connsiteY16" fmla="*/ 2341 h 1618424"/>
              <a:gd name="connsiteX17" fmla="*/ 7219950 w 8172450"/>
              <a:gd name="connsiteY17" fmla="*/ 297616 h 1618424"/>
              <a:gd name="connsiteX18" fmla="*/ 7267575 w 8172450"/>
              <a:gd name="connsiteY18" fmla="*/ 611941 h 1618424"/>
              <a:gd name="connsiteX19" fmla="*/ 7277100 w 8172450"/>
              <a:gd name="connsiteY19" fmla="*/ 869116 h 1618424"/>
              <a:gd name="connsiteX20" fmla="*/ 7362825 w 8172450"/>
              <a:gd name="connsiteY20" fmla="*/ 1040566 h 1618424"/>
              <a:gd name="connsiteX21" fmla="*/ 7458075 w 8172450"/>
              <a:gd name="connsiteY21" fmla="*/ 1192966 h 1618424"/>
              <a:gd name="connsiteX22" fmla="*/ 7572375 w 8172450"/>
              <a:gd name="connsiteY22" fmla="*/ 1192966 h 1618424"/>
              <a:gd name="connsiteX23" fmla="*/ 7639050 w 8172450"/>
              <a:gd name="connsiteY23" fmla="*/ 1107241 h 1618424"/>
              <a:gd name="connsiteX24" fmla="*/ 7762875 w 8172450"/>
              <a:gd name="connsiteY24" fmla="*/ 1173916 h 1618424"/>
              <a:gd name="connsiteX25" fmla="*/ 7839075 w 8172450"/>
              <a:gd name="connsiteY25" fmla="*/ 1250116 h 1618424"/>
              <a:gd name="connsiteX26" fmla="*/ 7934325 w 8172450"/>
              <a:gd name="connsiteY26" fmla="*/ 1278691 h 1618424"/>
              <a:gd name="connsiteX27" fmla="*/ 8010525 w 8172450"/>
              <a:gd name="connsiteY27" fmla="*/ 1421566 h 1618424"/>
              <a:gd name="connsiteX28" fmla="*/ 8086725 w 8172450"/>
              <a:gd name="connsiteY28" fmla="*/ 1383466 h 1618424"/>
              <a:gd name="connsiteX29" fmla="*/ 8172450 w 8172450"/>
              <a:gd name="connsiteY29" fmla="*/ 1383466 h 1618424"/>
              <a:gd name="connsiteX0" fmla="*/ 0 w 8172450"/>
              <a:gd name="connsiteY0" fmla="*/ 1383466 h 1618948"/>
              <a:gd name="connsiteX1" fmla="*/ 114300 w 8172450"/>
              <a:gd name="connsiteY1" fmla="*/ 1402516 h 1618948"/>
              <a:gd name="connsiteX2" fmla="*/ 266700 w 8172450"/>
              <a:gd name="connsiteY2" fmla="*/ 1440616 h 1618948"/>
              <a:gd name="connsiteX3" fmla="*/ 438150 w 8172450"/>
              <a:gd name="connsiteY3" fmla="*/ 1440616 h 1618948"/>
              <a:gd name="connsiteX4" fmla="*/ 552450 w 8172450"/>
              <a:gd name="connsiteY4" fmla="*/ 1402516 h 1618948"/>
              <a:gd name="connsiteX5" fmla="*/ 628650 w 8172450"/>
              <a:gd name="connsiteY5" fmla="*/ 1392991 h 1618948"/>
              <a:gd name="connsiteX6" fmla="*/ 704850 w 8172450"/>
              <a:gd name="connsiteY6" fmla="*/ 1402516 h 1618948"/>
              <a:gd name="connsiteX7" fmla="*/ 800100 w 8172450"/>
              <a:gd name="connsiteY7" fmla="*/ 1183441 h 1618948"/>
              <a:gd name="connsiteX8" fmla="*/ 914400 w 8172450"/>
              <a:gd name="connsiteY8" fmla="*/ 1231066 h 1618948"/>
              <a:gd name="connsiteX9" fmla="*/ 1057275 w 8172450"/>
              <a:gd name="connsiteY9" fmla="*/ 1259641 h 1618948"/>
              <a:gd name="connsiteX10" fmla="*/ 6715125 w 8172450"/>
              <a:gd name="connsiteY10" fmla="*/ 1618416 h 1618948"/>
              <a:gd name="connsiteX11" fmla="*/ 6924675 w 8172450"/>
              <a:gd name="connsiteY11" fmla="*/ 1335841 h 1618948"/>
              <a:gd name="connsiteX12" fmla="*/ 7019925 w 8172450"/>
              <a:gd name="connsiteY12" fmla="*/ 1154866 h 1618948"/>
              <a:gd name="connsiteX13" fmla="*/ 7077075 w 8172450"/>
              <a:gd name="connsiteY13" fmla="*/ 430966 h 1618948"/>
              <a:gd name="connsiteX14" fmla="*/ 7115175 w 8172450"/>
              <a:gd name="connsiteY14" fmla="*/ 173791 h 1618948"/>
              <a:gd name="connsiteX15" fmla="*/ 7191375 w 8172450"/>
              <a:gd name="connsiteY15" fmla="*/ 2341 h 1618948"/>
              <a:gd name="connsiteX16" fmla="*/ 7219950 w 8172450"/>
              <a:gd name="connsiteY16" fmla="*/ 297616 h 1618948"/>
              <a:gd name="connsiteX17" fmla="*/ 7267575 w 8172450"/>
              <a:gd name="connsiteY17" fmla="*/ 611941 h 1618948"/>
              <a:gd name="connsiteX18" fmla="*/ 7277100 w 8172450"/>
              <a:gd name="connsiteY18" fmla="*/ 869116 h 1618948"/>
              <a:gd name="connsiteX19" fmla="*/ 7362825 w 8172450"/>
              <a:gd name="connsiteY19" fmla="*/ 1040566 h 1618948"/>
              <a:gd name="connsiteX20" fmla="*/ 7458075 w 8172450"/>
              <a:gd name="connsiteY20" fmla="*/ 1192966 h 1618948"/>
              <a:gd name="connsiteX21" fmla="*/ 7572375 w 8172450"/>
              <a:gd name="connsiteY21" fmla="*/ 1192966 h 1618948"/>
              <a:gd name="connsiteX22" fmla="*/ 7639050 w 8172450"/>
              <a:gd name="connsiteY22" fmla="*/ 1107241 h 1618948"/>
              <a:gd name="connsiteX23" fmla="*/ 7762875 w 8172450"/>
              <a:gd name="connsiteY23" fmla="*/ 1173916 h 1618948"/>
              <a:gd name="connsiteX24" fmla="*/ 7839075 w 8172450"/>
              <a:gd name="connsiteY24" fmla="*/ 1250116 h 1618948"/>
              <a:gd name="connsiteX25" fmla="*/ 7934325 w 8172450"/>
              <a:gd name="connsiteY25" fmla="*/ 1278691 h 1618948"/>
              <a:gd name="connsiteX26" fmla="*/ 8010525 w 8172450"/>
              <a:gd name="connsiteY26" fmla="*/ 1421566 h 1618948"/>
              <a:gd name="connsiteX27" fmla="*/ 8086725 w 8172450"/>
              <a:gd name="connsiteY27" fmla="*/ 1383466 h 1618948"/>
              <a:gd name="connsiteX28" fmla="*/ 8172450 w 8172450"/>
              <a:gd name="connsiteY28" fmla="*/ 1383466 h 1618948"/>
              <a:gd name="connsiteX0" fmla="*/ 0 w 8172450"/>
              <a:gd name="connsiteY0" fmla="*/ 1383466 h 1619387"/>
              <a:gd name="connsiteX1" fmla="*/ 114300 w 8172450"/>
              <a:gd name="connsiteY1" fmla="*/ 1402516 h 1619387"/>
              <a:gd name="connsiteX2" fmla="*/ 266700 w 8172450"/>
              <a:gd name="connsiteY2" fmla="*/ 1440616 h 1619387"/>
              <a:gd name="connsiteX3" fmla="*/ 438150 w 8172450"/>
              <a:gd name="connsiteY3" fmla="*/ 1440616 h 1619387"/>
              <a:gd name="connsiteX4" fmla="*/ 552450 w 8172450"/>
              <a:gd name="connsiteY4" fmla="*/ 1402516 h 1619387"/>
              <a:gd name="connsiteX5" fmla="*/ 628650 w 8172450"/>
              <a:gd name="connsiteY5" fmla="*/ 1392991 h 1619387"/>
              <a:gd name="connsiteX6" fmla="*/ 704850 w 8172450"/>
              <a:gd name="connsiteY6" fmla="*/ 1402516 h 1619387"/>
              <a:gd name="connsiteX7" fmla="*/ 800100 w 8172450"/>
              <a:gd name="connsiteY7" fmla="*/ 1183441 h 1619387"/>
              <a:gd name="connsiteX8" fmla="*/ 914400 w 8172450"/>
              <a:gd name="connsiteY8" fmla="*/ 1231066 h 1619387"/>
              <a:gd name="connsiteX9" fmla="*/ 6715125 w 8172450"/>
              <a:gd name="connsiteY9" fmla="*/ 1618416 h 1619387"/>
              <a:gd name="connsiteX10" fmla="*/ 6924675 w 8172450"/>
              <a:gd name="connsiteY10" fmla="*/ 1335841 h 1619387"/>
              <a:gd name="connsiteX11" fmla="*/ 7019925 w 8172450"/>
              <a:gd name="connsiteY11" fmla="*/ 1154866 h 1619387"/>
              <a:gd name="connsiteX12" fmla="*/ 7077075 w 8172450"/>
              <a:gd name="connsiteY12" fmla="*/ 430966 h 1619387"/>
              <a:gd name="connsiteX13" fmla="*/ 7115175 w 8172450"/>
              <a:gd name="connsiteY13" fmla="*/ 173791 h 1619387"/>
              <a:gd name="connsiteX14" fmla="*/ 7191375 w 8172450"/>
              <a:gd name="connsiteY14" fmla="*/ 2341 h 1619387"/>
              <a:gd name="connsiteX15" fmla="*/ 7219950 w 8172450"/>
              <a:gd name="connsiteY15" fmla="*/ 297616 h 1619387"/>
              <a:gd name="connsiteX16" fmla="*/ 7267575 w 8172450"/>
              <a:gd name="connsiteY16" fmla="*/ 611941 h 1619387"/>
              <a:gd name="connsiteX17" fmla="*/ 7277100 w 8172450"/>
              <a:gd name="connsiteY17" fmla="*/ 869116 h 1619387"/>
              <a:gd name="connsiteX18" fmla="*/ 7362825 w 8172450"/>
              <a:gd name="connsiteY18" fmla="*/ 1040566 h 1619387"/>
              <a:gd name="connsiteX19" fmla="*/ 7458075 w 8172450"/>
              <a:gd name="connsiteY19" fmla="*/ 1192966 h 1619387"/>
              <a:gd name="connsiteX20" fmla="*/ 7572375 w 8172450"/>
              <a:gd name="connsiteY20" fmla="*/ 1192966 h 1619387"/>
              <a:gd name="connsiteX21" fmla="*/ 7639050 w 8172450"/>
              <a:gd name="connsiteY21" fmla="*/ 1107241 h 1619387"/>
              <a:gd name="connsiteX22" fmla="*/ 7762875 w 8172450"/>
              <a:gd name="connsiteY22" fmla="*/ 1173916 h 1619387"/>
              <a:gd name="connsiteX23" fmla="*/ 7839075 w 8172450"/>
              <a:gd name="connsiteY23" fmla="*/ 1250116 h 1619387"/>
              <a:gd name="connsiteX24" fmla="*/ 7934325 w 8172450"/>
              <a:gd name="connsiteY24" fmla="*/ 1278691 h 1619387"/>
              <a:gd name="connsiteX25" fmla="*/ 8010525 w 8172450"/>
              <a:gd name="connsiteY25" fmla="*/ 1421566 h 1619387"/>
              <a:gd name="connsiteX26" fmla="*/ 8086725 w 8172450"/>
              <a:gd name="connsiteY26" fmla="*/ 1383466 h 1619387"/>
              <a:gd name="connsiteX27" fmla="*/ 8172450 w 8172450"/>
              <a:gd name="connsiteY27" fmla="*/ 1383466 h 1619387"/>
              <a:gd name="connsiteX0" fmla="*/ 0 w 8172450"/>
              <a:gd name="connsiteY0" fmla="*/ 1383466 h 1620358"/>
              <a:gd name="connsiteX1" fmla="*/ 114300 w 8172450"/>
              <a:gd name="connsiteY1" fmla="*/ 1402516 h 1620358"/>
              <a:gd name="connsiteX2" fmla="*/ 266700 w 8172450"/>
              <a:gd name="connsiteY2" fmla="*/ 1440616 h 1620358"/>
              <a:gd name="connsiteX3" fmla="*/ 438150 w 8172450"/>
              <a:gd name="connsiteY3" fmla="*/ 1440616 h 1620358"/>
              <a:gd name="connsiteX4" fmla="*/ 552450 w 8172450"/>
              <a:gd name="connsiteY4" fmla="*/ 1402516 h 1620358"/>
              <a:gd name="connsiteX5" fmla="*/ 628650 w 8172450"/>
              <a:gd name="connsiteY5" fmla="*/ 1392991 h 1620358"/>
              <a:gd name="connsiteX6" fmla="*/ 704850 w 8172450"/>
              <a:gd name="connsiteY6" fmla="*/ 1402516 h 1620358"/>
              <a:gd name="connsiteX7" fmla="*/ 800100 w 8172450"/>
              <a:gd name="connsiteY7" fmla="*/ 1183441 h 1620358"/>
              <a:gd name="connsiteX8" fmla="*/ 6715125 w 8172450"/>
              <a:gd name="connsiteY8" fmla="*/ 1618416 h 1620358"/>
              <a:gd name="connsiteX9" fmla="*/ 6924675 w 8172450"/>
              <a:gd name="connsiteY9" fmla="*/ 1335841 h 1620358"/>
              <a:gd name="connsiteX10" fmla="*/ 7019925 w 8172450"/>
              <a:gd name="connsiteY10" fmla="*/ 1154866 h 1620358"/>
              <a:gd name="connsiteX11" fmla="*/ 7077075 w 8172450"/>
              <a:gd name="connsiteY11" fmla="*/ 430966 h 1620358"/>
              <a:gd name="connsiteX12" fmla="*/ 7115175 w 8172450"/>
              <a:gd name="connsiteY12" fmla="*/ 173791 h 1620358"/>
              <a:gd name="connsiteX13" fmla="*/ 7191375 w 8172450"/>
              <a:gd name="connsiteY13" fmla="*/ 2341 h 1620358"/>
              <a:gd name="connsiteX14" fmla="*/ 7219950 w 8172450"/>
              <a:gd name="connsiteY14" fmla="*/ 297616 h 1620358"/>
              <a:gd name="connsiteX15" fmla="*/ 7267575 w 8172450"/>
              <a:gd name="connsiteY15" fmla="*/ 611941 h 1620358"/>
              <a:gd name="connsiteX16" fmla="*/ 7277100 w 8172450"/>
              <a:gd name="connsiteY16" fmla="*/ 869116 h 1620358"/>
              <a:gd name="connsiteX17" fmla="*/ 7362825 w 8172450"/>
              <a:gd name="connsiteY17" fmla="*/ 1040566 h 1620358"/>
              <a:gd name="connsiteX18" fmla="*/ 7458075 w 8172450"/>
              <a:gd name="connsiteY18" fmla="*/ 1192966 h 1620358"/>
              <a:gd name="connsiteX19" fmla="*/ 7572375 w 8172450"/>
              <a:gd name="connsiteY19" fmla="*/ 1192966 h 1620358"/>
              <a:gd name="connsiteX20" fmla="*/ 7639050 w 8172450"/>
              <a:gd name="connsiteY20" fmla="*/ 1107241 h 1620358"/>
              <a:gd name="connsiteX21" fmla="*/ 7762875 w 8172450"/>
              <a:gd name="connsiteY21" fmla="*/ 1173916 h 1620358"/>
              <a:gd name="connsiteX22" fmla="*/ 7839075 w 8172450"/>
              <a:gd name="connsiteY22" fmla="*/ 1250116 h 1620358"/>
              <a:gd name="connsiteX23" fmla="*/ 7934325 w 8172450"/>
              <a:gd name="connsiteY23" fmla="*/ 1278691 h 1620358"/>
              <a:gd name="connsiteX24" fmla="*/ 8010525 w 8172450"/>
              <a:gd name="connsiteY24" fmla="*/ 1421566 h 1620358"/>
              <a:gd name="connsiteX25" fmla="*/ 8086725 w 8172450"/>
              <a:gd name="connsiteY25" fmla="*/ 1383466 h 1620358"/>
              <a:gd name="connsiteX26" fmla="*/ 8172450 w 8172450"/>
              <a:gd name="connsiteY26" fmla="*/ 1383466 h 1620358"/>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28650 w 8172450"/>
              <a:gd name="connsiteY5" fmla="*/ 1392991 h 1618416"/>
              <a:gd name="connsiteX6" fmla="*/ 704850 w 8172450"/>
              <a:gd name="connsiteY6" fmla="*/ 1402516 h 1618416"/>
              <a:gd name="connsiteX7" fmla="*/ 6715125 w 8172450"/>
              <a:gd name="connsiteY7" fmla="*/ 1618416 h 1618416"/>
              <a:gd name="connsiteX8" fmla="*/ 6924675 w 8172450"/>
              <a:gd name="connsiteY8" fmla="*/ 1335841 h 1618416"/>
              <a:gd name="connsiteX9" fmla="*/ 7019925 w 8172450"/>
              <a:gd name="connsiteY9" fmla="*/ 1154866 h 1618416"/>
              <a:gd name="connsiteX10" fmla="*/ 7077075 w 8172450"/>
              <a:gd name="connsiteY10" fmla="*/ 430966 h 1618416"/>
              <a:gd name="connsiteX11" fmla="*/ 7115175 w 8172450"/>
              <a:gd name="connsiteY11" fmla="*/ 173791 h 1618416"/>
              <a:gd name="connsiteX12" fmla="*/ 7191375 w 8172450"/>
              <a:gd name="connsiteY12" fmla="*/ 2341 h 1618416"/>
              <a:gd name="connsiteX13" fmla="*/ 7219950 w 8172450"/>
              <a:gd name="connsiteY13" fmla="*/ 297616 h 1618416"/>
              <a:gd name="connsiteX14" fmla="*/ 7267575 w 8172450"/>
              <a:gd name="connsiteY14" fmla="*/ 611941 h 1618416"/>
              <a:gd name="connsiteX15" fmla="*/ 7277100 w 8172450"/>
              <a:gd name="connsiteY15" fmla="*/ 869116 h 1618416"/>
              <a:gd name="connsiteX16" fmla="*/ 7362825 w 8172450"/>
              <a:gd name="connsiteY16" fmla="*/ 1040566 h 1618416"/>
              <a:gd name="connsiteX17" fmla="*/ 7458075 w 8172450"/>
              <a:gd name="connsiteY17" fmla="*/ 1192966 h 1618416"/>
              <a:gd name="connsiteX18" fmla="*/ 7572375 w 8172450"/>
              <a:gd name="connsiteY18" fmla="*/ 1192966 h 1618416"/>
              <a:gd name="connsiteX19" fmla="*/ 7639050 w 8172450"/>
              <a:gd name="connsiteY19" fmla="*/ 1107241 h 1618416"/>
              <a:gd name="connsiteX20" fmla="*/ 7762875 w 8172450"/>
              <a:gd name="connsiteY20" fmla="*/ 1173916 h 1618416"/>
              <a:gd name="connsiteX21" fmla="*/ 7839075 w 8172450"/>
              <a:gd name="connsiteY21" fmla="*/ 1250116 h 1618416"/>
              <a:gd name="connsiteX22" fmla="*/ 7934325 w 8172450"/>
              <a:gd name="connsiteY22" fmla="*/ 1278691 h 1618416"/>
              <a:gd name="connsiteX23" fmla="*/ 8010525 w 8172450"/>
              <a:gd name="connsiteY23" fmla="*/ 1421566 h 1618416"/>
              <a:gd name="connsiteX24" fmla="*/ 8086725 w 8172450"/>
              <a:gd name="connsiteY24" fmla="*/ 1383466 h 1618416"/>
              <a:gd name="connsiteX25" fmla="*/ 8172450 w 8172450"/>
              <a:gd name="connsiteY25" fmla="*/ 1383466 h 1618416"/>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28650 w 8172450"/>
              <a:gd name="connsiteY5" fmla="*/ 1392991 h 1618416"/>
              <a:gd name="connsiteX6" fmla="*/ 6715125 w 8172450"/>
              <a:gd name="connsiteY6" fmla="*/ 1618416 h 1618416"/>
              <a:gd name="connsiteX7" fmla="*/ 6924675 w 8172450"/>
              <a:gd name="connsiteY7" fmla="*/ 1335841 h 1618416"/>
              <a:gd name="connsiteX8" fmla="*/ 7019925 w 8172450"/>
              <a:gd name="connsiteY8" fmla="*/ 1154866 h 1618416"/>
              <a:gd name="connsiteX9" fmla="*/ 7077075 w 8172450"/>
              <a:gd name="connsiteY9" fmla="*/ 430966 h 1618416"/>
              <a:gd name="connsiteX10" fmla="*/ 7115175 w 8172450"/>
              <a:gd name="connsiteY10" fmla="*/ 173791 h 1618416"/>
              <a:gd name="connsiteX11" fmla="*/ 7191375 w 8172450"/>
              <a:gd name="connsiteY11" fmla="*/ 2341 h 1618416"/>
              <a:gd name="connsiteX12" fmla="*/ 7219950 w 8172450"/>
              <a:gd name="connsiteY12" fmla="*/ 297616 h 1618416"/>
              <a:gd name="connsiteX13" fmla="*/ 7267575 w 8172450"/>
              <a:gd name="connsiteY13" fmla="*/ 611941 h 1618416"/>
              <a:gd name="connsiteX14" fmla="*/ 7277100 w 8172450"/>
              <a:gd name="connsiteY14" fmla="*/ 869116 h 1618416"/>
              <a:gd name="connsiteX15" fmla="*/ 7362825 w 8172450"/>
              <a:gd name="connsiteY15" fmla="*/ 1040566 h 1618416"/>
              <a:gd name="connsiteX16" fmla="*/ 7458075 w 8172450"/>
              <a:gd name="connsiteY16" fmla="*/ 1192966 h 1618416"/>
              <a:gd name="connsiteX17" fmla="*/ 7572375 w 8172450"/>
              <a:gd name="connsiteY17" fmla="*/ 1192966 h 1618416"/>
              <a:gd name="connsiteX18" fmla="*/ 7639050 w 8172450"/>
              <a:gd name="connsiteY18" fmla="*/ 1107241 h 1618416"/>
              <a:gd name="connsiteX19" fmla="*/ 7762875 w 8172450"/>
              <a:gd name="connsiteY19" fmla="*/ 1173916 h 1618416"/>
              <a:gd name="connsiteX20" fmla="*/ 7839075 w 8172450"/>
              <a:gd name="connsiteY20" fmla="*/ 1250116 h 1618416"/>
              <a:gd name="connsiteX21" fmla="*/ 7934325 w 8172450"/>
              <a:gd name="connsiteY21" fmla="*/ 1278691 h 1618416"/>
              <a:gd name="connsiteX22" fmla="*/ 8010525 w 8172450"/>
              <a:gd name="connsiteY22" fmla="*/ 1421566 h 1618416"/>
              <a:gd name="connsiteX23" fmla="*/ 8086725 w 8172450"/>
              <a:gd name="connsiteY23" fmla="*/ 1383466 h 1618416"/>
              <a:gd name="connsiteX24" fmla="*/ 8172450 w 8172450"/>
              <a:gd name="connsiteY24" fmla="*/ 1383466 h 1618416"/>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715125 w 8172450"/>
              <a:gd name="connsiteY5" fmla="*/ 1618416 h 1618416"/>
              <a:gd name="connsiteX6" fmla="*/ 6924675 w 8172450"/>
              <a:gd name="connsiteY6" fmla="*/ 1335841 h 1618416"/>
              <a:gd name="connsiteX7" fmla="*/ 7019925 w 8172450"/>
              <a:gd name="connsiteY7" fmla="*/ 1154866 h 1618416"/>
              <a:gd name="connsiteX8" fmla="*/ 7077075 w 8172450"/>
              <a:gd name="connsiteY8" fmla="*/ 430966 h 1618416"/>
              <a:gd name="connsiteX9" fmla="*/ 7115175 w 8172450"/>
              <a:gd name="connsiteY9" fmla="*/ 173791 h 1618416"/>
              <a:gd name="connsiteX10" fmla="*/ 7191375 w 8172450"/>
              <a:gd name="connsiteY10" fmla="*/ 2341 h 1618416"/>
              <a:gd name="connsiteX11" fmla="*/ 7219950 w 8172450"/>
              <a:gd name="connsiteY11" fmla="*/ 297616 h 1618416"/>
              <a:gd name="connsiteX12" fmla="*/ 7267575 w 8172450"/>
              <a:gd name="connsiteY12" fmla="*/ 611941 h 1618416"/>
              <a:gd name="connsiteX13" fmla="*/ 7277100 w 8172450"/>
              <a:gd name="connsiteY13" fmla="*/ 869116 h 1618416"/>
              <a:gd name="connsiteX14" fmla="*/ 7362825 w 8172450"/>
              <a:gd name="connsiteY14" fmla="*/ 1040566 h 1618416"/>
              <a:gd name="connsiteX15" fmla="*/ 7458075 w 8172450"/>
              <a:gd name="connsiteY15" fmla="*/ 1192966 h 1618416"/>
              <a:gd name="connsiteX16" fmla="*/ 7572375 w 8172450"/>
              <a:gd name="connsiteY16" fmla="*/ 1192966 h 1618416"/>
              <a:gd name="connsiteX17" fmla="*/ 7639050 w 8172450"/>
              <a:gd name="connsiteY17" fmla="*/ 1107241 h 1618416"/>
              <a:gd name="connsiteX18" fmla="*/ 7762875 w 8172450"/>
              <a:gd name="connsiteY18" fmla="*/ 1173916 h 1618416"/>
              <a:gd name="connsiteX19" fmla="*/ 7839075 w 8172450"/>
              <a:gd name="connsiteY19" fmla="*/ 1250116 h 1618416"/>
              <a:gd name="connsiteX20" fmla="*/ 7934325 w 8172450"/>
              <a:gd name="connsiteY20" fmla="*/ 1278691 h 1618416"/>
              <a:gd name="connsiteX21" fmla="*/ 8010525 w 8172450"/>
              <a:gd name="connsiteY21" fmla="*/ 1421566 h 1618416"/>
              <a:gd name="connsiteX22" fmla="*/ 8086725 w 8172450"/>
              <a:gd name="connsiteY22" fmla="*/ 1383466 h 1618416"/>
              <a:gd name="connsiteX23" fmla="*/ 8172450 w 8172450"/>
              <a:gd name="connsiteY23" fmla="*/ 1383466 h 1618416"/>
              <a:gd name="connsiteX0" fmla="*/ 74539 w 8246989"/>
              <a:gd name="connsiteY0" fmla="*/ 1383466 h 1618416"/>
              <a:gd name="connsiteX1" fmla="*/ 188839 w 8246989"/>
              <a:gd name="connsiteY1" fmla="*/ 1402516 h 1618416"/>
              <a:gd name="connsiteX2" fmla="*/ 341239 w 8246989"/>
              <a:gd name="connsiteY2" fmla="*/ 1440616 h 1618416"/>
              <a:gd name="connsiteX3" fmla="*/ 512689 w 8246989"/>
              <a:gd name="connsiteY3" fmla="*/ 1440616 h 1618416"/>
              <a:gd name="connsiteX4" fmla="*/ 6789664 w 8246989"/>
              <a:gd name="connsiteY4" fmla="*/ 1618416 h 1618416"/>
              <a:gd name="connsiteX5" fmla="*/ 6999214 w 8246989"/>
              <a:gd name="connsiteY5" fmla="*/ 1335841 h 1618416"/>
              <a:gd name="connsiteX6" fmla="*/ 7094464 w 8246989"/>
              <a:gd name="connsiteY6" fmla="*/ 1154866 h 1618416"/>
              <a:gd name="connsiteX7" fmla="*/ 7151614 w 8246989"/>
              <a:gd name="connsiteY7" fmla="*/ 430966 h 1618416"/>
              <a:gd name="connsiteX8" fmla="*/ 7189714 w 8246989"/>
              <a:gd name="connsiteY8" fmla="*/ 173791 h 1618416"/>
              <a:gd name="connsiteX9" fmla="*/ 7265914 w 8246989"/>
              <a:gd name="connsiteY9" fmla="*/ 2341 h 1618416"/>
              <a:gd name="connsiteX10" fmla="*/ 7294489 w 8246989"/>
              <a:gd name="connsiteY10" fmla="*/ 297616 h 1618416"/>
              <a:gd name="connsiteX11" fmla="*/ 7342114 w 8246989"/>
              <a:gd name="connsiteY11" fmla="*/ 611941 h 1618416"/>
              <a:gd name="connsiteX12" fmla="*/ 7351639 w 8246989"/>
              <a:gd name="connsiteY12" fmla="*/ 869116 h 1618416"/>
              <a:gd name="connsiteX13" fmla="*/ 7437364 w 8246989"/>
              <a:gd name="connsiteY13" fmla="*/ 1040566 h 1618416"/>
              <a:gd name="connsiteX14" fmla="*/ 7532614 w 8246989"/>
              <a:gd name="connsiteY14" fmla="*/ 1192966 h 1618416"/>
              <a:gd name="connsiteX15" fmla="*/ 7646914 w 8246989"/>
              <a:gd name="connsiteY15" fmla="*/ 1192966 h 1618416"/>
              <a:gd name="connsiteX16" fmla="*/ 7713589 w 8246989"/>
              <a:gd name="connsiteY16" fmla="*/ 1107241 h 1618416"/>
              <a:gd name="connsiteX17" fmla="*/ 7837414 w 8246989"/>
              <a:gd name="connsiteY17" fmla="*/ 1173916 h 1618416"/>
              <a:gd name="connsiteX18" fmla="*/ 7913614 w 8246989"/>
              <a:gd name="connsiteY18" fmla="*/ 1250116 h 1618416"/>
              <a:gd name="connsiteX19" fmla="*/ 8008864 w 8246989"/>
              <a:gd name="connsiteY19" fmla="*/ 1278691 h 1618416"/>
              <a:gd name="connsiteX20" fmla="*/ 8085064 w 8246989"/>
              <a:gd name="connsiteY20" fmla="*/ 1421566 h 1618416"/>
              <a:gd name="connsiteX21" fmla="*/ 8161264 w 8246989"/>
              <a:gd name="connsiteY21" fmla="*/ 1383466 h 1618416"/>
              <a:gd name="connsiteX22" fmla="*/ 8246989 w 8246989"/>
              <a:gd name="connsiteY22" fmla="*/ 1383466 h 1618416"/>
              <a:gd name="connsiteX0" fmla="*/ 253937 w 8426387"/>
              <a:gd name="connsiteY0" fmla="*/ 1383466 h 1618416"/>
              <a:gd name="connsiteX1" fmla="*/ 368237 w 8426387"/>
              <a:gd name="connsiteY1" fmla="*/ 1402516 h 1618416"/>
              <a:gd name="connsiteX2" fmla="*/ 520637 w 8426387"/>
              <a:gd name="connsiteY2" fmla="*/ 1440616 h 1618416"/>
              <a:gd name="connsiteX3" fmla="*/ 6969062 w 8426387"/>
              <a:gd name="connsiteY3" fmla="*/ 1618416 h 1618416"/>
              <a:gd name="connsiteX4" fmla="*/ 7178612 w 8426387"/>
              <a:gd name="connsiteY4" fmla="*/ 1335841 h 1618416"/>
              <a:gd name="connsiteX5" fmla="*/ 7273862 w 8426387"/>
              <a:gd name="connsiteY5" fmla="*/ 1154866 h 1618416"/>
              <a:gd name="connsiteX6" fmla="*/ 7331012 w 8426387"/>
              <a:gd name="connsiteY6" fmla="*/ 430966 h 1618416"/>
              <a:gd name="connsiteX7" fmla="*/ 7369112 w 8426387"/>
              <a:gd name="connsiteY7" fmla="*/ 173791 h 1618416"/>
              <a:gd name="connsiteX8" fmla="*/ 7445312 w 8426387"/>
              <a:gd name="connsiteY8" fmla="*/ 2341 h 1618416"/>
              <a:gd name="connsiteX9" fmla="*/ 7473887 w 8426387"/>
              <a:gd name="connsiteY9" fmla="*/ 297616 h 1618416"/>
              <a:gd name="connsiteX10" fmla="*/ 7521512 w 8426387"/>
              <a:gd name="connsiteY10" fmla="*/ 611941 h 1618416"/>
              <a:gd name="connsiteX11" fmla="*/ 7531037 w 8426387"/>
              <a:gd name="connsiteY11" fmla="*/ 869116 h 1618416"/>
              <a:gd name="connsiteX12" fmla="*/ 7616762 w 8426387"/>
              <a:gd name="connsiteY12" fmla="*/ 1040566 h 1618416"/>
              <a:gd name="connsiteX13" fmla="*/ 7712012 w 8426387"/>
              <a:gd name="connsiteY13" fmla="*/ 1192966 h 1618416"/>
              <a:gd name="connsiteX14" fmla="*/ 7826312 w 8426387"/>
              <a:gd name="connsiteY14" fmla="*/ 1192966 h 1618416"/>
              <a:gd name="connsiteX15" fmla="*/ 7892987 w 8426387"/>
              <a:gd name="connsiteY15" fmla="*/ 1107241 h 1618416"/>
              <a:gd name="connsiteX16" fmla="*/ 8016812 w 8426387"/>
              <a:gd name="connsiteY16" fmla="*/ 1173916 h 1618416"/>
              <a:gd name="connsiteX17" fmla="*/ 8093012 w 8426387"/>
              <a:gd name="connsiteY17" fmla="*/ 1250116 h 1618416"/>
              <a:gd name="connsiteX18" fmla="*/ 8188262 w 8426387"/>
              <a:gd name="connsiteY18" fmla="*/ 1278691 h 1618416"/>
              <a:gd name="connsiteX19" fmla="*/ 8264462 w 8426387"/>
              <a:gd name="connsiteY19" fmla="*/ 1421566 h 1618416"/>
              <a:gd name="connsiteX20" fmla="*/ 8340662 w 8426387"/>
              <a:gd name="connsiteY20" fmla="*/ 1383466 h 1618416"/>
              <a:gd name="connsiteX21" fmla="*/ 8426387 w 8426387"/>
              <a:gd name="connsiteY21" fmla="*/ 1383466 h 1618416"/>
              <a:gd name="connsiteX0" fmla="*/ 406072 w 8578522"/>
              <a:gd name="connsiteY0" fmla="*/ 1383466 h 1618416"/>
              <a:gd name="connsiteX1" fmla="*/ 520372 w 8578522"/>
              <a:gd name="connsiteY1" fmla="*/ 1402516 h 1618416"/>
              <a:gd name="connsiteX2" fmla="*/ 7121197 w 8578522"/>
              <a:gd name="connsiteY2" fmla="*/ 1618416 h 1618416"/>
              <a:gd name="connsiteX3" fmla="*/ 7330747 w 8578522"/>
              <a:gd name="connsiteY3" fmla="*/ 1335841 h 1618416"/>
              <a:gd name="connsiteX4" fmla="*/ 7425997 w 8578522"/>
              <a:gd name="connsiteY4" fmla="*/ 1154866 h 1618416"/>
              <a:gd name="connsiteX5" fmla="*/ 7483147 w 8578522"/>
              <a:gd name="connsiteY5" fmla="*/ 430966 h 1618416"/>
              <a:gd name="connsiteX6" fmla="*/ 7521247 w 8578522"/>
              <a:gd name="connsiteY6" fmla="*/ 173791 h 1618416"/>
              <a:gd name="connsiteX7" fmla="*/ 7597447 w 8578522"/>
              <a:gd name="connsiteY7" fmla="*/ 2341 h 1618416"/>
              <a:gd name="connsiteX8" fmla="*/ 7626022 w 8578522"/>
              <a:gd name="connsiteY8" fmla="*/ 297616 h 1618416"/>
              <a:gd name="connsiteX9" fmla="*/ 7673647 w 8578522"/>
              <a:gd name="connsiteY9" fmla="*/ 611941 h 1618416"/>
              <a:gd name="connsiteX10" fmla="*/ 7683172 w 8578522"/>
              <a:gd name="connsiteY10" fmla="*/ 869116 h 1618416"/>
              <a:gd name="connsiteX11" fmla="*/ 7768897 w 8578522"/>
              <a:gd name="connsiteY11" fmla="*/ 1040566 h 1618416"/>
              <a:gd name="connsiteX12" fmla="*/ 7864147 w 8578522"/>
              <a:gd name="connsiteY12" fmla="*/ 1192966 h 1618416"/>
              <a:gd name="connsiteX13" fmla="*/ 7978447 w 8578522"/>
              <a:gd name="connsiteY13" fmla="*/ 1192966 h 1618416"/>
              <a:gd name="connsiteX14" fmla="*/ 8045122 w 8578522"/>
              <a:gd name="connsiteY14" fmla="*/ 1107241 h 1618416"/>
              <a:gd name="connsiteX15" fmla="*/ 8168947 w 8578522"/>
              <a:gd name="connsiteY15" fmla="*/ 1173916 h 1618416"/>
              <a:gd name="connsiteX16" fmla="*/ 8245147 w 8578522"/>
              <a:gd name="connsiteY16" fmla="*/ 1250116 h 1618416"/>
              <a:gd name="connsiteX17" fmla="*/ 8340397 w 8578522"/>
              <a:gd name="connsiteY17" fmla="*/ 1278691 h 1618416"/>
              <a:gd name="connsiteX18" fmla="*/ 8416597 w 8578522"/>
              <a:gd name="connsiteY18" fmla="*/ 1421566 h 1618416"/>
              <a:gd name="connsiteX19" fmla="*/ 8492797 w 8578522"/>
              <a:gd name="connsiteY19" fmla="*/ 1383466 h 1618416"/>
              <a:gd name="connsiteX20" fmla="*/ 8578522 w 8578522"/>
              <a:gd name="connsiteY20" fmla="*/ 1383466 h 1618416"/>
              <a:gd name="connsiteX0" fmla="*/ 0 w 8172450"/>
              <a:gd name="connsiteY0" fmla="*/ 1383466 h 1618416"/>
              <a:gd name="connsiteX1" fmla="*/ 6715125 w 8172450"/>
              <a:gd name="connsiteY1" fmla="*/ 1618416 h 1618416"/>
              <a:gd name="connsiteX2" fmla="*/ 6924675 w 8172450"/>
              <a:gd name="connsiteY2" fmla="*/ 1335841 h 1618416"/>
              <a:gd name="connsiteX3" fmla="*/ 7019925 w 8172450"/>
              <a:gd name="connsiteY3" fmla="*/ 1154866 h 1618416"/>
              <a:gd name="connsiteX4" fmla="*/ 7077075 w 8172450"/>
              <a:gd name="connsiteY4" fmla="*/ 430966 h 1618416"/>
              <a:gd name="connsiteX5" fmla="*/ 7115175 w 8172450"/>
              <a:gd name="connsiteY5" fmla="*/ 173791 h 1618416"/>
              <a:gd name="connsiteX6" fmla="*/ 7191375 w 8172450"/>
              <a:gd name="connsiteY6" fmla="*/ 2341 h 1618416"/>
              <a:gd name="connsiteX7" fmla="*/ 7219950 w 8172450"/>
              <a:gd name="connsiteY7" fmla="*/ 297616 h 1618416"/>
              <a:gd name="connsiteX8" fmla="*/ 7267575 w 8172450"/>
              <a:gd name="connsiteY8" fmla="*/ 611941 h 1618416"/>
              <a:gd name="connsiteX9" fmla="*/ 7277100 w 8172450"/>
              <a:gd name="connsiteY9" fmla="*/ 869116 h 1618416"/>
              <a:gd name="connsiteX10" fmla="*/ 7362825 w 8172450"/>
              <a:gd name="connsiteY10" fmla="*/ 1040566 h 1618416"/>
              <a:gd name="connsiteX11" fmla="*/ 7458075 w 8172450"/>
              <a:gd name="connsiteY11" fmla="*/ 1192966 h 1618416"/>
              <a:gd name="connsiteX12" fmla="*/ 7572375 w 8172450"/>
              <a:gd name="connsiteY12" fmla="*/ 1192966 h 1618416"/>
              <a:gd name="connsiteX13" fmla="*/ 7639050 w 8172450"/>
              <a:gd name="connsiteY13" fmla="*/ 1107241 h 1618416"/>
              <a:gd name="connsiteX14" fmla="*/ 7762875 w 8172450"/>
              <a:gd name="connsiteY14" fmla="*/ 1173916 h 1618416"/>
              <a:gd name="connsiteX15" fmla="*/ 7839075 w 8172450"/>
              <a:gd name="connsiteY15" fmla="*/ 1250116 h 1618416"/>
              <a:gd name="connsiteX16" fmla="*/ 7934325 w 8172450"/>
              <a:gd name="connsiteY16" fmla="*/ 1278691 h 1618416"/>
              <a:gd name="connsiteX17" fmla="*/ 8010525 w 8172450"/>
              <a:gd name="connsiteY17" fmla="*/ 1421566 h 1618416"/>
              <a:gd name="connsiteX18" fmla="*/ 8086725 w 8172450"/>
              <a:gd name="connsiteY18" fmla="*/ 1383466 h 1618416"/>
              <a:gd name="connsiteX19" fmla="*/ 8172450 w 8172450"/>
              <a:gd name="connsiteY19" fmla="*/ 1383466 h 1618416"/>
              <a:gd name="connsiteX0" fmla="*/ 0 w 1457325"/>
              <a:gd name="connsiteY0" fmla="*/ 1618416 h 1618416"/>
              <a:gd name="connsiteX1" fmla="*/ 209550 w 1457325"/>
              <a:gd name="connsiteY1" fmla="*/ 1335841 h 1618416"/>
              <a:gd name="connsiteX2" fmla="*/ 304800 w 1457325"/>
              <a:gd name="connsiteY2" fmla="*/ 1154866 h 1618416"/>
              <a:gd name="connsiteX3" fmla="*/ 361950 w 1457325"/>
              <a:gd name="connsiteY3" fmla="*/ 430966 h 1618416"/>
              <a:gd name="connsiteX4" fmla="*/ 400050 w 1457325"/>
              <a:gd name="connsiteY4" fmla="*/ 173791 h 1618416"/>
              <a:gd name="connsiteX5" fmla="*/ 476250 w 1457325"/>
              <a:gd name="connsiteY5" fmla="*/ 2341 h 1618416"/>
              <a:gd name="connsiteX6" fmla="*/ 504825 w 1457325"/>
              <a:gd name="connsiteY6" fmla="*/ 297616 h 1618416"/>
              <a:gd name="connsiteX7" fmla="*/ 552450 w 1457325"/>
              <a:gd name="connsiteY7" fmla="*/ 611941 h 1618416"/>
              <a:gd name="connsiteX8" fmla="*/ 561975 w 1457325"/>
              <a:gd name="connsiteY8" fmla="*/ 869116 h 1618416"/>
              <a:gd name="connsiteX9" fmla="*/ 647700 w 1457325"/>
              <a:gd name="connsiteY9" fmla="*/ 1040566 h 1618416"/>
              <a:gd name="connsiteX10" fmla="*/ 742950 w 1457325"/>
              <a:gd name="connsiteY10" fmla="*/ 1192966 h 1618416"/>
              <a:gd name="connsiteX11" fmla="*/ 857250 w 1457325"/>
              <a:gd name="connsiteY11" fmla="*/ 1192966 h 1618416"/>
              <a:gd name="connsiteX12" fmla="*/ 923925 w 1457325"/>
              <a:gd name="connsiteY12" fmla="*/ 1107241 h 1618416"/>
              <a:gd name="connsiteX13" fmla="*/ 1047750 w 1457325"/>
              <a:gd name="connsiteY13" fmla="*/ 1173916 h 1618416"/>
              <a:gd name="connsiteX14" fmla="*/ 1123950 w 1457325"/>
              <a:gd name="connsiteY14" fmla="*/ 1250116 h 1618416"/>
              <a:gd name="connsiteX15" fmla="*/ 1219200 w 1457325"/>
              <a:gd name="connsiteY15" fmla="*/ 1278691 h 1618416"/>
              <a:gd name="connsiteX16" fmla="*/ 1295400 w 1457325"/>
              <a:gd name="connsiteY16" fmla="*/ 1421566 h 1618416"/>
              <a:gd name="connsiteX17" fmla="*/ 1371600 w 1457325"/>
              <a:gd name="connsiteY17" fmla="*/ 1383466 h 1618416"/>
              <a:gd name="connsiteX18" fmla="*/ 1457325 w 1457325"/>
              <a:gd name="connsiteY18" fmla="*/ 138346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46225"/>
              <a:gd name="connsiteY0" fmla="*/ 1618416 h 1618416"/>
              <a:gd name="connsiteX1" fmla="*/ 209550 w 1546225"/>
              <a:gd name="connsiteY1" fmla="*/ 1335841 h 1618416"/>
              <a:gd name="connsiteX2" fmla="*/ 304800 w 1546225"/>
              <a:gd name="connsiteY2" fmla="*/ 1154866 h 1618416"/>
              <a:gd name="connsiteX3" fmla="*/ 361950 w 1546225"/>
              <a:gd name="connsiteY3" fmla="*/ 430966 h 1618416"/>
              <a:gd name="connsiteX4" fmla="*/ 400050 w 1546225"/>
              <a:gd name="connsiteY4" fmla="*/ 173791 h 1618416"/>
              <a:gd name="connsiteX5" fmla="*/ 476250 w 1546225"/>
              <a:gd name="connsiteY5" fmla="*/ 2341 h 1618416"/>
              <a:gd name="connsiteX6" fmla="*/ 504825 w 1546225"/>
              <a:gd name="connsiteY6" fmla="*/ 297616 h 1618416"/>
              <a:gd name="connsiteX7" fmla="*/ 552450 w 1546225"/>
              <a:gd name="connsiteY7" fmla="*/ 611941 h 1618416"/>
              <a:gd name="connsiteX8" fmla="*/ 561975 w 1546225"/>
              <a:gd name="connsiteY8" fmla="*/ 869116 h 1618416"/>
              <a:gd name="connsiteX9" fmla="*/ 647700 w 1546225"/>
              <a:gd name="connsiteY9" fmla="*/ 1040566 h 1618416"/>
              <a:gd name="connsiteX10" fmla="*/ 742950 w 1546225"/>
              <a:gd name="connsiteY10" fmla="*/ 1192966 h 1618416"/>
              <a:gd name="connsiteX11" fmla="*/ 857250 w 1546225"/>
              <a:gd name="connsiteY11" fmla="*/ 1192966 h 1618416"/>
              <a:gd name="connsiteX12" fmla="*/ 923925 w 1546225"/>
              <a:gd name="connsiteY12" fmla="*/ 1107241 h 1618416"/>
              <a:gd name="connsiteX13" fmla="*/ 1047750 w 1546225"/>
              <a:gd name="connsiteY13" fmla="*/ 1173916 h 1618416"/>
              <a:gd name="connsiteX14" fmla="*/ 1123950 w 1546225"/>
              <a:gd name="connsiteY14" fmla="*/ 1250116 h 1618416"/>
              <a:gd name="connsiteX15" fmla="*/ 1219200 w 1546225"/>
              <a:gd name="connsiteY15" fmla="*/ 1278691 h 1618416"/>
              <a:gd name="connsiteX16" fmla="*/ 1295400 w 1546225"/>
              <a:gd name="connsiteY16" fmla="*/ 1421566 h 1618416"/>
              <a:gd name="connsiteX17" fmla="*/ 1371600 w 1546225"/>
              <a:gd name="connsiteY17" fmla="*/ 1383466 h 1618416"/>
              <a:gd name="connsiteX18" fmla="*/ 1546225 w 1546225"/>
              <a:gd name="connsiteY18" fmla="*/ 1478716 h 161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46225" h="1618416">
                <a:moveTo>
                  <a:pt x="0" y="1618416"/>
                </a:moveTo>
                <a:cubicBezTo>
                  <a:pt x="11113" y="1610479"/>
                  <a:pt x="158750" y="1413099"/>
                  <a:pt x="209550" y="1335841"/>
                </a:cubicBezTo>
                <a:cubicBezTo>
                  <a:pt x="260350" y="1258583"/>
                  <a:pt x="279400" y="1305678"/>
                  <a:pt x="304800" y="1154866"/>
                </a:cubicBezTo>
                <a:cubicBezTo>
                  <a:pt x="330200" y="1004054"/>
                  <a:pt x="346075" y="594479"/>
                  <a:pt x="361950" y="430966"/>
                </a:cubicBezTo>
                <a:cubicBezTo>
                  <a:pt x="377825" y="267453"/>
                  <a:pt x="381000" y="245228"/>
                  <a:pt x="400050" y="173791"/>
                </a:cubicBezTo>
                <a:cubicBezTo>
                  <a:pt x="419100" y="102353"/>
                  <a:pt x="458788" y="-18296"/>
                  <a:pt x="476250" y="2341"/>
                </a:cubicBezTo>
                <a:cubicBezTo>
                  <a:pt x="493712" y="22978"/>
                  <a:pt x="492125" y="196016"/>
                  <a:pt x="504825" y="297616"/>
                </a:cubicBezTo>
                <a:cubicBezTo>
                  <a:pt x="517525" y="399216"/>
                  <a:pt x="542925" y="516691"/>
                  <a:pt x="552450" y="611941"/>
                </a:cubicBezTo>
                <a:cubicBezTo>
                  <a:pt x="561975" y="707191"/>
                  <a:pt x="546100" y="797679"/>
                  <a:pt x="561975" y="869116"/>
                </a:cubicBezTo>
                <a:cubicBezTo>
                  <a:pt x="577850" y="940553"/>
                  <a:pt x="617538" y="986591"/>
                  <a:pt x="647700" y="1040566"/>
                </a:cubicBezTo>
                <a:cubicBezTo>
                  <a:pt x="677863" y="1094541"/>
                  <a:pt x="708025" y="1167566"/>
                  <a:pt x="742950" y="1192966"/>
                </a:cubicBezTo>
                <a:cubicBezTo>
                  <a:pt x="777875" y="1218366"/>
                  <a:pt x="827088" y="1207253"/>
                  <a:pt x="857250" y="1192966"/>
                </a:cubicBezTo>
                <a:cubicBezTo>
                  <a:pt x="887412" y="1178679"/>
                  <a:pt x="892175" y="1110416"/>
                  <a:pt x="923925" y="1107241"/>
                </a:cubicBezTo>
                <a:cubicBezTo>
                  <a:pt x="955675" y="1104066"/>
                  <a:pt x="1014413" y="1150104"/>
                  <a:pt x="1047750" y="1173916"/>
                </a:cubicBezTo>
                <a:cubicBezTo>
                  <a:pt x="1081087" y="1197728"/>
                  <a:pt x="1095375" y="1232654"/>
                  <a:pt x="1123950" y="1250116"/>
                </a:cubicBezTo>
                <a:cubicBezTo>
                  <a:pt x="1152525" y="1267578"/>
                  <a:pt x="1190625" y="1250116"/>
                  <a:pt x="1219200" y="1278691"/>
                </a:cubicBezTo>
                <a:cubicBezTo>
                  <a:pt x="1247775" y="1307266"/>
                  <a:pt x="1270000" y="1404103"/>
                  <a:pt x="1295400" y="1421566"/>
                </a:cubicBezTo>
                <a:cubicBezTo>
                  <a:pt x="1320800" y="1439029"/>
                  <a:pt x="1344613" y="1389816"/>
                  <a:pt x="1371600" y="1383466"/>
                </a:cubicBezTo>
                <a:cubicBezTo>
                  <a:pt x="1398587" y="1377116"/>
                  <a:pt x="1516856" y="1475541"/>
                  <a:pt x="1546225" y="1478716"/>
                </a:cubicBezTo>
              </a:path>
            </a:pathLst>
          </a:custGeom>
          <a:no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2195EE1-F25F-4933-97B9-2BAC23262BE7}"/>
              </a:ext>
            </a:extLst>
          </p:cNvPr>
          <p:cNvSpPr txBox="1"/>
          <p:nvPr/>
        </p:nvSpPr>
        <p:spPr>
          <a:xfrm>
            <a:off x="6091316" y="1039240"/>
            <a:ext cx="1426224" cy="461665"/>
          </a:xfrm>
          <a:prstGeom prst="rect">
            <a:avLst/>
          </a:prstGeom>
          <a:noFill/>
        </p:spPr>
        <p:txBody>
          <a:bodyPr wrap="none" rtlCol="0">
            <a:spAutoFit/>
          </a:bodyPr>
          <a:lstStyle/>
          <a:p>
            <a:pPr algn="r"/>
            <a:r>
              <a:rPr lang="en-US" sz="2400" b="1" dirty="0"/>
              <a:t>CONFLICT</a:t>
            </a:r>
            <a:endParaRPr lang="en-CA" sz="2400" b="1" dirty="0"/>
          </a:p>
        </p:txBody>
      </p:sp>
      <p:grpSp>
        <p:nvGrpSpPr>
          <p:cNvPr id="32" name="Group 31">
            <a:extLst>
              <a:ext uri="{FF2B5EF4-FFF2-40B4-BE49-F238E27FC236}">
                <a16:creationId xmlns:a16="http://schemas.microsoft.com/office/drawing/2014/main" id="{5877D197-DC73-4048-8F9C-1AECBBC8C743}"/>
              </a:ext>
            </a:extLst>
          </p:cNvPr>
          <p:cNvGrpSpPr/>
          <p:nvPr/>
        </p:nvGrpSpPr>
        <p:grpSpPr>
          <a:xfrm>
            <a:off x="332459" y="2254830"/>
            <a:ext cx="11835858" cy="4153874"/>
            <a:chOff x="332459" y="2254830"/>
            <a:chExt cx="11835858" cy="4153874"/>
          </a:xfrm>
        </p:grpSpPr>
        <p:sp>
          <p:nvSpPr>
            <p:cNvPr id="33" name="TextBox 32">
              <a:extLst>
                <a:ext uri="{FF2B5EF4-FFF2-40B4-BE49-F238E27FC236}">
                  <a16:creationId xmlns:a16="http://schemas.microsoft.com/office/drawing/2014/main" id="{2CBA324C-27D4-46F1-8D11-6DFECFEB5871}"/>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34" name="TextBox 33">
              <a:extLst>
                <a:ext uri="{FF2B5EF4-FFF2-40B4-BE49-F238E27FC236}">
                  <a16:creationId xmlns:a16="http://schemas.microsoft.com/office/drawing/2014/main" id="{94BED674-6C65-4C00-AB20-100577EA8038}"/>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35" name="TextBox 34">
              <a:extLst>
                <a:ext uri="{FF2B5EF4-FFF2-40B4-BE49-F238E27FC236}">
                  <a16:creationId xmlns:a16="http://schemas.microsoft.com/office/drawing/2014/main" id="{180D353F-3D1C-40F9-AF7A-FF12AC6E29E6}"/>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36" name="TextBox 35">
              <a:extLst>
                <a:ext uri="{FF2B5EF4-FFF2-40B4-BE49-F238E27FC236}">
                  <a16:creationId xmlns:a16="http://schemas.microsoft.com/office/drawing/2014/main" id="{6F5D4F83-60E4-4B2C-B110-C3EEBCC48EE7}"/>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37" name="TextBox 36">
              <a:extLst>
                <a:ext uri="{FF2B5EF4-FFF2-40B4-BE49-F238E27FC236}">
                  <a16:creationId xmlns:a16="http://schemas.microsoft.com/office/drawing/2014/main" id="{9056559C-23B1-4CDD-8106-5A4898B74F13}"/>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38" name="TextBox 37">
              <a:extLst>
                <a:ext uri="{FF2B5EF4-FFF2-40B4-BE49-F238E27FC236}">
                  <a16:creationId xmlns:a16="http://schemas.microsoft.com/office/drawing/2014/main" id="{6898FBF4-EBEF-426F-A3F2-470FCFD11363}"/>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39" name="Straight Connector 38">
              <a:extLst>
                <a:ext uri="{FF2B5EF4-FFF2-40B4-BE49-F238E27FC236}">
                  <a16:creationId xmlns:a16="http://schemas.microsoft.com/office/drawing/2014/main" id="{B2C445E3-596D-4510-A4F1-8AB899E87AE5}"/>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6C2F288-D055-494C-B921-78AD35B1704C}"/>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1461CCA-C563-4458-9531-8819DDC2EC1A}"/>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97F5F80-FF51-42B7-94D4-016964B2B5BD}"/>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31DEB82C-DF84-46E2-BCA2-E5C1FF0DC047}"/>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610885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childTnLst>
                                </p:cTn>
                              </p:par>
                              <p:par>
                                <p:cTn id="12" presetID="22" presetClass="exit" presetSubtype="1" fill="hold" grpId="0" nodeType="withEffect">
                                  <p:stCondLst>
                                    <p:cond delay="0"/>
                                  </p:stCondLst>
                                  <p:childTnLst>
                                    <p:animEffect transition="out" filter="wipe(up)">
                                      <p:cBhvr>
                                        <p:cTn id="13" dur="1000"/>
                                        <p:tgtEl>
                                          <p:spTgt spid="30"/>
                                        </p:tgtEl>
                                      </p:cBhvr>
                                    </p:animEffect>
                                    <p:set>
                                      <p:cBhvr>
                                        <p:cTn id="14" dur="1" fill="hold">
                                          <p:stCondLst>
                                            <p:cond delay="999"/>
                                          </p:stCondLst>
                                        </p:cTn>
                                        <p:tgtEl>
                                          <p:spTgt spid="30"/>
                                        </p:tgtEl>
                                        <p:attrNameLst>
                                          <p:attrName>style.visibility</p:attrName>
                                        </p:attrNameLst>
                                      </p:cBhvr>
                                      <p:to>
                                        <p:strVal val="hidden"/>
                                      </p:to>
                                    </p:set>
                                  </p:childTnLst>
                                </p:cTn>
                              </p:par>
                              <p:par>
                                <p:cTn id="15" presetID="22" presetClass="entr" presetSubtype="4"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down)">
                                      <p:cBhvr>
                                        <p:cTn id="17" dur="1000"/>
                                        <p:tgtEl>
                                          <p:spTgt spid="47"/>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64" grpId="0" animBg="1"/>
      <p:bldP spid="30" grpId="0" animBg="1"/>
      <p:bldP spid="3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509076" y="1739223"/>
            <a:ext cx="8325831" cy="646331"/>
          </a:xfrm>
          <a:prstGeom prst="rect">
            <a:avLst/>
          </a:prstGeom>
          <a:noFill/>
        </p:spPr>
        <p:txBody>
          <a:bodyPr wrap="square" rtlCol="0">
            <a:spAutoFit/>
          </a:bodyPr>
          <a:lstStyle/>
          <a:p>
            <a:r>
              <a:rPr lang="en-US" sz="3600" b="1" dirty="0">
                <a:solidFill>
                  <a:srgbClr val="B92508"/>
                </a:solidFill>
                <a:latin typeface="Century Gothic" panose="020B0502020202020204" pitchFamily="34" charset="0"/>
              </a:rPr>
              <a:t>VIDEO COMMERCIALS</a:t>
            </a:r>
            <a:endParaRPr lang="en-US" sz="3200" b="1" dirty="0">
              <a:solidFill>
                <a:srgbClr val="B92508"/>
              </a:solidFill>
              <a:latin typeface="Century Gothic" panose="020B0502020202020204" pitchFamily="34" charset="0"/>
            </a:endParaRPr>
          </a:p>
        </p:txBody>
      </p:sp>
      <p:sp>
        <p:nvSpPr>
          <p:cNvPr id="4" name="TextBox 3"/>
          <p:cNvSpPr txBox="1"/>
          <p:nvPr/>
        </p:nvSpPr>
        <p:spPr>
          <a:xfrm>
            <a:off x="3711388" y="2537954"/>
            <a:ext cx="8264712" cy="584775"/>
          </a:xfrm>
          <a:prstGeom prst="rect">
            <a:avLst/>
          </a:prstGeom>
          <a:noFill/>
        </p:spPr>
        <p:txBody>
          <a:bodyPr wrap="square" rtlCol="0">
            <a:spAutoFit/>
          </a:bodyPr>
          <a:lstStyle/>
          <a:p>
            <a:r>
              <a:rPr lang="en-US" sz="3200" dirty="0">
                <a:solidFill>
                  <a:srgbClr val="B92508"/>
                </a:solidFill>
                <a:latin typeface="Century Gothic" panose="020B0502020202020204" pitchFamily="34" charset="0"/>
              </a:rPr>
              <a:t>Device </a:t>
            </a:r>
            <a:r>
              <a:rPr lang="en-US" sz="3200" i="1" dirty="0">
                <a:solidFill>
                  <a:srgbClr val="B92508"/>
                </a:solidFill>
                <a:latin typeface="Century Gothic" panose="020B0502020202020204" pitchFamily="34" charset="0"/>
              </a:rPr>
              <a:t>AD-</a:t>
            </a:r>
            <a:r>
              <a:rPr lang="en-US" sz="3200" i="1" dirty="0" err="1">
                <a:solidFill>
                  <a:srgbClr val="B92508"/>
                </a:solidFill>
                <a:latin typeface="Century Gothic" panose="020B0502020202020204" pitchFamily="34" charset="0"/>
              </a:rPr>
              <a:t>nostic</a:t>
            </a:r>
            <a:r>
              <a:rPr lang="en-US" sz="3200" dirty="0">
                <a:solidFill>
                  <a:srgbClr val="B92508"/>
                </a:solidFill>
                <a:latin typeface="Century Gothic" panose="020B0502020202020204" pitchFamily="34" charset="0"/>
              </a:rPr>
              <a:t>.</a:t>
            </a:r>
            <a:endParaRPr lang="en-US" sz="28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3949270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009540" y="827351"/>
            <a:ext cx="4172938"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Unearthed</a:t>
            </a:r>
          </a:p>
        </p:txBody>
      </p:sp>
      <p:sp>
        <p:nvSpPr>
          <p:cNvPr id="12" name="TextBox 11">
            <a:extLst>
              <a:ext uri="{FF2B5EF4-FFF2-40B4-BE49-F238E27FC236}">
                <a16:creationId xmlns:a16="http://schemas.microsoft.com/office/drawing/2014/main" id="{BBD90D49-F446-4D46-BEDD-569019F4C5CF}"/>
              </a:ext>
            </a:extLst>
          </p:cNvPr>
          <p:cNvSpPr txBox="1"/>
          <p:nvPr/>
        </p:nvSpPr>
        <p:spPr>
          <a:xfrm>
            <a:off x="485104" y="1891315"/>
            <a:ext cx="11221792" cy="646331"/>
          </a:xfrm>
          <a:prstGeom prst="rect">
            <a:avLst/>
          </a:prstGeom>
          <a:noFill/>
        </p:spPr>
        <p:txBody>
          <a:bodyPr wrap="square" rtlCol="0">
            <a:spAutoFit/>
          </a:bodyPr>
          <a:lstStyle/>
          <a:p>
            <a:pPr algn="ctr"/>
            <a:r>
              <a:rPr lang="en-US" sz="3600" i="1" dirty="0">
                <a:solidFill>
                  <a:srgbClr val="B92508"/>
                </a:solidFill>
                <a:latin typeface="Century Gothic" panose="020B0502020202020204" pitchFamily="34" charset="0"/>
              </a:rPr>
              <a:t>“In a hole in the ground there lived a hobbit.”</a:t>
            </a:r>
          </a:p>
        </p:txBody>
      </p:sp>
      <p:grpSp>
        <p:nvGrpSpPr>
          <p:cNvPr id="2" name="Group 1">
            <a:extLst>
              <a:ext uri="{FF2B5EF4-FFF2-40B4-BE49-F238E27FC236}">
                <a16:creationId xmlns:a16="http://schemas.microsoft.com/office/drawing/2014/main" id="{CFF7EF1A-6392-4B46-95C4-59451243ED2A}"/>
              </a:ext>
            </a:extLst>
          </p:cNvPr>
          <p:cNvGrpSpPr/>
          <p:nvPr/>
        </p:nvGrpSpPr>
        <p:grpSpPr>
          <a:xfrm>
            <a:off x="3853031" y="3219007"/>
            <a:ext cx="4485938" cy="3233359"/>
            <a:chOff x="3853031" y="3219007"/>
            <a:chExt cx="4485938" cy="3233359"/>
          </a:xfrm>
        </p:grpSpPr>
        <p:pic>
          <p:nvPicPr>
            <p:cNvPr id="7170" name="Picture 2" descr="TheHobbit FirstEdition.jpg">
              <a:extLst>
                <a:ext uri="{FF2B5EF4-FFF2-40B4-BE49-F238E27FC236}">
                  <a16:creationId xmlns:a16="http://schemas.microsoft.com/office/drawing/2014/main" id="{F5511925-415F-4586-AFE2-CFAFA080FF8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4869"/>
            <a:stretch/>
          </p:blipFill>
          <p:spPr bwMode="auto">
            <a:xfrm>
              <a:off x="5386315" y="3219007"/>
              <a:ext cx="1419371" cy="20840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3A992DE-0322-4F22-8119-B154CE0CBFDD}"/>
                </a:ext>
              </a:extLst>
            </p:cNvPr>
            <p:cNvSpPr txBox="1"/>
            <p:nvPr/>
          </p:nvSpPr>
          <p:spPr>
            <a:xfrm>
              <a:off x="3853031" y="5498259"/>
              <a:ext cx="4485938" cy="954107"/>
            </a:xfrm>
            <a:prstGeom prst="rect">
              <a:avLst/>
            </a:prstGeom>
            <a:noFill/>
          </p:spPr>
          <p:txBody>
            <a:bodyPr wrap="square" rtlCol="0">
              <a:spAutoFit/>
            </a:bodyPr>
            <a:lstStyle/>
            <a:p>
              <a:pPr algn="ctr"/>
              <a:r>
                <a:rPr lang="en-US" sz="2400" dirty="0">
                  <a:solidFill>
                    <a:srgbClr val="B92508"/>
                  </a:solidFill>
                  <a:latin typeface="Century Gothic" panose="020B0502020202020204" pitchFamily="34" charset="0"/>
                </a:rPr>
                <a:t>The Hobbit</a:t>
              </a:r>
            </a:p>
            <a:p>
              <a:pPr algn="ctr"/>
              <a:r>
                <a:rPr lang="en-US" sz="1600" dirty="0">
                  <a:solidFill>
                    <a:srgbClr val="B92508"/>
                  </a:solidFill>
                  <a:latin typeface="Century Gothic" panose="020B0502020202020204" pitchFamily="34" charset="0"/>
                </a:rPr>
                <a:t>J.R.R. Tolkien</a:t>
              </a:r>
            </a:p>
            <a:p>
              <a:pPr algn="ctr"/>
              <a:r>
                <a:rPr lang="en-US" sz="1600" dirty="0">
                  <a:solidFill>
                    <a:srgbClr val="B92508"/>
                  </a:solidFill>
                  <a:latin typeface="Century Gothic" panose="020B0502020202020204" pitchFamily="34" charset="0"/>
                </a:rPr>
                <a:t>1937</a:t>
              </a:r>
              <a:endParaRPr lang="en-US" sz="1400" dirty="0">
                <a:solidFill>
                  <a:srgbClr val="B92508"/>
                </a:solidFill>
                <a:latin typeface="Century Gothic" panose="020B0502020202020204" pitchFamily="34" charset="0"/>
              </a:endParaRPr>
            </a:p>
          </p:txBody>
        </p:sp>
      </p:grpSp>
    </p:spTree>
    <p:extLst>
      <p:ext uri="{BB962C8B-B14F-4D97-AF65-F5344CB8AC3E}">
        <p14:creationId xmlns:p14="http://schemas.microsoft.com/office/powerpoint/2010/main" val="31798827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289791" y="640937"/>
            <a:ext cx="5833562" cy="583356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846264" y="3142220"/>
            <a:ext cx="2720617" cy="830997"/>
          </a:xfrm>
          <a:prstGeom prst="rect">
            <a:avLst/>
          </a:prstGeom>
          <a:noFill/>
        </p:spPr>
        <p:txBody>
          <a:bodyPr wrap="none" rtlCol="0">
            <a:spAutoFit/>
          </a:bodyPr>
          <a:lstStyle/>
          <a:p>
            <a:pPr algn="ctr"/>
            <a:r>
              <a:rPr lang="en-US" sz="2400" dirty="0">
                <a:solidFill>
                  <a:schemeClr val="accent6">
                    <a:lumMod val="20000"/>
                    <a:lumOff val="80000"/>
                  </a:schemeClr>
                </a:solidFill>
                <a:latin typeface="Century Gothic" panose="020B0502020202020204" pitchFamily="34" charset="0"/>
              </a:rPr>
              <a:t>comScore Found</a:t>
            </a:r>
          </a:p>
          <a:p>
            <a:pPr algn="ctr"/>
            <a:r>
              <a:rPr lang="en-US" sz="2400" dirty="0">
                <a:solidFill>
                  <a:schemeClr val="accent6">
                    <a:lumMod val="20000"/>
                    <a:lumOff val="80000"/>
                  </a:schemeClr>
                </a:solidFill>
                <a:latin typeface="Century Gothic" panose="020B0502020202020204" pitchFamily="34" charset="0"/>
              </a:rPr>
              <a:t>1,328</a:t>
            </a:r>
          </a:p>
        </p:txBody>
      </p:sp>
      <p:sp>
        <p:nvSpPr>
          <p:cNvPr id="67" name="TextBox 66"/>
          <p:cNvSpPr txBox="1"/>
          <p:nvPr/>
        </p:nvSpPr>
        <p:spPr>
          <a:xfrm>
            <a:off x="-11221" y="141498"/>
            <a:ext cx="2566728" cy="1015663"/>
          </a:xfrm>
          <a:prstGeom prst="rect">
            <a:avLst/>
          </a:prstGeom>
          <a:noFill/>
        </p:spPr>
        <p:txBody>
          <a:bodyPr wrap="none" rtlCol="0">
            <a:spAutoFit/>
          </a:bodyPr>
          <a:lstStyle/>
          <a:p>
            <a:pPr algn="ctr"/>
            <a:r>
              <a:rPr lang="en-US" sz="2000" b="1" dirty="0">
                <a:solidFill>
                  <a:srgbClr val="901D06"/>
                </a:solidFill>
                <a:latin typeface="Century Gothic" panose="020B0502020202020204" pitchFamily="34" charset="0"/>
              </a:rPr>
              <a:t>Minutes per Capita</a:t>
            </a:r>
          </a:p>
          <a:p>
            <a:pPr algn="ctr"/>
            <a:r>
              <a:rPr lang="en-US" sz="2000" b="1" dirty="0">
                <a:solidFill>
                  <a:srgbClr val="901D06"/>
                </a:solidFill>
                <a:latin typeface="Century Gothic" panose="020B0502020202020204" pitchFamily="34" charset="0"/>
              </a:rPr>
              <a:t>Total Canada</a:t>
            </a:r>
          </a:p>
          <a:p>
            <a:pPr algn="ctr"/>
            <a:r>
              <a:rPr lang="en-US" sz="2000" b="1" dirty="0">
                <a:solidFill>
                  <a:srgbClr val="901D06"/>
                </a:solidFill>
                <a:latin typeface="Century Gothic" panose="020B0502020202020204" pitchFamily="34" charset="0"/>
              </a:rPr>
              <a:t>Adults 18+</a:t>
            </a:r>
          </a:p>
        </p:txBody>
      </p:sp>
    </p:spTree>
    <p:extLst>
      <p:ext uri="{BB962C8B-B14F-4D97-AF65-F5344CB8AC3E}">
        <p14:creationId xmlns:p14="http://schemas.microsoft.com/office/powerpoint/2010/main" val="1262074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Oval 146">
            <a:extLst>
              <a:ext uri="{FF2B5EF4-FFF2-40B4-BE49-F238E27FC236}">
                <a16:creationId xmlns:a16="http://schemas.microsoft.com/office/drawing/2014/main" id="{A3475765-5277-4C06-96D1-296BA6FA7900}"/>
              </a:ext>
            </a:extLst>
          </p:cNvPr>
          <p:cNvSpPr/>
          <p:nvPr/>
        </p:nvSpPr>
        <p:spPr>
          <a:xfrm>
            <a:off x="3289791" y="640937"/>
            <a:ext cx="5833562" cy="583356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2427398" y="-172991"/>
            <a:ext cx="7360176" cy="7360176"/>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Total Canada</a:t>
            </a:r>
          </a:p>
          <a:p>
            <a:pPr algn="ctr"/>
            <a:r>
              <a:rPr lang="en-US" sz="2000" dirty="0">
                <a:solidFill>
                  <a:srgbClr val="901D06"/>
                </a:solidFill>
                <a:latin typeface="Century Gothic" panose="020B0502020202020204" pitchFamily="34" charset="0"/>
              </a:rPr>
              <a:t>Adults 18+</a:t>
            </a:r>
          </a:p>
        </p:txBody>
      </p:sp>
      <p:sp>
        <p:nvSpPr>
          <p:cNvPr id="63" name="TextBox 62"/>
          <p:cNvSpPr txBox="1"/>
          <p:nvPr/>
        </p:nvSpPr>
        <p:spPr>
          <a:xfrm>
            <a:off x="5216857" y="2906932"/>
            <a:ext cx="1781257" cy="1200329"/>
          </a:xfrm>
          <a:prstGeom prst="rect">
            <a:avLst/>
          </a:prstGeom>
          <a:noFill/>
        </p:spPr>
        <p:txBody>
          <a:bodyPr wrap="none" rtlCol="0">
            <a:spAutoFit/>
          </a:bodyPr>
          <a:lstStyle/>
          <a:p>
            <a:pPr algn="ctr"/>
            <a:r>
              <a:rPr lang="en-US" sz="2400" dirty="0">
                <a:solidFill>
                  <a:schemeClr val="accent6">
                    <a:lumMod val="20000"/>
                    <a:lumOff val="80000"/>
                  </a:schemeClr>
                </a:solidFill>
                <a:latin typeface="Century Gothic" panose="020B0502020202020204" pitchFamily="34" charset="0"/>
              </a:rPr>
              <a:t>Unearthed</a:t>
            </a:r>
          </a:p>
          <a:p>
            <a:pPr algn="ctr"/>
            <a:r>
              <a:rPr lang="en-US" sz="2400" dirty="0">
                <a:solidFill>
                  <a:srgbClr val="E2F0D9"/>
                </a:solidFill>
                <a:latin typeface="Century Gothic" panose="020B0502020202020204" pitchFamily="34" charset="0"/>
              </a:rPr>
              <a:t>2,154</a:t>
            </a:r>
          </a:p>
          <a:p>
            <a:pPr algn="ctr"/>
            <a:r>
              <a:rPr lang="en-US" sz="2400" dirty="0">
                <a:solidFill>
                  <a:schemeClr val="accent6">
                    <a:lumMod val="20000"/>
                    <a:lumOff val="80000"/>
                  </a:schemeClr>
                </a:solidFill>
                <a:latin typeface="Century Gothic" panose="020B0502020202020204" pitchFamily="34" charset="0"/>
              </a:rPr>
              <a:t>+62%</a:t>
            </a:r>
          </a:p>
        </p:txBody>
      </p:sp>
      <p:sp>
        <p:nvSpPr>
          <p:cNvPr id="141" name="TextBox 140">
            <a:extLst>
              <a:ext uri="{FF2B5EF4-FFF2-40B4-BE49-F238E27FC236}">
                <a16:creationId xmlns:a16="http://schemas.microsoft.com/office/drawing/2014/main" id="{AEC77356-9B5A-4F30-BA48-2E215FFE6763}"/>
              </a:ext>
            </a:extLst>
          </p:cNvPr>
          <p:cNvSpPr txBox="1"/>
          <p:nvPr/>
        </p:nvSpPr>
        <p:spPr>
          <a:xfrm>
            <a:off x="4846264" y="3142220"/>
            <a:ext cx="2720617" cy="830997"/>
          </a:xfrm>
          <a:prstGeom prst="rect">
            <a:avLst/>
          </a:prstGeom>
          <a:noFill/>
        </p:spPr>
        <p:txBody>
          <a:bodyPr wrap="none" rtlCol="0">
            <a:spAutoFit/>
          </a:bodyPr>
          <a:lstStyle/>
          <a:p>
            <a:pPr algn="ctr"/>
            <a:r>
              <a:rPr lang="en-US" sz="2400" dirty="0">
                <a:solidFill>
                  <a:schemeClr val="accent6">
                    <a:lumMod val="20000"/>
                    <a:lumOff val="80000"/>
                  </a:schemeClr>
                </a:solidFill>
                <a:latin typeface="Century Gothic" panose="020B0502020202020204" pitchFamily="34" charset="0"/>
              </a:rPr>
              <a:t>comScore Found</a:t>
            </a:r>
          </a:p>
          <a:p>
            <a:pPr algn="ctr"/>
            <a:r>
              <a:rPr lang="en-US" sz="2400" dirty="0">
                <a:solidFill>
                  <a:schemeClr val="accent6">
                    <a:lumMod val="20000"/>
                    <a:lumOff val="80000"/>
                  </a:schemeClr>
                </a:solidFill>
                <a:latin typeface="Century Gothic" panose="020B0502020202020204" pitchFamily="34" charset="0"/>
              </a:rPr>
              <a:t>1,328</a:t>
            </a:r>
          </a:p>
        </p:txBody>
      </p:sp>
    </p:spTree>
    <p:extLst>
      <p:ext uri="{BB962C8B-B14F-4D97-AF65-F5344CB8AC3E}">
        <p14:creationId xmlns:p14="http://schemas.microsoft.com/office/powerpoint/2010/main" val="1476307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41"/>
                                        </p:tgtEl>
                                      </p:cBhvr>
                                    </p:animEffect>
                                    <p:set>
                                      <p:cBhvr>
                                        <p:cTn id="7" dur="1" fill="hold">
                                          <p:stCondLst>
                                            <p:cond delay="499"/>
                                          </p:stCondLst>
                                        </p:cTn>
                                        <p:tgtEl>
                                          <p:spTgt spid="141"/>
                                        </p:tgtEl>
                                        <p:attrNameLst>
                                          <p:attrName>style.visibility</p:attrName>
                                        </p:attrNameLst>
                                      </p:cBhvr>
                                      <p:to>
                                        <p:strVal val="hidden"/>
                                      </p:to>
                                    </p:set>
                                  </p:childTnLst>
                                </p:cTn>
                              </p:par>
                              <p:par>
                                <p:cTn id="8" presetID="53" presetClass="entr" presetSubtype="16"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 calcmode="lin" valueType="num">
                                      <p:cBhvr>
                                        <p:cTn id="10" dur="2000" fill="hold"/>
                                        <p:tgtEl>
                                          <p:spTgt spid="62"/>
                                        </p:tgtEl>
                                        <p:attrNameLst>
                                          <p:attrName>ppt_w</p:attrName>
                                        </p:attrNameLst>
                                      </p:cBhvr>
                                      <p:tavLst>
                                        <p:tav tm="0">
                                          <p:val>
                                            <p:fltVal val="0"/>
                                          </p:val>
                                        </p:tav>
                                        <p:tav tm="100000">
                                          <p:val>
                                            <p:strVal val="#ppt_w"/>
                                          </p:val>
                                        </p:tav>
                                      </p:tavLst>
                                    </p:anim>
                                    <p:anim calcmode="lin" valueType="num">
                                      <p:cBhvr>
                                        <p:cTn id="11" dur="2000" fill="hold"/>
                                        <p:tgtEl>
                                          <p:spTgt spid="62"/>
                                        </p:tgtEl>
                                        <p:attrNameLst>
                                          <p:attrName>ppt_h</p:attrName>
                                        </p:attrNameLst>
                                      </p:cBhvr>
                                      <p:tavLst>
                                        <p:tav tm="0">
                                          <p:val>
                                            <p:fltVal val="0"/>
                                          </p:val>
                                        </p:tav>
                                        <p:tav tm="100000">
                                          <p:val>
                                            <p:strVal val="#ppt_h"/>
                                          </p:val>
                                        </p:tav>
                                      </p:tavLst>
                                    </p:anim>
                                    <p:animEffect transition="in" filter="fade">
                                      <p:cBhvr>
                                        <p:cTn id="12" dur="2000"/>
                                        <p:tgtEl>
                                          <p:spTgt spid="62"/>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14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286682" y="1285635"/>
            <a:ext cx="4443094" cy="4443094"/>
            <a:chOff x="12493937" y="1285635"/>
            <a:chExt cx="4443094" cy="4443094"/>
          </a:xfrm>
        </p:grpSpPr>
        <p:sp>
          <p:nvSpPr>
            <p:cNvPr id="83" name="Oval 82"/>
            <p:cNvSpPr/>
            <p:nvPr/>
          </p:nvSpPr>
          <p:spPr>
            <a:xfrm>
              <a:off x="12493937" y="1285635"/>
              <a:ext cx="4443094" cy="4443094"/>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14288925" y="3176865"/>
              <a:ext cx="853119" cy="646331"/>
            </a:xfrm>
            <a:prstGeom prst="rect">
              <a:avLst/>
            </a:prstGeom>
            <a:noFill/>
          </p:spPr>
          <p:txBody>
            <a:bodyPr wrap="none" rtlCol="0">
              <a:spAutoFit/>
            </a:bodyPr>
            <a:lstStyle/>
            <a:p>
              <a:pPr algn="ctr"/>
              <a:r>
                <a:rPr lang="en-US" dirty="0">
                  <a:latin typeface="Century Gothic" panose="020B0502020202020204" pitchFamily="34" charset="0"/>
                </a:rPr>
                <a:t>Video</a:t>
              </a:r>
            </a:p>
            <a:p>
              <a:pPr algn="ctr"/>
              <a:r>
                <a:rPr lang="en-US" dirty="0">
                  <a:latin typeface="Century Gothic" panose="020B0502020202020204" pitchFamily="34" charset="0"/>
                </a:rPr>
                <a:t>777</a:t>
              </a:r>
            </a:p>
          </p:txBody>
        </p:sp>
      </p:grpSp>
      <p:grpSp>
        <p:nvGrpSpPr>
          <p:cNvPr id="20" name="Group 19"/>
          <p:cNvGrpSpPr/>
          <p:nvPr/>
        </p:nvGrpSpPr>
        <p:grpSpPr>
          <a:xfrm>
            <a:off x="4796268" y="1795221"/>
            <a:ext cx="3423922" cy="3423922"/>
            <a:chOff x="10110531" y="1788451"/>
            <a:chExt cx="3423922" cy="3423922"/>
          </a:xfrm>
        </p:grpSpPr>
        <p:sp>
          <p:nvSpPr>
            <p:cNvPr id="108" name="Oval 107"/>
            <p:cNvSpPr/>
            <p:nvPr/>
          </p:nvSpPr>
          <p:spPr>
            <a:xfrm>
              <a:off x="10110531" y="1788451"/>
              <a:ext cx="3423922" cy="34239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11511349" y="3176865"/>
              <a:ext cx="622286" cy="646331"/>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Text</a:t>
              </a:r>
            </a:p>
            <a:p>
              <a:pPr algn="ctr"/>
              <a:r>
                <a:rPr lang="en-US" dirty="0">
                  <a:solidFill>
                    <a:schemeClr val="bg1"/>
                  </a:solidFill>
                  <a:latin typeface="Century Gothic" panose="020B0502020202020204" pitchFamily="34" charset="0"/>
                </a:rPr>
                <a:t>479</a:t>
              </a:r>
            </a:p>
          </p:txBody>
        </p:sp>
      </p:grpSp>
      <p:sp>
        <p:nvSpPr>
          <p:cNvPr id="41" name="TextBox 40"/>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Total Canada</a:t>
            </a:r>
          </a:p>
          <a:p>
            <a:pPr algn="ctr"/>
            <a:r>
              <a:rPr lang="en-US" sz="2000" dirty="0">
                <a:solidFill>
                  <a:srgbClr val="901D06"/>
                </a:solidFill>
                <a:latin typeface="Century Gothic" panose="020B0502020202020204" pitchFamily="34" charset="0"/>
              </a:rPr>
              <a:t>Adults 18+</a:t>
            </a:r>
          </a:p>
        </p:txBody>
      </p:sp>
      <p:cxnSp>
        <p:nvCxnSpPr>
          <p:cNvPr id="5" name="Straight Connector 4"/>
          <p:cNvCxnSpPr/>
          <p:nvPr/>
        </p:nvCxnSpPr>
        <p:spPr>
          <a:xfrm>
            <a:off x="-2270626" y="3570682"/>
            <a:ext cx="8905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5241506" y="2240459"/>
            <a:ext cx="2533446" cy="2533446"/>
            <a:chOff x="5078209" y="2233689"/>
            <a:chExt cx="2533446" cy="2533446"/>
          </a:xfrm>
        </p:grpSpPr>
        <p:sp>
          <p:nvSpPr>
            <p:cNvPr id="98" name="Oval 97"/>
            <p:cNvSpPr/>
            <p:nvPr/>
          </p:nvSpPr>
          <p:spPr>
            <a:xfrm>
              <a:off x="5078209" y="2233689"/>
              <a:ext cx="2533446" cy="2533446"/>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5932800" y="3176865"/>
              <a:ext cx="824265" cy="646331"/>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Other</a:t>
              </a:r>
            </a:p>
            <a:p>
              <a:pPr algn="ctr"/>
              <a:r>
                <a:rPr lang="en-US" dirty="0">
                  <a:solidFill>
                    <a:schemeClr val="bg1"/>
                  </a:solidFill>
                  <a:latin typeface="Century Gothic" panose="020B0502020202020204" pitchFamily="34" charset="0"/>
                </a:rPr>
                <a:t>250</a:t>
              </a:r>
            </a:p>
          </p:txBody>
        </p:sp>
      </p:grpSp>
      <p:grpSp>
        <p:nvGrpSpPr>
          <p:cNvPr id="21" name="Group 20"/>
          <p:cNvGrpSpPr/>
          <p:nvPr/>
        </p:nvGrpSpPr>
        <p:grpSpPr>
          <a:xfrm>
            <a:off x="5317888" y="2316841"/>
            <a:ext cx="2380682" cy="2380682"/>
            <a:chOff x="7553877" y="2222791"/>
            <a:chExt cx="2555242" cy="2555242"/>
          </a:xfrm>
        </p:grpSpPr>
        <p:sp>
          <p:nvSpPr>
            <p:cNvPr id="103" name="Oval 102"/>
            <p:cNvSpPr/>
            <p:nvPr/>
          </p:nvSpPr>
          <p:spPr>
            <a:xfrm>
              <a:off x="7553877" y="2222791"/>
              <a:ext cx="2555242" cy="255524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8406542" y="3176865"/>
              <a:ext cx="849913" cy="646331"/>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Social</a:t>
              </a:r>
            </a:p>
            <a:p>
              <a:pPr algn="ctr"/>
              <a:r>
                <a:rPr lang="en-US" dirty="0">
                  <a:solidFill>
                    <a:schemeClr val="bg1"/>
                  </a:solidFill>
                  <a:latin typeface="Century Gothic" panose="020B0502020202020204" pitchFamily="34" charset="0"/>
                </a:rPr>
                <a:t>211</a:t>
              </a:r>
            </a:p>
          </p:txBody>
        </p:sp>
      </p:grpSp>
      <p:grpSp>
        <p:nvGrpSpPr>
          <p:cNvPr id="23" name="Group 22"/>
          <p:cNvGrpSpPr/>
          <p:nvPr/>
        </p:nvGrpSpPr>
        <p:grpSpPr>
          <a:xfrm>
            <a:off x="5458079" y="2457032"/>
            <a:ext cx="2100300" cy="2100300"/>
            <a:chOff x="3212603" y="2527591"/>
            <a:chExt cx="1945642" cy="1945642"/>
          </a:xfrm>
        </p:grpSpPr>
        <p:sp>
          <p:nvSpPr>
            <p:cNvPr id="93" name="Oval 92"/>
            <p:cNvSpPr/>
            <p:nvPr/>
          </p:nvSpPr>
          <p:spPr>
            <a:xfrm>
              <a:off x="3212603" y="2527591"/>
              <a:ext cx="1945642" cy="194564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3491965" y="3176865"/>
              <a:ext cx="1386919" cy="646331"/>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Interactive</a:t>
              </a:r>
            </a:p>
            <a:p>
              <a:pPr algn="ctr"/>
              <a:r>
                <a:rPr lang="en-US" dirty="0">
                  <a:solidFill>
                    <a:schemeClr val="bg1"/>
                  </a:solidFill>
                  <a:latin typeface="Century Gothic" panose="020B0502020202020204" pitchFamily="34" charset="0"/>
                </a:rPr>
                <a:t>169</a:t>
              </a:r>
            </a:p>
          </p:txBody>
        </p:sp>
      </p:grpSp>
      <p:grpSp>
        <p:nvGrpSpPr>
          <p:cNvPr id="24" name="Group 23"/>
          <p:cNvGrpSpPr/>
          <p:nvPr/>
        </p:nvGrpSpPr>
        <p:grpSpPr>
          <a:xfrm>
            <a:off x="5561629" y="2560582"/>
            <a:ext cx="1893200" cy="1893200"/>
            <a:chOff x="1504842" y="2683801"/>
            <a:chExt cx="1633222" cy="1633222"/>
          </a:xfrm>
        </p:grpSpPr>
        <p:sp>
          <p:nvSpPr>
            <p:cNvPr id="88" name="Oval 87"/>
            <p:cNvSpPr/>
            <p:nvPr/>
          </p:nvSpPr>
          <p:spPr>
            <a:xfrm>
              <a:off x="1504842" y="2683801"/>
              <a:ext cx="1633222" cy="16332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1906917" y="3063765"/>
              <a:ext cx="829073" cy="830997"/>
            </a:xfrm>
            <a:prstGeom prst="rect">
              <a:avLst/>
            </a:prstGeom>
            <a:noFill/>
          </p:spPr>
          <p:txBody>
            <a:bodyPr wrap="none" rtlCol="0">
              <a:spAutoFit/>
            </a:bodyPr>
            <a:lstStyle/>
            <a:p>
              <a:pPr algn="ctr"/>
              <a:r>
                <a:rPr lang="en-US" sz="1600" dirty="0">
                  <a:solidFill>
                    <a:schemeClr val="bg1"/>
                  </a:solidFill>
                  <a:latin typeface="Century Gothic" panose="020B0502020202020204" pitchFamily="34" charset="0"/>
                </a:rPr>
                <a:t>Online</a:t>
              </a:r>
            </a:p>
            <a:p>
              <a:pPr algn="ctr"/>
              <a:r>
                <a:rPr lang="en-US" sz="1600" dirty="0">
                  <a:solidFill>
                    <a:schemeClr val="bg1"/>
                  </a:solidFill>
                  <a:latin typeface="Century Gothic" panose="020B0502020202020204" pitchFamily="34" charset="0"/>
                </a:rPr>
                <a:t>Audio</a:t>
              </a:r>
            </a:p>
            <a:p>
              <a:pPr algn="ctr"/>
              <a:r>
                <a:rPr lang="en-US" sz="1600" dirty="0">
                  <a:solidFill>
                    <a:schemeClr val="bg1"/>
                  </a:solidFill>
                  <a:latin typeface="Century Gothic" panose="020B0502020202020204" pitchFamily="34" charset="0"/>
                </a:rPr>
                <a:t>135</a:t>
              </a:r>
            </a:p>
          </p:txBody>
        </p:sp>
      </p:grpSp>
      <p:grpSp>
        <p:nvGrpSpPr>
          <p:cNvPr id="25" name="Group 24"/>
          <p:cNvGrpSpPr/>
          <p:nvPr/>
        </p:nvGrpSpPr>
        <p:grpSpPr>
          <a:xfrm>
            <a:off x="5791580" y="2790533"/>
            <a:ext cx="1433298" cy="1433298"/>
            <a:chOff x="134297" y="2869753"/>
            <a:chExt cx="1283972" cy="1283972"/>
          </a:xfrm>
        </p:grpSpPr>
        <p:sp>
          <p:nvSpPr>
            <p:cNvPr id="78" name="Oval 77"/>
            <p:cNvSpPr/>
            <p:nvPr/>
          </p:nvSpPr>
          <p:spPr>
            <a:xfrm>
              <a:off x="134297" y="2869753"/>
              <a:ext cx="1283972" cy="128397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485947" y="3202265"/>
              <a:ext cx="604653" cy="584775"/>
            </a:xfrm>
            <a:prstGeom prst="rect">
              <a:avLst/>
            </a:prstGeom>
            <a:noFill/>
          </p:spPr>
          <p:txBody>
            <a:bodyPr wrap="none" rtlCol="0">
              <a:spAutoFit/>
            </a:bodyPr>
            <a:lstStyle/>
            <a:p>
              <a:pPr algn="ctr"/>
              <a:r>
                <a:rPr lang="en-US" sz="1600" dirty="0">
                  <a:solidFill>
                    <a:schemeClr val="bg1"/>
                  </a:solidFill>
                  <a:latin typeface="Century Gothic" panose="020B0502020202020204" pitchFamily="34" charset="0"/>
                </a:rPr>
                <a:t>Print</a:t>
              </a:r>
            </a:p>
            <a:p>
              <a:pPr algn="ctr"/>
              <a:r>
                <a:rPr lang="en-US" sz="1600" dirty="0">
                  <a:solidFill>
                    <a:schemeClr val="bg1"/>
                  </a:solidFill>
                  <a:latin typeface="Century Gothic" panose="020B0502020202020204" pitchFamily="34" charset="0"/>
                </a:rPr>
                <a:t>77</a:t>
              </a:r>
            </a:p>
          </p:txBody>
        </p:sp>
      </p:grpSp>
      <p:grpSp>
        <p:nvGrpSpPr>
          <p:cNvPr id="26" name="Group 25"/>
          <p:cNvGrpSpPr/>
          <p:nvPr/>
        </p:nvGrpSpPr>
        <p:grpSpPr>
          <a:xfrm>
            <a:off x="5893785" y="2892738"/>
            <a:ext cx="1228888" cy="1228888"/>
            <a:chOff x="-1048848" y="2942778"/>
            <a:chExt cx="1137922" cy="1137922"/>
          </a:xfrm>
        </p:grpSpPr>
        <p:sp>
          <p:nvSpPr>
            <p:cNvPr id="49" name="Oval 48"/>
            <p:cNvSpPr/>
            <p:nvPr/>
          </p:nvSpPr>
          <p:spPr>
            <a:xfrm>
              <a:off x="-1048848" y="2942778"/>
              <a:ext cx="1137922" cy="11379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928888" y="3139965"/>
              <a:ext cx="898002" cy="738664"/>
            </a:xfrm>
            <a:prstGeom prst="rect">
              <a:avLst/>
            </a:prstGeom>
            <a:noFill/>
          </p:spPr>
          <p:txBody>
            <a:bodyPr wrap="none" rtlCol="0">
              <a:spAutoFit/>
            </a:bodyPr>
            <a:lstStyle/>
            <a:p>
              <a:pPr algn="ctr"/>
              <a:r>
                <a:rPr lang="en-US" sz="1400" dirty="0">
                  <a:solidFill>
                    <a:schemeClr val="bg1"/>
                  </a:solidFill>
                  <a:latin typeface="Century Gothic" panose="020B0502020202020204" pitchFamily="34" charset="0"/>
                </a:rPr>
                <a:t>Online</a:t>
              </a:r>
            </a:p>
            <a:p>
              <a:pPr algn="ctr"/>
              <a:r>
                <a:rPr lang="en-US" sz="1400" dirty="0">
                  <a:solidFill>
                    <a:schemeClr val="bg1"/>
                  </a:solidFill>
                  <a:latin typeface="Century Gothic" panose="020B0502020202020204" pitchFamily="34" charset="0"/>
                </a:rPr>
                <a:t>Gaming</a:t>
              </a:r>
            </a:p>
            <a:p>
              <a:pPr algn="ctr"/>
              <a:r>
                <a:rPr lang="en-US" sz="1400" dirty="0">
                  <a:solidFill>
                    <a:schemeClr val="bg1"/>
                  </a:solidFill>
                  <a:latin typeface="Century Gothic" panose="020B0502020202020204" pitchFamily="34" charset="0"/>
                </a:rPr>
                <a:t>56</a:t>
              </a:r>
            </a:p>
          </p:txBody>
        </p:sp>
      </p:grpSp>
      <p:grpSp>
        <p:nvGrpSpPr>
          <p:cNvPr id="87" name="Group 86">
            <a:extLst>
              <a:ext uri="{FF2B5EF4-FFF2-40B4-BE49-F238E27FC236}">
                <a16:creationId xmlns:a16="http://schemas.microsoft.com/office/drawing/2014/main" id="{E503F63B-3777-494B-9B1C-C3A7788D0F01}"/>
              </a:ext>
            </a:extLst>
          </p:cNvPr>
          <p:cNvGrpSpPr/>
          <p:nvPr/>
        </p:nvGrpSpPr>
        <p:grpSpPr>
          <a:xfrm>
            <a:off x="2404426" y="-166028"/>
            <a:ext cx="7383148" cy="7375258"/>
            <a:chOff x="2387601" y="-261253"/>
            <a:chExt cx="7416798" cy="7416798"/>
          </a:xfrm>
        </p:grpSpPr>
        <p:sp>
          <p:nvSpPr>
            <p:cNvPr id="89" name="Oval 88">
              <a:extLst>
                <a:ext uri="{FF2B5EF4-FFF2-40B4-BE49-F238E27FC236}">
                  <a16:creationId xmlns:a16="http://schemas.microsoft.com/office/drawing/2014/main" id="{D0ACAA3A-2F15-4BCB-B33B-7F36C31B5359}"/>
                </a:ext>
              </a:extLst>
            </p:cNvPr>
            <p:cNvSpPr/>
            <p:nvPr/>
          </p:nvSpPr>
          <p:spPr>
            <a:xfrm>
              <a:off x="2387601" y="-261253"/>
              <a:ext cx="7416798" cy="7416798"/>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D8285356-829A-4D2D-882E-60768AC10803}"/>
                </a:ext>
              </a:extLst>
            </p:cNvPr>
            <p:cNvSpPr txBox="1"/>
            <p:nvPr/>
          </p:nvSpPr>
          <p:spPr>
            <a:xfrm>
              <a:off x="5192762" y="3120386"/>
              <a:ext cx="1789375" cy="835677"/>
            </a:xfrm>
            <a:prstGeom prst="rect">
              <a:avLst/>
            </a:prstGeom>
            <a:noFill/>
          </p:spPr>
          <p:txBody>
            <a:bodyPr wrap="none" rtlCol="0">
              <a:spAutoFit/>
            </a:bodyPr>
            <a:lstStyle/>
            <a:p>
              <a:pPr algn="ctr"/>
              <a:r>
                <a:rPr lang="en-US" sz="2400" dirty="0">
                  <a:solidFill>
                    <a:srgbClr val="E2F0D9"/>
                  </a:solidFill>
                  <a:latin typeface="Century Gothic" panose="020B0502020202020204" pitchFamily="34" charset="0"/>
                </a:rPr>
                <a:t>Unearthed</a:t>
              </a:r>
            </a:p>
            <a:p>
              <a:pPr algn="ctr"/>
              <a:r>
                <a:rPr lang="en-US" sz="2400" dirty="0">
                  <a:solidFill>
                    <a:srgbClr val="E2F0D9"/>
                  </a:solidFill>
                  <a:latin typeface="Century Gothic" panose="020B0502020202020204" pitchFamily="34" charset="0"/>
                </a:rPr>
                <a:t>2,154</a:t>
              </a:r>
            </a:p>
          </p:txBody>
        </p:sp>
      </p:grpSp>
    </p:spTree>
    <p:extLst>
      <p:ext uri="{BB962C8B-B14F-4D97-AF65-F5344CB8AC3E}">
        <p14:creationId xmlns:p14="http://schemas.microsoft.com/office/powerpoint/2010/main" val="477334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87"/>
                                            </p:tgtEl>
                                          </p:cBhvr>
                                        </p:animEffect>
                                        <p:set>
                                          <p:cBhvr>
                                            <p:cTn id="7" dur="1" fill="hold">
                                              <p:stCondLst>
                                                <p:cond delay="999"/>
                                              </p:stCondLst>
                                            </p:cTn>
                                            <p:tgtEl>
                                              <p:spTgt spid="87"/>
                                            </p:tgtEl>
                                            <p:attrNameLst>
                                              <p:attrName>style.visibility</p:attrName>
                                            </p:attrNameLst>
                                          </p:cBhvr>
                                          <p:to>
                                            <p:strVal val="hidden"/>
                                          </p:to>
                                        </p:set>
                                      </p:childTnLst>
                                    </p:cTn>
                                  </p:par>
                                  <p:par>
                                    <p:cTn id="8" presetID="35" presetClass="path" presetSubtype="0" accel="50000" fill="hold" nodeType="withEffect" p14:presetBounceEnd="36000">
                                      <p:stCondLst>
                                        <p:cond delay="0"/>
                                      </p:stCondLst>
                                      <p:childTnLst>
                                        <p:animMotion origin="layout" path="M -4.16667E-6 -2.59259E-6 L -0.4944 -2.59259E-6 " pathEditMode="relative" rAng="0" ptsTypes="AA" p14:bounceEnd="36000">
                                          <p:cBhvr>
                                            <p:cTn id="9" dur="2000" fill="hold"/>
                                            <p:tgtEl>
                                              <p:spTgt spid="26"/>
                                            </p:tgtEl>
                                            <p:attrNameLst>
                                              <p:attrName>ppt_x</p:attrName>
                                              <p:attrName>ppt_y</p:attrName>
                                            </p:attrNameLst>
                                          </p:cBhvr>
                                          <p:rCtr x="-24727" y="0"/>
                                        </p:animMotion>
                                      </p:childTnLst>
                                    </p:cTn>
                                  </p:par>
                                  <p:par>
                                    <p:cTn id="10" presetID="35" presetClass="path" presetSubtype="0" accel="50000" fill="hold" nodeType="withEffect" p14:presetBounceEnd="36000">
                                      <p:stCondLst>
                                        <p:cond delay="0"/>
                                      </p:stCondLst>
                                      <p:childTnLst>
                                        <p:animMotion origin="layout" path="M -3.95833E-6 -2.59259E-6 L -0.41601 -2.59259E-6 " pathEditMode="relative" rAng="0" ptsTypes="AA" p14:bounceEnd="36000">
                                          <p:cBhvr>
                                            <p:cTn id="11" dur="2000" fill="hold"/>
                                            <p:tgtEl>
                                              <p:spTgt spid="25"/>
                                            </p:tgtEl>
                                            <p:attrNameLst>
                                              <p:attrName>ppt_x</p:attrName>
                                              <p:attrName>ppt_y</p:attrName>
                                            </p:attrNameLst>
                                          </p:cBhvr>
                                          <p:rCtr x="-20807" y="0"/>
                                        </p:animMotion>
                                      </p:childTnLst>
                                    </p:cTn>
                                  </p:par>
                                  <p:par>
                                    <p:cTn id="12" presetID="35" presetClass="path" presetSubtype="0" accel="50000" fill="hold" nodeType="withEffect" p14:presetBounceEnd="36000">
                                      <p:stCondLst>
                                        <p:cond delay="0"/>
                                      </p:stCondLst>
                                      <p:childTnLst>
                                        <p:animMotion origin="layout" path="M -3.95833E-6 -2.59259E-6 L -0.32669 -2.59259E-6 " pathEditMode="relative" rAng="0" ptsTypes="AA" p14:bounceEnd="36000">
                                          <p:cBhvr>
                                            <p:cTn id="13" dur="2000" fill="hold"/>
                                            <p:tgtEl>
                                              <p:spTgt spid="24"/>
                                            </p:tgtEl>
                                            <p:attrNameLst>
                                              <p:attrName>ppt_x</p:attrName>
                                              <p:attrName>ppt_y</p:attrName>
                                            </p:attrNameLst>
                                          </p:cBhvr>
                                          <p:rCtr x="-16341" y="0"/>
                                        </p:animMotion>
                                      </p:childTnLst>
                                    </p:cTn>
                                  </p:par>
                                  <p:par>
                                    <p:cTn id="14" presetID="35" presetClass="path" presetSubtype="0" accel="50000" fill="hold" nodeType="withEffect" p14:presetBounceEnd="36000">
                                      <p:stCondLst>
                                        <p:cond delay="0"/>
                                      </p:stCondLst>
                                      <p:childTnLst>
                                        <p:animMotion origin="layout" path="M -3.95833E-6 -2.59259E-6 L -0.19127 -2.59259E-6 " pathEditMode="relative" rAng="0" ptsTypes="AA" p14:bounceEnd="36000">
                                          <p:cBhvr>
                                            <p:cTn id="15" dur="2000" fill="hold"/>
                                            <p:tgtEl>
                                              <p:spTgt spid="23"/>
                                            </p:tgtEl>
                                            <p:attrNameLst>
                                              <p:attrName>ppt_x</p:attrName>
                                              <p:attrName>ppt_y</p:attrName>
                                            </p:attrNameLst>
                                          </p:cBhvr>
                                          <p:rCtr x="-9570" y="0"/>
                                        </p:animMotion>
                                      </p:childTnLst>
                                    </p:cTn>
                                  </p:par>
                                  <p:par>
                                    <p:cTn id="16" presetID="63" presetClass="path" presetSubtype="0" accel="50000" fill="hold" nodeType="withEffect" p14:presetBounceEnd="36000">
                                      <p:stCondLst>
                                        <p:cond delay="0"/>
                                      </p:stCondLst>
                                      <p:childTnLst>
                                        <p:animMotion origin="layout" path="M -3.95833E-6 -2.59259E-6 L -0.072 -2.59259E-6 " pathEditMode="relative" rAng="0" ptsTypes="AA" p14:bounceEnd="36000">
                                          <p:cBhvr>
                                            <p:cTn id="17" dur="2000" fill="hold"/>
                                            <p:tgtEl>
                                              <p:spTgt spid="21"/>
                                            </p:tgtEl>
                                            <p:attrNameLst>
                                              <p:attrName>ppt_x</p:attrName>
                                              <p:attrName>ppt_y</p:attrName>
                                            </p:attrNameLst>
                                          </p:cBhvr>
                                          <p:rCtr x="-3607" y="0"/>
                                        </p:animMotion>
                                      </p:childTnLst>
                                    </p:cTn>
                                  </p:par>
                                  <p:par>
                                    <p:cTn id="18" presetID="35" presetClass="path" presetSubtype="0" accel="50000" fill="hold" nodeType="withEffect" p14:presetBounceEnd="36000">
                                      <p:stCondLst>
                                        <p:cond delay="0"/>
                                      </p:stCondLst>
                                      <p:childTnLst>
                                        <p:animMotion origin="layout" path="M -4.16667E-6 -2.59259E-6 L 0.06133 -2.59259E-6 " pathEditMode="relative" rAng="0" ptsTypes="AA" p14:bounceEnd="36000">
                                          <p:cBhvr>
                                            <p:cTn id="19" dur="2000" fill="hold"/>
                                            <p:tgtEl>
                                              <p:spTgt spid="22"/>
                                            </p:tgtEl>
                                            <p:attrNameLst>
                                              <p:attrName>ppt_x</p:attrName>
                                              <p:attrName>ppt_y</p:attrName>
                                            </p:attrNameLst>
                                          </p:cBhvr>
                                          <p:rCtr x="3060" y="0"/>
                                        </p:animMotion>
                                      </p:childTnLst>
                                    </p:cTn>
                                  </p:par>
                                  <p:par>
                                    <p:cTn id="20" presetID="63" presetClass="path" presetSubtype="0" accel="50000" fill="hold" nodeType="withEffect" p14:presetBounceEnd="36000">
                                      <p:stCondLst>
                                        <p:cond delay="0"/>
                                      </p:stCondLst>
                                      <p:childTnLst>
                                        <p:animMotion origin="layout" path="M -3.95833E-6 -2.59259E-6 L 0.18763 -2.59259E-6 " pathEditMode="relative" rAng="0" ptsTypes="AA" p14:bounceEnd="36000">
                                          <p:cBhvr>
                                            <p:cTn id="21" dur="2000" fill="hold"/>
                                            <p:tgtEl>
                                              <p:spTgt spid="20"/>
                                            </p:tgtEl>
                                            <p:attrNameLst>
                                              <p:attrName>ppt_x</p:attrName>
                                              <p:attrName>ppt_y</p:attrName>
                                            </p:attrNameLst>
                                          </p:cBhvr>
                                          <p:rCtr x="9375" y="0"/>
                                        </p:animMotion>
                                      </p:childTnLst>
                                    </p:cTn>
                                  </p:par>
                                  <p:par>
                                    <p:cTn id="22" presetID="63" presetClass="path" presetSubtype="0" accel="50000" fill="hold" nodeType="withEffect" p14:presetBounceEnd="36000">
                                      <p:stCondLst>
                                        <p:cond delay="0"/>
                                      </p:stCondLst>
                                      <p:childTnLst>
                                        <p:animMotion origin="layout" path="M 0.00287 -0.00139 L 0.36589 -0.00139 " pathEditMode="relative" rAng="0" ptsTypes="AA" p14:bounceEnd="36000">
                                          <p:cBhvr>
                                            <p:cTn id="23" dur="2000" fill="hold"/>
                                            <p:tgtEl>
                                              <p:spTgt spid="19"/>
                                            </p:tgtEl>
                                            <p:attrNameLst>
                                              <p:attrName>ppt_x</p:attrName>
                                              <p:attrName>ppt_y</p:attrName>
                                            </p:attrNameLst>
                                          </p:cBhvr>
                                          <p:rCtr x="1815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87"/>
                                            </p:tgtEl>
                                          </p:cBhvr>
                                        </p:animEffect>
                                        <p:set>
                                          <p:cBhvr>
                                            <p:cTn id="7" dur="1" fill="hold">
                                              <p:stCondLst>
                                                <p:cond delay="999"/>
                                              </p:stCondLst>
                                            </p:cTn>
                                            <p:tgtEl>
                                              <p:spTgt spid="87"/>
                                            </p:tgtEl>
                                            <p:attrNameLst>
                                              <p:attrName>style.visibility</p:attrName>
                                            </p:attrNameLst>
                                          </p:cBhvr>
                                          <p:to>
                                            <p:strVal val="hidden"/>
                                          </p:to>
                                        </p:set>
                                      </p:childTnLst>
                                    </p:cTn>
                                  </p:par>
                                  <p:par>
                                    <p:cTn id="8" presetID="35" presetClass="path" presetSubtype="0" accel="50000" fill="hold" nodeType="withEffect">
                                      <p:stCondLst>
                                        <p:cond delay="0"/>
                                      </p:stCondLst>
                                      <p:childTnLst>
                                        <p:animMotion origin="layout" path="M -4.16667E-6 -2.59259E-6 L -0.4944 -2.59259E-6 " pathEditMode="relative" rAng="0" ptsTypes="AA">
                                          <p:cBhvr>
                                            <p:cTn id="9" dur="2000" fill="hold"/>
                                            <p:tgtEl>
                                              <p:spTgt spid="26"/>
                                            </p:tgtEl>
                                            <p:attrNameLst>
                                              <p:attrName>ppt_x</p:attrName>
                                              <p:attrName>ppt_y</p:attrName>
                                            </p:attrNameLst>
                                          </p:cBhvr>
                                          <p:rCtr x="-24727" y="0"/>
                                        </p:animMotion>
                                      </p:childTnLst>
                                    </p:cTn>
                                  </p:par>
                                  <p:par>
                                    <p:cTn id="10" presetID="35" presetClass="path" presetSubtype="0" accel="50000" fill="hold" nodeType="withEffect">
                                      <p:stCondLst>
                                        <p:cond delay="0"/>
                                      </p:stCondLst>
                                      <p:childTnLst>
                                        <p:animMotion origin="layout" path="M -3.95833E-6 -2.59259E-6 L -0.41601 -2.59259E-6 " pathEditMode="relative" rAng="0" ptsTypes="AA">
                                          <p:cBhvr>
                                            <p:cTn id="11" dur="2000" fill="hold"/>
                                            <p:tgtEl>
                                              <p:spTgt spid="25"/>
                                            </p:tgtEl>
                                            <p:attrNameLst>
                                              <p:attrName>ppt_x</p:attrName>
                                              <p:attrName>ppt_y</p:attrName>
                                            </p:attrNameLst>
                                          </p:cBhvr>
                                          <p:rCtr x="-20807" y="0"/>
                                        </p:animMotion>
                                      </p:childTnLst>
                                    </p:cTn>
                                  </p:par>
                                  <p:par>
                                    <p:cTn id="12" presetID="35" presetClass="path" presetSubtype="0" accel="50000" fill="hold" nodeType="withEffect">
                                      <p:stCondLst>
                                        <p:cond delay="0"/>
                                      </p:stCondLst>
                                      <p:childTnLst>
                                        <p:animMotion origin="layout" path="M -3.95833E-6 -2.59259E-6 L -0.32669 -2.59259E-6 " pathEditMode="relative" rAng="0" ptsTypes="AA">
                                          <p:cBhvr>
                                            <p:cTn id="13" dur="2000" fill="hold"/>
                                            <p:tgtEl>
                                              <p:spTgt spid="24"/>
                                            </p:tgtEl>
                                            <p:attrNameLst>
                                              <p:attrName>ppt_x</p:attrName>
                                              <p:attrName>ppt_y</p:attrName>
                                            </p:attrNameLst>
                                          </p:cBhvr>
                                          <p:rCtr x="-16341" y="0"/>
                                        </p:animMotion>
                                      </p:childTnLst>
                                    </p:cTn>
                                  </p:par>
                                  <p:par>
                                    <p:cTn id="14" presetID="35" presetClass="path" presetSubtype="0" accel="50000" fill="hold" nodeType="withEffect">
                                      <p:stCondLst>
                                        <p:cond delay="0"/>
                                      </p:stCondLst>
                                      <p:childTnLst>
                                        <p:animMotion origin="layout" path="M -3.95833E-6 -2.59259E-6 L -0.19127 -2.59259E-6 " pathEditMode="relative" rAng="0" ptsTypes="AA">
                                          <p:cBhvr>
                                            <p:cTn id="15" dur="2000" fill="hold"/>
                                            <p:tgtEl>
                                              <p:spTgt spid="23"/>
                                            </p:tgtEl>
                                            <p:attrNameLst>
                                              <p:attrName>ppt_x</p:attrName>
                                              <p:attrName>ppt_y</p:attrName>
                                            </p:attrNameLst>
                                          </p:cBhvr>
                                          <p:rCtr x="-9570" y="0"/>
                                        </p:animMotion>
                                      </p:childTnLst>
                                    </p:cTn>
                                  </p:par>
                                  <p:par>
                                    <p:cTn id="16" presetID="63" presetClass="path" presetSubtype="0" accel="50000" fill="hold" nodeType="withEffect">
                                      <p:stCondLst>
                                        <p:cond delay="0"/>
                                      </p:stCondLst>
                                      <p:childTnLst>
                                        <p:animMotion origin="layout" path="M -3.95833E-6 -2.59259E-6 L -0.072 -2.59259E-6 " pathEditMode="relative" rAng="0" ptsTypes="AA">
                                          <p:cBhvr>
                                            <p:cTn id="17" dur="2000" fill="hold"/>
                                            <p:tgtEl>
                                              <p:spTgt spid="21"/>
                                            </p:tgtEl>
                                            <p:attrNameLst>
                                              <p:attrName>ppt_x</p:attrName>
                                              <p:attrName>ppt_y</p:attrName>
                                            </p:attrNameLst>
                                          </p:cBhvr>
                                          <p:rCtr x="-3607" y="0"/>
                                        </p:animMotion>
                                      </p:childTnLst>
                                    </p:cTn>
                                  </p:par>
                                  <p:par>
                                    <p:cTn id="18" presetID="35" presetClass="path" presetSubtype="0" accel="50000" fill="hold" nodeType="withEffect">
                                      <p:stCondLst>
                                        <p:cond delay="0"/>
                                      </p:stCondLst>
                                      <p:childTnLst>
                                        <p:animMotion origin="layout" path="M -4.16667E-6 -2.59259E-6 L 0.06133 -2.59259E-6 " pathEditMode="relative" rAng="0" ptsTypes="AA">
                                          <p:cBhvr>
                                            <p:cTn id="19" dur="2000" fill="hold"/>
                                            <p:tgtEl>
                                              <p:spTgt spid="22"/>
                                            </p:tgtEl>
                                            <p:attrNameLst>
                                              <p:attrName>ppt_x</p:attrName>
                                              <p:attrName>ppt_y</p:attrName>
                                            </p:attrNameLst>
                                          </p:cBhvr>
                                          <p:rCtr x="3060" y="0"/>
                                        </p:animMotion>
                                      </p:childTnLst>
                                    </p:cTn>
                                  </p:par>
                                  <p:par>
                                    <p:cTn id="20" presetID="63" presetClass="path" presetSubtype="0" accel="50000" fill="hold" nodeType="withEffect">
                                      <p:stCondLst>
                                        <p:cond delay="0"/>
                                      </p:stCondLst>
                                      <p:childTnLst>
                                        <p:animMotion origin="layout" path="M -3.95833E-6 -2.59259E-6 L 0.18763 -2.59259E-6 " pathEditMode="relative" rAng="0" ptsTypes="AA">
                                          <p:cBhvr>
                                            <p:cTn id="21" dur="2000" fill="hold"/>
                                            <p:tgtEl>
                                              <p:spTgt spid="20"/>
                                            </p:tgtEl>
                                            <p:attrNameLst>
                                              <p:attrName>ppt_x</p:attrName>
                                              <p:attrName>ppt_y</p:attrName>
                                            </p:attrNameLst>
                                          </p:cBhvr>
                                          <p:rCtr x="9375" y="0"/>
                                        </p:animMotion>
                                      </p:childTnLst>
                                    </p:cTn>
                                  </p:par>
                                  <p:par>
                                    <p:cTn id="22" presetID="63" presetClass="path" presetSubtype="0" accel="50000" fill="hold" nodeType="withEffect">
                                      <p:stCondLst>
                                        <p:cond delay="0"/>
                                      </p:stCondLst>
                                      <p:childTnLst>
                                        <p:animMotion origin="layout" path="M 0.00287 -0.00139 L 0.36589 -0.00139 " pathEditMode="relative" rAng="0" ptsTypes="AA">
                                          <p:cBhvr>
                                            <p:cTn id="23" dur="2000" fill="hold"/>
                                            <p:tgtEl>
                                              <p:spTgt spid="19"/>
                                            </p:tgtEl>
                                            <p:attrNameLst>
                                              <p:attrName>ppt_x</p:attrName>
                                              <p:attrName>ppt_y</p:attrName>
                                            </p:attrNameLst>
                                          </p:cBhvr>
                                          <p:rCtr x="1815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3E171840-6254-4511-BE90-794F8E5B0BDA}"/>
              </a:ext>
            </a:extLst>
          </p:cNvPr>
          <p:cNvGrpSpPr/>
          <p:nvPr/>
        </p:nvGrpSpPr>
        <p:grpSpPr>
          <a:xfrm>
            <a:off x="8105769" y="5260736"/>
            <a:ext cx="1266693" cy="886035"/>
            <a:chOff x="3427496" y="5197795"/>
            <a:chExt cx="1266693" cy="886035"/>
          </a:xfrm>
        </p:grpSpPr>
        <p:sp>
          <p:nvSpPr>
            <p:cNvPr id="56" name="TextBox 55">
              <a:extLst>
                <a:ext uri="{FF2B5EF4-FFF2-40B4-BE49-F238E27FC236}">
                  <a16:creationId xmlns:a16="http://schemas.microsoft.com/office/drawing/2014/main" id="{D1752FDF-01D2-4EBF-B1EE-4D315B10040E}"/>
                </a:ext>
              </a:extLst>
            </p:cNvPr>
            <p:cNvSpPr txBox="1"/>
            <p:nvPr/>
          </p:nvSpPr>
          <p:spPr>
            <a:xfrm>
              <a:off x="3427496" y="5683720"/>
              <a:ext cx="1266693" cy="400110"/>
            </a:xfrm>
            <a:prstGeom prst="rect">
              <a:avLst/>
            </a:prstGeom>
            <a:noFill/>
          </p:spPr>
          <p:txBody>
            <a:bodyPr wrap="none" rtlCol="0">
              <a:spAutoFit/>
            </a:bodyPr>
            <a:lstStyle/>
            <a:p>
              <a:pPr algn="ctr"/>
              <a:r>
                <a:rPr lang="en-US" sz="2000" b="1" dirty="0" err="1">
                  <a:solidFill>
                    <a:srgbClr val="901D06"/>
                  </a:solidFill>
                  <a:latin typeface="Century Gothic" panose="020B0502020202020204" pitchFamily="34" charset="0"/>
                </a:rPr>
                <a:t>OneWay</a:t>
              </a:r>
              <a:endParaRPr lang="en-US" sz="2000" b="1" dirty="0">
                <a:solidFill>
                  <a:srgbClr val="901D06"/>
                </a:solidFill>
                <a:latin typeface="Century Gothic" panose="020B0502020202020204" pitchFamily="34" charset="0"/>
              </a:endParaRPr>
            </a:p>
          </p:txBody>
        </p:sp>
        <p:cxnSp>
          <p:nvCxnSpPr>
            <p:cNvPr id="57" name="Straight Connector 56">
              <a:extLst>
                <a:ext uri="{FF2B5EF4-FFF2-40B4-BE49-F238E27FC236}">
                  <a16:creationId xmlns:a16="http://schemas.microsoft.com/office/drawing/2014/main" id="{AC9980B9-F7DF-4A8F-8316-FEC95C60B573}"/>
                </a:ext>
              </a:extLst>
            </p:cNvPr>
            <p:cNvCxnSpPr>
              <a:cxnSpLocks/>
            </p:cNvCxnSpPr>
            <p:nvPr/>
          </p:nvCxnSpPr>
          <p:spPr>
            <a:xfrm flipH="1" flipV="1">
              <a:off x="4057101" y="5197795"/>
              <a:ext cx="1" cy="488106"/>
            </a:xfrm>
            <a:prstGeom prst="line">
              <a:avLst/>
            </a:prstGeom>
            <a:ln w="12700">
              <a:solidFill>
                <a:srgbClr val="9D3823"/>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C99E4EDA-58AE-4D3E-9A85-B93AFF689E87}"/>
              </a:ext>
            </a:extLst>
          </p:cNvPr>
          <p:cNvGrpSpPr/>
          <p:nvPr/>
        </p:nvGrpSpPr>
        <p:grpSpPr>
          <a:xfrm>
            <a:off x="6295674" y="4755377"/>
            <a:ext cx="1701107" cy="1890701"/>
            <a:chOff x="3210289" y="5170513"/>
            <a:chExt cx="1701107" cy="1890701"/>
          </a:xfrm>
        </p:grpSpPr>
        <p:sp>
          <p:nvSpPr>
            <p:cNvPr id="48" name="TextBox 47">
              <a:extLst>
                <a:ext uri="{FF2B5EF4-FFF2-40B4-BE49-F238E27FC236}">
                  <a16:creationId xmlns:a16="http://schemas.microsoft.com/office/drawing/2014/main" id="{4238DFC6-436E-4261-9E90-A32A1CADFEAC}"/>
                </a:ext>
              </a:extLst>
            </p:cNvPr>
            <p:cNvSpPr txBox="1"/>
            <p:nvPr/>
          </p:nvSpPr>
          <p:spPr>
            <a:xfrm>
              <a:off x="3210289" y="5368443"/>
              <a:ext cx="1701107" cy="1692771"/>
            </a:xfrm>
            <a:prstGeom prst="rect">
              <a:avLst/>
            </a:prstGeom>
            <a:noFill/>
          </p:spPr>
          <p:txBody>
            <a:bodyPr wrap="none" rtlCol="0">
              <a:spAutoFit/>
            </a:bodyPr>
            <a:lstStyle/>
            <a:p>
              <a:pPr algn="ctr"/>
              <a:r>
                <a:rPr lang="en-US" sz="2000" b="1" dirty="0">
                  <a:solidFill>
                    <a:srgbClr val="901D06"/>
                  </a:solidFill>
                  <a:latin typeface="Century Gothic" panose="020B0502020202020204" pitchFamily="34" charset="0"/>
                </a:rPr>
                <a:t>Allocated</a:t>
              </a:r>
            </a:p>
            <a:p>
              <a:pPr algn="ctr"/>
              <a:r>
                <a:rPr lang="en-US" sz="2000" b="1" dirty="0">
                  <a:solidFill>
                    <a:srgbClr val="901D06"/>
                  </a:solidFill>
                  <a:latin typeface="Century Gothic" panose="020B0502020202020204" pitchFamily="34" charset="0"/>
                </a:rPr>
                <a:t>From:</a:t>
              </a:r>
            </a:p>
            <a:p>
              <a:pPr algn="ctr"/>
              <a:r>
                <a:rPr lang="en-US" sz="1600" dirty="0">
                  <a:solidFill>
                    <a:srgbClr val="901D06"/>
                  </a:solidFill>
                  <a:latin typeface="Century Gothic" panose="020B0502020202020204" pitchFamily="34" charset="0"/>
                </a:rPr>
                <a:t>Game Console</a:t>
              </a:r>
            </a:p>
            <a:p>
              <a:pPr algn="ctr"/>
              <a:r>
                <a:rPr lang="en-US" sz="1600" dirty="0">
                  <a:solidFill>
                    <a:srgbClr val="901D06"/>
                  </a:solidFill>
                  <a:latin typeface="Century Gothic" panose="020B0502020202020204" pitchFamily="34" charset="0"/>
                </a:rPr>
                <a:t>Wearables</a:t>
              </a:r>
            </a:p>
            <a:p>
              <a:pPr algn="ctr"/>
              <a:r>
                <a:rPr lang="en-US" sz="1600" dirty="0" err="1">
                  <a:solidFill>
                    <a:srgbClr val="901D06"/>
                  </a:solidFill>
                  <a:latin typeface="Century Gothic" panose="020B0502020202020204" pitchFamily="34" charset="0"/>
                </a:rPr>
                <a:t>Ccars</a:t>
              </a:r>
              <a:endParaRPr lang="en-US" sz="1600" dirty="0">
                <a:solidFill>
                  <a:srgbClr val="901D06"/>
                </a:solidFill>
                <a:latin typeface="Century Gothic" panose="020B0502020202020204" pitchFamily="34" charset="0"/>
              </a:endParaRPr>
            </a:p>
            <a:p>
              <a:pPr algn="ctr"/>
              <a:r>
                <a:rPr lang="en-US" sz="1600" dirty="0" err="1">
                  <a:solidFill>
                    <a:srgbClr val="901D06"/>
                  </a:solidFill>
                  <a:latin typeface="Century Gothic" panose="020B0502020202020204" pitchFamily="34" charset="0"/>
                </a:rPr>
                <a:t>SSpeakers</a:t>
              </a:r>
              <a:endParaRPr lang="en-US" sz="1600" b="1" dirty="0">
                <a:solidFill>
                  <a:srgbClr val="901D06"/>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E54B2126-917E-4F5F-A88C-F7D1B751023C}"/>
                </a:ext>
              </a:extLst>
            </p:cNvPr>
            <p:cNvCxnSpPr>
              <a:cxnSpLocks/>
            </p:cNvCxnSpPr>
            <p:nvPr/>
          </p:nvCxnSpPr>
          <p:spPr>
            <a:xfrm flipV="1">
              <a:off x="4050899" y="5170513"/>
              <a:ext cx="0" cy="214265"/>
            </a:xfrm>
            <a:prstGeom prst="line">
              <a:avLst/>
            </a:prstGeom>
            <a:ln w="12700">
              <a:solidFill>
                <a:srgbClr val="9D3823"/>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Total Canada</a:t>
            </a:r>
          </a:p>
          <a:p>
            <a:pPr algn="ctr"/>
            <a:r>
              <a:rPr lang="en-US" sz="2000" dirty="0">
                <a:solidFill>
                  <a:srgbClr val="901D06"/>
                </a:solidFill>
                <a:latin typeface="Century Gothic" panose="020B0502020202020204" pitchFamily="34" charset="0"/>
              </a:rPr>
              <a:t>Adults 18+</a:t>
            </a:r>
          </a:p>
        </p:txBody>
      </p:sp>
      <p:cxnSp>
        <p:nvCxnSpPr>
          <p:cNvPr id="5" name="Straight Connector 4"/>
          <p:cNvCxnSpPr/>
          <p:nvPr/>
        </p:nvCxnSpPr>
        <p:spPr>
          <a:xfrm>
            <a:off x="-2270626" y="3570682"/>
            <a:ext cx="8905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8CACFF6-3F05-4F15-BC2F-87AB71732F5B}"/>
              </a:ext>
            </a:extLst>
          </p:cNvPr>
          <p:cNvGrpSpPr/>
          <p:nvPr/>
        </p:nvGrpSpPr>
        <p:grpSpPr>
          <a:xfrm>
            <a:off x="3426066" y="4527470"/>
            <a:ext cx="1191352" cy="2227405"/>
            <a:chOff x="3465162" y="4929811"/>
            <a:chExt cx="1191352" cy="2227405"/>
          </a:xfrm>
        </p:grpSpPr>
        <p:sp>
          <p:nvSpPr>
            <p:cNvPr id="32" name="TextBox 31">
              <a:extLst>
                <a:ext uri="{FF2B5EF4-FFF2-40B4-BE49-F238E27FC236}">
                  <a16:creationId xmlns:a16="http://schemas.microsoft.com/office/drawing/2014/main" id="{C8FE5BDE-DD15-4C1D-B89A-2A5F66B9DEA4}"/>
                </a:ext>
              </a:extLst>
            </p:cNvPr>
            <p:cNvSpPr txBox="1"/>
            <p:nvPr/>
          </p:nvSpPr>
          <p:spPr>
            <a:xfrm>
              <a:off x="3465162" y="6141553"/>
              <a:ext cx="1191352" cy="1015663"/>
            </a:xfrm>
            <a:prstGeom prst="rect">
              <a:avLst/>
            </a:prstGeom>
            <a:noFill/>
          </p:spPr>
          <p:txBody>
            <a:bodyPr wrap="none" rtlCol="0">
              <a:spAutoFit/>
            </a:bodyPr>
            <a:lstStyle/>
            <a:p>
              <a:pPr algn="ctr"/>
              <a:r>
                <a:rPr lang="en-US" sz="2000" b="1" dirty="0">
                  <a:solidFill>
                    <a:srgbClr val="901D06"/>
                  </a:solidFill>
                  <a:latin typeface="Century Gothic" panose="020B0502020202020204" pitchFamily="34" charset="0"/>
                </a:rPr>
                <a:t>Banking</a:t>
              </a:r>
            </a:p>
            <a:p>
              <a:pPr algn="ctr"/>
              <a:r>
                <a:rPr lang="en-US" sz="2000" b="1" dirty="0">
                  <a:solidFill>
                    <a:srgbClr val="901D06"/>
                  </a:solidFill>
                  <a:latin typeface="Century Gothic" panose="020B0502020202020204" pitchFamily="34" charset="0"/>
                </a:rPr>
                <a:t>Buying</a:t>
              </a:r>
            </a:p>
            <a:p>
              <a:pPr algn="ctr"/>
              <a:r>
                <a:rPr lang="en-US" sz="2000" b="1" dirty="0">
                  <a:solidFill>
                    <a:srgbClr val="901D06"/>
                  </a:solidFill>
                  <a:latin typeface="Century Gothic" panose="020B0502020202020204" pitchFamily="34" charset="0"/>
                </a:rPr>
                <a:t>Trading</a:t>
              </a:r>
            </a:p>
          </p:txBody>
        </p:sp>
        <p:cxnSp>
          <p:nvCxnSpPr>
            <p:cNvPr id="3" name="Straight Connector 2">
              <a:extLst>
                <a:ext uri="{FF2B5EF4-FFF2-40B4-BE49-F238E27FC236}">
                  <a16:creationId xmlns:a16="http://schemas.microsoft.com/office/drawing/2014/main" id="{097037C5-69C4-4BF8-B943-D003E4FF4079}"/>
                </a:ext>
              </a:extLst>
            </p:cNvPr>
            <p:cNvCxnSpPr>
              <a:cxnSpLocks/>
              <a:stCxn id="32" idx="0"/>
            </p:cNvCxnSpPr>
            <p:nvPr/>
          </p:nvCxnSpPr>
          <p:spPr>
            <a:xfrm flipH="1" flipV="1">
              <a:off x="4050900" y="4929811"/>
              <a:ext cx="9938" cy="1211742"/>
            </a:xfrm>
            <a:prstGeom prst="line">
              <a:avLst/>
            </a:prstGeom>
            <a:ln w="12700">
              <a:solidFill>
                <a:srgbClr val="9D3823"/>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7F732BCF-B086-44B9-B5F1-FD782A30DEBD}"/>
              </a:ext>
            </a:extLst>
          </p:cNvPr>
          <p:cNvGrpSpPr/>
          <p:nvPr/>
        </p:nvGrpSpPr>
        <p:grpSpPr>
          <a:xfrm>
            <a:off x="671578" y="4356362"/>
            <a:ext cx="1519968" cy="1044963"/>
            <a:chOff x="3300856" y="5170512"/>
            <a:chExt cx="1519968" cy="1044963"/>
          </a:xfrm>
        </p:grpSpPr>
        <p:sp>
          <p:nvSpPr>
            <p:cNvPr id="38" name="TextBox 37">
              <a:extLst>
                <a:ext uri="{FF2B5EF4-FFF2-40B4-BE49-F238E27FC236}">
                  <a16:creationId xmlns:a16="http://schemas.microsoft.com/office/drawing/2014/main" id="{0D20F84F-420B-4A7E-8D7B-AC7BFB69D200}"/>
                </a:ext>
              </a:extLst>
            </p:cNvPr>
            <p:cNvSpPr txBox="1"/>
            <p:nvPr/>
          </p:nvSpPr>
          <p:spPr>
            <a:xfrm>
              <a:off x="3300856" y="5507589"/>
              <a:ext cx="1519968" cy="707886"/>
            </a:xfrm>
            <a:prstGeom prst="rect">
              <a:avLst/>
            </a:prstGeom>
            <a:noFill/>
          </p:spPr>
          <p:txBody>
            <a:bodyPr wrap="none" rtlCol="0">
              <a:spAutoFit/>
            </a:bodyPr>
            <a:lstStyle/>
            <a:p>
              <a:pPr algn="ctr"/>
              <a:r>
                <a:rPr lang="en-US" sz="2000" b="1" dirty="0" err="1">
                  <a:solidFill>
                    <a:srgbClr val="901D06"/>
                  </a:solidFill>
                  <a:latin typeface="Century Gothic" panose="020B0502020202020204" pitchFamily="34" charset="0"/>
                </a:rPr>
                <a:t>PurePlay</a:t>
              </a:r>
              <a:endParaRPr lang="en-US" sz="2000" b="1" dirty="0">
                <a:solidFill>
                  <a:srgbClr val="901D06"/>
                </a:solidFill>
                <a:latin typeface="Century Gothic" panose="020B0502020202020204" pitchFamily="34" charset="0"/>
              </a:endParaRPr>
            </a:p>
            <a:p>
              <a:pPr algn="ctr"/>
              <a:r>
                <a:rPr lang="en-US" sz="2000" b="1" dirty="0">
                  <a:solidFill>
                    <a:srgbClr val="901D06"/>
                  </a:solidFill>
                  <a:latin typeface="Century Gothic" panose="020B0502020202020204" pitchFamily="34" charset="0"/>
                </a:rPr>
                <a:t>+ Cobrand</a:t>
              </a:r>
            </a:p>
          </p:txBody>
        </p:sp>
        <p:cxnSp>
          <p:nvCxnSpPr>
            <p:cNvPr id="39" name="Straight Connector 38">
              <a:extLst>
                <a:ext uri="{FF2B5EF4-FFF2-40B4-BE49-F238E27FC236}">
                  <a16:creationId xmlns:a16="http://schemas.microsoft.com/office/drawing/2014/main" id="{3657BE48-848D-45CB-B815-EE71F9BCC3C3}"/>
                </a:ext>
              </a:extLst>
            </p:cNvPr>
            <p:cNvCxnSpPr>
              <a:cxnSpLocks/>
            </p:cNvCxnSpPr>
            <p:nvPr/>
          </p:nvCxnSpPr>
          <p:spPr>
            <a:xfrm flipV="1">
              <a:off x="4050899" y="5170512"/>
              <a:ext cx="0" cy="267101"/>
            </a:xfrm>
            <a:prstGeom prst="line">
              <a:avLst/>
            </a:prstGeom>
            <a:ln w="12700">
              <a:solidFill>
                <a:srgbClr val="9D3823"/>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A2EC3684-6554-4D52-8FEE-AA18DD2228B2}"/>
              </a:ext>
            </a:extLst>
          </p:cNvPr>
          <p:cNvGrpSpPr/>
          <p:nvPr/>
        </p:nvGrpSpPr>
        <p:grpSpPr>
          <a:xfrm>
            <a:off x="1825369" y="4463367"/>
            <a:ext cx="1435008" cy="1844804"/>
            <a:chOff x="3343338" y="4780585"/>
            <a:chExt cx="1435008" cy="1617554"/>
          </a:xfrm>
        </p:grpSpPr>
        <p:sp>
          <p:nvSpPr>
            <p:cNvPr id="43" name="TextBox 42">
              <a:extLst>
                <a:ext uri="{FF2B5EF4-FFF2-40B4-BE49-F238E27FC236}">
                  <a16:creationId xmlns:a16="http://schemas.microsoft.com/office/drawing/2014/main" id="{21840D55-E5AB-4C54-BB4A-DC995F445F2E}"/>
                </a:ext>
              </a:extLst>
            </p:cNvPr>
            <p:cNvSpPr txBox="1"/>
            <p:nvPr/>
          </p:nvSpPr>
          <p:spPr>
            <a:xfrm>
              <a:off x="3343338" y="5507589"/>
              <a:ext cx="1435008" cy="890550"/>
            </a:xfrm>
            <a:prstGeom prst="rect">
              <a:avLst/>
            </a:prstGeom>
            <a:noFill/>
          </p:spPr>
          <p:txBody>
            <a:bodyPr wrap="none" rtlCol="0">
              <a:spAutoFit/>
            </a:bodyPr>
            <a:lstStyle/>
            <a:p>
              <a:pPr algn="ctr"/>
              <a:r>
                <a:rPr lang="en-US" sz="2000" b="1" dirty="0">
                  <a:solidFill>
                    <a:srgbClr val="901D06"/>
                  </a:solidFill>
                  <a:latin typeface="Century Gothic" panose="020B0502020202020204" pitchFamily="34" charset="0"/>
                </a:rPr>
                <a:t>Podcast</a:t>
              </a:r>
            </a:p>
            <a:p>
              <a:pPr algn="ctr"/>
              <a:r>
                <a:rPr lang="en-US" sz="2000" b="1" dirty="0">
                  <a:solidFill>
                    <a:srgbClr val="901D06"/>
                  </a:solidFill>
                  <a:latin typeface="Century Gothic" panose="020B0502020202020204" pitchFamily="34" charset="0"/>
                </a:rPr>
                <a:t>Radio</a:t>
              </a:r>
            </a:p>
            <a:p>
              <a:pPr algn="ctr"/>
              <a:r>
                <a:rPr lang="en-US" sz="2000" b="1" dirty="0">
                  <a:solidFill>
                    <a:srgbClr val="901D06"/>
                  </a:solidFill>
                  <a:latin typeface="Century Gothic" panose="020B0502020202020204" pitchFamily="34" charset="0"/>
                </a:rPr>
                <a:t>Streaming</a:t>
              </a:r>
            </a:p>
          </p:txBody>
        </p:sp>
        <p:cxnSp>
          <p:nvCxnSpPr>
            <p:cNvPr id="44" name="Straight Connector 43">
              <a:extLst>
                <a:ext uri="{FF2B5EF4-FFF2-40B4-BE49-F238E27FC236}">
                  <a16:creationId xmlns:a16="http://schemas.microsoft.com/office/drawing/2014/main" id="{63340AAB-6866-4829-B34F-B4C087D2BFFD}"/>
                </a:ext>
              </a:extLst>
            </p:cNvPr>
            <p:cNvCxnSpPr>
              <a:cxnSpLocks/>
            </p:cNvCxnSpPr>
            <p:nvPr/>
          </p:nvCxnSpPr>
          <p:spPr>
            <a:xfrm flipV="1">
              <a:off x="4050899" y="4780585"/>
              <a:ext cx="0" cy="657027"/>
            </a:xfrm>
            <a:prstGeom prst="line">
              <a:avLst/>
            </a:prstGeom>
            <a:ln w="12700">
              <a:solidFill>
                <a:srgbClr val="9D3823"/>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74E8ED4-3FB7-4A6A-8E42-2DC6D21D58F6}"/>
              </a:ext>
            </a:extLst>
          </p:cNvPr>
          <p:cNvGrpSpPr/>
          <p:nvPr/>
        </p:nvGrpSpPr>
        <p:grpSpPr>
          <a:xfrm>
            <a:off x="5046041" y="4837903"/>
            <a:ext cx="1072730" cy="1154019"/>
            <a:chOff x="3524474" y="4929811"/>
            <a:chExt cx="1072730" cy="1154019"/>
          </a:xfrm>
        </p:grpSpPr>
        <p:sp>
          <p:nvSpPr>
            <p:cNvPr id="52" name="TextBox 51">
              <a:extLst>
                <a:ext uri="{FF2B5EF4-FFF2-40B4-BE49-F238E27FC236}">
                  <a16:creationId xmlns:a16="http://schemas.microsoft.com/office/drawing/2014/main" id="{E98E93FC-FA01-424E-84E2-600080E42547}"/>
                </a:ext>
              </a:extLst>
            </p:cNvPr>
            <p:cNvSpPr txBox="1"/>
            <p:nvPr/>
          </p:nvSpPr>
          <p:spPr>
            <a:xfrm>
              <a:off x="3524474" y="5683720"/>
              <a:ext cx="1072730" cy="400110"/>
            </a:xfrm>
            <a:prstGeom prst="rect">
              <a:avLst/>
            </a:prstGeom>
            <a:noFill/>
          </p:spPr>
          <p:txBody>
            <a:bodyPr wrap="none" rtlCol="0">
              <a:spAutoFit/>
            </a:bodyPr>
            <a:lstStyle/>
            <a:p>
              <a:pPr algn="ctr"/>
              <a:r>
                <a:rPr lang="en-US" sz="2000" b="1" dirty="0">
                  <a:solidFill>
                    <a:srgbClr val="901D06"/>
                  </a:solidFill>
                  <a:latin typeface="Century Gothic" panose="020B0502020202020204" pitchFamily="34" charset="0"/>
                </a:rPr>
                <a:t>FB et al</a:t>
              </a:r>
            </a:p>
          </p:txBody>
        </p:sp>
        <p:cxnSp>
          <p:nvCxnSpPr>
            <p:cNvPr id="53" name="Straight Connector 52">
              <a:extLst>
                <a:ext uri="{FF2B5EF4-FFF2-40B4-BE49-F238E27FC236}">
                  <a16:creationId xmlns:a16="http://schemas.microsoft.com/office/drawing/2014/main" id="{59D83286-FDE0-48B5-8AD1-A6C832FF4179}"/>
                </a:ext>
              </a:extLst>
            </p:cNvPr>
            <p:cNvCxnSpPr>
              <a:cxnSpLocks/>
            </p:cNvCxnSpPr>
            <p:nvPr/>
          </p:nvCxnSpPr>
          <p:spPr>
            <a:xfrm flipH="1" flipV="1">
              <a:off x="4050900" y="4929811"/>
              <a:ext cx="6201" cy="756089"/>
            </a:xfrm>
            <a:prstGeom prst="line">
              <a:avLst/>
            </a:prstGeom>
            <a:ln w="12700">
              <a:solidFill>
                <a:srgbClr val="9D3823"/>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5C02484B-D001-483C-9AEC-EAAA47770A7F}"/>
              </a:ext>
            </a:extLst>
          </p:cNvPr>
          <p:cNvGrpSpPr/>
          <p:nvPr/>
        </p:nvGrpSpPr>
        <p:grpSpPr>
          <a:xfrm>
            <a:off x="8739556" y="1275475"/>
            <a:ext cx="4443094" cy="4443094"/>
            <a:chOff x="12493937" y="1285635"/>
            <a:chExt cx="4443094" cy="4443094"/>
          </a:xfrm>
        </p:grpSpPr>
        <p:sp>
          <p:nvSpPr>
            <p:cNvPr id="70" name="Oval 69">
              <a:extLst>
                <a:ext uri="{FF2B5EF4-FFF2-40B4-BE49-F238E27FC236}">
                  <a16:creationId xmlns:a16="http://schemas.microsoft.com/office/drawing/2014/main" id="{446B3F66-8940-4009-807C-B00753835E4F}"/>
                </a:ext>
              </a:extLst>
            </p:cNvPr>
            <p:cNvSpPr/>
            <p:nvPr/>
          </p:nvSpPr>
          <p:spPr>
            <a:xfrm>
              <a:off x="12493937" y="1285635"/>
              <a:ext cx="4443094" cy="4443094"/>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C93EFBE6-E51F-4FB1-9E12-04055EA82356}"/>
                </a:ext>
              </a:extLst>
            </p:cNvPr>
            <p:cNvSpPr txBox="1"/>
            <p:nvPr/>
          </p:nvSpPr>
          <p:spPr>
            <a:xfrm>
              <a:off x="14288925" y="3176865"/>
              <a:ext cx="853119" cy="646331"/>
            </a:xfrm>
            <a:prstGeom prst="rect">
              <a:avLst/>
            </a:prstGeom>
            <a:noFill/>
          </p:spPr>
          <p:txBody>
            <a:bodyPr wrap="none" rtlCol="0">
              <a:spAutoFit/>
            </a:bodyPr>
            <a:lstStyle/>
            <a:p>
              <a:pPr algn="ctr"/>
              <a:r>
                <a:rPr lang="en-US" dirty="0">
                  <a:latin typeface="Century Gothic" panose="020B0502020202020204" pitchFamily="34" charset="0"/>
                </a:rPr>
                <a:t>Video</a:t>
              </a:r>
            </a:p>
            <a:p>
              <a:pPr algn="ctr"/>
              <a:r>
                <a:rPr lang="en-US" dirty="0">
                  <a:latin typeface="Century Gothic" panose="020B0502020202020204" pitchFamily="34" charset="0"/>
                </a:rPr>
                <a:t>777</a:t>
              </a:r>
            </a:p>
          </p:txBody>
        </p:sp>
      </p:grpSp>
      <p:grpSp>
        <p:nvGrpSpPr>
          <p:cNvPr id="72" name="Group 71">
            <a:extLst>
              <a:ext uri="{FF2B5EF4-FFF2-40B4-BE49-F238E27FC236}">
                <a16:creationId xmlns:a16="http://schemas.microsoft.com/office/drawing/2014/main" id="{EAB0E185-E545-4FEA-9E21-EB7EAFC44B50}"/>
              </a:ext>
            </a:extLst>
          </p:cNvPr>
          <p:cNvGrpSpPr/>
          <p:nvPr/>
        </p:nvGrpSpPr>
        <p:grpSpPr>
          <a:xfrm>
            <a:off x="7090302" y="1795221"/>
            <a:ext cx="3423922" cy="3423922"/>
            <a:chOff x="10110531" y="1788451"/>
            <a:chExt cx="3423922" cy="3423922"/>
          </a:xfrm>
        </p:grpSpPr>
        <p:sp>
          <p:nvSpPr>
            <p:cNvPr id="73" name="Oval 72">
              <a:extLst>
                <a:ext uri="{FF2B5EF4-FFF2-40B4-BE49-F238E27FC236}">
                  <a16:creationId xmlns:a16="http://schemas.microsoft.com/office/drawing/2014/main" id="{4093208A-9859-4AA7-AA27-9BDBD266D3BF}"/>
                </a:ext>
              </a:extLst>
            </p:cNvPr>
            <p:cNvSpPr/>
            <p:nvPr/>
          </p:nvSpPr>
          <p:spPr>
            <a:xfrm>
              <a:off x="10110531" y="1788451"/>
              <a:ext cx="3423922" cy="34239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C1F4D702-9C57-47C1-84B2-FE92DC82CEB3}"/>
                </a:ext>
              </a:extLst>
            </p:cNvPr>
            <p:cNvSpPr txBox="1"/>
            <p:nvPr/>
          </p:nvSpPr>
          <p:spPr>
            <a:xfrm>
              <a:off x="11511349" y="3176865"/>
              <a:ext cx="622286" cy="646331"/>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Text</a:t>
              </a:r>
            </a:p>
            <a:p>
              <a:pPr algn="ctr"/>
              <a:r>
                <a:rPr lang="en-US" dirty="0">
                  <a:solidFill>
                    <a:schemeClr val="bg1"/>
                  </a:solidFill>
                  <a:latin typeface="Century Gothic" panose="020B0502020202020204" pitchFamily="34" charset="0"/>
                </a:rPr>
                <a:t>479</a:t>
              </a:r>
            </a:p>
          </p:txBody>
        </p:sp>
      </p:grpSp>
      <p:grpSp>
        <p:nvGrpSpPr>
          <p:cNvPr id="75" name="Group 74">
            <a:extLst>
              <a:ext uri="{FF2B5EF4-FFF2-40B4-BE49-F238E27FC236}">
                <a16:creationId xmlns:a16="http://schemas.microsoft.com/office/drawing/2014/main" id="{CB4E9D1F-3442-421E-81B5-DC819B54DF3D}"/>
              </a:ext>
            </a:extLst>
          </p:cNvPr>
          <p:cNvGrpSpPr/>
          <p:nvPr/>
        </p:nvGrpSpPr>
        <p:grpSpPr>
          <a:xfrm>
            <a:off x="5999247" y="2230299"/>
            <a:ext cx="2533446" cy="2533446"/>
            <a:chOff x="5078209" y="2233689"/>
            <a:chExt cx="2533446" cy="2533446"/>
          </a:xfrm>
        </p:grpSpPr>
        <p:sp>
          <p:nvSpPr>
            <p:cNvPr id="76" name="Oval 75">
              <a:extLst>
                <a:ext uri="{FF2B5EF4-FFF2-40B4-BE49-F238E27FC236}">
                  <a16:creationId xmlns:a16="http://schemas.microsoft.com/office/drawing/2014/main" id="{D81AE467-9672-404C-8E23-FB50032E2E95}"/>
                </a:ext>
              </a:extLst>
            </p:cNvPr>
            <p:cNvSpPr/>
            <p:nvPr/>
          </p:nvSpPr>
          <p:spPr>
            <a:xfrm>
              <a:off x="5078209" y="2233689"/>
              <a:ext cx="2533446" cy="2533446"/>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BF6DBC63-3560-4AFE-BE46-8C59934914F0}"/>
                </a:ext>
              </a:extLst>
            </p:cNvPr>
            <p:cNvSpPr txBox="1"/>
            <p:nvPr/>
          </p:nvSpPr>
          <p:spPr>
            <a:xfrm>
              <a:off x="5932800" y="3176865"/>
              <a:ext cx="824265" cy="646331"/>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Other</a:t>
              </a:r>
            </a:p>
            <a:p>
              <a:pPr algn="ctr"/>
              <a:r>
                <a:rPr lang="en-US" dirty="0">
                  <a:solidFill>
                    <a:schemeClr val="bg1"/>
                  </a:solidFill>
                  <a:latin typeface="Century Gothic" panose="020B0502020202020204" pitchFamily="34" charset="0"/>
                </a:rPr>
                <a:t>250</a:t>
              </a:r>
            </a:p>
          </p:txBody>
        </p:sp>
      </p:grpSp>
      <p:grpSp>
        <p:nvGrpSpPr>
          <p:cNvPr id="79" name="Group 78">
            <a:extLst>
              <a:ext uri="{FF2B5EF4-FFF2-40B4-BE49-F238E27FC236}">
                <a16:creationId xmlns:a16="http://schemas.microsoft.com/office/drawing/2014/main" id="{8AF92DBA-261D-4365-8D79-0C3D4709C7B4}"/>
              </a:ext>
            </a:extLst>
          </p:cNvPr>
          <p:cNvGrpSpPr/>
          <p:nvPr/>
        </p:nvGrpSpPr>
        <p:grpSpPr>
          <a:xfrm>
            <a:off x="4417107" y="2316841"/>
            <a:ext cx="2380682" cy="2380682"/>
            <a:chOff x="7553877" y="2222791"/>
            <a:chExt cx="2555242" cy="2555242"/>
          </a:xfrm>
        </p:grpSpPr>
        <p:sp>
          <p:nvSpPr>
            <p:cNvPr id="80" name="Oval 79">
              <a:extLst>
                <a:ext uri="{FF2B5EF4-FFF2-40B4-BE49-F238E27FC236}">
                  <a16:creationId xmlns:a16="http://schemas.microsoft.com/office/drawing/2014/main" id="{422FE32C-2611-4ECB-AC0B-C497F4C252CB}"/>
                </a:ext>
              </a:extLst>
            </p:cNvPr>
            <p:cNvSpPr/>
            <p:nvPr/>
          </p:nvSpPr>
          <p:spPr>
            <a:xfrm>
              <a:off x="7553877" y="2222791"/>
              <a:ext cx="2555242" cy="255524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F423DEA3-6B37-4F55-B383-A10578BE15E1}"/>
                </a:ext>
              </a:extLst>
            </p:cNvPr>
            <p:cNvSpPr txBox="1"/>
            <p:nvPr/>
          </p:nvSpPr>
          <p:spPr>
            <a:xfrm>
              <a:off x="8406542" y="3176865"/>
              <a:ext cx="849913" cy="646331"/>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Social</a:t>
              </a:r>
            </a:p>
            <a:p>
              <a:pPr algn="ctr"/>
              <a:r>
                <a:rPr lang="en-US" dirty="0">
                  <a:solidFill>
                    <a:schemeClr val="bg1"/>
                  </a:solidFill>
                  <a:latin typeface="Century Gothic" panose="020B0502020202020204" pitchFamily="34" charset="0"/>
                </a:rPr>
                <a:t>211</a:t>
              </a:r>
            </a:p>
          </p:txBody>
        </p:sp>
      </p:grpSp>
      <p:grpSp>
        <p:nvGrpSpPr>
          <p:cNvPr id="84" name="Group 83">
            <a:extLst>
              <a:ext uri="{FF2B5EF4-FFF2-40B4-BE49-F238E27FC236}">
                <a16:creationId xmlns:a16="http://schemas.microsoft.com/office/drawing/2014/main" id="{ADCCF9ED-57CD-4DA2-836B-86B2C108D05A}"/>
              </a:ext>
            </a:extLst>
          </p:cNvPr>
          <p:cNvGrpSpPr/>
          <p:nvPr/>
        </p:nvGrpSpPr>
        <p:grpSpPr>
          <a:xfrm>
            <a:off x="3089571" y="2457032"/>
            <a:ext cx="2100300" cy="2100300"/>
            <a:chOff x="3212603" y="2527591"/>
            <a:chExt cx="1945642" cy="1945642"/>
          </a:xfrm>
        </p:grpSpPr>
        <p:sp>
          <p:nvSpPr>
            <p:cNvPr id="85" name="Oval 84">
              <a:extLst>
                <a:ext uri="{FF2B5EF4-FFF2-40B4-BE49-F238E27FC236}">
                  <a16:creationId xmlns:a16="http://schemas.microsoft.com/office/drawing/2014/main" id="{A75E27C6-8F46-449B-B21E-5F2DFC2A1A5E}"/>
                </a:ext>
              </a:extLst>
            </p:cNvPr>
            <p:cNvSpPr/>
            <p:nvPr/>
          </p:nvSpPr>
          <p:spPr>
            <a:xfrm>
              <a:off x="3212603" y="2527591"/>
              <a:ext cx="1945642" cy="194564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48366A22-0844-48E9-8244-66E174B3689F}"/>
                </a:ext>
              </a:extLst>
            </p:cNvPr>
            <p:cNvSpPr txBox="1"/>
            <p:nvPr/>
          </p:nvSpPr>
          <p:spPr>
            <a:xfrm>
              <a:off x="3491965" y="3176865"/>
              <a:ext cx="1386919" cy="646331"/>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Interactive</a:t>
              </a:r>
            </a:p>
            <a:p>
              <a:pPr algn="ctr"/>
              <a:r>
                <a:rPr lang="en-US" dirty="0">
                  <a:solidFill>
                    <a:schemeClr val="bg1"/>
                  </a:solidFill>
                  <a:latin typeface="Century Gothic" panose="020B0502020202020204" pitchFamily="34" charset="0"/>
                </a:rPr>
                <a:t>169</a:t>
              </a:r>
            </a:p>
          </p:txBody>
        </p:sp>
      </p:grpSp>
      <p:grpSp>
        <p:nvGrpSpPr>
          <p:cNvPr id="89" name="Group 88">
            <a:extLst>
              <a:ext uri="{FF2B5EF4-FFF2-40B4-BE49-F238E27FC236}">
                <a16:creationId xmlns:a16="http://schemas.microsoft.com/office/drawing/2014/main" id="{FC5974CE-7184-4EF9-8C9D-8E01411E3601}"/>
              </a:ext>
            </a:extLst>
          </p:cNvPr>
          <p:cNvGrpSpPr/>
          <p:nvPr/>
        </p:nvGrpSpPr>
        <p:grpSpPr>
          <a:xfrm>
            <a:off x="1561660" y="2560582"/>
            <a:ext cx="1893200" cy="1893200"/>
            <a:chOff x="1504842" y="2683801"/>
            <a:chExt cx="1633222" cy="1633222"/>
          </a:xfrm>
        </p:grpSpPr>
        <p:sp>
          <p:nvSpPr>
            <p:cNvPr id="90" name="Oval 89">
              <a:extLst>
                <a:ext uri="{FF2B5EF4-FFF2-40B4-BE49-F238E27FC236}">
                  <a16:creationId xmlns:a16="http://schemas.microsoft.com/office/drawing/2014/main" id="{02C21942-559C-4297-8409-DB792CA3E1B2}"/>
                </a:ext>
              </a:extLst>
            </p:cNvPr>
            <p:cNvSpPr/>
            <p:nvPr/>
          </p:nvSpPr>
          <p:spPr>
            <a:xfrm>
              <a:off x="1504842" y="2683801"/>
              <a:ext cx="1633222" cy="16332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C18E5864-B59E-490A-9B8F-805ACF4D3867}"/>
                </a:ext>
              </a:extLst>
            </p:cNvPr>
            <p:cNvSpPr txBox="1"/>
            <p:nvPr/>
          </p:nvSpPr>
          <p:spPr>
            <a:xfrm>
              <a:off x="1906917" y="3063765"/>
              <a:ext cx="829073" cy="830997"/>
            </a:xfrm>
            <a:prstGeom prst="rect">
              <a:avLst/>
            </a:prstGeom>
            <a:noFill/>
          </p:spPr>
          <p:txBody>
            <a:bodyPr wrap="none" rtlCol="0">
              <a:spAutoFit/>
            </a:bodyPr>
            <a:lstStyle/>
            <a:p>
              <a:pPr algn="ctr"/>
              <a:r>
                <a:rPr lang="en-US" sz="1600" dirty="0">
                  <a:solidFill>
                    <a:schemeClr val="bg1"/>
                  </a:solidFill>
                  <a:latin typeface="Century Gothic" panose="020B0502020202020204" pitchFamily="34" charset="0"/>
                </a:rPr>
                <a:t>Online</a:t>
              </a:r>
            </a:p>
            <a:p>
              <a:pPr algn="ctr"/>
              <a:r>
                <a:rPr lang="en-US" sz="1600" dirty="0">
                  <a:solidFill>
                    <a:schemeClr val="bg1"/>
                  </a:solidFill>
                  <a:latin typeface="Century Gothic" panose="020B0502020202020204" pitchFamily="34" charset="0"/>
                </a:rPr>
                <a:t>Audio</a:t>
              </a:r>
            </a:p>
            <a:p>
              <a:pPr algn="ctr"/>
              <a:r>
                <a:rPr lang="en-US" sz="1600" dirty="0">
                  <a:solidFill>
                    <a:schemeClr val="bg1"/>
                  </a:solidFill>
                  <a:latin typeface="Century Gothic" panose="020B0502020202020204" pitchFamily="34" charset="0"/>
                </a:rPr>
                <a:t>135</a:t>
              </a:r>
            </a:p>
          </p:txBody>
        </p:sp>
      </p:grpSp>
      <p:grpSp>
        <p:nvGrpSpPr>
          <p:cNvPr id="94" name="Group 93">
            <a:extLst>
              <a:ext uri="{FF2B5EF4-FFF2-40B4-BE49-F238E27FC236}">
                <a16:creationId xmlns:a16="http://schemas.microsoft.com/office/drawing/2014/main" id="{2EDF2B17-778A-4514-A4C7-6598BC4D26FC}"/>
              </a:ext>
            </a:extLst>
          </p:cNvPr>
          <p:cNvGrpSpPr/>
          <p:nvPr/>
        </p:nvGrpSpPr>
        <p:grpSpPr>
          <a:xfrm>
            <a:off x="699440" y="2790533"/>
            <a:ext cx="1433298" cy="1433298"/>
            <a:chOff x="134297" y="2869753"/>
            <a:chExt cx="1283972" cy="1283972"/>
          </a:xfrm>
        </p:grpSpPr>
        <p:sp>
          <p:nvSpPr>
            <p:cNvPr id="95" name="Oval 94">
              <a:extLst>
                <a:ext uri="{FF2B5EF4-FFF2-40B4-BE49-F238E27FC236}">
                  <a16:creationId xmlns:a16="http://schemas.microsoft.com/office/drawing/2014/main" id="{6160F363-D0DB-4121-8905-982DA49A6566}"/>
                </a:ext>
              </a:extLst>
            </p:cNvPr>
            <p:cNvSpPr/>
            <p:nvPr/>
          </p:nvSpPr>
          <p:spPr>
            <a:xfrm>
              <a:off x="134297" y="2869753"/>
              <a:ext cx="1283972" cy="128397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D304695F-D75B-4915-86BE-B65D8B2CAFEE}"/>
                </a:ext>
              </a:extLst>
            </p:cNvPr>
            <p:cNvSpPr txBox="1"/>
            <p:nvPr/>
          </p:nvSpPr>
          <p:spPr>
            <a:xfrm>
              <a:off x="485947" y="3202265"/>
              <a:ext cx="604653" cy="584775"/>
            </a:xfrm>
            <a:prstGeom prst="rect">
              <a:avLst/>
            </a:prstGeom>
            <a:noFill/>
          </p:spPr>
          <p:txBody>
            <a:bodyPr wrap="none" rtlCol="0">
              <a:spAutoFit/>
            </a:bodyPr>
            <a:lstStyle/>
            <a:p>
              <a:pPr algn="ctr"/>
              <a:r>
                <a:rPr lang="en-US" sz="1600" dirty="0">
                  <a:solidFill>
                    <a:schemeClr val="bg1"/>
                  </a:solidFill>
                  <a:latin typeface="Century Gothic" panose="020B0502020202020204" pitchFamily="34" charset="0"/>
                </a:rPr>
                <a:t>Print</a:t>
              </a:r>
            </a:p>
            <a:p>
              <a:pPr algn="ctr"/>
              <a:r>
                <a:rPr lang="en-US" sz="1600" dirty="0">
                  <a:solidFill>
                    <a:schemeClr val="bg1"/>
                  </a:solidFill>
                  <a:latin typeface="Century Gothic" panose="020B0502020202020204" pitchFamily="34" charset="0"/>
                </a:rPr>
                <a:t>77</a:t>
              </a:r>
            </a:p>
          </p:txBody>
        </p:sp>
      </p:grpSp>
      <p:grpSp>
        <p:nvGrpSpPr>
          <p:cNvPr id="99" name="Group 98">
            <a:extLst>
              <a:ext uri="{FF2B5EF4-FFF2-40B4-BE49-F238E27FC236}">
                <a16:creationId xmlns:a16="http://schemas.microsoft.com/office/drawing/2014/main" id="{36C454B3-1CA9-4A44-9C13-CC9C18E0983B}"/>
              </a:ext>
            </a:extLst>
          </p:cNvPr>
          <p:cNvGrpSpPr/>
          <p:nvPr/>
        </p:nvGrpSpPr>
        <p:grpSpPr>
          <a:xfrm>
            <a:off x="-139880" y="2892738"/>
            <a:ext cx="1228888" cy="1228888"/>
            <a:chOff x="-1048848" y="2942778"/>
            <a:chExt cx="1137922" cy="1137922"/>
          </a:xfrm>
        </p:grpSpPr>
        <p:sp>
          <p:nvSpPr>
            <p:cNvPr id="100" name="Oval 99">
              <a:extLst>
                <a:ext uri="{FF2B5EF4-FFF2-40B4-BE49-F238E27FC236}">
                  <a16:creationId xmlns:a16="http://schemas.microsoft.com/office/drawing/2014/main" id="{EFDE1E69-2B00-46E3-A4FF-15C754E5623C}"/>
                </a:ext>
              </a:extLst>
            </p:cNvPr>
            <p:cNvSpPr/>
            <p:nvPr/>
          </p:nvSpPr>
          <p:spPr>
            <a:xfrm>
              <a:off x="-1048848" y="2942778"/>
              <a:ext cx="1137922" cy="11379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FADA27A6-1DBD-45E2-9A5D-AC8738BD2A91}"/>
                </a:ext>
              </a:extLst>
            </p:cNvPr>
            <p:cNvSpPr txBox="1"/>
            <p:nvPr/>
          </p:nvSpPr>
          <p:spPr>
            <a:xfrm>
              <a:off x="-928888" y="3139965"/>
              <a:ext cx="898002" cy="738664"/>
            </a:xfrm>
            <a:prstGeom prst="rect">
              <a:avLst/>
            </a:prstGeom>
            <a:noFill/>
          </p:spPr>
          <p:txBody>
            <a:bodyPr wrap="none" rtlCol="0">
              <a:spAutoFit/>
            </a:bodyPr>
            <a:lstStyle/>
            <a:p>
              <a:pPr algn="ctr"/>
              <a:r>
                <a:rPr lang="en-US" sz="1400" dirty="0">
                  <a:solidFill>
                    <a:schemeClr val="bg1"/>
                  </a:solidFill>
                  <a:latin typeface="Century Gothic" panose="020B0502020202020204" pitchFamily="34" charset="0"/>
                </a:rPr>
                <a:t>Online</a:t>
              </a:r>
            </a:p>
            <a:p>
              <a:pPr algn="ctr"/>
              <a:r>
                <a:rPr lang="en-US" sz="1400" dirty="0">
                  <a:solidFill>
                    <a:schemeClr val="bg1"/>
                  </a:solidFill>
                  <a:latin typeface="Century Gothic" panose="020B0502020202020204" pitchFamily="34" charset="0"/>
                </a:rPr>
                <a:t>Gaming</a:t>
              </a:r>
            </a:p>
            <a:p>
              <a:pPr algn="ctr"/>
              <a:r>
                <a:rPr lang="en-US" sz="1400" dirty="0">
                  <a:solidFill>
                    <a:schemeClr val="bg1"/>
                  </a:solidFill>
                  <a:latin typeface="Century Gothic" panose="020B0502020202020204" pitchFamily="34" charset="0"/>
                </a:rPr>
                <a:t>56</a:t>
              </a:r>
            </a:p>
          </p:txBody>
        </p:sp>
      </p:grpSp>
    </p:spTree>
    <p:extLst>
      <p:ext uri="{BB962C8B-B14F-4D97-AF65-F5344CB8AC3E}">
        <p14:creationId xmlns:p14="http://schemas.microsoft.com/office/powerpoint/2010/main" val="118915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1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nodeType="clickEffect">
                                  <p:stCondLst>
                                    <p:cond delay="0"/>
                                  </p:stCondLst>
                                  <p:childTnLst>
                                    <p:animEffect transition="out" filter="wipe(up)">
                                      <p:cBhvr>
                                        <p:cTn id="11" dur="1000"/>
                                        <p:tgtEl>
                                          <p:spTgt spid="37"/>
                                        </p:tgtEl>
                                      </p:cBhvr>
                                    </p:animEffect>
                                    <p:set>
                                      <p:cBhvr>
                                        <p:cTn id="12" dur="1" fill="hold">
                                          <p:stCondLst>
                                            <p:cond delay="999"/>
                                          </p:stCondLst>
                                        </p:cTn>
                                        <p:tgtEl>
                                          <p:spTgt spid="37"/>
                                        </p:tgtEl>
                                        <p:attrNameLst>
                                          <p:attrName>style.visibility</p:attrName>
                                        </p:attrNameLst>
                                      </p:cBhvr>
                                      <p:to>
                                        <p:strVal val="hidden"/>
                                      </p:to>
                                    </p:se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down)">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1" fill="hold" nodeType="clickEffect">
                                  <p:stCondLst>
                                    <p:cond delay="0"/>
                                  </p:stCondLst>
                                  <p:childTnLst>
                                    <p:animEffect transition="out" filter="wipe(up)">
                                      <p:cBhvr>
                                        <p:cTn id="20" dur="1000"/>
                                        <p:tgtEl>
                                          <p:spTgt spid="42"/>
                                        </p:tgtEl>
                                      </p:cBhvr>
                                    </p:animEffect>
                                    <p:set>
                                      <p:cBhvr>
                                        <p:cTn id="21" dur="1" fill="hold">
                                          <p:stCondLst>
                                            <p:cond delay="999"/>
                                          </p:stCondLst>
                                        </p:cTn>
                                        <p:tgtEl>
                                          <p:spTgt spid="42"/>
                                        </p:tgtEl>
                                        <p:attrNameLst>
                                          <p:attrName>style.visibility</p:attrName>
                                        </p:attrNameLst>
                                      </p:cBhvr>
                                      <p:to>
                                        <p:strVal val="hidden"/>
                                      </p:to>
                                    </p:se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1" fill="hold" nodeType="clickEffect">
                                  <p:stCondLst>
                                    <p:cond delay="0"/>
                                  </p:stCondLst>
                                  <p:childTnLst>
                                    <p:animEffect transition="out" filter="wipe(up)">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down)">
                                      <p:cBhvr>
                                        <p:cTn id="34" dur="10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1" fill="hold" nodeType="clickEffect">
                                  <p:stCondLst>
                                    <p:cond delay="0"/>
                                  </p:stCondLst>
                                  <p:childTnLst>
                                    <p:animEffect transition="out" filter="wipe(up)">
                                      <p:cBhvr>
                                        <p:cTn id="38" dur="1000"/>
                                        <p:tgtEl>
                                          <p:spTgt spid="51"/>
                                        </p:tgtEl>
                                      </p:cBhvr>
                                    </p:animEffect>
                                    <p:set>
                                      <p:cBhvr>
                                        <p:cTn id="39" dur="1" fill="hold">
                                          <p:stCondLst>
                                            <p:cond delay="999"/>
                                          </p:stCondLst>
                                        </p:cTn>
                                        <p:tgtEl>
                                          <p:spTgt spid="51"/>
                                        </p:tgtEl>
                                        <p:attrNameLst>
                                          <p:attrName>style.visibility</p:attrName>
                                        </p:attrNameLst>
                                      </p:cBhvr>
                                      <p:to>
                                        <p:strVal val="hidden"/>
                                      </p:to>
                                    </p:set>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down)">
                                      <p:cBhvr>
                                        <p:cTn id="43" dur="10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1" fill="hold" nodeType="clickEffect">
                                  <p:stCondLst>
                                    <p:cond delay="0"/>
                                  </p:stCondLst>
                                  <p:childTnLst>
                                    <p:animEffect transition="out" filter="wipe(up)">
                                      <p:cBhvr>
                                        <p:cTn id="47" dur="1000"/>
                                        <p:tgtEl>
                                          <p:spTgt spid="47"/>
                                        </p:tgtEl>
                                      </p:cBhvr>
                                    </p:animEffect>
                                    <p:set>
                                      <p:cBhvr>
                                        <p:cTn id="48" dur="1" fill="hold">
                                          <p:stCondLst>
                                            <p:cond delay="999"/>
                                          </p:stCondLst>
                                        </p:cTn>
                                        <p:tgtEl>
                                          <p:spTgt spid="47"/>
                                        </p:tgtEl>
                                        <p:attrNameLst>
                                          <p:attrName>style.visibility</p:attrName>
                                        </p:attrNameLst>
                                      </p:cBhvr>
                                      <p:to>
                                        <p:strVal val="hidden"/>
                                      </p:to>
                                    </p:set>
                                  </p:childTnLst>
                                </p:cTn>
                              </p:par>
                            </p:childTnLst>
                          </p:cTn>
                        </p:par>
                        <p:par>
                          <p:cTn id="49" fill="hold">
                            <p:stCondLst>
                              <p:cond delay="1000"/>
                            </p:stCondLst>
                            <p:childTnLst>
                              <p:par>
                                <p:cTn id="50" presetID="22" presetClass="entr" presetSubtype="4" fill="hold"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down)">
                                      <p:cBhvr>
                                        <p:cTn id="52" dur="10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1" fill="hold" nodeType="clickEffect">
                                  <p:stCondLst>
                                    <p:cond delay="0"/>
                                  </p:stCondLst>
                                  <p:childTnLst>
                                    <p:animEffect transition="out" filter="wipe(up)">
                                      <p:cBhvr>
                                        <p:cTn id="56" dur="1000"/>
                                        <p:tgtEl>
                                          <p:spTgt spid="55"/>
                                        </p:tgtEl>
                                      </p:cBhvr>
                                    </p:animEffect>
                                    <p:set>
                                      <p:cBhvr>
                                        <p:cTn id="57" dur="1" fill="hold">
                                          <p:stCondLst>
                                            <p:cond delay="9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Total Canada</a:t>
            </a:r>
          </a:p>
          <a:p>
            <a:pPr algn="ctr"/>
            <a:r>
              <a:rPr lang="en-US" sz="2000" dirty="0">
                <a:solidFill>
                  <a:srgbClr val="901D06"/>
                </a:solidFill>
                <a:latin typeface="Century Gothic" panose="020B0502020202020204" pitchFamily="34" charset="0"/>
              </a:rPr>
              <a:t>Adults 18+</a:t>
            </a:r>
          </a:p>
        </p:txBody>
      </p:sp>
      <p:cxnSp>
        <p:nvCxnSpPr>
          <p:cNvPr id="5" name="Straight Connector 4"/>
          <p:cNvCxnSpPr/>
          <p:nvPr/>
        </p:nvCxnSpPr>
        <p:spPr>
          <a:xfrm>
            <a:off x="-2270626" y="3570682"/>
            <a:ext cx="8905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8711747" y="1268884"/>
            <a:ext cx="4476596" cy="4476596"/>
            <a:chOff x="12565373" y="1357071"/>
            <a:chExt cx="4300222" cy="4300222"/>
          </a:xfrm>
        </p:grpSpPr>
        <p:sp>
          <p:nvSpPr>
            <p:cNvPr id="83" name="Oval 82"/>
            <p:cNvSpPr/>
            <p:nvPr/>
          </p:nvSpPr>
          <p:spPr>
            <a:xfrm>
              <a:off x="12565373" y="1357071"/>
              <a:ext cx="4300222" cy="4300222"/>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14305732" y="3176865"/>
              <a:ext cx="819506" cy="620866"/>
            </a:xfrm>
            <a:prstGeom prst="rect">
              <a:avLst/>
            </a:prstGeom>
            <a:noFill/>
          </p:spPr>
          <p:txBody>
            <a:bodyPr wrap="none" rtlCol="0">
              <a:spAutoFit/>
            </a:bodyPr>
            <a:lstStyle/>
            <a:p>
              <a:pPr algn="ctr"/>
              <a:r>
                <a:rPr lang="en-US" dirty="0">
                  <a:latin typeface="Century Gothic" panose="020B0502020202020204" pitchFamily="34" charset="0"/>
                </a:rPr>
                <a:t>Video</a:t>
              </a:r>
            </a:p>
            <a:p>
              <a:pPr algn="ctr"/>
              <a:r>
                <a:rPr lang="en-US" dirty="0">
                  <a:latin typeface="Century Gothic" panose="020B0502020202020204" pitchFamily="34" charset="0"/>
                </a:rPr>
                <a:t>777</a:t>
              </a:r>
            </a:p>
          </p:txBody>
        </p:sp>
      </p:grpSp>
      <p:grpSp>
        <p:nvGrpSpPr>
          <p:cNvPr id="20" name="Group 19"/>
          <p:cNvGrpSpPr/>
          <p:nvPr/>
        </p:nvGrpSpPr>
        <p:grpSpPr>
          <a:xfrm>
            <a:off x="7079445" y="1773504"/>
            <a:ext cx="3453816" cy="3453816"/>
            <a:chOff x="10110531" y="1788451"/>
            <a:chExt cx="3423922" cy="3423922"/>
          </a:xfrm>
        </p:grpSpPr>
        <p:sp>
          <p:nvSpPr>
            <p:cNvPr id="108" name="Oval 107"/>
            <p:cNvSpPr/>
            <p:nvPr/>
          </p:nvSpPr>
          <p:spPr>
            <a:xfrm>
              <a:off x="10110531" y="1788451"/>
              <a:ext cx="3423922" cy="34239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11511349" y="3176865"/>
              <a:ext cx="622286" cy="646331"/>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Text</a:t>
              </a:r>
            </a:p>
            <a:p>
              <a:pPr algn="ctr"/>
              <a:r>
                <a:rPr lang="en-US" dirty="0">
                  <a:solidFill>
                    <a:schemeClr val="bg1"/>
                  </a:solidFill>
                  <a:latin typeface="Century Gothic" panose="020B0502020202020204" pitchFamily="34" charset="0"/>
                </a:rPr>
                <a:t>479</a:t>
              </a:r>
            </a:p>
          </p:txBody>
        </p:sp>
      </p:grpSp>
      <p:grpSp>
        <p:nvGrpSpPr>
          <p:cNvPr id="21" name="Group 20"/>
          <p:cNvGrpSpPr/>
          <p:nvPr/>
        </p:nvGrpSpPr>
        <p:grpSpPr>
          <a:xfrm>
            <a:off x="5928378" y="2230411"/>
            <a:ext cx="2555242" cy="2555242"/>
            <a:chOff x="7553877" y="2222791"/>
            <a:chExt cx="2555242" cy="2555242"/>
          </a:xfrm>
        </p:grpSpPr>
        <p:sp>
          <p:nvSpPr>
            <p:cNvPr id="103" name="Oval 102"/>
            <p:cNvSpPr/>
            <p:nvPr/>
          </p:nvSpPr>
          <p:spPr>
            <a:xfrm>
              <a:off x="7553877" y="2222791"/>
              <a:ext cx="2555242" cy="255524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8406542" y="3176865"/>
              <a:ext cx="849913" cy="646331"/>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Social</a:t>
              </a:r>
            </a:p>
            <a:p>
              <a:pPr algn="ctr"/>
              <a:r>
                <a:rPr lang="en-US" dirty="0">
                  <a:solidFill>
                    <a:schemeClr val="bg1"/>
                  </a:solidFill>
                  <a:latin typeface="Century Gothic" panose="020B0502020202020204" pitchFamily="34" charset="0"/>
                </a:rPr>
                <a:t>250</a:t>
              </a:r>
            </a:p>
          </p:txBody>
        </p:sp>
      </p:grpSp>
      <p:grpSp>
        <p:nvGrpSpPr>
          <p:cNvPr id="22" name="Group 21"/>
          <p:cNvGrpSpPr/>
          <p:nvPr/>
        </p:nvGrpSpPr>
        <p:grpSpPr>
          <a:xfrm>
            <a:off x="4371690" y="2314524"/>
            <a:ext cx="2402256" cy="2402256"/>
            <a:chOff x="5158245" y="2313725"/>
            <a:chExt cx="2373374" cy="2373374"/>
          </a:xfrm>
        </p:grpSpPr>
        <p:sp>
          <p:nvSpPr>
            <p:cNvPr id="98" name="Oval 97"/>
            <p:cNvSpPr/>
            <p:nvPr/>
          </p:nvSpPr>
          <p:spPr>
            <a:xfrm>
              <a:off x="5158245" y="2313725"/>
              <a:ext cx="2373374" cy="2373374"/>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5932800" y="3176865"/>
              <a:ext cx="824265" cy="646331"/>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Other</a:t>
              </a:r>
            </a:p>
            <a:p>
              <a:pPr algn="ctr"/>
              <a:r>
                <a:rPr lang="en-US" dirty="0">
                  <a:solidFill>
                    <a:schemeClr val="bg1"/>
                  </a:solidFill>
                  <a:latin typeface="Century Gothic" panose="020B0502020202020204" pitchFamily="34" charset="0"/>
                </a:rPr>
                <a:t>211</a:t>
              </a:r>
            </a:p>
          </p:txBody>
        </p:sp>
      </p:grpSp>
      <p:grpSp>
        <p:nvGrpSpPr>
          <p:cNvPr id="23" name="Group 22"/>
          <p:cNvGrpSpPr/>
          <p:nvPr/>
        </p:nvGrpSpPr>
        <p:grpSpPr>
          <a:xfrm>
            <a:off x="3019200" y="2429290"/>
            <a:ext cx="2157484" cy="2157484"/>
            <a:chOff x="3212603" y="2527591"/>
            <a:chExt cx="1945642" cy="1945642"/>
          </a:xfrm>
        </p:grpSpPr>
        <p:sp>
          <p:nvSpPr>
            <p:cNvPr id="93" name="Oval 92"/>
            <p:cNvSpPr/>
            <p:nvPr/>
          </p:nvSpPr>
          <p:spPr>
            <a:xfrm>
              <a:off x="3212603" y="2527591"/>
              <a:ext cx="1945642" cy="194564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3560055" y="3176865"/>
              <a:ext cx="1250737" cy="582868"/>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Interactive</a:t>
              </a:r>
            </a:p>
            <a:p>
              <a:pPr algn="ctr"/>
              <a:r>
                <a:rPr lang="en-US" dirty="0">
                  <a:solidFill>
                    <a:schemeClr val="bg1"/>
                  </a:solidFill>
                  <a:latin typeface="Century Gothic" panose="020B0502020202020204" pitchFamily="34" charset="0"/>
                </a:rPr>
                <a:t>169</a:t>
              </a:r>
            </a:p>
          </p:txBody>
        </p:sp>
      </p:grpSp>
      <p:grpSp>
        <p:nvGrpSpPr>
          <p:cNvPr id="24" name="Group 23"/>
          <p:cNvGrpSpPr/>
          <p:nvPr/>
        </p:nvGrpSpPr>
        <p:grpSpPr>
          <a:xfrm>
            <a:off x="1550122" y="2527591"/>
            <a:ext cx="1945642" cy="1945642"/>
            <a:chOff x="1504842" y="2683801"/>
            <a:chExt cx="1633222" cy="1633222"/>
          </a:xfrm>
        </p:grpSpPr>
        <p:sp>
          <p:nvSpPr>
            <p:cNvPr id="88" name="Oval 87"/>
            <p:cNvSpPr/>
            <p:nvPr/>
          </p:nvSpPr>
          <p:spPr>
            <a:xfrm>
              <a:off x="1504842" y="2683801"/>
              <a:ext cx="1633222" cy="16332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1973481" y="3063765"/>
              <a:ext cx="695945" cy="697560"/>
            </a:xfrm>
            <a:prstGeom prst="rect">
              <a:avLst/>
            </a:prstGeom>
            <a:noFill/>
          </p:spPr>
          <p:txBody>
            <a:bodyPr wrap="none" rtlCol="0">
              <a:spAutoFit/>
            </a:bodyPr>
            <a:lstStyle/>
            <a:p>
              <a:pPr algn="ctr"/>
              <a:r>
                <a:rPr lang="en-US" sz="1600" dirty="0">
                  <a:solidFill>
                    <a:schemeClr val="bg1"/>
                  </a:solidFill>
                  <a:latin typeface="Century Gothic" panose="020B0502020202020204" pitchFamily="34" charset="0"/>
                </a:rPr>
                <a:t>Online</a:t>
              </a:r>
            </a:p>
            <a:p>
              <a:pPr algn="ctr"/>
              <a:r>
                <a:rPr lang="en-US" sz="1600" dirty="0">
                  <a:solidFill>
                    <a:schemeClr val="bg1"/>
                  </a:solidFill>
                  <a:latin typeface="Century Gothic" panose="020B0502020202020204" pitchFamily="34" charset="0"/>
                </a:rPr>
                <a:t>Audio</a:t>
              </a:r>
            </a:p>
            <a:p>
              <a:pPr algn="ctr"/>
              <a:r>
                <a:rPr lang="en-US" sz="1600" dirty="0">
                  <a:solidFill>
                    <a:schemeClr val="bg1"/>
                  </a:solidFill>
                  <a:latin typeface="Century Gothic" panose="020B0502020202020204" pitchFamily="34" charset="0"/>
                </a:rPr>
                <a:t>135</a:t>
              </a:r>
            </a:p>
          </p:txBody>
        </p:sp>
      </p:grpSp>
      <p:grpSp>
        <p:nvGrpSpPr>
          <p:cNvPr id="25" name="Group 24"/>
          <p:cNvGrpSpPr/>
          <p:nvPr/>
        </p:nvGrpSpPr>
        <p:grpSpPr>
          <a:xfrm>
            <a:off x="683055" y="2809618"/>
            <a:ext cx="1434722" cy="1434722"/>
            <a:chOff x="134297" y="2869753"/>
            <a:chExt cx="1283972" cy="1283972"/>
          </a:xfrm>
        </p:grpSpPr>
        <p:sp>
          <p:nvSpPr>
            <p:cNvPr id="78" name="Oval 77"/>
            <p:cNvSpPr/>
            <p:nvPr/>
          </p:nvSpPr>
          <p:spPr>
            <a:xfrm>
              <a:off x="134297" y="2869753"/>
              <a:ext cx="1283972" cy="128397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517713" y="3202265"/>
              <a:ext cx="541121" cy="523331"/>
            </a:xfrm>
            <a:prstGeom prst="rect">
              <a:avLst/>
            </a:prstGeom>
            <a:noFill/>
          </p:spPr>
          <p:txBody>
            <a:bodyPr wrap="none" rtlCol="0">
              <a:spAutoFit/>
            </a:bodyPr>
            <a:lstStyle/>
            <a:p>
              <a:pPr algn="ctr"/>
              <a:r>
                <a:rPr lang="en-US" sz="1600" dirty="0">
                  <a:solidFill>
                    <a:schemeClr val="bg1"/>
                  </a:solidFill>
                  <a:latin typeface="Century Gothic" panose="020B0502020202020204" pitchFamily="34" charset="0"/>
                </a:rPr>
                <a:t>Print</a:t>
              </a:r>
            </a:p>
            <a:p>
              <a:pPr algn="ctr"/>
              <a:r>
                <a:rPr lang="en-US" sz="1600" dirty="0">
                  <a:solidFill>
                    <a:schemeClr val="bg1"/>
                  </a:solidFill>
                  <a:latin typeface="Century Gothic" panose="020B0502020202020204" pitchFamily="34" charset="0"/>
                </a:rPr>
                <a:t>77</a:t>
              </a:r>
            </a:p>
          </p:txBody>
        </p:sp>
      </p:grpSp>
      <p:grpSp>
        <p:nvGrpSpPr>
          <p:cNvPr id="26" name="Group 25"/>
          <p:cNvGrpSpPr/>
          <p:nvPr/>
        </p:nvGrpSpPr>
        <p:grpSpPr>
          <a:xfrm>
            <a:off x="-148278" y="2878198"/>
            <a:ext cx="1267082" cy="1267082"/>
            <a:chOff x="-1048848" y="2942778"/>
            <a:chExt cx="1137922" cy="1137922"/>
          </a:xfrm>
        </p:grpSpPr>
        <p:sp>
          <p:nvSpPr>
            <p:cNvPr id="49" name="Oval 48"/>
            <p:cNvSpPr/>
            <p:nvPr/>
          </p:nvSpPr>
          <p:spPr>
            <a:xfrm>
              <a:off x="-1048848" y="2942778"/>
              <a:ext cx="1137922" cy="11379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883120" y="3139965"/>
              <a:ext cx="806465" cy="663368"/>
            </a:xfrm>
            <a:prstGeom prst="rect">
              <a:avLst/>
            </a:prstGeom>
            <a:noFill/>
          </p:spPr>
          <p:txBody>
            <a:bodyPr wrap="none" rtlCol="0">
              <a:spAutoFit/>
            </a:bodyPr>
            <a:lstStyle/>
            <a:p>
              <a:pPr algn="ctr"/>
              <a:r>
                <a:rPr lang="en-US" sz="1400" dirty="0">
                  <a:solidFill>
                    <a:schemeClr val="bg1"/>
                  </a:solidFill>
                  <a:latin typeface="Century Gothic" panose="020B0502020202020204" pitchFamily="34" charset="0"/>
                </a:rPr>
                <a:t>Online</a:t>
              </a:r>
            </a:p>
            <a:p>
              <a:pPr algn="ctr"/>
              <a:r>
                <a:rPr lang="en-US" sz="1400" dirty="0">
                  <a:solidFill>
                    <a:schemeClr val="bg1"/>
                  </a:solidFill>
                  <a:latin typeface="Century Gothic" panose="020B0502020202020204" pitchFamily="34" charset="0"/>
                </a:rPr>
                <a:t>Gaming</a:t>
              </a:r>
            </a:p>
            <a:p>
              <a:pPr algn="ctr"/>
              <a:r>
                <a:rPr lang="en-US" sz="1400" dirty="0">
                  <a:solidFill>
                    <a:schemeClr val="bg1"/>
                  </a:solidFill>
                  <a:latin typeface="Century Gothic" panose="020B0502020202020204" pitchFamily="34" charset="0"/>
                </a:rPr>
                <a:t>56</a:t>
              </a:r>
            </a:p>
          </p:txBody>
        </p:sp>
      </p:grpSp>
      <p:grpSp>
        <p:nvGrpSpPr>
          <p:cNvPr id="32" name="Group 31">
            <a:extLst>
              <a:ext uri="{FF2B5EF4-FFF2-40B4-BE49-F238E27FC236}">
                <a16:creationId xmlns:a16="http://schemas.microsoft.com/office/drawing/2014/main" id="{5E09F1A6-7738-4CE9-8ED4-534942E1AB01}"/>
              </a:ext>
            </a:extLst>
          </p:cNvPr>
          <p:cNvGrpSpPr/>
          <p:nvPr/>
        </p:nvGrpSpPr>
        <p:grpSpPr>
          <a:xfrm>
            <a:off x="2404426" y="-258629"/>
            <a:ext cx="7383148" cy="7375258"/>
            <a:chOff x="2387601" y="-261253"/>
            <a:chExt cx="7416798" cy="7416798"/>
          </a:xfrm>
        </p:grpSpPr>
        <p:sp>
          <p:nvSpPr>
            <p:cNvPr id="33" name="Oval 32">
              <a:extLst>
                <a:ext uri="{FF2B5EF4-FFF2-40B4-BE49-F238E27FC236}">
                  <a16:creationId xmlns:a16="http://schemas.microsoft.com/office/drawing/2014/main" id="{976641A6-EC66-494C-A696-86FF046C2FC7}"/>
                </a:ext>
              </a:extLst>
            </p:cNvPr>
            <p:cNvSpPr/>
            <p:nvPr/>
          </p:nvSpPr>
          <p:spPr>
            <a:xfrm>
              <a:off x="2387601" y="-261253"/>
              <a:ext cx="7416798" cy="7416798"/>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1D6B175-BF00-46E5-B042-EAA1E67DA571}"/>
                </a:ext>
              </a:extLst>
            </p:cNvPr>
            <p:cNvSpPr txBox="1"/>
            <p:nvPr/>
          </p:nvSpPr>
          <p:spPr>
            <a:xfrm>
              <a:off x="5192762" y="3120386"/>
              <a:ext cx="1789375" cy="835677"/>
            </a:xfrm>
            <a:prstGeom prst="rect">
              <a:avLst/>
            </a:prstGeom>
            <a:noFill/>
          </p:spPr>
          <p:txBody>
            <a:bodyPr wrap="none" rtlCol="0">
              <a:spAutoFit/>
            </a:bodyPr>
            <a:lstStyle/>
            <a:p>
              <a:pPr algn="ctr"/>
              <a:r>
                <a:rPr lang="en-US" sz="2400" dirty="0">
                  <a:solidFill>
                    <a:srgbClr val="E2F0D9"/>
                  </a:solidFill>
                  <a:latin typeface="Century Gothic" panose="020B0502020202020204" pitchFamily="34" charset="0"/>
                </a:rPr>
                <a:t>Unearthed</a:t>
              </a:r>
            </a:p>
            <a:p>
              <a:pPr algn="ctr"/>
              <a:r>
                <a:rPr lang="en-US" sz="2400" dirty="0">
                  <a:solidFill>
                    <a:srgbClr val="E2F0D9"/>
                  </a:solidFill>
                  <a:latin typeface="Century Gothic" panose="020B0502020202020204" pitchFamily="34" charset="0"/>
                </a:rPr>
                <a:t>2,154</a:t>
              </a:r>
            </a:p>
          </p:txBody>
        </p:sp>
      </p:grpSp>
    </p:spTree>
    <p:extLst>
      <p:ext uri="{BB962C8B-B14F-4D97-AF65-F5344CB8AC3E}">
        <p14:creationId xmlns:p14="http://schemas.microsoft.com/office/powerpoint/2010/main" val="164564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fill="hold" nodeType="withEffect" p14:presetBounceEnd="40000">
                                      <p:stCondLst>
                                        <p:cond delay="0"/>
                                      </p:stCondLst>
                                      <p:childTnLst>
                                        <p:animMotion origin="layout" path="M 2.91667E-6 -2.59259E-6 L -0.39805 -2.59259E-6 " pathEditMode="relative" rAng="0" ptsTypes="AA" p14:bounceEnd="40000">
                                          <p:cBhvr>
                                            <p:cTn id="6" dur="2000" fill="hold"/>
                                            <p:tgtEl>
                                              <p:spTgt spid="19"/>
                                            </p:tgtEl>
                                            <p:attrNameLst>
                                              <p:attrName>ppt_x</p:attrName>
                                              <p:attrName>ppt_y</p:attrName>
                                            </p:attrNameLst>
                                          </p:cBhvr>
                                          <p:rCtr x="-19909" y="0"/>
                                        </p:animMotion>
                                      </p:childTnLst>
                                    </p:cTn>
                                  </p:par>
                                  <p:par>
                                    <p:cTn id="7" presetID="35" presetClass="path" presetSubtype="0" accel="50000" fill="hold" nodeType="withEffect" p14:presetBounceEnd="40000">
                                      <p:stCondLst>
                                        <p:cond delay="0"/>
                                      </p:stCondLst>
                                      <p:childTnLst>
                                        <p:animMotion origin="layout" path="M 4.375E-6 3.33333E-6 L -0.22227 3.33333E-6 " pathEditMode="relative" rAng="0" ptsTypes="AA" p14:bounceEnd="40000">
                                          <p:cBhvr>
                                            <p:cTn id="8" dur="2000" fill="hold"/>
                                            <p:tgtEl>
                                              <p:spTgt spid="20"/>
                                            </p:tgtEl>
                                            <p:attrNameLst>
                                              <p:attrName>ppt_x</p:attrName>
                                              <p:attrName>ppt_y</p:attrName>
                                            </p:attrNameLst>
                                          </p:cBhvr>
                                          <p:rCtr x="-11120" y="0"/>
                                        </p:animMotion>
                                      </p:childTnLst>
                                    </p:cTn>
                                  </p:par>
                                  <p:par>
                                    <p:cTn id="9" presetID="35" presetClass="path" presetSubtype="0" accel="50000" fill="hold" nodeType="withEffect" p14:presetBounceEnd="40000">
                                      <p:stCondLst>
                                        <p:cond delay="0"/>
                                      </p:stCondLst>
                                      <p:childTnLst>
                                        <p:animMotion origin="layout" path="M 4.375E-6 -4.07407E-6 L -0.08659 -4.07407E-6 " pathEditMode="relative" rAng="0" ptsTypes="AA" p14:bounceEnd="40000">
                                          <p:cBhvr>
                                            <p:cTn id="10" dur="2000" fill="hold"/>
                                            <p:tgtEl>
                                              <p:spTgt spid="21"/>
                                            </p:tgtEl>
                                            <p:attrNameLst>
                                              <p:attrName>ppt_x</p:attrName>
                                              <p:attrName>ppt_y</p:attrName>
                                            </p:attrNameLst>
                                          </p:cBhvr>
                                          <p:rCtr x="-4336" y="0"/>
                                        </p:animMotion>
                                      </p:childTnLst>
                                    </p:cTn>
                                  </p:par>
                                  <p:par>
                                    <p:cTn id="11" presetID="63" presetClass="path" presetSubtype="0" accel="50000" fill="hold" nodeType="withEffect" p14:presetBounceEnd="40000">
                                      <p:stCondLst>
                                        <p:cond delay="0"/>
                                      </p:stCondLst>
                                      <p:childTnLst>
                                        <p:animMotion origin="layout" path="M -1.25E-6 -1.11022E-16 L 0.05169 -1.11022E-16 " pathEditMode="relative" rAng="0" ptsTypes="AA" p14:bounceEnd="40000">
                                          <p:cBhvr>
                                            <p:cTn id="12" dur="2000" fill="hold"/>
                                            <p:tgtEl>
                                              <p:spTgt spid="22"/>
                                            </p:tgtEl>
                                            <p:attrNameLst>
                                              <p:attrName>ppt_x</p:attrName>
                                              <p:attrName>ppt_y</p:attrName>
                                            </p:attrNameLst>
                                          </p:cBhvr>
                                          <p:rCtr x="2578" y="0"/>
                                        </p:animMotion>
                                      </p:childTnLst>
                                    </p:cTn>
                                  </p:par>
                                  <p:par>
                                    <p:cTn id="13" presetID="63" presetClass="path" presetSubtype="0" accel="50000" fill="hold" nodeType="withEffect" p14:presetBounceEnd="40000">
                                      <p:stCondLst>
                                        <p:cond delay="0"/>
                                      </p:stCondLst>
                                      <p:childTnLst>
                                        <p:animMotion origin="layout" path="M 2.29167E-6 -2.59259E-6 L 0.17018 -2.59259E-6 " pathEditMode="relative" rAng="0" ptsTypes="AA" p14:bounceEnd="40000">
                                          <p:cBhvr>
                                            <p:cTn id="14" dur="2000" fill="hold"/>
                                            <p:tgtEl>
                                              <p:spTgt spid="23"/>
                                            </p:tgtEl>
                                            <p:attrNameLst>
                                              <p:attrName>ppt_x</p:attrName>
                                              <p:attrName>ppt_y</p:attrName>
                                            </p:attrNameLst>
                                          </p:cBhvr>
                                          <p:rCtr x="8503" y="0"/>
                                        </p:animMotion>
                                      </p:childTnLst>
                                    </p:cTn>
                                  </p:par>
                                  <p:par>
                                    <p:cTn id="15" presetID="63" presetClass="path" presetSubtype="0" accel="50000" fill="hold" nodeType="withEffect" p14:presetBounceEnd="40000">
                                      <p:stCondLst>
                                        <p:cond delay="0"/>
                                      </p:stCondLst>
                                      <p:childTnLst>
                                        <p:animMotion origin="layout" path="M -1.04167E-6 3.33333E-6 L 0.2931 3.33333E-6 " pathEditMode="relative" rAng="0" ptsTypes="AA" p14:bounceEnd="40000">
                                          <p:cBhvr>
                                            <p:cTn id="16" dur="2000" fill="hold"/>
                                            <p:tgtEl>
                                              <p:spTgt spid="24"/>
                                            </p:tgtEl>
                                            <p:attrNameLst>
                                              <p:attrName>ppt_x</p:attrName>
                                              <p:attrName>ppt_y</p:attrName>
                                            </p:attrNameLst>
                                          </p:cBhvr>
                                          <p:rCtr x="14648" y="0"/>
                                        </p:animMotion>
                                      </p:childTnLst>
                                    </p:cTn>
                                  </p:par>
                                  <p:par>
                                    <p:cTn id="17" presetID="63" presetClass="path" presetSubtype="0" accel="50000" fill="hold" nodeType="withEffect" p14:presetBounceEnd="40000">
                                      <p:stCondLst>
                                        <p:cond delay="0"/>
                                      </p:stCondLst>
                                      <p:childTnLst>
                                        <p:animMotion origin="layout" path="M -3.75E-6 -1.85185E-6 L 0.38334 -1.85185E-6 " pathEditMode="relative" rAng="0" ptsTypes="AA" p14:bounceEnd="40000">
                                          <p:cBhvr>
                                            <p:cTn id="18" dur="2000" fill="hold"/>
                                            <p:tgtEl>
                                              <p:spTgt spid="25"/>
                                            </p:tgtEl>
                                            <p:attrNameLst>
                                              <p:attrName>ppt_x</p:attrName>
                                              <p:attrName>ppt_y</p:attrName>
                                            </p:attrNameLst>
                                          </p:cBhvr>
                                          <p:rCtr x="19167" y="0"/>
                                        </p:animMotion>
                                      </p:childTnLst>
                                    </p:cTn>
                                  </p:par>
                                  <p:par>
                                    <p:cTn id="19" presetID="63" presetClass="path" presetSubtype="0" accel="50000" fill="hold" nodeType="withEffect" p14:presetBounceEnd="40000">
                                      <p:stCondLst>
                                        <p:cond delay="0"/>
                                      </p:stCondLst>
                                      <p:childTnLst>
                                        <p:animMotion origin="layout" path="M -3.75E-6 2.96296E-6 L 0.46029 2.96296E-6 " pathEditMode="relative" rAng="0" ptsTypes="AA" p14:bounceEnd="40000">
                                          <p:cBhvr>
                                            <p:cTn id="20" dur="2000" fill="hold"/>
                                            <p:tgtEl>
                                              <p:spTgt spid="26"/>
                                            </p:tgtEl>
                                            <p:attrNameLst>
                                              <p:attrName>ppt_x</p:attrName>
                                              <p:attrName>ppt_y</p:attrName>
                                            </p:attrNameLst>
                                          </p:cBhvr>
                                          <p:rCtr x="23008" y="0"/>
                                        </p:animMotion>
                                      </p:childTnLst>
                                    </p:cTn>
                                  </p:par>
                                  <p:par>
                                    <p:cTn id="21" presetID="10" presetClass="entr" presetSubtype="0" fill="hold" nodeType="withEffect">
                                      <p:stCondLst>
                                        <p:cond delay="5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fill="hold" nodeType="withEffect">
                                      <p:stCondLst>
                                        <p:cond delay="0"/>
                                      </p:stCondLst>
                                      <p:childTnLst>
                                        <p:animMotion origin="layout" path="M 2.91667E-6 -2.59259E-6 L -0.39805 -2.59259E-6 " pathEditMode="relative" rAng="0" ptsTypes="AA">
                                          <p:cBhvr>
                                            <p:cTn id="6" dur="2000" fill="hold"/>
                                            <p:tgtEl>
                                              <p:spTgt spid="19"/>
                                            </p:tgtEl>
                                            <p:attrNameLst>
                                              <p:attrName>ppt_x</p:attrName>
                                              <p:attrName>ppt_y</p:attrName>
                                            </p:attrNameLst>
                                          </p:cBhvr>
                                          <p:rCtr x="-19909" y="0"/>
                                        </p:animMotion>
                                      </p:childTnLst>
                                    </p:cTn>
                                  </p:par>
                                  <p:par>
                                    <p:cTn id="7" presetID="35" presetClass="path" presetSubtype="0" accel="50000" fill="hold" nodeType="withEffect">
                                      <p:stCondLst>
                                        <p:cond delay="0"/>
                                      </p:stCondLst>
                                      <p:childTnLst>
                                        <p:animMotion origin="layout" path="M 4.375E-6 3.33333E-6 L -0.22227 3.33333E-6 " pathEditMode="relative" rAng="0" ptsTypes="AA">
                                          <p:cBhvr>
                                            <p:cTn id="8" dur="2000" fill="hold"/>
                                            <p:tgtEl>
                                              <p:spTgt spid="20"/>
                                            </p:tgtEl>
                                            <p:attrNameLst>
                                              <p:attrName>ppt_x</p:attrName>
                                              <p:attrName>ppt_y</p:attrName>
                                            </p:attrNameLst>
                                          </p:cBhvr>
                                          <p:rCtr x="-11120" y="0"/>
                                        </p:animMotion>
                                      </p:childTnLst>
                                    </p:cTn>
                                  </p:par>
                                  <p:par>
                                    <p:cTn id="9" presetID="35" presetClass="path" presetSubtype="0" accel="50000" fill="hold" nodeType="withEffect">
                                      <p:stCondLst>
                                        <p:cond delay="0"/>
                                      </p:stCondLst>
                                      <p:childTnLst>
                                        <p:animMotion origin="layout" path="M 4.375E-6 -4.07407E-6 L -0.08659 -4.07407E-6 " pathEditMode="relative" rAng="0" ptsTypes="AA">
                                          <p:cBhvr>
                                            <p:cTn id="10" dur="2000" fill="hold"/>
                                            <p:tgtEl>
                                              <p:spTgt spid="21"/>
                                            </p:tgtEl>
                                            <p:attrNameLst>
                                              <p:attrName>ppt_x</p:attrName>
                                              <p:attrName>ppt_y</p:attrName>
                                            </p:attrNameLst>
                                          </p:cBhvr>
                                          <p:rCtr x="-4336" y="0"/>
                                        </p:animMotion>
                                      </p:childTnLst>
                                    </p:cTn>
                                  </p:par>
                                  <p:par>
                                    <p:cTn id="11" presetID="63" presetClass="path" presetSubtype="0" accel="50000" fill="hold" nodeType="withEffect">
                                      <p:stCondLst>
                                        <p:cond delay="0"/>
                                      </p:stCondLst>
                                      <p:childTnLst>
                                        <p:animMotion origin="layout" path="M -1.25E-6 -1.11022E-16 L 0.05169 -1.11022E-16 " pathEditMode="relative" rAng="0" ptsTypes="AA">
                                          <p:cBhvr>
                                            <p:cTn id="12" dur="2000" fill="hold"/>
                                            <p:tgtEl>
                                              <p:spTgt spid="22"/>
                                            </p:tgtEl>
                                            <p:attrNameLst>
                                              <p:attrName>ppt_x</p:attrName>
                                              <p:attrName>ppt_y</p:attrName>
                                            </p:attrNameLst>
                                          </p:cBhvr>
                                          <p:rCtr x="2578" y="0"/>
                                        </p:animMotion>
                                      </p:childTnLst>
                                    </p:cTn>
                                  </p:par>
                                  <p:par>
                                    <p:cTn id="13" presetID="63" presetClass="path" presetSubtype="0" accel="50000" fill="hold" nodeType="withEffect">
                                      <p:stCondLst>
                                        <p:cond delay="0"/>
                                      </p:stCondLst>
                                      <p:childTnLst>
                                        <p:animMotion origin="layout" path="M 2.29167E-6 -2.59259E-6 L 0.17018 -2.59259E-6 " pathEditMode="relative" rAng="0" ptsTypes="AA">
                                          <p:cBhvr>
                                            <p:cTn id="14" dur="2000" fill="hold"/>
                                            <p:tgtEl>
                                              <p:spTgt spid="23"/>
                                            </p:tgtEl>
                                            <p:attrNameLst>
                                              <p:attrName>ppt_x</p:attrName>
                                              <p:attrName>ppt_y</p:attrName>
                                            </p:attrNameLst>
                                          </p:cBhvr>
                                          <p:rCtr x="8503" y="0"/>
                                        </p:animMotion>
                                      </p:childTnLst>
                                    </p:cTn>
                                  </p:par>
                                  <p:par>
                                    <p:cTn id="15" presetID="63" presetClass="path" presetSubtype="0" accel="50000" fill="hold" nodeType="withEffect">
                                      <p:stCondLst>
                                        <p:cond delay="0"/>
                                      </p:stCondLst>
                                      <p:childTnLst>
                                        <p:animMotion origin="layout" path="M -1.04167E-6 3.33333E-6 L 0.2931 3.33333E-6 " pathEditMode="relative" rAng="0" ptsTypes="AA">
                                          <p:cBhvr>
                                            <p:cTn id="16" dur="2000" fill="hold"/>
                                            <p:tgtEl>
                                              <p:spTgt spid="24"/>
                                            </p:tgtEl>
                                            <p:attrNameLst>
                                              <p:attrName>ppt_x</p:attrName>
                                              <p:attrName>ppt_y</p:attrName>
                                            </p:attrNameLst>
                                          </p:cBhvr>
                                          <p:rCtr x="14648" y="0"/>
                                        </p:animMotion>
                                      </p:childTnLst>
                                    </p:cTn>
                                  </p:par>
                                  <p:par>
                                    <p:cTn id="17" presetID="63" presetClass="path" presetSubtype="0" accel="50000" fill="hold" nodeType="withEffect">
                                      <p:stCondLst>
                                        <p:cond delay="0"/>
                                      </p:stCondLst>
                                      <p:childTnLst>
                                        <p:animMotion origin="layout" path="M -3.75E-6 -1.85185E-6 L 0.38334 -1.85185E-6 " pathEditMode="relative" rAng="0" ptsTypes="AA">
                                          <p:cBhvr>
                                            <p:cTn id="18" dur="2000" fill="hold"/>
                                            <p:tgtEl>
                                              <p:spTgt spid="25"/>
                                            </p:tgtEl>
                                            <p:attrNameLst>
                                              <p:attrName>ppt_x</p:attrName>
                                              <p:attrName>ppt_y</p:attrName>
                                            </p:attrNameLst>
                                          </p:cBhvr>
                                          <p:rCtr x="19167" y="0"/>
                                        </p:animMotion>
                                      </p:childTnLst>
                                    </p:cTn>
                                  </p:par>
                                  <p:par>
                                    <p:cTn id="19" presetID="63" presetClass="path" presetSubtype="0" accel="50000" fill="hold" nodeType="withEffect">
                                      <p:stCondLst>
                                        <p:cond delay="0"/>
                                      </p:stCondLst>
                                      <p:childTnLst>
                                        <p:animMotion origin="layout" path="M -3.75E-6 2.96296E-6 L 0.46029 2.96296E-6 " pathEditMode="relative" rAng="0" ptsTypes="AA">
                                          <p:cBhvr>
                                            <p:cTn id="20" dur="2000" fill="hold"/>
                                            <p:tgtEl>
                                              <p:spTgt spid="26"/>
                                            </p:tgtEl>
                                            <p:attrNameLst>
                                              <p:attrName>ppt_x</p:attrName>
                                              <p:attrName>ppt_y</p:attrName>
                                            </p:attrNameLst>
                                          </p:cBhvr>
                                          <p:rCtr x="23008" y="0"/>
                                        </p:animMotion>
                                      </p:childTnLst>
                                    </p:cTn>
                                  </p:par>
                                  <p:par>
                                    <p:cTn id="21" presetID="10" presetClass="entr" presetSubtype="0" fill="hold" nodeType="withEffect">
                                      <p:stCondLst>
                                        <p:cond delay="5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3514931" y="847931"/>
            <a:ext cx="5162138" cy="5162138"/>
            <a:chOff x="3697332" y="1030332"/>
            <a:chExt cx="4797336" cy="4797336"/>
          </a:xfrm>
        </p:grpSpPr>
        <p:sp>
          <p:nvSpPr>
            <p:cNvPr id="67" name="Oval 66"/>
            <p:cNvSpPr/>
            <p:nvPr/>
          </p:nvSpPr>
          <p:spPr>
            <a:xfrm>
              <a:off x="3697332" y="1030332"/>
              <a:ext cx="4797336" cy="4797336"/>
            </a:xfrm>
            <a:prstGeom prst="ellipse">
              <a:avLst/>
            </a:prstGeom>
            <a:solidFill>
              <a:srgbClr val="54823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p:cNvSpPr txBox="1"/>
            <p:nvPr/>
          </p:nvSpPr>
          <p:spPr>
            <a:xfrm>
              <a:off x="5495515" y="3105835"/>
              <a:ext cx="1200971" cy="830997"/>
            </a:xfrm>
            <a:prstGeom prst="rect">
              <a:avLst/>
            </a:prstGeom>
            <a:noFill/>
          </p:spPr>
          <p:txBody>
            <a:bodyPr wrap="none" rtlCol="0">
              <a:spAutoFit/>
            </a:bodyPr>
            <a:lstStyle/>
            <a:p>
              <a:pPr algn="ctr"/>
              <a:r>
                <a:rPr lang="en-US" sz="2400" dirty="0">
                  <a:solidFill>
                    <a:srgbClr val="E2F0D9"/>
                  </a:solidFill>
                  <a:latin typeface="Century Gothic" panose="020B0502020202020204" pitchFamily="34" charset="0"/>
                </a:rPr>
                <a:t>Mobile</a:t>
              </a:r>
            </a:p>
            <a:p>
              <a:pPr algn="ctr"/>
              <a:r>
                <a:rPr lang="en-US" sz="2400" dirty="0">
                  <a:solidFill>
                    <a:srgbClr val="E2F0D9"/>
                  </a:solidFill>
                  <a:latin typeface="Century Gothic" panose="020B0502020202020204" pitchFamily="34" charset="0"/>
                </a:rPr>
                <a:t>1,204</a:t>
              </a:r>
            </a:p>
          </p:txBody>
        </p:sp>
      </p:grpSp>
      <p:sp>
        <p:nvSpPr>
          <p:cNvPr id="9" name="TextBox 8"/>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Total Canada</a:t>
            </a:r>
          </a:p>
          <a:p>
            <a:pPr algn="ctr"/>
            <a:r>
              <a:rPr lang="en-US" sz="2000" dirty="0">
                <a:solidFill>
                  <a:srgbClr val="901D06"/>
                </a:solidFill>
                <a:latin typeface="Century Gothic" panose="020B0502020202020204" pitchFamily="34" charset="0"/>
              </a:rPr>
              <a:t>Adults 18+</a:t>
            </a:r>
          </a:p>
        </p:txBody>
      </p:sp>
      <p:grpSp>
        <p:nvGrpSpPr>
          <p:cNvPr id="13" name="Group 12">
            <a:extLst>
              <a:ext uri="{FF2B5EF4-FFF2-40B4-BE49-F238E27FC236}">
                <a16:creationId xmlns:a16="http://schemas.microsoft.com/office/drawing/2014/main" id="{49981026-248B-4CB6-917E-30C650CEC8F7}"/>
              </a:ext>
            </a:extLst>
          </p:cNvPr>
          <p:cNvGrpSpPr/>
          <p:nvPr/>
        </p:nvGrpSpPr>
        <p:grpSpPr>
          <a:xfrm>
            <a:off x="-751840" y="7117573"/>
            <a:ext cx="4209452" cy="64770"/>
            <a:chOff x="749284" y="6413865"/>
            <a:chExt cx="4209452" cy="64770"/>
          </a:xfrm>
        </p:grpSpPr>
        <p:cxnSp>
          <p:nvCxnSpPr>
            <p:cNvPr id="14" name="Straight Connector 13">
              <a:extLst>
                <a:ext uri="{FF2B5EF4-FFF2-40B4-BE49-F238E27FC236}">
                  <a16:creationId xmlns:a16="http://schemas.microsoft.com/office/drawing/2014/main" id="{2319E7B4-0B32-4813-AD07-CF8879C59BF0}"/>
                </a:ext>
              </a:extLst>
            </p:cNvPr>
            <p:cNvCxnSpPr>
              <a:cxnSpLocks/>
            </p:cNvCxnSpPr>
            <p:nvPr/>
          </p:nvCxnSpPr>
          <p:spPr>
            <a:xfrm>
              <a:off x="749284" y="6474499"/>
              <a:ext cx="42094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2DEB24-AACA-4A5C-9EC8-5974A753351B}"/>
                </a:ext>
              </a:extLst>
            </p:cNvPr>
            <p:cNvCxnSpPr>
              <a:cxnSpLocks/>
            </p:cNvCxnSpPr>
            <p:nvPr/>
          </p:nvCxnSpPr>
          <p:spPr>
            <a:xfrm>
              <a:off x="750023"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07613588-C40A-420B-A516-54C8939B6F2B}"/>
                </a:ext>
              </a:extLst>
            </p:cNvPr>
            <p:cNvGrpSpPr/>
            <p:nvPr/>
          </p:nvGrpSpPr>
          <p:grpSpPr>
            <a:xfrm>
              <a:off x="890213" y="6432915"/>
              <a:ext cx="420572" cy="45719"/>
              <a:chOff x="890213" y="6413865"/>
              <a:chExt cx="420572" cy="64770"/>
            </a:xfrm>
          </p:grpSpPr>
          <p:cxnSp>
            <p:nvCxnSpPr>
              <p:cNvPr id="54" name="Straight Connector 53">
                <a:extLst>
                  <a:ext uri="{FF2B5EF4-FFF2-40B4-BE49-F238E27FC236}">
                    <a16:creationId xmlns:a16="http://schemas.microsoft.com/office/drawing/2014/main" id="{C0B0ABC9-0E0F-4634-B2E1-FD007C7538AA}"/>
                  </a:ext>
                </a:extLst>
              </p:cNvPr>
              <p:cNvCxnSpPr>
                <a:cxnSpLocks/>
              </p:cNvCxnSpPr>
              <p:nvPr/>
            </p:nvCxnSpPr>
            <p:spPr>
              <a:xfrm>
                <a:off x="890213"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4EB693D-9E05-40CC-98C3-7F9221BD071C}"/>
                  </a:ext>
                </a:extLst>
              </p:cNvPr>
              <p:cNvCxnSpPr>
                <a:cxnSpLocks/>
              </p:cNvCxnSpPr>
              <p:nvPr/>
            </p:nvCxnSpPr>
            <p:spPr>
              <a:xfrm>
                <a:off x="1030404"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17D0A19-F9EA-402F-84C8-9EA9AC446359}"/>
                  </a:ext>
                </a:extLst>
              </p:cNvPr>
              <p:cNvCxnSpPr>
                <a:cxnSpLocks/>
              </p:cNvCxnSpPr>
              <p:nvPr/>
            </p:nvCxnSpPr>
            <p:spPr>
              <a:xfrm>
                <a:off x="1170594"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4C8C258-35C0-4EF4-A950-56359471B774}"/>
                  </a:ext>
                </a:extLst>
              </p:cNvPr>
              <p:cNvCxnSpPr>
                <a:cxnSpLocks/>
              </p:cNvCxnSpPr>
              <p:nvPr/>
            </p:nvCxnSpPr>
            <p:spPr>
              <a:xfrm>
                <a:off x="1310785"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1C79EE92-9995-4C63-9647-9E5AAA12549E}"/>
                </a:ext>
              </a:extLst>
            </p:cNvPr>
            <p:cNvCxnSpPr>
              <a:cxnSpLocks/>
            </p:cNvCxnSpPr>
            <p:nvPr/>
          </p:nvCxnSpPr>
          <p:spPr>
            <a:xfrm>
              <a:off x="1450975"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F333628-785A-43B2-9606-C4AD9C86CBEA}"/>
                </a:ext>
              </a:extLst>
            </p:cNvPr>
            <p:cNvCxnSpPr>
              <a:cxnSpLocks/>
            </p:cNvCxnSpPr>
            <p:nvPr/>
          </p:nvCxnSpPr>
          <p:spPr>
            <a:xfrm>
              <a:off x="1451576"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A06D5A2B-70CB-4224-9C80-31EFE38986A5}"/>
                </a:ext>
              </a:extLst>
            </p:cNvPr>
            <p:cNvGrpSpPr/>
            <p:nvPr/>
          </p:nvGrpSpPr>
          <p:grpSpPr>
            <a:xfrm>
              <a:off x="1591766" y="6432915"/>
              <a:ext cx="420572" cy="45720"/>
              <a:chOff x="1591766" y="6413865"/>
              <a:chExt cx="420572" cy="64770"/>
            </a:xfrm>
          </p:grpSpPr>
          <p:cxnSp>
            <p:nvCxnSpPr>
              <p:cNvPr id="50" name="Straight Connector 49">
                <a:extLst>
                  <a:ext uri="{FF2B5EF4-FFF2-40B4-BE49-F238E27FC236}">
                    <a16:creationId xmlns:a16="http://schemas.microsoft.com/office/drawing/2014/main" id="{8A251671-09F8-4348-9DB6-CDDE601419D3}"/>
                  </a:ext>
                </a:extLst>
              </p:cNvPr>
              <p:cNvCxnSpPr>
                <a:cxnSpLocks/>
              </p:cNvCxnSpPr>
              <p:nvPr/>
            </p:nvCxnSpPr>
            <p:spPr>
              <a:xfrm>
                <a:off x="1591766"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227AEAE-9862-4E76-B23A-FE81CEB1B463}"/>
                  </a:ext>
                </a:extLst>
              </p:cNvPr>
              <p:cNvCxnSpPr>
                <a:cxnSpLocks/>
              </p:cNvCxnSpPr>
              <p:nvPr/>
            </p:nvCxnSpPr>
            <p:spPr>
              <a:xfrm>
                <a:off x="1731957"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04050A7-9A0E-428C-997A-0A79C4A7508C}"/>
                  </a:ext>
                </a:extLst>
              </p:cNvPr>
              <p:cNvCxnSpPr>
                <a:cxnSpLocks/>
              </p:cNvCxnSpPr>
              <p:nvPr/>
            </p:nvCxnSpPr>
            <p:spPr>
              <a:xfrm>
                <a:off x="1872147"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B5EA23E-1514-4F19-AF52-96E034FA2C7B}"/>
                  </a:ext>
                </a:extLst>
              </p:cNvPr>
              <p:cNvCxnSpPr>
                <a:cxnSpLocks/>
              </p:cNvCxnSpPr>
              <p:nvPr/>
            </p:nvCxnSpPr>
            <p:spPr>
              <a:xfrm>
                <a:off x="2012338"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4418FC15-48E4-4DF1-A3D8-F5067B93F565}"/>
                </a:ext>
              </a:extLst>
            </p:cNvPr>
            <p:cNvCxnSpPr>
              <a:cxnSpLocks/>
            </p:cNvCxnSpPr>
            <p:nvPr/>
          </p:nvCxnSpPr>
          <p:spPr>
            <a:xfrm>
              <a:off x="2152528"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31D558-4B2E-4E1A-9411-96A3D25ED787}"/>
                </a:ext>
              </a:extLst>
            </p:cNvPr>
            <p:cNvCxnSpPr>
              <a:cxnSpLocks/>
            </p:cNvCxnSpPr>
            <p:nvPr/>
          </p:nvCxnSpPr>
          <p:spPr>
            <a:xfrm>
              <a:off x="1450831"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A8FA0D2-FE7D-4CD3-A009-B5491B199DCF}"/>
                </a:ext>
              </a:extLst>
            </p:cNvPr>
            <p:cNvCxnSpPr>
              <a:cxnSpLocks/>
            </p:cNvCxnSpPr>
            <p:nvPr/>
          </p:nvCxnSpPr>
          <p:spPr>
            <a:xfrm>
              <a:off x="2153128"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FFA3E82-8B13-481B-8F21-BB93F1E6962C}"/>
                </a:ext>
              </a:extLst>
            </p:cNvPr>
            <p:cNvGrpSpPr/>
            <p:nvPr/>
          </p:nvGrpSpPr>
          <p:grpSpPr>
            <a:xfrm>
              <a:off x="2293318" y="6432915"/>
              <a:ext cx="420572" cy="45720"/>
              <a:chOff x="2293318" y="6413865"/>
              <a:chExt cx="420572" cy="64770"/>
            </a:xfrm>
          </p:grpSpPr>
          <p:cxnSp>
            <p:nvCxnSpPr>
              <p:cNvPr id="46" name="Straight Connector 45">
                <a:extLst>
                  <a:ext uri="{FF2B5EF4-FFF2-40B4-BE49-F238E27FC236}">
                    <a16:creationId xmlns:a16="http://schemas.microsoft.com/office/drawing/2014/main" id="{0ED1CD4A-EDFB-429A-82A0-F3E7BC8D8C48}"/>
                  </a:ext>
                </a:extLst>
              </p:cNvPr>
              <p:cNvCxnSpPr>
                <a:cxnSpLocks/>
              </p:cNvCxnSpPr>
              <p:nvPr/>
            </p:nvCxnSpPr>
            <p:spPr>
              <a:xfrm>
                <a:off x="2293318"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29E67BF-98A7-4EBF-8201-73F67C9ECA0C}"/>
                  </a:ext>
                </a:extLst>
              </p:cNvPr>
              <p:cNvCxnSpPr>
                <a:cxnSpLocks/>
              </p:cNvCxnSpPr>
              <p:nvPr/>
            </p:nvCxnSpPr>
            <p:spPr>
              <a:xfrm>
                <a:off x="2433509"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1BB515B-1527-4BC9-9893-8164A4669859}"/>
                  </a:ext>
                </a:extLst>
              </p:cNvPr>
              <p:cNvCxnSpPr>
                <a:cxnSpLocks/>
              </p:cNvCxnSpPr>
              <p:nvPr/>
            </p:nvCxnSpPr>
            <p:spPr>
              <a:xfrm>
                <a:off x="2573699"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7573613-FFD9-44C0-A745-EA031DDE54E2}"/>
                  </a:ext>
                </a:extLst>
              </p:cNvPr>
              <p:cNvCxnSpPr>
                <a:cxnSpLocks/>
              </p:cNvCxnSpPr>
              <p:nvPr/>
            </p:nvCxnSpPr>
            <p:spPr>
              <a:xfrm>
                <a:off x="2713890"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A09FC784-529D-47CE-8DD9-401C03CE0487}"/>
                </a:ext>
              </a:extLst>
            </p:cNvPr>
            <p:cNvCxnSpPr>
              <a:cxnSpLocks/>
            </p:cNvCxnSpPr>
            <p:nvPr/>
          </p:nvCxnSpPr>
          <p:spPr>
            <a:xfrm>
              <a:off x="2854080"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422217-2FA5-4CA9-95D2-848922199F88}"/>
                </a:ext>
              </a:extLst>
            </p:cNvPr>
            <p:cNvCxnSpPr>
              <a:cxnSpLocks/>
            </p:cNvCxnSpPr>
            <p:nvPr/>
          </p:nvCxnSpPr>
          <p:spPr>
            <a:xfrm>
              <a:off x="2152383"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A1D2B1EC-9059-48BC-8757-EC11D196DBF8}"/>
                </a:ext>
              </a:extLst>
            </p:cNvPr>
            <p:cNvGrpSpPr/>
            <p:nvPr/>
          </p:nvGrpSpPr>
          <p:grpSpPr>
            <a:xfrm>
              <a:off x="2994875" y="6432915"/>
              <a:ext cx="420572" cy="45720"/>
              <a:chOff x="2994875" y="6413865"/>
              <a:chExt cx="420572" cy="64770"/>
            </a:xfrm>
          </p:grpSpPr>
          <p:cxnSp>
            <p:nvCxnSpPr>
              <p:cNvPr id="42" name="Straight Connector 41">
                <a:extLst>
                  <a:ext uri="{FF2B5EF4-FFF2-40B4-BE49-F238E27FC236}">
                    <a16:creationId xmlns:a16="http://schemas.microsoft.com/office/drawing/2014/main" id="{30AC4E91-FDEE-4805-90C4-8EF1A5E2E9E2}"/>
                  </a:ext>
                </a:extLst>
              </p:cNvPr>
              <p:cNvCxnSpPr>
                <a:cxnSpLocks/>
              </p:cNvCxnSpPr>
              <p:nvPr/>
            </p:nvCxnSpPr>
            <p:spPr>
              <a:xfrm>
                <a:off x="2994875"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6F104DC-11C5-4825-86C9-47064DCADABF}"/>
                  </a:ext>
                </a:extLst>
              </p:cNvPr>
              <p:cNvCxnSpPr>
                <a:cxnSpLocks/>
              </p:cNvCxnSpPr>
              <p:nvPr/>
            </p:nvCxnSpPr>
            <p:spPr>
              <a:xfrm>
                <a:off x="3135066"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F25F968-787B-4F81-AF78-25B015E3B9A9}"/>
                  </a:ext>
                </a:extLst>
              </p:cNvPr>
              <p:cNvCxnSpPr>
                <a:cxnSpLocks/>
              </p:cNvCxnSpPr>
              <p:nvPr/>
            </p:nvCxnSpPr>
            <p:spPr>
              <a:xfrm>
                <a:off x="3275256"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2B1EAD6-EB6F-4A05-9E4B-94221D4515E8}"/>
                  </a:ext>
                </a:extLst>
              </p:cNvPr>
              <p:cNvCxnSpPr>
                <a:cxnSpLocks/>
              </p:cNvCxnSpPr>
              <p:nvPr/>
            </p:nvCxnSpPr>
            <p:spPr>
              <a:xfrm>
                <a:off x="3415447"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DB77BD1F-A7F7-4726-917D-95CC706D886C}"/>
                </a:ext>
              </a:extLst>
            </p:cNvPr>
            <p:cNvCxnSpPr>
              <a:cxnSpLocks/>
            </p:cNvCxnSpPr>
            <p:nvPr/>
          </p:nvCxnSpPr>
          <p:spPr>
            <a:xfrm>
              <a:off x="3555637"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510A353-5324-4184-9E49-3134BF5A75D8}"/>
                </a:ext>
              </a:extLst>
            </p:cNvPr>
            <p:cNvGrpSpPr/>
            <p:nvPr/>
          </p:nvGrpSpPr>
          <p:grpSpPr>
            <a:xfrm>
              <a:off x="3696427" y="6432915"/>
              <a:ext cx="420572" cy="45720"/>
              <a:chOff x="3696427" y="6413865"/>
              <a:chExt cx="420572" cy="64770"/>
            </a:xfrm>
          </p:grpSpPr>
          <p:cxnSp>
            <p:nvCxnSpPr>
              <p:cNvPr id="38" name="Straight Connector 37">
                <a:extLst>
                  <a:ext uri="{FF2B5EF4-FFF2-40B4-BE49-F238E27FC236}">
                    <a16:creationId xmlns:a16="http://schemas.microsoft.com/office/drawing/2014/main" id="{117A74B1-3AE0-4931-A905-6110BDE139B8}"/>
                  </a:ext>
                </a:extLst>
              </p:cNvPr>
              <p:cNvCxnSpPr>
                <a:cxnSpLocks/>
              </p:cNvCxnSpPr>
              <p:nvPr/>
            </p:nvCxnSpPr>
            <p:spPr>
              <a:xfrm>
                <a:off x="3696427"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9B4993A-EA6D-412F-A65B-580618802337}"/>
                  </a:ext>
                </a:extLst>
              </p:cNvPr>
              <p:cNvCxnSpPr>
                <a:cxnSpLocks/>
              </p:cNvCxnSpPr>
              <p:nvPr/>
            </p:nvCxnSpPr>
            <p:spPr>
              <a:xfrm>
                <a:off x="3836618"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D8DD757-0B80-49C8-AC46-9078E8D44B2E}"/>
                  </a:ext>
                </a:extLst>
              </p:cNvPr>
              <p:cNvCxnSpPr>
                <a:cxnSpLocks/>
              </p:cNvCxnSpPr>
              <p:nvPr/>
            </p:nvCxnSpPr>
            <p:spPr>
              <a:xfrm>
                <a:off x="3976808"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46B88B6-D64C-42A8-AA62-F02B95B8B2E1}"/>
                  </a:ext>
                </a:extLst>
              </p:cNvPr>
              <p:cNvCxnSpPr>
                <a:cxnSpLocks/>
              </p:cNvCxnSpPr>
              <p:nvPr/>
            </p:nvCxnSpPr>
            <p:spPr>
              <a:xfrm>
                <a:off x="4116999"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B6759CD5-33F1-4669-9458-E8EC736FE366}"/>
                </a:ext>
              </a:extLst>
            </p:cNvPr>
            <p:cNvCxnSpPr>
              <a:cxnSpLocks/>
            </p:cNvCxnSpPr>
            <p:nvPr/>
          </p:nvCxnSpPr>
          <p:spPr>
            <a:xfrm>
              <a:off x="4257189"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6892CA3-1852-4D76-AAA7-76CA12B9543A}"/>
                </a:ext>
              </a:extLst>
            </p:cNvPr>
            <p:cNvCxnSpPr>
              <a:cxnSpLocks/>
            </p:cNvCxnSpPr>
            <p:nvPr/>
          </p:nvCxnSpPr>
          <p:spPr>
            <a:xfrm>
              <a:off x="4257784"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55C50F4E-98C1-4CCE-81DA-2E4C863060A5}"/>
                </a:ext>
              </a:extLst>
            </p:cNvPr>
            <p:cNvGrpSpPr/>
            <p:nvPr/>
          </p:nvGrpSpPr>
          <p:grpSpPr>
            <a:xfrm>
              <a:off x="4397974" y="6432915"/>
              <a:ext cx="420572" cy="45720"/>
              <a:chOff x="4397974" y="6413865"/>
              <a:chExt cx="420572" cy="64770"/>
            </a:xfrm>
          </p:grpSpPr>
          <p:cxnSp>
            <p:nvCxnSpPr>
              <p:cNvPr id="34" name="Straight Connector 33">
                <a:extLst>
                  <a:ext uri="{FF2B5EF4-FFF2-40B4-BE49-F238E27FC236}">
                    <a16:creationId xmlns:a16="http://schemas.microsoft.com/office/drawing/2014/main" id="{EA5D9877-5798-40EA-A4A9-7CBA1DABF299}"/>
                  </a:ext>
                </a:extLst>
              </p:cNvPr>
              <p:cNvCxnSpPr>
                <a:cxnSpLocks/>
              </p:cNvCxnSpPr>
              <p:nvPr/>
            </p:nvCxnSpPr>
            <p:spPr>
              <a:xfrm>
                <a:off x="4397974"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19ABA5B-19CC-4913-B42E-8EA2B6099AF8}"/>
                  </a:ext>
                </a:extLst>
              </p:cNvPr>
              <p:cNvCxnSpPr>
                <a:cxnSpLocks/>
              </p:cNvCxnSpPr>
              <p:nvPr/>
            </p:nvCxnSpPr>
            <p:spPr>
              <a:xfrm>
                <a:off x="4538165"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4B41FB4-DB48-4D61-B73B-E692044C55AD}"/>
                  </a:ext>
                </a:extLst>
              </p:cNvPr>
              <p:cNvCxnSpPr>
                <a:cxnSpLocks/>
              </p:cNvCxnSpPr>
              <p:nvPr/>
            </p:nvCxnSpPr>
            <p:spPr>
              <a:xfrm>
                <a:off x="4678355"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A4C131C-32E1-4697-BCF0-916C839A3C2E}"/>
                  </a:ext>
                </a:extLst>
              </p:cNvPr>
              <p:cNvCxnSpPr>
                <a:cxnSpLocks/>
              </p:cNvCxnSpPr>
              <p:nvPr/>
            </p:nvCxnSpPr>
            <p:spPr>
              <a:xfrm>
                <a:off x="4818546"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310F5790-CFA5-4D64-82E7-5C684B2E16AC}"/>
                </a:ext>
              </a:extLst>
            </p:cNvPr>
            <p:cNvCxnSpPr>
              <a:cxnSpLocks/>
            </p:cNvCxnSpPr>
            <p:nvPr/>
          </p:nvCxnSpPr>
          <p:spPr>
            <a:xfrm>
              <a:off x="4958736"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729B9DD-C378-44C9-B857-FD68F23EC75C}"/>
                </a:ext>
              </a:extLst>
            </p:cNvPr>
            <p:cNvCxnSpPr>
              <a:cxnSpLocks/>
            </p:cNvCxnSpPr>
            <p:nvPr/>
          </p:nvCxnSpPr>
          <p:spPr>
            <a:xfrm>
              <a:off x="4257039"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3225E0F6-28DF-4FC0-9A81-2619858DBC61}"/>
              </a:ext>
            </a:extLst>
          </p:cNvPr>
          <p:cNvGrpSpPr/>
          <p:nvPr/>
        </p:nvGrpSpPr>
        <p:grpSpPr>
          <a:xfrm>
            <a:off x="2404426" y="-258629"/>
            <a:ext cx="7383148" cy="7375258"/>
            <a:chOff x="2387601" y="-261253"/>
            <a:chExt cx="7416798" cy="7416798"/>
          </a:xfrm>
        </p:grpSpPr>
        <p:sp>
          <p:nvSpPr>
            <p:cNvPr id="11" name="Oval 10">
              <a:extLst>
                <a:ext uri="{FF2B5EF4-FFF2-40B4-BE49-F238E27FC236}">
                  <a16:creationId xmlns:a16="http://schemas.microsoft.com/office/drawing/2014/main" id="{2909CED5-1861-4594-B18A-8FEBD8C3962D}"/>
                </a:ext>
              </a:extLst>
            </p:cNvPr>
            <p:cNvSpPr/>
            <p:nvPr/>
          </p:nvSpPr>
          <p:spPr>
            <a:xfrm>
              <a:off x="2387601" y="-261253"/>
              <a:ext cx="7416798" cy="7416798"/>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5964CBF-E953-44ED-B377-9A77CC70B21B}"/>
                </a:ext>
              </a:extLst>
            </p:cNvPr>
            <p:cNvSpPr txBox="1"/>
            <p:nvPr/>
          </p:nvSpPr>
          <p:spPr>
            <a:xfrm>
              <a:off x="5192762" y="3120386"/>
              <a:ext cx="1789375" cy="835677"/>
            </a:xfrm>
            <a:prstGeom prst="rect">
              <a:avLst/>
            </a:prstGeom>
            <a:noFill/>
          </p:spPr>
          <p:txBody>
            <a:bodyPr wrap="none" rtlCol="0">
              <a:spAutoFit/>
            </a:bodyPr>
            <a:lstStyle/>
            <a:p>
              <a:pPr algn="ctr"/>
              <a:r>
                <a:rPr lang="en-US" sz="2400" dirty="0">
                  <a:solidFill>
                    <a:srgbClr val="E2F0D9"/>
                  </a:solidFill>
                  <a:latin typeface="Century Gothic" panose="020B0502020202020204" pitchFamily="34" charset="0"/>
                </a:rPr>
                <a:t>Unearthed</a:t>
              </a:r>
            </a:p>
            <a:p>
              <a:pPr algn="ctr"/>
              <a:r>
                <a:rPr lang="en-US" sz="2400" dirty="0">
                  <a:solidFill>
                    <a:srgbClr val="E2F0D9"/>
                  </a:solidFill>
                  <a:latin typeface="Century Gothic" panose="020B0502020202020204" pitchFamily="34" charset="0"/>
                </a:rPr>
                <a:t>2,154</a:t>
              </a:r>
            </a:p>
          </p:txBody>
        </p:sp>
      </p:grpSp>
    </p:spTree>
    <p:extLst>
      <p:ext uri="{BB962C8B-B14F-4D97-AF65-F5344CB8AC3E}">
        <p14:creationId xmlns:p14="http://schemas.microsoft.com/office/powerpoint/2010/main" val="3075450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3485903" y="847931"/>
            <a:ext cx="5191166" cy="5191166"/>
            <a:chOff x="3680483" y="1013483"/>
            <a:chExt cx="4831034" cy="4831034"/>
          </a:xfrm>
        </p:grpSpPr>
        <p:sp>
          <p:nvSpPr>
            <p:cNvPr id="47" name="Oval 46"/>
            <p:cNvSpPr/>
            <p:nvPr/>
          </p:nvSpPr>
          <p:spPr>
            <a:xfrm>
              <a:off x="3697332" y="1030332"/>
              <a:ext cx="4797336" cy="4797336"/>
            </a:xfrm>
            <a:prstGeom prst="ellipse">
              <a:avLst/>
            </a:prstGeom>
            <a:solidFill>
              <a:srgbClr val="95C67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p:cNvSpPr txBox="1"/>
            <p:nvPr/>
          </p:nvSpPr>
          <p:spPr>
            <a:xfrm>
              <a:off x="6766711" y="2031665"/>
              <a:ext cx="862557" cy="658777"/>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327</a:t>
              </a:r>
            </a:p>
          </p:txBody>
        </p:sp>
        <p:grpSp>
          <p:nvGrpSpPr>
            <p:cNvPr id="43" name="Group 42"/>
            <p:cNvGrpSpPr/>
            <p:nvPr/>
          </p:nvGrpSpPr>
          <p:grpSpPr>
            <a:xfrm>
              <a:off x="3680483" y="1013483"/>
              <a:ext cx="4831034" cy="4831034"/>
              <a:chOff x="3680483" y="1013483"/>
              <a:chExt cx="4831034" cy="4831034"/>
            </a:xfrm>
          </p:grpSpPr>
          <p:sp>
            <p:nvSpPr>
              <p:cNvPr id="2" name="Arc 1"/>
              <p:cNvSpPr/>
              <p:nvPr/>
            </p:nvSpPr>
            <p:spPr>
              <a:xfrm rot="4923531">
                <a:off x="3680483" y="1013483"/>
                <a:ext cx="4831034" cy="4831034"/>
              </a:xfrm>
              <a:prstGeom prst="arc">
                <a:avLst>
                  <a:gd name="adj1" fmla="val 17217290"/>
                  <a:gd name="adj2" fmla="val 11280454"/>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p:cNvCxnSpPr>
                <a:stCxn id="47" idx="0"/>
              </p:cNvCxnSpPr>
              <p:nvPr/>
            </p:nvCxnSpPr>
            <p:spPr>
              <a:xfrm flipH="1">
                <a:off x="6081486" y="1030332"/>
                <a:ext cx="14514" cy="238098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2" idx="0"/>
                <a:endCxn id="2" idx="1"/>
              </p:cNvCxnSpPr>
              <p:nvPr/>
            </p:nvCxnSpPr>
            <p:spPr>
              <a:xfrm flipH="1" flipV="1">
                <a:off x="6096000" y="3429000"/>
                <a:ext cx="2385687" cy="3784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5" name="TextBox 84"/>
            <p:cNvSpPr txBox="1"/>
            <p:nvPr/>
          </p:nvSpPr>
          <p:spPr>
            <a:xfrm>
              <a:off x="5425288" y="3556168"/>
              <a:ext cx="1341423" cy="658777"/>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877</a:t>
              </a:r>
            </a:p>
          </p:txBody>
        </p:sp>
      </p:grpSp>
      <p:sp>
        <p:nvSpPr>
          <p:cNvPr id="73" name="TextBox 72"/>
          <p:cNvSpPr txBox="1"/>
          <p:nvPr/>
        </p:nvSpPr>
        <p:spPr>
          <a:xfrm>
            <a:off x="5495515" y="6295"/>
            <a:ext cx="1200971"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Mobile</a:t>
            </a:r>
          </a:p>
          <a:p>
            <a:pPr algn="ctr"/>
            <a:r>
              <a:rPr lang="en-US" sz="2400" dirty="0">
                <a:solidFill>
                  <a:srgbClr val="548235"/>
                </a:solidFill>
                <a:latin typeface="Century Gothic" panose="020B0502020202020204" pitchFamily="34" charset="0"/>
              </a:rPr>
              <a:t>1,204</a:t>
            </a:r>
          </a:p>
        </p:txBody>
      </p:sp>
      <p:sp>
        <p:nvSpPr>
          <p:cNvPr id="16" name="TextBox 15"/>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Total Canada</a:t>
            </a:r>
          </a:p>
          <a:p>
            <a:pPr algn="ctr"/>
            <a:r>
              <a:rPr lang="en-US" sz="2000" dirty="0">
                <a:solidFill>
                  <a:srgbClr val="901D06"/>
                </a:solidFill>
                <a:latin typeface="Century Gothic" panose="020B0502020202020204" pitchFamily="34" charset="0"/>
              </a:rPr>
              <a:t>Adults 18+</a:t>
            </a:r>
          </a:p>
        </p:txBody>
      </p:sp>
      <p:grpSp>
        <p:nvGrpSpPr>
          <p:cNvPr id="15" name="Group 14">
            <a:extLst>
              <a:ext uri="{FF2B5EF4-FFF2-40B4-BE49-F238E27FC236}">
                <a16:creationId xmlns:a16="http://schemas.microsoft.com/office/drawing/2014/main" id="{E26E4B15-A0C8-470E-99B9-90607FD5B7A6}"/>
              </a:ext>
            </a:extLst>
          </p:cNvPr>
          <p:cNvGrpSpPr/>
          <p:nvPr/>
        </p:nvGrpSpPr>
        <p:grpSpPr>
          <a:xfrm>
            <a:off x="3514931" y="847931"/>
            <a:ext cx="5162138" cy="5162138"/>
            <a:chOff x="3697332" y="1030332"/>
            <a:chExt cx="4797336" cy="4797336"/>
          </a:xfrm>
        </p:grpSpPr>
        <p:sp>
          <p:nvSpPr>
            <p:cNvPr id="17" name="Oval 16">
              <a:extLst>
                <a:ext uri="{FF2B5EF4-FFF2-40B4-BE49-F238E27FC236}">
                  <a16:creationId xmlns:a16="http://schemas.microsoft.com/office/drawing/2014/main" id="{CF227580-E6C1-46AD-9A3B-D8D1B4D5045C}"/>
                </a:ext>
              </a:extLst>
            </p:cNvPr>
            <p:cNvSpPr/>
            <p:nvPr/>
          </p:nvSpPr>
          <p:spPr>
            <a:xfrm>
              <a:off x="3697332" y="1030332"/>
              <a:ext cx="4797336" cy="4797336"/>
            </a:xfrm>
            <a:prstGeom prst="ellipse">
              <a:avLst/>
            </a:prstGeom>
            <a:solidFill>
              <a:srgbClr val="54823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0B50F25-4784-4C90-93FD-26B47661DA1A}"/>
                </a:ext>
              </a:extLst>
            </p:cNvPr>
            <p:cNvSpPr txBox="1"/>
            <p:nvPr/>
          </p:nvSpPr>
          <p:spPr>
            <a:xfrm>
              <a:off x="5495515" y="3105835"/>
              <a:ext cx="1200971" cy="830997"/>
            </a:xfrm>
            <a:prstGeom prst="rect">
              <a:avLst/>
            </a:prstGeom>
            <a:noFill/>
          </p:spPr>
          <p:txBody>
            <a:bodyPr wrap="none" rtlCol="0">
              <a:spAutoFit/>
            </a:bodyPr>
            <a:lstStyle/>
            <a:p>
              <a:pPr algn="ctr"/>
              <a:r>
                <a:rPr lang="en-US" sz="2400" dirty="0">
                  <a:solidFill>
                    <a:srgbClr val="E2F0D9"/>
                  </a:solidFill>
                  <a:latin typeface="Century Gothic" panose="020B0502020202020204" pitchFamily="34" charset="0"/>
                </a:rPr>
                <a:t>Mobile</a:t>
              </a:r>
            </a:p>
            <a:p>
              <a:pPr algn="ctr"/>
              <a:r>
                <a:rPr lang="en-US" sz="2400" dirty="0">
                  <a:solidFill>
                    <a:srgbClr val="E2F0D9"/>
                  </a:solidFill>
                  <a:latin typeface="Century Gothic" panose="020B0502020202020204" pitchFamily="34" charset="0"/>
                </a:rPr>
                <a:t>1,204</a:t>
              </a:r>
            </a:p>
          </p:txBody>
        </p:sp>
      </p:grpSp>
    </p:spTree>
    <p:extLst>
      <p:ext uri="{BB962C8B-B14F-4D97-AF65-F5344CB8AC3E}">
        <p14:creationId xmlns:p14="http://schemas.microsoft.com/office/powerpoint/2010/main" val="3942751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10" presetClass="entr" presetSubtype="0" fill="hold" grpId="0" nodeType="withEffect">
                                  <p:stCondLst>
                                    <p:cond delay="50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Total Canada</a:t>
            </a:r>
          </a:p>
          <a:p>
            <a:pPr algn="ctr"/>
            <a:r>
              <a:rPr lang="en-US" sz="2000" dirty="0">
                <a:solidFill>
                  <a:srgbClr val="901D06"/>
                </a:solidFill>
                <a:latin typeface="Century Gothic" panose="020B0502020202020204" pitchFamily="34" charset="0"/>
              </a:rPr>
              <a:t>Adults 18+</a:t>
            </a:r>
          </a:p>
        </p:txBody>
      </p:sp>
      <p:grpSp>
        <p:nvGrpSpPr>
          <p:cNvPr id="13" name="Group 12">
            <a:extLst>
              <a:ext uri="{FF2B5EF4-FFF2-40B4-BE49-F238E27FC236}">
                <a16:creationId xmlns:a16="http://schemas.microsoft.com/office/drawing/2014/main" id="{082162FE-0F95-4141-BDD0-CE5E2FE714C2}"/>
              </a:ext>
            </a:extLst>
          </p:cNvPr>
          <p:cNvGrpSpPr/>
          <p:nvPr/>
        </p:nvGrpSpPr>
        <p:grpSpPr>
          <a:xfrm>
            <a:off x="3485903" y="847931"/>
            <a:ext cx="5191166" cy="5191166"/>
            <a:chOff x="3680483" y="1013483"/>
            <a:chExt cx="4831034" cy="4831034"/>
          </a:xfrm>
        </p:grpSpPr>
        <p:sp>
          <p:nvSpPr>
            <p:cNvPr id="14" name="Oval 13">
              <a:extLst>
                <a:ext uri="{FF2B5EF4-FFF2-40B4-BE49-F238E27FC236}">
                  <a16:creationId xmlns:a16="http://schemas.microsoft.com/office/drawing/2014/main" id="{D9B6FBE0-6512-44A9-80EC-88DB8EB2D21D}"/>
                </a:ext>
              </a:extLst>
            </p:cNvPr>
            <p:cNvSpPr/>
            <p:nvPr/>
          </p:nvSpPr>
          <p:spPr>
            <a:xfrm>
              <a:off x="3697332" y="1030332"/>
              <a:ext cx="4797336" cy="4797336"/>
            </a:xfrm>
            <a:prstGeom prst="ellipse">
              <a:avLst/>
            </a:prstGeom>
            <a:solidFill>
              <a:srgbClr val="95C67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3B5EECF-A531-44D6-8651-676B1B314A61}"/>
                </a:ext>
              </a:extLst>
            </p:cNvPr>
            <p:cNvSpPr txBox="1"/>
            <p:nvPr/>
          </p:nvSpPr>
          <p:spPr>
            <a:xfrm>
              <a:off x="6766711" y="2031665"/>
              <a:ext cx="862557" cy="658777"/>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327</a:t>
              </a:r>
            </a:p>
          </p:txBody>
        </p:sp>
        <p:grpSp>
          <p:nvGrpSpPr>
            <p:cNvPr id="16" name="Group 15">
              <a:extLst>
                <a:ext uri="{FF2B5EF4-FFF2-40B4-BE49-F238E27FC236}">
                  <a16:creationId xmlns:a16="http://schemas.microsoft.com/office/drawing/2014/main" id="{DA9E1A04-3074-4621-937C-86BDD53F571C}"/>
                </a:ext>
              </a:extLst>
            </p:cNvPr>
            <p:cNvGrpSpPr/>
            <p:nvPr/>
          </p:nvGrpSpPr>
          <p:grpSpPr>
            <a:xfrm>
              <a:off x="3680483" y="1013483"/>
              <a:ext cx="4831034" cy="4831034"/>
              <a:chOff x="3680483" y="1013483"/>
              <a:chExt cx="4831034" cy="4831034"/>
            </a:xfrm>
          </p:grpSpPr>
          <p:sp>
            <p:nvSpPr>
              <p:cNvPr id="18" name="Arc 17">
                <a:extLst>
                  <a:ext uri="{FF2B5EF4-FFF2-40B4-BE49-F238E27FC236}">
                    <a16:creationId xmlns:a16="http://schemas.microsoft.com/office/drawing/2014/main" id="{5BD949C2-A497-40D9-82C5-2DB819301366}"/>
                  </a:ext>
                </a:extLst>
              </p:cNvPr>
              <p:cNvSpPr/>
              <p:nvPr/>
            </p:nvSpPr>
            <p:spPr>
              <a:xfrm rot="4923531">
                <a:off x="3680483" y="1013483"/>
                <a:ext cx="4831034" cy="4831034"/>
              </a:xfrm>
              <a:prstGeom prst="arc">
                <a:avLst>
                  <a:gd name="adj1" fmla="val 17217290"/>
                  <a:gd name="adj2" fmla="val 11280454"/>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BE0D4148-79AB-43A1-880C-F27CA6B5016C}"/>
                  </a:ext>
                </a:extLst>
              </p:cNvPr>
              <p:cNvCxnSpPr>
                <a:stCxn id="14" idx="0"/>
              </p:cNvCxnSpPr>
              <p:nvPr/>
            </p:nvCxnSpPr>
            <p:spPr>
              <a:xfrm flipH="1">
                <a:off x="6081486" y="1030332"/>
                <a:ext cx="14514" cy="238098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D984D62-32DF-4461-A6EC-7E99A2C23AF6}"/>
                  </a:ext>
                </a:extLst>
              </p:cNvPr>
              <p:cNvCxnSpPr>
                <a:stCxn id="18" idx="0"/>
                <a:endCxn id="18" idx="1"/>
              </p:cNvCxnSpPr>
              <p:nvPr/>
            </p:nvCxnSpPr>
            <p:spPr>
              <a:xfrm flipH="1" flipV="1">
                <a:off x="6096000" y="3429000"/>
                <a:ext cx="2385687" cy="3784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9B63CF64-6A35-47E8-BDF4-CFD77E547C3E}"/>
                </a:ext>
              </a:extLst>
            </p:cNvPr>
            <p:cNvSpPr txBox="1"/>
            <p:nvPr/>
          </p:nvSpPr>
          <p:spPr>
            <a:xfrm>
              <a:off x="5425288" y="3556168"/>
              <a:ext cx="1341423" cy="658777"/>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877</a:t>
              </a:r>
            </a:p>
          </p:txBody>
        </p:sp>
      </p:grpSp>
      <p:sp>
        <p:nvSpPr>
          <p:cNvPr id="21" name="TextBox 20">
            <a:extLst>
              <a:ext uri="{FF2B5EF4-FFF2-40B4-BE49-F238E27FC236}">
                <a16:creationId xmlns:a16="http://schemas.microsoft.com/office/drawing/2014/main" id="{1EA94369-B42A-400D-987A-7BBE004A2CCC}"/>
              </a:ext>
            </a:extLst>
          </p:cNvPr>
          <p:cNvSpPr txBox="1"/>
          <p:nvPr/>
        </p:nvSpPr>
        <p:spPr>
          <a:xfrm>
            <a:off x="5495515" y="6295"/>
            <a:ext cx="1200971"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Mobile</a:t>
            </a:r>
          </a:p>
          <a:p>
            <a:pPr algn="ctr"/>
            <a:r>
              <a:rPr lang="en-US" sz="2400" dirty="0">
                <a:solidFill>
                  <a:srgbClr val="548235"/>
                </a:solidFill>
                <a:latin typeface="Century Gothic" panose="020B0502020202020204" pitchFamily="34" charset="0"/>
              </a:rPr>
              <a:t>1,204</a:t>
            </a:r>
          </a:p>
        </p:txBody>
      </p:sp>
      <p:sp>
        <p:nvSpPr>
          <p:cNvPr id="61" name="TextBox 60"/>
          <p:cNvSpPr txBox="1"/>
          <p:nvPr/>
        </p:nvSpPr>
        <p:spPr>
          <a:xfrm>
            <a:off x="5718679" y="4224641"/>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73%</a:t>
            </a:r>
          </a:p>
        </p:txBody>
      </p:sp>
      <p:sp>
        <p:nvSpPr>
          <p:cNvPr id="62" name="TextBox 61"/>
          <p:cNvSpPr txBox="1"/>
          <p:nvPr/>
        </p:nvSpPr>
        <p:spPr>
          <a:xfrm>
            <a:off x="6969213" y="2581280"/>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27%</a:t>
            </a:r>
          </a:p>
        </p:txBody>
      </p:sp>
    </p:spTree>
    <p:extLst>
      <p:ext uri="{BB962C8B-B14F-4D97-AF65-F5344CB8AC3E}">
        <p14:creationId xmlns:p14="http://schemas.microsoft.com/office/powerpoint/2010/main" val="3695374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48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8000">
                                          <p:cBhvr additive="base">
                                            <p:cTn id="7" dur="1000" fill="hold"/>
                                            <p:tgtEl>
                                              <p:spTgt spid="62"/>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6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14:presetBounceEnd="48000">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14:bounceEnd="48000">
                                          <p:cBhvr additive="base">
                                            <p:cTn id="12" dur="1000" fill="hold"/>
                                            <p:tgtEl>
                                              <p:spTgt spid="61"/>
                                            </p:tgtEl>
                                            <p:attrNameLst>
                                              <p:attrName>ppt_x</p:attrName>
                                            </p:attrNameLst>
                                          </p:cBhvr>
                                          <p:tavLst>
                                            <p:tav tm="0">
                                              <p:val>
                                                <p:strVal val="1+#ppt_w/2"/>
                                              </p:val>
                                            </p:tav>
                                            <p:tav tm="100000">
                                              <p:val>
                                                <p:strVal val="#ppt_x"/>
                                              </p:val>
                                            </p:tav>
                                          </p:tavLst>
                                        </p:anim>
                                        <p:anim calcmode="lin" valueType="num" p14:bounceEnd="48000">
                                          <p:cBhvr additive="base">
                                            <p:cTn id="13" dur="10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1+#ppt_w/2"/>
                                              </p:val>
                                            </p:tav>
                                            <p:tav tm="100000">
                                              <p:val>
                                                <p:strVal val="#ppt_x"/>
                                              </p:val>
                                            </p:tav>
                                          </p:tavLst>
                                        </p:anim>
                                        <p:anim calcmode="lin" valueType="num">
                                          <p:cBhvr additive="base">
                                            <p:cTn id="8" dur="1000" fill="hold"/>
                                            <p:tgtEl>
                                              <p:spTgt spid="6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1000" fill="hold"/>
                                            <p:tgtEl>
                                              <p:spTgt spid="61"/>
                                            </p:tgtEl>
                                            <p:attrNameLst>
                                              <p:attrName>ppt_x</p:attrName>
                                            </p:attrNameLst>
                                          </p:cBhvr>
                                          <p:tavLst>
                                            <p:tav tm="0">
                                              <p:val>
                                                <p:strVal val="1+#ppt_w/2"/>
                                              </p:val>
                                            </p:tav>
                                            <p:tav tm="100000">
                                              <p:val>
                                                <p:strVal val="#ppt_x"/>
                                              </p:val>
                                            </p:tav>
                                          </p:tavLst>
                                        </p:anim>
                                        <p:anim calcmode="lin" valueType="num">
                                          <p:cBhvr additive="base">
                                            <p:cTn id="13" dur="10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69381A7D-02D9-44BE-A6E2-665624A608F6}"/>
              </a:ext>
            </a:extLst>
          </p:cNvPr>
          <p:cNvSpPr/>
          <p:nvPr/>
        </p:nvSpPr>
        <p:spPr>
          <a:xfrm>
            <a:off x="8254688" y="2458122"/>
            <a:ext cx="1694428" cy="3610875"/>
          </a:xfrm>
          <a:custGeom>
            <a:avLst/>
            <a:gdLst>
              <a:gd name="connsiteX0" fmla="*/ 0 w 8183880"/>
              <a:gd name="connsiteY0" fmla="*/ 1623464 h 1644638"/>
              <a:gd name="connsiteX1" fmla="*/ 53340 w 8183880"/>
              <a:gd name="connsiteY1" fmla="*/ 1623464 h 1644638"/>
              <a:gd name="connsiteX2" fmla="*/ 822960 w 8183880"/>
              <a:gd name="connsiteY2" fmla="*/ 1615844 h 1644638"/>
              <a:gd name="connsiteX3" fmla="*/ 899160 w 8183880"/>
              <a:gd name="connsiteY3" fmla="*/ 1547264 h 1644638"/>
              <a:gd name="connsiteX4" fmla="*/ 1005840 w 8183880"/>
              <a:gd name="connsiteY4" fmla="*/ 1608224 h 1644638"/>
              <a:gd name="connsiteX5" fmla="*/ 1440180 w 8183880"/>
              <a:gd name="connsiteY5" fmla="*/ 1608224 h 1644638"/>
              <a:gd name="connsiteX6" fmla="*/ 1874520 w 8183880"/>
              <a:gd name="connsiteY6" fmla="*/ 1608224 h 1644638"/>
              <a:gd name="connsiteX7" fmla="*/ 1943100 w 8183880"/>
              <a:gd name="connsiteY7" fmla="*/ 1577744 h 1644638"/>
              <a:gd name="connsiteX8" fmla="*/ 2034540 w 8183880"/>
              <a:gd name="connsiteY8" fmla="*/ 1615844 h 1644638"/>
              <a:gd name="connsiteX9" fmla="*/ 4305300 w 8183880"/>
              <a:gd name="connsiteY9" fmla="*/ 1631084 h 1644638"/>
              <a:gd name="connsiteX10" fmla="*/ 5585460 w 8183880"/>
              <a:gd name="connsiteY10" fmla="*/ 1623464 h 1644638"/>
              <a:gd name="connsiteX11" fmla="*/ 5661660 w 8183880"/>
              <a:gd name="connsiteY11" fmla="*/ 1379624 h 1644638"/>
              <a:gd name="connsiteX12" fmla="*/ 5730240 w 8183880"/>
              <a:gd name="connsiteY12" fmla="*/ 808124 h 1644638"/>
              <a:gd name="connsiteX13" fmla="*/ 5859780 w 8183880"/>
              <a:gd name="connsiteY13" fmla="*/ 305204 h 1644638"/>
              <a:gd name="connsiteX14" fmla="*/ 5928360 w 8183880"/>
              <a:gd name="connsiteY14" fmla="*/ 404 h 1644638"/>
              <a:gd name="connsiteX15" fmla="*/ 5966460 w 8183880"/>
              <a:gd name="connsiteY15" fmla="*/ 244244 h 1644638"/>
              <a:gd name="connsiteX16" fmla="*/ 6004560 w 8183880"/>
              <a:gd name="connsiteY16" fmla="*/ 419504 h 1644638"/>
              <a:gd name="connsiteX17" fmla="*/ 6073140 w 8183880"/>
              <a:gd name="connsiteY17" fmla="*/ 830984 h 1644638"/>
              <a:gd name="connsiteX18" fmla="*/ 6141720 w 8183880"/>
              <a:gd name="connsiteY18" fmla="*/ 1090064 h 1644638"/>
              <a:gd name="connsiteX19" fmla="*/ 6286500 w 8183880"/>
              <a:gd name="connsiteY19" fmla="*/ 1356764 h 1644638"/>
              <a:gd name="connsiteX20" fmla="*/ 6408420 w 8183880"/>
              <a:gd name="connsiteY20" fmla="*/ 1372004 h 1644638"/>
              <a:gd name="connsiteX21" fmla="*/ 6583680 w 8183880"/>
              <a:gd name="connsiteY21" fmla="*/ 1493924 h 1644638"/>
              <a:gd name="connsiteX22" fmla="*/ 6667500 w 8183880"/>
              <a:gd name="connsiteY22" fmla="*/ 1524404 h 1644638"/>
              <a:gd name="connsiteX23" fmla="*/ 6766560 w 8183880"/>
              <a:gd name="connsiteY23" fmla="*/ 1524404 h 1644638"/>
              <a:gd name="connsiteX24" fmla="*/ 6842760 w 8183880"/>
              <a:gd name="connsiteY24" fmla="*/ 1577744 h 1644638"/>
              <a:gd name="connsiteX25" fmla="*/ 6934200 w 8183880"/>
              <a:gd name="connsiteY25" fmla="*/ 1547264 h 1644638"/>
              <a:gd name="connsiteX26" fmla="*/ 7018020 w 8183880"/>
              <a:gd name="connsiteY26" fmla="*/ 1577744 h 1644638"/>
              <a:gd name="connsiteX27" fmla="*/ 7109460 w 8183880"/>
              <a:gd name="connsiteY27" fmla="*/ 1547264 h 1644638"/>
              <a:gd name="connsiteX28" fmla="*/ 7360920 w 8183880"/>
              <a:gd name="connsiteY28" fmla="*/ 1600604 h 1644638"/>
              <a:gd name="connsiteX29" fmla="*/ 7475220 w 8183880"/>
              <a:gd name="connsiteY29" fmla="*/ 1570124 h 1644638"/>
              <a:gd name="connsiteX30" fmla="*/ 7536180 w 8183880"/>
              <a:gd name="connsiteY30" fmla="*/ 1585364 h 1644638"/>
              <a:gd name="connsiteX31" fmla="*/ 7658100 w 8183880"/>
              <a:gd name="connsiteY31" fmla="*/ 1577744 h 1644638"/>
              <a:gd name="connsiteX32" fmla="*/ 7764780 w 8183880"/>
              <a:gd name="connsiteY32" fmla="*/ 1592984 h 1644638"/>
              <a:gd name="connsiteX33" fmla="*/ 7947660 w 8183880"/>
              <a:gd name="connsiteY33" fmla="*/ 1600604 h 1644638"/>
              <a:gd name="connsiteX34" fmla="*/ 8069580 w 8183880"/>
              <a:gd name="connsiteY34" fmla="*/ 1600604 h 1644638"/>
              <a:gd name="connsiteX35" fmla="*/ 8183880 w 8183880"/>
              <a:gd name="connsiteY35" fmla="*/ 1585364 h 1644638"/>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24404 h 1631084"/>
              <a:gd name="connsiteX12" fmla="*/ 566166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24404 h 1631084"/>
              <a:gd name="connsiteX12" fmla="*/ 566166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61660 w 8183880"/>
              <a:gd name="connsiteY11" fmla="*/ 1379624 h 1631084"/>
              <a:gd name="connsiteX12" fmla="*/ 5730240 w 8183880"/>
              <a:gd name="connsiteY12" fmla="*/ 808124 h 1631084"/>
              <a:gd name="connsiteX13" fmla="*/ 5859780 w 8183880"/>
              <a:gd name="connsiteY13" fmla="*/ 305204 h 1631084"/>
              <a:gd name="connsiteX14" fmla="*/ 5928360 w 8183880"/>
              <a:gd name="connsiteY14" fmla="*/ 404 h 1631084"/>
              <a:gd name="connsiteX15" fmla="*/ 5966460 w 8183880"/>
              <a:gd name="connsiteY15" fmla="*/ 244244 h 1631084"/>
              <a:gd name="connsiteX16" fmla="*/ 6004560 w 8183880"/>
              <a:gd name="connsiteY16" fmla="*/ 419504 h 1631084"/>
              <a:gd name="connsiteX17" fmla="*/ 6073140 w 8183880"/>
              <a:gd name="connsiteY17" fmla="*/ 830984 h 1631084"/>
              <a:gd name="connsiteX18" fmla="*/ 6141720 w 8183880"/>
              <a:gd name="connsiteY18" fmla="*/ 1090064 h 1631084"/>
              <a:gd name="connsiteX19" fmla="*/ 6286500 w 8183880"/>
              <a:gd name="connsiteY19" fmla="*/ 1356764 h 1631084"/>
              <a:gd name="connsiteX20" fmla="*/ 6408420 w 8183880"/>
              <a:gd name="connsiteY20" fmla="*/ 1372004 h 1631084"/>
              <a:gd name="connsiteX21" fmla="*/ 6583680 w 8183880"/>
              <a:gd name="connsiteY21" fmla="*/ 1493924 h 1631084"/>
              <a:gd name="connsiteX22" fmla="*/ 6667500 w 8183880"/>
              <a:gd name="connsiteY22" fmla="*/ 1524404 h 1631084"/>
              <a:gd name="connsiteX23" fmla="*/ 6766560 w 8183880"/>
              <a:gd name="connsiteY23" fmla="*/ 1524404 h 1631084"/>
              <a:gd name="connsiteX24" fmla="*/ 6842760 w 8183880"/>
              <a:gd name="connsiteY24" fmla="*/ 1577744 h 1631084"/>
              <a:gd name="connsiteX25" fmla="*/ 6934200 w 8183880"/>
              <a:gd name="connsiteY25" fmla="*/ 1547264 h 1631084"/>
              <a:gd name="connsiteX26" fmla="*/ 7018020 w 8183880"/>
              <a:gd name="connsiteY26" fmla="*/ 1577744 h 1631084"/>
              <a:gd name="connsiteX27" fmla="*/ 7109460 w 8183880"/>
              <a:gd name="connsiteY27" fmla="*/ 1547264 h 1631084"/>
              <a:gd name="connsiteX28" fmla="*/ 7360920 w 8183880"/>
              <a:gd name="connsiteY28" fmla="*/ 1600604 h 1631084"/>
              <a:gd name="connsiteX29" fmla="*/ 7475220 w 8183880"/>
              <a:gd name="connsiteY29" fmla="*/ 1570124 h 1631084"/>
              <a:gd name="connsiteX30" fmla="*/ 7536180 w 8183880"/>
              <a:gd name="connsiteY30" fmla="*/ 1585364 h 1631084"/>
              <a:gd name="connsiteX31" fmla="*/ 7658100 w 8183880"/>
              <a:gd name="connsiteY31" fmla="*/ 1577744 h 1631084"/>
              <a:gd name="connsiteX32" fmla="*/ 7764780 w 8183880"/>
              <a:gd name="connsiteY32" fmla="*/ 1592984 h 1631084"/>
              <a:gd name="connsiteX33" fmla="*/ 7947660 w 8183880"/>
              <a:gd name="connsiteY33" fmla="*/ 1600604 h 1631084"/>
              <a:gd name="connsiteX34" fmla="*/ 8069580 w 8183880"/>
              <a:gd name="connsiteY34" fmla="*/ 1600604 h 1631084"/>
              <a:gd name="connsiteX35" fmla="*/ 8183880 w 8183880"/>
              <a:gd name="connsiteY35"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730240 w 8183880"/>
              <a:gd name="connsiteY11" fmla="*/ 808124 h 1631084"/>
              <a:gd name="connsiteX12" fmla="*/ 5859780 w 8183880"/>
              <a:gd name="connsiteY12" fmla="*/ 305204 h 1631084"/>
              <a:gd name="connsiteX13" fmla="*/ 5928360 w 8183880"/>
              <a:gd name="connsiteY13" fmla="*/ 404 h 1631084"/>
              <a:gd name="connsiteX14" fmla="*/ 5966460 w 8183880"/>
              <a:gd name="connsiteY14" fmla="*/ 244244 h 1631084"/>
              <a:gd name="connsiteX15" fmla="*/ 6004560 w 8183880"/>
              <a:gd name="connsiteY15" fmla="*/ 419504 h 1631084"/>
              <a:gd name="connsiteX16" fmla="*/ 6073140 w 8183880"/>
              <a:gd name="connsiteY16" fmla="*/ 830984 h 1631084"/>
              <a:gd name="connsiteX17" fmla="*/ 6141720 w 8183880"/>
              <a:gd name="connsiteY17" fmla="*/ 1090064 h 1631084"/>
              <a:gd name="connsiteX18" fmla="*/ 6286500 w 8183880"/>
              <a:gd name="connsiteY18" fmla="*/ 1356764 h 1631084"/>
              <a:gd name="connsiteX19" fmla="*/ 6408420 w 8183880"/>
              <a:gd name="connsiteY19" fmla="*/ 1372004 h 1631084"/>
              <a:gd name="connsiteX20" fmla="*/ 6583680 w 8183880"/>
              <a:gd name="connsiteY20" fmla="*/ 1493924 h 1631084"/>
              <a:gd name="connsiteX21" fmla="*/ 6667500 w 8183880"/>
              <a:gd name="connsiteY21" fmla="*/ 1524404 h 1631084"/>
              <a:gd name="connsiteX22" fmla="*/ 6766560 w 8183880"/>
              <a:gd name="connsiteY22" fmla="*/ 1524404 h 1631084"/>
              <a:gd name="connsiteX23" fmla="*/ 6842760 w 8183880"/>
              <a:gd name="connsiteY23" fmla="*/ 1577744 h 1631084"/>
              <a:gd name="connsiteX24" fmla="*/ 6934200 w 8183880"/>
              <a:gd name="connsiteY24" fmla="*/ 1547264 h 1631084"/>
              <a:gd name="connsiteX25" fmla="*/ 7018020 w 8183880"/>
              <a:gd name="connsiteY25" fmla="*/ 1577744 h 1631084"/>
              <a:gd name="connsiteX26" fmla="*/ 7109460 w 8183880"/>
              <a:gd name="connsiteY26" fmla="*/ 1547264 h 1631084"/>
              <a:gd name="connsiteX27" fmla="*/ 7360920 w 8183880"/>
              <a:gd name="connsiteY27" fmla="*/ 1600604 h 1631084"/>
              <a:gd name="connsiteX28" fmla="*/ 7475220 w 8183880"/>
              <a:gd name="connsiteY28" fmla="*/ 1570124 h 1631084"/>
              <a:gd name="connsiteX29" fmla="*/ 7536180 w 8183880"/>
              <a:gd name="connsiteY29" fmla="*/ 1585364 h 1631084"/>
              <a:gd name="connsiteX30" fmla="*/ 7658100 w 8183880"/>
              <a:gd name="connsiteY30" fmla="*/ 1577744 h 1631084"/>
              <a:gd name="connsiteX31" fmla="*/ 7764780 w 8183880"/>
              <a:gd name="connsiteY31" fmla="*/ 1592984 h 1631084"/>
              <a:gd name="connsiteX32" fmla="*/ 7947660 w 8183880"/>
              <a:gd name="connsiteY32" fmla="*/ 1600604 h 1631084"/>
              <a:gd name="connsiteX33" fmla="*/ 8069580 w 8183880"/>
              <a:gd name="connsiteY33" fmla="*/ 1600604 h 1631084"/>
              <a:gd name="connsiteX34" fmla="*/ 8183880 w 8183880"/>
              <a:gd name="connsiteY34" fmla="*/ 1585364 h 1631084"/>
              <a:gd name="connsiteX0" fmla="*/ 0 w 8183880"/>
              <a:gd name="connsiteY0" fmla="*/ 1623464 h 1643628"/>
              <a:gd name="connsiteX1" fmla="*/ 53340 w 8183880"/>
              <a:gd name="connsiteY1" fmla="*/ 1623464 h 1643628"/>
              <a:gd name="connsiteX2" fmla="*/ 822960 w 8183880"/>
              <a:gd name="connsiteY2" fmla="*/ 1615844 h 1643628"/>
              <a:gd name="connsiteX3" fmla="*/ 899160 w 8183880"/>
              <a:gd name="connsiteY3" fmla="*/ 1547264 h 1643628"/>
              <a:gd name="connsiteX4" fmla="*/ 1005840 w 8183880"/>
              <a:gd name="connsiteY4" fmla="*/ 1608224 h 1643628"/>
              <a:gd name="connsiteX5" fmla="*/ 1440180 w 8183880"/>
              <a:gd name="connsiteY5" fmla="*/ 1608224 h 1643628"/>
              <a:gd name="connsiteX6" fmla="*/ 1874520 w 8183880"/>
              <a:gd name="connsiteY6" fmla="*/ 1608224 h 1643628"/>
              <a:gd name="connsiteX7" fmla="*/ 1943100 w 8183880"/>
              <a:gd name="connsiteY7" fmla="*/ 1577744 h 1643628"/>
              <a:gd name="connsiteX8" fmla="*/ 2034540 w 8183880"/>
              <a:gd name="connsiteY8" fmla="*/ 1615844 h 1643628"/>
              <a:gd name="connsiteX9" fmla="*/ 4305300 w 8183880"/>
              <a:gd name="connsiteY9" fmla="*/ 1631084 h 1643628"/>
              <a:gd name="connsiteX10" fmla="*/ 5585460 w 8183880"/>
              <a:gd name="connsiteY10" fmla="*/ 1623464 h 1643628"/>
              <a:gd name="connsiteX11" fmla="*/ 5676900 w 8183880"/>
              <a:gd name="connsiteY11" fmla="*/ 1379624 h 1643628"/>
              <a:gd name="connsiteX12" fmla="*/ 5730240 w 8183880"/>
              <a:gd name="connsiteY12" fmla="*/ 808124 h 1643628"/>
              <a:gd name="connsiteX13" fmla="*/ 5859780 w 8183880"/>
              <a:gd name="connsiteY13" fmla="*/ 305204 h 1643628"/>
              <a:gd name="connsiteX14" fmla="*/ 5928360 w 8183880"/>
              <a:gd name="connsiteY14" fmla="*/ 404 h 1643628"/>
              <a:gd name="connsiteX15" fmla="*/ 5966460 w 8183880"/>
              <a:gd name="connsiteY15" fmla="*/ 244244 h 1643628"/>
              <a:gd name="connsiteX16" fmla="*/ 6004560 w 8183880"/>
              <a:gd name="connsiteY16" fmla="*/ 419504 h 1643628"/>
              <a:gd name="connsiteX17" fmla="*/ 6073140 w 8183880"/>
              <a:gd name="connsiteY17" fmla="*/ 830984 h 1643628"/>
              <a:gd name="connsiteX18" fmla="*/ 6141720 w 8183880"/>
              <a:gd name="connsiteY18" fmla="*/ 1090064 h 1643628"/>
              <a:gd name="connsiteX19" fmla="*/ 6286500 w 8183880"/>
              <a:gd name="connsiteY19" fmla="*/ 1356764 h 1643628"/>
              <a:gd name="connsiteX20" fmla="*/ 6408420 w 8183880"/>
              <a:gd name="connsiteY20" fmla="*/ 1372004 h 1643628"/>
              <a:gd name="connsiteX21" fmla="*/ 6583680 w 8183880"/>
              <a:gd name="connsiteY21" fmla="*/ 1493924 h 1643628"/>
              <a:gd name="connsiteX22" fmla="*/ 6667500 w 8183880"/>
              <a:gd name="connsiteY22" fmla="*/ 1524404 h 1643628"/>
              <a:gd name="connsiteX23" fmla="*/ 6766560 w 8183880"/>
              <a:gd name="connsiteY23" fmla="*/ 1524404 h 1643628"/>
              <a:gd name="connsiteX24" fmla="*/ 6842760 w 8183880"/>
              <a:gd name="connsiteY24" fmla="*/ 1577744 h 1643628"/>
              <a:gd name="connsiteX25" fmla="*/ 6934200 w 8183880"/>
              <a:gd name="connsiteY25" fmla="*/ 1547264 h 1643628"/>
              <a:gd name="connsiteX26" fmla="*/ 7018020 w 8183880"/>
              <a:gd name="connsiteY26" fmla="*/ 1577744 h 1643628"/>
              <a:gd name="connsiteX27" fmla="*/ 7109460 w 8183880"/>
              <a:gd name="connsiteY27" fmla="*/ 1547264 h 1643628"/>
              <a:gd name="connsiteX28" fmla="*/ 7360920 w 8183880"/>
              <a:gd name="connsiteY28" fmla="*/ 1600604 h 1643628"/>
              <a:gd name="connsiteX29" fmla="*/ 7475220 w 8183880"/>
              <a:gd name="connsiteY29" fmla="*/ 1570124 h 1643628"/>
              <a:gd name="connsiteX30" fmla="*/ 7536180 w 8183880"/>
              <a:gd name="connsiteY30" fmla="*/ 1585364 h 1643628"/>
              <a:gd name="connsiteX31" fmla="*/ 7658100 w 8183880"/>
              <a:gd name="connsiteY31" fmla="*/ 1577744 h 1643628"/>
              <a:gd name="connsiteX32" fmla="*/ 7764780 w 8183880"/>
              <a:gd name="connsiteY32" fmla="*/ 1592984 h 1643628"/>
              <a:gd name="connsiteX33" fmla="*/ 7947660 w 8183880"/>
              <a:gd name="connsiteY33" fmla="*/ 1600604 h 1643628"/>
              <a:gd name="connsiteX34" fmla="*/ 8069580 w 8183880"/>
              <a:gd name="connsiteY34" fmla="*/ 1600604 h 1643628"/>
              <a:gd name="connsiteX35" fmla="*/ 8183880 w 8183880"/>
              <a:gd name="connsiteY35" fmla="*/ 1585364 h 1643628"/>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47264 h 1631084"/>
              <a:gd name="connsiteX12" fmla="*/ 567690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23560 w 8183880"/>
              <a:gd name="connsiteY11" fmla="*/ 1592984 h 1631084"/>
              <a:gd name="connsiteX12" fmla="*/ 5646420 w 8183880"/>
              <a:gd name="connsiteY12" fmla="*/ 1547264 h 1631084"/>
              <a:gd name="connsiteX13" fmla="*/ 5676900 w 8183880"/>
              <a:gd name="connsiteY13" fmla="*/ 1379624 h 1631084"/>
              <a:gd name="connsiteX14" fmla="*/ 5730240 w 8183880"/>
              <a:gd name="connsiteY14" fmla="*/ 808124 h 1631084"/>
              <a:gd name="connsiteX15" fmla="*/ 5859780 w 8183880"/>
              <a:gd name="connsiteY15" fmla="*/ 305204 h 1631084"/>
              <a:gd name="connsiteX16" fmla="*/ 5928360 w 8183880"/>
              <a:gd name="connsiteY16" fmla="*/ 404 h 1631084"/>
              <a:gd name="connsiteX17" fmla="*/ 5966460 w 8183880"/>
              <a:gd name="connsiteY17" fmla="*/ 244244 h 1631084"/>
              <a:gd name="connsiteX18" fmla="*/ 6004560 w 8183880"/>
              <a:gd name="connsiteY18" fmla="*/ 419504 h 1631084"/>
              <a:gd name="connsiteX19" fmla="*/ 6073140 w 8183880"/>
              <a:gd name="connsiteY19" fmla="*/ 830984 h 1631084"/>
              <a:gd name="connsiteX20" fmla="*/ 6141720 w 8183880"/>
              <a:gd name="connsiteY20" fmla="*/ 1090064 h 1631084"/>
              <a:gd name="connsiteX21" fmla="*/ 6286500 w 8183880"/>
              <a:gd name="connsiteY21" fmla="*/ 1356764 h 1631084"/>
              <a:gd name="connsiteX22" fmla="*/ 6408420 w 8183880"/>
              <a:gd name="connsiteY22" fmla="*/ 1372004 h 1631084"/>
              <a:gd name="connsiteX23" fmla="*/ 6583680 w 8183880"/>
              <a:gd name="connsiteY23" fmla="*/ 1493924 h 1631084"/>
              <a:gd name="connsiteX24" fmla="*/ 6667500 w 8183880"/>
              <a:gd name="connsiteY24" fmla="*/ 1524404 h 1631084"/>
              <a:gd name="connsiteX25" fmla="*/ 6766560 w 8183880"/>
              <a:gd name="connsiteY25" fmla="*/ 1524404 h 1631084"/>
              <a:gd name="connsiteX26" fmla="*/ 6842760 w 8183880"/>
              <a:gd name="connsiteY26" fmla="*/ 1577744 h 1631084"/>
              <a:gd name="connsiteX27" fmla="*/ 6934200 w 8183880"/>
              <a:gd name="connsiteY27" fmla="*/ 1547264 h 1631084"/>
              <a:gd name="connsiteX28" fmla="*/ 7018020 w 8183880"/>
              <a:gd name="connsiteY28" fmla="*/ 1577744 h 1631084"/>
              <a:gd name="connsiteX29" fmla="*/ 7109460 w 8183880"/>
              <a:gd name="connsiteY29" fmla="*/ 1547264 h 1631084"/>
              <a:gd name="connsiteX30" fmla="*/ 7360920 w 8183880"/>
              <a:gd name="connsiteY30" fmla="*/ 1600604 h 1631084"/>
              <a:gd name="connsiteX31" fmla="*/ 7475220 w 8183880"/>
              <a:gd name="connsiteY31" fmla="*/ 1570124 h 1631084"/>
              <a:gd name="connsiteX32" fmla="*/ 7536180 w 8183880"/>
              <a:gd name="connsiteY32" fmla="*/ 1585364 h 1631084"/>
              <a:gd name="connsiteX33" fmla="*/ 7658100 w 8183880"/>
              <a:gd name="connsiteY33" fmla="*/ 1577744 h 1631084"/>
              <a:gd name="connsiteX34" fmla="*/ 7764780 w 8183880"/>
              <a:gd name="connsiteY34" fmla="*/ 1592984 h 1631084"/>
              <a:gd name="connsiteX35" fmla="*/ 7947660 w 8183880"/>
              <a:gd name="connsiteY35" fmla="*/ 1600604 h 1631084"/>
              <a:gd name="connsiteX36" fmla="*/ 8069580 w 8183880"/>
              <a:gd name="connsiteY36" fmla="*/ 1600604 h 1631084"/>
              <a:gd name="connsiteX37" fmla="*/ 8183880 w 8183880"/>
              <a:gd name="connsiteY37" fmla="*/ 1585364 h 1631084"/>
              <a:gd name="connsiteX0" fmla="*/ 0 w 8183880"/>
              <a:gd name="connsiteY0" fmla="*/ 1623464 h 1624958"/>
              <a:gd name="connsiteX1" fmla="*/ 53340 w 8183880"/>
              <a:gd name="connsiteY1" fmla="*/ 1623464 h 1624958"/>
              <a:gd name="connsiteX2" fmla="*/ 822960 w 8183880"/>
              <a:gd name="connsiteY2" fmla="*/ 1615844 h 1624958"/>
              <a:gd name="connsiteX3" fmla="*/ 899160 w 8183880"/>
              <a:gd name="connsiteY3" fmla="*/ 1547264 h 1624958"/>
              <a:gd name="connsiteX4" fmla="*/ 1005840 w 8183880"/>
              <a:gd name="connsiteY4" fmla="*/ 1608224 h 1624958"/>
              <a:gd name="connsiteX5" fmla="*/ 1440180 w 8183880"/>
              <a:gd name="connsiteY5" fmla="*/ 1608224 h 1624958"/>
              <a:gd name="connsiteX6" fmla="*/ 1874520 w 8183880"/>
              <a:gd name="connsiteY6" fmla="*/ 1608224 h 1624958"/>
              <a:gd name="connsiteX7" fmla="*/ 1943100 w 8183880"/>
              <a:gd name="connsiteY7" fmla="*/ 1577744 h 1624958"/>
              <a:gd name="connsiteX8" fmla="*/ 2034540 w 8183880"/>
              <a:gd name="connsiteY8" fmla="*/ 1615844 h 1624958"/>
              <a:gd name="connsiteX9" fmla="*/ 5585460 w 8183880"/>
              <a:gd name="connsiteY9" fmla="*/ 1623464 h 1624958"/>
              <a:gd name="connsiteX10" fmla="*/ 5623560 w 8183880"/>
              <a:gd name="connsiteY10" fmla="*/ 1592984 h 1624958"/>
              <a:gd name="connsiteX11" fmla="*/ 5646420 w 8183880"/>
              <a:gd name="connsiteY11" fmla="*/ 1547264 h 1624958"/>
              <a:gd name="connsiteX12" fmla="*/ 5676900 w 8183880"/>
              <a:gd name="connsiteY12" fmla="*/ 1379624 h 1624958"/>
              <a:gd name="connsiteX13" fmla="*/ 5730240 w 8183880"/>
              <a:gd name="connsiteY13" fmla="*/ 808124 h 1624958"/>
              <a:gd name="connsiteX14" fmla="*/ 5859780 w 8183880"/>
              <a:gd name="connsiteY14" fmla="*/ 305204 h 1624958"/>
              <a:gd name="connsiteX15" fmla="*/ 5928360 w 8183880"/>
              <a:gd name="connsiteY15" fmla="*/ 404 h 1624958"/>
              <a:gd name="connsiteX16" fmla="*/ 5966460 w 8183880"/>
              <a:gd name="connsiteY16" fmla="*/ 244244 h 1624958"/>
              <a:gd name="connsiteX17" fmla="*/ 6004560 w 8183880"/>
              <a:gd name="connsiteY17" fmla="*/ 419504 h 1624958"/>
              <a:gd name="connsiteX18" fmla="*/ 6073140 w 8183880"/>
              <a:gd name="connsiteY18" fmla="*/ 830984 h 1624958"/>
              <a:gd name="connsiteX19" fmla="*/ 6141720 w 8183880"/>
              <a:gd name="connsiteY19" fmla="*/ 1090064 h 1624958"/>
              <a:gd name="connsiteX20" fmla="*/ 6286500 w 8183880"/>
              <a:gd name="connsiteY20" fmla="*/ 1356764 h 1624958"/>
              <a:gd name="connsiteX21" fmla="*/ 6408420 w 8183880"/>
              <a:gd name="connsiteY21" fmla="*/ 1372004 h 1624958"/>
              <a:gd name="connsiteX22" fmla="*/ 6583680 w 8183880"/>
              <a:gd name="connsiteY22" fmla="*/ 1493924 h 1624958"/>
              <a:gd name="connsiteX23" fmla="*/ 6667500 w 8183880"/>
              <a:gd name="connsiteY23" fmla="*/ 1524404 h 1624958"/>
              <a:gd name="connsiteX24" fmla="*/ 6766560 w 8183880"/>
              <a:gd name="connsiteY24" fmla="*/ 1524404 h 1624958"/>
              <a:gd name="connsiteX25" fmla="*/ 6842760 w 8183880"/>
              <a:gd name="connsiteY25" fmla="*/ 1577744 h 1624958"/>
              <a:gd name="connsiteX26" fmla="*/ 6934200 w 8183880"/>
              <a:gd name="connsiteY26" fmla="*/ 1547264 h 1624958"/>
              <a:gd name="connsiteX27" fmla="*/ 7018020 w 8183880"/>
              <a:gd name="connsiteY27" fmla="*/ 1577744 h 1624958"/>
              <a:gd name="connsiteX28" fmla="*/ 7109460 w 8183880"/>
              <a:gd name="connsiteY28" fmla="*/ 1547264 h 1624958"/>
              <a:gd name="connsiteX29" fmla="*/ 7360920 w 8183880"/>
              <a:gd name="connsiteY29" fmla="*/ 1600604 h 1624958"/>
              <a:gd name="connsiteX30" fmla="*/ 7475220 w 8183880"/>
              <a:gd name="connsiteY30" fmla="*/ 1570124 h 1624958"/>
              <a:gd name="connsiteX31" fmla="*/ 7536180 w 8183880"/>
              <a:gd name="connsiteY31" fmla="*/ 1585364 h 1624958"/>
              <a:gd name="connsiteX32" fmla="*/ 7658100 w 8183880"/>
              <a:gd name="connsiteY32" fmla="*/ 1577744 h 1624958"/>
              <a:gd name="connsiteX33" fmla="*/ 7764780 w 8183880"/>
              <a:gd name="connsiteY33" fmla="*/ 1592984 h 1624958"/>
              <a:gd name="connsiteX34" fmla="*/ 7947660 w 8183880"/>
              <a:gd name="connsiteY34" fmla="*/ 1600604 h 1624958"/>
              <a:gd name="connsiteX35" fmla="*/ 8069580 w 8183880"/>
              <a:gd name="connsiteY35" fmla="*/ 1600604 h 1624958"/>
              <a:gd name="connsiteX36" fmla="*/ 8183880 w 8183880"/>
              <a:gd name="connsiteY36" fmla="*/ 1585364 h 1624958"/>
              <a:gd name="connsiteX0" fmla="*/ 0 w 8183880"/>
              <a:gd name="connsiteY0" fmla="*/ 1623464 h 1623681"/>
              <a:gd name="connsiteX1" fmla="*/ 53340 w 8183880"/>
              <a:gd name="connsiteY1" fmla="*/ 1623464 h 1623681"/>
              <a:gd name="connsiteX2" fmla="*/ 822960 w 8183880"/>
              <a:gd name="connsiteY2" fmla="*/ 1615844 h 1623681"/>
              <a:gd name="connsiteX3" fmla="*/ 899160 w 8183880"/>
              <a:gd name="connsiteY3" fmla="*/ 1547264 h 1623681"/>
              <a:gd name="connsiteX4" fmla="*/ 1005840 w 8183880"/>
              <a:gd name="connsiteY4" fmla="*/ 1608224 h 1623681"/>
              <a:gd name="connsiteX5" fmla="*/ 1440180 w 8183880"/>
              <a:gd name="connsiteY5" fmla="*/ 1608224 h 1623681"/>
              <a:gd name="connsiteX6" fmla="*/ 1874520 w 8183880"/>
              <a:gd name="connsiteY6" fmla="*/ 1608224 h 1623681"/>
              <a:gd name="connsiteX7" fmla="*/ 1943100 w 8183880"/>
              <a:gd name="connsiteY7" fmla="*/ 1577744 h 1623681"/>
              <a:gd name="connsiteX8" fmla="*/ 5585460 w 8183880"/>
              <a:gd name="connsiteY8" fmla="*/ 1623464 h 1623681"/>
              <a:gd name="connsiteX9" fmla="*/ 5623560 w 8183880"/>
              <a:gd name="connsiteY9" fmla="*/ 1592984 h 1623681"/>
              <a:gd name="connsiteX10" fmla="*/ 5646420 w 8183880"/>
              <a:gd name="connsiteY10" fmla="*/ 1547264 h 1623681"/>
              <a:gd name="connsiteX11" fmla="*/ 5676900 w 8183880"/>
              <a:gd name="connsiteY11" fmla="*/ 1379624 h 1623681"/>
              <a:gd name="connsiteX12" fmla="*/ 5730240 w 8183880"/>
              <a:gd name="connsiteY12" fmla="*/ 808124 h 1623681"/>
              <a:gd name="connsiteX13" fmla="*/ 5859780 w 8183880"/>
              <a:gd name="connsiteY13" fmla="*/ 305204 h 1623681"/>
              <a:gd name="connsiteX14" fmla="*/ 5928360 w 8183880"/>
              <a:gd name="connsiteY14" fmla="*/ 404 h 1623681"/>
              <a:gd name="connsiteX15" fmla="*/ 5966460 w 8183880"/>
              <a:gd name="connsiteY15" fmla="*/ 244244 h 1623681"/>
              <a:gd name="connsiteX16" fmla="*/ 6004560 w 8183880"/>
              <a:gd name="connsiteY16" fmla="*/ 419504 h 1623681"/>
              <a:gd name="connsiteX17" fmla="*/ 6073140 w 8183880"/>
              <a:gd name="connsiteY17" fmla="*/ 830984 h 1623681"/>
              <a:gd name="connsiteX18" fmla="*/ 6141720 w 8183880"/>
              <a:gd name="connsiteY18" fmla="*/ 1090064 h 1623681"/>
              <a:gd name="connsiteX19" fmla="*/ 6286500 w 8183880"/>
              <a:gd name="connsiteY19" fmla="*/ 1356764 h 1623681"/>
              <a:gd name="connsiteX20" fmla="*/ 6408420 w 8183880"/>
              <a:gd name="connsiteY20" fmla="*/ 1372004 h 1623681"/>
              <a:gd name="connsiteX21" fmla="*/ 6583680 w 8183880"/>
              <a:gd name="connsiteY21" fmla="*/ 1493924 h 1623681"/>
              <a:gd name="connsiteX22" fmla="*/ 6667500 w 8183880"/>
              <a:gd name="connsiteY22" fmla="*/ 1524404 h 1623681"/>
              <a:gd name="connsiteX23" fmla="*/ 6766560 w 8183880"/>
              <a:gd name="connsiteY23" fmla="*/ 1524404 h 1623681"/>
              <a:gd name="connsiteX24" fmla="*/ 6842760 w 8183880"/>
              <a:gd name="connsiteY24" fmla="*/ 1577744 h 1623681"/>
              <a:gd name="connsiteX25" fmla="*/ 6934200 w 8183880"/>
              <a:gd name="connsiteY25" fmla="*/ 1547264 h 1623681"/>
              <a:gd name="connsiteX26" fmla="*/ 7018020 w 8183880"/>
              <a:gd name="connsiteY26" fmla="*/ 1577744 h 1623681"/>
              <a:gd name="connsiteX27" fmla="*/ 7109460 w 8183880"/>
              <a:gd name="connsiteY27" fmla="*/ 1547264 h 1623681"/>
              <a:gd name="connsiteX28" fmla="*/ 7360920 w 8183880"/>
              <a:gd name="connsiteY28" fmla="*/ 1600604 h 1623681"/>
              <a:gd name="connsiteX29" fmla="*/ 7475220 w 8183880"/>
              <a:gd name="connsiteY29" fmla="*/ 1570124 h 1623681"/>
              <a:gd name="connsiteX30" fmla="*/ 7536180 w 8183880"/>
              <a:gd name="connsiteY30" fmla="*/ 1585364 h 1623681"/>
              <a:gd name="connsiteX31" fmla="*/ 7658100 w 8183880"/>
              <a:gd name="connsiteY31" fmla="*/ 1577744 h 1623681"/>
              <a:gd name="connsiteX32" fmla="*/ 7764780 w 8183880"/>
              <a:gd name="connsiteY32" fmla="*/ 1592984 h 1623681"/>
              <a:gd name="connsiteX33" fmla="*/ 7947660 w 8183880"/>
              <a:gd name="connsiteY33" fmla="*/ 1600604 h 1623681"/>
              <a:gd name="connsiteX34" fmla="*/ 8069580 w 8183880"/>
              <a:gd name="connsiteY34" fmla="*/ 1600604 h 1623681"/>
              <a:gd name="connsiteX35" fmla="*/ 8183880 w 8183880"/>
              <a:gd name="connsiteY35" fmla="*/ 1585364 h 1623681"/>
              <a:gd name="connsiteX0" fmla="*/ 0 w 8183880"/>
              <a:gd name="connsiteY0" fmla="*/ 1623464 h 1623464"/>
              <a:gd name="connsiteX1" fmla="*/ 53340 w 8183880"/>
              <a:gd name="connsiteY1" fmla="*/ 1623464 h 1623464"/>
              <a:gd name="connsiteX2" fmla="*/ 822960 w 8183880"/>
              <a:gd name="connsiteY2" fmla="*/ 1615844 h 1623464"/>
              <a:gd name="connsiteX3" fmla="*/ 899160 w 8183880"/>
              <a:gd name="connsiteY3" fmla="*/ 1547264 h 1623464"/>
              <a:gd name="connsiteX4" fmla="*/ 1005840 w 8183880"/>
              <a:gd name="connsiteY4" fmla="*/ 1608224 h 1623464"/>
              <a:gd name="connsiteX5" fmla="*/ 1440180 w 8183880"/>
              <a:gd name="connsiteY5" fmla="*/ 1608224 h 1623464"/>
              <a:gd name="connsiteX6" fmla="*/ 1874520 w 8183880"/>
              <a:gd name="connsiteY6" fmla="*/ 1608224 h 1623464"/>
              <a:gd name="connsiteX7" fmla="*/ 5585460 w 8183880"/>
              <a:gd name="connsiteY7" fmla="*/ 1623464 h 1623464"/>
              <a:gd name="connsiteX8" fmla="*/ 5623560 w 8183880"/>
              <a:gd name="connsiteY8" fmla="*/ 1592984 h 1623464"/>
              <a:gd name="connsiteX9" fmla="*/ 5646420 w 8183880"/>
              <a:gd name="connsiteY9" fmla="*/ 1547264 h 1623464"/>
              <a:gd name="connsiteX10" fmla="*/ 5676900 w 8183880"/>
              <a:gd name="connsiteY10" fmla="*/ 1379624 h 1623464"/>
              <a:gd name="connsiteX11" fmla="*/ 5730240 w 8183880"/>
              <a:gd name="connsiteY11" fmla="*/ 808124 h 1623464"/>
              <a:gd name="connsiteX12" fmla="*/ 5859780 w 8183880"/>
              <a:gd name="connsiteY12" fmla="*/ 305204 h 1623464"/>
              <a:gd name="connsiteX13" fmla="*/ 5928360 w 8183880"/>
              <a:gd name="connsiteY13" fmla="*/ 404 h 1623464"/>
              <a:gd name="connsiteX14" fmla="*/ 5966460 w 8183880"/>
              <a:gd name="connsiteY14" fmla="*/ 244244 h 1623464"/>
              <a:gd name="connsiteX15" fmla="*/ 6004560 w 8183880"/>
              <a:gd name="connsiteY15" fmla="*/ 419504 h 1623464"/>
              <a:gd name="connsiteX16" fmla="*/ 6073140 w 8183880"/>
              <a:gd name="connsiteY16" fmla="*/ 830984 h 1623464"/>
              <a:gd name="connsiteX17" fmla="*/ 6141720 w 8183880"/>
              <a:gd name="connsiteY17" fmla="*/ 1090064 h 1623464"/>
              <a:gd name="connsiteX18" fmla="*/ 6286500 w 8183880"/>
              <a:gd name="connsiteY18" fmla="*/ 1356764 h 1623464"/>
              <a:gd name="connsiteX19" fmla="*/ 6408420 w 8183880"/>
              <a:gd name="connsiteY19" fmla="*/ 1372004 h 1623464"/>
              <a:gd name="connsiteX20" fmla="*/ 6583680 w 8183880"/>
              <a:gd name="connsiteY20" fmla="*/ 1493924 h 1623464"/>
              <a:gd name="connsiteX21" fmla="*/ 6667500 w 8183880"/>
              <a:gd name="connsiteY21" fmla="*/ 1524404 h 1623464"/>
              <a:gd name="connsiteX22" fmla="*/ 6766560 w 8183880"/>
              <a:gd name="connsiteY22" fmla="*/ 1524404 h 1623464"/>
              <a:gd name="connsiteX23" fmla="*/ 6842760 w 8183880"/>
              <a:gd name="connsiteY23" fmla="*/ 1577744 h 1623464"/>
              <a:gd name="connsiteX24" fmla="*/ 6934200 w 8183880"/>
              <a:gd name="connsiteY24" fmla="*/ 1547264 h 1623464"/>
              <a:gd name="connsiteX25" fmla="*/ 7018020 w 8183880"/>
              <a:gd name="connsiteY25" fmla="*/ 1577744 h 1623464"/>
              <a:gd name="connsiteX26" fmla="*/ 7109460 w 8183880"/>
              <a:gd name="connsiteY26" fmla="*/ 1547264 h 1623464"/>
              <a:gd name="connsiteX27" fmla="*/ 7360920 w 8183880"/>
              <a:gd name="connsiteY27" fmla="*/ 1600604 h 1623464"/>
              <a:gd name="connsiteX28" fmla="*/ 7475220 w 8183880"/>
              <a:gd name="connsiteY28" fmla="*/ 1570124 h 1623464"/>
              <a:gd name="connsiteX29" fmla="*/ 7536180 w 8183880"/>
              <a:gd name="connsiteY29" fmla="*/ 1585364 h 1623464"/>
              <a:gd name="connsiteX30" fmla="*/ 7658100 w 8183880"/>
              <a:gd name="connsiteY30" fmla="*/ 1577744 h 1623464"/>
              <a:gd name="connsiteX31" fmla="*/ 7764780 w 8183880"/>
              <a:gd name="connsiteY31" fmla="*/ 1592984 h 1623464"/>
              <a:gd name="connsiteX32" fmla="*/ 7947660 w 8183880"/>
              <a:gd name="connsiteY32" fmla="*/ 1600604 h 1623464"/>
              <a:gd name="connsiteX33" fmla="*/ 8069580 w 8183880"/>
              <a:gd name="connsiteY33" fmla="*/ 1600604 h 1623464"/>
              <a:gd name="connsiteX34" fmla="*/ 8183880 w 8183880"/>
              <a:gd name="connsiteY34" fmla="*/ 1585364 h 1623464"/>
              <a:gd name="connsiteX0" fmla="*/ 0 w 8183880"/>
              <a:gd name="connsiteY0" fmla="*/ 1623464 h 1623464"/>
              <a:gd name="connsiteX1" fmla="*/ 53340 w 8183880"/>
              <a:gd name="connsiteY1" fmla="*/ 1623464 h 1623464"/>
              <a:gd name="connsiteX2" fmla="*/ 822960 w 8183880"/>
              <a:gd name="connsiteY2" fmla="*/ 1615844 h 1623464"/>
              <a:gd name="connsiteX3" fmla="*/ 899160 w 8183880"/>
              <a:gd name="connsiteY3" fmla="*/ 1547264 h 1623464"/>
              <a:gd name="connsiteX4" fmla="*/ 1005840 w 8183880"/>
              <a:gd name="connsiteY4" fmla="*/ 1608224 h 1623464"/>
              <a:gd name="connsiteX5" fmla="*/ 1440180 w 8183880"/>
              <a:gd name="connsiteY5" fmla="*/ 1608224 h 1623464"/>
              <a:gd name="connsiteX6" fmla="*/ 5585460 w 8183880"/>
              <a:gd name="connsiteY6" fmla="*/ 1623464 h 1623464"/>
              <a:gd name="connsiteX7" fmla="*/ 5623560 w 8183880"/>
              <a:gd name="connsiteY7" fmla="*/ 1592984 h 1623464"/>
              <a:gd name="connsiteX8" fmla="*/ 5646420 w 8183880"/>
              <a:gd name="connsiteY8" fmla="*/ 1547264 h 1623464"/>
              <a:gd name="connsiteX9" fmla="*/ 5676900 w 8183880"/>
              <a:gd name="connsiteY9" fmla="*/ 1379624 h 1623464"/>
              <a:gd name="connsiteX10" fmla="*/ 5730240 w 8183880"/>
              <a:gd name="connsiteY10" fmla="*/ 808124 h 1623464"/>
              <a:gd name="connsiteX11" fmla="*/ 5859780 w 8183880"/>
              <a:gd name="connsiteY11" fmla="*/ 305204 h 1623464"/>
              <a:gd name="connsiteX12" fmla="*/ 5928360 w 8183880"/>
              <a:gd name="connsiteY12" fmla="*/ 404 h 1623464"/>
              <a:gd name="connsiteX13" fmla="*/ 5966460 w 8183880"/>
              <a:gd name="connsiteY13" fmla="*/ 244244 h 1623464"/>
              <a:gd name="connsiteX14" fmla="*/ 6004560 w 8183880"/>
              <a:gd name="connsiteY14" fmla="*/ 419504 h 1623464"/>
              <a:gd name="connsiteX15" fmla="*/ 6073140 w 8183880"/>
              <a:gd name="connsiteY15" fmla="*/ 830984 h 1623464"/>
              <a:gd name="connsiteX16" fmla="*/ 6141720 w 8183880"/>
              <a:gd name="connsiteY16" fmla="*/ 1090064 h 1623464"/>
              <a:gd name="connsiteX17" fmla="*/ 6286500 w 8183880"/>
              <a:gd name="connsiteY17" fmla="*/ 1356764 h 1623464"/>
              <a:gd name="connsiteX18" fmla="*/ 6408420 w 8183880"/>
              <a:gd name="connsiteY18" fmla="*/ 1372004 h 1623464"/>
              <a:gd name="connsiteX19" fmla="*/ 6583680 w 8183880"/>
              <a:gd name="connsiteY19" fmla="*/ 1493924 h 1623464"/>
              <a:gd name="connsiteX20" fmla="*/ 6667500 w 8183880"/>
              <a:gd name="connsiteY20" fmla="*/ 1524404 h 1623464"/>
              <a:gd name="connsiteX21" fmla="*/ 6766560 w 8183880"/>
              <a:gd name="connsiteY21" fmla="*/ 1524404 h 1623464"/>
              <a:gd name="connsiteX22" fmla="*/ 6842760 w 8183880"/>
              <a:gd name="connsiteY22" fmla="*/ 1577744 h 1623464"/>
              <a:gd name="connsiteX23" fmla="*/ 6934200 w 8183880"/>
              <a:gd name="connsiteY23" fmla="*/ 1547264 h 1623464"/>
              <a:gd name="connsiteX24" fmla="*/ 7018020 w 8183880"/>
              <a:gd name="connsiteY24" fmla="*/ 1577744 h 1623464"/>
              <a:gd name="connsiteX25" fmla="*/ 7109460 w 8183880"/>
              <a:gd name="connsiteY25" fmla="*/ 1547264 h 1623464"/>
              <a:gd name="connsiteX26" fmla="*/ 7360920 w 8183880"/>
              <a:gd name="connsiteY26" fmla="*/ 1600604 h 1623464"/>
              <a:gd name="connsiteX27" fmla="*/ 7475220 w 8183880"/>
              <a:gd name="connsiteY27" fmla="*/ 1570124 h 1623464"/>
              <a:gd name="connsiteX28" fmla="*/ 7536180 w 8183880"/>
              <a:gd name="connsiteY28" fmla="*/ 1585364 h 1623464"/>
              <a:gd name="connsiteX29" fmla="*/ 7658100 w 8183880"/>
              <a:gd name="connsiteY29" fmla="*/ 1577744 h 1623464"/>
              <a:gd name="connsiteX30" fmla="*/ 7764780 w 8183880"/>
              <a:gd name="connsiteY30" fmla="*/ 1592984 h 1623464"/>
              <a:gd name="connsiteX31" fmla="*/ 7947660 w 8183880"/>
              <a:gd name="connsiteY31" fmla="*/ 1600604 h 1623464"/>
              <a:gd name="connsiteX32" fmla="*/ 8069580 w 8183880"/>
              <a:gd name="connsiteY32" fmla="*/ 1600604 h 1623464"/>
              <a:gd name="connsiteX33" fmla="*/ 8183880 w 8183880"/>
              <a:gd name="connsiteY33" fmla="*/ 1585364 h 1623464"/>
              <a:gd name="connsiteX0" fmla="*/ 0 w 8183880"/>
              <a:gd name="connsiteY0" fmla="*/ 1623464 h 1624099"/>
              <a:gd name="connsiteX1" fmla="*/ 53340 w 8183880"/>
              <a:gd name="connsiteY1" fmla="*/ 1623464 h 1624099"/>
              <a:gd name="connsiteX2" fmla="*/ 822960 w 8183880"/>
              <a:gd name="connsiteY2" fmla="*/ 1615844 h 1624099"/>
              <a:gd name="connsiteX3" fmla="*/ 899160 w 8183880"/>
              <a:gd name="connsiteY3" fmla="*/ 1547264 h 1624099"/>
              <a:gd name="connsiteX4" fmla="*/ 1005840 w 8183880"/>
              <a:gd name="connsiteY4" fmla="*/ 1608224 h 1624099"/>
              <a:gd name="connsiteX5" fmla="*/ 5585460 w 8183880"/>
              <a:gd name="connsiteY5" fmla="*/ 1623464 h 1624099"/>
              <a:gd name="connsiteX6" fmla="*/ 5623560 w 8183880"/>
              <a:gd name="connsiteY6" fmla="*/ 1592984 h 1624099"/>
              <a:gd name="connsiteX7" fmla="*/ 5646420 w 8183880"/>
              <a:gd name="connsiteY7" fmla="*/ 1547264 h 1624099"/>
              <a:gd name="connsiteX8" fmla="*/ 5676900 w 8183880"/>
              <a:gd name="connsiteY8" fmla="*/ 1379624 h 1624099"/>
              <a:gd name="connsiteX9" fmla="*/ 5730240 w 8183880"/>
              <a:gd name="connsiteY9" fmla="*/ 808124 h 1624099"/>
              <a:gd name="connsiteX10" fmla="*/ 5859780 w 8183880"/>
              <a:gd name="connsiteY10" fmla="*/ 305204 h 1624099"/>
              <a:gd name="connsiteX11" fmla="*/ 5928360 w 8183880"/>
              <a:gd name="connsiteY11" fmla="*/ 404 h 1624099"/>
              <a:gd name="connsiteX12" fmla="*/ 5966460 w 8183880"/>
              <a:gd name="connsiteY12" fmla="*/ 244244 h 1624099"/>
              <a:gd name="connsiteX13" fmla="*/ 6004560 w 8183880"/>
              <a:gd name="connsiteY13" fmla="*/ 419504 h 1624099"/>
              <a:gd name="connsiteX14" fmla="*/ 6073140 w 8183880"/>
              <a:gd name="connsiteY14" fmla="*/ 830984 h 1624099"/>
              <a:gd name="connsiteX15" fmla="*/ 6141720 w 8183880"/>
              <a:gd name="connsiteY15" fmla="*/ 1090064 h 1624099"/>
              <a:gd name="connsiteX16" fmla="*/ 6286500 w 8183880"/>
              <a:gd name="connsiteY16" fmla="*/ 1356764 h 1624099"/>
              <a:gd name="connsiteX17" fmla="*/ 6408420 w 8183880"/>
              <a:gd name="connsiteY17" fmla="*/ 1372004 h 1624099"/>
              <a:gd name="connsiteX18" fmla="*/ 6583680 w 8183880"/>
              <a:gd name="connsiteY18" fmla="*/ 1493924 h 1624099"/>
              <a:gd name="connsiteX19" fmla="*/ 6667500 w 8183880"/>
              <a:gd name="connsiteY19" fmla="*/ 1524404 h 1624099"/>
              <a:gd name="connsiteX20" fmla="*/ 6766560 w 8183880"/>
              <a:gd name="connsiteY20" fmla="*/ 1524404 h 1624099"/>
              <a:gd name="connsiteX21" fmla="*/ 6842760 w 8183880"/>
              <a:gd name="connsiteY21" fmla="*/ 1577744 h 1624099"/>
              <a:gd name="connsiteX22" fmla="*/ 6934200 w 8183880"/>
              <a:gd name="connsiteY22" fmla="*/ 1547264 h 1624099"/>
              <a:gd name="connsiteX23" fmla="*/ 7018020 w 8183880"/>
              <a:gd name="connsiteY23" fmla="*/ 1577744 h 1624099"/>
              <a:gd name="connsiteX24" fmla="*/ 7109460 w 8183880"/>
              <a:gd name="connsiteY24" fmla="*/ 1547264 h 1624099"/>
              <a:gd name="connsiteX25" fmla="*/ 7360920 w 8183880"/>
              <a:gd name="connsiteY25" fmla="*/ 1600604 h 1624099"/>
              <a:gd name="connsiteX26" fmla="*/ 7475220 w 8183880"/>
              <a:gd name="connsiteY26" fmla="*/ 1570124 h 1624099"/>
              <a:gd name="connsiteX27" fmla="*/ 7536180 w 8183880"/>
              <a:gd name="connsiteY27" fmla="*/ 1585364 h 1624099"/>
              <a:gd name="connsiteX28" fmla="*/ 7658100 w 8183880"/>
              <a:gd name="connsiteY28" fmla="*/ 1577744 h 1624099"/>
              <a:gd name="connsiteX29" fmla="*/ 7764780 w 8183880"/>
              <a:gd name="connsiteY29" fmla="*/ 1592984 h 1624099"/>
              <a:gd name="connsiteX30" fmla="*/ 7947660 w 8183880"/>
              <a:gd name="connsiteY30" fmla="*/ 1600604 h 1624099"/>
              <a:gd name="connsiteX31" fmla="*/ 8069580 w 8183880"/>
              <a:gd name="connsiteY31" fmla="*/ 1600604 h 1624099"/>
              <a:gd name="connsiteX32" fmla="*/ 8183880 w 8183880"/>
              <a:gd name="connsiteY32" fmla="*/ 1585364 h 1624099"/>
              <a:gd name="connsiteX0" fmla="*/ 0 w 8183880"/>
              <a:gd name="connsiteY0" fmla="*/ 1623464 h 1624863"/>
              <a:gd name="connsiteX1" fmla="*/ 53340 w 8183880"/>
              <a:gd name="connsiteY1" fmla="*/ 1623464 h 1624863"/>
              <a:gd name="connsiteX2" fmla="*/ 822960 w 8183880"/>
              <a:gd name="connsiteY2" fmla="*/ 1615844 h 1624863"/>
              <a:gd name="connsiteX3" fmla="*/ 899160 w 8183880"/>
              <a:gd name="connsiteY3" fmla="*/ 1547264 h 1624863"/>
              <a:gd name="connsiteX4" fmla="*/ 5585460 w 8183880"/>
              <a:gd name="connsiteY4" fmla="*/ 1623464 h 1624863"/>
              <a:gd name="connsiteX5" fmla="*/ 5623560 w 8183880"/>
              <a:gd name="connsiteY5" fmla="*/ 1592984 h 1624863"/>
              <a:gd name="connsiteX6" fmla="*/ 5646420 w 8183880"/>
              <a:gd name="connsiteY6" fmla="*/ 1547264 h 1624863"/>
              <a:gd name="connsiteX7" fmla="*/ 5676900 w 8183880"/>
              <a:gd name="connsiteY7" fmla="*/ 1379624 h 1624863"/>
              <a:gd name="connsiteX8" fmla="*/ 5730240 w 8183880"/>
              <a:gd name="connsiteY8" fmla="*/ 808124 h 1624863"/>
              <a:gd name="connsiteX9" fmla="*/ 5859780 w 8183880"/>
              <a:gd name="connsiteY9" fmla="*/ 305204 h 1624863"/>
              <a:gd name="connsiteX10" fmla="*/ 5928360 w 8183880"/>
              <a:gd name="connsiteY10" fmla="*/ 404 h 1624863"/>
              <a:gd name="connsiteX11" fmla="*/ 5966460 w 8183880"/>
              <a:gd name="connsiteY11" fmla="*/ 244244 h 1624863"/>
              <a:gd name="connsiteX12" fmla="*/ 6004560 w 8183880"/>
              <a:gd name="connsiteY12" fmla="*/ 419504 h 1624863"/>
              <a:gd name="connsiteX13" fmla="*/ 6073140 w 8183880"/>
              <a:gd name="connsiteY13" fmla="*/ 830984 h 1624863"/>
              <a:gd name="connsiteX14" fmla="*/ 6141720 w 8183880"/>
              <a:gd name="connsiteY14" fmla="*/ 1090064 h 1624863"/>
              <a:gd name="connsiteX15" fmla="*/ 6286500 w 8183880"/>
              <a:gd name="connsiteY15" fmla="*/ 1356764 h 1624863"/>
              <a:gd name="connsiteX16" fmla="*/ 6408420 w 8183880"/>
              <a:gd name="connsiteY16" fmla="*/ 1372004 h 1624863"/>
              <a:gd name="connsiteX17" fmla="*/ 6583680 w 8183880"/>
              <a:gd name="connsiteY17" fmla="*/ 1493924 h 1624863"/>
              <a:gd name="connsiteX18" fmla="*/ 6667500 w 8183880"/>
              <a:gd name="connsiteY18" fmla="*/ 1524404 h 1624863"/>
              <a:gd name="connsiteX19" fmla="*/ 6766560 w 8183880"/>
              <a:gd name="connsiteY19" fmla="*/ 1524404 h 1624863"/>
              <a:gd name="connsiteX20" fmla="*/ 6842760 w 8183880"/>
              <a:gd name="connsiteY20" fmla="*/ 1577744 h 1624863"/>
              <a:gd name="connsiteX21" fmla="*/ 6934200 w 8183880"/>
              <a:gd name="connsiteY21" fmla="*/ 1547264 h 1624863"/>
              <a:gd name="connsiteX22" fmla="*/ 7018020 w 8183880"/>
              <a:gd name="connsiteY22" fmla="*/ 1577744 h 1624863"/>
              <a:gd name="connsiteX23" fmla="*/ 7109460 w 8183880"/>
              <a:gd name="connsiteY23" fmla="*/ 1547264 h 1624863"/>
              <a:gd name="connsiteX24" fmla="*/ 7360920 w 8183880"/>
              <a:gd name="connsiteY24" fmla="*/ 1600604 h 1624863"/>
              <a:gd name="connsiteX25" fmla="*/ 7475220 w 8183880"/>
              <a:gd name="connsiteY25" fmla="*/ 1570124 h 1624863"/>
              <a:gd name="connsiteX26" fmla="*/ 7536180 w 8183880"/>
              <a:gd name="connsiteY26" fmla="*/ 1585364 h 1624863"/>
              <a:gd name="connsiteX27" fmla="*/ 7658100 w 8183880"/>
              <a:gd name="connsiteY27" fmla="*/ 1577744 h 1624863"/>
              <a:gd name="connsiteX28" fmla="*/ 7764780 w 8183880"/>
              <a:gd name="connsiteY28" fmla="*/ 1592984 h 1624863"/>
              <a:gd name="connsiteX29" fmla="*/ 7947660 w 8183880"/>
              <a:gd name="connsiteY29" fmla="*/ 1600604 h 1624863"/>
              <a:gd name="connsiteX30" fmla="*/ 8069580 w 8183880"/>
              <a:gd name="connsiteY30" fmla="*/ 1600604 h 1624863"/>
              <a:gd name="connsiteX31" fmla="*/ 8183880 w 8183880"/>
              <a:gd name="connsiteY31" fmla="*/ 1585364 h 1624863"/>
              <a:gd name="connsiteX0" fmla="*/ 0 w 8183880"/>
              <a:gd name="connsiteY0" fmla="*/ 1623464 h 1623464"/>
              <a:gd name="connsiteX1" fmla="*/ 53340 w 8183880"/>
              <a:gd name="connsiteY1" fmla="*/ 1623464 h 1623464"/>
              <a:gd name="connsiteX2" fmla="*/ 822960 w 8183880"/>
              <a:gd name="connsiteY2" fmla="*/ 1615844 h 1623464"/>
              <a:gd name="connsiteX3" fmla="*/ 5585460 w 8183880"/>
              <a:gd name="connsiteY3" fmla="*/ 1623464 h 1623464"/>
              <a:gd name="connsiteX4" fmla="*/ 5623560 w 8183880"/>
              <a:gd name="connsiteY4" fmla="*/ 1592984 h 1623464"/>
              <a:gd name="connsiteX5" fmla="*/ 5646420 w 8183880"/>
              <a:gd name="connsiteY5" fmla="*/ 1547264 h 1623464"/>
              <a:gd name="connsiteX6" fmla="*/ 5676900 w 8183880"/>
              <a:gd name="connsiteY6" fmla="*/ 1379624 h 1623464"/>
              <a:gd name="connsiteX7" fmla="*/ 5730240 w 8183880"/>
              <a:gd name="connsiteY7" fmla="*/ 808124 h 1623464"/>
              <a:gd name="connsiteX8" fmla="*/ 5859780 w 8183880"/>
              <a:gd name="connsiteY8" fmla="*/ 305204 h 1623464"/>
              <a:gd name="connsiteX9" fmla="*/ 5928360 w 8183880"/>
              <a:gd name="connsiteY9" fmla="*/ 404 h 1623464"/>
              <a:gd name="connsiteX10" fmla="*/ 5966460 w 8183880"/>
              <a:gd name="connsiteY10" fmla="*/ 244244 h 1623464"/>
              <a:gd name="connsiteX11" fmla="*/ 6004560 w 8183880"/>
              <a:gd name="connsiteY11" fmla="*/ 419504 h 1623464"/>
              <a:gd name="connsiteX12" fmla="*/ 6073140 w 8183880"/>
              <a:gd name="connsiteY12" fmla="*/ 830984 h 1623464"/>
              <a:gd name="connsiteX13" fmla="*/ 6141720 w 8183880"/>
              <a:gd name="connsiteY13" fmla="*/ 1090064 h 1623464"/>
              <a:gd name="connsiteX14" fmla="*/ 6286500 w 8183880"/>
              <a:gd name="connsiteY14" fmla="*/ 1356764 h 1623464"/>
              <a:gd name="connsiteX15" fmla="*/ 6408420 w 8183880"/>
              <a:gd name="connsiteY15" fmla="*/ 1372004 h 1623464"/>
              <a:gd name="connsiteX16" fmla="*/ 6583680 w 8183880"/>
              <a:gd name="connsiteY16" fmla="*/ 1493924 h 1623464"/>
              <a:gd name="connsiteX17" fmla="*/ 6667500 w 8183880"/>
              <a:gd name="connsiteY17" fmla="*/ 1524404 h 1623464"/>
              <a:gd name="connsiteX18" fmla="*/ 6766560 w 8183880"/>
              <a:gd name="connsiteY18" fmla="*/ 1524404 h 1623464"/>
              <a:gd name="connsiteX19" fmla="*/ 6842760 w 8183880"/>
              <a:gd name="connsiteY19" fmla="*/ 1577744 h 1623464"/>
              <a:gd name="connsiteX20" fmla="*/ 6934200 w 8183880"/>
              <a:gd name="connsiteY20" fmla="*/ 1547264 h 1623464"/>
              <a:gd name="connsiteX21" fmla="*/ 7018020 w 8183880"/>
              <a:gd name="connsiteY21" fmla="*/ 1577744 h 1623464"/>
              <a:gd name="connsiteX22" fmla="*/ 7109460 w 8183880"/>
              <a:gd name="connsiteY22" fmla="*/ 1547264 h 1623464"/>
              <a:gd name="connsiteX23" fmla="*/ 7360920 w 8183880"/>
              <a:gd name="connsiteY23" fmla="*/ 1600604 h 1623464"/>
              <a:gd name="connsiteX24" fmla="*/ 7475220 w 8183880"/>
              <a:gd name="connsiteY24" fmla="*/ 1570124 h 1623464"/>
              <a:gd name="connsiteX25" fmla="*/ 7536180 w 8183880"/>
              <a:gd name="connsiteY25" fmla="*/ 1585364 h 1623464"/>
              <a:gd name="connsiteX26" fmla="*/ 7658100 w 8183880"/>
              <a:gd name="connsiteY26" fmla="*/ 1577744 h 1623464"/>
              <a:gd name="connsiteX27" fmla="*/ 7764780 w 8183880"/>
              <a:gd name="connsiteY27" fmla="*/ 1592984 h 1623464"/>
              <a:gd name="connsiteX28" fmla="*/ 7947660 w 8183880"/>
              <a:gd name="connsiteY28" fmla="*/ 1600604 h 1623464"/>
              <a:gd name="connsiteX29" fmla="*/ 8069580 w 8183880"/>
              <a:gd name="connsiteY29" fmla="*/ 1600604 h 1623464"/>
              <a:gd name="connsiteX30" fmla="*/ 8183880 w 8183880"/>
              <a:gd name="connsiteY30" fmla="*/ 1585364 h 1623464"/>
              <a:gd name="connsiteX0" fmla="*/ 0 w 8183880"/>
              <a:gd name="connsiteY0" fmla="*/ 1623464 h 1623464"/>
              <a:gd name="connsiteX1" fmla="*/ 53340 w 8183880"/>
              <a:gd name="connsiteY1" fmla="*/ 1623464 h 1623464"/>
              <a:gd name="connsiteX2" fmla="*/ 5585460 w 8183880"/>
              <a:gd name="connsiteY2" fmla="*/ 1623464 h 1623464"/>
              <a:gd name="connsiteX3" fmla="*/ 5623560 w 8183880"/>
              <a:gd name="connsiteY3" fmla="*/ 1592984 h 1623464"/>
              <a:gd name="connsiteX4" fmla="*/ 5646420 w 8183880"/>
              <a:gd name="connsiteY4" fmla="*/ 1547264 h 1623464"/>
              <a:gd name="connsiteX5" fmla="*/ 5676900 w 8183880"/>
              <a:gd name="connsiteY5" fmla="*/ 1379624 h 1623464"/>
              <a:gd name="connsiteX6" fmla="*/ 5730240 w 8183880"/>
              <a:gd name="connsiteY6" fmla="*/ 808124 h 1623464"/>
              <a:gd name="connsiteX7" fmla="*/ 5859780 w 8183880"/>
              <a:gd name="connsiteY7" fmla="*/ 305204 h 1623464"/>
              <a:gd name="connsiteX8" fmla="*/ 5928360 w 8183880"/>
              <a:gd name="connsiteY8" fmla="*/ 404 h 1623464"/>
              <a:gd name="connsiteX9" fmla="*/ 5966460 w 8183880"/>
              <a:gd name="connsiteY9" fmla="*/ 244244 h 1623464"/>
              <a:gd name="connsiteX10" fmla="*/ 6004560 w 8183880"/>
              <a:gd name="connsiteY10" fmla="*/ 419504 h 1623464"/>
              <a:gd name="connsiteX11" fmla="*/ 6073140 w 8183880"/>
              <a:gd name="connsiteY11" fmla="*/ 830984 h 1623464"/>
              <a:gd name="connsiteX12" fmla="*/ 6141720 w 8183880"/>
              <a:gd name="connsiteY12" fmla="*/ 1090064 h 1623464"/>
              <a:gd name="connsiteX13" fmla="*/ 6286500 w 8183880"/>
              <a:gd name="connsiteY13" fmla="*/ 1356764 h 1623464"/>
              <a:gd name="connsiteX14" fmla="*/ 6408420 w 8183880"/>
              <a:gd name="connsiteY14" fmla="*/ 1372004 h 1623464"/>
              <a:gd name="connsiteX15" fmla="*/ 6583680 w 8183880"/>
              <a:gd name="connsiteY15" fmla="*/ 1493924 h 1623464"/>
              <a:gd name="connsiteX16" fmla="*/ 6667500 w 8183880"/>
              <a:gd name="connsiteY16" fmla="*/ 1524404 h 1623464"/>
              <a:gd name="connsiteX17" fmla="*/ 6766560 w 8183880"/>
              <a:gd name="connsiteY17" fmla="*/ 1524404 h 1623464"/>
              <a:gd name="connsiteX18" fmla="*/ 6842760 w 8183880"/>
              <a:gd name="connsiteY18" fmla="*/ 1577744 h 1623464"/>
              <a:gd name="connsiteX19" fmla="*/ 6934200 w 8183880"/>
              <a:gd name="connsiteY19" fmla="*/ 1547264 h 1623464"/>
              <a:gd name="connsiteX20" fmla="*/ 7018020 w 8183880"/>
              <a:gd name="connsiteY20" fmla="*/ 1577744 h 1623464"/>
              <a:gd name="connsiteX21" fmla="*/ 7109460 w 8183880"/>
              <a:gd name="connsiteY21" fmla="*/ 1547264 h 1623464"/>
              <a:gd name="connsiteX22" fmla="*/ 7360920 w 8183880"/>
              <a:gd name="connsiteY22" fmla="*/ 1600604 h 1623464"/>
              <a:gd name="connsiteX23" fmla="*/ 7475220 w 8183880"/>
              <a:gd name="connsiteY23" fmla="*/ 1570124 h 1623464"/>
              <a:gd name="connsiteX24" fmla="*/ 7536180 w 8183880"/>
              <a:gd name="connsiteY24" fmla="*/ 1585364 h 1623464"/>
              <a:gd name="connsiteX25" fmla="*/ 7658100 w 8183880"/>
              <a:gd name="connsiteY25" fmla="*/ 1577744 h 1623464"/>
              <a:gd name="connsiteX26" fmla="*/ 7764780 w 8183880"/>
              <a:gd name="connsiteY26" fmla="*/ 1592984 h 1623464"/>
              <a:gd name="connsiteX27" fmla="*/ 7947660 w 8183880"/>
              <a:gd name="connsiteY27" fmla="*/ 1600604 h 1623464"/>
              <a:gd name="connsiteX28" fmla="*/ 8069580 w 8183880"/>
              <a:gd name="connsiteY28" fmla="*/ 1600604 h 1623464"/>
              <a:gd name="connsiteX29" fmla="*/ 8183880 w 8183880"/>
              <a:gd name="connsiteY29" fmla="*/ 1585364 h 1623464"/>
              <a:gd name="connsiteX0" fmla="*/ 0 w 8183880"/>
              <a:gd name="connsiteY0" fmla="*/ 1623464 h 1623681"/>
              <a:gd name="connsiteX1" fmla="*/ 53340 w 8183880"/>
              <a:gd name="connsiteY1" fmla="*/ 1623464 h 1623681"/>
              <a:gd name="connsiteX2" fmla="*/ 5585460 w 8183880"/>
              <a:gd name="connsiteY2" fmla="*/ 1623464 h 1623681"/>
              <a:gd name="connsiteX3" fmla="*/ 5623560 w 8183880"/>
              <a:gd name="connsiteY3" fmla="*/ 1592984 h 1623681"/>
              <a:gd name="connsiteX4" fmla="*/ 5646420 w 8183880"/>
              <a:gd name="connsiteY4" fmla="*/ 1547264 h 1623681"/>
              <a:gd name="connsiteX5" fmla="*/ 5676900 w 8183880"/>
              <a:gd name="connsiteY5" fmla="*/ 1379624 h 1623681"/>
              <a:gd name="connsiteX6" fmla="*/ 5730240 w 8183880"/>
              <a:gd name="connsiteY6" fmla="*/ 808124 h 1623681"/>
              <a:gd name="connsiteX7" fmla="*/ 5859780 w 8183880"/>
              <a:gd name="connsiteY7" fmla="*/ 305204 h 1623681"/>
              <a:gd name="connsiteX8" fmla="*/ 5928360 w 8183880"/>
              <a:gd name="connsiteY8" fmla="*/ 404 h 1623681"/>
              <a:gd name="connsiteX9" fmla="*/ 5966460 w 8183880"/>
              <a:gd name="connsiteY9" fmla="*/ 244244 h 1623681"/>
              <a:gd name="connsiteX10" fmla="*/ 6004560 w 8183880"/>
              <a:gd name="connsiteY10" fmla="*/ 419504 h 1623681"/>
              <a:gd name="connsiteX11" fmla="*/ 6073140 w 8183880"/>
              <a:gd name="connsiteY11" fmla="*/ 830984 h 1623681"/>
              <a:gd name="connsiteX12" fmla="*/ 6141720 w 8183880"/>
              <a:gd name="connsiteY12" fmla="*/ 1090064 h 1623681"/>
              <a:gd name="connsiteX13" fmla="*/ 6286500 w 8183880"/>
              <a:gd name="connsiteY13" fmla="*/ 1356764 h 1623681"/>
              <a:gd name="connsiteX14" fmla="*/ 6408420 w 8183880"/>
              <a:gd name="connsiteY14" fmla="*/ 1372004 h 1623681"/>
              <a:gd name="connsiteX15" fmla="*/ 6583680 w 8183880"/>
              <a:gd name="connsiteY15" fmla="*/ 1493924 h 1623681"/>
              <a:gd name="connsiteX16" fmla="*/ 6667500 w 8183880"/>
              <a:gd name="connsiteY16" fmla="*/ 1524404 h 1623681"/>
              <a:gd name="connsiteX17" fmla="*/ 6766560 w 8183880"/>
              <a:gd name="connsiteY17" fmla="*/ 1524404 h 1623681"/>
              <a:gd name="connsiteX18" fmla="*/ 6842760 w 8183880"/>
              <a:gd name="connsiteY18" fmla="*/ 1577744 h 1623681"/>
              <a:gd name="connsiteX19" fmla="*/ 6934200 w 8183880"/>
              <a:gd name="connsiteY19" fmla="*/ 1547264 h 1623681"/>
              <a:gd name="connsiteX20" fmla="*/ 7018020 w 8183880"/>
              <a:gd name="connsiteY20" fmla="*/ 1577744 h 1623681"/>
              <a:gd name="connsiteX21" fmla="*/ 7109460 w 8183880"/>
              <a:gd name="connsiteY21" fmla="*/ 1547264 h 1623681"/>
              <a:gd name="connsiteX22" fmla="*/ 7360920 w 8183880"/>
              <a:gd name="connsiteY22" fmla="*/ 1600604 h 1623681"/>
              <a:gd name="connsiteX23" fmla="*/ 7475220 w 8183880"/>
              <a:gd name="connsiteY23" fmla="*/ 1570124 h 1623681"/>
              <a:gd name="connsiteX24" fmla="*/ 7536180 w 8183880"/>
              <a:gd name="connsiteY24" fmla="*/ 1585364 h 1623681"/>
              <a:gd name="connsiteX25" fmla="*/ 7658100 w 8183880"/>
              <a:gd name="connsiteY25" fmla="*/ 1577744 h 1623681"/>
              <a:gd name="connsiteX26" fmla="*/ 7764780 w 8183880"/>
              <a:gd name="connsiteY26" fmla="*/ 1592984 h 1623681"/>
              <a:gd name="connsiteX27" fmla="*/ 7947660 w 8183880"/>
              <a:gd name="connsiteY27" fmla="*/ 1600604 h 1623681"/>
              <a:gd name="connsiteX28" fmla="*/ 8069580 w 8183880"/>
              <a:gd name="connsiteY28" fmla="*/ 1600604 h 1623681"/>
              <a:gd name="connsiteX29" fmla="*/ 8183880 w 8183880"/>
              <a:gd name="connsiteY29" fmla="*/ 1585364 h 1623681"/>
              <a:gd name="connsiteX0" fmla="*/ 0 w 8183880"/>
              <a:gd name="connsiteY0" fmla="*/ 1623464 h 1623681"/>
              <a:gd name="connsiteX1" fmla="*/ 53340 w 8183880"/>
              <a:gd name="connsiteY1" fmla="*/ 1623464 h 1623681"/>
              <a:gd name="connsiteX2" fmla="*/ 5585460 w 8183880"/>
              <a:gd name="connsiteY2" fmla="*/ 1623464 h 1623681"/>
              <a:gd name="connsiteX3" fmla="*/ 5623560 w 8183880"/>
              <a:gd name="connsiteY3" fmla="*/ 1592984 h 1623681"/>
              <a:gd name="connsiteX4" fmla="*/ 5646420 w 8183880"/>
              <a:gd name="connsiteY4" fmla="*/ 1547264 h 1623681"/>
              <a:gd name="connsiteX5" fmla="*/ 5676900 w 8183880"/>
              <a:gd name="connsiteY5" fmla="*/ 1379624 h 1623681"/>
              <a:gd name="connsiteX6" fmla="*/ 5730240 w 8183880"/>
              <a:gd name="connsiteY6" fmla="*/ 808124 h 1623681"/>
              <a:gd name="connsiteX7" fmla="*/ 5859780 w 8183880"/>
              <a:gd name="connsiteY7" fmla="*/ 305204 h 1623681"/>
              <a:gd name="connsiteX8" fmla="*/ 5928360 w 8183880"/>
              <a:gd name="connsiteY8" fmla="*/ 404 h 1623681"/>
              <a:gd name="connsiteX9" fmla="*/ 5966460 w 8183880"/>
              <a:gd name="connsiteY9" fmla="*/ 244244 h 1623681"/>
              <a:gd name="connsiteX10" fmla="*/ 6004560 w 8183880"/>
              <a:gd name="connsiteY10" fmla="*/ 419504 h 1623681"/>
              <a:gd name="connsiteX11" fmla="*/ 6073140 w 8183880"/>
              <a:gd name="connsiteY11" fmla="*/ 830984 h 1623681"/>
              <a:gd name="connsiteX12" fmla="*/ 6141720 w 8183880"/>
              <a:gd name="connsiteY12" fmla="*/ 1090064 h 1623681"/>
              <a:gd name="connsiteX13" fmla="*/ 6286500 w 8183880"/>
              <a:gd name="connsiteY13" fmla="*/ 1356764 h 1623681"/>
              <a:gd name="connsiteX14" fmla="*/ 6408420 w 8183880"/>
              <a:gd name="connsiteY14" fmla="*/ 1372004 h 1623681"/>
              <a:gd name="connsiteX15" fmla="*/ 6583680 w 8183880"/>
              <a:gd name="connsiteY15" fmla="*/ 1493924 h 1623681"/>
              <a:gd name="connsiteX16" fmla="*/ 6667500 w 8183880"/>
              <a:gd name="connsiteY16" fmla="*/ 1524404 h 1623681"/>
              <a:gd name="connsiteX17" fmla="*/ 6766560 w 8183880"/>
              <a:gd name="connsiteY17" fmla="*/ 1524404 h 1623681"/>
              <a:gd name="connsiteX18" fmla="*/ 6842760 w 8183880"/>
              <a:gd name="connsiteY18" fmla="*/ 1577744 h 1623681"/>
              <a:gd name="connsiteX19" fmla="*/ 6934200 w 8183880"/>
              <a:gd name="connsiteY19" fmla="*/ 1547264 h 1623681"/>
              <a:gd name="connsiteX20" fmla="*/ 7018020 w 8183880"/>
              <a:gd name="connsiteY20" fmla="*/ 1577744 h 1623681"/>
              <a:gd name="connsiteX21" fmla="*/ 7109460 w 8183880"/>
              <a:gd name="connsiteY21" fmla="*/ 1547264 h 1623681"/>
              <a:gd name="connsiteX22" fmla="*/ 7360920 w 8183880"/>
              <a:gd name="connsiteY22" fmla="*/ 1600604 h 1623681"/>
              <a:gd name="connsiteX23" fmla="*/ 7475220 w 8183880"/>
              <a:gd name="connsiteY23" fmla="*/ 1570124 h 1623681"/>
              <a:gd name="connsiteX24" fmla="*/ 7536180 w 8183880"/>
              <a:gd name="connsiteY24" fmla="*/ 1585364 h 1623681"/>
              <a:gd name="connsiteX25" fmla="*/ 7658100 w 8183880"/>
              <a:gd name="connsiteY25" fmla="*/ 1577744 h 1623681"/>
              <a:gd name="connsiteX26" fmla="*/ 7764780 w 8183880"/>
              <a:gd name="connsiteY26" fmla="*/ 1592984 h 1623681"/>
              <a:gd name="connsiteX27" fmla="*/ 7947660 w 8183880"/>
              <a:gd name="connsiteY27" fmla="*/ 1600604 h 1623681"/>
              <a:gd name="connsiteX28" fmla="*/ 8069580 w 8183880"/>
              <a:gd name="connsiteY28" fmla="*/ 1600604 h 1623681"/>
              <a:gd name="connsiteX29" fmla="*/ 8183880 w 8183880"/>
              <a:gd name="connsiteY29" fmla="*/ 1585364 h 1623681"/>
              <a:gd name="connsiteX0" fmla="*/ 0 w 8130540"/>
              <a:gd name="connsiteY0" fmla="*/ 1623464 h 1623681"/>
              <a:gd name="connsiteX1" fmla="*/ 5532120 w 8130540"/>
              <a:gd name="connsiteY1" fmla="*/ 1623464 h 1623681"/>
              <a:gd name="connsiteX2" fmla="*/ 5570220 w 8130540"/>
              <a:gd name="connsiteY2" fmla="*/ 1592984 h 1623681"/>
              <a:gd name="connsiteX3" fmla="*/ 5593080 w 8130540"/>
              <a:gd name="connsiteY3" fmla="*/ 1547264 h 1623681"/>
              <a:gd name="connsiteX4" fmla="*/ 5623560 w 8130540"/>
              <a:gd name="connsiteY4" fmla="*/ 1379624 h 1623681"/>
              <a:gd name="connsiteX5" fmla="*/ 5676900 w 8130540"/>
              <a:gd name="connsiteY5" fmla="*/ 808124 h 1623681"/>
              <a:gd name="connsiteX6" fmla="*/ 5806440 w 8130540"/>
              <a:gd name="connsiteY6" fmla="*/ 305204 h 1623681"/>
              <a:gd name="connsiteX7" fmla="*/ 5875020 w 8130540"/>
              <a:gd name="connsiteY7" fmla="*/ 404 h 1623681"/>
              <a:gd name="connsiteX8" fmla="*/ 5913120 w 8130540"/>
              <a:gd name="connsiteY8" fmla="*/ 244244 h 1623681"/>
              <a:gd name="connsiteX9" fmla="*/ 5951220 w 8130540"/>
              <a:gd name="connsiteY9" fmla="*/ 419504 h 1623681"/>
              <a:gd name="connsiteX10" fmla="*/ 6019800 w 8130540"/>
              <a:gd name="connsiteY10" fmla="*/ 830984 h 1623681"/>
              <a:gd name="connsiteX11" fmla="*/ 6088380 w 8130540"/>
              <a:gd name="connsiteY11" fmla="*/ 1090064 h 1623681"/>
              <a:gd name="connsiteX12" fmla="*/ 6233160 w 8130540"/>
              <a:gd name="connsiteY12" fmla="*/ 1356764 h 1623681"/>
              <a:gd name="connsiteX13" fmla="*/ 6355080 w 8130540"/>
              <a:gd name="connsiteY13" fmla="*/ 1372004 h 1623681"/>
              <a:gd name="connsiteX14" fmla="*/ 6530340 w 8130540"/>
              <a:gd name="connsiteY14" fmla="*/ 1493924 h 1623681"/>
              <a:gd name="connsiteX15" fmla="*/ 6614160 w 8130540"/>
              <a:gd name="connsiteY15" fmla="*/ 1524404 h 1623681"/>
              <a:gd name="connsiteX16" fmla="*/ 6713220 w 8130540"/>
              <a:gd name="connsiteY16" fmla="*/ 1524404 h 1623681"/>
              <a:gd name="connsiteX17" fmla="*/ 6789420 w 8130540"/>
              <a:gd name="connsiteY17" fmla="*/ 1577744 h 1623681"/>
              <a:gd name="connsiteX18" fmla="*/ 6880860 w 8130540"/>
              <a:gd name="connsiteY18" fmla="*/ 1547264 h 1623681"/>
              <a:gd name="connsiteX19" fmla="*/ 6964680 w 8130540"/>
              <a:gd name="connsiteY19" fmla="*/ 1577744 h 1623681"/>
              <a:gd name="connsiteX20" fmla="*/ 7056120 w 8130540"/>
              <a:gd name="connsiteY20" fmla="*/ 1547264 h 1623681"/>
              <a:gd name="connsiteX21" fmla="*/ 7307580 w 8130540"/>
              <a:gd name="connsiteY21" fmla="*/ 1600604 h 1623681"/>
              <a:gd name="connsiteX22" fmla="*/ 7421880 w 8130540"/>
              <a:gd name="connsiteY22" fmla="*/ 1570124 h 1623681"/>
              <a:gd name="connsiteX23" fmla="*/ 7482840 w 8130540"/>
              <a:gd name="connsiteY23" fmla="*/ 1585364 h 1623681"/>
              <a:gd name="connsiteX24" fmla="*/ 7604760 w 8130540"/>
              <a:gd name="connsiteY24" fmla="*/ 1577744 h 1623681"/>
              <a:gd name="connsiteX25" fmla="*/ 7711440 w 8130540"/>
              <a:gd name="connsiteY25" fmla="*/ 1592984 h 1623681"/>
              <a:gd name="connsiteX26" fmla="*/ 7894320 w 8130540"/>
              <a:gd name="connsiteY26" fmla="*/ 1600604 h 1623681"/>
              <a:gd name="connsiteX27" fmla="*/ 8016240 w 8130540"/>
              <a:gd name="connsiteY27" fmla="*/ 1600604 h 1623681"/>
              <a:gd name="connsiteX28" fmla="*/ 8130540 w 8130540"/>
              <a:gd name="connsiteY28"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57300 w 2598420"/>
              <a:gd name="connsiteY16" fmla="*/ 1577744 h 1623681"/>
              <a:gd name="connsiteX17" fmla="*/ 1348740 w 2598420"/>
              <a:gd name="connsiteY17" fmla="*/ 1547264 h 1623681"/>
              <a:gd name="connsiteX18" fmla="*/ 1432560 w 2598420"/>
              <a:gd name="connsiteY18" fmla="*/ 1577744 h 1623681"/>
              <a:gd name="connsiteX19" fmla="*/ 1524000 w 2598420"/>
              <a:gd name="connsiteY19" fmla="*/ 1547264 h 1623681"/>
              <a:gd name="connsiteX20" fmla="*/ 1775460 w 2598420"/>
              <a:gd name="connsiteY20" fmla="*/ 1600604 h 1623681"/>
              <a:gd name="connsiteX21" fmla="*/ 1889760 w 2598420"/>
              <a:gd name="connsiteY21" fmla="*/ 1570124 h 1623681"/>
              <a:gd name="connsiteX22" fmla="*/ 1950720 w 2598420"/>
              <a:gd name="connsiteY22" fmla="*/ 1585364 h 1623681"/>
              <a:gd name="connsiteX23" fmla="*/ 2072640 w 2598420"/>
              <a:gd name="connsiteY23" fmla="*/ 1577744 h 1623681"/>
              <a:gd name="connsiteX24" fmla="*/ 2179320 w 2598420"/>
              <a:gd name="connsiteY24" fmla="*/ 1592984 h 1623681"/>
              <a:gd name="connsiteX25" fmla="*/ 2362200 w 2598420"/>
              <a:gd name="connsiteY25" fmla="*/ 1600604 h 1623681"/>
              <a:gd name="connsiteX26" fmla="*/ 2484120 w 2598420"/>
              <a:gd name="connsiteY26" fmla="*/ 1600604 h 1623681"/>
              <a:gd name="connsiteX27" fmla="*/ 2598420 w 2598420"/>
              <a:gd name="connsiteY27"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348740 w 2598420"/>
              <a:gd name="connsiteY17" fmla="*/ 1547264 h 1623681"/>
              <a:gd name="connsiteX18" fmla="*/ 1432560 w 2598420"/>
              <a:gd name="connsiteY18" fmla="*/ 1577744 h 1623681"/>
              <a:gd name="connsiteX19" fmla="*/ 1524000 w 2598420"/>
              <a:gd name="connsiteY19" fmla="*/ 1547264 h 1623681"/>
              <a:gd name="connsiteX20" fmla="*/ 1775460 w 2598420"/>
              <a:gd name="connsiteY20" fmla="*/ 1600604 h 1623681"/>
              <a:gd name="connsiteX21" fmla="*/ 1889760 w 2598420"/>
              <a:gd name="connsiteY21" fmla="*/ 1570124 h 1623681"/>
              <a:gd name="connsiteX22" fmla="*/ 1950720 w 2598420"/>
              <a:gd name="connsiteY22" fmla="*/ 1585364 h 1623681"/>
              <a:gd name="connsiteX23" fmla="*/ 2072640 w 2598420"/>
              <a:gd name="connsiteY23" fmla="*/ 1577744 h 1623681"/>
              <a:gd name="connsiteX24" fmla="*/ 2179320 w 2598420"/>
              <a:gd name="connsiteY24" fmla="*/ 1592984 h 1623681"/>
              <a:gd name="connsiteX25" fmla="*/ 2362200 w 2598420"/>
              <a:gd name="connsiteY25" fmla="*/ 1600604 h 1623681"/>
              <a:gd name="connsiteX26" fmla="*/ 2484120 w 2598420"/>
              <a:gd name="connsiteY26" fmla="*/ 1600604 h 1623681"/>
              <a:gd name="connsiteX27" fmla="*/ 2598420 w 2598420"/>
              <a:gd name="connsiteY27"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432560 w 2598420"/>
              <a:gd name="connsiteY17" fmla="*/ 1577744 h 1623681"/>
              <a:gd name="connsiteX18" fmla="*/ 1524000 w 2598420"/>
              <a:gd name="connsiteY18" fmla="*/ 1547264 h 1623681"/>
              <a:gd name="connsiteX19" fmla="*/ 1775460 w 2598420"/>
              <a:gd name="connsiteY19" fmla="*/ 1600604 h 1623681"/>
              <a:gd name="connsiteX20" fmla="*/ 1889760 w 2598420"/>
              <a:gd name="connsiteY20" fmla="*/ 1570124 h 1623681"/>
              <a:gd name="connsiteX21" fmla="*/ 1950720 w 2598420"/>
              <a:gd name="connsiteY21" fmla="*/ 1585364 h 1623681"/>
              <a:gd name="connsiteX22" fmla="*/ 2072640 w 2598420"/>
              <a:gd name="connsiteY22" fmla="*/ 1577744 h 1623681"/>
              <a:gd name="connsiteX23" fmla="*/ 2179320 w 2598420"/>
              <a:gd name="connsiteY23" fmla="*/ 1592984 h 1623681"/>
              <a:gd name="connsiteX24" fmla="*/ 2362200 w 2598420"/>
              <a:gd name="connsiteY24" fmla="*/ 1600604 h 1623681"/>
              <a:gd name="connsiteX25" fmla="*/ 2484120 w 2598420"/>
              <a:gd name="connsiteY25" fmla="*/ 1600604 h 1623681"/>
              <a:gd name="connsiteX26" fmla="*/ 2598420 w 2598420"/>
              <a:gd name="connsiteY26"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524000 w 2598420"/>
              <a:gd name="connsiteY17" fmla="*/ 1547264 h 1623681"/>
              <a:gd name="connsiteX18" fmla="*/ 1775460 w 2598420"/>
              <a:gd name="connsiteY18" fmla="*/ 1600604 h 1623681"/>
              <a:gd name="connsiteX19" fmla="*/ 1889760 w 2598420"/>
              <a:gd name="connsiteY19" fmla="*/ 1570124 h 1623681"/>
              <a:gd name="connsiteX20" fmla="*/ 1950720 w 2598420"/>
              <a:gd name="connsiteY20" fmla="*/ 1585364 h 1623681"/>
              <a:gd name="connsiteX21" fmla="*/ 2072640 w 2598420"/>
              <a:gd name="connsiteY21" fmla="*/ 1577744 h 1623681"/>
              <a:gd name="connsiteX22" fmla="*/ 2179320 w 2598420"/>
              <a:gd name="connsiteY22" fmla="*/ 1592984 h 1623681"/>
              <a:gd name="connsiteX23" fmla="*/ 2362200 w 2598420"/>
              <a:gd name="connsiteY23" fmla="*/ 1600604 h 1623681"/>
              <a:gd name="connsiteX24" fmla="*/ 2484120 w 2598420"/>
              <a:gd name="connsiteY24" fmla="*/ 1600604 h 1623681"/>
              <a:gd name="connsiteX25" fmla="*/ 2598420 w 2598420"/>
              <a:gd name="connsiteY25" fmla="*/ 1585364 h 1623681"/>
              <a:gd name="connsiteX0" fmla="*/ 0 w 2598420"/>
              <a:gd name="connsiteY0" fmla="*/ 1623464 h 1625663"/>
              <a:gd name="connsiteX1" fmla="*/ 38100 w 2598420"/>
              <a:gd name="connsiteY1" fmla="*/ 1592984 h 1625663"/>
              <a:gd name="connsiteX2" fmla="*/ 60960 w 2598420"/>
              <a:gd name="connsiteY2" fmla="*/ 1547264 h 1625663"/>
              <a:gd name="connsiteX3" fmla="*/ 91440 w 2598420"/>
              <a:gd name="connsiteY3" fmla="*/ 1379624 h 1625663"/>
              <a:gd name="connsiteX4" fmla="*/ 144780 w 2598420"/>
              <a:gd name="connsiteY4" fmla="*/ 808124 h 1625663"/>
              <a:gd name="connsiteX5" fmla="*/ 274320 w 2598420"/>
              <a:gd name="connsiteY5" fmla="*/ 305204 h 1625663"/>
              <a:gd name="connsiteX6" fmla="*/ 342900 w 2598420"/>
              <a:gd name="connsiteY6" fmla="*/ 404 h 1625663"/>
              <a:gd name="connsiteX7" fmla="*/ 381000 w 2598420"/>
              <a:gd name="connsiteY7" fmla="*/ 244244 h 1625663"/>
              <a:gd name="connsiteX8" fmla="*/ 419100 w 2598420"/>
              <a:gd name="connsiteY8" fmla="*/ 419504 h 1625663"/>
              <a:gd name="connsiteX9" fmla="*/ 487680 w 2598420"/>
              <a:gd name="connsiteY9" fmla="*/ 830984 h 1625663"/>
              <a:gd name="connsiteX10" fmla="*/ 556260 w 2598420"/>
              <a:gd name="connsiteY10" fmla="*/ 1090064 h 1625663"/>
              <a:gd name="connsiteX11" fmla="*/ 701040 w 2598420"/>
              <a:gd name="connsiteY11" fmla="*/ 1356764 h 1625663"/>
              <a:gd name="connsiteX12" fmla="*/ 822960 w 2598420"/>
              <a:gd name="connsiteY12" fmla="*/ 1372004 h 1625663"/>
              <a:gd name="connsiteX13" fmla="*/ 998220 w 2598420"/>
              <a:gd name="connsiteY13" fmla="*/ 1493924 h 1625663"/>
              <a:gd name="connsiteX14" fmla="*/ 1082040 w 2598420"/>
              <a:gd name="connsiteY14" fmla="*/ 1524404 h 1625663"/>
              <a:gd name="connsiteX15" fmla="*/ 1181100 w 2598420"/>
              <a:gd name="connsiteY15" fmla="*/ 1524404 h 1625663"/>
              <a:gd name="connsiteX16" fmla="*/ 1276350 w 2598420"/>
              <a:gd name="connsiteY16" fmla="*/ 1622194 h 1625663"/>
              <a:gd name="connsiteX17" fmla="*/ 1775460 w 2598420"/>
              <a:gd name="connsiteY17" fmla="*/ 1600604 h 1625663"/>
              <a:gd name="connsiteX18" fmla="*/ 1889760 w 2598420"/>
              <a:gd name="connsiteY18" fmla="*/ 1570124 h 1625663"/>
              <a:gd name="connsiteX19" fmla="*/ 1950720 w 2598420"/>
              <a:gd name="connsiteY19" fmla="*/ 1585364 h 1625663"/>
              <a:gd name="connsiteX20" fmla="*/ 2072640 w 2598420"/>
              <a:gd name="connsiteY20" fmla="*/ 1577744 h 1625663"/>
              <a:gd name="connsiteX21" fmla="*/ 2179320 w 2598420"/>
              <a:gd name="connsiteY21" fmla="*/ 1592984 h 1625663"/>
              <a:gd name="connsiteX22" fmla="*/ 2362200 w 2598420"/>
              <a:gd name="connsiteY22" fmla="*/ 1600604 h 1625663"/>
              <a:gd name="connsiteX23" fmla="*/ 2484120 w 2598420"/>
              <a:gd name="connsiteY23" fmla="*/ 1600604 h 1625663"/>
              <a:gd name="connsiteX24" fmla="*/ 2598420 w 2598420"/>
              <a:gd name="connsiteY24" fmla="*/ 1585364 h 1625663"/>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889760 w 2598420"/>
              <a:gd name="connsiteY17" fmla="*/ 1570124 h 1623681"/>
              <a:gd name="connsiteX18" fmla="*/ 1950720 w 2598420"/>
              <a:gd name="connsiteY18" fmla="*/ 1585364 h 1623681"/>
              <a:gd name="connsiteX19" fmla="*/ 2072640 w 2598420"/>
              <a:gd name="connsiteY19" fmla="*/ 1577744 h 1623681"/>
              <a:gd name="connsiteX20" fmla="*/ 2179320 w 2598420"/>
              <a:gd name="connsiteY20" fmla="*/ 1592984 h 1623681"/>
              <a:gd name="connsiteX21" fmla="*/ 2362200 w 2598420"/>
              <a:gd name="connsiteY21" fmla="*/ 1600604 h 1623681"/>
              <a:gd name="connsiteX22" fmla="*/ 2484120 w 2598420"/>
              <a:gd name="connsiteY22" fmla="*/ 1600604 h 1623681"/>
              <a:gd name="connsiteX23" fmla="*/ 2598420 w 2598420"/>
              <a:gd name="connsiteY23" fmla="*/ 1585364 h 1623681"/>
              <a:gd name="connsiteX0" fmla="*/ 0 w 2598420"/>
              <a:gd name="connsiteY0" fmla="*/ 1623464 h 1623850"/>
              <a:gd name="connsiteX1" fmla="*/ 38100 w 2598420"/>
              <a:gd name="connsiteY1" fmla="*/ 1592984 h 1623850"/>
              <a:gd name="connsiteX2" fmla="*/ 60960 w 2598420"/>
              <a:gd name="connsiteY2" fmla="*/ 1547264 h 1623850"/>
              <a:gd name="connsiteX3" fmla="*/ 91440 w 2598420"/>
              <a:gd name="connsiteY3" fmla="*/ 1379624 h 1623850"/>
              <a:gd name="connsiteX4" fmla="*/ 144780 w 2598420"/>
              <a:gd name="connsiteY4" fmla="*/ 808124 h 1623850"/>
              <a:gd name="connsiteX5" fmla="*/ 274320 w 2598420"/>
              <a:gd name="connsiteY5" fmla="*/ 305204 h 1623850"/>
              <a:gd name="connsiteX6" fmla="*/ 342900 w 2598420"/>
              <a:gd name="connsiteY6" fmla="*/ 404 h 1623850"/>
              <a:gd name="connsiteX7" fmla="*/ 381000 w 2598420"/>
              <a:gd name="connsiteY7" fmla="*/ 244244 h 1623850"/>
              <a:gd name="connsiteX8" fmla="*/ 419100 w 2598420"/>
              <a:gd name="connsiteY8" fmla="*/ 419504 h 1623850"/>
              <a:gd name="connsiteX9" fmla="*/ 487680 w 2598420"/>
              <a:gd name="connsiteY9" fmla="*/ 830984 h 1623850"/>
              <a:gd name="connsiteX10" fmla="*/ 556260 w 2598420"/>
              <a:gd name="connsiteY10" fmla="*/ 1090064 h 1623850"/>
              <a:gd name="connsiteX11" fmla="*/ 701040 w 2598420"/>
              <a:gd name="connsiteY11" fmla="*/ 1356764 h 1623850"/>
              <a:gd name="connsiteX12" fmla="*/ 822960 w 2598420"/>
              <a:gd name="connsiteY12" fmla="*/ 1372004 h 1623850"/>
              <a:gd name="connsiteX13" fmla="*/ 998220 w 2598420"/>
              <a:gd name="connsiteY13" fmla="*/ 1493924 h 1623850"/>
              <a:gd name="connsiteX14" fmla="*/ 1082040 w 2598420"/>
              <a:gd name="connsiteY14" fmla="*/ 1524404 h 1623850"/>
              <a:gd name="connsiteX15" fmla="*/ 1181100 w 2598420"/>
              <a:gd name="connsiteY15" fmla="*/ 1524404 h 1623850"/>
              <a:gd name="connsiteX16" fmla="*/ 1276350 w 2598420"/>
              <a:gd name="connsiteY16" fmla="*/ 1622194 h 1623850"/>
              <a:gd name="connsiteX17" fmla="*/ 1950720 w 2598420"/>
              <a:gd name="connsiteY17" fmla="*/ 1585364 h 1623850"/>
              <a:gd name="connsiteX18" fmla="*/ 2072640 w 2598420"/>
              <a:gd name="connsiteY18" fmla="*/ 1577744 h 1623850"/>
              <a:gd name="connsiteX19" fmla="*/ 2179320 w 2598420"/>
              <a:gd name="connsiteY19" fmla="*/ 1592984 h 1623850"/>
              <a:gd name="connsiteX20" fmla="*/ 2362200 w 2598420"/>
              <a:gd name="connsiteY20" fmla="*/ 1600604 h 1623850"/>
              <a:gd name="connsiteX21" fmla="*/ 2484120 w 2598420"/>
              <a:gd name="connsiteY21" fmla="*/ 1600604 h 1623850"/>
              <a:gd name="connsiteX22" fmla="*/ 2598420 w 2598420"/>
              <a:gd name="connsiteY22" fmla="*/ 1585364 h 1623850"/>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072640 w 2598420"/>
              <a:gd name="connsiteY17" fmla="*/ 1577744 h 1623681"/>
              <a:gd name="connsiteX18" fmla="*/ 2179320 w 2598420"/>
              <a:gd name="connsiteY18" fmla="*/ 1592984 h 1623681"/>
              <a:gd name="connsiteX19" fmla="*/ 2362200 w 2598420"/>
              <a:gd name="connsiteY19" fmla="*/ 1600604 h 1623681"/>
              <a:gd name="connsiteX20" fmla="*/ 2484120 w 2598420"/>
              <a:gd name="connsiteY20" fmla="*/ 1600604 h 1623681"/>
              <a:gd name="connsiteX21" fmla="*/ 2598420 w 2598420"/>
              <a:gd name="connsiteY21"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179320 w 2598420"/>
              <a:gd name="connsiteY17" fmla="*/ 1592984 h 1623681"/>
              <a:gd name="connsiteX18" fmla="*/ 2362200 w 2598420"/>
              <a:gd name="connsiteY18" fmla="*/ 1600604 h 1623681"/>
              <a:gd name="connsiteX19" fmla="*/ 2484120 w 2598420"/>
              <a:gd name="connsiteY19" fmla="*/ 1600604 h 1623681"/>
              <a:gd name="connsiteX20" fmla="*/ 2598420 w 2598420"/>
              <a:gd name="connsiteY20"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362200 w 2598420"/>
              <a:gd name="connsiteY17" fmla="*/ 1600604 h 1623681"/>
              <a:gd name="connsiteX18" fmla="*/ 2484120 w 2598420"/>
              <a:gd name="connsiteY18" fmla="*/ 1600604 h 1623681"/>
              <a:gd name="connsiteX19" fmla="*/ 2598420 w 2598420"/>
              <a:gd name="connsiteY19"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484120 w 2598420"/>
              <a:gd name="connsiteY17" fmla="*/ 1600604 h 1623681"/>
              <a:gd name="connsiteX18" fmla="*/ 2598420 w 2598420"/>
              <a:gd name="connsiteY18"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598420 w 2598420"/>
              <a:gd name="connsiteY17" fmla="*/ 1585364 h 1623681"/>
              <a:gd name="connsiteX0" fmla="*/ 0 w 1276350"/>
              <a:gd name="connsiteY0" fmla="*/ 1623464 h 1623681"/>
              <a:gd name="connsiteX1" fmla="*/ 38100 w 1276350"/>
              <a:gd name="connsiteY1" fmla="*/ 1592984 h 1623681"/>
              <a:gd name="connsiteX2" fmla="*/ 60960 w 1276350"/>
              <a:gd name="connsiteY2" fmla="*/ 1547264 h 1623681"/>
              <a:gd name="connsiteX3" fmla="*/ 91440 w 1276350"/>
              <a:gd name="connsiteY3" fmla="*/ 1379624 h 1623681"/>
              <a:gd name="connsiteX4" fmla="*/ 144780 w 1276350"/>
              <a:gd name="connsiteY4" fmla="*/ 808124 h 1623681"/>
              <a:gd name="connsiteX5" fmla="*/ 274320 w 1276350"/>
              <a:gd name="connsiteY5" fmla="*/ 305204 h 1623681"/>
              <a:gd name="connsiteX6" fmla="*/ 342900 w 1276350"/>
              <a:gd name="connsiteY6" fmla="*/ 404 h 1623681"/>
              <a:gd name="connsiteX7" fmla="*/ 381000 w 1276350"/>
              <a:gd name="connsiteY7" fmla="*/ 244244 h 1623681"/>
              <a:gd name="connsiteX8" fmla="*/ 419100 w 1276350"/>
              <a:gd name="connsiteY8" fmla="*/ 419504 h 1623681"/>
              <a:gd name="connsiteX9" fmla="*/ 487680 w 1276350"/>
              <a:gd name="connsiteY9" fmla="*/ 830984 h 1623681"/>
              <a:gd name="connsiteX10" fmla="*/ 556260 w 1276350"/>
              <a:gd name="connsiteY10" fmla="*/ 1090064 h 1623681"/>
              <a:gd name="connsiteX11" fmla="*/ 701040 w 1276350"/>
              <a:gd name="connsiteY11" fmla="*/ 1356764 h 1623681"/>
              <a:gd name="connsiteX12" fmla="*/ 822960 w 1276350"/>
              <a:gd name="connsiteY12" fmla="*/ 1372004 h 1623681"/>
              <a:gd name="connsiteX13" fmla="*/ 998220 w 1276350"/>
              <a:gd name="connsiteY13" fmla="*/ 1493924 h 1623681"/>
              <a:gd name="connsiteX14" fmla="*/ 1082040 w 1276350"/>
              <a:gd name="connsiteY14" fmla="*/ 1524404 h 1623681"/>
              <a:gd name="connsiteX15" fmla="*/ 1181100 w 1276350"/>
              <a:gd name="connsiteY15" fmla="*/ 1524404 h 1623681"/>
              <a:gd name="connsiteX16" fmla="*/ 1276350 w 1276350"/>
              <a:gd name="connsiteY16" fmla="*/ 1622194 h 1623681"/>
              <a:gd name="connsiteX0" fmla="*/ 0 w 1276350"/>
              <a:gd name="connsiteY0" fmla="*/ 1623464 h 1623681"/>
              <a:gd name="connsiteX1" fmla="*/ 38100 w 1276350"/>
              <a:gd name="connsiteY1" fmla="*/ 1592984 h 1623681"/>
              <a:gd name="connsiteX2" fmla="*/ 60960 w 1276350"/>
              <a:gd name="connsiteY2" fmla="*/ 1547264 h 1623681"/>
              <a:gd name="connsiteX3" fmla="*/ 91440 w 1276350"/>
              <a:gd name="connsiteY3" fmla="*/ 1379624 h 1623681"/>
              <a:gd name="connsiteX4" fmla="*/ 144780 w 1276350"/>
              <a:gd name="connsiteY4" fmla="*/ 808124 h 1623681"/>
              <a:gd name="connsiteX5" fmla="*/ 274320 w 1276350"/>
              <a:gd name="connsiteY5" fmla="*/ 305204 h 1623681"/>
              <a:gd name="connsiteX6" fmla="*/ 342900 w 1276350"/>
              <a:gd name="connsiteY6" fmla="*/ 404 h 1623681"/>
              <a:gd name="connsiteX7" fmla="*/ 381000 w 1276350"/>
              <a:gd name="connsiteY7" fmla="*/ 244244 h 1623681"/>
              <a:gd name="connsiteX8" fmla="*/ 419100 w 1276350"/>
              <a:gd name="connsiteY8" fmla="*/ 419504 h 1623681"/>
              <a:gd name="connsiteX9" fmla="*/ 487680 w 1276350"/>
              <a:gd name="connsiteY9" fmla="*/ 830984 h 1623681"/>
              <a:gd name="connsiteX10" fmla="*/ 556260 w 1276350"/>
              <a:gd name="connsiteY10" fmla="*/ 1090064 h 1623681"/>
              <a:gd name="connsiteX11" fmla="*/ 701040 w 1276350"/>
              <a:gd name="connsiteY11" fmla="*/ 1356764 h 1623681"/>
              <a:gd name="connsiteX12" fmla="*/ 822960 w 1276350"/>
              <a:gd name="connsiteY12" fmla="*/ 1372004 h 1623681"/>
              <a:gd name="connsiteX13" fmla="*/ 998220 w 1276350"/>
              <a:gd name="connsiteY13" fmla="*/ 1493924 h 1623681"/>
              <a:gd name="connsiteX14" fmla="*/ 1082040 w 1276350"/>
              <a:gd name="connsiteY14" fmla="*/ 1524404 h 1623681"/>
              <a:gd name="connsiteX15" fmla="*/ 1181100 w 1276350"/>
              <a:gd name="connsiteY15" fmla="*/ 1524404 h 1623681"/>
              <a:gd name="connsiteX16" fmla="*/ 1276350 w 1276350"/>
              <a:gd name="connsiteY16" fmla="*/ 1622194 h 1623681"/>
              <a:gd name="connsiteX0" fmla="*/ 0 w 1276350"/>
              <a:gd name="connsiteY0" fmla="*/ 1604647 h 1604864"/>
              <a:gd name="connsiteX1" fmla="*/ 38100 w 1276350"/>
              <a:gd name="connsiteY1" fmla="*/ 1574167 h 1604864"/>
              <a:gd name="connsiteX2" fmla="*/ 60960 w 1276350"/>
              <a:gd name="connsiteY2" fmla="*/ 1528447 h 1604864"/>
              <a:gd name="connsiteX3" fmla="*/ 91440 w 1276350"/>
              <a:gd name="connsiteY3" fmla="*/ 1360807 h 1604864"/>
              <a:gd name="connsiteX4" fmla="*/ 144780 w 1276350"/>
              <a:gd name="connsiteY4" fmla="*/ 789307 h 1604864"/>
              <a:gd name="connsiteX5" fmla="*/ 274320 w 1276350"/>
              <a:gd name="connsiteY5" fmla="*/ 286387 h 1604864"/>
              <a:gd name="connsiteX6" fmla="*/ 342900 w 1276350"/>
              <a:gd name="connsiteY6" fmla="*/ 441 h 1604864"/>
              <a:gd name="connsiteX7" fmla="*/ 381000 w 1276350"/>
              <a:gd name="connsiteY7" fmla="*/ 225427 h 1604864"/>
              <a:gd name="connsiteX8" fmla="*/ 419100 w 1276350"/>
              <a:gd name="connsiteY8" fmla="*/ 400687 h 1604864"/>
              <a:gd name="connsiteX9" fmla="*/ 487680 w 1276350"/>
              <a:gd name="connsiteY9" fmla="*/ 812167 h 1604864"/>
              <a:gd name="connsiteX10" fmla="*/ 556260 w 1276350"/>
              <a:gd name="connsiteY10" fmla="*/ 1071247 h 1604864"/>
              <a:gd name="connsiteX11" fmla="*/ 701040 w 1276350"/>
              <a:gd name="connsiteY11" fmla="*/ 1337947 h 1604864"/>
              <a:gd name="connsiteX12" fmla="*/ 822960 w 1276350"/>
              <a:gd name="connsiteY12" fmla="*/ 1353187 h 1604864"/>
              <a:gd name="connsiteX13" fmla="*/ 998220 w 1276350"/>
              <a:gd name="connsiteY13" fmla="*/ 1475107 h 1604864"/>
              <a:gd name="connsiteX14" fmla="*/ 1082040 w 1276350"/>
              <a:gd name="connsiteY14" fmla="*/ 1505587 h 1604864"/>
              <a:gd name="connsiteX15" fmla="*/ 1181100 w 1276350"/>
              <a:gd name="connsiteY15" fmla="*/ 1505587 h 1604864"/>
              <a:gd name="connsiteX16" fmla="*/ 1276350 w 1276350"/>
              <a:gd name="connsiteY16" fmla="*/ 1603377 h 160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350" h="1604864">
                <a:moveTo>
                  <a:pt x="0" y="1604647"/>
                </a:moveTo>
                <a:cubicBezTo>
                  <a:pt x="6350" y="1607187"/>
                  <a:pt x="27940" y="1586867"/>
                  <a:pt x="38100" y="1574167"/>
                </a:cubicBezTo>
                <a:cubicBezTo>
                  <a:pt x="48260" y="1561467"/>
                  <a:pt x="66040" y="1566547"/>
                  <a:pt x="60960" y="1528447"/>
                </a:cubicBezTo>
                <a:cubicBezTo>
                  <a:pt x="55880" y="1490347"/>
                  <a:pt x="87630" y="1487807"/>
                  <a:pt x="91440" y="1360807"/>
                </a:cubicBezTo>
                <a:cubicBezTo>
                  <a:pt x="95250" y="1233807"/>
                  <a:pt x="114300" y="968377"/>
                  <a:pt x="144780" y="789307"/>
                </a:cubicBezTo>
                <a:cubicBezTo>
                  <a:pt x="175260" y="610237"/>
                  <a:pt x="241300" y="417865"/>
                  <a:pt x="274320" y="286387"/>
                </a:cubicBezTo>
                <a:cubicBezTo>
                  <a:pt x="307340" y="154909"/>
                  <a:pt x="325120" y="10601"/>
                  <a:pt x="342900" y="441"/>
                </a:cubicBezTo>
                <a:cubicBezTo>
                  <a:pt x="360680" y="-9719"/>
                  <a:pt x="368300" y="158719"/>
                  <a:pt x="381000" y="225427"/>
                </a:cubicBezTo>
                <a:cubicBezTo>
                  <a:pt x="393700" y="292135"/>
                  <a:pt x="401320" y="302897"/>
                  <a:pt x="419100" y="400687"/>
                </a:cubicBezTo>
                <a:cubicBezTo>
                  <a:pt x="436880" y="498477"/>
                  <a:pt x="464820" y="700407"/>
                  <a:pt x="487680" y="812167"/>
                </a:cubicBezTo>
                <a:cubicBezTo>
                  <a:pt x="510540" y="923927"/>
                  <a:pt x="520700" y="983617"/>
                  <a:pt x="556260" y="1071247"/>
                </a:cubicBezTo>
                <a:cubicBezTo>
                  <a:pt x="591820" y="1158877"/>
                  <a:pt x="656590" y="1290957"/>
                  <a:pt x="701040" y="1337947"/>
                </a:cubicBezTo>
                <a:cubicBezTo>
                  <a:pt x="745490" y="1384937"/>
                  <a:pt x="773430" y="1330327"/>
                  <a:pt x="822960" y="1353187"/>
                </a:cubicBezTo>
                <a:cubicBezTo>
                  <a:pt x="872490" y="1376047"/>
                  <a:pt x="955040" y="1449707"/>
                  <a:pt x="998220" y="1475107"/>
                </a:cubicBezTo>
                <a:cubicBezTo>
                  <a:pt x="1041400" y="1500507"/>
                  <a:pt x="1051560" y="1500507"/>
                  <a:pt x="1082040" y="1505587"/>
                </a:cubicBezTo>
                <a:cubicBezTo>
                  <a:pt x="1112520" y="1510667"/>
                  <a:pt x="1186815" y="1501989"/>
                  <a:pt x="1181100" y="1505587"/>
                </a:cubicBezTo>
                <a:cubicBezTo>
                  <a:pt x="1175385" y="1509185"/>
                  <a:pt x="1127760" y="1594487"/>
                  <a:pt x="1276350" y="1603377"/>
                </a:cubicBezTo>
              </a:path>
            </a:pathLst>
          </a:cu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C1F57542-AE1D-4494-B4D8-50C3B5CAE90A}"/>
              </a:ext>
            </a:extLst>
          </p:cNvPr>
          <p:cNvSpPr/>
          <p:nvPr/>
        </p:nvSpPr>
        <p:spPr>
          <a:xfrm>
            <a:off x="8254688" y="2558597"/>
            <a:ext cx="1694428" cy="3511072"/>
          </a:xfrm>
          <a:custGeom>
            <a:avLst/>
            <a:gdLst>
              <a:gd name="connsiteX0" fmla="*/ 0 w 8183880"/>
              <a:gd name="connsiteY0" fmla="*/ 1623464 h 1644638"/>
              <a:gd name="connsiteX1" fmla="*/ 53340 w 8183880"/>
              <a:gd name="connsiteY1" fmla="*/ 1623464 h 1644638"/>
              <a:gd name="connsiteX2" fmla="*/ 822960 w 8183880"/>
              <a:gd name="connsiteY2" fmla="*/ 1615844 h 1644638"/>
              <a:gd name="connsiteX3" fmla="*/ 899160 w 8183880"/>
              <a:gd name="connsiteY3" fmla="*/ 1547264 h 1644638"/>
              <a:gd name="connsiteX4" fmla="*/ 1005840 w 8183880"/>
              <a:gd name="connsiteY4" fmla="*/ 1608224 h 1644638"/>
              <a:gd name="connsiteX5" fmla="*/ 1440180 w 8183880"/>
              <a:gd name="connsiteY5" fmla="*/ 1608224 h 1644638"/>
              <a:gd name="connsiteX6" fmla="*/ 1874520 w 8183880"/>
              <a:gd name="connsiteY6" fmla="*/ 1608224 h 1644638"/>
              <a:gd name="connsiteX7" fmla="*/ 1943100 w 8183880"/>
              <a:gd name="connsiteY7" fmla="*/ 1577744 h 1644638"/>
              <a:gd name="connsiteX8" fmla="*/ 2034540 w 8183880"/>
              <a:gd name="connsiteY8" fmla="*/ 1615844 h 1644638"/>
              <a:gd name="connsiteX9" fmla="*/ 4305300 w 8183880"/>
              <a:gd name="connsiteY9" fmla="*/ 1631084 h 1644638"/>
              <a:gd name="connsiteX10" fmla="*/ 5585460 w 8183880"/>
              <a:gd name="connsiteY10" fmla="*/ 1623464 h 1644638"/>
              <a:gd name="connsiteX11" fmla="*/ 5661660 w 8183880"/>
              <a:gd name="connsiteY11" fmla="*/ 1379624 h 1644638"/>
              <a:gd name="connsiteX12" fmla="*/ 5730240 w 8183880"/>
              <a:gd name="connsiteY12" fmla="*/ 808124 h 1644638"/>
              <a:gd name="connsiteX13" fmla="*/ 5859780 w 8183880"/>
              <a:gd name="connsiteY13" fmla="*/ 305204 h 1644638"/>
              <a:gd name="connsiteX14" fmla="*/ 5928360 w 8183880"/>
              <a:gd name="connsiteY14" fmla="*/ 404 h 1644638"/>
              <a:gd name="connsiteX15" fmla="*/ 5966460 w 8183880"/>
              <a:gd name="connsiteY15" fmla="*/ 244244 h 1644638"/>
              <a:gd name="connsiteX16" fmla="*/ 6004560 w 8183880"/>
              <a:gd name="connsiteY16" fmla="*/ 419504 h 1644638"/>
              <a:gd name="connsiteX17" fmla="*/ 6073140 w 8183880"/>
              <a:gd name="connsiteY17" fmla="*/ 830984 h 1644638"/>
              <a:gd name="connsiteX18" fmla="*/ 6141720 w 8183880"/>
              <a:gd name="connsiteY18" fmla="*/ 1090064 h 1644638"/>
              <a:gd name="connsiteX19" fmla="*/ 6286500 w 8183880"/>
              <a:gd name="connsiteY19" fmla="*/ 1356764 h 1644638"/>
              <a:gd name="connsiteX20" fmla="*/ 6408420 w 8183880"/>
              <a:gd name="connsiteY20" fmla="*/ 1372004 h 1644638"/>
              <a:gd name="connsiteX21" fmla="*/ 6583680 w 8183880"/>
              <a:gd name="connsiteY21" fmla="*/ 1493924 h 1644638"/>
              <a:gd name="connsiteX22" fmla="*/ 6667500 w 8183880"/>
              <a:gd name="connsiteY22" fmla="*/ 1524404 h 1644638"/>
              <a:gd name="connsiteX23" fmla="*/ 6766560 w 8183880"/>
              <a:gd name="connsiteY23" fmla="*/ 1524404 h 1644638"/>
              <a:gd name="connsiteX24" fmla="*/ 6842760 w 8183880"/>
              <a:gd name="connsiteY24" fmla="*/ 1577744 h 1644638"/>
              <a:gd name="connsiteX25" fmla="*/ 6934200 w 8183880"/>
              <a:gd name="connsiteY25" fmla="*/ 1547264 h 1644638"/>
              <a:gd name="connsiteX26" fmla="*/ 7018020 w 8183880"/>
              <a:gd name="connsiteY26" fmla="*/ 1577744 h 1644638"/>
              <a:gd name="connsiteX27" fmla="*/ 7109460 w 8183880"/>
              <a:gd name="connsiteY27" fmla="*/ 1547264 h 1644638"/>
              <a:gd name="connsiteX28" fmla="*/ 7360920 w 8183880"/>
              <a:gd name="connsiteY28" fmla="*/ 1600604 h 1644638"/>
              <a:gd name="connsiteX29" fmla="*/ 7475220 w 8183880"/>
              <a:gd name="connsiteY29" fmla="*/ 1570124 h 1644638"/>
              <a:gd name="connsiteX30" fmla="*/ 7536180 w 8183880"/>
              <a:gd name="connsiteY30" fmla="*/ 1585364 h 1644638"/>
              <a:gd name="connsiteX31" fmla="*/ 7658100 w 8183880"/>
              <a:gd name="connsiteY31" fmla="*/ 1577744 h 1644638"/>
              <a:gd name="connsiteX32" fmla="*/ 7764780 w 8183880"/>
              <a:gd name="connsiteY32" fmla="*/ 1592984 h 1644638"/>
              <a:gd name="connsiteX33" fmla="*/ 7947660 w 8183880"/>
              <a:gd name="connsiteY33" fmla="*/ 1600604 h 1644638"/>
              <a:gd name="connsiteX34" fmla="*/ 8069580 w 8183880"/>
              <a:gd name="connsiteY34" fmla="*/ 1600604 h 1644638"/>
              <a:gd name="connsiteX35" fmla="*/ 8183880 w 8183880"/>
              <a:gd name="connsiteY35" fmla="*/ 1585364 h 1644638"/>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24404 h 1631084"/>
              <a:gd name="connsiteX12" fmla="*/ 566166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24404 h 1631084"/>
              <a:gd name="connsiteX12" fmla="*/ 566166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61660 w 8183880"/>
              <a:gd name="connsiteY11" fmla="*/ 1379624 h 1631084"/>
              <a:gd name="connsiteX12" fmla="*/ 5730240 w 8183880"/>
              <a:gd name="connsiteY12" fmla="*/ 808124 h 1631084"/>
              <a:gd name="connsiteX13" fmla="*/ 5859780 w 8183880"/>
              <a:gd name="connsiteY13" fmla="*/ 305204 h 1631084"/>
              <a:gd name="connsiteX14" fmla="*/ 5928360 w 8183880"/>
              <a:gd name="connsiteY14" fmla="*/ 404 h 1631084"/>
              <a:gd name="connsiteX15" fmla="*/ 5966460 w 8183880"/>
              <a:gd name="connsiteY15" fmla="*/ 244244 h 1631084"/>
              <a:gd name="connsiteX16" fmla="*/ 6004560 w 8183880"/>
              <a:gd name="connsiteY16" fmla="*/ 419504 h 1631084"/>
              <a:gd name="connsiteX17" fmla="*/ 6073140 w 8183880"/>
              <a:gd name="connsiteY17" fmla="*/ 830984 h 1631084"/>
              <a:gd name="connsiteX18" fmla="*/ 6141720 w 8183880"/>
              <a:gd name="connsiteY18" fmla="*/ 1090064 h 1631084"/>
              <a:gd name="connsiteX19" fmla="*/ 6286500 w 8183880"/>
              <a:gd name="connsiteY19" fmla="*/ 1356764 h 1631084"/>
              <a:gd name="connsiteX20" fmla="*/ 6408420 w 8183880"/>
              <a:gd name="connsiteY20" fmla="*/ 1372004 h 1631084"/>
              <a:gd name="connsiteX21" fmla="*/ 6583680 w 8183880"/>
              <a:gd name="connsiteY21" fmla="*/ 1493924 h 1631084"/>
              <a:gd name="connsiteX22" fmla="*/ 6667500 w 8183880"/>
              <a:gd name="connsiteY22" fmla="*/ 1524404 h 1631084"/>
              <a:gd name="connsiteX23" fmla="*/ 6766560 w 8183880"/>
              <a:gd name="connsiteY23" fmla="*/ 1524404 h 1631084"/>
              <a:gd name="connsiteX24" fmla="*/ 6842760 w 8183880"/>
              <a:gd name="connsiteY24" fmla="*/ 1577744 h 1631084"/>
              <a:gd name="connsiteX25" fmla="*/ 6934200 w 8183880"/>
              <a:gd name="connsiteY25" fmla="*/ 1547264 h 1631084"/>
              <a:gd name="connsiteX26" fmla="*/ 7018020 w 8183880"/>
              <a:gd name="connsiteY26" fmla="*/ 1577744 h 1631084"/>
              <a:gd name="connsiteX27" fmla="*/ 7109460 w 8183880"/>
              <a:gd name="connsiteY27" fmla="*/ 1547264 h 1631084"/>
              <a:gd name="connsiteX28" fmla="*/ 7360920 w 8183880"/>
              <a:gd name="connsiteY28" fmla="*/ 1600604 h 1631084"/>
              <a:gd name="connsiteX29" fmla="*/ 7475220 w 8183880"/>
              <a:gd name="connsiteY29" fmla="*/ 1570124 h 1631084"/>
              <a:gd name="connsiteX30" fmla="*/ 7536180 w 8183880"/>
              <a:gd name="connsiteY30" fmla="*/ 1585364 h 1631084"/>
              <a:gd name="connsiteX31" fmla="*/ 7658100 w 8183880"/>
              <a:gd name="connsiteY31" fmla="*/ 1577744 h 1631084"/>
              <a:gd name="connsiteX32" fmla="*/ 7764780 w 8183880"/>
              <a:gd name="connsiteY32" fmla="*/ 1592984 h 1631084"/>
              <a:gd name="connsiteX33" fmla="*/ 7947660 w 8183880"/>
              <a:gd name="connsiteY33" fmla="*/ 1600604 h 1631084"/>
              <a:gd name="connsiteX34" fmla="*/ 8069580 w 8183880"/>
              <a:gd name="connsiteY34" fmla="*/ 1600604 h 1631084"/>
              <a:gd name="connsiteX35" fmla="*/ 8183880 w 8183880"/>
              <a:gd name="connsiteY35"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730240 w 8183880"/>
              <a:gd name="connsiteY11" fmla="*/ 808124 h 1631084"/>
              <a:gd name="connsiteX12" fmla="*/ 5859780 w 8183880"/>
              <a:gd name="connsiteY12" fmla="*/ 305204 h 1631084"/>
              <a:gd name="connsiteX13" fmla="*/ 5928360 w 8183880"/>
              <a:gd name="connsiteY13" fmla="*/ 404 h 1631084"/>
              <a:gd name="connsiteX14" fmla="*/ 5966460 w 8183880"/>
              <a:gd name="connsiteY14" fmla="*/ 244244 h 1631084"/>
              <a:gd name="connsiteX15" fmla="*/ 6004560 w 8183880"/>
              <a:gd name="connsiteY15" fmla="*/ 419504 h 1631084"/>
              <a:gd name="connsiteX16" fmla="*/ 6073140 w 8183880"/>
              <a:gd name="connsiteY16" fmla="*/ 830984 h 1631084"/>
              <a:gd name="connsiteX17" fmla="*/ 6141720 w 8183880"/>
              <a:gd name="connsiteY17" fmla="*/ 1090064 h 1631084"/>
              <a:gd name="connsiteX18" fmla="*/ 6286500 w 8183880"/>
              <a:gd name="connsiteY18" fmla="*/ 1356764 h 1631084"/>
              <a:gd name="connsiteX19" fmla="*/ 6408420 w 8183880"/>
              <a:gd name="connsiteY19" fmla="*/ 1372004 h 1631084"/>
              <a:gd name="connsiteX20" fmla="*/ 6583680 w 8183880"/>
              <a:gd name="connsiteY20" fmla="*/ 1493924 h 1631084"/>
              <a:gd name="connsiteX21" fmla="*/ 6667500 w 8183880"/>
              <a:gd name="connsiteY21" fmla="*/ 1524404 h 1631084"/>
              <a:gd name="connsiteX22" fmla="*/ 6766560 w 8183880"/>
              <a:gd name="connsiteY22" fmla="*/ 1524404 h 1631084"/>
              <a:gd name="connsiteX23" fmla="*/ 6842760 w 8183880"/>
              <a:gd name="connsiteY23" fmla="*/ 1577744 h 1631084"/>
              <a:gd name="connsiteX24" fmla="*/ 6934200 w 8183880"/>
              <a:gd name="connsiteY24" fmla="*/ 1547264 h 1631084"/>
              <a:gd name="connsiteX25" fmla="*/ 7018020 w 8183880"/>
              <a:gd name="connsiteY25" fmla="*/ 1577744 h 1631084"/>
              <a:gd name="connsiteX26" fmla="*/ 7109460 w 8183880"/>
              <a:gd name="connsiteY26" fmla="*/ 1547264 h 1631084"/>
              <a:gd name="connsiteX27" fmla="*/ 7360920 w 8183880"/>
              <a:gd name="connsiteY27" fmla="*/ 1600604 h 1631084"/>
              <a:gd name="connsiteX28" fmla="*/ 7475220 w 8183880"/>
              <a:gd name="connsiteY28" fmla="*/ 1570124 h 1631084"/>
              <a:gd name="connsiteX29" fmla="*/ 7536180 w 8183880"/>
              <a:gd name="connsiteY29" fmla="*/ 1585364 h 1631084"/>
              <a:gd name="connsiteX30" fmla="*/ 7658100 w 8183880"/>
              <a:gd name="connsiteY30" fmla="*/ 1577744 h 1631084"/>
              <a:gd name="connsiteX31" fmla="*/ 7764780 w 8183880"/>
              <a:gd name="connsiteY31" fmla="*/ 1592984 h 1631084"/>
              <a:gd name="connsiteX32" fmla="*/ 7947660 w 8183880"/>
              <a:gd name="connsiteY32" fmla="*/ 1600604 h 1631084"/>
              <a:gd name="connsiteX33" fmla="*/ 8069580 w 8183880"/>
              <a:gd name="connsiteY33" fmla="*/ 1600604 h 1631084"/>
              <a:gd name="connsiteX34" fmla="*/ 8183880 w 8183880"/>
              <a:gd name="connsiteY34" fmla="*/ 1585364 h 1631084"/>
              <a:gd name="connsiteX0" fmla="*/ 0 w 8183880"/>
              <a:gd name="connsiteY0" fmla="*/ 1623464 h 1643628"/>
              <a:gd name="connsiteX1" fmla="*/ 53340 w 8183880"/>
              <a:gd name="connsiteY1" fmla="*/ 1623464 h 1643628"/>
              <a:gd name="connsiteX2" fmla="*/ 822960 w 8183880"/>
              <a:gd name="connsiteY2" fmla="*/ 1615844 h 1643628"/>
              <a:gd name="connsiteX3" fmla="*/ 899160 w 8183880"/>
              <a:gd name="connsiteY3" fmla="*/ 1547264 h 1643628"/>
              <a:gd name="connsiteX4" fmla="*/ 1005840 w 8183880"/>
              <a:gd name="connsiteY4" fmla="*/ 1608224 h 1643628"/>
              <a:gd name="connsiteX5" fmla="*/ 1440180 w 8183880"/>
              <a:gd name="connsiteY5" fmla="*/ 1608224 h 1643628"/>
              <a:gd name="connsiteX6" fmla="*/ 1874520 w 8183880"/>
              <a:gd name="connsiteY6" fmla="*/ 1608224 h 1643628"/>
              <a:gd name="connsiteX7" fmla="*/ 1943100 w 8183880"/>
              <a:gd name="connsiteY7" fmla="*/ 1577744 h 1643628"/>
              <a:gd name="connsiteX8" fmla="*/ 2034540 w 8183880"/>
              <a:gd name="connsiteY8" fmla="*/ 1615844 h 1643628"/>
              <a:gd name="connsiteX9" fmla="*/ 4305300 w 8183880"/>
              <a:gd name="connsiteY9" fmla="*/ 1631084 h 1643628"/>
              <a:gd name="connsiteX10" fmla="*/ 5585460 w 8183880"/>
              <a:gd name="connsiteY10" fmla="*/ 1623464 h 1643628"/>
              <a:gd name="connsiteX11" fmla="*/ 5676900 w 8183880"/>
              <a:gd name="connsiteY11" fmla="*/ 1379624 h 1643628"/>
              <a:gd name="connsiteX12" fmla="*/ 5730240 w 8183880"/>
              <a:gd name="connsiteY12" fmla="*/ 808124 h 1643628"/>
              <a:gd name="connsiteX13" fmla="*/ 5859780 w 8183880"/>
              <a:gd name="connsiteY13" fmla="*/ 305204 h 1643628"/>
              <a:gd name="connsiteX14" fmla="*/ 5928360 w 8183880"/>
              <a:gd name="connsiteY14" fmla="*/ 404 h 1643628"/>
              <a:gd name="connsiteX15" fmla="*/ 5966460 w 8183880"/>
              <a:gd name="connsiteY15" fmla="*/ 244244 h 1643628"/>
              <a:gd name="connsiteX16" fmla="*/ 6004560 w 8183880"/>
              <a:gd name="connsiteY16" fmla="*/ 419504 h 1643628"/>
              <a:gd name="connsiteX17" fmla="*/ 6073140 w 8183880"/>
              <a:gd name="connsiteY17" fmla="*/ 830984 h 1643628"/>
              <a:gd name="connsiteX18" fmla="*/ 6141720 w 8183880"/>
              <a:gd name="connsiteY18" fmla="*/ 1090064 h 1643628"/>
              <a:gd name="connsiteX19" fmla="*/ 6286500 w 8183880"/>
              <a:gd name="connsiteY19" fmla="*/ 1356764 h 1643628"/>
              <a:gd name="connsiteX20" fmla="*/ 6408420 w 8183880"/>
              <a:gd name="connsiteY20" fmla="*/ 1372004 h 1643628"/>
              <a:gd name="connsiteX21" fmla="*/ 6583680 w 8183880"/>
              <a:gd name="connsiteY21" fmla="*/ 1493924 h 1643628"/>
              <a:gd name="connsiteX22" fmla="*/ 6667500 w 8183880"/>
              <a:gd name="connsiteY22" fmla="*/ 1524404 h 1643628"/>
              <a:gd name="connsiteX23" fmla="*/ 6766560 w 8183880"/>
              <a:gd name="connsiteY23" fmla="*/ 1524404 h 1643628"/>
              <a:gd name="connsiteX24" fmla="*/ 6842760 w 8183880"/>
              <a:gd name="connsiteY24" fmla="*/ 1577744 h 1643628"/>
              <a:gd name="connsiteX25" fmla="*/ 6934200 w 8183880"/>
              <a:gd name="connsiteY25" fmla="*/ 1547264 h 1643628"/>
              <a:gd name="connsiteX26" fmla="*/ 7018020 w 8183880"/>
              <a:gd name="connsiteY26" fmla="*/ 1577744 h 1643628"/>
              <a:gd name="connsiteX27" fmla="*/ 7109460 w 8183880"/>
              <a:gd name="connsiteY27" fmla="*/ 1547264 h 1643628"/>
              <a:gd name="connsiteX28" fmla="*/ 7360920 w 8183880"/>
              <a:gd name="connsiteY28" fmla="*/ 1600604 h 1643628"/>
              <a:gd name="connsiteX29" fmla="*/ 7475220 w 8183880"/>
              <a:gd name="connsiteY29" fmla="*/ 1570124 h 1643628"/>
              <a:gd name="connsiteX30" fmla="*/ 7536180 w 8183880"/>
              <a:gd name="connsiteY30" fmla="*/ 1585364 h 1643628"/>
              <a:gd name="connsiteX31" fmla="*/ 7658100 w 8183880"/>
              <a:gd name="connsiteY31" fmla="*/ 1577744 h 1643628"/>
              <a:gd name="connsiteX32" fmla="*/ 7764780 w 8183880"/>
              <a:gd name="connsiteY32" fmla="*/ 1592984 h 1643628"/>
              <a:gd name="connsiteX33" fmla="*/ 7947660 w 8183880"/>
              <a:gd name="connsiteY33" fmla="*/ 1600604 h 1643628"/>
              <a:gd name="connsiteX34" fmla="*/ 8069580 w 8183880"/>
              <a:gd name="connsiteY34" fmla="*/ 1600604 h 1643628"/>
              <a:gd name="connsiteX35" fmla="*/ 8183880 w 8183880"/>
              <a:gd name="connsiteY35" fmla="*/ 1585364 h 1643628"/>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47264 h 1631084"/>
              <a:gd name="connsiteX12" fmla="*/ 567690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23560 w 8183880"/>
              <a:gd name="connsiteY11" fmla="*/ 1592984 h 1631084"/>
              <a:gd name="connsiteX12" fmla="*/ 5646420 w 8183880"/>
              <a:gd name="connsiteY12" fmla="*/ 1547264 h 1631084"/>
              <a:gd name="connsiteX13" fmla="*/ 5676900 w 8183880"/>
              <a:gd name="connsiteY13" fmla="*/ 1379624 h 1631084"/>
              <a:gd name="connsiteX14" fmla="*/ 5730240 w 8183880"/>
              <a:gd name="connsiteY14" fmla="*/ 808124 h 1631084"/>
              <a:gd name="connsiteX15" fmla="*/ 5859780 w 8183880"/>
              <a:gd name="connsiteY15" fmla="*/ 305204 h 1631084"/>
              <a:gd name="connsiteX16" fmla="*/ 5928360 w 8183880"/>
              <a:gd name="connsiteY16" fmla="*/ 404 h 1631084"/>
              <a:gd name="connsiteX17" fmla="*/ 5966460 w 8183880"/>
              <a:gd name="connsiteY17" fmla="*/ 244244 h 1631084"/>
              <a:gd name="connsiteX18" fmla="*/ 6004560 w 8183880"/>
              <a:gd name="connsiteY18" fmla="*/ 419504 h 1631084"/>
              <a:gd name="connsiteX19" fmla="*/ 6073140 w 8183880"/>
              <a:gd name="connsiteY19" fmla="*/ 830984 h 1631084"/>
              <a:gd name="connsiteX20" fmla="*/ 6141720 w 8183880"/>
              <a:gd name="connsiteY20" fmla="*/ 1090064 h 1631084"/>
              <a:gd name="connsiteX21" fmla="*/ 6286500 w 8183880"/>
              <a:gd name="connsiteY21" fmla="*/ 1356764 h 1631084"/>
              <a:gd name="connsiteX22" fmla="*/ 6408420 w 8183880"/>
              <a:gd name="connsiteY22" fmla="*/ 1372004 h 1631084"/>
              <a:gd name="connsiteX23" fmla="*/ 6583680 w 8183880"/>
              <a:gd name="connsiteY23" fmla="*/ 1493924 h 1631084"/>
              <a:gd name="connsiteX24" fmla="*/ 6667500 w 8183880"/>
              <a:gd name="connsiteY24" fmla="*/ 1524404 h 1631084"/>
              <a:gd name="connsiteX25" fmla="*/ 6766560 w 8183880"/>
              <a:gd name="connsiteY25" fmla="*/ 1524404 h 1631084"/>
              <a:gd name="connsiteX26" fmla="*/ 6842760 w 8183880"/>
              <a:gd name="connsiteY26" fmla="*/ 1577744 h 1631084"/>
              <a:gd name="connsiteX27" fmla="*/ 6934200 w 8183880"/>
              <a:gd name="connsiteY27" fmla="*/ 1547264 h 1631084"/>
              <a:gd name="connsiteX28" fmla="*/ 7018020 w 8183880"/>
              <a:gd name="connsiteY28" fmla="*/ 1577744 h 1631084"/>
              <a:gd name="connsiteX29" fmla="*/ 7109460 w 8183880"/>
              <a:gd name="connsiteY29" fmla="*/ 1547264 h 1631084"/>
              <a:gd name="connsiteX30" fmla="*/ 7360920 w 8183880"/>
              <a:gd name="connsiteY30" fmla="*/ 1600604 h 1631084"/>
              <a:gd name="connsiteX31" fmla="*/ 7475220 w 8183880"/>
              <a:gd name="connsiteY31" fmla="*/ 1570124 h 1631084"/>
              <a:gd name="connsiteX32" fmla="*/ 7536180 w 8183880"/>
              <a:gd name="connsiteY32" fmla="*/ 1585364 h 1631084"/>
              <a:gd name="connsiteX33" fmla="*/ 7658100 w 8183880"/>
              <a:gd name="connsiteY33" fmla="*/ 1577744 h 1631084"/>
              <a:gd name="connsiteX34" fmla="*/ 7764780 w 8183880"/>
              <a:gd name="connsiteY34" fmla="*/ 1592984 h 1631084"/>
              <a:gd name="connsiteX35" fmla="*/ 7947660 w 8183880"/>
              <a:gd name="connsiteY35" fmla="*/ 1600604 h 1631084"/>
              <a:gd name="connsiteX36" fmla="*/ 8069580 w 8183880"/>
              <a:gd name="connsiteY36" fmla="*/ 1600604 h 1631084"/>
              <a:gd name="connsiteX37" fmla="*/ 8183880 w 8183880"/>
              <a:gd name="connsiteY37" fmla="*/ 1585364 h 1631084"/>
              <a:gd name="connsiteX0" fmla="*/ 0 w 8183880"/>
              <a:gd name="connsiteY0" fmla="*/ 1623464 h 1624958"/>
              <a:gd name="connsiteX1" fmla="*/ 53340 w 8183880"/>
              <a:gd name="connsiteY1" fmla="*/ 1623464 h 1624958"/>
              <a:gd name="connsiteX2" fmla="*/ 822960 w 8183880"/>
              <a:gd name="connsiteY2" fmla="*/ 1615844 h 1624958"/>
              <a:gd name="connsiteX3" fmla="*/ 899160 w 8183880"/>
              <a:gd name="connsiteY3" fmla="*/ 1547264 h 1624958"/>
              <a:gd name="connsiteX4" fmla="*/ 1005840 w 8183880"/>
              <a:gd name="connsiteY4" fmla="*/ 1608224 h 1624958"/>
              <a:gd name="connsiteX5" fmla="*/ 1440180 w 8183880"/>
              <a:gd name="connsiteY5" fmla="*/ 1608224 h 1624958"/>
              <a:gd name="connsiteX6" fmla="*/ 1874520 w 8183880"/>
              <a:gd name="connsiteY6" fmla="*/ 1608224 h 1624958"/>
              <a:gd name="connsiteX7" fmla="*/ 1943100 w 8183880"/>
              <a:gd name="connsiteY7" fmla="*/ 1577744 h 1624958"/>
              <a:gd name="connsiteX8" fmla="*/ 2034540 w 8183880"/>
              <a:gd name="connsiteY8" fmla="*/ 1615844 h 1624958"/>
              <a:gd name="connsiteX9" fmla="*/ 5585460 w 8183880"/>
              <a:gd name="connsiteY9" fmla="*/ 1623464 h 1624958"/>
              <a:gd name="connsiteX10" fmla="*/ 5623560 w 8183880"/>
              <a:gd name="connsiteY10" fmla="*/ 1592984 h 1624958"/>
              <a:gd name="connsiteX11" fmla="*/ 5646420 w 8183880"/>
              <a:gd name="connsiteY11" fmla="*/ 1547264 h 1624958"/>
              <a:gd name="connsiteX12" fmla="*/ 5676900 w 8183880"/>
              <a:gd name="connsiteY12" fmla="*/ 1379624 h 1624958"/>
              <a:gd name="connsiteX13" fmla="*/ 5730240 w 8183880"/>
              <a:gd name="connsiteY13" fmla="*/ 808124 h 1624958"/>
              <a:gd name="connsiteX14" fmla="*/ 5859780 w 8183880"/>
              <a:gd name="connsiteY14" fmla="*/ 305204 h 1624958"/>
              <a:gd name="connsiteX15" fmla="*/ 5928360 w 8183880"/>
              <a:gd name="connsiteY15" fmla="*/ 404 h 1624958"/>
              <a:gd name="connsiteX16" fmla="*/ 5966460 w 8183880"/>
              <a:gd name="connsiteY16" fmla="*/ 244244 h 1624958"/>
              <a:gd name="connsiteX17" fmla="*/ 6004560 w 8183880"/>
              <a:gd name="connsiteY17" fmla="*/ 419504 h 1624958"/>
              <a:gd name="connsiteX18" fmla="*/ 6073140 w 8183880"/>
              <a:gd name="connsiteY18" fmla="*/ 830984 h 1624958"/>
              <a:gd name="connsiteX19" fmla="*/ 6141720 w 8183880"/>
              <a:gd name="connsiteY19" fmla="*/ 1090064 h 1624958"/>
              <a:gd name="connsiteX20" fmla="*/ 6286500 w 8183880"/>
              <a:gd name="connsiteY20" fmla="*/ 1356764 h 1624958"/>
              <a:gd name="connsiteX21" fmla="*/ 6408420 w 8183880"/>
              <a:gd name="connsiteY21" fmla="*/ 1372004 h 1624958"/>
              <a:gd name="connsiteX22" fmla="*/ 6583680 w 8183880"/>
              <a:gd name="connsiteY22" fmla="*/ 1493924 h 1624958"/>
              <a:gd name="connsiteX23" fmla="*/ 6667500 w 8183880"/>
              <a:gd name="connsiteY23" fmla="*/ 1524404 h 1624958"/>
              <a:gd name="connsiteX24" fmla="*/ 6766560 w 8183880"/>
              <a:gd name="connsiteY24" fmla="*/ 1524404 h 1624958"/>
              <a:gd name="connsiteX25" fmla="*/ 6842760 w 8183880"/>
              <a:gd name="connsiteY25" fmla="*/ 1577744 h 1624958"/>
              <a:gd name="connsiteX26" fmla="*/ 6934200 w 8183880"/>
              <a:gd name="connsiteY26" fmla="*/ 1547264 h 1624958"/>
              <a:gd name="connsiteX27" fmla="*/ 7018020 w 8183880"/>
              <a:gd name="connsiteY27" fmla="*/ 1577744 h 1624958"/>
              <a:gd name="connsiteX28" fmla="*/ 7109460 w 8183880"/>
              <a:gd name="connsiteY28" fmla="*/ 1547264 h 1624958"/>
              <a:gd name="connsiteX29" fmla="*/ 7360920 w 8183880"/>
              <a:gd name="connsiteY29" fmla="*/ 1600604 h 1624958"/>
              <a:gd name="connsiteX30" fmla="*/ 7475220 w 8183880"/>
              <a:gd name="connsiteY30" fmla="*/ 1570124 h 1624958"/>
              <a:gd name="connsiteX31" fmla="*/ 7536180 w 8183880"/>
              <a:gd name="connsiteY31" fmla="*/ 1585364 h 1624958"/>
              <a:gd name="connsiteX32" fmla="*/ 7658100 w 8183880"/>
              <a:gd name="connsiteY32" fmla="*/ 1577744 h 1624958"/>
              <a:gd name="connsiteX33" fmla="*/ 7764780 w 8183880"/>
              <a:gd name="connsiteY33" fmla="*/ 1592984 h 1624958"/>
              <a:gd name="connsiteX34" fmla="*/ 7947660 w 8183880"/>
              <a:gd name="connsiteY34" fmla="*/ 1600604 h 1624958"/>
              <a:gd name="connsiteX35" fmla="*/ 8069580 w 8183880"/>
              <a:gd name="connsiteY35" fmla="*/ 1600604 h 1624958"/>
              <a:gd name="connsiteX36" fmla="*/ 8183880 w 8183880"/>
              <a:gd name="connsiteY36" fmla="*/ 1585364 h 1624958"/>
              <a:gd name="connsiteX0" fmla="*/ 0 w 8183880"/>
              <a:gd name="connsiteY0" fmla="*/ 1623464 h 1623681"/>
              <a:gd name="connsiteX1" fmla="*/ 53340 w 8183880"/>
              <a:gd name="connsiteY1" fmla="*/ 1623464 h 1623681"/>
              <a:gd name="connsiteX2" fmla="*/ 822960 w 8183880"/>
              <a:gd name="connsiteY2" fmla="*/ 1615844 h 1623681"/>
              <a:gd name="connsiteX3" fmla="*/ 899160 w 8183880"/>
              <a:gd name="connsiteY3" fmla="*/ 1547264 h 1623681"/>
              <a:gd name="connsiteX4" fmla="*/ 1005840 w 8183880"/>
              <a:gd name="connsiteY4" fmla="*/ 1608224 h 1623681"/>
              <a:gd name="connsiteX5" fmla="*/ 1440180 w 8183880"/>
              <a:gd name="connsiteY5" fmla="*/ 1608224 h 1623681"/>
              <a:gd name="connsiteX6" fmla="*/ 1874520 w 8183880"/>
              <a:gd name="connsiteY6" fmla="*/ 1608224 h 1623681"/>
              <a:gd name="connsiteX7" fmla="*/ 1943100 w 8183880"/>
              <a:gd name="connsiteY7" fmla="*/ 1577744 h 1623681"/>
              <a:gd name="connsiteX8" fmla="*/ 5585460 w 8183880"/>
              <a:gd name="connsiteY8" fmla="*/ 1623464 h 1623681"/>
              <a:gd name="connsiteX9" fmla="*/ 5623560 w 8183880"/>
              <a:gd name="connsiteY9" fmla="*/ 1592984 h 1623681"/>
              <a:gd name="connsiteX10" fmla="*/ 5646420 w 8183880"/>
              <a:gd name="connsiteY10" fmla="*/ 1547264 h 1623681"/>
              <a:gd name="connsiteX11" fmla="*/ 5676900 w 8183880"/>
              <a:gd name="connsiteY11" fmla="*/ 1379624 h 1623681"/>
              <a:gd name="connsiteX12" fmla="*/ 5730240 w 8183880"/>
              <a:gd name="connsiteY12" fmla="*/ 808124 h 1623681"/>
              <a:gd name="connsiteX13" fmla="*/ 5859780 w 8183880"/>
              <a:gd name="connsiteY13" fmla="*/ 305204 h 1623681"/>
              <a:gd name="connsiteX14" fmla="*/ 5928360 w 8183880"/>
              <a:gd name="connsiteY14" fmla="*/ 404 h 1623681"/>
              <a:gd name="connsiteX15" fmla="*/ 5966460 w 8183880"/>
              <a:gd name="connsiteY15" fmla="*/ 244244 h 1623681"/>
              <a:gd name="connsiteX16" fmla="*/ 6004560 w 8183880"/>
              <a:gd name="connsiteY16" fmla="*/ 419504 h 1623681"/>
              <a:gd name="connsiteX17" fmla="*/ 6073140 w 8183880"/>
              <a:gd name="connsiteY17" fmla="*/ 830984 h 1623681"/>
              <a:gd name="connsiteX18" fmla="*/ 6141720 w 8183880"/>
              <a:gd name="connsiteY18" fmla="*/ 1090064 h 1623681"/>
              <a:gd name="connsiteX19" fmla="*/ 6286500 w 8183880"/>
              <a:gd name="connsiteY19" fmla="*/ 1356764 h 1623681"/>
              <a:gd name="connsiteX20" fmla="*/ 6408420 w 8183880"/>
              <a:gd name="connsiteY20" fmla="*/ 1372004 h 1623681"/>
              <a:gd name="connsiteX21" fmla="*/ 6583680 w 8183880"/>
              <a:gd name="connsiteY21" fmla="*/ 1493924 h 1623681"/>
              <a:gd name="connsiteX22" fmla="*/ 6667500 w 8183880"/>
              <a:gd name="connsiteY22" fmla="*/ 1524404 h 1623681"/>
              <a:gd name="connsiteX23" fmla="*/ 6766560 w 8183880"/>
              <a:gd name="connsiteY23" fmla="*/ 1524404 h 1623681"/>
              <a:gd name="connsiteX24" fmla="*/ 6842760 w 8183880"/>
              <a:gd name="connsiteY24" fmla="*/ 1577744 h 1623681"/>
              <a:gd name="connsiteX25" fmla="*/ 6934200 w 8183880"/>
              <a:gd name="connsiteY25" fmla="*/ 1547264 h 1623681"/>
              <a:gd name="connsiteX26" fmla="*/ 7018020 w 8183880"/>
              <a:gd name="connsiteY26" fmla="*/ 1577744 h 1623681"/>
              <a:gd name="connsiteX27" fmla="*/ 7109460 w 8183880"/>
              <a:gd name="connsiteY27" fmla="*/ 1547264 h 1623681"/>
              <a:gd name="connsiteX28" fmla="*/ 7360920 w 8183880"/>
              <a:gd name="connsiteY28" fmla="*/ 1600604 h 1623681"/>
              <a:gd name="connsiteX29" fmla="*/ 7475220 w 8183880"/>
              <a:gd name="connsiteY29" fmla="*/ 1570124 h 1623681"/>
              <a:gd name="connsiteX30" fmla="*/ 7536180 w 8183880"/>
              <a:gd name="connsiteY30" fmla="*/ 1585364 h 1623681"/>
              <a:gd name="connsiteX31" fmla="*/ 7658100 w 8183880"/>
              <a:gd name="connsiteY31" fmla="*/ 1577744 h 1623681"/>
              <a:gd name="connsiteX32" fmla="*/ 7764780 w 8183880"/>
              <a:gd name="connsiteY32" fmla="*/ 1592984 h 1623681"/>
              <a:gd name="connsiteX33" fmla="*/ 7947660 w 8183880"/>
              <a:gd name="connsiteY33" fmla="*/ 1600604 h 1623681"/>
              <a:gd name="connsiteX34" fmla="*/ 8069580 w 8183880"/>
              <a:gd name="connsiteY34" fmla="*/ 1600604 h 1623681"/>
              <a:gd name="connsiteX35" fmla="*/ 8183880 w 8183880"/>
              <a:gd name="connsiteY35" fmla="*/ 1585364 h 1623681"/>
              <a:gd name="connsiteX0" fmla="*/ 0 w 8183880"/>
              <a:gd name="connsiteY0" fmla="*/ 1623464 h 1623464"/>
              <a:gd name="connsiteX1" fmla="*/ 53340 w 8183880"/>
              <a:gd name="connsiteY1" fmla="*/ 1623464 h 1623464"/>
              <a:gd name="connsiteX2" fmla="*/ 822960 w 8183880"/>
              <a:gd name="connsiteY2" fmla="*/ 1615844 h 1623464"/>
              <a:gd name="connsiteX3" fmla="*/ 899160 w 8183880"/>
              <a:gd name="connsiteY3" fmla="*/ 1547264 h 1623464"/>
              <a:gd name="connsiteX4" fmla="*/ 1005840 w 8183880"/>
              <a:gd name="connsiteY4" fmla="*/ 1608224 h 1623464"/>
              <a:gd name="connsiteX5" fmla="*/ 1440180 w 8183880"/>
              <a:gd name="connsiteY5" fmla="*/ 1608224 h 1623464"/>
              <a:gd name="connsiteX6" fmla="*/ 1874520 w 8183880"/>
              <a:gd name="connsiteY6" fmla="*/ 1608224 h 1623464"/>
              <a:gd name="connsiteX7" fmla="*/ 5585460 w 8183880"/>
              <a:gd name="connsiteY7" fmla="*/ 1623464 h 1623464"/>
              <a:gd name="connsiteX8" fmla="*/ 5623560 w 8183880"/>
              <a:gd name="connsiteY8" fmla="*/ 1592984 h 1623464"/>
              <a:gd name="connsiteX9" fmla="*/ 5646420 w 8183880"/>
              <a:gd name="connsiteY9" fmla="*/ 1547264 h 1623464"/>
              <a:gd name="connsiteX10" fmla="*/ 5676900 w 8183880"/>
              <a:gd name="connsiteY10" fmla="*/ 1379624 h 1623464"/>
              <a:gd name="connsiteX11" fmla="*/ 5730240 w 8183880"/>
              <a:gd name="connsiteY11" fmla="*/ 808124 h 1623464"/>
              <a:gd name="connsiteX12" fmla="*/ 5859780 w 8183880"/>
              <a:gd name="connsiteY12" fmla="*/ 305204 h 1623464"/>
              <a:gd name="connsiteX13" fmla="*/ 5928360 w 8183880"/>
              <a:gd name="connsiteY13" fmla="*/ 404 h 1623464"/>
              <a:gd name="connsiteX14" fmla="*/ 5966460 w 8183880"/>
              <a:gd name="connsiteY14" fmla="*/ 244244 h 1623464"/>
              <a:gd name="connsiteX15" fmla="*/ 6004560 w 8183880"/>
              <a:gd name="connsiteY15" fmla="*/ 419504 h 1623464"/>
              <a:gd name="connsiteX16" fmla="*/ 6073140 w 8183880"/>
              <a:gd name="connsiteY16" fmla="*/ 830984 h 1623464"/>
              <a:gd name="connsiteX17" fmla="*/ 6141720 w 8183880"/>
              <a:gd name="connsiteY17" fmla="*/ 1090064 h 1623464"/>
              <a:gd name="connsiteX18" fmla="*/ 6286500 w 8183880"/>
              <a:gd name="connsiteY18" fmla="*/ 1356764 h 1623464"/>
              <a:gd name="connsiteX19" fmla="*/ 6408420 w 8183880"/>
              <a:gd name="connsiteY19" fmla="*/ 1372004 h 1623464"/>
              <a:gd name="connsiteX20" fmla="*/ 6583680 w 8183880"/>
              <a:gd name="connsiteY20" fmla="*/ 1493924 h 1623464"/>
              <a:gd name="connsiteX21" fmla="*/ 6667500 w 8183880"/>
              <a:gd name="connsiteY21" fmla="*/ 1524404 h 1623464"/>
              <a:gd name="connsiteX22" fmla="*/ 6766560 w 8183880"/>
              <a:gd name="connsiteY22" fmla="*/ 1524404 h 1623464"/>
              <a:gd name="connsiteX23" fmla="*/ 6842760 w 8183880"/>
              <a:gd name="connsiteY23" fmla="*/ 1577744 h 1623464"/>
              <a:gd name="connsiteX24" fmla="*/ 6934200 w 8183880"/>
              <a:gd name="connsiteY24" fmla="*/ 1547264 h 1623464"/>
              <a:gd name="connsiteX25" fmla="*/ 7018020 w 8183880"/>
              <a:gd name="connsiteY25" fmla="*/ 1577744 h 1623464"/>
              <a:gd name="connsiteX26" fmla="*/ 7109460 w 8183880"/>
              <a:gd name="connsiteY26" fmla="*/ 1547264 h 1623464"/>
              <a:gd name="connsiteX27" fmla="*/ 7360920 w 8183880"/>
              <a:gd name="connsiteY27" fmla="*/ 1600604 h 1623464"/>
              <a:gd name="connsiteX28" fmla="*/ 7475220 w 8183880"/>
              <a:gd name="connsiteY28" fmla="*/ 1570124 h 1623464"/>
              <a:gd name="connsiteX29" fmla="*/ 7536180 w 8183880"/>
              <a:gd name="connsiteY29" fmla="*/ 1585364 h 1623464"/>
              <a:gd name="connsiteX30" fmla="*/ 7658100 w 8183880"/>
              <a:gd name="connsiteY30" fmla="*/ 1577744 h 1623464"/>
              <a:gd name="connsiteX31" fmla="*/ 7764780 w 8183880"/>
              <a:gd name="connsiteY31" fmla="*/ 1592984 h 1623464"/>
              <a:gd name="connsiteX32" fmla="*/ 7947660 w 8183880"/>
              <a:gd name="connsiteY32" fmla="*/ 1600604 h 1623464"/>
              <a:gd name="connsiteX33" fmla="*/ 8069580 w 8183880"/>
              <a:gd name="connsiteY33" fmla="*/ 1600604 h 1623464"/>
              <a:gd name="connsiteX34" fmla="*/ 8183880 w 8183880"/>
              <a:gd name="connsiteY34" fmla="*/ 1585364 h 1623464"/>
              <a:gd name="connsiteX0" fmla="*/ 0 w 8183880"/>
              <a:gd name="connsiteY0" fmla="*/ 1623464 h 1623464"/>
              <a:gd name="connsiteX1" fmla="*/ 53340 w 8183880"/>
              <a:gd name="connsiteY1" fmla="*/ 1623464 h 1623464"/>
              <a:gd name="connsiteX2" fmla="*/ 822960 w 8183880"/>
              <a:gd name="connsiteY2" fmla="*/ 1615844 h 1623464"/>
              <a:gd name="connsiteX3" fmla="*/ 899160 w 8183880"/>
              <a:gd name="connsiteY3" fmla="*/ 1547264 h 1623464"/>
              <a:gd name="connsiteX4" fmla="*/ 1005840 w 8183880"/>
              <a:gd name="connsiteY4" fmla="*/ 1608224 h 1623464"/>
              <a:gd name="connsiteX5" fmla="*/ 1440180 w 8183880"/>
              <a:gd name="connsiteY5" fmla="*/ 1608224 h 1623464"/>
              <a:gd name="connsiteX6" fmla="*/ 5585460 w 8183880"/>
              <a:gd name="connsiteY6" fmla="*/ 1623464 h 1623464"/>
              <a:gd name="connsiteX7" fmla="*/ 5623560 w 8183880"/>
              <a:gd name="connsiteY7" fmla="*/ 1592984 h 1623464"/>
              <a:gd name="connsiteX8" fmla="*/ 5646420 w 8183880"/>
              <a:gd name="connsiteY8" fmla="*/ 1547264 h 1623464"/>
              <a:gd name="connsiteX9" fmla="*/ 5676900 w 8183880"/>
              <a:gd name="connsiteY9" fmla="*/ 1379624 h 1623464"/>
              <a:gd name="connsiteX10" fmla="*/ 5730240 w 8183880"/>
              <a:gd name="connsiteY10" fmla="*/ 808124 h 1623464"/>
              <a:gd name="connsiteX11" fmla="*/ 5859780 w 8183880"/>
              <a:gd name="connsiteY11" fmla="*/ 305204 h 1623464"/>
              <a:gd name="connsiteX12" fmla="*/ 5928360 w 8183880"/>
              <a:gd name="connsiteY12" fmla="*/ 404 h 1623464"/>
              <a:gd name="connsiteX13" fmla="*/ 5966460 w 8183880"/>
              <a:gd name="connsiteY13" fmla="*/ 244244 h 1623464"/>
              <a:gd name="connsiteX14" fmla="*/ 6004560 w 8183880"/>
              <a:gd name="connsiteY14" fmla="*/ 419504 h 1623464"/>
              <a:gd name="connsiteX15" fmla="*/ 6073140 w 8183880"/>
              <a:gd name="connsiteY15" fmla="*/ 830984 h 1623464"/>
              <a:gd name="connsiteX16" fmla="*/ 6141720 w 8183880"/>
              <a:gd name="connsiteY16" fmla="*/ 1090064 h 1623464"/>
              <a:gd name="connsiteX17" fmla="*/ 6286500 w 8183880"/>
              <a:gd name="connsiteY17" fmla="*/ 1356764 h 1623464"/>
              <a:gd name="connsiteX18" fmla="*/ 6408420 w 8183880"/>
              <a:gd name="connsiteY18" fmla="*/ 1372004 h 1623464"/>
              <a:gd name="connsiteX19" fmla="*/ 6583680 w 8183880"/>
              <a:gd name="connsiteY19" fmla="*/ 1493924 h 1623464"/>
              <a:gd name="connsiteX20" fmla="*/ 6667500 w 8183880"/>
              <a:gd name="connsiteY20" fmla="*/ 1524404 h 1623464"/>
              <a:gd name="connsiteX21" fmla="*/ 6766560 w 8183880"/>
              <a:gd name="connsiteY21" fmla="*/ 1524404 h 1623464"/>
              <a:gd name="connsiteX22" fmla="*/ 6842760 w 8183880"/>
              <a:gd name="connsiteY22" fmla="*/ 1577744 h 1623464"/>
              <a:gd name="connsiteX23" fmla="*/ 6934200 w 8183880"/>
              <a:gd name="connsiteY23" fmla="*/ 1547264 h 1623464"/>
              <a:gd name="connsiteX24" fmla="*/ 7018020 w 8183880"/>
              <a:gd name="connsiteY24" fmla="*/ 1577744 h 1623464"/>
              <a:gd name="connsiteX25" fmla="*/ 7109460 w 8183880"/>
              <a:gd name="connsiteY25" fmla="*/ 1547264 h 1623464"/>
              <a:gd name="connsiteX26" fmla="*/ 7360920 w 8183880"/>
              <a:gd name="connsiteY26" fmla="*/ 1600604 h 1623464"/>
              <a:gd name="connsiteX27" fmla="*/ 7475220 w 8183880"/>
              <a:gd name="connsiteY27" fmla="*/ 1570124 h 1623464"/>
              <a:gd name="connsiteX28" fmla="*/ 7536180 w 8183880"/>
              <a:gd name="connsiteY28" fmla="*/ 1585364 h 1623464"/>
              <a:gd name="connsiteX29" fmla="*/ 7658100 w 8183880"/>
              <a:gd name="connsiteY29" fmla="*/ 1577744 h 1623464"/>
              <a:gd name="connsiteX30" fmla="*/ 7764780 w 8183880"/>
              <a:gd name="connsiteY30" fmla="*/ 1592984 h 1623464"/>
              <a:gd name="connsiteX31" fmla="*/ 7947660 w 8183880"/>
              <a:gd name="connsiteY31" fmla="*/ 1600604 h 1623464"/>
              <a:gd name="connsiteX32" fmla="*/ 8069580 w 8183880"/>
              <a:gd name="connsiteY32" fmla="*/ 1600604 h 1623464"/>
              <a:gd name="connsiteX33" fmla="*/ 8183880 w 8183880"/>
              <a:gd name="connsiteY33" fmla="*/ 1585364 h 1623464"/>
              <a:gd name="connsiteX0" fmla="*/ 0 w 8183880"/>
              <a:gd name="connsiteY0" fmla="*/ 1623464 h 1624099"/>
              <a:gd name="connsiteX1" fmla="*/ 53340 w 8183880"/>
              <a:gd name="connsiteY1" fmla="*/ 1623464 h 1624099"/>
              <a:gd name="connsiteX2" fmla="*/ 822960 w 8183880"/>
              <a:gd name="connsiteY2" fmla="*/ 1615844 h 1624099"/>
              <a:gd name="connsiteX3" fmla="*/ 899160 w 8183880"/>
              <a:gd name="connsiteY3" fmla="*/ 1547264 h 1624099"/>
              <a:gd name="connsiteX4" fmla="*/ 1005840 w 8183880"/>
              <a:gd name="connsiteY4" fmla="*/ 1608224 h 1624099"/>
              <a:gd name="connsiteX5" fmla="*/ 5585460 w 8183880"/>
              <a:gd name="connsiteY5" fmla="*/ 1623464 h 1624099"/>
              <a:gd name="connsiteX6" fmla="*/ 5623560 w 8183880"/>
              <a:gd name="connsiteY6" fmla="*/ 1592984 h 1624099"/>
              <a:gd name="connsiteX7" fmla="*/ 5646420 w 8183880"/>
              <a:gd name="connsiteY7" fmla="*/ 1547264 h 1624099"/>
              <a:gd name="connsiteX8" fmla="*/ 5676900 w 8183880"/>
              <a:gd name="connsiteY8" fmla="*/ 1379624 h 1624099"/>
              <a:gd name="connsiteX9" fmla="*/ 5730240 w 8183880"/>
              <a:gd name="connsiteY9" fmla="*/ 808124 h 1624099"/>
              <a:gd name="connsiteX10" fmla="*/ 5859780 w 8183880"/>
              <a:gd name="connsiteY10" fmla="*/ 305204 h 1624099"/>
              <a:gd name="connsiteX11" fmla="*/ 5928360 w 8183880"/>
              <a:gd name="connsiteY11" fmla="*/ 404 h 1624099"/>
              <a:gd name="connsiteX12" fmla="*/ 5966460 w 8183880"/>
              <a:gd name="connsiteY12" fmla="*/ 244244 h 1624099"/>
              <a:gd name="connsiteX13" fmla="*/ 6004560 w 8183880"/>
              <a:gd name="connsiteY13" fmla="*/ 419504 h 1624099"/>
              <a:gd name="connsiteX14" fmla="*/ 6073140 w 8183880"/>
              <a:gd name="connsiteY14" fmla="*/ 830984 h 1624099"/>
              <a:gd name="connsiteX15" fmla="*/ 6141720 w 8183880"/>
              <a:gd name="connsiteY15" fmla="*/ 1090064 h 1624099"/>
              <a:gd name="connsiteX16" fmla="*/ 6286500 w 8183880"/>
              <a:gd name="connsiteY16" fmla="*/ 1356764 h 1624099"/>
              <a:gd name="connsiteX17" fmla="*/ 6408420 w 8183880"/>
              <a:gd name="connsiteY17" fmla="*/ 1372004 h 1624099"/>
              <a:gd name="connsiteX18" fmla="*/ 6583680 w 8183880"/>
              <a:gd name="connsiteY18" fmla="*/ 1493924 h 1624099"/>
              <a:gd name="connsiteX19" fmla="*/ 6667500 w 8183880"/>
              <a:gd name="connsiteY19" fmla="*/ 1524404 h 1624099"/>
              <a:gd name="connsiteX20" fmla="*/ 6766560 w 8183880"/>
              <a:gd name="connsiteY20" fmla="*/ 1524404 h 1624099"/>
              <a:gd name="connsiteX21" fmla="*/ 6842760 w 8183880"/>
              <a:gd name="connsiteY21" fmla="*/ 1577744 h 1624099"/>
              <a:gd name="connsiteX22" fmla="*/ 6934200 w 8183880"/>
              <a:gd name="connsiteY22" fmla="*/ 1547264 h 1624099"/>
              <a:gd name="connsiteX23" fmla="*/ 7018020 w 8183880"/>
              <a:gd name="connsiteY23" fmla="*/ 1577744 h 1624099"/>
              <a:gd name="connsiteX24" fmla="*/ 7109460 w 8183880"/>
              <a:gd name="connsiteY24" fmla="*/ 1547264 h 1624099"/>
              <a:gd name="connsiteX25" fmla="*/ 7360920 w 8183880"/>
              <a:gd name="connsiteY25" fmla="*/ 1600604 h 1624099"/>
              <a:gd name="connsiteX26" fmla="*/ 7475220 w 8183880"/>
              <a:gd name="connsiteY26" fmla="*/ 1570124 h 1624099"/>
              <a:gd name="connsiteX27" fmla="*/ 7536180 w 8183880"/>
              <a:gd name="connsiteY27" fmla="*/ 1585364 h 1624099"/>
              <a:gd name="connsiteX28" fmla="*/ 7658100 w 8183880"/>
              <a:gd name="connsiteY28" fmla="*/ 1577744 h 1624099"/>
              <a:gd name="connsiteX29" fmla="*/ 7764780 w 8183880"/>
              <a:gd name="connsiteY29" fmla="*/ 1592984 h 1624099"/>
              <a:gd name="connsiteX30" fmla="*/ 7947660 w 8183880"/>
              <a:gd name="connsiteY30" fmla="*/ 1600604 h 1624099"/>
              <a:gd name="connsiteX31" fmla="*/ 8069580 w 8183880"/>
              <a:gd name="connsiteY31" fmla="*/ 1600604 h 1624099"/>
              <a:gd name="connsiteX32" fmla="*/ 8183880 w 8183880"/>
              <a:gd name="connsiteY32" fmla="*/ 1585364 h 1624099"/>
              <a:gd name="connsiteX0" fmla="*/ 0 w 8183880"/>
              <a:gd name="connsiteY0" fmla="*/ 1623464 h 1624863"/>
              <a:gd name="connsiteX1" fmla="*/ 53340 w 8183880"/>
              <a:gd name="connsiteY1" fmla="*/ 1623464 h 1624863"/>
              <a:gd name="connsiteX2" fmla="*/ 822960 w 8183880"/>
              <a:gd name="connsiteY2" fmla="*/ 1615844 h 1624863"/>
              <a:gd name="connsiteX3" fmla="*/ 899160 w 8183880"/>
              <a:gd name="connsiteY3" fmla="*/ 1547264 h 1624863"/>
              <a:gd name="connsiteX4" fmla="*/ 5585460 w 8183880"/>
              <a:gd name="connsiteY4" fmla="*/ 1623464 h 1624863"/>
              <a:gd name="connsiteX5" fmla="*/ 5623560 w 8183880"/>
              <a:gd name="connsiteY5" fmla="*/ 1592984 h 1624863"/>
              <a:gd name="connsiteX6" fmla="*/ 5646420 w 8183880"/>
              <a:gd name="connsiteY6" fmla="*/ 1547264 h 1624863"/>
              <a:gd name="connsiteX7" fmla="*/ 5676900 w 8183880"/>
              <a:gd name="connsiteY7" fmla="*/ 1379624 h 1624863"/>
              <a:gd name="connsiteX8" fmla="*/ 5730240 w 8183880"/>
              <a:gd name="connsiteY8" fmla="*/ 808124 h 1624863"/>
              <a:gd name="connsiteX9" fmla="*/ 5859780 w 8183880"/>
              <a:gd name="connsiteY9" fmla="*/ 305204 h 1624863"/>
              <a:gd name="connsiteX10" fmla="*/ 5928360 w 8183880"/>
              <a:gd name="connsiteY10" fmla="*/ 404 h 1624863"/>
              <a:gd name="connsiteX11" fmla="*/ 5966460 w 8183880"/>
              <a:gd name="connsiteY11" fmla="*/ 244244 h 1624863"/>
              <a:gd name="connsiteX12" fmla="*/ 6004560 w 8183880"/>
              <a:gd name="connsiteY12" fmla="*/ 419504 h 1624863"/>
              <a:gd name="connsiteX13" fmla="*/ 6073140 w 8183880"/>
              <a:gd name="connsiteY13" fmla="*/ 830984 h 1624863"/>
              <a:gd name="connsiteX14" fmla="*/ 6141720 w 8183880"/>
              <a:gd name="connsiteY14" fmla="*/ 1090064 h 1624863"/>
              <a:gd name="connsiteX15" fmla="*/ 6286500 w 8183880"/>
              <a:gd name="connsiteY15" fmla="*/ 1356764 h 1624863"/>
              <a:gd name="connsiteX16" fmla="*/ 6408420 w 8183880"/>
              <a:gd name="connsiteY16" fmla="*/ 1372004 h 1624863"/>
              <a:gd name="connsiteX17" fmla="*/ 6583680 w 8183880"/>
              <a:gd name="connsiteY17" fmla="*/ 1493924 h 1624863"/>
              <a:gd name="connsiteX18" fmla="*/ 6667500 w 8183880"/>
              <a:gd name="connsiteY18" fmla="*/ 1524404 h 1624863"/>
              <a:gd name="connsiteX19" fmla="*/ 6766560 w 8183880"/>
              <a:gd name="connsiteY19" fmla="*/ 1524404 h 1624863"/>
              <a:gd name="connsiteX20" fmla="*/ 6842760 w 8183880"/>
              <a:gd name="connsiteY20" fmla="*/ 1577744 h 1624863"/>
              <a:gd name="connsiteX21" fmla="*/ 6934200 w 8183880"/>
              <a:gd name="connsiteY21" fmla="*/ 1547264 h 1624863"/>
              <a:gd name="connsiteX22" fmla="*/ 7018020 w 8183880"/>
              <a:gd name="connsiteY22" fmla="*/ 1577744 h 1624863"/>
              <a:gd name="connsiteX23" fmla="*/ 7109460 w 8183880"/>
              <a:gd name="connsiteY23" fmla="*/ 1547264 h 1624863"/>
              <a:gd name="connsiteX24" fmla="*/ 7360920 w 8183880"/>
              <a:gd name="connsiteY24" fmla="*/ 1600604 h 1624863"/>
              <a:gd name="connsiteX25" fmla="*/ 7475220 w 8183880"/>
              <a:gd name="connsiteY25" fmla="*/ 1570124 h 1624863"/>
              <a:gd name="connsiteX26" fmla="*/ 7536180 w 8183880"/>
              <a:gd name="connsiteY26" fmla="*/ 1585364 h 1624863"/>
              <a:gd name="connsiteX27" fmla="*/ 7658100 w 8183880"/>
              <a:gd name="connsiteY27" fmla="*/ 1577744 h 1624863"/>
              <a:gd name="connsiteX28" fmla="*/ 7764780 w 8183880"/>
              <a:gd name="connsiteY28" fmla="*/ 1592984 h 1624863"/>
              <a:gd name="connsiteX29" fmla="*/ 7947660 w 8183880"/>
              <a:gd name="connsiteY29" fmla="*/ 1600604 h 1624863"/>
              <a:gd name="connsiteX30" fmla="*/ 8069580 w 8183880"/>
              <a:gd name="connsiteY30" fmla="*/ 1600604 h 1624863"/>
              <a:gd name="connsiteX31" fmla="*/ 8183880 w 8183880"/>
              <a:gd name="connsiteY31" fmla="*/ 1585364 h 1624863"/>
              <a:gd name="connsiteX0" fmla="*/ 0 w 8183880"/>
              <a:gd name="connsiteY0" fmla="*/ 1623464 h 1623464"/>
              <a:gd name="connsiteX1" fmla="*/ 53340 w 8183880"/>
              <a:gd name="connsiteY1" fmla="*/ 1623464 h 1623464"/>
              <a:gd name="connsiteX2" fmla="*/ 822960 w 8183880"/>
              <a:gd name="connsiteY2" fmla="*/ 1615844 h 1623464"/>
              <a:gd name="connsiteX3" fmla="*/ 5585460 w 8183880"/>
              <a:gd name="connsiteY3" fmla="*/ 1623464 h 1623464"/>
              <a:gd name="connsiteX4" fmla="*/ 5623560 w 8183880"/>
              <a:gd name="connsiteY4" fmla="*/ 1592984 h 1623464"/>
              <a:gd name="connsiteX5" fmla="*/ 5646420 w 8183880"/>
              <a:gd name="connsiteY5" fmla="*/ 1547264 h 1623464"/>
              <a:gd name="connsiteX6" fmla="*/ 5676900 w 8183880"/>
              <a:gd name="connsiteY6" fmla="*/ 1379624 h 1623464"/>
              <a:gd name="connsiteX7" fmla="*/ 5730240 w 8183880"/>
              <a:gd name="connsiteY7" fmla="*/ 808124 h 1623464"/>
              <a:gd name="connsiteX8" fmla="*/ 5859780 w 8183880"/>
              <a:gd name="connsiteY8" fmla="*/ 305204 h 1623464"/>
              <a:gd name="connsiteX9" fmla="*/ 5928360 w 8183880"/>
              <a:gd name="connsiteY9" fmla="*/ 404 h 1623464"/>
              <a:gd name="connsiteX10" fmla="*/ 5966460 w 8183880"/>
              <a:gd name="connsiteY10" fmla="*/ 244244 h 1623464"/>
              <a:gd name="connsiteX11" fmla="*/ 6004560 w 8183880"/>
              <a:gd name="connsiteY11" fmla="*/ 419504 h 1623464"/>
              <a:gd name="connsiteX12" fmla="*/ 6073140 w 8183880"/>
              <a:gd name="connsiteY12" fmla="*/ 830984 h 1623464"/>
              <a:gd name="connsiteX13" fmla="*/ 6141720 w 8183880"/>
              <a:gd name="connsiteY13" fmla="*/ 1090064 h 1623464"/>
              <a:gd name="connsiteX14" fmla="*/ 6286500 w 8183880"/>
              <a:gd name="connsiteY14" fmla="*/ 1356764 h 1623464"/>
              <a:gd name="connsiteX15" fmla="*/ 6408420 w 8183880"/>
              <a:gd name="connsiteY15" fmla="*/ 1372004 h 1623464"/>
              <a:gd name="connsiteX16" fmla="*/ 6583680 w 8183880"/>
              <a:gd name="connsiteY16" fmla="*/ 1493924 h 1623464"/>
              <a:gd name="connsiteX17" fmla="*/ 6667500 w 8183880"/>
              <a:gd name="connsiteY17" fmla="*/ 1524404 h 1623464"/>
              <a:gd name="connsiteX18" fmla="*/ 6766560 w 8183880"/>
              <a:gd name="connsiteY18" fmla="*/ 1524404 h 1623464"/>
              <a:gd name="connsiteX19" fmla="*/ 6842760 w 8183880"/>
              <a:gd name="connsiteY19" fmla="*/ 1577744 h 1623464"/>
              <a:gd name="connsiteX20" fmla="*/ 6934200 w 8183880"/>
              <a:gd name="connsiteY20" fmla="*/ 1547264 h 1623464"/>
              <a:gd name="connsiteX21" fmla="*/ 7018020 w 8183880"/>
              <a:gd name="connsiteY21" fmla="*/ 1577744 h 1623464"/>
              <a:gd name="connsiteX22" fmla="*/ 7109460 w 8183880"/>
              <a:gd name="connsiteY22" fmla="*/ 1547264 h 1623464"/>
              <a:gd name="connsiteX23" fmla="*/ 7360920 w 8183880"/>
              <a:gd name="connsiteY23" fmla="*/ 1600604 h 1623464"/>
              <a:gd name="connsiteX24" fmla="*/ 7475220 w 8183880"/>
              <a:gd name="connsiteY24" fmla="*/ 1570124 h 1623464"/>
              <a:gd name="connsiteX25" fmla="*/ 7536180 w 8183880"/>
              <a:gd name="connsiteY25" fmla="*/ 1585364 h 1623464"/>
              <a:gd name="connsiteX26" fmla="*/ 7658100 w 8183880"/>
              <a:gd name="connsiteY26" fmla="*/ 1577744 h 1623464"/>
              <a:gd name="connsiteX27" fmla="*/ 7764780 w 8183880"/>
              <a:gd name="connsiteY27" fmla="*/ 1592984 h 1623464"/>
              <a:gd name="connsiteX28" fmla="*/ 7947660 w 8183880"/>
              <a:gd name="connsiteY28" fmla="*/ 1600604 h 1623464"/>
              <a:gd name="connsiteX29" fmla="*/ 8069580 w 8183880"/>
              <a:gd name="connsiteY29" fmla="*/ 1600604 h 1623464"/>
              <a:gd name="connsiteX30" fmla="*/ 8183880 w 8183880"/>
              <a:gd name="connsiteY30" fmla="*/ 1585364 h 1623464"/>
              <a:gd name="connsiteX0" fmla="*/ 0 w 8183880"/>
              <a:gd name="connsiteY0" fmla="*/ 1623464 h 1623464"/>
              <a:gd name="connsiteX1" fmla="*/ 53340 w 8183880"/>
              <a:gd name="connsiteY1" fmla="*/ 1623464 h 1623464"/>
              <a:gd name="connsiteX2" fmla="*/ 5585460 w 8183880"/>
              <a:gd name="connsiteY2" fmla="*/ 1623464 h 1623464"/>
              <a:gd name="connsiteX3" fmla="*/ 5623560 w 8183880"/>
              <a:gd name="connsiteY3" fmla="*/ 1592984 h 1623464"/>
              <a:gd name="connsiteX4" fmla="*/ 5646420 w 8183880"/>
              <a:gd name="connsiteY4" fmla="*/ 1547264 h 1623464"/>
              <a:gd name="connsiteX5" fmla="*/ 5676900 w 8183880"/>
              <a:gd name="connsiteY5" fmla="*/ 1379624 h 1623464"/>
              <a:gd name="connsiteX6" fmla="*/ 5730240 w 8183880"/>
              <a:gd name="connsiteY6" fmla="*/ 808124 h 1623464"/>
              <a:gd name="connsiteX7" fmla="*/ 5859780 w 8183880"/>
              <a:gd name="connsiteY7" fmla="*/ 305204 h 1623464"/>
              <a:gd name="connsiteX8" fmla="*/ 5928360 w 8183880"/>
              <a:gd name="connsiteY8" fmla="*/ 404 h 1623464"/>
              <a:gd name="connsiteX9" fmla="*/ 5966460 w 8183880"/>
              <a:gd name="connsiteY9" fmla="*/ 244244 h 1623464"/>
              <a:gd name="connsiteX10" fmla="*/ 6004560 w 8183880"/>
              <a:gd name="connsiteY10" fmla="*/ 419504 h 1623464"/>
              <a:gd name="connsiteX11" fmla="*/ 6073140 w 8183880"/>
              <a:gd name="connsiteY11" fmla="*/ 830984 h 1623464"/>
              <a:gd name="connsiteX12" fmla="*/ 6141720 w 8183880"/>
              <a:gd name="connsiteY12" fmla="*/ 1090064 h 1623464"/>
              <a:gd name="connsiteX13" fmla="*/ 6286500 w 8183880"/>
              <a:gd name="connsiteY13" fmla="*/ 1356764 h 1623464"/>
              <a:gd name="connsiteX14" fmla="*/ 6408420 w 8183880"/>
              <a:gd name="connsiteY14" fmla="*/ 1372004 h 1623464"/>
              <a:gd name="connsiteX15" fmla="*/ 6583680 w 8183880"/>
              <a:gd name="connsiteY15" fmla="*/ 1493924 h 1623464"/>
              <a:gd name="connsiteX16" fmla="*/ 6667500 w 8183880"/>
              <a:gd name="connsiteY16" fmla="*/ 1524404 h 1623464"/>
              <a:gd name="connsiteX17" fmla="*/ 6766560 w 8183880"/>
              <a:gd name="connsiteY17" fmla="*/ 1524404 h 1623464"/>
              <a:gd name="connsiteX18" fmla="*/ 6842760 w 8183880"/>
              <a:gd name="connsiteY18" fmla="*/ 1577744 h 1623464"/>
              <a:gd name="connsiteX19" fmla="*/ 6934200 w 8183880"/>
              <a:gd name="connsiteY19" fmla="*/ 1547264 h 1623464"/>
              <a:gd name="connsiteX20" fmla="*/ 7018020 w 8183880"/>
              <a:gd name="connsiteY20" fmla="*/ 1577744 h 1623464"/>
              <a:gd name="connsiteX21" fmla="*/ 7109460 w 8183880"/>
              <a:gd name="connsiteY21" fmla="*/ 1547264 h 1623464"/>
              <a:gd name="connsiteX22" fmla="*/ 7360920 w 8183880"/>
              <a:gd name="connsiteY22" fmla="*/ 1600604 h 1623464"/>
              <a:gd name="connsiteX23" fmla="*/ 7475220 w 8183880"/>
              <a:gd name="connsiteY23" fmla="*/ 1570124 h 1623464"/>
              <a:gd name="connsiteX24" fmla="*/ 7536180 w 8183880"/>
              <a:gd name="connsiteY24" fmla="*/ 1585364 h 1623464"/>
              <a:gd name="connsiteX25" fmla="*/ 7658100 w 8183880"/>
              <a:gd name="connsiteY25" fmla="*/ 1577744 h 1623464"/>
              <a:gd name="connsiteX26" fmla="*/ 7764780 w 8183880"/>
              <a:gd name="connsiteY26" fmla="*/ 1592984 h 1623464"/>
              <a:gd name="connsiteX27" fmla="*/ 7947660 w 8183880"/>
              <a:gd name="connsiteY27" fmla="*/ 1600604 h 1623464"/>
              <a:gd name="connsiteX28" fmla="*/ 8069580 w 8183880"/>
              <a:gd name="connsiteY28" fmla="*/ 1600604 h 1623464"/>
              <a:gd name="connsiteX29" fmla="*/ 8183880 w 8183880"/>
              <a:gd name="connsiteY29" fmla="*/ 1585364 h 1623464"/>
              <a:gd name="connsiteX0" fmla="*/ 0 w 8183880"/>
              <a:gd name="connsiteY0" fmla="*/ 1623464 h 1623681"/>
              <a:gd name="connsiteX1" fmla="*/ 53340 w 8183880"/>
              <a:gd name="connsiteY1" fmla="*/ 1623464 h 1623681"/>
              <a:gd name="connsiteX2" fmla="*/ 5585460 w 8183880"/>
              <a:gd name="connsiteY2" fmla="*/ 1623464 h 1623681"/>
              <a:gd name="connsiteX3" fmla="*/ 5623560 w 8183880"/>
              <a:gd name="connsiteY3" fmla="*/ 1592984 h 1623681"/>
              <a:gd name="connsiteX4" fmla="*/ 5646420 w 8183880"/>
              <a:gd name="connsiteY4" fmla="*/ 1547264 h 1623681"/>
              <a:gd name="connsiteX5" fmla="*/ 5676900 w 8183880"/>
              <a:gd name="connsiteY5" fmla="*/ 1379624 h 1623681"/>
              <a:gd name="connsiteX6" fmla="*/ 5730240 w 8183880"/>
              <a:gd name="connsiteY6" fmla="*/ 808124 h 1623681"/>
              <a:gd name="connsiteX7" fmla="*/ 5859780 w 8183880"/>
              <a:gd name="connsiteY7" fmla="*/ 305204 h 1623681"/>
              <a:gd name="connsiteX8" fmla="*/ 5928360 w 8183880"/>
              <a:gd name="connsiteY8" fmla="*/ 404 h 1623681"/>
              <a:gd name="connsiteX9" fmla="*/ 5966460 w 8183880"/>
              <a:gd name="connsiteY9" fmla="*/ 244244 h 1623681"/>
              <a:gd name="connsiteX10" fmla="*/ 6004560 w 8183880"/>
              <a:gd name="connsiteY10" fmla="*/ 419504 h 1623681"/>
              <a:gd name="connsiteX11" fmla="*/ 6073140 w 8183880"/>
              <a:gd name="connsiteY11" fmla="*/ 830984 h 1623681"/>
              <a:gd name="connsiteX12" fmla="*/ 6141720 w 8183880"/>
              <a:gd name="connsiteY12" fmla="*/ 1090064 h 1623681"/>
              <a:gd name="connsiteX13" fmla="*/ 6286500 w 8183880"/>
              <a:gd name="connsiteY13" fmla="*/ 1356764 h 1623681"/>
              <a:gd name="connsiteX14" fmla="*/ 6408420 w 8183880"/>
              <a:gd name="connsiteY14" fmla="*/ 1372004 h 1623681"/>
              <a:gd name="connsiteX15" fmla="*/ 6583680 w 8183880"/>
              <a:gd name="connsiteY15" fmla="*/ 1493924 h 1623681"/>
              <a:gd name="connsiteX16" fmla="*/ 6667500 w 8183880"/>
              <a:gd name="connsiteY16" fmla="*/ 1524404 h 1623681"/>
              <a:gd name="connsiteX17" fmla="*/ 6766560 w 8183880"/>
              <a:gd name="connsiteY17" fmla="*/ 1524404 h 1623681"/>
              <a:gd name="connsiteX18" fmla="*/ 6842760 w 8183880"/>
              <a:gd name="connsiteY18" fmla="*/ 1577744 h 1623681"/>
              <a:gd name="connsiteX19" fmla="*/ 6934200 w 8183880"/>
              <a:gd name="connsiteY19" fmla="*/ 1547264 h 1623681"/>
              <a:gd name="connsiteX20" fmla="*/ 7018020 w 8183880"/>
              <a:gd name="connsiteY20" fmla="*/ 1577744 h 1623681"/>
              <a:gd name="connsiteX21" fmla="*/ 7109460 w 8183880"/>
              <a:gd name="connsiteY21" fmla="*/ 1547264 h 1623681"/>
              <a:gd name="connsiteX22" fmla="*/ 7360920 w 8183880"/>
              <a:gd name="connsiteY22" fmla="*/ 1600604 h 1623681"/>
              <a:gd name="connsiteX23" fmla="*/ 7475220 w 8183880"/>
              <a:gd name="connsiteY23" fmla="*/ 1570124 h 1623681"/>
              <a:gd name="connsiteX24" fmla="*/ 7536180 w 8183880"/>
              <a:gd name="connsiteY24" fmla="*/ 1585364 h 1623681"/>
              <a:gd name="connsiteX25" fmla="*/ 7658100 w 8183880"/>
              <a:gd name="connsiteY25" fmla="*/ 1577744 h 1623681"/>
              <a:gd name="connsiteX26" fmla="*/ 7764780 w 8183880"/>
              <a:gd name="connsiteY26" fmla="*/ 1592984 h 1623681"/>
              <a:gd name="connsiteX27" fmla="*/ 7947660 w 8183880"/>
              <a:gd name="connsiteY27" fmla="*/ 1600604 h 1623681"/>
              <a:gd name="connsiteX28" fmla="*/ 8069580 w 8183880"/>
              <a:gd name="connsiteY28" fmla="*/ 1600604 h 1623681"/>
              <a:gd name="connsiteX29" fmla="*/ 8183880 w 8183880"/>
              <a:gd name="connsiteY29" fmla="*/ 1585364 h 1623681"/>
              <a:gd name="connsiteX0" fmla="*/ 0 w 8183880"/>
              <a:gd name="connsiteY0" fmla="*/ 1623464 h 1623681"/>
              <a:gd name="connsiteX1" fmla="*/ 53340 w 8183880"/>
              <a:gd name="connsiteY1" fmla="*/ 1623464 h 1623681"/>
              <a:gd name="connsiteX2" fmla="*/ 5585460 w 8183880"/>
              <a:gd name="connsiteY2" fmla="*/ 1623464 h 1623681"/>
              <a:gd name="connsiteX3" fmla="*/ 5623560 w 8183880"/>
              <a:gd name="connsiteY3" fmla="*/ 1592984 h 1623681"/>
              <a:gd name="connsiteX4" fmla="*/ 5646420 w 8183880"/>
              <a:gd name="connsiteY4" fmla="*/ 1547264 h 1623681"/>
              <a:gd name="connsiteX5" fmla="*/ 5676900 w 8183880"/>
              <a:gd name="connsiteY5" fmla="*/ 1379624 h 1623681"/>
              <a:gd name="connsiteX6" fmla="*/ 5730240 w 8183880"/>
              <a:gd name="connsiteY6" fmla="*/ 808124 h 1623681"/>
              <a:gd name="connsiteX7" fmla="*/ 5859780 w 8183880"/>
              <a:gd name="connsiteY7" fmla="*/ 305204 h 1623681"/>
              <a:gd name="connsiteX8" fmla="*/ 5928360 w 8183880"/>
              <a:gd name="connsiteY8" fmla="*/ 404 h 1623681"/>
              <a:gd name="connsiteX9" fmla="*/ 5966460 w 8183880"/>
              <a:gd name="connsiteY9" fmla="*/ 244244 h 1623681"/>
              <a:gd name="connsiteX10" fmla="*/ 6004560 w 8183880"/>
              <a:gd name="connsiteY10" fmla="*/ 419504 h 1623681"/>
              <a:gd name="connsiteX11" fmla="*/ 6073140 w 8183880"/>
              <a:gd name="connsiteY11" fmla="*/ 830984 h 1623681"/>
              <a:gd name="connsiteX12" fmla="*/ 6141720 w 8183880"/>
              <a:gd name="connsiteY12" fmla="*/ 1090064 h 1623681"/>
              <a:gd name="connsiteX13" fmla="*/ 6286500 w 8183880"/>
              <a:gd name="connsiteY13" fmla="*/ 1356764 h 1623681"/>
              <a:gd name="connsiteX14" fmla="*/ 6408420 w 8183880"/>
              <a:gd name="connsiteY14" fmla="*/ 1372004 h 1623681"/>
              <a:gd name="connsiteX15" fmla="*/ 6583680 w 8183880"/>
              <a:gd name="connsiteY15" fmla="*/ 1493924 h 1623681"/>
              <a:gd name="connsiteX16" fmla="*/ 6667500 w 8183880"/>
              <a:gd name="connsiteY16" fmla="*/ 1524404 h 1623681"/>
              <a:gd name="connsiteX17" fmla="*/ 6766560 w 8183880"/>
              <a:gd name="connsiteY17" fmla="*/ 1524404 h 1623681"/>
              <a:gd name="connsiteX18" fmla="*/ 6842760 w 8183880"/>
              <a:gd name="connsiteY18" fmla="*/ 1577744 h 1623681"/>
              <a:gd name="connsiteX19" fmla="*/ 6934200 w 8183880"/>
              <a:gd name="connsiteY19" fmla="*/ 1547264 h 1623681"/>
              <a:gd name="connsiteX20" fmla="*/ 7018020 w 8183880"/>
              <a:gd name="connsiteY20" fmla="*/ 1577744 h 1623681"/>
              <a:gd name="connsiteX21" fmla="*/ 7109460 w 8183880"/>
              <a:gd name="connsiteY21" fmla="*/ 1547264 h 1623681"/>
              <a:gd name="connsiteX22" fmla="*/ 7360920 w 8183880"/>
              <a:gd name="connsiteY22" fmla="*/ 1600604 h 1623681"/>
              <a:gd name="connsiteX23" fmla="*/ 7475220 w 8183880"/>
              <a:gd name="connsiteY23" fmla="*/ 1570124 h 1623681"/>
              <a:gd name="connsiteX24" fmla="*/ 7536180 w 8183880"/>
              <a:gd name="connsiteY24" fmla="*/ 1585364 h 1623681"/>
              <a:gd name="connsiteX25" fmla="*/ 7658100 w 8183880"/>
              <a:gd name="connsiteY25" fmla="*/ 1577744 h 1623681"/>
              <a:gd name="connsiteX26" fmla="*/ 7764780 w 8183880"/>
              <a:gd name="connsiteY26" fmla="*/ 1592984 h 1623681"/>
              <a:gd name="connsiteX27" fmla="*/ 7947660 w 8183880"/>
              <a:gd name="connsiteY27" fmla="*/ 1600604 h 1623681"/>
              <a:gd name="connsiteX28" fmla="*/ 8069580 w 8183880"/>
              <a:gd name="connsiteY28" fmla="*/ 1600604 h 1623681"/>
              <a:gd name="connsiteX29" fmla="*/ 8183880 w 8183880"/>
              <a:gd name="connsiteY29" fmla="*/ 1585364 h 1623681"/>
              <a:gd name="connsiteX0" fmla="*/ 0 w 8130540"/>
              <a:gd name="connsiteY0" fmla="*/ 1623464 h 1623681"/>
              <a:gd name="connsiteX1" fmla="*/ 5532120 w 8130540"/>
              <a:gd name="connsiteY1" fmla="*/ 1623464 h 1623681"/>
              <a:gd name="connsiteX2" fmla="*/ 5570220 w 8130540"/>
              <a:gd name="connsiteY2" fmla="*/ 1592984 h 1623681"/>
              <a:gd name="connsiteX3" fmla="*/ 5593080 w 8130540"/>
              <a:gd name="connsiteY3" fmla="*/ 1547264 h 1623681"/>
              <a:gd name="connsiteX4" fmla="*/ 5623560 w 8130540"/>
              <a:gd name="connsiteY4" fmla="*/ 1379624 h 1623681"/>
              <a:gd name="connsiteX5" fmla="*/ 5676900 w 8130540"/>
              <a:gd name="connsiteY5" fmla="*/ 808124 h 1623681"/>
              <a:gd name="connsiteX6" fmla="*/ 5806440 w 8130540"/>
              <a:gd name="connsiteY6" fmla="*/ 305204 h 1623681"/>
              <a:gd name="connsiteX7" fmla="*/ 5875020 w 8130540"/>
              <a:gd name="connsiteY7" fmla="*/ 404 h 1623681"/>
              <a:gd name="connsiteX8" fmla="*/ 5913120 w 8130540"/>
              <a:gd name="connsiteY8" fmla="*/ 244244 h 1623681"/>
              <a:gd name="connsiteX9" fmla="*/ 5951220 w 8130540"/>
              <a:gd name="connsiteY9" fmla="*/ 419504 h 1623681"/>
              <a:gd name="connsiteX10" fmla="*/ 6019800 w 8130540"/>
              <a:gd name="connsiteY10" fmla="*/ 830984 h 1623681"/>
              <a:gd name="connsiteX11" fmla="*/ 6088380 w 8130540"/>
              <a:gd name="connsiteY11" fmla="*/ 1090064 h 1623681"/>
              <a:gd name="connsiteX12" fmla="*/ 6233160 w 8130540"/>
              <a:gd name="connsiteY12" fmla="*/ 1356764 h 1623681"/>
              <a:gd name="connsiteX13" fmla="*/ 6355080 w 8130540"/>
              <a:gd name="connsiteY13" fmla="*/ 1372004 h 1623681"/>
              <a:gd name="connsiteX14" fmla="*/ 6530340 w 8130540"/>
              <a:gd name="connsiteY14" fmla="*/ 1493924 h 1623681"/>
              <a:gd name="connsiteX15" fmla="*/ 6614160 w 8130540"/>
              <a:gd name="connsiteY15" fmla="*/ 1524404 h 1623681"/>
              <a:gd name="connsiteX16" fmla="*/ 6713220 w 8130540"/>
              <a:gd name="connsiteY16" fmla="*/ 1524404 h 1623681"/>
              <a:gd name="connsiteX17" fmla="*/ 6789420 w 8130540"/>
              <a:gd name="connsiteY17" fmla="*/ 1577744 h 1623681"/>
              <a:gd name="connsiteX18" fmla="*/ 6880860 w 8130540"/>
              <a:gd name="connsiteY18" fmla="*/ 1547264 h 1623681"/>
              <a:gd name="connsiteX19" fmla="*/ 6964680 w 8130540"/>
              <a:gd name="connsiteY19" fmla="*/ 1577744 h 1623681"/>
              <a:gd name="connsiteX20" fmla="*/ 7056120 w 8130540"/>
              <a:gd name="connsiteY20" fmla="*/ 1547264 h 1623681"/>
              <a:gd name="connsiteX21" fmla="*/ 7307580 w 8130540"/>
              <a:gd name="connsiteY21" fmla="*/ 1600604 h 1623681"/>
              <a:gd name="connsiteX22" fmla="*/ 7421880 w 8130540"/>
              <a:gd name="connsiteY22" fmla="*/ 1570124 h 1623681"/>
              <a:gd name="connsiteX23" fmla="*/ 7482840 w 8130540"/>
              <a:gd name="connsiteY23" fmla="*/ 1585364 h 1623681"/>
              <a:gd name="connsiteX24" fmla="*/ 7604760 w 8130540"/>
              <a:gd name="connsiteY24" fmla="*/ 1577744 h 1623681"/>
              <a:gd name="connsiteX25" fmla="*/ 7711440 w 8130540"/>
              <a:gd name="connsiteY25" fmla="*/ 1592984 h 1623681"/>
              <a:gd name="connsiteX26" fmla="*/ 7894320 w 8130540"/>
              <a:gd name="connsiteY26" fmla="*/ 1600604 h 1623681"/>
              <a:gd name="connsiteX27" fmla="*/ 8016240 w 8130540"/>
              <a:gd name="connsiteY27" fmla="*/ 1600604 h 1623681"/>
              <a:gd name="connsiteX28" fmla="*/ 8130540 w 8130540"/>
              <a:gd name="connsiteY28"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57300 w 2598420"/>
              <a:gd name="connsiteY16" fmla="*/ 1577744 h 1623681"/>
              <a:gd name="connsiteX17" fmla="*/ 1348740 w 2598420"/>
              <a:gd name="connsiteY17" fmla="*/ 1547264 h 1623681"/>
              <a:gd name="connsiteX18" fmla="*/ 1432560 w 2598420"/>
              <a:gd name="connsiteY18" fmla="*/ 1577744 h 1623681"/>
              <a:gd name="connsiteX19" fmla="*/ 1524000 w 2598420"/>
              <a:gd name="connsiteY19" fmla="*/ 1547264 h 1623681"/>
              <a:gd name="connsiteX20" fmla="*/ 1775460 w 2598420"/>
              <a:gd name="connsiteY20" fmla="*/ 1600604 h 1623681"/>
              <a:gd name="connsiteX21" fmla="*/ 1889760 w 2598420"/>
              <a:gd name="connsiteY21" fmla="*/ 1570124 h 1623681"/>
              <a:gd name="connsiteX22" fmla="*/ 1950720 w 2598420"/>
              <a:gd name="connsiteY22" fmla="*/ 1585364 h 1623681"/>
              <a:gd name="connsiteX23" fmla="*/ 2072640 w 2598420"/>
              <a:gd name="connsiteY23" fmla="*/ 1577744 h 1623681"/>
              <a:gd name="connsiteX24" fmla="*/ 2179320 w 2598420"/>
              <a:gd name="connsiteY24" fmla="*/ 1592984 h 1623681"/>
              <a:gd name="connsiteX25" fmla="*/ 2362200 w 2598420"/>
              <a:gd name="connsiteY25" fmla="*/ 1600604 h 1623681"/>
              <a:gd name="connsiteX26" fmla="*/ 2484120 w 2598420"/>
              <a:gd name="connsiteY26" fmla="*/ 1600604 h 1623681"/>
              <a:gd name="connsiteX27" fmla="*/ 2598420 w 2598420"/>
              <a:gd name="connsiteY27"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348740 w 2598420"/>
              <a:gd name="connsiteY17" fmla="*/ 1547264 h 1623681"/>
              <a:gd name="connsiteX18" fmla="*/ 1432560 w 2598420"/>
              <a:gd name="connsiteY18" fmla="*/ 1577744 h 1623681"/>
              <a:gd name="connsiteX19" fmla="*/ 1524000 w 2598420"/>
              <a:gd name="connsiteY19" fmla="*/ 1547264 h 1623681"/>
              <a:gd name="connsiteX20" fmla="*/ 1775460 w 2598420"/>
              <a:gd name="connsiteY20" fmla="*/ 1600604 h 1623681"/>
              <a:gd name="connsiteX21" fmla="*/ 1889760 w 2598420"/>
              <a:gd name="connsiteY21" fmla="*/ 1570124 h 1623681"/>
              <a:gd name="connsiteX22" fmla="*/ 1950720 w 2598420"/>
              <a:gd name="connsiteY22" fmla="*/ 1585364 h 1623681"/>
              <a:gd name="connsiteX23" fmla="*/ 2072640 w 2598420"/>
              <a:gd name="connsiteY23" fmla="*/ 1577744 h 1623681"/>
              <a:gd name="connsiteX24" fmla="*/ 2179320 w 2598420"/>
              <a:gd name="connsiteY24" fmla="*/ 1592984 h 1623681"/>
              <a:gd name="connsiteX25" fmla="*/ 2362200 w 2598420"/>
              <a:gd name="connsiteY25" fmla="*/ 1600604 h 1623681"/>
              <a:gd name="connsiteX26" fmla="*/ 2484120 w 2598420"/>
              <a:gd name="connsiteY26" fmla="*/ 1600604 h 1623681"/>
              <a:gd name="connsiteX27" fmla="*/ 2598420 w 2598420"/>
              <a:gd name="connsiteY27"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432560 w 2598420"/>
              <a:gd name="connsiteY17" fmla="*/ 1577744 h 1623681"/>
              <a:gd name="connsiteX18" fmla="*/ 1524000 w 2598420"/>
              <a:gd name="connsiteY18" fmla="*/ 1547264 h 1623681"/>
              <a:gd name="connsiteX19" fmla="*/ 1775460 w 2598420"/>
              <a:gd name="connsiteY19" fmla="*/ 1600604 h 1623681"/>
              <a:gd name="connsiteX20" fmla="*/ 1889760 w 2598420"/>
              <a:gd name="connsiteY20" fmla="*/ 1570124 h 1623681"/>
              <a:gd name="connsiteX21" fmla="*/ 1950720 w 2598420"/>
              <a:gd name="connsiteY21" fmla="*/ 1585364 h 1623681"/>
              <a:gd name="connsiteX22" fmla="*/ 2072640 w 2598420"/>
              <a:gd name="connsiteY22" fmla="*/ 1577744 h 1623681"/>
              <a:gd name="connsiteX23" fmla="*/ 2179320 w 2598420"/>
              <a:gd name="connsiteY23" fmla="*/ 1592984 h 1623681"/>
              <a:gd name="connsiteX24" fmla="*/ 2362200 w 2598420"/>
              <a:gd name="connsiteY24" fmla="*/ 1600604 h 1623681"/>
              <a:gd name="connsiteX25" fmla="*/ 2484120 w 2598420"/>
              <a:gd name="connsiteY25" fmla="*/ 1600604 h 1623681"/>
              <a:gd name="connsiteX26" fmla="*/ 2598420 w 2598420"/>
              <a:gd name="connsiteY26"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524000 w 2598420"/>
              <a:gd name="connsiteY17" fmla="*/ 1547264 h 1623681"/>
              <a:gd name="connsiteX18" fmla="*/ 1775460 w 2598420"/>
              <a:gd name="connsiteY18" fmla="*/ 1600604 h 1623681"/>
              <a:gd name="connsiteX19" fmla="*/ 1889760 w 2598420"/>
              <a:gd name="connsiteY19" fmla="*/ 1570124 h 1623681"/>
              <a:gd name="connsiteX20" fmla="*/ 1950720 w 2598420"/>
              <a:gd name="connsiteY20" fmla="*/ 1585364 h 1623681"/>
              <a:gd name="connsiteX21" fmla="*/ 2072640 w 2598420"/>
              <a:gd name="connsiteY21" fmla="*/ 1577744 h 1623681"/>
              <a:gd name="connsiteX22" fmla="*/ 2179320 w 2598420"/>
              <a:gd name="connsiteY22" fmla="*/ 1592984 h 1623681"/>
              <a:gd name="connsiteX23" fmla="*/ 2362200 w 2598420"/>
              <a:gd name="connsiteY23" fmla="*/ 1600604 h 1623681"/>
              <a:gd name="connsiteX24" fmla="*/ 2484120 w 2598420"/>
              <a:gd name="connsiteY24" fmla="*/ 1600604 h 1623681"/>
              <a:gd name="connsiteX25" fmla="*/ 2598420 w 2598420"/>
              <a:gd name="connsiteY25" fmla="*/ 1585364 h 1623681"/>
              <a:gd name="connsiteX0" fmla="*/ 0 w 2598420"/>
              <a:gd name="connsiteY0" fmla="*/ 1623464 h 1625663"/>
              <a:gd name="connsiteX1" fmla="*/ 38100 w 2598420"/>
              <a:gd name="connsiteY1" fmla="*/ 1592984 h 1625663"/>
              <a:gd name="connsiteX2" fmla="*/ 60960 w 2598420"/>
              <a:gd name="connsiteY2" fmla="*/ 1547264 h 1625663"/>
              <a:gd name="connsiteX3" fmla="*/ 91440 w 2598420"/>
              <a:gd name="connsiteY3" fmla="*/ 1379624 h 1625663"/>
              <a:gd name="connsiteX4" fmla="*/ 144780 w 2598420"/>
              <a:gd name="connsiteY4" fmla="*/ 808124 h 1625663"/>
              <a:gd name="connsiteX5" fmla="*/ 274320 w 2598420"/>
              <a:gd name="connsiteY5" fmla="*/ 305204 h 1625663"/>
              <a:gd name="connsiteX6" fmla="*/ 342900 w 2598420"/>
              <a:gd name="connsiteY6" fmla="*/ 404 h 1625663"/>
              <a:gd name="connsiteX7" fmla="*/ 381000 w 2598420"/>
              <a:gd name="connsiteY7" fmla="*/ 244244 h 1625663"/>
              <a:gd name="connsiteX8" fmla="*/ 419100 w 2598420"/>
              <a:gd name="connsiteY8" fmla="*/ 419504 h 1625663"/>
              <a:gd name="connsiteX9" fmla="*/ 487680 w 2598420"/>
              <a:gd name="connsiteY9" fmla="*/ 830984 h 1625663"/>
              <a:gd name="connsiteX10" fmla="*/ 556260 w 2598420"/>
              <a:gd name="connsiteY10" fmla="*/ 1090064 h 1625663"/>
              <a:gd name="connsiteX11" fmla="*/ 701040 w 2598420"/>
              <a:gd name="connsiteY11" fmla="*/ 1356764 h 1625663"/>
              <a:gd name="connsiteX12" fmla="*/ 822960 w 2598420"/>
              <a:gd name="connsiteY12" fmla="*/ 1372004 h 1625663"/>
              <a:gd name="connsiteX13" fmla="*/ 998220 w 2598420"/>
              <a:gd name="connsiteY13" fmla="*/ 1493924 h 1625663"/>
              <a:gd name="connsiteX14" fmla="*/ 1082040 w 2598420"/>
              <a:gd name="connsiteY14" fmla="*/ 1524404 h 1625663"/>
              <a:gd name="connsiteX15" fmla="*/ 1181100 w 2598420"/>
              <a:gd name="connsiteY15" fmla="*/ 1524404 h 1625663"/>
              <a:gd name="connsiteX16" fmla="*/ 1276350 w 2598420"/>
              <a:gd name="connsiteY16" fmla="*/ 1622194 h 1625663"/>
              <a:gd name="connsiteX17" fmla="*/ 1775460 w 2598420"/>
              <a:gd name="connsiteY17" fmla="*/ 1600604 h 1625663"/>
              <a:gd name="connsiteX18" fmla="*/ 1889760 w 2598420"/>
              <a:gd name="connsiteY18" fmla="*/ 1570124 h 1625663"/>
              <a:gd name="connsiteX19" fmla="*/ 1950720 w 2598420"/>
              <a:gd name="connsiteY19" fmla="*/ 1585364 h 1625663"/>
              <a:gd name="connsiteX20" fmla="*/ 2072640 w 2598420"/>
              <a:gd name="connsiteY20" fmla="*/ 1577744 h 1625663"/>
              <a:gd name="connsiteX21" fmla="*/ 2179320 w 2598420"/>
              <a:gd name="connsiteY21" fmla="*/ 1592984 h 1625663"/>
              <a:gd name="connsiteX22" fmla="*/ 2362200 w 2598420"/>
              <a:gd name="connsiteY22" fmla="*/ 1600604 h 1625663"/>
              <a:gd name="connsiteX23" fmla="*/ 2484120 w 2598420"/>
              <a:gd name="connsiteY23" fmla="*/ 1600604 h 1625663"/>
              <a:gd name="connsiteX24" fmla="*/ 2598420 w 2598420"/>
              <a:gd name="connsiteY24" fmla="*/ 1585364 h 1625663"/>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889760 w 2598420"/>
              <a:gd name="connsiteY17" fmla="*/ 1570124 h 1623681"/>
              <a:gd name="connsiteX18" fmla="*/ 1950720 w 2598420"/>
              <a:gd name="connsiteY18" fmla="*/ 1585364 h 1623681"/>
              <a:gd name="connsiteX19" fmla="*/ 2072640 w 2598420"/>
              <a:gd name="connsiteY19" fmla="*/ 1577744 h 1623681"/>
              <a:gd name="connsiteX20" fmla="*/ 2179320 w 2598420"/>
              <a:gd name="connsiteY20" fmla="*/ 1592984 h 1623681"/>
              <a:gd name="connsiteX21" fmla="*/ 2362200 w 2598420"/>
              <a:gd name="connsiteY21" fmla="*/ 1600604 h 1623681"/>
              <a:gd name="connsiteX22" fmla="*/ 2484120 w 2598420"/>
              <a:gd name="connsiteY22" fmla="*/ 1600604 h 1623681"/>
              <a:gd name="connsiteX23" fmla="*/ 2598420 w 2598420"/>
              <a:gd name="connsiteY23" fmla="*/ 1585364 h 1623681"/>
              <a:gd name="connsiteX0" fmla="*/ 0 w 2598420"/>
              <a:gd name="connsiteY0" fmla="*/ 1623464 h 1623850"/>
              <a:gd name="connsiteX1" fmla="*/ 38100 w 2598420"/>
              <a:gd name="connsiteY1" fmla="*/ 1592984 h 1623850"/>
              <a:gd name="connsiteX2" fmla="*/ 60960 w 2598420"/>
              <a:gd name="connsiteY2" fmla="*/ 1547264 h 1623850"/>
              <a:gd name="connsiteX3" fmla="*/ 91440 w 2598420"/>
              <a:gd name="connsiteY3" fmla="*/ 1379624 h 1623850"/>
              <a:gd name="connsiteX4" fmla="*/ 144780 w 2598420"/>
              <a:gd name="connsiteY4" fmla="*/ 808124 h 1623850"/>
              <a:gd name="connsiteX5" fmla="*/ 274320 w 2598420"/>
              <a:gd name="connsiteY5" fmla="*/ 305204 h 1623850"/>
              <a:gd name="connsiteX6" fmla="*/ 342900 w 2598420"/>
              <a:gd name="connsiteY6" fmla="*/ 404 h 1623850"/>
              <a:gd name="connsiteX7" fmla="*/ 381000 w 2598420"/>
              <a:gd name="connsiteY7" fmla="*/ 244244 h 1623850"/>
              <a:gd name="connsiteX8" fmla="*/ 419100 w 2598420"/>
              <a:gd name="connsiteY8" fmla="*/ 419504 h 1623850"/>
              <a:gd name="connsiteX9" fmla="*/ 487680 w 2598420"/>
              <a:gd name="connsiteY9" fmla="*/ 830984 h 1623850"/>
              <a:gd name="connsiteX10" fmla="*/ 556260 w 2598420"/>
              <a:gd name="connsiteY10" fmla="*/ 1090064 h 1623850"/>
              <a:gd name="connsiteX11" fmla="*/ 701040 w 2598420"/>
              <a:gd name="connsiteY11" fmla="*/ 1356764 h 1623850"/>
              <a:gd name="connsiteX12" fmla="*/ 822960 w 2598420"/>
              <a:gd name="connsiteY12" fmla="*/ 1372004 h 1623850"/>
              <a:gd name="connsiteX13" fmla="*/ 998220 w 2598420"/>
              <a:gd name="connsiteY13" fmla="*/ 1493924 h 1623850"/>
              <a:gd name="connsiteX14" fmla="*/ 1082040 w 2598420"/>
              <a:gd name="connsiteY14" fmla="*/ 1524404 h 1623850"/>
              <a:gd name="connsiteX15" fmla="*/ 1181100 w 2598420"/>
              <a:gd name="connsiteY15" fmla="*/ 1524404 h 1623850"/>
              <a:gd name="connsiteX16" fmla="*/ 1276350 w 2598420"/>
              <a:gd name="connsiteY16" fmla="*/ 1622194 h 1623850"/>
              <a:gd name="connsiteX17" fmla="*/ 1950720 w 2598420"/>
              <a:gd name="connsiteY17" fmla="*/ 1585364 h 1623850"/>
              <a:gd name="connsiteX18" fmla="*/ 2072640 w 2598420"/>
              <a:gd name="connsiteY18" fmla="*/ 1577744 h 1623850"/>
              <a:gd name="connsiteX19" fmla="*/ 2179320 w 2598420"/>
              <a:gd name="connsiteY19" fmla="*/ 1592984 h 1623850"/>
              <a:gd name="connsiteX20" fmla="*/ 2362200 w 2598420"/>
              <a:gd name="connsiteY20" fmla="*/ 1600604 h 1623850"/>
              <a:gd name="connsiteX21" fmla="*/ 2484120 w 2598420"/>
              <a:gd name="connsiteY21" fmla="*/ 1600604 h 1623850"/>
              <a:gd name="connsiteX22" fmla="*/ 2598420 w 2598420"/>
              <a:gd name="connsiteY22" fmla="*/ 1585364 h 1623850"/>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072640 w 2598420"/>
              <a:gd name="connsiteY17" fmla="*/ 1577744 h 1623681"/>
              <a:gd name="connsiteX18" fmla="*/ 2179320 w 2598420"/>
              <a:gd name="connsiteY18" fmla="*/ 1592984 h 1623681"/>
              <a:gd name="connsiteX19" fmla="*/ 2362200 w 2598420"/>
              <a:gd name="connsiteY19" fmla="*/ 1600604 h 1623681"/>
              <a:gd name="connsiteX20" fmla="*/ 2484120 w 2598420"/>
              <a:gd name="connsiteY20" fmla="*/ 1600604 h 1623681"/>
              <a:gd name="connsiteX21" fmla="*/ 2598420 w 2598420"/>
              <a:gd name="connsiteY21"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179320 w 2598420"/>
              <a:gd name="connsiteY17" fmla="*/ 1592984 h 1623681"/>
              <a:gd name="connsiteX18" fmla="*/ 2362200 w 2598420"/>
              <a:gd name="connsiteY18" fmla="*/ 1600604 h 1623681"/>
              <a:gd name="connsiteX19" fmla="*/ 2484120 w 2598420"/>
              <a:gd name="connsiteY19" fmla="*/ 1600604 h 1623681"/>
              <a:gd name="connsiteX20" fmla="*/ 2598420 w 2598420"/>
              <a:gd name="connsiteY20"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362200 w 2598420"/>
              <a:gd name="connsiteY17" fmla="*/ 1600604 h 1623681"/>
              <a:gd name="connsiteX18" fmla="*/ 2484120 w 2598420"/>
              <a:gd name="connsiteY18" fmla="*/ 1600604 h 1623681"/>
              <a:gd name="connsiteX19" fmla="*/ 2598420 w 2598420"/>
              <a:gd name="connsiteY19"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484120 w 2598420"/>
              <a:gd name="connsiteY17" fmla="*/ 1600604 h 1623681"/>
              <a:gd name="connsiteX18" fmla="*/ 2598420 w 2598420"/>
              <a:gd name="connsiteY18"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598420 w 2598420"/>
              <a:gd name="connsiteY17" fmla="*/ 1585364 h 1623681"/>
              <a:gd name="connsiteX0" fmla="*/ 0 w 1276350"/>
              <a:gd name="connsiteY0" fmla="*/ 1623464 h 1623681"/>
              <a:gd name="connsiteX1" fmla="*/ 38100 w 1276350"/>
              <a:gd name="connsiteY1" fmla="*/ 1592984 h 1623681"/>
              <a:gd name="connsiteX2" fmla="*/ 60960 w 1276350"/>
              <a:gd name="connsiteY2" fmla="*/ 1547264 h 1623681"/>
              <a:gd name="connsiteX3" fmla="*/ 91440 w 1276350"/>
              <a:gd name="connsiteY3" fmla="*/ 1379624 h 1623681"/>
              <a:gd name="connsiteX4" fmla="*/ 144780 w 1276350"/>
              <a:gd name="connsiteY4" fmla="*/ 808124 h 1623681"/>
              <a:gd name="connsiteX5" fmla="*/ 274320 w 1276350"/>
              <a:gd name="connsiteY5" fmla="*/ 305204 h 1623681"/>
              <a:gd name="connsiteX6" fmla="*/ 342900 w 1276350"/>
              <a:gd name="connsiteY6" fmla="*/ 404 h 1623681"/>
              <a:gd name="connsiteX7" fmla="*/ 381000 w 1276350"/>
              <a:gd name="connsiteY7" fmla="*/ 244244 h 1623681"/>
              <a:gd name="connsiteX8" fmla="*/ 419100 w 1276350"/>
              <a:gd name="connsiteY8" fmla="*/ 419504 h 1623681"/>
              <a:gd name="connsiteX9" fmla="*/ 487680 w 1276350"/>
              <a:gd name="connsiteY9" fmla="*/ 830984 h 1623681"/>
              <a:gd name="connsiteX10" fmla="*/ 556260 w 1276350"/>
              <a:gd name="connsiteY10" fmla="*/ 1090064 h 1623681"/>
              <a:gd name="connsiteX11" fmla="*/ 701040 w 1276350"/>
              <a:gd name="connsiteY11" fmla="*/ 1356764 h 1623681"/>
              <a:gd name="connsiteX12" fmla="*/ 822960 w 1276350"/>
              <a:gd name="connsiteY12" fmla="*/ 1372004 h 1623681"/>
              <a:gd name="connsiteX13" fmla="*/ 998220 w 1276350"/>
              <a:gd name="connsiteY13" fmla="*/ 1493924 h 1623681"/>
              <a:gd name="connsiteX14" fmla="*/ 1082040 w 1276350"/>
              <a:gd name="connsiteY14" fmla="*/ 1524404 h 1623681"/>
              <a:gd name="connsiteX15" fmla="*/ 1181100 w 1276350"/>
              <a:gd name="connsiteY15" fmla="*/ 1524404 h 1623681"/>
              <a:gd name="connsiteX16" fmla="*/ 1276350 w 1276350"/>
              <a:gd name="connsiteY16" fmla="*/ 1622194 h 1623681"/>
              <a:gd name="connsiteX0" fmla="*/ 0 w 1276350"/>
              <a:gd name="connsiteY0" fmla="*/ 1623464 h 1623681"/>
              <a:gd name="connsiteX1" fmla="*/ 38100 w 1276350"/>
              <a:gd name="connsiteY1" fmla="*/ 1592984 h 1623681"/>
              <a:gd name="connsiteX2" fmla="*/ 60960 w 1276350"/>
              <a:gd name="connsiteY2" fmla="*/ 1547264 h 1623681"/>
              <a:gd name="connsiteX3" fmla="*/ 91440 w 1276350"/>
              <a:gd name="connsiteY3" fmla="*/ 1379624 h 1623681"/>
              <a:gd name="connsiteX4" fmla="*/ 144780 w 1276350"/>
              <a:gd name="connsiteY4" fmla="*/ 808124 h 1623681"/>
              <a:gd name="connsiteX5" fmla="*/ 274320 w 1276350"/>
              <a:gd name="connsiteY5" fmla="*/ 305204 h 1623681"/>
              <a:gd name="connsiteX6" fmla="*/ 342900 w 1276350"/>
              <a:gd name="connsiteY6" fmla="*/ 404 h 1623681"/>
              <a:gd name="connsiteX7" fmla="*/ 381000 w 1276350"/>
              <a:gd name="connsiteY7" fmla="*/ 244244 h 1623681"/>
              <a:gd name="connsiteX8" fmla="*/ 419100 w 1276350"/>
              <a:gd name="connsiteY8" fmla="*/ 419504 h 1623681"/>
              <a:gd name="connsiteX9" fmla="*/ 487680 w 1276350"/>
              <a:gd name="connsiteY9" fmla="*/ 830984 h 1623681"/>
              <a:gd name="connsiteX10" fmla="*/ 556260 w 1276350"/>
              <a:gd name="connsiteY10" fmla="*/ 1090064 h 1623681"/>
              <a:gd name="connsiteX11" fmla="*/ 701040 w 1276350"/>
              <a:gd name="connsiteY11" fmla="*/ 1356764 h 1623681"/>
              <a:gd name="connsiteX12" fmla="*/ 822960 w 1276350"/>
              <a:gd name="connsiteY12" fmla="*/ 1372004 h 1623681"/>
              <a:gd name="connsiteX13" fmla="*/ 998220 w 1276350"/>
              <a:gd name="connsiteY13" fmla="*/ 1493924 h 1623681"/>
              <a:gd name="connsiteX14" fmla="*/ 1082040 w 1276350"/>
              <a:gd name="connsiteY14" fmla="*/ 1524404 h 1623681"/>
              <a:gd name="connsiteX15" fmla="*/ 1181100 w 1276350"/>
              <a:gd name="connsiteY15" fmla="*/ 1524404 h 1623681"/>
              <a:gd name="connsiteX16" fmla="*/ 1276350 w 1276350"/>
              <a:gd name="connsiteY16" fmla="*/ 1622194 h 162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350" h="1623681">
                <a:moveTo>
                  <a:pt x="0" y="1623464"/>
                </a:moveTo>
                <a:cubicBezTo>
                  <a:pt x="6350" y="1626004"/>
                  <a:pt x="27940" y="1605684"/>
                  <a:pt x="38100" y="1592984"/>
                </a:cubicBezTo>
                <a:cubicBezTo>
                  <a:pt x="48260" y="1580284"/>
                  <a:pt x="66040" y="1585364"/>
                  <a:pt x="60960" y="1547264"/>
                </a:cubicBezTo>
                <a:cubicBezTo>
                  <a:pt x="55880" y="1509164"/>
                  <a:pt x="87630" y="1506624"/>
                  <a:pt x="91440" y="1379624"/>
                </a:cubicBezTo>
                <a:cubicBezTo>
                  <a:pt x="95250" y="1252624"/>
                  <a:pt x="114300" y="987194"/>
                  <a:pt x="144780" y="808124"/>
                </a:cubicBezTo>
                <a:cubicBezTo>
                  <a:pt x="175260" y="629054"/>
                  <a:pt x="241300" y="439824"/>
                  <a:pt x="274320" y="305204"/>
                </a:cubicBezTo>
                <a:cubicBezTo>
                  <a:pt x="307340" y="170584"/>
                  <a:pt x="325120" y="10564"/>
                  <a:pt x="342900" y="404"/>
                </a:cubicBezTo>
                <a:cubicBezTo>
                  <a:pt x="360680" y="-9756"/>
                  <a:pt x="368300" y="174394"/>
                  <a:pt x="381000" y="244244"/>
                </a:cubicBezTo>
                <a:cubicBezTo>
                  <a:pt x="393700" y="314094"/>
                  <a:pt x="401320" y="321714"/>
                  <a:pt x="419100" y="419504"/>
                </a:cubicBezTo>
                <a:cubicBezTo>
                  <a:pt x="436880" y="517294"/>
                  <a:pt x="464820" y="719224"/>
                  <a:pt x="487680" y="830984"/>
                </a:cubicBezTo>
                <a:cubicBezTo>
                  <a:pt x="510540" y="942744"/>
                  <a:pt x="520700" y="1002434"/>
                  <a:pt x="556260" y="1090064"/>
                </a:cubicBezTo>
                <a:cubicBezTo>
                  <a:pt x="591820" y="1177694"/>
                  <a:pt x="656590" y="1309774"/>
                  <a:pt x="701040" y="1356764"/>
                </a:cubicBezTo>
                <a:cubicBezTo>
                  <a:pt x="745490" y="1403754"/>
                  <a:pt x="773430" y="1349144"/>
                  <a:pt x="822960" y="1372004"/>
                </a:cubicBezTo>
                <a:cubicBezTo>
                  <a:pt x="872490" y="1394864"/>
                  <a:pt x="955040" y="1468524"/>
                  <a:pt x="998220" y="1493924"/>
                </a:cubicBezTo>
                <a:cubicBezTo>
                  <a:pt x="1041400" y="1519324"/>
                  <a:pt x="1051560" y="1519324"/>
                  <a:pt x="1082040" y="1524404"/>
                </a:cubicBezTo>
                <a:cubicBezTo>
                  <a:pt x="1112520" y="1529484"/>
                  <a:pt x="1186815" y="1520806"/>
                  <a:pt x="1181100" y="1524404"/>
                </a:cubicBezTo>
                <a:cubicBezTo>
                  <a:pt x="1175385" y="1528002"/>
                  <a:pt x="1127760" y="1613304"/>
                  <a:pt x="1276350" y="1622194"/>
                </a:cubicBezTo>
              </a:path>
            </a:pathLst>
          </a:custGeom>
          <a:solidFill>
            <a:srgbClr val="4D4D4D">
              <a:alpha val="27451"/>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D79E221B-DAA0-4D5C-8BF9-F3DBE86A648F}"/>
              </a:ext>
            </a:extLst>
          </p:cNvPr>
          <p:cNvSpPr/>
          <p:nvPr/>
        </p:nvSpPr>
        <p:spPr>
          <a:xfrm>
            <a:off x="7192509" y="2436624"/>
            <a:ext cx="3773264" cy="3631887"/>
          </a:xfrm>
          <a:custGeom>
            <a:avLst/>
            <a:gdLst>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358640 w 8191500"/>
              <a:gd name="connsiteY22" fmla="*/ 1607969 h 1674599"/>
              <a:gd name="connsiteX23" fmla="*/ 4503420 w 8191500"/>
              <a:gd name="connsiteY23" fmla="*/ 1585109 h 1674599"/>
              <a:gd name="connsiteX24" fmla="*/ 4792980 w 8191500"/>
              <a:gd name="connsiteY24" fmla="*/ 1638449 h 1674599"/>
              <a:gd name="connsiteX25" fmla="*/ 5097780 w 8191500"/>
              <a:gd name="connsiteY25" fmla="*/ 1592729 h 1674599"/>
              <a:gd name="connsiteX26" fmla="*/ 5181600 w 8191500"/>
              <a:gd name="connsiteY26" fmla="*/ 1371749 h 1674599"/>
              <a:gd name="connsiteX27" fmla="*/ 5288280 w 8191500"/>
              <a:gd name="connsiteY27" fmla="*/ 1226969 h 1674599"/>
              <a:gd name="connsiteX28" fmla="*/ 5372100 w 8191500"/>
              <a:gd name="connsiteY28" fmla="*/ 1348889 h 1674599"/>
              <a:gd name="connsiteX29" fmla="*/ 5471160 w 8191500"/>
              <a:gd name="connsiteY29" fmla="*/ 1265069 h 1674599"/>
              <a:gd name="connsiteX30" fmla="*/ 5562600 w 8191500"/>
              <a:gd name="connsiteY30" fmla="*/ 1508909 h 1674599"/>
              <a:gd name="connsiteX31" fmla="*/ 5638800 w 8191500"/>
              <a:gd name="connsiteY31" fmla="*/ 1539389 h 1674599"/>
              <a:gd name="connsiteX32" fmla="*/ 5829300 w 8191500"/>
              <a:gd name="connsiteY32" fmla="*/ 1310789 h 1674599"/>
              <a:gd name="connsiteX33" fmla="*/ 5928360 w 8191500"/>
              <a:gd name="connsiteY33" fmla="*/ 1356509 h 1674599"/>
              <a:gd name="connsiteX34" fmla="*/ 6118860 w 8191500"/>
              <a:gd name="connsiteY34" fmla="*/ 1379369 h 1674599"/>
              <a:gd name="connsiteX35" fmla="*/ 6294120 w 8191500"/>
              <a:gd name="connsiteY35" fmla="*/ 1554629 h 1674599"/>
              <a:gd name="connsiteX36" fmla="*/ 6385560 w 8191500"/>
              <a:gd name="connsiteY36" fmla="*/ 1402229 h 1674599"/>
              <a:gd name="connsiteX37" fmla="*/ 6484620 w 8191500"/>
              <a:gd name="connsiteY37" fmla="*/ 1402229 h 1674599"/>
              <a:gd name="connsiteX38" fmla="*/ 6553200 w 8191500"/>
              <a:gd name="connsiteY38" fmla="*/ 1326029 h 1674599"/>
              <a:gd name="connsiteX39" fmla="*/ 6652260 w 8191500"/>
              <a:gd name="connsiteY39" fmla="*/ 1028849 h 1674599"/>
              <a:gd name="connsiteX40" fmla="*/ 6758940 w 8191500"/>
              <a:gd name="connsiteY40" fmla="*/ 922169 h 1674599"/>
              <a:gd name="connsiteX41" fmla="*/ 6835140 w 8191500"/>
              <a:gd name="connsiteY41" fmla="*/ 1280309 h 1674599"/>
              <a:gd name="connsiteX42" fmla="*/ 6949440 w 8191500"/>
              <a:gd name="connsiteY42" fmla="*/ 1486049 h 1674599"/>
              <a:gd name="connsiteX43" fmla="*/ 7018020 w 8191500"/>
              <a:gd name="connsiteY43" fmla="*/ 952649 h 1674599"/>
              <a:gd name="connsiteX44" fmla="*/ 7078980 w 8191500"/>
              <a:gd name="connsiteY44" fmla="*/ 388769 h 1674599"/>
              <a:gd name="connsiteX45" fmla="*/ 7094220 w 8191500"/>
              <a:gd name="connsiteY45" fmla="*/ 149 h 1674599"/>
              <a:gd name="connsiteX46" fmla="*/ 7147560 w 8191500"/>
              <a:gd name="connsiteY46" fmla="*/ 350669 h 1674599"/>
              <a:gd name="connsiteX47" fmla="*/ 7208520 w 8191500"/>
              <a:gd name="connsiteY47" fmla="*/ 960269 h 1674599"/>
              <a:gd name="connsiteX48" fmla="*/ 7299960 w 8191500"/>
              <a:gd name="connsiteY48" fmla="*/ 1310789 h 1674599"/>
              <a:gd name="connsiteX49" fmla="*/ 7406640 w 8191500"/>
              <a:gd name="connsiteY49" fmla="*/ 1531769 h 1674599"/>
              <a:gd name="connsiteX50" fmla="*/ 7589520 w 8191500"/>
              <a:gd name="connsiteY50" fmla="*/ 1592729 h 1674599"/>
              <a:gd name="connsiteX51" fmla="*/ 7764780 w 8191500"/>
              <a:gd name="connsiteY51" fmla="*/ 1547009 h 1674599"/>
              <a:gd name="connsiteX52" fmla="*/ 7978140 w 8191500"/>
              <a:gd name="connsiteY52" fmla="*/ 1585109 h 1674599"/>
              <a:gd name="connsiteX53" fmla="*/ 8031480 w 8191500"/>
              <a:gd name="connsiteY53" fmla="*/ 1615589 h 1674599"/>
              <a:gd name="connsiteX54" fmla="*/ 8191500 w 8191500"/>
              <a:gd name="connsiteY54"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358640 w 8191500"/>
              <a:gd name="connsiteY22" fmla="*/ 1607969 h 1674599"/>
              <a:gd name="connsiteX23" fmla="*/ 4792980 w 8191500"/>
              <a:gd name="connsiteY23" fmla="*/ 1638449 h 1674599"/>
              <a:gd name="connsiteX24" fmla="*/ 5097780 w 8191500"/>
              <a:gd name="connsiteY24" fmla="*/ 1592729 h 1674599"/>
              <a:gd name="connsiteX25" fmla="*/ 5181600 w 8191500"/>
              <a:gd name="connsiteY25" fmla="*/ 1371749 h 1674599"/>
              <a:gd name="connsiteX26" fmla="*/ 5288280 w 8191500"/>
              <a:gd name="connsiteY26" fmla="*/ 1226969 h 1674599"/>
              <a:gd name="connsiteX27" fmla="*/ 5372100 w 8191500"/>
              <a:gd name="connsiteY27" fmla="*/ 1348889 h 1674599"/>
              <a:gd name="connsiteX28" fmla="*/ 5471160 w 8191500"/>
              <a:gd name="connsiteY28" fmla="*/ 1265069 h 1674599"/>
              <a:gd name="connsiteX29" fmla="*/ 5562600 w 8191500"/>
              <a:gd name="connsiteY29" fmla="*/ 1508909 h 1674599"/>
              <a:gd name="connsiteX30" fmla="*/ 5638800 w 8191500"/>
              <a:gd name="connsiteY30" fmla="*/ 1539389 h 1674599"/>
              <a:gd name="connsiteX31" fmla="*/ 5829300 w 8191500"/>
              <a:gd name="connsiteY31" fmla="*/ 1310789 h 1674599"/>
              <a:gd name="connsiteX32" fmla="*/ 5928360 w 8191500"/>
              <a:gd name="connsiteY32" fmla="*/ 1356509 h 1674599"/>
              <a:gd name="connsiteX33" fmla="*/ 6118860 w 8191500"/>
              <a:gd name="connsiteY33" fmla="*/ 1379369 h 1674599"/>
              <a:gd name="connsiteX34" fmla="*/ 6294120 w 8191500"/>
              <a:gd name="connsiteY34" fmla="*/ 1554629 h 1674599"/>
              <a:gd name="connsiteX35" fmla="*/ 6385560 w 8191500"/>
              <a:gd name="connsiteY35" fmla="*/ 1402229 h 1674599"/>
              <a:gd name="connsiteX36" fmla="*/ 6484620 w 8191500"/>
              <a:gd name="connsiteY36" fmla="*/ 1402229 h 1674599"/>
              <a:gd name="connsiteX37" fmla="*/ 6553200 w 8191500"/>
              <a:gd name="connsiteY37" fmla="*/ 1326029 h 1674599"/>
              <a:gd name="connsiteX38" fmla="*/ 6652260 w 8191500"/>
              <a:gd name="connsiteY38" fmla="*/ 1028849 h 1674599"/>
              <a:gd name="connsiteX39" fmla="*/ 6758940 w 8191500"/>
              <a:gd name="connsiteY39" fmla="*/ 922169 h 1674599"/>
              <a:gd name="connsiteX40" fmla="*/ 6835140 w 8191500"/>
              <a:gd name="connsiteY40" fmla="*/ 1280309 h 1674599"/>
              <a:gd name="connsiteX41" fmla="*/ 6949440 w 8191500"/>
              <a:gd name="connsiteY41" fmla="*/ 1486049 h 1674599"/>
              <a:gd name="connsiteX42" fmla="*/ 7018020 w 8191500"/>
              <a:gd name="connsiteY42" fmla="*/ 952649 h 1674599"/>
              <a:gd name="connsiteX43" fmla="*/ 7078980 w 8191500"/>
              <a:gd name="connsiteY43" fmla="*/ 388769 h 1674599"/>
              <a:gd name="connsiteX44" fmla="*/ 7094220 w 8191500"/>
              <a:gd name="connsiteY44" fmla="*/ 149 h 1674599"/>
              <a:gd name="connsiteX45" fmla="*/ 7147560 w 8191500"/>
              <a:gd name="connsiteY45" fmla="*/ 350669 h 1674599"/>
              <a:gd name="connsiteX46" fmla="*/ 7208520 w 8191500"/>
              <a:gd name="connsiteY46" fmla="*/ 960269 h 1674599"/>
              <a:gd name="connsiteX47" fmla="*/ 7299960 w 8191500"/>
              <a:gd name="connsiteY47" fmla="*/ 1310789 h 1674599"/>
              <a:gd name="connsiteX48" fmla="*/ 7406640 w 8191500"/>
              <a:gd name="connsiteY48" fmla="*/ 1531769 h 1674599"/>
              <a:gd name="connsiteX49" fmla="*/ 7589520 w 8191500"/>
              <a:gd name="connsiteY49" fmla="*/ 1592729 h 1674599"/>
              <a:gd name="connsiteX50" fmla="*/ 7764780 w 8191500"/>
              <a:gd name="connsiteY50" fmla="*/ 1547009 h 1674599"/>
              <a:gd name="connsiteX51" fmla="*/ 7978140 w 8191500"/>
              <a:gd name="connsiteY51" fmla="*/ 1585109 h 1674599"/>
              <a:gd name="connsiteX52" fmla="*/ 8031480 w 8191500"/>
              <a:gd name="connsiteY52" fmla="*/ 1615589 h 1674599"/>
              <a:gd name="connsiteX53" fmla="*/ 8191500 w 8191500"/>
              <a:gd name="connsiteY53"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792980 w 8191500"/>
              <a:gd name="connsiteY22" fmla="*/ 1638449 h 1674599"/>
              <a:gd name="connsiteX23" fmla="*/ 5097780 w 8191500"/>
              <a:gd name="connsiteY23" fmla="*/ 1592729 h 1674599"/>
              <a:gd name="connsiteX24" fmla="*/ 5181600 w 8191500"/>
              <a:gd name="connsiteY24" fmla="*/ 1371749 h 1674599"/>
              <a:gd name="connsiteX25" fmla="*/ 5288280 w 8191500"/>
              <a:gd name="connsiteY25" fmla="*/ 1226969 h 1674599"/>
              <a:gd name="connsiteX26" fmla="*/ 5372100 w 8191500"/>
              <a:gd name="connsiteY26" fmla="*/ 1348889 h 1674599"/>
              <a:gd name="connsiteX27" fmla="*/ 5471160 w 8191500"/>
              <a:gd name="connsiteY27" fmla="*/ 1265069 h 1674599"/>
              <a:gd name="connsiteX28" fmla="*/ 5562600 w 8191500"/>
              <a:gd name="connsiteY28" fmla="*/ 1508909 h 1674599"/>
              <a:gd name="connsiteX29" fmla="*/ 5638800 w 8191500"/>
              <a:gd name="connsiteY29" fmla="*/ 1539389 h 1674599"/>
              <a:gd name="connsiteX30" fmla="*/ 5829300 w 8191500"/>
              <a:gd name="connsiteY30" fmla="*/ 1310789 h 1674599"/>
              <a:gd name="connsiteX31" fmla="*/ 5928360 w 8191500"/>
              <a:gd name="connsiteY31" fmla="*/ 1356509 h 1674599"/>
              <a:gd name="connsiteX32" fmla="*/ 6118860 w 8191500"/>
              <a:gd name="connsiteY32" fmla="*/ 1379369 h 1674599"/>
              <a:gd name="connsiteX33" fmla="*/ 6294120 w 8191500"/>
              <a:gd name="connsiteY33" fmla="*/ 1554629 h 1674599"/>
              <a:gd name="connsiteX34" fmla="*/ 6385560 w 8191500"/>
              <a:gd name="connsiteY34" fmla="*/ 1402229 h 1674599"/>
              <a:gd name="connsiteX35" fmla="*/ 6484620 w 8191500"/>
              <a:gd name="connsiteY35" fmla="*/ 1402229 h 1674599"/>
              <a:gd name="connsiteX36" fmla="*/ 6553200 w 8191500"/>
              <a:gd name="connsiteY36" fmla="*/ 1326029 h 1674599"/>
              <a:gd name="connsiteX37" fmla="*/ 6652260 w 8191500"/>
              <a:gd name="connsiteY37" fmla="*/ 1028849 h 1674599"/>
              <a:gd name="connsiteX38" fmla="*/ 6758940 w 8191500"/>
              <a:gd name="connsiteY38" fmla="*/ 922169 h 1674599"/>
              <a:gd name="connsiteX39" fmla="*/ 6835140 w 8191500"/>
              <a:gd name="connsiteY39" fmla="*/ 1280309 h 1674599"/>
              <a:gd name="connsiteX40" fmla="*/ 6949440 w 8191500"/>
              <a:gd name="connsiteY40" fmla="*/ 1486049 h 1674599"/>
              <a:gd name="connsiteX41" fmla="*/ 7018020 w 8191500"/>
              <a:gd name="connsiteY41" fmla="*/ 952649 h 1674599"/>
              <a:gd name="connsiteX42" fmla="*/ 7078980 w 8191500"/>
              <a:gd name="connsiteY42" fmla="*/ 388769 h 1674599"/>
              <a:gd name="connsiteX43" fmla="*/ 7094220 w 8191500"/>
              <a:gd name="connsiteY43" fmla="*/ 149 h 1674599"/>
              <a:gd name="connsiteX44" fmla="*/ 7147560 w 8191500"/>
              <a:gd name="connsiteY44" fmla="*/ 350669 h 1674599"/>
              <a:gd name="connsiteX45" fmla="*/ 7208520 w 8191500"/>
              <a:gd name="connsiteY45" fmla="*/ 960269 h 1674599"/>
              <a:gd name="connsiteX46" fmla="*/ 7299960 w 8191500"/>
              <a:gd name="connsiteY46" fmla="*/ 1310789 h 1674599"/>
              <a:gd name="connsiteX47" fmla="*/ 7406640 w 8191500"/>
              <a:gd name="connsiteY47" fmla="*/ 1531769 h 1674599"/>
              <a:gd name="connsiteX48" fmla="*/ 7589520 w 8191500"/>
              <a:gd name="connsiteY48" fmla="*/ 1592729 h 1674599"/>
              <a:gd name="connsiteX49" fmla="*/ 7764780 w 8191500"/>
              <a:gd name="connsiteY49" fmla="*/ 1547009 h 1674599"/>
              <a:gd name="connsiteX50" fmla="*/ 7978140 w 8191500"/>
              <a:gd name="connsiteY50" fmla="*/ 1585109 h 1674599"/>
              <a:gd name="connsiteX51" fmla="*/ 8031480 w 8191500"/>
              <a:gd name="connsiteY51" fmla="*/ 1615589 h 1674599"/>
              <a:gd name="connsiteX52" fmla="*/ 8191500 w 8191500"/>
              <a:gd name="connsiteY52"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792980 w 8191500"/>
              <a:gd name="connsiteY21" fmla="*/ 1638449 h 1674599"/>
              <a:gd name="connsiteX22" fmla="*/ 5097780 w 8191500"/>
              <a:gd name="connsiteY22" fmla="*/ 1592729 h 1674599"/>
              <a:gd name="connsiteX23" fmla="*/ 5181600 w 8191500"/>
              <a:gd name="connsiteY23" fmla="*/ 1371749 h 1674599"/>
              <a:gd name="connsiteX24" fmla="*/ 5288280 w 8191500"/>
              <a:gd name="connsiteY24" fmla="*/ 1226969 h 1674599"/>
              <a:gd name="connsiteX25" fmla="*/ 5372100 w 8191500"/>
              <a:gd name="connsiteY25" fmla="*/ 1348889 h 1674599"/>
              <a:gd name="connsiteX26" fmla="*/ 5471160 w 8191500"/>
              <a:gd name="connsiteY26" fmla="*/ 1265069 h 1674599"/>
              <a:gd name="connsiteX27" fmla="*/ 5562600 w 8191500"/>
              <a:gd name="connsiteY27" fmla="*/ 1508909 h 1674599"/>
              <a:gd name="connsiteX28" fmla="*/ 5638800 w 8191500"/>
              <a:gd name="connsiteY28" fmla="*/ 1539389 h 1674599"/>
              <a:gd name="connsiteX29" fmla="*/ 5829300 w 8191500"/>
              <a:gd name="connsiteY29" fmla="*/ 1310789 h 1674599"/>
              <a:gd name="connsiteX30" fmla="*/ 5928360 w 8191500"/>
              <a:gd name="connsiteY30" fmla="*/ 1356509 h 1674599"/>
              <a:gd name="connsiteX31" fmla="*/ 6118860 w 8191500"/>
              <a:gd name="connsiteY31" fmla="*/ 1379369 h 1674599"/>
              <a:gd name="connsiteX32" fmla="*/ 6294120 w 8191500"/>
              <a:gd name="connsiteY32" fmla="*/ 1554629 h 1674599"/>
              <a:gd name="connsiteX33" fmla="*/ 6385560 w 8191500"/>
              <a:gd name="connsiteY33" fmla="*/ 1402229 h 1674599"/>
              <a:gd name="connsiteX34" fmla="*/ 6484620 w 8191500"/>
              <a:gd name="connsiteY34" fmla="*/ 1402229 h 1674599"/>
              <a:gd name="connsiteX35" fmla="*/ 6553200 w 8191500"/>
              <a:gd name="connsiteY35" fmla="*/ 1326029 h 1674599"/>
              <a:gd name="connsiteX36" fmla="*/ 6652260 w 8191500"/>
              <a:gd name="connsiteY36" fmla="*/ 1028849 h 1674599"/>
              <a:gd name="connsiteX37" fmla="*/ 6758940 w 8191500"/>
              <a:gd name="connsiteY37" fmla="*/ 922169 h 1674599"/>
              <a:gd name="connsiteX38" fmla="*/ 6835140 w 8191500"/>
              <a:gd name="connsiteY38" fmla="*/ 1280309 h 1674599"/>
              <a:gd name="connsiteX39" fmla="*/ 6949440 w 8191500"/>
              <a:gd name="connsiteY39" fmla="*/ 1486049 h 1674599"/>
              <a:gd name="connsiteX40" fmla="*/ 7018020 w 8191500"/>
              <a:gd name="connsiteY40" fmla="*/ 952649 h 1674599"/>
              <a:gd name="connsiteX41" fmla="*/ 7078980 w 8191500"/>
              <a:gd name="connsiteY41" fmla="*/ 388769 h 1674599"/>
              <a:gd name="connsiteX42" fmla="*/ 7094220 w 8191500"/>
              <a:gd name="connsiteY42" fmla="*/ 149 h 1674599"/>
              <a:gd name="connsiteX43" fmla="*/ 7147560 w 8191500"/>
              <a:gd name="connsiteY43" fmla="*/ 350669 h 1674599"/>
              <a:gd name="connsiteX44" fmla="*/ 7208520 w 8191500"/>
              <a:gd name="connsiteY44" fmla="*/ 960269 h 1674599"/>
              <a:gd name="connsiteX45" fmla="*/ 7299960 w 8191500"/>
              <a:gd name="connsiteY45" fmla="*/ 1310789 h 1674599"/>
              <a:gd name="connsiteX46" fmla="*/ 7406640 w 8191500"/>
              <a:gd name="connsiteY46" fmla="*/ 1531769 h 1674599"/>
              <a:gd name="connsiteX47" fmla="*/ 7589520 w 8191500"/>
              <a:gd name="connsiteY47" fmla="*/ 1592729 h 1674599"/>
              <a:gd name="connsiteX48" fmla="*/ 7764780 w 8191500"/>
              <a:gd name="connsiteY48" fmla="*/ 1547009 h 1674599"/>
              <a:gd name="connsiteX49" fmla="*/ 7978140 w 8191500"/>
              <a:gd name="connsiteY49" fmla="*/ 1585109 h 1674599"/>
              <a:gd name="connsiteX50" fmla="*/ 8031480 w 8191500"/>
              <a:gd name="connsiteY50" fmla="*/ 1615589 h 1674599"/>
              <a:gd name="connsiteX51" fmla="*/ 8191500 w 8191500"/>
              <a:gd name="connsiteY51"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4792980 w 8191500"/>
              <a:gd name="connsiteY20" fmla="*/ 1638449 h 1674599"/>
              <a:gd name="connsiteX21" fmla="*/ 5097780 w 8191500"/>
              <a:gd name="connsiteY21" fmla="*/ 1592729 h 1674599"/>
              <a:gd name="connsiteX22" fmla="*/ 5181600 w 8191500"/>
              <a:gd name="connsiteY22" fmla="*/ 1371749 h 1674599"/>
              <a:gd name="connsiteX23" fmla="*/ 5288280 w 8191500"/>
              <a:gd name="connsiteY23" fmla="*/ 1226969 h 1674599"/>
              <a:gd name="connsiteX24" fmla="*/ 5372100 w 8191500"/>
              <a:gd name="connsiteY24" fmla="*/ 1348889 h 1674599"/>
              <a:gd name="connsiteX25" fmla="*/ 5471160 w 8191500"/>
              <a:gd name="connsiteY25" fmla="*/ 1265069 h 1674599"/>
              <a:gd name="connsiteX26" fmla="*/ 5562600 w 8191500"/>
              <a:gd name="connsiteY26" fmla="*/ 1508909 h 1674599"/>
              <a:gd name="connsiteX27" fmla="*/ 5638800 w 8191500"/>
              <a:gd name="connsiteY27" fmla="*/ 1539389 h 1674599"/>
              <a:gd name="connsiteX28" fmla="*/ 5829300 w 8191500"/>
              <a:gd name="connsiteY28" fmla="*/ 1310789 h 1674599"/>
              <a:gd name="connsiteX29" fmla="*/ 5928360 w 8191500"/>
              <a:gd name="connsiteY29" fmla="*/ 1356509 h 1674599"/>
              <a:gd name="connsiteX30" fmla="*/ 6118860 w 8191500"/>
              <a:gd name="connsiteY30" fmla="*/ 1379369 h 1674599"/>
              <a:gd name="connsiteX31" fmla="*/ 6294120 w 8191500"/>
              <a:gd name="connsiteY31" fmla="*/ 1554629 h 1674599"/>
              <a:gd name="connsiteX32" fmla="*/ 6385560 w 8191500"/>
              <a:gd name="connsiteY32" fmla="*/ 1402229 h 1674599"/>
              <a:gd name="connsiteX33" fmla="*/ 6484620 w 8191500"/>
              <a:gd name="connsiteY33" fmla="*/ 1402229 h 1674599"/>
              <a:gd name="connsiteX34" fmla="*/ 6553200 w 8191500"/>
              <a:gd name="connsiteY34" fmla="*/ 1326029 h 1674599"/>
              <a:gd name="connsiteX35" fmla="*/ 6652260 w 8191500"/>
              <a:gd name="connsiteY35" fmla="*/ 1028849 h 1674599"/>
              <a:gd name="connsiteX36" fmla="*/ 6758940 w 8191500"/>
              <a:gd name="connsiteY36" fmla="*/ 922169 h 1674599"/>
              <a:gd name="connsiteX37" fmla="*/ 6835140 w 8191500"/>
              <a:gd name="connsiteY37" fmla="*/ 1280309 h 1674599"/>
              <a:gd name="connsiteX38" fmla="*/ 6949440 w 8191500"/>
              <a:gd name="connsiteY38" fmla="*/ 1486049 h 1674599"/>
              <a:gd name="connsiteX39" fmla="*/ 7018020 w 8191500"/>
              <a:gd name="connsiteY39" fmla="*/ 952649 h 1674599"/>
              <a:gd name="connsiteX40" fmla="*/ 7078980 w 8191500"/>
              <a:gd name="connsiteY40" fmla="*/ 388769 h 1674599"/>
              <a:gd name="connsiteX41" fmla="*/ 7094220 w 8191500"/>
              <a:gd name="connsiteY41" fmla="*/ 149 h 1674599"/>
              <a:gd name="connsiteX42" fmla="*/ 7147560 w 8191500"/>
              <a:gd name="connsiteY42" fmla="*/ 350669 h 1674599"/>
              <a:gd name="connsiteX43" fmla="*/ 7208520 w 8191500"/>
              <a:gd name="connsiteY43" fmla="*/ 960269 h 1674599"/>
              <a:gd name="connsiteX44" fmla="*/ 7299960 w 8191500"/>
              <a:gd name="connsiteY44" fmla="*/ 1310789 h 1674599"/>
              <a:gd name="connsiteX45" fmla="*/ 7406640 w 8191500"/>
              <a:gd name="connsiteY45" fmla="*/ 1531769 h 1674599"/>
              <a:gd name="connsiteX46" fmla="*/ 7589520 w 8191500"/>
              <a:gd name="connsiteY46" fmla="*/ 1592729 h 1674599"/>
              <a:gd name="connsiteX47" fmla="*/ 7764780 w 8191500"/>
              <a:gd name="connsiteY47" fmla="*/ 1547009 h 1674599"/>
              <a:gd name="connsiteX48" fmla="*/ 7978140 w 8191500"/>
              <a:gd name="connsiteY48" fmla="*/ 1585109 h 1674599"/>
              <a:gd name="connsiteX49" fmla="*/ 8031480 w 8191500"/>
              <a:gd name="connsiteY49" fmla="*/ 1615589 h 1674599"/>
              <a:gd name="connsiteX50" fmla="*/ 8191500 w 8191500"/>
              <a:gd name="connsiteY50"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4792980 w 8191500"/>
              <a:gd name="connsiteY19" fmla="*/ 1638449 h 1674599"/>
              <a:gd name="connsiteX20" fmla="*/ 5097780 w 8191500"/>
              <a:gd name="connsiteY20" fmla="*/ 1592729 h 1674599"/>
              <a:gd name="connsiteX21" fmla="*/ 5181600 w 8191500"/>
              <a:gd name="connsiteY21" fmla="*/ 1371749 h 1674599"/>
              <a:gd name="connsiteX22" fmla="*/ 5288280 w 8191500"/>
              <a:gd name="connsiteY22" fmla="*/ 1226969 h 1674599"/>
              <a:gd name="connsiteX23" fmla="*/ 5372100 w 8191500"/>
              <a:gd name="connsiteY23" fmla="*/ 1348889 h 1674599"/>
              <a:gd name="connsiteX24" fmla="*/ 5471160 w 8191500"/>
              <a:gd name="connsiteY24" fmla="*/ 1265069 h 1674599"/>
              <a:gd name="connsiteX25" fmla="*/ 5562600 w 8191500"/>
              <a:gd name="connsiteY25" fmla="*/ 1508909 h 1674599"/>
              <a:gd name="connsiteX26" fmla="*/ 5638800 w 8191500"/>
              <a:gd name="connsiteY26" fmla="*/ 1539389 h 1674599"/>
              <a:gd name="connsiteX27" fmla="*/ 5829300 w 8191500"/>
              <a:gd name="connsiteY27" fmla="*/ 1310789 h 1674599"/>
              <a:gd name="connsiteX28" fmla="*/ 5928360 w 8191500"/>
              <a:gd name="connsiteY28" fmla="*/ 1356509 h 1674599"/>
              <a:gd name="connsiteX29" fmla="*/ 6118860 w 8191500"/>
              <a:gd name="connsiteY29" fmla="*/ 1379369 h 1674599"/>
              <a:gd name="connsiteX30" fmla="*/ 6294120 w 8191500"/>
              <a:gd name="connsiteY30" fmla="*/ 1554629 h 1674599"/>
              <a:gd name="connsiteX31" fmla="*/ 6385560 w 8191500"/>
              <a:gd name="connsiteY31" fmla="*/ 1402229 h 1674599"/>
              <a:gd name="connsiteX32" fmla="*/ 6484620 w 8191500"/>
              <a:gd name="connsiteY32" fmla="*/ 1402229 h 1674599"/>
              <a:gd name="connsiteX33" fmla="*/ 6553200 w 8191500"/>
              <a:gd name="connsiteY33" fmla="*/ 1326029 h 1674599"/>
              <a:gd name="connsiteX34" fmla="*/ 6652260 w 8191500"/>
              <a:gd name="connsiteY34" fmla="*/ 1028849 h 1674599"/>
              <a:gd name="connsiteX35" fmla="*/ 6758940 w 8191500"/>
              <a:gd name="connsiteY35" fmla="*/ 922169 h 1674599"/>
              <a:gd name="connsiteX36" fmla="*/ 6835140 w 8191500"/>
              <a:gd name="connsiteY36" fmla="*/ 1280309 h 1674599"/>
              <a:gd name="connsiteX37" fmla="*/ 6949440 w 8191500"/>
              <a:gd name="connsiteY37" fmla="*/ 1486049 h 1674599"/>
              <a:gd name="connsiteX38" fmla="*/ 7018020 w 8191500"/>
              <a:gd name="connsiteY38" fmla="*/ 952649 h 1674599"/>
              <a:gd name="connsiteX39" fmla="*/ 7078980 w 8191500"/>
              <a:gd name="connsiteY39" fmla="*/ 388769 h 1674599"/>
              <a:gd name="connsiteX40" fmla="*/ 7094220 w 8191500"/>
              <a:gd name="connsiteY40" fmla="*/ 149 h 1674599"/>
              <a:gd name="connsiteX41" fmla="*/ 7147560 w 8191500"/>
              <a:gd name="connsiteY41" fmla="*/ 350669 h 1674599"/>
              <a:gd name="connsiteX42" fmla="*/ 7208520 w 8191500"/>
              <a:gd name="connsiteY42" fmla="*/ 960269 h 1674599"/>
              <a:gd name="connsiteX43" fmla="*/ 7299960 w 8191500"/>
              <a:gd name="connsiteY43" fmla="*/ 1310789 h 1674599"/>
              <a:gd name="connsiteX44" fmla="*/ 7406640 w 8191500"/>
              <a:gd name="connsiteY44" fmla="*/ 1531769 h 1674599"/>
              <a:gd name="connsiteX45" fmla="*/ 7589520 w 8191500"/>
              <a:gd name="connsiteY45" fmla="*/ 1592729 h 1674599"/>
              <a:gd name="connsiteX46" fmla="*/ 7764780 w 8191500"/>
              <a:gd name="connsiteY46" fmla="*/ 1547009 h 1674599"/>
              <a:gd name="connsiteX47" fmla="*/ 7978140 w 8191500"/>
              <a:gd name="connsiteY47" fmla="*/ 1585109 h 1674599"/>
              <a:gd name="connsiteX48" fmla="*/ 8031480 w 8191500"/>
              <a:gd name="connsiteY48" fmla="*/ 1615589 h 1674599"/>
              <a:gd name="connsiteX49" fmla="*/ 8191500 w 8191500"/>
              <a:gd name="connsiteY49"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4792980 w 8191500"/>
              <a:gd name="connsiteY18" fmla="*/ 1638449 h 1674599"/>
              <a:gd name="connsiteX19" fmla="*/ 5097780 w 8191500"/>
              <a:gd name="connsiteY19" fmla="*/ 1592729 h 1674599"/>
              <a:gd name="connsiteX20" fmla="*/ 5181600 w 8191500"/>
              <a:gd name="connsiteY20" fmla="*/ 1371749 h 1674599"/>
              <a:gd name="connsiteX21" fmla="*/ 5288280 w 8191500"/>
              <a:gd name="connsiteY21" fmla="*/ 1226969 h 1674599"/>
              <a:gd name="connsiteX22" fmla="*/ 5372100 w 8191500"/>
              <a:gd name="connsiteY22" fmla="*/ 1348889 h 1674599"/>
              <a:gd name="connsiteX23" fmla="*/ 5471160 w 8191500"/>
              <a:gd name="connsiteY23" fmla="*/ 1265069 h 1674599"/>
              <a:gd name="connsiteX24" fmla="*/ 5562600 w 8191500"/>
              <a:gd name="connsiteY24" fmla="*/ 1508909 h 1674599"/>
              <a:gd name="connsiteX25" fmla="*/ 5638800 w 8191500"/>
              <a:gd name="connsiteY25" fmla="*/ 1539389 h 1674599"/>
              <a:gd name="connsiteX26" fmla="*/ 5829300 w 8191500"/>
              <a:gd name="connsiteY26" fmla="*/ 1310789 h 1674599"/>
              <a:gd name="connsiteX27" fmla="*/ 5928360 w 8191500"/>
              <a:gd name="connsiteY27" fmla="*/ 1356509 h 1674599"/>
              <a:gd name="connsiteX28" fmla="*/ 6118860 w 8191500"/>
              <a:gd name="connsiteY28" fmla="*/ 1379369 h 1674599"/>
              <a:gd name="connsiteX29" fmla="*/ 6294120 w 8191500"/>
              <a:gd name="connsiteY29" fmla="*/ 1554629 h 1674599"/>
              <a:gd name="connsiteX30" fmla="*/ 6385560 w 8191500"/>
              <a:gd name="connsiteY30" fmla="*/ 1402229 h 1674599"/>
              <a:gd name="connsiteX31" fmla="*/ 6484620 w 8191500"/>
              <a:gd name="connsiteY31" fmla="*/ 1402229 h 1674599"/>
              <a:gd name="connsiteX32" fmla="*/ 6553200 w 8191500"/>
              <a:gd name="connsiteY32" fmla="*/ 1326029 h 1674599"/>
              <a:gd name="connsiteX33" fmla="*/ 6652260 w 8191500"/>
              <a:gd name="connsiteY33" fmla="*/ 1028849 h 1674599"/>
              <a:gd name="connsiteX34" fmla="*/ 6758940 w 8191500"/>
              <a:gd name="connsiteY34" fmla="*/ 922169 h 1674599"/>
              <a:gd name="connsiteX35" fmla="*/ 6835140 w 8191500"/>
              <a:gd name="connsiteY35" fmla="*/ 1280309 h 1674599"/>
              <a:gd name="connsiteX36" fmla="*/ 6949440 w 8191500"/>
              <a:gd name="connsiteY36" fmla="*/ 1486049 h 1674599"/>
              <a:gd name="connsiteX37" fmla="*/ 7018020 w 8191500"/>
              <a:gd name="connsiteY37" fmla="*/ 952649 h 1674599"/>
              <a:gd name="connsiteX38" fmla="*/ 7078980 w 8191500"/>
              <a:gd name="connsiteY38" fmla="*/ 388769 h 1674599"/>
              <a:gd name="connsiteX39" fmla="*/ 7094220 w 8191500"/>
              <a:gd name="connsiteY39" fmla="*/ 149 h 1674599"/>
              <a:gd name="connsiteX40" fmla="*/ 7147560 w 8191500"/>
              <a:gd name="connsiteY40" fmla="*/ 350669 h 1674599"/>
              <a:gd name="connsiteX41" fmla="*/ 7208520 w 8191500"/>
              <a:gd name="connsiteY41" fmla="*/ 960269 h 1674599"/>
              <a:gd name="connsiteX42" fmla="*/ 7299960 w 8191500"/>
              <a:gd name="connsiteY42" fmla="*/ 1310789 h 1674599"/>
              <a:gd name="connsiteX43" fmla="*/ 7406640 w 8191500"/>
              <a:gd name="connsiteY43" fmla="*/ 1531769 h 1674599"/>
              <a:gd name="connsiteX44" fmla="*/ 7589520 w 8191500"/>
              <a:gd name="connsiteY44" fmla="*/ 1592729 h 1674599"/>
              <a:gd name="connsiteX45" fmla="*/ 7764780 w 8191500"/>
              <a:gd name="connsiteY45" fmla="*/ 1547009 h 1674599"/>
              <a:gd name="connsiteX46" fmla="*/ 7978140 w 8191500"/>
              <a:gd name="connsiteY46" fmla="*/ 1585109 h 1674599"/>
              <a:gd name="connsiteX47" fmla="*/ 8031480 w 8191500"/>
              <a:gd name="connsiteY47" fmla="*/ 1615589 h 1674599"/>
              <a:gd name="connsiteX48" fmla="*/ 8191500 w 8191500"/>
              <a:gd name="connsiteY48"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4792980 w 8191500"/>
              <a:gd name="connsiteY17" fmla="*/ 1638449 h 1674599"/>
              <a:gd name="connsiteX18" fmla="*/ 5097780 w 8191500"/>
              <a:gd name="connsiteY18" fmla="*/ 1592729 h 1674599"/>
              <a:gd name="connsiteX19" fmla="*/ 5181600 w 8191500"/>
              <a:gd name="connsiteY19" fmla="*/ 1371749 h 1674599"/>
              <a:gd name="connsiteX20" fmla="*/ 5288280 w 8191500"/>
              <a:gd name="connsiteY20" fmla="*/ 1226969 h 1674599"/>
              <a:gd name="connsiteX21" fmla="*/ 5372100 w 8191500"/>
              <a:gd name="connsiteY21" fmla="*/ 1348889 h 1674599"/>
              <a:gd name="connsiteX22" fmla="*/ 5471160 w 8191500"/>
              <a:gd name="connsiteY22" fmla="*/ 1265069 h 1674599"/>
              <a:gd name="connsiteX23" fmla="*/ 5562600 w 8191500"/>
              <a:gd name="connsiteY23" fmla="*/ 1508909 h 1674599"/>
              <a:gd name="connsiteX24" fmla="*/ 5638800 w 8191500"/>
              <a:gd name="connsiteY24" fmla="*/ 1539389 h 1674599"/>
              <a:gd name="connsiteX25" fmla="*/ 5829300 w 8191500"/>
              <a:gd name="connsiteY25" fmla="*/ 1310789 h 1674599"/>
              <a:gd name="connsiteX26" fmla="*/ 5928360 w 8191500"/>
              <a:gd name="connsiteY26" fmla="*/ 1356509 h 1674599"/>
              <a:gd name="connsiteX27" fmla="*/ 6118860 w 8191500"/>
              <a:gd name="connsiteY27" fmla="*/ 1379369 h 1674599"/>
              <a:gd name="connsiteX28" fmla="*/ 6294120 w 8191500"/>
              <a:gd name="connsiteY28" fmla="*/ 1554629 h 1674599"/>
              <a:gd name="connsiteX29" fmla="*/ 6385560 w 8191500"/>
              <a:gd name="connsiteY29" fmla="*/ 1402229 h 1674599"/>
              <a:gd name="connsiteX30" fmla="*/ 6484620 w 8191500"/>
              <a:gd name="connsiteY30" fmla="*/ 1402229 h 1674599"/>
              <a:gd name="connsiteX31" fmla="*/ 6553200 w 8191500"/>
              <a:gd name="connsiteY31" fmla="*/ 1326029 h 1674599"/>
              <a:gd name="connsiteX32" fmla="*/ 6652260 w 8191500"/>
              <a:gd name="connsiteY32" fmla="*/ 1028849 h 1674599"/>
              <a:gd name="connsiteX33" fmla="*/ 6758940 w 8191500"/>
              <a:gd name="connsiteY33" fmla="*/ 922169 h 1674599"/>
              <a:gd name="connsiteX34" fmla="*/ 6835140 w 8191500"/>
              <a:gd name="connsiteY34" fmla="*/ 1280309 h 1674599"/>
              <a:gd name="connsiteX35" fmla="*/ 6949440 w 8191500"/>
              <a:gd name="connsiteY35" fmla="*/ 1486049 h 1674599"/>
              <a:gd name="connsiteX36" fmla="*/ 7018020 w 8191500"/>
              <a:gd name="connsiteY36" fmla="*/ 952649 h 1674599"/>
              <a:gd name="connsiteX37" fmla="*/ 7078980 w 8191500"/>
              <a:gd name="connsiteY37" fmla="*/ 388769 h 1674599"/>
              <a:gd name="connsiteX38" fmla="*/ 7094220 w 8191500"/>
              <a:gd name="connsiteY38" fmla="*/ 149 h 1674599"/>
              <a:gd name="connsiteX39" fmla="*/ 7147560 w 8191500"/>
              <a:gd name="connsiteY39" fmla="*/ 350669 h 1674599"/>
              <a:gd name="connsiteX40" fmla="*/ 7208520 w 8191500"/>
              <a:gd name="connsiteY40" fmla="*/ 960269 h 1674599"/>
              <a:gd name="connsiteX41" fmla="*/ 7299960 w 8191500"/>
              <a:gd name="connsiteY41" fmla="*/ 1310789 h 1674599"/>
              <a:gd name="connsiteX42" fmla="*/ 7406640 w 8191500"/>
              <a:gd name="connsiteY42" fmla="*/ 1531769 h 1674599"/>
              <a:gd name="connsiteX43" fmla="*/ 7589520 w 8191500"/>
              <a:gd name="connsiteY43" fmla="*/ 1592729 h 1674599"/>
              <a:gd name="connsiteX44" fmla="*/ 7764780 w 8191500"/>
              <a:gd name="connsiteY44" fmla="*/ 1547009 h 1674599"/>
              <a:gd name="connsiteX45" fmla="*/ 7978140 w 8191500"/>
              <a:gd name="connsiteY45" fmla="*/ 1585109 h 1674599"/>
              <a:gd name="connsiteX46" fmla="*/ 8031480 w 8191500"/>
              <a:gd name="connsiteY46" fmla="*/ 1615589 h 1674599"/>
              <a:gd name="connsiteX47" fmla="*/ 8191500 w 8191500"/>
              <a:gd name="connsiteY47"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4792980 w 8191500"/>
              <a:gd name="connsiteY16" fmla="*/ 1638449 h 1674599"/>
              <a:gd name="connsiteX17" fmla="*/ 5097780 w 8191500"/>
              <a:gd name="connsiteY17" fmla="*/ 1592729 h 1674599"/>
              <a:gd name="connsiteX18" fmla="*/ 5181600 w 8191500"/>
              <a:gd name="connsiteY18" fmla="*/ 1371749 h 1674599"/>
              <a:gd name="connsiteX19" fmla="*/ 5288280 w 8191500"/>
              <a:gd name="connsiteY19" fmla="*/ 1226969 h 1674599"/>
              <a:gd name="connsiteX20" fmla="*/ 5372100 w 8191500"/>
              <a:gd name="connsiteY20" fmla="*/ 1348889 h 1674599"/>
              <a:gd name="connsiteX21" fmla="*/ 5471160 w 8191500"/>
              <a:gd name="connsiteY21" fmla="*/ 1265069 h 1674599"/>
              <a:gd name="connsiteX22" fmla="*/ 5562600 w 8191500"/>
              <a:gd name="connsiteY22" fmla="*/ 1508909 h 1674599"/>
              <a:gd name="connsiteX23" fmla="*/ 5638800 w 8191500"/>
              <a:gd name="connsiteY23" fmla="*/ 1539389 h 1674599"/>
              <a:gd name="connsiteX24" fmla="*/ 5829300 w 8191500"/>
              <a:gd name="connsiteY24" fmla="*/ 1310789 h 1674599"/>
              <a:gd name="connsiteX25" fmla="*/ 5928360 w 8191500"/>
              <a:gd name="connsiteY25" fmla="*/ 1356509 h 1674599"/>
              <a:gd name="connsiteX26" fmla="*/ 6118860 w 8191500"/>
              <a:gd name="connsiteY26" fmla="*/ 1379369 h 1674599"/>
              <a:gd name="connsiteX27" fmla="*/ 6294120 w 8191500"/>
              <a:gd name="connsiteY27" fmla="*/ 1554629 h 1674599"/>
              <a:gd name="connsiteX28" fmla="*/ 6385560 w 8191500"/>
              <a:gd name="connsiteY28" fmla="*/ 1402229 h 1674599"/>
              <a:gd name="connsiteX29" fmla="*/ 6484620 w 8191500"/>
              <a:gd name="connsiteY29" fmla="*/ 1402229 h 1674599"/>
              <a:gd name="connsiteX30" fmla="*/ 6553200 w 8191500"/>
              <a:gd name="connsiteY30" fmla="*/ 1326029 h 1674599"/>
              <a:gd name="connsiteX31" fmla="*/ 6652260 w 8191500"/>
              <a:gd name="connsiteY31" fmla="*/ 1028849 h 1674599"/>
              <a:gd name="connsiteX32" fmla="*/ 6758940 w 8191500"/>
              <a:gd name="connsiteY32" fmla="*/ 922169 h 1674599"/>
              <a:gd name="connsiteX33" fmla="*/ 6835140 w 8191500"/>
              <a:gd name="connsiteY33" fmla="*/ 1280309 h 1674599"/>
              <a:gd name="connsiteX34" fmla="*/ 6949440 w 8191500"/>
              <a:gd name="connsiteY34" fmla="*/ 1486049 h 1674599"/>
              <a:gd name="connsiteX35" fmla="*/ 7018020 w 8191500"/>
              <a:gd name="connsiteY35" fmla="*/ 952649 h 1674599"/>
              <a:gd name="connsiteX36" fmla="*/ 7078980 w 8191500"/>
              <a:gd name="connsiteY36" fmla="*/ 388769 h 1674599"/>
              <a:gd name="connsiteX37" fmla="*/ 7094220 w 8191500"/>
              <a:gd name="connsiteY37" fmla="*/ 149 h 1674599"/>
              <a:gd name="connsiteX38" fmla="*/ 7147560 w 8191500"/>
              <a:gd name="connsiteY38" fmla="*/ 350669 h 1674599"/>
              <a:gd name="connsiteX39" fmla="*/ 7208520 w 8191500"/>
              <a:gd name="connsiteY39" fmla="*/ 960269 h 1674599"/>
              <a:gd name="connsiteX40" fmla="*/ 7299960 w 8191500"/>
              <a:gd name="connsiteY40" fmla="*/ 1310789 h 1674599"/>
              <a:gd name="connsiteX41" fmla="*/ 7406640 w 8191500"/>
              <a:gd name="connsiteY41" fmla="*/ 1531769 h 1674599"/>
              <a:gd name="connsiteX42" fmla="*/ 7589520 w 8191500"/>
              <a:gd name="connsiteY42" fmla="*/ 1592729 h 1674599"/>
              <a:gd name="connsiteX43" fmla="*/ 7764780 w 8191500"/>
              <a:gd name="connsiteY43" fmla="*/ 1547009 h 1674599"/>
              <a:gd name="connsiteX44" fmla="*/ 7978140 w 8191500"/>
              <a:gd name="connsiteY44" fmla="*/ 1585109 h 1674599"/>
              <a:gd name="connsiteX45" fmla="*/ 8031480 w 8191500"/>
              <a:gd name="connsiteY45" fmla="*/ 1615589 h 1674599"/>
              <a:gd name="connsiteX46" fmla="*/ 8191500 w 8191500"/>
              <a:gd name="connsiteY46"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4792980 w 8191500"/>
              <a:gd name="connsiteY15" fmla="*/ 1638449 h 1674599"/>
              <a:gd name="connsiteX16" fmla="*/ 5097780 w 8191500"/>
              <a:gd name="connsiteY16" fmla="*/ 1592729 h 1674599"/>
              <a:gd name="connsiteX17" fmla="*/ 5181600 w 8191500"/>
              <a:gd name="connsiteY17" fmla="*/ 1371749 h 1674599"/>
              <a:gd name="connsiteX18" fmla="*/ 5288280 w 8191500"/>
              <a:gd name="connsiteY18" fmla="*/ 1226969 h 1674599"/>
              <a:gd name="connsiteX19" fmla="*/ 5372100 w 8191500"/>
              <a:gd name="connsiteY19" fmla="*/ 1348889 h 1674599"/>
              <a:gd name="connsiteX20" fmla="*/ 5471160 w 8191500"/>
              <a:gd name="connsiteY20" fmla="*/ 1265069 h 1674599"/>
              <a:gd name="connsiteX21" fmla="*/ 5562600 w 8191500"/>
              <a:gd name="connsiteY21" fmla="*/ 1508909 h 1674599"/>
              <a:gd name="connsiteX22" fmla="*/ 5638800 w 8191500"/>
              <a:gd name="connsiteY22" fmla="*/ 1539389 h 1674599"/>
              <a:gd name="connsiteX23" fmla="*/ 5829300 w 8191500"/>
              <a:gd name="connsiteY23" fmla="*/ 1310789 h 1674599"/>
              <a:gd name="connsiteX24" fmla="*/ 5928360 w 8191500"/>
              <a:gd name="connsiteY24" fmla="*/ 1356509 h 1674599"/>
              <a:gd name="connsiteX25" fmla="*/ 6118860 w 8191500"/>
              <a:gd name="connsiteY25" fmla="*/ 1379369 h 1674599"/>
              <a:gd name="connsiteX26" fmla="*/ 6294120 w 8191500"/>
              <a:gd name="connsiteY26" fmla="*/ 1554629 h 1674599"/>
              <a:gd name="connsiteX27" fmla="*/ 6385560 w 8191500"/>
              <a:gd name="connsiteY27" fmla="*/ 1402229 h 1674599"/>
              <a:gd name="connsiteX28" fmla="*/ 6484620 w 8191500"/>
              <a:gd name="connsiteY28" fmla="*/ 1402229 h 1674599"/>
              <a:gd name="connsiteX29" fmla="*/ 6553200 w 8191500"/>
              <a:gd name="connsiteY29" fmla="*/ 1326029 h 1674599"/>
              <a:gd name="connsiteX30" fmla="*/ 6652260 w 8191500"/>
              <a:gd name="connsiteY30" fmla="*/ 1028849 h 1674599"/>
              <a:gd name="connsiteX31" fmla="*/ 6758940 w 8191500"/>
              <a:gd name="connsiteY31" fmla="*/ 922169 h 1674599"/>
              <a:gd name="connsiteX32" fmla="*/ 6835140 w 8191500"/>
              <a:gd name="connsiteY32" fmla="*/ 1280309 h 1674599"/>
              <a:gd name="connsiteX33" fmla="*/ 6949440 w 8191500"/>
              <a:gd name="connsiteY33" fmla="*/ 1486049 h 1674599"/>
              <a:gd name="connsiteX34" fmla="*/ 7018020 w 8191500"/>
              <a:gd name="connsiteY34" fmla="*/ 952649 h 1674599"/>
              <a:gd name="connsiteX35" fmla="*/ 7078980 w 8191500"/>
              <a:gd name="connsiteY35" fmla="*/ 388769 h 1674599"/>
              <a:gd name="connsiteX36" fmla="*/ 7094220 w 8191500"/>
              <a:gd name="connsiteY36" fmla="*/ 149 h 1674599"/>
              <a:gd name="connsiteX37" fmla="*/ 7147560 w 8191500"/>
              <a:gd name="connsiteY37" fmla="*/ 350669 h 1674599"/>
              <a:gd name="connsiteX38" fmla="*/ 7208520 w 8191500"/>
              <a:gd name="connsiteY38" fmla="*/ 960269 h 1674599"/>
              <a:gd name="connsiteX39" fmla="*/ 7299960 w 8191500"/>
              <a:gd name="connsiteY39" fmla="*/ 1310789 h 1674599"/>
              <a:gd name="connsiteX40" fmla="*/ 7406640 w 8191500"/>
              <a:gd name="connsiteY40" fmla="*/ 1531769 h 1674599"/>
              <a:gd name="connsiteX41" fmla="*/ 7589520 w 8191500"/>
              <a:gd name="connsiteY41" fmla="*/ 1592729 h 1674599"/>
              <a:gd name="connsiteX42" fmla="*/ 7764780 w 8191500"/>
              <a:gd name="connsiteY42" fmla="*/ 1547009 h 1674599"/>
              <a:gd name="connsiteX43" fmla="*/ 7978140 w 8191500"/>
              <a:gd name="connsiteY43" fmla="*/ 1585109 h 1674599"/>
              <a:gd name="connsiteX44" fmla="*/ 8031480 w 8191500"/>
              <a:gd name="connsiteY44" fmla="*/ 1615589 h 1674599"/>
              <a:gd name="connsiteX45" fmla="*/ 8191500 w 8191500"/>
              <a:gd name="connsiteY45"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4792980 w 8191500"/>
              <a:gd name="connsiteY14" fmla="*/ 1638449 h 1674599"/>
              <a:gd name="connsiteX15" fmla="*/ 5097780 w 8191500"/>
              <a:gd name="connsiteY15" fmla="*/ 1592729 h 1674599"/>
              <a:gd name="connsiteX16" fmla="*/ 5181600 w 8191500"/>
              <a:gd name="connsiteY16" fmla="*/ 1371749 h 1674599"/>
              <a:gd name="connsiteX17" fmla="*/ 5288280 w 8191500"/>
              <a:gd name="connsiteY17" fmla="*/ 1226969 h 1674599"/>
              <a:gd name="connsiteX18" fmla="*/ 5372100 w 8191500"/>
              <a:gd name="connsiteY18" fmla="*/ 1348889 h 1674599"/>
              <a:gd name="connsiteX19" fmla="*/ 5471160 w 8191500"/>
              <a:gd name="connsiteY19" fmla="*/ 1265069 h 1674599"/>
              <a:gd name="connsiteX20" fmla="*/ 5562600 w 8191500"/>
              <a:gd name="connsiteY20" fmla="*/ 1508909 h 1674599"/>
              <a:gd name="connsiteX21" fmla="*/ 5638800 w 8191500"/>
              <a:gd name="connsiteY21" fmla="*/ 1539389 h 1674599"/>
              <a:gd name="connsiteX22" fmla="*/ 5829300 w 8191500"/>
              <a:gd name="connsiteY22" fmla="*/ 1310789 h 1674599"/>
              <a:gd name="connsiteX23" fmla="*/ 5928360 w 8191500"/>
              <a:gd name="connsiteY23" fmla="*/ 1356509 h 1674599"/>
              <a:gd name="connsiteX24" fmla="*/ 6118860 w 8191500"/>
              <a:gd name="connsiteY24" fmla="*/ 1379369 h 1674599"/>
              <a:gd name="connsiteX25" fmla="*/ 6294120 w 8191500"/>
              <a:gd name="connsiteY25" fmla="*/ 1554629 h 1674599"/>
              <a:gd name="connsiteX26" fmla="*/ 6385560 w 8191500"/>
              <a:gd name="connsiteY26" fmla="*/ 1402229 h 1674599"/>
              <a:gd name="connsiteX27" fmla="*/ 6484620 w 8191500"/>
              <a:gd name="connsiteY27" fmla="*/ 1402229 h 1674599"/>
              <a:gd name="connsiteX28" fmla="*/ 6553200 w 8191500"/>
              <a:gd name="connsiteY28" fmla="*/ 1326029 h 1674599"/>
              <a:gd name="connsiteX29" fmla="*/ 6652260 w 8191500"/>
              <a:gd name="connsiteY29" fmla="*/ 1028849 h 1674599"/>
              <a:gd name="connsiteX30" fmla="*/ 6758940 w 8191500"/>
              <a:gd name="connsiteY30" fmla="*/ 922169 h 1674599"/>
              <a:gd name="connsiteX31" fmla="*/ 6835140 w 8191500"/>
              <a:gd name="connsiteY31" fmla="*/ 1280309 h 1674599"/>
              <a:gd name="connsiteX32" fmla="*/ 6949440 w 8191500"/>
              <a:gd name="connsiteY32" fmla="*/ 1486049 h 1674599"/>
              <a:gd name="connsiteX33" fmla="*/ 7018020 w 8191500"/>
              <a:gd name="connsiteY33" fmla="*/ 952649 h 1674599"/>
              <a:gd name="connsiteX34" fmla="*/ 7078980 w 8191500"/>
              <a:gd name="connsiteY34" fmla="*/ 388769 h 1674599"/>
              <a:gd name="connsiteX35" fmla="*/ 7094220 w 8191500"/>
              <a:gd name="connsiteY35" fmla="*/ 149 h 1674599"/>
              <a:gd name="connsiteX36" fmla="*/ 7147560 w 8191500"/>
              <a:gd name="connsiteY36" fmla="*/ 350669 h 1674599"/>
              <a:gd name="connsiteX37" fmla="*/ 7208520 w 8191500"/>
              <a:gd name="connsiteY37" fmla="*/ 960269 h 1674599"/>
              <a:gd name="connsiteX38" fmla="*/ 7299960 w 8191500"/>
              <a:gd name="connsiteY38" fmla="*/ 1310789 h 1674599"/>
              <a:gd name="connsiteX39" fmla="*/ 7406640 w 8191500"/>
              <a:gd name="connsiteY39" fmla="*/ 1531769 h 1674599"/>
              <a:gd name="connsiteX40" fmla="*/ 7589520 w 8191500"/>
              <a:gd name="connsiteY40" fmla="*/ 1592729 h 1674599"/>
              <a:gd name="connsiteX41" fmla="*/ 7764780 w 8191500"/>
              <a:gd name="connsiteY41" fmla="*/ 1547009 h 1674599"/>
              <a:gd name="connsiteX42" fmla="*/ 7978140 w 8191500"/>
              <a:gd name="connsiteY42" fmla="*/ 1585109 h 1674599"/>
              <a:gd name="connsiteX43" fmla="*/ 8031480 w 8191500"/>
              <a:gd name="connsiteY43" fmla="*/ 1615589 h 1674599"/>
              <a:gd name="connsiteX44" fmla="*/ 8191500 w 8191500"/>
              <a:gd name="connsiteY44"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4792980 w 8191500"/>
              <a:gd name="connsiteY13" fmla="*/ 1638449 h 1674599"/>
              <a:gd name="connsiteX14" fmla="*/ 5097780 w 8191500"/>
              <a:gd name="connsiteY14" fmla="*/ 1592729 h 1674599"/>
              <a:gd name="connsiteX15" fmla="*/ 5181600 w 8191500"/>
              <a:gd name="connsiteY15" fmla="*/ 1371749 h 1674599"/>
              <a:gd name="connsiteX16" fmla="*/ 5288280 w 8191500"/>
              <a:gd name="connsiteY16" fmla="*/ 1226969 h 1674599"/>
              <a:gd name="connsiteX17" fmla="*/ 5372100 w 8191500"/>
              <a:gd name="connsiteY17" fmla="*/ 1348889 h 1674599"/>
              <a:gd name="connsiteX18" fmla="*/ 5471160 w 8191500"/>
              <a:gd name="connsiteY18" fmla="*/ 1265069 h 1674599"/>
              <a:gd name="connsiteX19" fmla="*/ 5562600 w 8191500"/>
              <a:gd name="connsiteY19" fmla="*/ 1508909 h 1674599"/>
              <a:gd name="connsiteX20" fmla="*/ 5638800 w 8191500"/>
              <a:gd name="connsiteY20" fmla="*/ 1539389 h 1674599"/>
              <a:gd name="connsiteX21" fmla="*/ 5829300 w 8191500"/>
              <a:gd name="connsiteY21" fmla="*/ 1310789 h 1674599"/>
              <a:gd name="connsiteX22" fmla="*/ 5928360 w 8191500"/>
              <a:gd name="connsiteY22" fmla="*/ 1356509 h 1674599"/>
              <a:gd name="connsiteX23" fmla="*/ 6118860 w 8191500"/>
              <a:gd name="connsiteY23" fmla="*/ 1379369 h 1674599"/>
              <a:gd name="connsiteX24" fmla="*/ 6294120 w 8191500"/>
              <a:gd name="connsiteY24" fmla="*/ 1554629 h 1674599"/>
              <a:gd name="connsiteX25" fmla="*/ 6385560 w 8191500"/>
              <a:gd name="connsiteY25" fmla="*/ 1402229 h 1674599"/>
              <a:gd name="connsiteX26" fmla="*/ 6484620 w 8191500"/>
              <a:gd name="connsiteY26" fmla="*/ 1402229 h 1674599"/>
              <a:gd name="connsiteX27" fmla="*/ 6553200 w 8191500"/>
              <a:gd name="connsiteY27" fmla="*/ 1326029 h 1674599"/>
              <a:gd name="connsiteX28" fmla="*/ 6652260 w 8191500"/>
              <a:gd name="connsiteY28" fmla="*/ 1028849 h 1674599"/>
              <a:gd name="connsiteX29" fmla="*/ 6758940 w 8191500"/>
              <a:gd name="connsiteY29" fmla="*/ 922169 h 1674599"/>
              <a:gd name="connsiteX30" fmla="*/ 6835140 w 8191500"/>
              <a:gd name="connsiteY30" fmla="*/ 1280309 h 1674599"/>
              <a:gd name="connsiteX31" fmla="*/ 6949440 w 8191500"/>
              <a:gd name="connsiteY31" fmla="*/ 1486049 h 1674599"/>
              <a:gd name="connsiteX32" fmla="*/ 7018020 w 8191500"/>
              <a:gd name="connsiteY32" fmla="*/ 952649 h 1674599"/>
              <a:gd name="connsiteX33" fmla="*/ 7078980 w 8191500"/>
              <a:gd name="connsiteY33" fmla="*/ 388769 h 1674599"/>
              <a:gd name="connsiteX34" fmla="*/ 7094220 w 8191500"/>
              <a:gd name="connsiteY34" fmla="*/ 149 h 1674599"/>
              <a:gd name="connsiteX35" fmla="*/ 7147560 w 8191500"/>
              <a:gd name="connsiteY35" fmla="*/ 350669 h 1674599"/>
              <a:gd name="connsiteX36" fmla="*/ 7208520 w 8191500"/>
              <a:gd name="connsiteY36" fmla="*/ 960269 h 1674599"/>
              <a:gd name="connsiteX37" fmla="*/ 7299960 w 8191500"/>
              <a:gd name="connsiteY37" fmla="*/ 1310789 h 1674599"/>
              <a:gd name="connsiteX38" fmla="*/ 7406640 w 8191500"/>
              <a:gd name="connsiteY38" fmla="*/ 1531769 h 1674599"/>
              <a:gd name="connsiteX39" fmla="*/ 7589520 w 8191500"/>
              <a:gd name="connsiteY39" fmla="*/ 1592729 h 1674599"/>
              <a:gd name="connsiteX40" fmla="*/ 7764780 w 8191500"/>
              <a:gd name="connsiteY40" fmla="*/ 1547009 h 1674599"/>
              <a:gd name="connsiteX41" fmla="*/ 7978140 w 8191500"/>
              <a:gd name="connsiteY41" fmla="*/ 1585109 h 1674599"/>
              <a:gd name="connsiteX42" fmla="*/ 8031480 w 8191500"/>
              <a:gd name="connsiteY42" fmla="*/ 1615589 h 1674599"/>
              <a:gd name="connsiteX43" fmla="*/ 8191500 w 8191500"/>
              <a:gd name="connsiteY43"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4792980 w 8191500"/>
              <a:gd name="connsiteY12" fmla="*/ 1638449 h 1674599"/>
              <a:gd name="connsiteX13" fmla="*/ 5097780 w 8191500"/>
              <a:gd name="connsiteY13" fmla="*/ 1592729 h 1674599"/>
              <a:gd name="connsiteX14" fmla="*/ 5181600 w 8191500"/>
              <a:gd name="connsiteY14" fmla="*/ 1371749 h 1674599"/>
              <a:gd name="connsiteX15" fmla="*/ 5288280 w 8191500"/>
              <a:gd name="connsiteY15" fmla="*/ 1226969 h 1674599"/>
              <a:gd name="connsiteX16" fmla="*/ 5372100 w 8191500"/>
              <a:gd name="connsiteY16" fmla="*/ 1348889 h 1674599"/>
              <a:gd name="connsiteX17" fmla="*/ 5471160 w 8191500"/>
              <a:gd name="connsiteY17" fmla="*/ 1265069 h 1674599"/>
              <a:gd name="connsiteX18" fmla="*/ 5562600 w 8191500"/>
              <a:gd name="connsiteY18" fmla="*/ 1508909 h 1674599"/>
              <a:gd name="connsiteX19" fmla="*/ 5638800 w 8191500"/>
              <a:gd name="connsiteY19" fmla="*/ 1539389 h 1674599"/>
              <a:gd name="connsiteX20" fmla="*/ 5829300 w 8191500"/>
              <a:gd name="connsiteY20" fmla="*/ 1310789 h 1674599"/>
              <a:gd name="connsiteX21" fmla="*/ 5928360 w 8191500"/>
              <a:gd name="connsiteY21" fmla="*/ 1356509 h 1674599"/>
              <a:gd name="connsiteX22" fmla="*/ 6118860 w 8191500"/>
              <a:gd name="connsiteY22" fmla="*/ 1379369 h 1674599"/>
              <a:gd name="connsiteX23" fmla="*/ 6294120 w 8191500"/>
              <a:gd name="connsiteY23" fmla="*/ 1554629 h 1674599"/>
              <a:gd name="connsiteX24" fmla="*/ 6385560 w 8191500"/>
              <a:gd name="connsiteY24" fmla="*/ 1402229 h 1674599"/>
              <a:gd name="connsiteX25" fmla="*/ 6484620 w 8191500"/>
              <a:gd name="connsiteY25" fmla="*/ 1402229 h 1674599"/>
              <a:gd name="connsiteX26" fmla="*/ 6553200 w 8191500"/>
              <a:gd name="connsiteY26" fmla="*/ 1326029 h 1674599"/>
              <a:gd name="connsiteX27" fmla="*/ 6652260 w 8191500"/>
              <a:gd name="connsiteY27" fmla="*/ 1028849 h 1674599"/>
              <a:gd name="connsiteX28" fmla="*/ 6758940 w 8191500"/>
              <a:gd name="connsiteY28" fmla="*/ 922169 h 1674599"/>
              <a:gd name="connsiteX29" fmla="*/ 6835140 w 8191500"/>
              <a:gd name="connsiteY29" fmla="*/ 1280309 h 1674599"/>
              <a:gd name="connsiteX30" fmla="*/ 6949440 w 8191500"/>
              <a:gd name="connsiteY30" fmla="*/ 1486049 h 1674599"/>
              <a:gd name="connsiteX31" fmla="*/ 7018020 w 8191500"/>
              <a:gd name="connsiteY31" fmla="*/ 952649 h 1674599"/>
              <a:gd name="connsiteX32" fmla="*/ 7078980 w 8191500"/>
              <a:gd name="connsiteY32" fmla="*/ 388769 h 1674599"/>
              <a:gd name="connsiteX33" fmla="*/ 7094220 w 8191500"/>
              <a:gd name="connsiteY33" fmla="*/ 149 h 1674599"/>
              <a:gd name="connsiteX34" fmla="*/ 7147560 w 8191500"/>
              <a:gd name="connsiteY34" fmla="*/ 350669 h 1674599"/>
              <a:gd name="connsiteX35" fmla="*/ 7208520 w 8191500"/>
              <a:gd name="connsiteY35" fmla="*/ 960269 h 1674599"/>
              <a:gd name="connsiteX36" fmla="*/ 7299960 w 8191500"/>
              <a:gd name="connsiteY36" fmla="*/ 1310789 h 1674599"/>
              <a:gd name="connsiteX37" fmla="*/ 7406640 w 8191500"/>
              <a:gd name="connsiteY37" fmla="*/ 1531769 h 1674599"/>
              <a:gd name="connsiteX38" fmla="*/ 7589520 w 8191500"/>
              <a:gd name="connsiteY38" fmla="*/ 1592729 h 1674599"/>
              <a:gd name="connsiteX39" fmla="*/ 7764780 w 8191500"/>
              <a:gd name="connsiteY39" fmla="*/ 1547009 h 1674599"/>
              <a:gd name="connsiteX40" fmla="*/ 7978140 w 8191500"/>
              <a:gd name="connsiteY40" fmla="*/ 1585109 h 1674599"/>
              <a:gd name="connsiteX41" fmla="*/ 8031480 w 8191500"/>
              <a:gd name="connsiteY41" fmla="*/ 1615589 h 1674599"/>
              <a:gd name="connsiteX42" fmla="*/ 8191500 w 8191500"/>
              <a:gd name="connsiteY42"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4792980 w 8191500"/>
              <a:gd name="connsiteY11" fmla="*/ 1638449 h 1674599"/>
              <a:gd name="connsiteX12" fmla="*/ 5097780 w 8191500"/>
              <a:gd name="connsiteY12" fmla="*/ 1592729 h 1674599"/>
              <a:gd name="connsiteX13" fmla="*/ 5181600 w 8191500"/>
              <a:gd name="connsiteY13" fmla="*/ 1371749 h 1674599"/>
              <a:gd name="connsiteX14" fmla="*/ 5288280 w 8191500"/>
              <a:gd name="connsiteY14" fmla="*/ 1226969 h 1674599"/>
              <a:gd name="connsiteX15" fmla="*/ 5372100 w 8191500"/>
              <a:gd name="connsiteY15" fmla="*/ 1348889 h 1674599"/>
              <a:gd name="connsiteX16" fmla="*/ 5471160 w 8191500"/>
              <a:gd name="connsiteY16" fmla="*/ 1265069 h 1674599"/>
              <a:gd name="connsiteX17" fmla="*/ 5562600 w 8191500"/>
              <a:gd name="connsiteY17" fmla="*/ 1508909 h 1674599"/>
              <a:gd name="connsiteX18" fmla="*/ 5638800 w 8191500"/>
              <a:gd name="connsiteY18" fmla="*/ 1539389 h 1674599"/>
              <a:gd name="connsiteX19" fmla="*/ 5829300 w 8191500"/>
              <a:gd name="connsiteY19" fmla="*/ 1310789 h 1674599"/>
              <a:gd name="connsiteX20" fmla="*/ 5928360 w 8191500"/>
              <a:gd name="connsiteY20" fmla="*/ 1356509 h 1674599"/>
              <a:gd name="connsiteX21" fmla="*/ 6118860 w 8191500"/>
              <a:gd name="connsiteY21" fmla="*/ 1379369 h 1674599"/>
              <a:gd name="connsiteX22" fmla="*/ 6294120 w 8191500"/>
              <a:gd name="connsiteY22" fmla="*/ 1554629 h 1674599"/>
              <a:gd name="connsiteX23" fmla="*/ 6385560 w 8191500"/>
              <a:gd name="connsiteY23" fmla="*/ 1402229 h 1674599"/>
              <a:gd name="connsiteX24" fmla="*/ 6484620 w 8191500"/>
              <a:gd name="connsiteY24" fmla="*/ 1402229 h 1674599"/>
              <a:gd name="connsiteX25" fmla="*/ 6553200 w 8191500"/>
              <a:gd name="connsiteY25" fmla="*/ 1326029 h 1674599"/>
              <a:gd name="connsiteX26" fmla="*/ 6652260 w 8191500"/>
              <a:gd name="connsiteY26" fmla="*/ 1028849 h 1674599"/>
              <a:gd name="connsiteX27" fmla="*/ 6758940 w 8191500"/>
              <a:gd name="connsiteY27" fmla="*/ 922169 h 1674599"/>
              <a:gd name="connsiteX28" fmla="*/ 6835140 w 8191500"/>
              <a:gd name="connsiteY28" fmla="*/ 1280309 h 1674599"/>
              <a:gd name="connsiteX29" fmla="*/ 6949440 w 8191500"/>
              <a:gd name="connsiteY29" fmla="*/ 1486049 h 1674599"/>
              <a:gd name="connsiteX30" fmla="*/ 7018020 w 8191500"/>
              <a:gd name="connsiteY30" fmla="*/ 952649 h 1674599"/>
              <a:gd name="connsiteX31" fmla="*/ 7078980 w 8191500"/>
              <a:gd name="connsiteY31" fmla="*/ 388769 h 1674599"/>
              <a:gd name="connsiteX32" fmla="*/ 7094220 w 8191500"/>
              <a:gd name="connsiteY32" fmla="*/ 149 h 1674599"/>
              <a:gd name="connsiteX33" fmla="*/ 7147560 w 8191500"/>
              <a:gd name="connsiteY33" fmla="*/ 350669 h 1674599"/>
              <a:gd name="connsiteX34" fmla="*/ 7208520 w 8191500"/>
              <a:gd name="connsiteY34" fmla="*/ 960269 h 1674599"/>
              <a:gd name="connsiteX35" fmla="*/ 7299960 w 8191500"/>
              <a:gd name="connsiteY35" fmla="*/ 1310789 h 1674599"/>
              <a:gd name="connsiteX36" fmla="*/ 7406640 w 8191500"/>
              <a:gd name="connsiteY36" fmla="*/ 1531769 h 1674599"/>
              <a:gd name="connsiteX37" fmla="*/ 7589520 w 8191500"/>
              <a:gd name="connsiteY37" fmla="*/ 1592729 h 1674599"/>
              <a:gd name="connsiteX38" fmla="*/ 7764780 w 8191500"/>
              <a:gd name="connsiteY38" fmla="*/ 1547009 h 1674599"/>
              <a:gd name="connsiteX39" fmla="*/ 7978140 w 8191500"/>
              <a:gd name="connsiteY39" fmla="*/ 1585109 h 1674599"/>
              <a:gd name="connsiteX40" fmla="*/ 8031480 w 8191500"/>
              <a:gd name="connsiteY40" fmla="*/ 1615589 h 1674599"/>
              <a:gd name="connsiteX41" fmla="*/ 8191500 w 8191500"/>
              <a:gd name="connsiteY41"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4792980 w 8191500"/>
              <a:gd name="connsiteY10" fmla="*/ 1638449 h 1674599"/>
              <a:gd name="connsiteX11" fmla="*/ 5097780 w 8191500"/>
              <a:gd name="connsiteY11" fmla="*/ 1592729 h 1674599"/>
              <a:gd name="connsiteX12" fmla="*/ 5181600 w 8191500"/>
              <a:gd name="connsiteY12" fmla="*/ 1371749 h 1674599"/>
              <a:gd name="connsiteX13" fmla="*/ 5288280 w 8191500"/>
              <a:gd name="connsiteY13" fmla="*/ 1226969 h 1674599"/>
              <a:gd name="connsiteX14" fmla="*/ 5372100 w 8191500"/>
              <a:gd name="connsiteY14" fmla="*/ 1348889 h 1674599"/>
              <a:gd name="connsiteX15" fmla="*/ 5471160 w 8191500"/>
              <a:gd name="connsiteY15" fmla="*/ 1265069 h 1674599"/>
              <a:gd name="connsiteX16" fmla="*/ 5562600 w 8191500"/>
              <a:gd name="connsiteY16" fmla="*/ 1508909 h 1674599"/>
              <a:gd name="connsiteX17" fmla="*/ 5638800 w 8191500"/>
              <a:gd name="connsiteY17" fmla="*/ 1539389 h 1674599"/>
              <a:gd name="connsiteX18" fmla="*/ 5829300 w 8191500"/>
              <a:gd name="connsiteY18" fmla="*/ 1310789 h 1674599"/>
              <a:gd name="connsiteX19" fmla="*/ 5928360 w 8191500"/>
              <a:gd name="connsiteY19" fmla="*/ 1356509 h 1674599"/>
              <a:gd name="connsiteX20" fmla="*/ 6118860 w 8191500"/>
              <a:gd name="connsiteY20" fmla="*/ 1379369 h 1674599"/>
              <a:gd name="connsiteX21" fmla="*/ 6294120 w 8191500"/>
              <a:gd name="connsiteY21" fmla="*/ 1554629 h 1674599"/>
              <a:gd name="connsiteX22" fmla="*/ 6385560 w 8191500"/>
              <a:gd name="connsiteY22" fmla="*/ 1402229 h 1674599"/>
              <a:gd name="connsiteX23" fmla="*/ 6484620 w 8191500"/>
              <a:gd name="connsiteY23" fmla="*/ 1402229 h 1674599"/>
              <a:gd name="connsiteX24" fmla="*/ 6553200 w 8191500"/>
              <a:gd name="connsiteY24" fmla="*/ 1326029 h 1674599"/>
              <a:gd name="connsiteX25" fmla="*/ 6652260 w 8191500"/>
              <a:gd name="connsiteY25" fmla="*/ 1028849 h 1674599"/>
              <a:gd name="connsiteX26" fmla="*/ 6758940 w 8191500"/>
              <a:gd name="connsiteY26" fmla="*/ 922169 h 1674599"/>
              <a:gd name="connsiteX27" fmla="*/ 6835140 w 8191500"/>
              <a:gd name="connsiteY27" fmla="*/ 1280309 h 1674599"/>
              <a:gd name="connsiteX28" fmla="*/ 6949440 w 8191500"/>
              <a:gd name="connsiteY28" fmla="*/ 1486049 h 1674599"/>
              <a:gd name="connsiteX29" fmla="*/ 7018020 w 8191500"/>
              <a:gd name="connsiteY29" fmla="*/ 952649 h 1674599"/>
              <a:gd name="connsiteX30" fmla="*/ 7078980 w 8191500"/>
              <a:gd name="connsiteY30" fmla="*/ 388769 h 1674599"/>
              <a:gd name="connsiteX31" fmla="*/ 7094220 w 8191500"/>
              <a:gd name="connsiteY31" fmla="*/ 149 h 1674599"/>
              <a:gd name="connsiteX32" fmla="*/ 7147560 w 8191500"/>
              <a:gd name="connsiteY32" fmla="*/ 350669 h 1674599"/>
              <a:gd name="connsiteX33" fmla="*/ 7208520 w 8191500"/>
              <a:gd name="connsiteY33" fmla="*/ 960269 h 1674599"/>
              <a:gd name="connsiteX34" fmla="*/ 7299960 w 8191500"/>
              <a:gd name="connsiteY34" fmla="*/ 1310789 h 1674599"/>
              <a:gd name="connsiteX35" fmla="*/ 7406640 w 8191500"/>
              <a:gd name="connsiteY35" fmla="*/ 1531769 h 1674599"/>
              <a:gd name="connsiteX36" fmla="*/ 7589520 w 8191500"/>
              <a:gd name="connsiteY36" fmla="*/ 1592729 h 1674599"/>
              <a:gd name="connsiteX37" fmla="*/ 7764780 w 8191500"/>
              <a:gd name="connsiteY37" fmla="*/ 1547009 h 1674599"/>
              <a:gd name="connsiteX38" fmla="*/ 7978140 w 8191500"/>
              <a:gd name="connsiteY38" fmla="*/ 1585109 h 1674599"/>
              <a:gd name="connsiteX39" fmla="*/ 8031480 w 8191500"/>
              <a:gd name="connsiteY39" fmla="*/ 1615589 h 1674599"/>
              <a:gd name="connsiteX40" fmla="*/ 8191500 w 8191500"/>
              <a:gd name="connsiteY40"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4792980 w 8191500"/>
              <a:gd name="connsiteY9" fmla="*/ 1638449 h 1674599"/>
              <a:gd name="connsiteX10" fmla="*/ 5097780 w 8191500"/>
              <a:gd name="connsiteY10" fmla="*/ 1592729 h 1674599"/>
              <a:gd name="connsiteX11" fmla="*/ 5181600 w 8191500"/>
              <a:gd name="connsiteY11" fmla="*/ 1371749 h 1674599"/>
              <a:gd name="connsiteX12" fmla="*/ 5288280 w 8191500"/>
              <a:gd name="connsiteY12" fmla="*/ 1226969 h 1674599"/>
              <a:gd name="connsiteX13" fmla="*/ 5372100 w 8191500"/>
              <a:gd name="connsiteY13" fmla="*/ 1348889 h 1674599"/>
              <a:gd name="connsiteX14" fmla="*/ 5471160 w 8191500"/>
              <a:gd name="connsiteY14" fmla="*/ 1265069 h 1674599"/>
              <a:gd name="connsiteX15" fmla="*/ 5562600 w 8191500"/>
              <a:gd name="connsiteY15" fmla="*/ 1508909 h 1674599"/>
              <a:gd name="connsiteX16" fmla="*/ 5638800 w 8191500"/>
              <a:gd name="connsiteY16" fmla="*/ 1539389 h 1674599"/>
              <a:gd name="connsiteX17" fmla="*/ 5829300 w 8191500"/>
              <a:gd name="connsiteY17" fmla="*/ 1310789 h 1674599"/>
              <a:gd name="connsiteX18" fmla="*/ 5928360 w 8191500"/>
              <a:gd name="connsiteY18" fmla="*/ 1356509 h 1674599"/>
              <a:gd name="connsiteX19" fmla="*/ 6118860 w 8191500"/>
              <a:gd name="connsiteY19" fmla="*/ 1379369 h 1674599"/>
              <a:gd name="connsiteX20" fmla="*/ 6294120 w 8191500"/>
              <a:gd name="connsiteY20" fmla="*/ 1554629 h 1674599"/>
              <a:gd name="connsiteX21" fmla="*/ 6385560 w 8191500"/>
              <a:gd name="connsiteY21" fmla="*/ 1402229 h 1674599"/>
              <a:gd name="connsiteX22" fmla="*/ 6484620 w 8191500"/>
              <a:gd name="connsiteY22" fmla="*/ 1402229 h 1674599"/>
              <a:gd name="connsiteX23" fmla="*/ 6553200 w 8191500"/>
              <a:gd name="connsiteY23" fmla="*/ 1326029 h 1674599"/>
              <a:gd name="connsiteX24" fmla="*/ 6652260 w 8191500"/>
              <a:gd name="connsiteY24" fmla="*/ 1028849 h 1674599"/>
              <a:gd name="connsiteX25" fmla="*/ 6758940 w 8191500"/>
              <a:gd name="connsiteY25" fmla="*/ 922169 h 1674599"/>
              <a:gd name="connsiteX26" fmla="*/ 6835140 w 8191500"/>
              <a:gd name="connsiteY26" fmla="*/ 1280309 h 1674599"/>
              <a:gd name="connsiteX27" fmla="*/ 6949440 w 8191500"/>
              <a:gd name="connsiteY27" fmla="*/ 1486049 h 1674599"/>
              <a:gd name="connsiteX28" fmla="*/ 7018020 w 8191500"/>
              <a:gd name="connsiteY28" fmla="*/ 952649 h 1674599"/>
              <a:gd name="connsiteX29" fmla="*/ 7078980 w 8191500"/>
              <a:gd name="connsiteY29" fmla="*/ 388769 h 1674599"/>
              <a:gd name="connsiteX30" fmla="*/ 7094220 w 8191500"/>
              <a:gd name="connsiteY30" fmla="*/ 149 h 1674599"/>
              <a:gd name="connsiteX31" fmla="*/ 7147560 w 8191500"/>
              <a:gd name="connsiteY31" fmla="*/ 350669 h 1674599"/>
              <a:gd name="connsiteX32" fmla="*/ 7208520 w 8191500"/>
              <a:gd name="connsiteY32" fmla="*/ 960269 h 1674599"/>
              <a:gd name="connsiteX33" fmla="*/ 7299960 w 8191500"/>
              <a:gd name="connsiteY33" fmla="*/ 1310789 h 1674599"/>
              <a:gd name="connsiteX34" fmla="*/ 7406640 w 8191500"/>
              <a:gd name="connsiteY34" fmla="*/ 1531769 h 1674599"/>
              <a:gd name="connsiteX35" fmla="*/ 7589520 w 8191500"/>
              <a:gd name="connsiteY35" fmla="*/ 1592729 h 1674599"/>
              <a:gd name="connsiteX36" fmla="*/ 7764780 w 8191500"/>
              <a:gd name="connsiteY36" fmla="*/ 1547009 h 1674599"/>
              <a:gd name="connsiteX37" fmla="*/ 7978140 w 8191500"/>
              <a:gd name="connsiteY37" fmla="*/ 1585109 h 1674599"/>
              <a:gd name="connsiteX38" fmla="*/ 8031480 w 8191500"/>
              <a:gd name="connsiteY38" fmla="*/ 1615589 h 1674599"/>
              <a:gd name="connsiteX39" fmla="*/ 8191500 w 8191500"/>
              <a:gd name="connsiteY39"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4792980 w 8191500"/>
              <a:gd name="connsiteY8" fmla="*/ 1638449 h 1674599"/>
              <a:gd name="connsiteX9" fmla="*/ 5097780 w 8191500"/>
              <a:gd name="connsiteY9" fmla="*/ 1592729 h 1674599"/>
              <a:gd name="connsiteX10" fmla="*/ 5181600 w 8191500"/>
              <a:gd name="connsiteY10" fmla="*/ 1371749 h 1674599"/>
              <a:gd name="connsiteX11" fmla="*/ 5288280 w 8191500"/>
              <a:gd name="connsiteY11" fmla="*/ 1226969 h 1674599"/>
              <a:gd name="connsiteX12" fmla="*/ 5372100 w 8191500"/>
              <a:gd name="connsiteY12" fmla="*/ 1348889 h 1674599"/>
              <a:gd name="connsiteX13" fmla="*/ 5471160 w 8191500"/>
              <a:gd name="connsiteY13" fmla="*/ 1265069 h 1674599"/>
              <a:gd name="connsiteX14" fmla="*/ 5562600 w 8191500"/>
              <a:gd name="connsiteY14" fmla="*/ 1508909 h 1674599"/>
              <a:gd name="connsiteX15" fmla="*/ 5638800 w 8191500"/>
              <a:gd name="connsiteY15" fmla="*/ 1539389 h 1674599"/>
              <a:gd name="connsiteX16" fmla="*/ 5829300 w 8191500"/>
              <a:gd name="connsiteY16" fmla="*/ 1310789 h 1674599"/>
              <a:gd name="connsiteX17" fmla="*/ 5928360 w 8191500"/>
              <a:gd name="connsiteY17" fmla="*/ 1356509 h 1674599"/>
              <a:gd name="connsiteX18" fmla="*/ 6118860 w 8191500"/>
              <a:gd name="connsiteY18" fmla="*/ 1379369 h 1674599"/>
              <a:gd name="connsiteX19" fmla="*/ 6294120 w 8191500"/>
              <a:gd name="connsiteY19" fmla="*/ 1554629 h 1674599"/>
              <a:gd name="connsiteX20" fmla="*/ 6385560 w 8191500"/>
              <a:gd name="connsiteY20" fmla="*/ 1402229 h 1674599"/>
              <a:gd name="connsiteX21" fmla="*/ 6484620 w 8191500"/>
              <a:gd name="connsiteY21" fmla="*/ 1402229 h 1674599"/>
              <a:gd name="connsiteX22" fmla="*/ 6553200 w 8191500"/>
              <a:gd name="connsiteY22" fmla="*/ 1326029 h 1674599"/>
              <a:gd name="connsiteX23" fmla="*/ 6652260 w 8191500"/>
              <a:gd name="connsiteY23" fmla="*/ 1028849 h 1674599"/>
              <a:gd name="connsiteX24" fmla="*/ 6758940 w 8191500"/>
              <a:gd name="connsiteY24" fmla="*/ 922169 h 1674599"/>
              <a:gd name="connsiteX25" fmla="*/ 6835140 w 8191500"/>
              <a:gd name="connsiteY25" fmla="*/ 1280309 h 1674599"/>
              <a:gd name="connsiteX26" fmla="*/ 6949440 w 8191500"/>
              <a:gd name="connsiteY26" fmla="*/ 1486049 h 1674599"/>
              <a:gd name="connsiteX27" fmla="*/ 7018020 w 8191500"/>
              <a:gd name="connsiteY27" fmla="*/ 952649 h 1674599"/>
              <a:gd name="connsiteX28" fmla="*/ 7078980 w 8191500"/>
              <a:gd name="connsiteY28" fmla="*/ 388769 h 1674599"/>
              <a:gd name="connsiteX29" fmla="*/ 7094220 w 8191500"/>
              <a:gd name="connsiteY29" fmla="*/ 149 h 1674599"/>
              <a:gd name="connsiteX30" fmla="*/ 7147560 w 8191500"/>
              <a:gd name="connsiteY30" fmla="*/ 350669 h 1674599"/>
              <a:gd name="connsiteX31" fmla="*/ 7208520 w 8191500"/>
              <a:gd name="connsiteY31" fmla="*/ 960269 h 1674599"/>
              <a:gd name="connsiteX32" fmla="*/ 7299960 w 8191500"/>
              <a:gd name="connsiteY32" fmla="*/ 1310789 h 1674599"/>
              <a:gd name="connsiteX33" fmla="*/ 7406640 w 8191500"/>
              <a:gd name="connsiteY33" fmla="*/ 1531769 h 1674599"/>
              <a:gd name="connsiteX34" fmla="*/ 7589520 w 8191500"/>
              <a:gd name="connsiteY34" fmla="*/ 1592729 h 1674599"/>
              <a:gd name="connsiteX35" fmla="*/ 7764780 w 8191500"/>
              <a:gd name="connsiteY35" fmla="*/ 1547009 h 1674599"/>
              <a:gd name="connsiteX36" fmla="*/ 7978140 w 8191500"/>
              <a:gd name="connsiteY36" fmla="*/ 1585109 h 1674599"/>
              <a:gd name="connsiteX37" fmla="*/ 8031480 w 8191500"/>
              <a:gd name="connsiteY37" fmla="*/ 1615589 h 1674599"/>
              <a:gd name="connsiteX38" fmla="*/ 8191500 w 8191500"/>
              <a:gd name="connsiteY38"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4792980 w 8191500"/>
              <a:gd name="connsiteY7" fmla="*/ 1638449 h 1674599"/>
              <a:gd name="connsiteX8" fmla="*/ 5097780 w 8191500"/>
              <a:gd name="connsiteY8" fmla="*/ 1592729 h 1674599"/>
              <a:gd name="connsiteX9" fmla="*/ 5181600 w 8191500"/>
              <a:gd name="connsiteY9" fmla="*/ 1371749 h 1674599"/>
              <a:gd name="connsiteX10" fmla="*/ 5288280 w 8191500"/>
              <a:gd name="connsiteY10" fmla="*/ 1226969 h 1674599"/>
              <a:gd name="connsiteX11" fmla="*/ 5372100 w 8191500"/>
              <a:gd name="connsiteY11" fmla="*/ 1348889 h 1674599"/>
              <a:gd name="connsiteX12" fmla="*/ 5471160 w 8191500"/>
              <a:gd name="connsiteY12" fmla="*/ 1265069 h 1674599"/>
              <a:gd name="connsiteX13" fmla="*/ 5562600 w 8191500"/>
              <a:gd name="connsiteY13" fmla="*/ 1508909 h 1674599"/>
              <a:gd name="connsiteX14" fmla="*/ 5638800 w 8191500"/>
              <a:gd name="connsiteY14" fmla="*/ 1539389 h 1674599"/>
              <a:gd name="connsiteX15" fmla="*/ 5829300 w 8191500"/>
              <a:gd name="connsiteY15" fmla="*/ 1310789 h 1674599"/>
              <a:gd name="connsiteX16" fmla="*/ 5928360 w 8191500"/>
              <a:gd name="connsiteY16" fmla="*/ 1356509 h 1674599"/>
              <a:gd name="connsiteX17" fmla="*/ 6118860 w 8191500"/>
              <a:gd name="connsiteY17" fmla="*/ 1379369 h 1674599"/>
              <a:gd name="connsiteX18" fmla="*/ 6294120 w 8191500"/>
              <a:gd name="connsiteY18" fmla="*/ 1554629 h 1674599"/>
              <a:gd name="connsiteX19" fmla="*/ 6385560 w 8191500"/>
              <a:gd name="connsiteY19" fmla="*/ 1402229 h 1674599"/>
              <a:gd name="connsiteX20" fmla="*/ 6484620 w 8191500"/>
              <a:gd name="connsiteY20" fmla="*/ 1402229 h 1674599"/>
              <a:gd name="connsiteX21" fmla="*/ 6553200 w 8191500"/>
              <a:gd name="connsiteY21" fmla="*/ 1326029 h 1674599"/>
              <a:gd name="connsiteX22" fmla="*/ 6652260 w 8191500"/>
              <a:gd name="connsiteY22" fmla="*/ 1028849 h 1674599"/>
              <a:gd name="connsiteX23" fmla="*/ 6758940 w 8191500"/>
              <a:gd name="connsiteY23" fmla="*/ 922169 h 1674599"/>
              <a:gd name="connsiteX24" fmla="*/ 6835140 w 8191500"/>
              <a:gd name="connsiteY24" fmla="*/ 1280309 h 1674599"/>
              <a:gd name="connsiteX25" fmla="*/ 6949440 w 8191500"/>
              <a:gd name="connsiteY25" fmla="*/ 1486049 h 1674599"/>
              <a:gd name="connsiteX26" fmla="*/ 7018020 w 8191500"/>
              <a:gd name="connsiteY26" fmla="*/ 952649 h 1674599"/>
              <a:gd name="connsiteX27" fmla="*/ 7078980 w 8191500"/>
              <a:gd name="connsiteY27" fmla="*/ 388769 h 1674599"/>
              <a:gd name="connsiteX28" fmla="*/ 7094220 w 8191500"/>
              <a:gd name="connsiteY28" fmla="*/ 149 h 1674599"/>
              <a:gd name="connsiteX29" fmla="*/ 7147560 w 8191500"/>
              <a:gd name="connsiteY29" fmla="*/ 350669 h 1674599"/>
              <a:gd name="connsiteX30" fmla="*/ 7208520 w 8191500"/>
              <a:gd name="connsiteY30" fmla="*/ 960269 h 1674599"/>
              <a:gd name="connsiteX31" fmla="*/ 7299960 w 8191500"/>
              <a:gd name="connsiteY31" fmla="*/ 1310789 h 1674599"/>
              <a:gd name="connsiteX32" fmla="*/ 7406640 w 8191500"/>
              <a:gd name="connsiteY32" fmla="*/ 1531769 h 1674599"/>
              <a:gd name="connsiteX33" fmla="*/ 7589520 w 8191500"/>
              <a:gd name="connsiteY33" fmla="*/ 1592729 h 1674599"/>
              <a:gd name="connsiteX34" fmla="*/ 7764780 w 8191500"/>
              <a:gd name="connsiteY34" fmla="*/ 1547009 h 1674599"/>
              <a:gd name="connsiteX35" fmla="*/ 7978140 w 8191500"/>
              <a:gd name="connsiteY35" fmla="*/ 1585109 h 1674599"/>
              <a:gd name="connsiteX36" fmla="*/ 8031480 w 8191500"/>
              <a:gd name="connsiteY36" fmla="*/ 1615589 h 1674599"/>
              <a:gd name="connsiteX37" fmla="*/ 8191500 w 8191500"/>
              <a:gd name="connsiteY37" fmla="*/ 1600349 h 1674599"/>
              <a:gd name="connsiteX0" fmla="*/ 0 w 8191500"/>
              <a:gd name="connsiteY0" fmla="*/ 1630829 h 1647693"/>
              <a:gd name="connsiteX1" fmla="*/ 99060 w 8191500"/>
              <a:gd name="connsiteY1" fmla="*/ 1547009 h 1647693"/>
              <a:gd name="connsiteX2" fmla="*/ 266700 w 8191500"/>
              <a:gd name="connsiteY2" fmla="*/ 1630829 h 1647693"/>
              <a:gd name="connsiteX3" fmla="*/ 381000 w 8191500"/>
              <a:gd name="connsiteY3" fmla="*/ 1585109 h 1647693"/>
              <a:gd name="connsiteX4" fmla="*/ 571500 w 8191500"/>
              <a:gd name="connsiteY4" fmla="*/ 1646069 h 1647693"/>
              <a:gd name="connsiteX5" fmla="*/ 906780 w 8191500"/>
              <a:gd name="connsiteY5" fmla="*/ 1630829 h 1647693"/>
              <a:gd name="connsiteX6" fmla="*/ 4792980 w 8191500"/>
              <a:gd name="connsiteY6" fmla="*/ 1638449 h 1647693"/>
              <a:gd name="connsiteX7" fmla="*/ 5097780 w 8191500"/>
              <a:gd name="connsiteY7" fmla="*/ 1592729 h 1647693"/>
              <a:gd name="connsiteX8" fmla="*/ 5181600 w 8191500"/>
              <a:gd name="connsiteY8" fmla="*/ 1371749 h 1647693"/>
              <a:gd name="connsiteX9" fmla="*/ 5288280 w 8191500"/>
              <a:gd name="connsiteY9" fmla="*/ 1226969 h 1647693"/>
              <a:gd name="connsiteX10" fmla="*/ 5372100 w 8191500"/>
              <a:gd name="connsiteY10" fmla="*/ 1348889 h 1647693"/>
              <a:gd name="connsiteX11" fmla="*/ 5471160 w 8191500"/>
              <a:gd name="connsiteY11" fmla="*/ 1265069 h 1647693"/>
              <a:gd name="connsiteX12" fmla="*/ 5562600 w 8191500"/>
              <a:gd name="connsiteY12" fmla="*/ 1508909 h 1647693"/>
              <a:gd name="connsiteX13" fmla="*/ 5638800 w 8191500"/>
              <a:gd name="connsiteY13" fmla="*/ 1539389 h 1647693"/>
              <a:gd name="connsiteX14" fmla="*/ 5829300 w 8191500"/>
              <a:gd name="connsiteY14" fmla="*/ 1310789 h 1647693"/>
              <a:gd name="connsiteX15" fmla="*/ 5928360 w 8191500"/>
              <a:gd name="connsiteY15" fmla="*/ 1356509 h 1647693"/>
              <a:gd name="connsiteX16" fmla="*/ 6118860 w 8191500"/>
              <a:gd name="connsiteY16" fmla="*/ 1379369 h 1647693"/>
              <a:gd name="connsiteX17" fmla="*/ 6294120 w 8191500"/>
              <a:gd name="connsiteY17" fmla="*/ 1554629 h 1647693"/>
              <a:gd name="connsiteX18" fmla="*/ 6385560 w 8191500"/>
              <a:gd name="connsiteY18" fmla="*/ 1402229 h 1647693"/>
              <a:gd name="connsiteX19" fmla="*/ 6484620 w 8191500"/>
              <a:gd name="connsiteY19" fmla="*/ 1402229 h 1647693"/>
              <a:gd name="connsiteX20" fmla="*/ 6553200 w 8191500"/>
              <a:gd name="connsiteY20" fmla="*/ 1326029 h 1647693"/>
              <a:gd name="connsiteX21" fmla="*/ 6652260 w 8191500"/>
              <a:gd name="connsiteY21" fmla="*/ 1028849 h 1647693"/>
              <a:gd name="connsiteX22" fmla="*/ 6758940 w 8191500"/>
              <a:gd name="connsiteY22" fmla="*/ 922169 h 1647693"/>
              <a:gd name="connsiteX23" fmla="*/ 6835140 w 8191500"/>
              <a:gd name="connsiteY23" fmla="*/ 1280309 h 1647693"/>
              <a:gd name="connsiteX24" fmla="*/ 6949440 w 8191500"/>
              <a:gd name="connsiteY24" fmla="*/ 1486049 h 1647693"/>
              <a:gd name="connsiteX25" fmla="*/ 7018020 w 8191500"/>
              <a:gd name="connsiteY25" fmla="*/ 952649 h 1647693"/>
              <a:gd name="connsiteX26" fmla="*/ 7078980 w 8191500"/>
              <a:gd name="connsiteY26" fmla="*/ 388769 h 1647693"/>
              <a:gd name="connsiteX27" fmla="*/ 7094220 w 8191500"/>
              <a:gd name="connsiteY27" fmla="*/ 149 h 1647693"/>
              <a:gd name="connsiteX28" fmla="*/ 7147560 w 8191500"/>
              <a:gd name="connsiteY28" fmla="*/ 350669 h 1647693"/>
              <a:gd name="connsiteX29" fmla="*/ 7208520 w 8191500"/>
              <a:gd name="connsiteY29" fmla="*/ 960269 h 1647693"/>
              <a:gd name="connsiteX30" fmla="*/ 7299960 w 8191500"/>
              <a:gd name="connsiteY30" fmla="*/ 1310789 h 1647693"/>
              <a:gd name="connsiteX31" fmla="*/ 7406640 w 8191500"/>
              <a:gd name="connsiteY31" fmla="*/ 1531769 h 1647693"/>
              <a:gd name="connsiteX32" fmla="*/ 7589520 w 8191500"/>
              <a:gd name="connsiteY32" fmla="*/ 1592729 h 1647693"/>
              <a:gd name="connsiteX33" fmla="*/ 7764780 w 8191500"/>
              <a:gd name="connsiteY33" fmla="*/ 1547009 h 1647693"/>
              <a:gd name="connsiteX34" fmla="*/ 7978140 w 8191500"/>
              <a:gd name="connsiteY34" fmla="*/ 1585109 h 1647693"/>
              <a:gd name="connsiteX35" fmla="*/ 8031480 w 8191500"/>
              <a:gd name="connsiteY35" fmla="*/ 1615589 h 1647693"/>
              <a:gd name="connsiteX36" fmla="*/ 8191500 w 8191500"/>
              <a:gd name="connsiteY36" fmla="*/ 1600349 h 1647693"/>
              <a:gd name="connsiteX0" fmla="*/ 0 w 8191500"/>
              <a:gd name="connsiteY0" fmla="*/ 1630829 h 1650031"/>
              <a:gd name="connsiteX1" fmla="*/ 99060 w 8191500"/>
              <a:gd name="connsiteY1" fmla="*/ 1547009 h 1650031"/>
              <a:gd name="connsiteX2" fmla="*/ 266700 w 8191500"/>
              <a:gd name="connsiteY2" fmla="*/ 1630829 h 1650031"/>
              <a:gd name="connsiteX3" fmla="*/ 381000 w 8191500"/>
              <a:gd name="connsiteY3" fmla="*/ 1585109 h 1650031"/>
              <a:gd name="connsiteX4" fmla="*/ 571500 w 8191500"/>
              <a:gd name="connsiteY4" fmla="*/ 1646069 h 1650031"/>
              <a:gd name="connsiteX5" fmla="*/ 4792980 w 8191500"/>
              <a:gd name="connsiteY5" fmla="*/ 1638449 h 1650031"/>
              <a:gd name="connsiteX6" fmla="*/ 5097780 w 8191500"/>
              <a:gd name="connsiteY6" fmla="*/ 1592729 h 1650031"/>
              <a:gd name="connsiteX7" fmla="*/ 5181600 w 8191500"/>
              <a:gd name="connsiteY7" fmla="*/ 1371749 h 1650031"/>
              <a:gd name="connsiteX8" fmla="*/ 5288280 w 8191500"/>
              <a:gd name="connsiteY8" fmla="*/ 1226969 h 1650031"/>
              <a:gd name="connsiteX9" fmla="*/ 5372100 w 8191500"/>
              <a:gd name="connsiteY9" fmla="*/ 1348889 h 1650031"/>
              <a:gd name="connsiteX10" fmla="*/ 5471160 w 8191500"/>
              <a:gd name="connsiteY10" fmla="*/ 1265069 h 1650031"/>
              <a:gd name="connsiteX11" fmla="*/ 5562600 w 8191500"/>
              <a:gd name="connsiteY11" fmla="*/ 1508909 h 1650031"/>
              <a:gd name="connsiteX12" fmla="*/ 5638800 w 8191500"/>
              <a:gd name="connsiteY12" fmla="*/ 1539389 h 1650031"/>
              <a:gd name="connsiteX13" fmla="*/ 5829300 w 8191500"/>
              <a:gd name="connsiteY13" fmla="*/ 1310789 h 1650031"/>
              <a:gd name="connsiteX14" fmla="*/ 5928360 w 8191500"/>
              <a:gd name="connsiteY14" fmla="*/ 1356509 h 1650031"/>
              <a:gd name="connsiteX15" fmla="*/ 6118860 w 8191500"/>
              <a:gd name="connsiteY15" fmla="*/ 1379369 h 1650031"/>
              <a:gd name="connsiteX16" fmla="*/ 6294120 w 8191500"/>
              <a:gd name="connsiteY16" fmla="*/ 1554629 h 1650031"/>
              <a:gd name="connsiteX17" fmla="*/ 6385560 w 8191500"/>
              <a:gd name="connsiteY17" fmla="*/ 1402229 h 1650031"/>
              <a:gd name="connsiteX18" fmla="*/ 6484620 w 8191500"/>
              <a:gd name="connsiteY18" fmla="*/ 1402229 h 1650031"/>
              <a:gd name="connsiteX19" fmla="*/ 6553200 w 8191500"/>
              <a:gd name="connsiteY19" fmla="*/ 1326029 h 1650031"/>
              <a:gd name="connsiteX20" fmla="*/ 6652260 w 8191500"/>
              <a:gd name="connsiteY20" fmla="*/ 1028849 h 1650031"/>
              <a:gd name="connsiteX21" fmla="*/ 6758940 w 8191500"/>
              <a:gd name="connsiteY21" fmla="*/ 922169 h 1650031"/>
              <a:gd name="connsiteX22" fmla="*/ 6835140 w 8191500"/>
              <a:gd name="connsiteY22" fmla="*/ 1280309 h 1650031"/>
              <a:gd name="connsiteX23" fmla="*/ 6949440 w 8191500"/>
              <a:gd name="connsiteY23" fmla="*/ 1486049 h 1650031"/>
              <a:gd name="connsiteX24" fmla="*/ 7018020 w 8191500"/>
              <a:gd name="connsiteY24" fmla="*/ 952649 h 1650031"/>
              <a:gd name="connsiteX25" fmla="*/ 7078980 w 8191500"/>
              <a:gd name="connsiteY25" fmla="*/ 388769 h 1650031"/>
              <a:gd name="connsiteX26" fmla="*/ 7094220 w 8191500"/>
              <a:gd name="connsiteY26" fmla="*/ 149 h 1650031"/>
              <a:gd name="connsiteX27" fmla="*/ 7147560 w 8191500"/>
              <a:gd name="connsiteY27" fmla="*/ 350669 h 1650031"/>
              <a:gd name="connsiteX28" fmla="*/ 7208520 w 8191500"/>
              <a:gd name="connsiteY28" fmla="*/ 960269 h 1650031"/>
              <a:gd name="connsiteX29" fmla="*/ 7299960 w 8191500"/>
              <a:gd name="connsiteY29" fmla="*/ 1310789 h 1650031"/>
              <a:gd name="connsiteX30" fmla="*/ 7406640 w 8191500"/>
              <a:gd name="connsiteY30" fmla="*/ 1531769 h 1650031"/>
              <a:gd name="connsiteX31" fmla="*/ 7589520 w 8191500"/>
              <a:gd name="connsiteY31" fmla="*/ 1592729 h 1650031"/>
              <a:gd name="connsiteX32" fmla="*/ 7764780 w 8191500"/>
              <a:gd name="connsiteY32" fmla="*/ 1547009 h 1650031"/>
              <a:gd name="connsiteX33" fmla="*/ 7978140 w 8191500"/>
              <a:gd name="connsiteY33" fmla="*/ 1585109 h 1650031"/>
              <a:gd name="connsiteX34" fmla="*/ 8031480 w 8191500"/>
              <a:gd name="connsiteY34" fmla="*/ 1615589 h 1650031"/>
              <a:gd name="connsiteX35" fmla="*/ 8191500 w 8191500"/>
              <a:gd name="connsiteY35" fmla="*/ 1600349 h 1650031"/>
              <a:gd name="connsiteX0" fmla="*/ 0 w 8191500"/>
              <a:gd name="connsiteY0" fmla="*/ 1630829 h 1638679"/>
              <a:gd name="connsiteX1" fmla="*/ 99060 w 8191500"/>
              <a:gd name="connsiteY1" fmla="*/ 1547009 h 1638679"/>
              <a:gd name="connsiteX2" fmla="*/ 266700 w 8191500"/>
              <a:gd name="connsiteY2" fmla="*/ 1630829 h 1638679"/>
              <a:gd name="connsiteX3" fmla="*/ 381000 w 8191500"/>
              <a:gd name="connsiteY3" fmla="*/ 1585109 h 1638679"/>
              <a:gd name="connsiteX4" fmla="*/ 4792980 w 8191500"/>
              <a:gd name="connsiteY4" fmla="*/ 1638449 h 1638679"/>
              <a:gd name="connsiteX5" fmla="*/ 5097780 w 8191500"/>
              <a:gd name="connsiteY5" fmla="*/ 1592729 h 1638679"/>
              <a:gd name="connsiteX6" fmla="*/ 5181600 w 8191500"/>
              <a:gd name="connsiteY6" fmla="*/ 1371749 h 1638679"/>
              <a:gd name="connsiteX7" fmla="*/ 5288280 w 8191500"/>
              <a:gd name="connsiteY7" fmla="*/ 1226969 h 1638679"/>
              <a:gd name="connsiteX8" fmla="*/ 5372100 w 8191500"/>
              <a:gd name="connsiteY8" fmla="*/ 1348889 h 1638679"/>
              <a:gd name="connsiteX9" fmla="*/ 5471160 w 8191500"/>
              <a:gd name="connsiteY9" fmla="*/ 1265069 h 1638679"/>
              <a:gd name="connsiteX10" fmla="*/ 5562600 w 8191500"/>
              <a:gd name="connsiteY10" fmla="*/ 1508909 h 1638679"/>
              <a:gd name="connsiteX11" fmla="*/ 5638800 w 8191500"/>
              <a:gd name="connsiteY11" fmla="*/ 1539389 h 1638679"/>
              <a:gd name="connsiteX12" fmla="*/ 5829300 w 8191500"/>
              <a:gd name="connsiteY12" fmla="*/ 1310789 h 1638679"/>
              <a:gd name="connsiteX13" fmla="*/ 5928360 w 8191500"/>
              <a:gd name="connsiteY13" fmla="*/ 1356509 h 1638679"/>
              <a:gd name="connsiteX14" fmla="*/ 6118860 w 8191500"/>
              <a:gd name="connsiteY14" fmla="*/ 1379369 h 1638679"/>
              <a:gd name="connsiteX15" fmla="*/ 6294120 w 8191500"/>
              <a:gd name="connsiteY15" fmla="*/ 1554629 h 1638679"/>
              <a:gd name="connsiteX16" fmla="*/ 6385560 w 8191500"/>
              <a:gd name="connsiteY16" fmla="*/ 1402229 h 1638679"/>
              <a:gd name="connsiteX17" fmla="*/ 6484620 w 8191500"/>
              <a:gd name="connsiteY17" fmla="*/ 1402229 h 1638679"/>
              <a:gd name="connsiteX18" fmla="*/ 6553200 w 8191500"/>
              <a:gd name="connsiteY18" fmla="*/ 1326029 h 1638679"/>
              <a:gd name="connsiteX19" fmla="*/ 6652260 w 8191500"/>
              <a:gd name="connsiteY19" fmla="*/ 1028849 h 1638679"/>
              <a:gd name="connsiteX20" fmla="*/ 6758940 w 8191500"/>
              <a:gd name="connsiteY20" fmla="*/ 922169 h 1638679"/>
              <a:gd name="connsiteX21" fmla="*/ 6835140 w 8191500"/>
              <a:gd name="connsiteY21" fmla="*/ 1280309 h 1638679"/>
              <a:gd name="connsiteX22" fmla="*/ 6949440 w 8191500"/>
              <a:gd name="connsiteY22" fmla="*/ 1486049 h 1638679"/>
              <a:gd name="connsiteX23" fmla="*/ 7018020 w 8191500"/>
              <a:gd name="connsiteY23" fmla="*/ 952649 h 1638679"/>
              <a:gd name="connsiteX24" fmla="*/ 7078980 w 8191500"/>
              <a:gd name="connsiteY24" fmla="*/ 388769 h 1638679"/>
              <a:gd name="connsiteX25" fmla="*/ 7094220 w 8191500"/>
              <a:gd name="connsiteY25" fmla="*/ 149 h 1638679"/>
              <a:gd name="connsiteX26" fmla="*/ 7147560 w 8191500"/>
              <a:gd name="connsiteY26" fmla="*/ 350669 h 1638679"/>
              <a:gd name="connsiteX27" fmla="*/ 7208520 w 8191500"/>
              <a:gd name="connsiteY27" fmla="*/ 960269 h 1638679"/>
              <a:gd name="connsiteX28" fmla="*/ 7299960 w 8191500"/>
              <a:gd name="connsiteY28" fmla="*/ 1310789 h 1638679"/>
              <a:gd name="connsiteX29" fmla="*/ 7406640 w 8191500"/>
              <a:gd name="connsiteY29" fmla="*/ 1531769 h 1638679"/>
              <a:gd name="connsiteX30" fmla="*/ 7589520 w 8191500"/>
              <a:gd name="connsiteY30" fmla="*/ 1592729 h 1638679"/>
              <a:gd name="connsiteX31" fmla="*/ 7764780 w 8191500"/>
              <a:gd name="connsiteY31" fmla="*/ 1547009 h 1638679"/>
              <a:gd name="connsiteX32" fmla="*/ 7978140 w 8191500"/>
              <a:gd name="connsiteY32" fmla="*/ 1585109 h 1638679"/>
              <a:gd name="connsiteX33" fmla="*/ 8031480 w 8191500"/>
              <a:gd name="connsiteY33" fmla="*/ 1615589 h 1638679"/>
              <a:gd name="connsiteX34" fmla="*/ 8191500 w 8191500"/>
              <a:gd name="connsiteY34" fmla="*/ 1600349 h 1638679"/>
              <a:gd name="connsiteX0" fmla="*/ 118424 w 8309924"/>
              <a:gd name="connsiteY0" fmla="*/ 1630829 h 1642915"/>
              <a:gd name="connsiteX1" fmla="*/ 217484 w 8309924"/>
              <a:gd name="connsiteY1" fmla="*/ 1547009 h 1642915"/>
              <a:gd name="connsiteX2" fmla="*/ 385124 w 8309924"/>
              <a:gd name="connsiteY2" fmla="*/ 1630829 h 1642915"/>
              <a:gd name="connsiteX3" fmla="*/ 4911404 w 8309924"/>
              <a:gd name="connsiteY3" fmla="*/ 1638449 h 1642915"/>
              <a:gd name="connsiteX4" fmla="*/ 5216204 w 8309924"/>
              <a:gd name="connsiteY4" fmla="*/ 1592729 h 1642915"/>
              <a:gd name="connsiteX5" fmla="*/ 5300024 w 8309924"/>
              <a:gd name="connsiteY5" fmla="*/ 1371749 h 1642915"/>
              <a:gd name="connsiteX6" fmla="*/ 5406704 w 8309924"/>
              <a:gd name="connsiteY6" fmla="*/ 1226969 h 1642915"/>
              <a:gd name="connsiteX7" fmla="*/ 5490524 w 8309924"/>
              <a:gd name="connsiteY7" fmla="*/ 1348889 h 1642915"/>
              <a:gd name="connsiteX8" fmla="*/ 5589584 w 8309924"/>
              <a:gd name="connsiteY8" fmla="*/ 1265069 h 1642915"/>
              <a:gd name="connsiteX9" fmla="*/ 5681024 w 8309924"/>
              <a:gd name="connsiteY9" fmla="*/ 1508909 h 1642915"/>
              <a:gd name="connsiteX10" fmla="*/ 5757224 w 8309924"/>
              <a:gd name="connsiteY10" fmla="*/ 1539389 h 1642915"/>
              <a:gd name="connsiteX11" fmla="*/ 5947724 w 8309924"/>
              <a:gd name="connsiteY11" fmla="*/ 1310789 h 1642915"/>
              <a:gd name="connsiteX12" fmla="*/ 6046784 w 8309924"/>
              <a:gd name="connsiteY12" fmla="*/ 1356509 h 1642915"/>
              <a:gd name="connsiteX13" fmla="*/ 6237284 w 8309924"/>
              <a:gd name="connsiteY13" fmla="*/ 1379369 h 1642915"/>
              <a:gd name="connsiteX14" fmla="*/ 6412544 w 8309924"/>
              <a:gd name="connsiteY14" fmla="*/ 1554629 h 1642915"/>
              <a:gd name="connsiteX15" fmla="*/ 6503984 w 8309924"/>
              <a:gd name="connsiteY15" fmla="*/ 1402229 h 1642915"/>
              <a:gd name="connsiteX16" fmla="*/ 6603044 w 8309924"/>
              <a:gd name="connsiteY16" fmla="*/ 1402229 h 1642915"/>
              <a:gd name="connsiteX17" fmla="*/ 6671624 w 8309924"/>
              <a:gd name="connsiteY17" fmla="*/ 1326029 h 1642915"/>
              <a:gd name="connsiteX18" fmla="*/ 6770684 w 8309924"/>
              <a:gd name="connsiteY18" fmla="*/ 1028849 h 1642915"/>
              <a:gd name="connsiteX19" fmla="*/ 6877364 w 8309924"/>
              <a:gd name="connsiteY19" fmla="*/ 922169 h 1642915"/>
              <a:gd name="connsiteX20" fmla="*/ 6953564 w 8309924"/>
              <a:gd name="connsiteY20" fmla="*/ 1280309 h 1642915"/>
              <a:gd name="connsiteX21" fmla="*/ 7067864 w 8309924"/>
              <a:gd name="connsiteY21" fmla="*/ 1486049 h 1642915"/>
              <a:gd name="connsiteX22" fmla="*/ 7136444 w 8309924"/>
              <a:gd name="connsiteY22" fmla="*/ 952649 h 1642915"/>
              <a:gd name="connsiteX23" fmla="*/ 7197404 w 8309924"/>
              <a:gd name="connsiteY23" fmla="*/ 388769 h 1642915"/>
              <a:gd name="connsiteX24" fmla="*/ 7212644 w 8309924"/>
              <a:gd name="connsiteY24" fmla="*/ 149 h 1642915"/>
              <a:gd name="connsiteX25" fmla="*/ 7265984 w 8309924"/>
              <a:gd name="connsiteY25" fmla="*/ 350669 h 1642915"/>
              <a:gd name="connsiteX26" fmla="*/ 7326944 w 8309924"/>
              <a:gd name="connsiteY26" fmla="*/ 960269 h 1642915"/>
              <a:gd name="connsiteX27" fmla="*/ 7418384 w 8309924"/>
              <a:gd name="connsiteY27" fmla="*/ 1310789 h 1642915"/>
              <a:gd name="connsiteX28" fmla="*/ 7525064 w 8309924"/>
              <a:gd name="connsiteY28" fmla="*/ 1531769 h 1642915"/>
              <a:gd name="connsiteX29" fmla="*/ 7707944 w 8309924"/>
              <a:gd name="connsiteY29" fmla="*/ 1592729 h 1642915"/>
              <a:gd name="connsiteX30" fmla="*/ 7883204 w 8309924"/>
              <a:gd name="connsiteY30" fmla="*/ 1547009 h 1642915"/>
              <a:gd name="connsiteX31" fmla="*/ 8096564 w 8309924"/>
              <a:gd name="connsiteY31" fmla="*/ 1585109 h 1642915"/>
              <a:gd name="connsiteX32" fmla="*/ 8149904 w 8309924"/>
              <a:gd name="connsiteY32" fmla="*/ 1615589 h 1642915"/>
              <a:gd name="connsiteX33" fmla="*/ 8309924 w 8309924"/>
              <a:gd name="connsiteY33" fmla="*/ 1600349 h 1642915"/>
              <a:gd name="connsiteX0" fmla="*/ 276813 w 8468313"/>
              <a:gd name="connsiteY0" fmla="*/ 1630829 h 1640889"/>
              <a:gd name="connsiteX1" fmla="*/ 375873 w 8468313"/>
              <a:gd name="connsiteY1" fmla="*/ 1547009 h 1640889"/>
              <a:gd name="connsiteX2" fmla="*/ 5069793 w 8468313"/>
              <a:gd name="connsiteY2" fmla="*/ 1638449 h 1640889"/>
              <a:gd name="connsiteX3" fmla="*/ 5374593 w 8468313"/>
              <a:gd name="connsiteY3" fmla="*/ 1592729 h 1640889"/>
              <a:gd name="connsiteX4" fmla="*/ 5458413 w 8468313"/>
              <a:gd name="connsiteY4" fmla="*/ 1371749 h 1640889"/>
              <a:gd name="connsiteX5" fmla="*/ 5565093 w 8468313"/>
              <a:gd name="connsiteY5" fmla="*/ 1226969 h 1640889"/>
              <a:gd name="connsiteX6" fmla="*/ 5648913 w 8468313"/>
              <a:gd name="connsiteY6" fmla="*/ 1348889 h 1640889"/>
              <a:gd name="connsiteX7" fmla="*/ 5747973 w 8468313"/>
              <a:gd name="connsiteY7" fmla="*/ 1265069 h 1640889"/>
              <a:gd name="connsiteX8" fmla="*/ 5839413 w 8468313"/>
              <a:gd name="connsiteY8" fmla="*/ 1508909 h 1640889"/>
              <a:gd name="connsiteX9" fmla="*/ 5915613 w 8468313"/>
              <a:gd name="connsiteY9" fmla="*/ 1539389 h 1640889"/>
              <a:gd name="connsiteX10" fmla="*/ 6106113 w 8468313"/>
              <a:gd name="connsiteY10" fmla="*/ 1310789 h 1640889"/>
              <a:gd name="connsiteX11" fmla="*/ 6205173 w 8468313"/>
              <a:gd name="connsiteY11" fmla="*/ 1356509 h 1640889"/>
              <a:gd name="connsiteX12" fmla="*/ 6395673 w 8468313"/>
              <a:gd name="connsiteY12" fmla="*/ 1379369 h 1640889"/>
              <a:gd name="connsiteX13" fmla="*/ 6570933 w 8468313"/>
              <a:gd name="connsiteY13" fmla="*/ 1554629 h 1640889"/>
              <a:gd name="connsiteX14" fmla="*/ 6662373 w 8468313"/>
              <a:gd name="connsiteY14" fmla="*/ 1402229 h 1640889"/>
              <a:gd name="connsiteX15" fmla="*/ 6761433 w 8468313"/>
              <a:gd name="connsiteY15" fmla="*/ 1402229 h 1640889"/>
              <a:gd name="connsiteX16" fmla="*/ 6830013 w 8468313"/>
              <a:gd name="connsiteY16" fmla="*/ 1326029 h 1640889"/>
              <a:gd name="connsiteX17" fmla="*/ 6929073 w 8468313"/>
              <a:gd name="connsiteY17" fmla="*/ 1028849 h 1640889"/>
              <a:gd name="connsiteX18" fmla="*/ 7035753 w 8468313"/>
              <a:gd name="connsiteY18" fmla="*/ 922169 h 1640889"/>
              <a:gd name="connsiteX19" fmla="*/ 7111953 w 8468313"/>
              <a:gd name="connsiteY19" fmla="*/ 1280309 h 1640889"/>
              <a:gd name="connsiteX20" fmla="*/ 7226253 w 8468313"/>
              <a:gd name="connsiteY20" fmla="*/ 1486049 h 1640889"/>
              <a:gd name="connsiteX21" fmla="*/ 7294833 w 8468313"/>
              <a:gd name="connsiteY21" fmla="*/ 952649 h 1640889"/>
              <a:gd name="connsiteX22" fmla="*/ 7355793 w 8468313"/>
              <a:gd name="connsiteY22" fmla="*/ 388769 h 1640889"/>
              <a:gd name="connsiteX23" fmla="*/ 7371033 w 8468313"/>
              <a:gd name="connsiteY23" fmla="*/ 149 h 1640889"/>
              <a:gd name="connsiteX24" fmla="*/ 7424373 w 8468313"/>
              <a:gd name="connsiteY24" fmla="*/ 350669 h 1640889"/>
              <a:gd name="connsiteX25" fmla="*/ 7485333 w 8468313"/>
              <a:gd name="connsiteY25" fmla="*/ 960269 h 1640889"/>
              <a:gd name="connsiteX26" fmla="*/ 7576773 w 8468313"/>
              <a:gd name="connsiteY26" fmla="*/ 1310789 h 1640889"/>
              <a:gd name="connsiteX27" fmla="*/ 7683453 w 8468313"/>
              <a:gd name="connsiteY27" fmla="*/ 1531769 h 1640889"/>
              <a:gd name="connsiteX28" fmla="*/ 7866333 w 8468313"/>
              <a:gd name="connsiteY28" fmla="*/ 1592729 h 1640889"/>
              <a:gd name="connsiteX29" fmla="*/ 8041593 w 8468313"/>
              <a:gd name="connsiteY29" fmla="*/ 1547009 h 1640889"/>
              <a:gd name="connsiteX30" fmla="*/ 8254953 w 8468313"/>
              <a:gd name="connsiteY30" fmla="*/ 1585109 h 1640889"/>
              <a:gd name="connsiteX31" fmla="*/ 8308293 w 8468313"/>
              <a:gd name="connsiteY31" fmla="*/ 1615589 h 1640889"/>
              <a:gd name="connsiteX32" fmla="*/ 8468313 w 8468313"/>
              <a:gd name="connsiteY32" fmla="*/ 1600349 h 1640889"/>
              <a:gd name="connsiteX0" fmla="*/ 0 w 8191500"/>
              <a:gd name="connsiteY0" fmla="*/ 1630829 h 1638449"/>
              <a:gd name="connsiteX1" fmla="*/ 4792980 w 8191500"/>
              <a:gd name="connsiteY1" fmla="*/ 1638449 h 1638449"/>
              <a:gd name="connsiteX2" fmla="*/ 5097780 w 8191500"/>
              <a:gd name="connsiteY2" fmla="*/ 1592729 h 1638449"/>
              <a:gd name="connsiteX3" fmla="*/ 5181600 w 8191500"/>
              <a:gd name="connsiteY3" fmla="*/ 1371749 h 1638449"/>
              <a:gd name="connsiteX4" fmla="*/ 5288280 w 8191500"/>
              <a:gd name="connsiteY4" fmla="*/ 1226969 h 1638449"/>
              <a:gd name="connsiteX5" fmla="*/ 5372100 w 8191500"/>
              <a:gd name="connsiteY5" fmla="*/ 1348889 h 1638449"/>
              <a:gd name="connsiteX6" fmla="*/ 5471160 w 8191500"/>
              <a:gd name="connsiteY6" fmla="*/ 1265069 h 1638449"/>
              <a:gd name="connsiteX7" fmla="*/ 5562600 w 8191500"/>
              <a:gd name="connsiteY7" fmla="*/ 1508909 h 1638449"/>
              <a:gd name="connsiteX8" fmla="*/ 5638800 w 8191500"/>
              <a:gd name="connsiteY8" fmla="*/ 1539389 h 1638449"/>
              <a:gd name="connsiteX9" fmla="*/ 5829300 w 8191500"/>
              <a:gd name="connsiteY9" fmla="*/ 1310789 h 1638449"/>
              <a:gd name="connsiteX10" fmla="*/ 5928360 w 8191500"/>
              <a:gd name="connsiteY10" fmla="*/ 1356509 h 1638449"/>
              <a:gd name="connsiteX11" fmla="*/ 6118860 w 8191500"/>
              <a:gd name="connsiteY11" fmla="*/ 1379369 h 1638449"/>
              <a:gd name="connsiteX12" fmla="*/ 6294120 w 8191500"/>
              <a:gd name="connsiteY12" fmla="*/ 1554629 h 1638449"/>
              <a:gd name="connsiteX13" fmla="*/ 6385560 w 8191500"/>
              <a:gd name="connsiteY13" fmla="*/ 1402229 h 1638449"/>
              <a:gd name="connsiteX14" fmla="*/ 6484620 w 8191500"/>
              <a:gd name="connsiteY14" fmla="*/ 1402229 h 1638449"/>
              <a:gd name="connsiteX15" fmla="*/ 6553200 w 8191500"/>
              <a:gd name="connsiteY15" fmla="*/ 1326029 h 1638449"/>
              <a:gd name="connsiteX16" fmla="*/ 6652260 w 8191500"/>
              <a:gd name="connsiteY16" fmla="*/ 1028849 h 1638449"/>
              <a:gd name="connsiteX17" fmla="*/ 6758940 w 8191500"/>
              <a:gd name="connsiteY17" fmla="*/ 922169 h 1638449"/>
              <a:gd name="connsiteX18" fmla="*/ 6835140 w 8191500"/>
              <a:gd name="connsiteY18" fmla="*/ 1280309 h 1638449"/>
              <a:gd name="connsiteX19" fmla="*/ 6949440 w 8191500"/>
              <a:gd name="connsiteY19" fmla="*/ 1486049 h 1638449"/>
              <a:gd name="connsiteX20" fmla="*/ 7018020 w 8191500"/>
              <a:gd name="connsiteY20" fmla="*/ 952649 h 1638449"/>
              <a:gd name="connsiteX21" fmla="*/ 7078980 w 8191500"/>
              <a:gd name="connsiteY21" fmla="*/ 388769 h 1638449"/>
              <a:gd name="connsiteX22" fmla="*/ 7094220 w 8191500"/>
              <a:gd name="connsiteY22" fmla="*/ 149 h 1638449"/>
              <a:gd name="connsiteX23" fmla="*/ 7147560 w 8191500"/>
              <a:gd name="connsiteY23" fmla="*/ 350669 h 1638449"/>
              <a:gd name="connsiteX24" fmla="*/ 7208520 w 8191500"/>
              <a:gd name="connsiteY24" fmla="*/ 960269 h 1638449"/>
              <a:gd name="connsiteX25" fmla="*/ 7299960 w 8191500"/>
              <a:gd name="connsiteY25" fmla="*/ 1310789 h 1638449"/>
              <a:gd name="connsiteX26" fmla="*/ 7406640 w 8191500"/>
              <a:gd name="connsiteY26" fmla="*/ 1531769 h 1638449"/>
              <a:gd name="connsiteX27" fmla="*/ 7589520 w 8191500"/>
              <a:gd name="connsiteY27" fmla="*/ 1592729 h 1638449"/>
              <a:gd name="connsiteX28" fmla="*/ 7764780 w 8191500"/>
              <a:gd name="connsiteY28" fmla="*/ 1547009 h 1638449"/>
              <a:gd name="connsiteX29" fmla="*/ 7978140 w 8191500"/>
              <a:gd name="connsiteY29" fmla="*/ 1585109 h 1638449"/>
              <a:gd name="connsiteX30" fmla="*/ 8031480 w 8191500"/>
              <a:gd name="connsiteY30" fmla="*/ 1615589 h 1638449"/>
              <a:gd name="connsiteX31" fmla="*/ 8191500 w 8191500"/>
              <a:gd name="connsiteY31" fmla="*/ 1600349 h 1638449"/>
              <a:gd name="connsiteX0" fmla="*/ 0 w 3398520"/>
              <a:gd name="connsiteY0" fmla="*/ 1638449 h 1638449"/>
              <a:gd name="connsiteX1" fmla="*/ 304800 w 3398520"/>
              <a:gd name="connsiteY1" fmla="*/ 1592729 h 1638449"/>
              <a:gd name="connsiteX2" fmla="*/ 388620 w 3398520"/>
              <a:gd name="connsiteY2" fmla="*/ 1371749 h 1638449"/>
              <a:gd name="connsiteX3" fmla="*/ 495300 w 3398520"/>
              <a:gd name="connsiteY3" fmla="*/ 1226969 h 1638449"/>
              <a:gd name="connsiteX4" fmla="*/ 579120 w 3398520"/>
              <a:gd name="connsiteY4" fmla="*/ 1348889 h 1638449"/>
              <a:gd name="connsiteX5" fmla="*/ 678180 w 3398520"/>
              <a:gd name="connsiteY5" fmla="*/ 1265069 h 1638449"/>
              <a:gd name="connsiteX6" fmla="*/ 769620 w 3398520"/>
              <a:gd name="connsiteY6" fmla="*/ 1508909 h 1638449"/>
              <a:gd name="connsiteX7" fmla="*/ 845820 w 3398520"/>
              <a:gd name="connsiteY7" fmla="*/ 1539389 h 1638449"/>
              <a:gd name="connsiteX8" fmla="*/ 1036320 w 3398520"/>
              <a:gd name="connsiteY8" fmla="*/ 1310789 h 1638449"/>
              <a:gd name="connsiteX9" fmla="*/ 1135380 w 3398520"/>
              <a:gd name="connsiteY9" fmla="*/ 1356509 h 1638449"/>
              <a:gd name="connsiteX10" fmla="*/ 1325880 w 3398520"/>
              <a:gd name="connsiteY10" fmla="*/ 1379369 h 1638449"/>
              <a:gd name="connsiteX11" fmla="*/ 1501140 w 3398520"/>
              <a:gd name="connsiteY11" fmla="*/ 1554629 h 1638449"/>
              <a:gd name="connsiteX12" fmla="*/ 1592580 w 3398520"/>
              <a:gd name="connsiteY12" fmla="*/ 1402229 h 1638449"/>
              <a:gd name="connsiteX13" fmla="*/ 1691640 w 3398520"/>
              <a:gd name="connsiteY13" fmla="*/ 1402229 h 1638449"/>
              <a:gd name="connsiteX14" fmla="*/ 1760220 w 3398520"/>
              <a:gd name="connsiteY14" fmla="*/ 1326029 h 1638449"/>
              <a:gd name="connsiteX15" fmla="*/ 1859280 w 3398520"/>
              <a:gd name="connsiteY15" fmla="*/ 1028849 h 1638449"/>
              <a:gd name="connsiteX16" fmla="*/ 1965960 w 3398520"/>
              <a:gd name="connsiteY16" fmla="*/ 922169 h 1638449"/>
              <a:gd name="connsiteX17" fmla="*/ 2042160 w 3398520"/>
              <a:gd name="connsiteY17" fmla="*/ 1280309 h 1638449"/>
              <a:gd name="connsiteX18" fmla="*/ 2156460 w 3398520"/>
              <a:gd name="connsiteY18" fmla="*/ 1486049 h 1638449"/>
              <a:gd name="connsiteX19" fmla="*/ 2225040 w 3398520"/>
              <a:gd name="connsiteY19" fmla="*/ 952649 h 1638449"/>
              <a:gd name="connsiteX20" fmla="*/ 2286000 w 3398520"/>
              <a:gd name="connsiteY20" fmla="*/ 388769 h 1638449"/>
              <a:gd name="connsiteX21" fmla="*/ 2301240 w 3398520"/>
              <a:gd name="connsiteY21" fmla="*/ 149 h 1638449"/>
              <a:gd name="connsiteX22" fmla="*/ 2354580 w 3398520"/>
              <a:gd name="connsiteY22" fmla="*/ 350669 h 1638449"/>
              <a:gd name="connsiteX23" fmla="*/ 2415540 w 3398520"/>
              <a:gd name="connsiteY23" fmla="*/ 960269 h 1638449"/>
              <a:gd name="connsiteX24" fmla="*/ 2506980 w 3398520"/>
              <a:gd name="connsiteY24" fmla="*/ 1310789 h 1638449"/>
              <a:gd name="connsiteX25" fmla="*/ 2613660 w 3398520"/>
              <a:gd name="connsiteY25" fmla="*/ 1531769 h 1638449"/>
              <a:gd name="connsiteX26" fmla="*/ 2796540 w 3398520"/>
              <a:gd name="connsiteY26" fmla="*/ 1592729 h 1638449"/>
              <a:gd name="connsiteX27" fmla="*/ 2971800 w 3398520"/>
              <a:gd name="connsiteY27" fmla="*/ 1547009 h 1638449"/>
              <a:gd name="connsiteX28" fmla="*/ 3185160 w 3398520"/>
              <a:gd name="connsiteY28" fmla="*/ 1585109 h 1638449"/>
              <a:gd name="connsiteX29" fmla="*/ 3238500 w 3398520"/>
              <a:gd name="connsiteY29" fmla="*/ 1615589 h 1638449"/>
              <a:gd name="connsiteX30" fmla="*/ 3398520 w 3398520"/>
              <a:gd name="connsiteY30" fmla="*/ 1600349 h 1638449"/>
              <a:gd name="connsiteX0" fmla="*/ 0 w 3398520"/>
              <a:gd name="connsiteY0" fmla="*/ 1638449 h 1638449"/>
              <a:gd name="connsiteX1" fmla="*/ 304800 w 3398520"/>
              <a:gd name="connsiteY1" fmla="*/ 1592729 h 1638449"/>
              <a:gd name="connsiteX2" fmla="*/ 388620 w 3398520"/>
              <a:gd name="connsiteY2" fmla="*/ 1371749 h 1638449"/>
              <a:gd name="connsiteX3" fmla="*/ 495300 w 3398520"/>
              <a:gd name="connsiteY3" fmla="*/ 1226969 h 1638449"/>
              <a:gd name="connsiteX4" fmla="*/ 579120 w 3398520"/>
              <a:gd name="connsiteY4" fmla="*/ 1348889 h 1638449"/>
              <a:gd name="connsiteX5" fmla="*/ 678180 w 3398520"/>
              <a:gd name="connsiteY5" fmla="*/ 1265069 h 1638449"/>
              <a:gd name="connsiteX6" fmla="*/ 769620 w 3398520"/>
              <a:gd name="connsiteY6" fmla="*/ 1508909 h 1638449"/>
              <a:gd name="connsiteX7" fmla="*/ 845820 w 3398520"/>
              <a:gd name="connsiteY7" fmla="*/ 1539389 h 1638449"/>
              <a:gd name="connsiteX8" fmla="*/ 1036320 w 3398520"/>
              <a:gd name="connsiteY8" fmla="*/ 1310789 h 1638449"/>
              <a:gd name="connsiteX9" fmla="*/ 1135380 w 3398520"/>
              <a:gd name="connsiteY9" fmla="*/ 1356509 h 1638449"/>
              <a:gd name="connsiteX10" fmla="*/ 1325880 w 3398520"/>
              <a:gd name="connsiteY10" fmla="*/ 1379369 h 1638449"/>
              <a:gd name="connsiteX11" fmla="*/ 1501140 w 3398520"/>
              <a:gd name="connsiteY11" fmla="*/ 1554629 h 1638449"/>
              <a:gd name="connsiteX12" fmla="*/ 1592580 w 3398520"/>
              <a:gd name="connsiteY12" fmla="*/ 1402229 h 1638449"/>
              <a:gd name="connsiteX13" fmla="*/ 1691640 w 3398520"/>
              <a:gd name="connsiteY13" fmla="*/ 1402229 h 1638449"/>
              <a:gd name="connsiteX14" fmla="*/ 1760220 w 3398520"/>
              <a:gd name="connsiteY14" fmla="*/ 1326029 h 1638449"/>
              <a:gd name="connsiteX15" fmla="*/ 1859280 w 3398520"/>
              <a:gd name="connsiteY15" fmla="*/ 1028849 h 1638449"/>
              <a:gd name="connsiteX16" fmla="*/ 1965960 w 3398520"/>
              <a:gd name="connsiteY16" fmla="*/ 922169 h 1638449"/>
              <a:gd name="connsiteX17" fmla="*/ 2042160 w 3398520"/>
              <a:gd name="connsiteY17" fmla="*/ 1280309 h 1638449"/>
              <a:gd name="connsiteX18" fmla="*/ 2156460 w 3398520"/>
              <a:gd name="connsiteY18" fmla="*/ 1486049 h 1638449"/>
              <a:gd name="connsiteX19" fmla="*/ 2225040 w 3398520"/>
              <a:gd name="connsiteY19" fmla="*/ 952649 h 1638449"/>
              <a:gd name="connsiteX20" fmla="*/ 2286000 w 3398520"/>
              <a:gd name="connsiteY20" fmla="*/ 388769 h 1638449"/>
              <a:gd name="connsiteX21" fmla="*/ 2301240 w 3398520"/>
              <a:gd name="connsiteY21" fmla="*/ 149 h 1638449"/>
              <a:gd name="connsiteX22" fmla="*/ 2354580 w 3398520"/>
              <a:gd name="connsiteY22" fmla="*/ 350669 h 1638449"/>
              <a:gd name="connsiteX23" fmla="*/ 2415540 w 3398520"/>
              <a:gd name="connsiteY23" fmla="*/ 960269 h 1638449"/>
              <a:gd name="connsiteX24" fmla="*/ 2506980 w 3398520"/>
              <a:gd name="connsiteY24" fmla="*/ 1310789 h 1638449"/>
              <a:gd name="connsiteX25" fmla="*/ 2613660 w 3398520"/>
              <a:gd name="connsiteY25" fmla="*/ 1531769 h 1638449"/>
              <a:gd name="connsiteX26" fmla="*/ 2796540 w 3398520"/>
              <a:gd name="connsiteY26" fmla="*/ 1592729 h 1638449"/>
              <a:gd name="connsiteX27" fmla="*/ 2971800 w 3398520"/>
              <a:gd name="connsiteY27" fmla="*/ 1547009 h 1638449"/>
              <a:gd name="connsiteX28" fmla="*/ 3185160 w 3398520"/>
              <a:gd name="connsiteY28" fmla="*/ 1585109 h 1638449"/>
              <a:gd name="connsiteX29" fmla="*/ 3238500 w 3398520"/>
              <a:gd name="connsiteY29" fmla="*/ 1615589 h 1638449"/>
              <a:gd name="connsiteX30" fmla="*/ 3398520 w 3398520"/>
              <a:gd name="connsiteY30" fmla="*/ 1600349 h 1638449"/>
              <a:gd name="connsiteX0" fmla="*/ 0 w 3398520"/>
              <a:gd name="connsiteY0" fmla="*/ 1638449 h 1638504"/>
              <a:gd name="connsiteX1" fmla="*/ 304800 w 3398520"/>
              <a:gd name="connsiteY1" fmla="*/ 1592729 h 1638504"/>
              <a:gd name="connsiteX2" fmla="*/ 388620 w 3398520"/>
              <a:gd name="connsiteY2" fmla="*/ 1371749 h 1638504"/>
              <a:gd name="connsiteX3" fmla="*/ 495300 w 3398520"/>
              <a:gd name="connsiteY3" fmla="*/ 1226969 h 1638504"/>
              <a:gd name="connsiteX4" fmla="*/ 579120 w 3398520"/>
              <a:gd name="connsiteY4" fmla="*/ 1348889 h 1638504"/>
              <a:gd name="connsiteX5" fmla="*/ 678180 w 3398520"/>
              <a:gd name="connsiteY5" fmla="*/ 1265069 h 1638504"/>
              <a:gd name="connsiteX6" fmla="*/ 769620 w 3398520"/>
              <a:gd name="connsiteY6" fmla="*/ 1508909 h 1638504"/>
              <a:gd name="connsiteX7" fmla="*/ 845820 w 3398520"/>
              <a:gd name="connsiteY7" fmla="*/ 1539389 h 1638504"/>
              <a:gd name="connsiteX8" fmla="*/ 1036320 w 3398520"/>
              <a:gd name="connsiteY8" fmla="*/ 1310789 h 1638504"/>
              <a:gd name="connsiteX9" fmla="*/ 1135380 w 3398520"/>
              <a:gd name="connsiteY9" fmla="*/ 1356509 h 1638504"/>
              <a:gd name="connsiteX10" fmla="*/ 1325880 w 3398520"/>
              <a:gd name="connsiteY10" fmla="*/ 1379369 h 1638504"/>
              <a:gd name="connsiteX11" fmla="*/ 1501140 w 3398520"/>
              <a:gd name="connsiteY11" fmla="*/ 1554629 h 1638504"/>
              <a:gd name="connsiteX12" fmla="*/ 1592580 w 3398520"/>
              <a:gd name="connsiteY12" fmla="*/ 1402229 h 1638504"/>
              <a:gd name="connsiteX13" fmla="*/ 1691640 w 3398520"/>
              <a:gd name="connsiteY13" fmla="*/ 1402229 h 1638504"/>
              <a:gd name="connsiteX14" fmla="*/ 1760220 w 3398520"/>
              <a:gd name="connsiteY14" fmla="*/ 1326029 h 1638504"/>
              <a:gd name="connsiteX15" fmla="*/ 1859280 w 3398520"/>
              <a:gd name="connsiteY15" fmla="*/ 1028849 h 1638504"/>
              <a:gd name="connsiteX16" fmla="*/ 1965960 w 3398520"/>
              <a:gd name="connsiteY16" fmla="*/ 922169 h 1638504"/>
              <a:gd name="connsiteX17" fmla="*/ 2042160 w 3398520"/>
              <a:gd name="connsiteY17" fmla="*/ 1280309 h 1638504"/>
              <a:gd name="connsiteX18" fmla="*/ 2156460 w 3398520"/>
              <a:gd name="connsiteY18" fmla="*/ 1486049 h 1638504"/>
              <a:gd name="connsiteX19" fmla="*/ 2225040 w 3398520"/>
              <a:gd name="connsiteY19" fmla="*/ 952649 h 1638504"/>
              <a:gd name="connsiteX20" fmla="*/ 2286000 w 3398520"/>
              <a:gd name="connsiteY20" fmla="*/ 388769 h 1638504"/>
              <a:gd name="connsiteX21" fmla="*/ 2301240 w 3398520"/>
              <a:gd name="connsiteY21" fmla="*/ 149 h 1638504"/>
              <a:gd name="connsiteX22" fmla="*/ 2354580 w 3398520"/>
              <a:gd name="connsiteY22" fmla="*/ 350669 h 1638504"/>
              <a:gd name="connsiteX23" fmla="*/ 2415540 w 3398520"/>
              <a:gd name="connsiteY23" fmla="*/ 960269 h 1638504"/>
              <a:gd name="connsiteX24" fmla="*/ 2506980 w 3398520"/>
              <a:gd name="connsiteY24" fmla="*/ 1310789 h 1638504"/>
              <a:gd name="connsiteX25" fmla="*/ 2613660 w 3398520"/>
              <a:gd name="connsiteY25" fmla="*/ 1531769 h 1638504"/>
              <a:gd name="connsiteX26" fmla="*/ 2842260 w 3398520"/>
              <a:gd name="connsiteY26" fmla="*/ 1638449 h 1638504"/>
              <a:gd name="connsiteX27" fmla="*/ 2971800 w 3398520"/>
              <a:gd name="connsiteY27" fmla="*/ 1547009 h 1638504"/>
              <a:gd name="connsiteX28" fmla="*/ 3185160 w 3398520"/>
              <a:gd name="connsiteY28" fmla="*/ 1585109 h 1638504"/>
              <a:gd name="connsiteX29" fmla="*/ 3238500 w 3398520"/>
              <a:gd name="connsiteY29" fmla="*/ 1615589 h 1638504"/>
              <a:gd name="connsiteX30" fmla="*/ 3398520 w 3398520"/>
              <a:gd name="connsiteY30" fmla="*/ 1600349 h 1638504"/>
              <a:gd name="connsiteX0" fmla="*/ 0 w 3398520"/>
              <a:gd name="connsiteY0" fmla="*/ 1638449 h 1639368"/>
              <a:gd name="connsiteX1" fmla="*/ 304800 w 3398520"/>
              <a:gd name="connsiteY1" fmla="*/ 1592729 h 1639368"/>
              <a:gd name="connsiteX2" fmla="*/ 388620 w 3398520"/>
              <a:gd name="connsiteY2" fmla="*/ 1371749 h 1639368"/>
              <a:gd name="connsiteX3" fmla="*/ 495300 w 3398520"/>
              <a:gd name="connsiteY3" fmla="*/ 1226969 h 1639368"/>
              <a:gd name="connsiteX4" fmla="*/ 579120 w 3398520"/>
              <a:gd name="connsiteY4" fmla="*/ 1348889 h 1639368"/>
              <a:gd name="connsiteX5" fmla="*/ 678180 w 3398520"/>
              <a:gd name="connsiteY5" fmla="*/ 1265069 h 1639368"/>
              <a:gd name="connsiteX6" fmla="*/ 769620 w 3398520"/>
              <a:gd name="connsiteY6" fmla="*/ 1508909 h 1639368"/>
              <a:gd name="connsiteX7" fmla="*/ 845820 w 3398520"/>
              <a:gd name="connsiteY7" fmla="*/ 1539389 h 1639368"/>
              <a:gd name="connsiteX8" fmla="*/ 1036320 w 3398520"/>
              <a:gd name="connsiteY8" fmla="*/ 1310789 h 1639368"/>
              <a:gd name="connsiteX9" fmla="*/ 1135380 w 3398520"/>
              <a:gd name="connsiteY9" fmla="*/ 1356509 h 1639368"/>
              <a:gd name="connsiteX10" fmla="*/ 1325880 w 3398520"/>
              <a:gd name="connsiteY10" fmla="*/ 1379369 h 1639368"/>
              <a:gd name="connsiteX11" fmla="*/ 1501140 w 3398520"/>
              <a:gd name="connsiteY11" fmla="*/ 1554629 h 1639368"/>
              <a:gd name="connsiteX12" fmla="*/ 1592580 w 3398520"/>
              <a:gd name="connsiteY12" fmla="*/ 1402229 h 1639368"/>
              <a:gd name="connsiteX13" fmla="*/ 1691640 w 3398520"/>
              <a:gd name="connsiteY13" fmla="*/ 1402229 h 1639368"/>
              <a:gd name="connsiteX14" fmla="*/ 1760220 w 3398520"/>
              <a:gd name="connsiteY14" fmla="*/ 1326029 h 1639368"/>
              <a:gd name="connsiteX15" fmla="*/ 1859280 w 3398520"/>
              <a:gd name="connsiteY15" fmla="*/ 1028849 h 1639368"/>
              <a:gd name="connsiteX16" fmla="*/ 1965960 w 3398520"/>
              <a:gd name="connsiteY16" fmla="*/ 922169 h 1639368"/>
              <a:gd name="connsiteX17" fmla="*/ 2042160 w 3398520"/>
              <a:gd name="connsiteY17" fmla="*/ 1280309 h 1639368"/>
              <a:gd name="connsiteX18" fmla="*/ 2156460 w 3398520"/>
              <a:gd name="connsiteY18" fmla="*/ 1486049 h 1639368"/>
              <a:gd name="connsiteX19" fmla="*/ 2225040 w 3398520"/>
              <a:gd name="connsiteY19" fmla="*/ 952649 h 1639368"/>
              <a:gd name="connsiteX20" fmla="*/ 2286000 w 3398520"/>
              <a:gd name="connsiteY20" fmla="*/ 388769 h 1639368"/>
              <a:gd name="connsiteX21" fmla="*/ 2301240 w 3398520"/>
              <a:gd name="connsiteY21" fmla="*/ 149 h 1639368"/>
              <a:gd name="connsiteX22" fmla="*/ 2354580 w 3398520"/>
              <a:gd name="connsiteY22" fmla="*/ 350669 h 1639368"/>
              <a:gd name="connsiteX23" fmla="*/ 2415540 w 3398520"/>
              <a:gd name="connsiteY23" fmla="*/ 960269 h 1639368"/>
              <a:gd name="connsiteX24" fmla="*/ 2506980 w 3398520"/>
              <a:gd name="connsiteY24" fmla="*/ 1310789 h 1639368"/>
              <a:gd name="connsiteX25" fmla="*/ 2613660 w 3398520"/>
              <a:gd name="connsiteY25" fmla="*/ 1531769 h 1639368"/>
              <a:gd name="connsiteX26" fmla="*/ 2842260 w 3398520"/>
              <a:gd name="connsiteY26" fmla="*/ 1638449 h 1639368"/>
              <a:gd name="connsiteX27" fmla="*/ 3185160 w 3398520"/>
              <a:gd name="connsiteY27" fmla="*/ 1585109 h 1639368"/>
              <a:gd name="connsiteX28" fmla="*/ 3238500 w 3398520"/>
              <a:gd name="connsiteY28" fmla="*/ 1615589 h 1639368"/>
              <a:gd name="connsiteX29" fmla="*/ 3398520 w 3398520"/>
              <a:gd name="connsiteY29" fmla="*/ 1600349 h 1639368"/>
              <a:gd name="connsiteX0" fmla="*/ 0 w 3398520"/>
              <a:gd name="connsiteY0" fmla="*/ 1638449 h 1642073"/>
              <a:gd name="connsiteX1" fmla="*/ 304800 w 3398520"/>
              <a:gd name="connsiteY1" fmla="*/ 1592729 h 1642073"/>
              <a:gd name="connsiteX2" fmla="*/ 388620 w 3398520"/>
              <a:gd name="connsiteY2" fmla="*/ 1371749 h 1642073"/>
              <a:gd name="connsiteX3" fmla="*/ 495300 w 3398520"/>
              <a:gd name="connsiteY3" fmla="*/ 1226969 h 1642073"/>
              <a:gd name="connsiteX4" fmla="*/ 579120 w 3398520"/>
              <a:gd name="connsiteY4" fmla="*/ 1348889 h 1642073"/>
              <a:gd name="connsiteX5" fmla="*/ 678180 w 3398520"/>
              <a:gd name="connsiteY5" fmla="*/ 1265069 h 1642073"/>
              <a:gd name="connsiteX6" fmla="*/ 769620 w 3398520"/>
              <a:gd name="connsiteY6" fmla="*/ 1508909 h 1642073"/>
              <a:gd name="connsiteX7" fmla="*/ 845820 w 3398520"/>
              <a:gd name="connsiteY7" fmla="*/ 1539389 h 1642073"/>
              <a:gd name="connsiteX8" fmla="*/ 1036320 w 3398520"/>
              <a:gd name="connsiteY8" fmla="*/ 1310789 h 1642073"/>
              <a:gd name="connsiteX9" fmla="*/ 1135380 w 3398520"/>
              <a:gd name="connsiteY9" fmla="*/ 1356509 h 1642073"/>
              <a:gd name="connsiteX10" fmla="*/ 1325880 w 3398520"/>
              <a:gd name="connsiteY10" fmla="*/ 1379369 h 1642073"/>
              <a:gd name="connsiteX11" fmla="*/ 1501140 w 3398520"/>
              <a:gd name="connsiteY11" fmla="*/ 1554629 h 1642073"/>
              <a:gd name="connsiteX12" fmla="*/ 1592580 w 3398520"/>
              <a:gd name="connsiteY12" fmla="*/ 1402229 h 1642073"/>
              <a:gd name="connsiteX13" fmla="*/ 1691640 w 3398520"/>
              <a:gd name="connsiteY13" fmla="*/ 1402229 h 1642073"/>
              <a:gd name="connsiteX14" fmla="*/ 1760220 w 3398520"/>
              <a:gd name="connsiteY14" fmla="*/ 1326029 h 1642073"/>
              <a:gd name="connsiteX15" fmla="*/ 1859280 w 3398520"/>
              <a:gd name="connsiteY15" fmla="*/ 1028849 h 1642073"/>
              <a:gd name="connsiteX16" fmla="*/ 1965960 w 3398520"/>
              <a:gd name="connsiteY16" fmla="*/ 922169 h 1642073"/>
              <a:gd name="connsiteX17" fmla="*/ 2042160 w 3398520"/>
              <a:gd name="connsiteY17" fmla="*/ 1280309 h 1642073"/>
              <a:gd name="connsiteX18" fmla="*/ 2156460 w 3398520"/>
              <a:gd name="connsiteY18" fmla="*/ 1486049 h 1642073"/>
              <a:gd name="connsiteX19" fmla="*/ 2225040 w 3398520"/>
              <a:gd name="connsiteY19" fmla="*/ 952649 h 1642073"/>
              <a:gd name="connsiteX20" fmla="*/ 2286000 w 3398520"/>
              <a:gd name="connsiteY20" fmla="*/ 388769 h 1642073"/>
              <a:gd name="connsiteX21" fmla="*/ 2301240 w 3398520"/>
              <a:gd name="connsiteY21" fmla="*/ 149 h 1642073"/>
              <a:gd name="connsiteX22" fmla="*/ 2354580 w 3398520"/>
              <a:gd name="connsiteY22" fmla="*/ 350669 h 1642073"/>
              <a:gd name="connsiteX23" fmla="*/ 2415540 w 3398520"/>
              <a:gd name="connsiteY23" fmla="*/ 960269 h 1642073"/>
              <a:gd name="connsiteX24" fmla="*/ 2506980 w 3398520"/>
              <a:gd name="connsiteY24" fmla="*/ 1310789 h 1642073"/>
              <a:gd name="connsiteX25" fmla="*/ 2613660 w 3398520"/>
              <a:gd name="connsiteY25" fmla="*/ 1531769 h 1642073"/>
              <a:gd name="connsiteX26" fmla="*/ 2842260 w 3398520"/>
              <a:gd name="connsiteY26" fmla="*/ 1638449 h 1642073"/>
              <a:gd name="connsiteX27" fmla="*/ 3238500 w 3398520"/>
              <a:gd name="connsiteY27" fmla="*/ 1615589 h 1642073"/>
              <a:gd name="connsiteX28" fmla="*/ 3398520 w 3398520"/>
              <a:gd name="connsiteY28" fmla="*/ 1600349 h 1642073"/>
              <a:gd name="connsiteX0" fmla="*/ 0 w 3398520"/>
              <a:gd name="connsiteY0" fmla="*/ 1638449 h 1640423"/>
              <a:gd name="connsiteX1" fmla="*/ 304800 w 3398520"/>
              <a:gd name="connsiteY1" fmla="*/ 1592729 h 1640423"/>
              <a:gd name="connsiteX2" fmla="*/ 388620 w 3398520"/>
              <a:gd name="connsiteY2" fmla="*/ 1371749 h 1640423"/>
              <a:gd name="connsiteX3" fmla="*/ 495300 w 3398520"/>
              <a:gd name="connsiteY3" fmla="*/ 1226969 h 1640423"/>
              <a:gd name="connsiteX4" fmla="*/ 579120 w 3398520"/>
              <a:gd name="connsiteY4" fmla="*/ 1348889 h 1640423"/>
              <a:gd name="connsiteX5" fmla="*/ 678180 w 3398520"/>
              <a:gd name="connsiteY5" fmla="*/ 1265069 h 1640423"/>
              <a:gd name="connsiteX6" fmla="*/ 769620 w 3398520"/>
              <a:gd name="connsiteY6" fmla="*/ 1508909 h 1640423"/>
              <a:gd name="connsiteX7" fmla="*/ 845820 w 3398520"/>
              <a:gd name="connsiteY7" fmla="*/ 1539389 h 1640423"/>
              <a:gd name="connsiteX8" fmla="*/ 1036320 w 3398520"/>
              <a:gd name="connsiteY8" fmla="*/ 1310789 h 1640423"/>
              <a:gd name="connsiteX9" fmla="*/ 1135380 w 3398520"/>
              <a:gd name="connsiteY9" fmla="*/ 1356509 h 1640423"/>
              <a:gd name="connsiteX10" fmla="*/ 1325880 w 3398520"/>
              <a:gd name="connsiteY10" fmla="*/ 1379369 h 1640423"/>
              <a:gd name="connsiteX11" fmla="*/ 1501140 w 3398520"/>
              <a:gd name="connsiteY11" fmla="*/ 1554629 h 1640423"/>
              <a:gd name="connsiteX12" fmla="*/ 1592580 w 3398520"/>
              <a:gd name="connsiteY12" fmla="*/ 1402229 h 1640423"/>
              <a:gd name="connsiteX13" fmla="*/ 1691640 w 3398520"/>
              <a:gd name="connsiteY13" fmla="*/ 1402229 h 1640423"/>
              <a:gd name="connsiteX14" fmla="*/ 1760220 w 3398520"/>
              <a:gd name="connsiteY14" fmla="*/ 1326029 h 1640423"/>
              <a:gd name="connsiteX15" fmla="*/ 1859280 w 3398520"/>
              <a:gd name="connsiteY15" fmla="*/ 1028849 h 1640423"/>
              <a:gd name="connsiteX16" fmla="*/ 1965960 w 3398520"/>
              <a:gd name="connsiteY16" fmla="*/ 922169 h 1640423"/>
              <a:gd name="connsiteX17" fmla="*/ 2042160 w 3398520"/>
              <a:gd name="connsiteY17" fmla="*/ 1280309 h 1640423"/>
              <a:gd name="connsiteX18" fmla="*/ 2156460 w 3398520"/>
              <a:gd name="connsiteY18" fmla="*/ 1486049 h 1640423"/>
              <a:gd name="connsiteX19" fmla="*/ 2225040 w 3398520"/>
              <a:gd name="connsiteY19" fmla="*/ 952649 h 1640423"/>
              <a:gd name="connsiteX20" fmla="*/ 2286000 w 3398520"/>
              <a:gd name="connsiteY20" fmla="*/ 388769 h 1640423"/>
              <a:gd name="connsiteX21" fmla="*/ 2301240 w 3398520"/>
              <a:gd name="connsiteY21" fmla="*/ 149 h 1640423"/>
              <a:gd name="connsiteX22" fmla="*/ 2354580 w 3398520"/>
              <a:gd name="connsiteY22" fmla="*/ 350669 h 1640423"/>
              <a:gd name="connsiteX23" fmla="*/ 2415540 w 3398520"/>
              <a:gd name="connsiteY23" fmla="*/ 960269 h 1640423"/>
              <a:gd name="connsiteX24" fmla="*/ 2506980 w 3398520"/>
              <a:gd name="connsiteY24" fmla="*/ 1310789 h 1640423"/>
              <a:gd name="connsiteX25" fmla="*/ 2613660 w 3398520"/>
              <a:gd name="connsiteY25" fmla="*/ 1531769 h 1640423"/>
              <a:gd name="connsiteX26" fmla="*/ 2842260 w 3398520"/>
              <a:gd name="connsiteY26" fmla="*/ 1638449 h 1640423"/>
              <a:gd name="connsiteX27" fmla="*/ 3398520 w 3398520"/>
              <a:gd name="connsiteY27" fmla="*/ 1600349 h 1640423"/>
              <a:gd name="connsiteX0" fmla="*/ 0 w 2842260"/>
              <a:gd name="connsiteY0" fmla="*/ 1638449 h 1638449"/>
              <a:gd name="connsiteX1" fmla="*/ 304800 w 2842260"/>
              <a:gd name="connsiteY1" fmla="*/ 1592729 h 1638449"/>
              <a:gd name="connsiteX2" fmla="*/ 388620 w 2842260"/>
              <a:gd name="connsiteY2" fmla="*/ 1371749 h 1638449"/>
              <a:gd name="connsiteX3" fmla="*/ 495300 w 2842260"/>
              <a:gd name="connsiteY3" fmla="*/ 1226969 h 1638449"/>
              <a:gd name="connsiteX4" fmla="*/ 579120 w 2842260"/>
              <a:gd name="connsiteY4" fmla="*/ 1348889 h 1638449"/>
              <a:gd name="connsiteX5" fmla="*/ 678180 w 2842260"/>
              <a:gd name="connsiteY5" fmla="*/ 1265069 h 1638449"/>
              <a:gd name="connsiteX6" fmla="*/ 769620 w 2842260"/>
              <a:gd name="connsiteY6" fmla="*/ 1508909 h 1638449"/>
              <a:gd name="connsiteX7" fmla="*/ 845820 w 2842260"/>
              <a:gd name="connsiteY7" fmla="*/ 1539389 h 1638449"/>
              <a:gd name="connsiteX8" fmla="*/ 1036320 w 2842260"/>
              <a:gd name="connsiteY8" fmla="*/ 1310789 h 1638449"/>
              <a:gd name="connsiteX9" fmla="*/ 1135380 w 2842260"/>
              <a:gd name="connsiteY9" fmla="*/ 1356509 h 1638449"/>
              <a:gd name="connsiteX10" fmla="*/ 1325880 w 2842260"/>
              <a:gd name="connsiteY10" fmla="*/ 1379369 h 1638449"/>
              <a:gd name="connsiteX11" fmla="*/ 1501140 w 2842260"/>
              <a:gd name="connsiteY11" fmla="*/ 1554629 h 1638449"/>
              <a:gd name="connsiteX12" fmla="*/ 1592580 w 2842260"/>
              <a:gd name="connsiteY12" fmla="*/ 1402229 h 1638449"/>
              <a:gd name="connsiteX13" fmla="*/ 1691640 w 2842260"/>
              <a:gd name="connsiteY13" fmla="*/ 1402229 h 1638449"/>
              <a:gd name="connsiteX14" fmla="*/ 1760220 w 2842260"/>
              <a:gd name="connsiteY14" fmla="*/ 1326029 h 1638449"/>
              <a:gd name="connsiteX15" fmla="*/ 1859280 w 2842260"/>
              <a:gd name="connsiteY15" fmla="*/ 1028849 h 1638449"/>
              <a:gd name="connsiteX16" fmla="*/ 1965960 w 2842260"/>
              <a:gd name="connsiteY16" fmla="*/ 922169 h 1638449"/>
              <a:gd name="connsiteX17" fmla="*/ 2042160 w 2842260"/>
              <a:gd name="connsiteY17" fmla="*/ 1280309 h 1638449"/>
              <a:gd name="connsiteX18" fmla="*/ 2156460 w 2842260"/>
              <a:gd name="connsiteY18" fmla="*/ 1486049 h 1638449"/>
              <a:gd name="connsiteX19" fmla="*/ 2225040 w 2842260"/>
              <a:gd name="connsiteY19" fmla="*/ 952649 h 1638449"/>
              <a:gd name="connsiteX20" fmla="*/ 2286000 w 2842260"/>
              <a:gd name="connsiteY20" fmla="*/ 388769 h 1638449"/>
              <a:gd name="connsiteX21" fmla="*/ 2301240 w 2842260"/>
              <a:gd name="connsiteY21" fmla="*/ 149 h 1638449"/>
              <a:gd name="connsiteX22" fmla="*/ 2354580 w 2842260"/>
              <a:gd name="connsiteY22" fmla="*/ 350669 h 1638449"/>
              <a:gd name="connsiteX23" fmla="*/ 2415540 w 2842260"/>
              <a:gd name="connsiteY23" fmla="*/ 960269 h 1638449"/>
              <a:gd name="connsiteX24" fmla="*/ 2506980 w 2842260"/>
              <a:gd name="connsiteY24" fmla="*/ 1310789 h 1638449"/>
              <a:gd name="connsiteX25" fmla="*/ 2613660 w 2842260"/>
              <a:gd name="connsiteY25" fmla="*/ 1531769 h 1638449"/>
              <a:gd name="connsiteX26" fmla="*/ 2842260 w 2842260"/>
              <a:gd name="connsiteY26" fmla="*/ 1638449 h 16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42260" h="1638449">
                <a:moveTo>
                  <a:pt x="0" y="1638449"/>
                </a:moveTo>
                <a:cubicBezTo>
                  <a:pt x="3810" y="1632099"/>
                  <a:pt x="240030" y="1637179"/>
                  <a:pt x="304800" y="1592729"/>
                </a:cubicBezTo>
                <a:cubicBezTo>
                  <a:pt x="369570" y="1548279"/>
                  <a:pt x="356870" y="1432709"/>
                  <a:pt x="388620" y="1371749"/>
                </a:cubicBezTo>
                <a:cubicBezTo>
                  <a:pt x="420370" y="1310789"/>
                  <a:pt x="463550" y="1230779"/>
                  <a:pt x="495300" y="1226969"/>
                </a:cubicBezTo>
                <a:cubicBezTo>
                  <a:pt x="527050" y="1223159"/>
                  <a:pt x="548640" y="1342539"/>
                  <a:pt x="579120" y="1348889"/>
                </a:cubicBezTo>
                <a:cubicBezTo>
                  <a:pt x="609600" y="1355239"/>
                  <a:pt x="646430" y="1238399"/>
                  <a:pt x="678180" y="1265069"/>
                </a:cubicBezTo>
                <a:cubicBezTo>
                  <a:pt x="709930" y="1291739"/>
                  <a:pt x="741680" y="1463189"/>
                  <a:pt x="769620" y="1508909"/>
                </a:cubicBezTo>
                <a:cubicBezTo>
                  <a:pt x="797560" y="1554629"/>
                  <a:pt x="801370" y="1572409"/>
                  <a:pt x="845820" y="1539389"/>
                </a:cubicBezTo>
                <a:cubicBezTo>
                  <a:pt x="890270" y="1506369"/>
                  <a:pt x="988060" y="1341269"/>
                  <a:pt x="1036320" y="1310789"/>
                </a:cubicBezTo>
                <a:cubicBezTo>
                  <a:pt x="1084580" y="1280309"/>
                  <a:pt x="1087120" y="1345079"/>
                  <a:pt x="1135380" y="1356509"/>
                </a:cubicBezTo>
                <a:cubicBezTo>
                  <a:pt x="1183640" y="1367939"/>
                  <a:pt x="1264920" y="1346349"/>
                  <a:pt x="1325880" y="1379369"/>
                </a:cubicBezTo>
                <a:cubicBezTo>
                  <a:pt x="1386840" y="1412389"/>
                  <a:pt x="1456690" y="1550819"/>
                  <a:pt x="1501140" y="1554629"/>
                </a:cubicBezTo>
                <a:cubicBezTo>
                  <a:pt x="1545590" y="1558439"/>
                  <a:pt x="1560830" y="1427629"/>
                  <a:pt x="1592580" y="1402229"/>
                </a:cubicBezTo>
                <a:cubicBezTo>
                  <a:pt x="1624330" y="1376829"/>
                  <a:pt x="1663700" y="1414929"/>
                  <a:pt x="1691640" y="1402229"/>
                </a:cubicBezTo>
                <a:cubicBezTo>
                  <a:pt x="1719580" y="1389529"/>
                  <a:pt x="1732280" y="1388259"/>
                  <a:pt x="1760220" y="1326029"/>
                </a:cubicBezTo>
                <a:cubicBezTo>
                  <a:pt x="1788160" y="1263799"/>
                  <a:pt x="1824990" y="1096159"/>
                  <a:pt x="1859280" y="1028849"/>
                </a:cubicBezTo>
                <a:cubicBezTo>
                  <a:pt x="1893570" y="961539"/>
                  <a:pt x="1935480" y="880259"/>
                  <a:pt x="1965960" y="922169"/>
                </a:cubicBezTo>
                <a:cubicBezTo>
                  <a:pt x="1996440" y="964079"/>
                  <a:pt x="2010410" y="1186329"/>
                  <a:pt x="2042160" y="1280309"/>
                </a:cubicBezTo>
                <a:cubicBezTo>
                  <a:pt x="2073910" y="1374289"/>
                  <a:pt x="2125980" y="1540659"/>
                  <a:pt x="2156460" y="1486049"/>
                </a:cubicBezTo>
                <a:cubicBezTo>
                  <a:pt x="2186940" y="1431439"/>
                  <a:pt x="2203450" y="1135529"/>
                  <a:pt x="2225040" y="952649"/>
                </a:cubicBezTo>
                <a:cubicBezTo>
                  <a:pt x="2246630" y="769769"/>
                  <a:pt x="2273300" y="547519"/>
                  <a:pt x="2286000" y="388769"/>
                </a:cubicBezTo>
                <a:cubicBezTo>
                  <a:pt x="2298700" y="230019"/>
                  <a:pt x="2289810" y="6499"/>
                  <a:pt x="2301240" y="149"/>
                </a:cubicBezTo>
                <a:cubicBezTo>
                  <a:pt x="2312670" y="-6201"/>
                  <a:pt x="2335530" y="190649"/>
                  <a:pt x="2354580" y="350669"/>
                </a:cubicBezTo>
                <a:cubicBezTo>
                  <a:pt x="2373630" y="510689"/>
                  <a:pt x="2390140" y="800249"/>
                  <a:pt x="2415540" y="960269"/>
                </a:cubicBezTo>
                <a:cubicBezTo>
                  <a:pt x="2440940" y="1120289"/>
                  <a:pt x="2473960" y="1215539"/>
                  <a:pt x="2506980" y="1310789"/>
                </a:cubicBezTo>
                <a:cubicBezTo>
                  <a:pt x="2540000" y="1406039"/>
                  <a:pt x="2557780" y="1477159"/>
                  <a:pt x="2613660" y="1531769"/>
                </a:cubicBezTo>
                <a:cubicBezTo>
                  <a:pt x="2669540" y="1586379"/>
                  <a:pt x="2711450" y="1627019"/>
                  <a:pt x="2842260" y="1638449"/>
                </a:cubicBezTo>
              </a:path>
            </a:pathLst>
          </a:custGeom>
          <a:noFill/>
          <a:ln w="57150">
            <a:solidFill>
              <a:srgbClr val="FF1D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C261B9E8-C285-4894-8F48-51EA982F0657}"/>
              </a:ext>
            </a:extLst>
          </p:cNvPr>
          <p:cNvPicPr>
            <a:picLocks noChangeAspect="1"/>
          </p:cNvPicPr>
          <p:nvPr/>
        </p:nvPicPr>
        <p:blipFill>
          <a:blip r:embed="rId3"/>
          <a:stretch>
            <a:fillRect/>
          </a:stretch>
        </p:blipFill>
        <p:spPr>
          <a:xfrm>
            <a:off x="9055694" y="49723"/>
            <a:ext cx="2329049" cy="2325121"/>
          </a:xfrm>
          <a:prstGeom prst="rect">
            <a:avLst/>
          </a:prstGeom>
        </p:spPr>
      </p:pic>
      <p:pic>
        <p:nvPicPr>
          <p:cNvPr id="29" name="Picture 28">
            <a:extLst>
              <a:ext uri="{FF2B5EF4-FFF2-40B4-BE49-F238E27FC236}">
                <a16:creationId xmlns:a16="http://schemas.microsoft.com/office/drawing/2014/main" id="{E7A6ADC2-E23E-4436-B11D-A1028B0B18D1}"/>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32" name="TextBox 31">
            <a:extLst>
              <a:ext uri="{FF2B5EF4-FFF2-40B4-BE49-F238E27FC236}">
                <a16:creationId xmlns:a16="http://schemas.microsoft.com/office/drawing/2014/main" id="{1F010A8D-2DA4-491E-BA56-32184745D487}"/>
              </a:ext>
            </a:extLst>
          </p:cNvPr>
          <p:cNvSpPr txBox="1"/>
          <p:nvPr/>
        </p:nvSpPr>
        <p:spPr>
          <a:xfrm>
            <a:off x="6598101" y="979927"/>
            <a:ext cx="2430474" cy="461665"/>
          </a:xfrm>
          <a:prstGeom prst="rect">
            <a:avLst/>
          </a:prstGeom>
          <a:noFill/>
        </p:spPr>
        <p:txBody>
          <a:bodyPr wrap="none" rtlCol="0">
            <a:spAutoFit/>
          </a:bodyPr>
          <a:lstStyle/>
          <a:p>
            <a:pPr algn="r"/>
            <a:r>
              <a:rPr lang="en-US" sz="2400" b="1" dirty="0"/>
              <a:t>SCHADENFREUDE</a:t>
            </a:r>
            <a:endParaRPr lang="en-CA" sz="2400" b="1" dirty="0"/>
          </a:p>
        </p:txBody>
      </p:sp>
      <p:grpSp>
        <p:nvGrpSpPr>
          <p:cNvPr id="33" name="Group 32">
            <a:extLst>
              <a:ext uri="{FF2B5EF4-FFF2-40B4-BE49-F238E27FC236}">
                <a16:creationId xmlns:a16="http://schemas.microsoft.com/office/drawing/2014/main" id="{B98E625A-E775-42CA-A2C3-DA80EF4FEF56}"/>
              </a:ext>
            </a:extLst>
          </p:cNvPr>
          <p:cNvGrpSpPr/>
          <p:nvPr/>
        </p:nvGrpSpPr>
        <p:grpSpPr>
          <a:xfrm>
            <a:off x="332459" y="2254830"/>
            <a:ext cx="11835858" cy="4153874"/>
            <a:chOff x="332459" y="2254830"/>
            <a:chExt cx="11835858" cy="4153874"/>
          </a:xfrm>
        </p:grpSpPr>
        <p:sp>
          <p:nvSpPr>
            <p:cNvPr id="34" name="TextBox 33">
              <a:extLst>
                <a:ext uri="{FF2B5EF4-FFF2-40B4-BE49-F238E27FC236}">
                  <a16:creationId xmlns:a16="http://schemas.microsoft.com/office/drawing/2014/main" id="{A38268D1-EEFA-4993-A5EB-5885A2B749F3}"/>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35" name="TextBox 34">
              <a:extLst>
                <a:ext uri="{FF2B5EF4-FFF2-40B4-BE49-F238E27FC236}">
                  <a16:creationId xmlns:a16="http://schemas.microsoft.com/office/drawing/2014/main" id="{C8B7E0FE-8523-4671-BA48-394D900612A4}"/>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36" name="TextBox 35">
              <a:extLst>
                <a:ext uri="{FF2B5EF4-FFF2-40B4-BE49-F238E27FC236}">
                  <a16:creationId xmlns:a16="http://schemas.microsoft.com/office/drawing/2014/main" id="{2C395584-FD28-496E-BBCA-061D3592B80A}"/>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37" name="TextBox 36">
              <a:extLst>
                <a:ext uri="{FF2B5EF4-FFF2-40B4-BE49-F238E27FC236}">
                  <a16:creationId xmlns:a16="http://schemas.microsoft.com/office/drawing/2014/main" id="{D34AB021-BFCA-48A5-9D8D-574B9EAE76E5}"/>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38" name="TextBox 37">
              <a:extLst>
                <a:ext uri="{FF2B5EF4-FFF2-40B4-BE49-F238E27FC236}">
                  <a16:creationId xmlns:a16="http://schemas.microsoft.com/office/drawing/2014/main" id="{F51B35A4-0A81-463F-A5FA-9EFE44AC142C}"/>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39" name="TextBox 38">
              <a:extLst>
                <a:ext uri="{FF2B5EF4-FFF2-40B4-BE49-F238E27FC236}">
                  <a16:creationId xmlns:a16="http://schemas.microsoft.com/office/drawing/2014/main" id="{0E806A1B-AF81-4E6F-A5A3-A086D382F264}"/>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40" name="Straight Connector 39">
              <a:extLst>
                <a:ext uri="{FF2B5EF4-FFF2-40B4-BE49-F238E27FC236}">
                  <a16:creationId xmlns:a16="http://schemas.microsoft.com/office/drawing/2014/main" id="{68386B0A-689D-4CF2-AA86-E8FAE59D45BE}"/>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72F9994-C6AD-46C5-AB1A-BE4FE7949D28}"/>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F44594E-ADE4-43ED-ABC7-4C0B02E0C031}"/>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9C51715-9B60-472A-999E-EB0E1FBDF2B6}"/>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A50C38CE-83E7-4D38-956F-9C72936D22F4}"/>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522595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childTnLst>
                                </p:cTn>
                              </p:par>
                              <p:par>
                                <p:cTn id="12" presetID="22" presetClass="exit" presetSubtype="1" fill="hold" grpId="0" nodeType="withEffect">
                                  <p:stCondLst>
                                    <p:cond delay="0"/>
                                  </p:stCondLst>
                                  <p:childTnLst>
                                    <p:animEffect transition="out" filter="wipe(up)">
                                      <p:cBhvr>
                                        <p:cTn id="13" dur="1000"/>
                                        <p:tgtEl>
                                          <p:spTgt spid="31"/>
                                        </p:tgtEl>
                                      </p:cBhvr>
                                    </p:animEffect>
                                    <p:set>
                                      <p:cBhvr>
                                        <p:cTn id="14" dur="1" fill="hold">
                                          <p:stCondLst>
                                            <p:cond delay="999"/>
                                          </p:stCondLst>
                                        </p:cTn>
                                        <p:tgtEl>
                                          <p:spTgt spid="31"/>
                                        </p:tgtEl>
                                        <p:attrNameLst>
                                          <p:attrName>style.visibility</p:attrName>
                                        </p:attrNameLst>
                                      </p:cBhvr>
                                      <p:to>
                                        <p:strVal val="hidden"/>
                                      </p:to>
                                    </p:set>
                                  </p:childTnLst>
                                </p:cTn>
                              </p:par>
                              <p:par>
                                <p:cTn id="15" presetID="22" presetClass="entr" presetSubtype="4"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down)">
                                      <p:cBhvr>
                                        <p:cTn id="17" dur="1000"/>
                                        <p:tgtEl>
                                          <p:spTgt spid="48"/>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6" grpId="0" animBg="1"/>
      <p:bldP spid="48" grpId="0" animBg="1"/>
      <p:bldP spid="3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p:cNvGrpSpPr/>
          <p:nvPr/>
        </p:nvGrpSpPr>
        <p:grpSpPr>
          <a:xfrm>
            <a:off x="4411726" y="1036832"/>
            <a:ext cx="3368548" cy="4116629"/>
            <a:chOff x="-226305" y="1569959"/>
            <a:chExt cx="3368548" cy="4116629"/>
          </a:xfrm>
        </p:grpSpPr>
        <p:grpSp>
          <p:nvGrpSpPr>
            <p:cNvPr id="89" name="Group 88"/>
            <p:cNvGrpSpPr/>
            <p:nvPr/>
          </p:nvGrpSpPr>
          <p:grpSpPr>
            <a:xfrm>
              <a:off x="-226305" y="2318040"/>
              <a:ext cx="3368548" cy="3368548"/>
              <a:chOff x="6260532" y="1721017"/>
              <a:chExt cx="3368548" cy="3368548"/>
            </a:xfrm>
          </p:grpSpPr>
          <p:sp>
            <p:nvSpPr>
              <p:cNvPr id="94" name="Oval 93"/>
              <p:cNvSpPr/>
              <p:nvPr/>
            </p:nvSpPr>
            <p:spPr>
              <a:xfrm>
                <a:off x="6260532" y="1721017"/>
                <a:ext cx="3368548" cy="3368548"/>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Arc 94"/>
              <p:cNvSpPr/>
              <p:nvPr/>
            </p:nvSpPr>
            <p:spPr>
              <a:xfrm rot="9042538">
                <a:off x="6264664" y="1725149"/>
                <a:ext cx="3360284" cy="3360284"/>
              </a:xfrm>
              <a:prstGeom prst="arc">
                <a:avLst>
                  <a:gd name="adj1" fmla="val 16200000"/>
                  <a:gd name="adj2" fmla="val 714854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extBox 95"/>
              <p:cNvSpPr txBox="1"/>
              <p:nvPr/>
            </p:nvSpPr>
            <p:spPr>
              <a:xfrm>
                <a:off x="6741741" y="3735886"/>
                <a:ext cx="1441420" cy="707886"/>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250</a:t>
                </a:r>
              </a:p>
            </p:txBody>
          </p:sp>
          <p:sp>
            <p:nvSpPr>
              <p:cNvPr id="97" name="TextBox 96"/>
              <p:cNvSpPr txBox="1"/>
              <p:nvPr/>
            </p:nvSpPr>
            <p:spPr>
              <a:xfrm>
                <a:off x="8385235" y="2583193"/>
                <a:ext cx="926857" cy="707886"/>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200</a:t>
                </a:r>
              </a:p>
            </p:txBody>
          </p:sp>
        </p:grpSp>
        <p:sp>
          <p:nvSpPr>
            <p:cNvPr id="90" name="TextBox 89"/>
            <p:cNvSpPr txBox="1"/>
            <p:nvPr/>
          </p:nvSpPr>
          <p:spPr>
            <a:xfrm>
              <a:off x="846878" y="1569959"/>
              <a:ext cx="1221808" cy="707886"/>
            </a:xfrm>
            <a:prstGeom prst="rect">
              <a:avLst/>
            </a:prstGeom>
            <a:noFill/>
          </p:spPr>
          <p:txBody>
            <a:bodyPr wrap="none" rtlCol="0">
              <a:spAutoFit/>
            </a:bodyPr>
            <a:lstStyle/>
            <a:p>
              <a:pPr algn="ctr"/>
              <a:r>
                <a:rPr lang="en-US" sz="2000" dirty="0" err="1">
                  <a:solidFill>
                    <a:srgbClr val="548235"/>
                  </a:solidFill>
                  <a:latin typeface="Century Gothic" panose="020B0502020202020204" pitchFamily="34" charset="0"/>
                </a:rPr>
                <a:t>DeskTop</a:t>
              </a:r>
              <a:endParaRPr lang="en-US" sz="2000" dirty="0">
                <a:solidFill>
                  <a:srgbClr val="548235"/>
                </a:solidFill>
                <a:latin typeface="Century Gothic" panose="020B0502020202020204" pitchFamily="34" charset="0"/>
              </a:endParaRPr>
            </a:p>
            <a:p>
              <a:pPr algn="ctr"/>
              <a:r>
                <a:rPr lang="en-US" sz="2000" dirty="0">
                  <a:solidFill>
                    <a:srgbClr val="548235"/>
                  </a:solidFill>
                  <a:latin typeface="Century Gothic" panose="020B0502020202020204" pitchFamily="34" charset="0"/>
                </a:rPr>
                <a:t>450</a:t>
              </a:r>
            </a:p>
          </p:txBody>
        </p:sp>
        <p:cxnSp>
          <p:nvCxnSpPr>
            <p:cNvPr id="91" name="Straight Connector 90"/>
            <p:cNvCxnSpPr>
              <a:cxnSpLocks/>
              <a:stCxn id="95" idx="1"/>
              <a:endCxn id="94" idx="0"/>
            </p:cNvCxnSpPr>
            <p:nvPr/>
          </p:nvCxnSpPr>
          <p:spPr>
            <a:xfrm flipV="1">
              <a:off x="1457969" y="2318040"/>
              <a:ext cx="0" cy="16842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a:stCxn id="95" idx="1"/>
              <a:endCxn id="95" idx="0"/>
            </p:cNvCxnSpPr>
            <p:nvPr/>
          </p:nvCxnSpPr>
          <p:spPr>
            <a:xfrm>
              <a:off x="1457969" y="4002314"/>
              <a:ext cx="822003" cy="146532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Total Canada</a:t>
            </a:r>
          </a:p>
          <a:p>
            <a:pPr algn="ctr"/>
            <a:r>
              <a:rPr lang="en-US" sz="2000" dirty="0">
                <a:solidFill>
                  <a:srgbClr val="901D06"/>
                </a:solidFill>
                <a:latin typeface="Century Gothic" panose="020B0502020202020204" pitchFamily="34" charset="0"/>
              </a:rPr>
              <a:t>Adults 18+</a:t>
            </a:r>
          </a:p>
        </p:txBody>
      </p:sp>
      <p:grpSp>
        <p:nvGrpSpPr>
          <p:cNvPr id="36" name="Group 35">
            <a:extLst>
              <a:ext uri="{FF2B5EF4-FFF2-40B4-BE49-F238E27FC236}">
                <a16:creationId xmlns:a16="http://schemas.microsoft.com/office/drawing/2014/main" id="{8C28D0DB-3053-4B12-881F-E10526184CB1}"/>
              </a:ext>
            </a:extLst>
          </p:cNvPr>
          <p:cNvGrpSpPr/>
          <p:nvPr/>
        </p:nvGrpSpPr>
        <p:grpSpPr>
          <a:xfrm>
            <a:off x="284249" y="6958362"/>
            <a:ext cx="4209452" cy="64770"/>
            <a:chOff x="749284" y="6413865"/>
            <a:chExt cx="4209452" cy="64770"/>
          </a:xfrm>
        </p:grpSpPr>
        <p:cxnSp>
          <p:nvCxnSpPr>
            <p:cNvPr id="37" name="Straight Connector 36">
              <a:extLst>
                <a:ext uri="{FF2B5EF4-FFF2-40B4-BE49-F238E27FC236}">
                  <a16:creationId xmlns:a16="http://schemas.microsoft.com/office/drawing/2014/main" id="{81FDDB29-6D24-4C0A-8EBF-2C9DF03E0621}"/>
                </a:ext>
              </a:extLst>
            </p:cNvPr>
            <p:cNvCxnSpPr>
              <a:cxnSpLocks/>
            </p:cNvCxnSpPr>
            <p:nvPr/>
          </p:nvCxnSpPr>
          <p:spPr>
            <a:xfrm>
              <a:off x="749284" y="6474499"/>
              <a:ext cx="42094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171E85F-4CD6-40B9-929A-ACEDEE19A57A}"/>
                </a:ext>
              </a:extLst>
            </p:cNvPr>
            <p:cNvCxnSpPr>
              <a:cxnSpLocks/>
            </p:cNvCxnSpPr>
            <p:nvPr/>
          </p:nvCxnSpPr>
          <p:spPr>
            <a:xfrm>
              <a:off x="750023"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CFFE290B-B363-4BB4-AE43-1AEFF9F98BE5}"/>
                </a:ext>
              </a:extLst>
            </p:cNvPr>
            <p:cNvGrpSpPr/>
            <p:nvPr/>
          </p:nvGrpSpPr>
          <p:grpSpPr>
            <a:xfrm>
              <a:off x="890213" y="6432915"/>
              <a:ext cx="420572" cy="45719"/>
              <a:chOff x="890213" y="6413865"/>
              <a:chExt cx="420572" cy="64770"/>
            </a:xfrm>
          </p:grpSpPr>
          <p:cxnSp>
            <p:nvCxnSpPr>
              <p:cNvPr id="82" name="Straight Connector 81">
                <a:extLst>
                  <a:ext uri="{FF2B5EF4-FFF2-40B4-BE49-F238E27FC236}">
                    <a16:creationId xmlns:a16="http://schemas.microsoft.com/office/drawing/2014/main" id="{330B8ECB-831A-4C9C-B28B-B96261FE70A2}"/>
                  </a:ext>
                </a:extLst>
              </p:cNvPr>
              <p:cNvCxnSpPr>
                <a:cxnSpLocks/>
              </p:cNvCxnSpPr>
              <p:nvPr/>
            </p:nvCxnSpPr>
            <p:spPr>
              <a:xfrm>
                <a:off x="890213"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18268B-440E-4379-B3F3-9F7DA638BC37}"/>
                  </a:ext>
                </a:extLst>
              </p:cNvPr>
              <p:cNvCxnSpPr>
                <a:cxnSpLocks/>
              </p:cNvCxnSpPr>
              <p:nvPr/>
            </p:nvCxnSpPr>
            <p:spPr>
              <a:xfrm>
                <a:off x="1030404"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0952F0C-2FDF-4B8F-8180-E5CCAF9647FB}"/>
                  </a:ext>
                </a:extLst>
              </p:cNvPr>
              <p:cNvCxnSpPr>
                <a:cxnSpLocks/>
              </p:cNvCxnSpPr>
              <p:nvPr/>
            </p:nvCxnSpPr>
            <p:spPr>
              <a:xfrm>
                <a:off x="1170594"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7CD6041-8C94-43FE-82C1-391F9913AD55}"/>
                  </a:ext>
                </a:extLst>
              </p:cNvPr>
              <p:cNvCxnSpPr>
                <a:cxnSpLocks/>
              </p:cNvCxnSpPr>
              <p:nvPr/>
            </p:nvCxnSpPr>
            <p:spPr>
              <a:xfrm>
                <a:off x="1310785"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411A8A95-913B-4FA1-B7D9-35F37DA5499E}"/>
                </a:ext>
              </a:extLst>
            </p:cNvPr>
            <p:cNvCxnSpPr>
              <a:cxnSpLocks/>
            </p:cNvCxnSpPr>
            <p:nvPr/>
          </p:nvCxnSpPr>
          <p:spPr>
            <a:xfrm>
              <a:off x="1450975"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FA80B41-AA36-41E0-8ECC-7D86439D8209}"/>
                </a:ext>
              </a:extLst>
            </p:cNvPr>
            <p:cNvCxnSpPr>
              <a:cxnSpLocks/>
            </p:cNvCxnSpPr>
            <p:nvPr/>
          </p:nvCxnSpPr>
          <p:spPr>
            <a:xfrm>
              <a:off x="1451576"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6D6B8C64-C4AF-41BD-AAB4-667A600568C2}"/>
                </a:ext>
              </a:extLst>
            </p:cNvPr>
            <p:cNvGrpSpPr/>
            <p:nvPr/>
          </p:nvGrpSpPr>
          <p:grpSpPr>
            <a:xfrm>
              <a:off x="1591766" y="6432915"/>
              <a:ext cx="420572" cy="45720"/>
              <a:chOff x="1591766" y="6413865"/>
              <a:chExt cx="420572" cy="64770"/>
            </a:xfrm>
          </p:grpSpPr>
          <p:cxnSp>
            <p:nvCxnSpPr>
              <p:cNvPr id="78" name="Straight Connector 77">
                <a:extLst>
                  <a:ext uri="{FF2B5EF4-FFF2-40B4-BE49-F238E27FC236}">
                    <a16:creationId xmlns:a16="http://schemas.microsoft.com/office/drawing/2014/main" id="{6DBFD0C8-2EB3-46E6-BC5B-6C76EF74BFF4}"/>
                  </a:ext>
                </a:extLst>
              </p:cNvPr>
              <p:cNvCxnSpPr>
                <a:cxnSpLocks/>
              </p:cNvCxnSpPr>
              <p:nvPr/>
            </p:nvCxnSpPr>
            <p:spPr>
              <a:xfrm>
                <a:off x="1591766"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E489B8D-CA88-44A1-81AC-298EE05BCC86}"/>
                  </a:ext>
                </a:extLst>
              </p:cNvPr>
              <p:cNvCxnSpPr>
                <a:cxnSpLocks/>
              </p:cNvCxnSpPr>
              <p:nvPr/>
            </p:nvCxnSpPr>
            <p:spPr>
              <a:xfrm>
                <a:off x="1731957"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4A832B8-CDD5-46FD-AE02-172BDF11BC97}"/>
                  </a:ext>
                </a:extLst>
              </p:cNvPr>
              <p:cNvCxnSpPr>
                <a:cxnSpLocks/>
              </p:cNvCxnSpPr>
              <p:nvPr/>
            </p:nvCxnSpPr>
            <p:spPr>
              <a:xfrm>
                <a:off x="1872147"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77AA551-73F0-4E91-8D67-4C730EE1F122}"/>
                  </a:ext>
                </a:extLst>
              </p:cNvPr>
              <p:cNvCxnSpPr>
                <a:cxnSpLocks/>
              </p:cNvCxnSpPr>
              <p:nvPr/>
            </p:nvCxnSpPr>
            <p:spPr>
              <a:xfrm>
                <a:off x="2012338"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id="{F8961342-3E41-465E-8639-8F1B22EA59D0}"/>
                </a:ext>
              </a:extLst>
            </p:cNvPr>
            <p:cNvCxnSpPr>
              <a:cxnSpLocks/>
            </p:cNvCxnSpPr>
            <p:nvPr/>
          </p:nvCxnSpPr>
          <p:spPr>
            <a:xfrm>
              <a:off x="2152528"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2C56DD-7ECF-4CE9-AB38-BB929FC00062}"/>
                </a:ext>
              </a:extLst>
            </p:cNvPr>
            <p:cNvCxnSpPr>
              <a:cxnSpLocks/>
            </p:cNvCxnSpPr>
            <p:nvPr/>
          </p:nvCxnSpPr>
          <p:spPr>
            <a:xfrm>
              <a:off x="1450831"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6C033EE-0B6A-439C-A413-A000A09A69E5}"/>
                </a:ext>
              </a:extLst>
            </p:cNvPr>
            <p:cNvCxnSpPr>
              <a:cxnSpLocks/>
            </p:cNvCxnSpPr>
            <p:nvPr/>
          </p:nvCxnSpPr>
          <p:spPr>
            <a:xfrm>
              <a:off x="2153128"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031A19BD-5AFB-4C07-97EB-3FCE298256A9}"/>
                </a:ext>
              </a:extLst>
            </p:cNvPr>
            <p:cNvGrpSpPr/>
            <p:nvPr/>
          </p:nvGrpSpPr>
          <p:grpSpPr>
            <a:xfrm>
              <a:off x="2293318" y="6432915"/>
              <a:ext cx="420572" cy="45720"/>
              <a:chOff x="2293318" y="6413865"/>
              <a:chExt cx="420572" cy="64770"/>
            </a:xfrm>
          </p:grpSpPr>
          <p:cxnSp>
            <p:nvCxnSpPr>
              <p:cNvPr id="74" name="Straight Connector 73">
                <a:extLst>
                  <a:ext uri="{FF2B5EF4-FFF2-40B4-BE49-F238E27FC236}">
                    <a16:creationId xmlns:a16="http://schemas.microsoft.com/office/drawing/2014/main" id="{1D25988E-C4FF-4970-943E-CB8837D51DE0}"/>
                  </a:ext>
                </a:extLst>
              </p:cNvPr>
              <p:cNvCxnSpPr>
                <a:cxnSpLocks/>
              </p:cNvCxnSpPr>
              <p:nvPr/>
            </p:nvCxnSpPr>
            <p:spPr>
              <a:xfrm>
                <a:off x="2293318"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0F95F51-68DD-4E99-BBC1-F828B2D299E0}"/>
                  </a:ext>
                </a:extLst>
              </p:cNvPr>
              <p:cNvCxnSpPr>
                <a:cxnSpLocks/>
              </p:cNvCxnSpPr>
              <p:nvPr/>
            </p:nvCxnSpPr>
            <p:spPr>
              <a:xfrm>
                <a:off x="2433509"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D969847-AC26-42F5-B833-57BE59A9EB7D}"/>
                  </a:ext>
                </a:extLst>
              </p:cNvPr>
              <p:cNvCxnSpPr>
                <a:cxnSpLocks/>
              </p:cNvCxnSpPr>
              <p:nvPr/>
            </p:nvCxnSpPr>
            <p:spPr>
              <a:xfrm>
                <a:off x="2573699"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CBA8284-EF64-42D7-B8B1-2EFFB97AC633}"/>
                  </a:ext>
                </a:extLst>
              </p:cNvPr>
              <p:cNvCxnSpPr>
                <a:cxnSpLocks/>
              </p:cNvCxnSpPr>
              <p:nvPr/>
            </p:nvCxnSpPr>
            <p:spPr>
              <a:xfrm>
                <a:off x="2713890"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8C76C4F1-4C24-44AE-8B44-125826E91C67}"/>
                </a:ext>
              </a:extLst>
            </p:cNvPr>
            <p:cNvCxnSpPr>
              <a:cxnSpLocks/>
            </p:cNvCxnSpPr>
            <p:nvPr/>
          </p:nvCxnSpPr>
          <p:spPr>
            <a:xfrm>
              <a:off x="2854080"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0F26A8-8C7B-45A2-915C-C61372446A33}"/>
                </a:ext>
              </a:extLst>
            </p:cNvPr>
            <p:cNvCxnSpPr>
              <a:cxnSpLocks/>
            </p:cNvCxnSpPr>
            <p:nvPr/>
          </p:nvCxnSpPr>
          <p:spPr>
            <a:xfrm>
              <a:off x="2152383"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E17E61F2-39E4-481E-BCF5-AED251AB51A8}"/>
                </a:ext>
              </a:extLst>
            </p:cNvPr>
            <p:cNvGrpSpPr/>
            <p:nvPr/>
          </p:nvGrpSpPr>
          <p:grpSpPr>
            <a:xfrm>
              <a:off x="2994875" y="6432915"/>
              <a:ext cx="420572" cy="45720"/>
              <a:chOff x="2994875" y="6413865"/>
              <a:chExt cx="420572" cy="64770"/>
            </a:xfrm>
          </p:grpSpPr>
          <p:cxnSp>
            <p:nvCxnSpPr>
              <p:cNvPr id="70" name="Straight Connector 69">
                <a:extLst>
                  <a:ext uri="{FF2B5EF4-FFF2-40B4-BE49-F238E27FC236}">
                    <a16:creationId xmlns:a16="http://schemas.microsoft.com/office/drawing/2014/main" id="{660776CF-9166-43CA-81CF-FDAEBCC52C29}"/>
                  </a:ext>
                </a:extLst>
              </p:cNvPr>
              <p:cNvCxnSpPr>
                <a:cxnSpLocks/>
              </p:cNvCxnSpPr>
              <p:nvPr/>
            </p:nvCxnSpPr>
            <p:spPr>
              <a:xfrm>
                <a:off x="2994875"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EEAF651-8EED-44C0-BA90-674DF2A0CAB4}"/>
                  </a:ext>
                </a:extLst>
              </p:cNvPr>
              <p:cNvCxnSpPr>
                <a:cxnSpLocks/>
              </p:cNvCxnSpPr>
              <p:nvPr/>
            </p:nvCxnSpPr>
            <p:spPr>
              <a:xfrm>
                <a:off x="3135066"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AEC720C-53CB-463D-A963-7D3999C7DAD4}"/>
                  </a:ext>
                </a:extLst>
              </p:cNvPr>
              <p:cNvCxnSpPr>
                <a:cxnSpLocks/>
              </p:cNvCxnSpPr>
              <p:nvPr/>
            </p:nvCxnSpPr>
            <p:spPr>
              <a:xfrm>
                <a:off x="3275256"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B880DF-9F9D-48B8-A0ED-F5131BD78272}"/>
                  </a:ext>
                </a:extLst>
              </p:cNvPr>
              <p:cNvCxnSpPr>
                <a:cxnSpLocks/>
              </p:cNvCxnSpPr>
              <p:nvPr/>
            </p:nvCxnSpPr>
            <p:spPr>
              <a:xfrm>
                <a:off x="3415447"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CB8746E8-8574-4E11-BD22-6621A25D9888}"/>
                </a:ext>
              </a:extLst>
            </p:cNvPr>
            <p:cNvCxnSpPr>
              <a:cxnSpLocks/>
            </p:cNvCxnSpPr>
            <p:nvPr/>
          </p:nvCxnSpPr>
          <p:spPr>
            <a:xfrm>
              <a:off x="3555637"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50FA0142-5ED8-425E-9B0B-D26F493CFCD1}"/>
                </a:ext>
              </a:extLst>
            </p:cNvPr>
            <p:cNvGrpSpPr/>
            <p:nvPr/>
          </p:nvGrpSpPr>
          <p:grpSpPr>
            <a:xfrm>
              <a:off x="3696427" y="6432915"/>
              <a:ext cx="420572" cy="45720"/>
              <a:chOff x="3696427" y="6413865"/>
              <a:chExt cx="420572" cy="64770"/>
            </a:xfrm>
          </p:grpSpPr>
          <p:cxnSp>
            <p:nvCxnSpPr>
              <p:cNvPr id="66" name="Straight Connector 65">
                <a:extLst>
                  <a:ext uri="{FF2B5EF4-FFF2-40B4-BE49-F238E27FC236}">
                    <a16:creationId xmlns:a16="http://schemas.microsoft.com/office/drawing/2014/main" id="{DD9ABECB-7497-4BA2-9487-76BD8DF32631}"/>
                  </a:ext>
                </a:extLst>
              </p:cNvPr>
              <p:cNvCxnSpPr>
                <a:cxnSpLocks/>
              </p:cNvCxnSpPr>
              <p:nvPr/>
            </p:nvCxnSpPr>
            <p:spPr>
              <a:xfrm>
                <a:off x="3696427"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7C469D8-99BB-4E9F-BF5F-FCB9986F072C}"/>
                  </a:ext>
                </a:extLst>
              </p:cNvPr>
              <p:cNvCxnSpPr>
                <a:cxnSpLocks/>
              </p:cNvCxnSpPr>
              <p:nvPr/>
            </p:nvCxnSpPr>
            <p:spPr>
              <a:xfrm>
                <a:off x="3836618"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263EFBB-B14B-4191-8B87-7B491E0B452B}"/>
                  </a:ext>
                </a:extLst>
              </p:cNvPr>
              <p:cNvCxnSpPr>
                <a:cxnSpLocks/>
              </p:cNvCxnSpPr>
              <p:nvPr/>
            </p:nvCxnSpPr>
            <p:spPr>
              <a:xfrm>
                <a:off x="3976808"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F9D705F-3D5D-4E3C-8F20-9D4F9397511B}"/>
                  </a:ext>
                </a:extLst>
              </p:cNvPr>
              <p:cNvCxnSpPr>
                <a:cxnSpLocks/>
              </p:cNvCxnSpPr>
              <p:nvPr/>
            </p:nvCxnSpPr>
            <p:spPr>
              <a:xfrm>
                <a:off x="4116999"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5" name="Straight Connector 54">
              <a:extLst>
                <a:ext uri="{FF2B5EF4-FFF2-40B4-BE49-F238E27FC236}">
                  <a16:creationId xmlns:a16="http://schemas.microsoft.com/office/drawing/2014/main" id="{F0BC0E4B-F071-4C32-98C1-647A3397E23A}"/>
                </a:ext>
              </a:extLst>
            </p:cNvPr>
            <p:cNvCxnSpPr>
              <a:cxnSpLocks/>
            </p:cNvCxnSpPr>
            <p:nvPr/>
          </p:nvCxnSpPr>
          <p:spPr>
            <a:xfrm>
              <a:off x="4257189"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828103C-7A22-472C-9245-0865AF3A01C3}"/>
                </a:ext>
              </a:extLst>
            </p:cNvPr>
            <p:cNvCxnSpPr>
              <a:cxnSpLocks/>
            </p:cNvCxnSpPr>
            <p:nvPr/>
          </p:nvCxnSpPr>
          <p:spPr>
            <a:xfrm>
              <a:off x="4257784"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A68CC89A-1ECD-455A-85B9-2888E1A3DE13}"/>
                </a:ext>
              </a:extLst>
            </p:cNvPr>
            <p:cNvGrpSpPr/>
            <p:nvPr/>
          </p:nvGrpSpPr>
          <p:grpSpPr>
            <a:xfrm>
              <a:off x="4397974" y="6432915"/>
              <a:ext cx="420572" cy="45720"/>
              <a:chOff x="4397974" y="6413865"/>
              <a:chExt cx="420572" cy="64770"/>
            </a:xfrm>
          </p:grpSpPr>
          <p:cxnSp>
            <p:nvCxnSpPr>
              <p:cNvPr id="60" name="Straight Connector 59">
                <a:extLst>
                  <a:ext uri="{FF2B5EF4-FFF2-40B4-BE49-F238E27FC236}">
                    <a16:creationId xmlns:a16="http://schemas.microsoft.com/office/drawing/2014/main" id="{CDD83080-5A8B-4955-AE0B-C714758154F1}"/>
                  </a:ext>
                </a:extLst>
              </p:cNvPr>
              <p:cNvCxnSpPr>
                <a:cxnSpLocks/>
              </p:cNvCxnSpPr>
              <p:nvPr/>
            </p:nvCxnSpPr>
            <p:spPr>
              <a:xfrm>
                <a:off x="4397974"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C537BE5-59E0-4427-A7F4-2831BFD108BC}"/>
                  </a:ext>
                </a:extLst>
              </p:cNvPr>
              <p:cNvCxnSpPr>
                <a:cxnSpLocks/>
              </p:cNvCxnSpPr>
              <p:nvPr/>
            </p:nvCxnSpPr>
            <p:spPr>
              <a:xfrm>
                <a:off x="4538165"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DF0983C-6B47-4FDD-8FE1-FAD3EE87307D}"/>
                  </a:ext>
                </a:extLst>
              </p:cNvPr>
              <p:cNvCxnSpPr>
                <a:cxnSpLocks/>
              </p:cNvCxnSpPr>
              <p:nvPr/>
            </p:nvCxnSpPr>
            <p:spPr>
              <a:xfrm>
                <a:off x="4678355"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41F5EDD-DEA5-43C8-9CD8-B60929F808AD}"/>
                  </a:ext>
                </a:extLst>
              </p:cNvPr>
              <p:cNvCxnSpPr>
                <a:cxnSpLocks/>
              </p:cNvCxnSpPr>
              <p:nvPr/>
            </p:nvCxnSpPr>
            <p:spPr>
              <a:xfrm>
                <a:off x="4818546"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8" name="Straight Connector 57">
              <a:extLst>
                <a:ext uri="{FF2B5EF4-FFF2-40B4-BE49-F238E27FC236}">
                  <a16:creationId xmlns:a16="http://schemas.microsoft.com/office/drawing/2014/main" id="{5766103B-B65D-4B32-9A2B-6BBA2FEF2FDF}"/>
                </a:ext>
              </a:extLst>
            </p:cNvPr>
            <p:cNvCxnSpPr>
              <a:cxnSpLocks/>
            </p:cNvCxnSpPr>
            <p:nvPr/>
          </p:nvCxnSpPr>
          <p:spPr>
            <a:xfrm>
              <a:off x="4958736"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0AA86D2-6923-43E3-A244-874746634925}"/>
                </a:ext>
              </a:extLst>
            </p:cNvPr>
            <p:cNvCxnSpPr>
              <a:cxnSpLocks/>
            </p:cNvCxnSpPr>
            <p:nvPr/>
          </p:nvCxnSpPr>
          <p:spPr>
            <a:xfrm>
              <a:off x="4257039"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 name="Straight Connector 3">
            <a:extLst>
              <a:ext uri="{FF2B5EF4-FFF2-40B4-BE49-F238E27FC236}">
                <a16:creationId xmlns:a16="http://schemas.microsoft.com/office/drawing/2014/main" id="{0D9BCB99-0319-4503-A5FC-7F067B91A113}"/>
              </a:ext>
            </a:extLst>
          </p:cNvPr>
          <p:cNvCxnSpPr>
            <a:stCxn id="90" idx="2"/>
            <a:endCxn id="90" idx="2"/>
          </p:cNvCxnSpPr>
          <p:nvPr/>
        </p:nvCxnSpPr>
        <p:spPr>
          <a:xfrm>
            <a:off x="6095813" y="174471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B3C728A8-354F-4B84-96C4-602110917023}"/>
              </a:ext>
            </a:extLst>
          </p:cNvPr>
          <p:cNvGrpSpPr/>
          <p:nvPr/>
        </p:nvGrpSpPr>
        <p:grpSpPr>
          <a:xfrm>
            <a:off x="3485903" y="6295"/>
            <a:ext cx="5191166" cy="6032802"/>
            <a:chOff x="3485903" y="6295"/>
            <a:chExt cx="5191166" cy="6032802"/>
          </a:xfrm>
        </p:grpSpPr>
        <p:grpSp>
          <p:nvGrpSpPr>
            <p:cNvPr id="99" name="Group 98">
              <a:extLst>
                <a:ext uri="{FF2B5EF4-FFF2-40B4-BE49-F238E27FC236}">
                  <a16:creationId xmlns:a16="http://schemas.microsoft.com/office/drawing/2014/main" id="{B3B2CC09-0AA5-452C-AEA8-0C52499B75A5}"/>
                </a:ext>
              </a:extLst>
            </p:cNvPr>
            <p:cNvGrpSpPr/>
            <p:nvPr/>
          </p:nvGrpSpPr>
          <p:grpSpPr>
            <a:xfrm>
              <a:off x="3485903" y="847931"/>
              <a:ext cx="5191166" cy="5191166"/>
              <a:chOff x="3680483" y="1013483"/>
              <a:chExt cx="4831034" cy="4831034"/>
            </a:xfrm>
          </p:grpSpPr>
          <p:sp>
            <p:nvSpPr>
              <p:cNvPr id="103" name="Oval 102">
                <a:extLst>
                  <a:ext uri="{FF2B5EF4-FFF2-40B4-BE49-F238E27FC236}">
                    <a16:creationId xmlns:a16="http://schemas.microsoft.com/office/drawing/2014/main" id="{77596830-B16B-456A-AE4E-E2CA1AFFD7A8}"/>
                  </a:ext>
                </a:extLst>
              </p:cNvPr>
              <p:cNvSpPr/>
              <p:nvPr/>
            </p:nvSpPr>
            <p:spPr>
              <a:xfrm>
                <a:off x="3697332" y="1030332"/>
                <a:ext cx="4797336" cy="4797336"/>
              </a:xfrm>
              <a:prstGeom prst="ellipse">
                <a:avLst/>
              </a:prstGeom>
              <a:solidFill>
                <a:srgbClr val="95C67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extBox 103">
                <a:extLst>
                  <a:ext uri="{FF2B5EF4-FFF2-40B4-BE49-F238E27FC236}">
                    <a16:creationId xmlns:a16="http://schemas.microsoft.com/office/drawing/2014/main" id="{1504959A-7CC9-4E06-889F-9CC1C07F5293}"/>
                  </a:ext>
                </a:extLst>
              </p:cNvPr>
              <p:cNvSpPr txBox="1"/>
              <p:nvPr/>
            </p:nvSpPr>
            <p:spPr>
              <a:xfrm>
                <a:off x="6766711" y="2031665"/>
                <a:ext cx="862557" cy="658777"/>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327</a:t>
                </a:r>
              </a:p>
            </p:txBody>
          </p:sp>
          <p:grpSp>
            <p:nvGrpSpPr>
              <p:cNvPr id="105" name="Group 104">
                <a:extLst>
                  <a:ext uri="{FF2B5EF4-FFF2-40B4-BE49-F238E27FC236}">
                    <a16:creationId xmlns:a16="http://schemas.microsoft.com/office/drawing/2014/main" id="{FA28E3FD-8597-45AD-9103-CF805254BB6F}"/>
                  </a:ext>
                </a:extLst>
              </p:cNvPr>
              <p:cNvGrpSpPr/>
              <p:nvPr/>
            </p:nvGrpSpPr>
            <p:grpSpPr>
              <a:xfrm>
                <a:off x="3680483" y="1013483"/>
                <a:ext cx="4831034" cy="4831034"/>
                <a:chOff x="3680483" y="1013483"/>
                <a:chExt cx="4831034" cy="4831034"/>
              </a:xfrm>
            </p:grpSpPr>
            <p:sp>
              <p:nvSpPr>
                <p:cNvPr id="107" name="Arc 106">
                  <a:extLst>
                    <a:ext uri="{FF2B5EF4-FFF2-40B4-BE49-F238E27FC236}">
                      <a16:creationId xmlns:a16="http://schemas.microsoft.com/office/drawing/2014/main" id="{8042C99B-98C5-4D7A-A92A-F3C64F08F3ED}"/>
                    </a:ext>
                  </a:extLst>
                </p:cNvPr>
                <p:cNvSpPr/>
                <p:nvPr/>
              </p:nvSpPr>
              <p:spPr>
                <a:xfrm rot="4923531">
                  <a:off x="3680483" y="1013483"/>
                  <a:ext cx="4831034" cy="4831034"/>
                </a:xfrm>
                <a:prstGeom prst="arc">
                  <a:avLst>
                    <a:gd name="adj1" fmla="val 17217290"/>
                    <a:gd name="adj2" fmla="val 11280454"/>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3FE5F3CF-20F2-488A-8E8E-735785F21DB6}"/>
                    </a:ext>
                  </a:extLst>
                </p:cNvPr>
                <p:cNvCxnSpPr>
                  <a:stCxn id="103" idx="0"/>
                </p:cNvCxnSpPr>
                <p:nvPr/>
              </p:nvCxnSpPr>
              <p:spPr>
                <a:xfrm flipH="1">
                  <a:off x="6081486" y="1030332"/>
                  <a:ext cx="14514" cy="238098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647EE72-C9D0-457C-B16A-A5D872AEDFB4}"/>
                    </a:ext>
                  </a:extLst>
                </p:cNvPr>
                <p:cNvCxnSpPr>
                  <a:stCxn id="107" idx="0"/>
                  <a:endCxn id="107" idx="1"/>
                </p:cNvCxnSpPr>
                <p:nvPr/>
              </p:nvCxnSpPr>
              <p:spPr>
                <a:xfrm flipH="1" flipV="1">
                  <a:off x="6096000" y="3429000"/>
                  <a:ext cx="2385687" cy="3784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TextBox 105">
                <a:extLst>
                  <a:ext uri="{FF2B5EF4-FFF2-40B4-BE49-F238E27FC236}">
                    <a16:creationId xmlns:a16="http://schemas.microsoft.com/office/drawing/2014/main" id="{19AF1980-5640-49BA-90A1-8F86E5FED302}"/>
                  </a:ext>
                </a:extLst>
              </p:cNvPr>
              <p:cNvSpPr txBox="1"/>
              <p:nvPr/>
            </p:nvSpPr>
            <p:spPr>
              <a:xfrm>
                <a:off x="5425288" y="3556168"/>
                <a:ext cx="1341423" cy="658777"/>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877</a:t>
                </a:r>
              </a:p>
            </p:txBody>
          </p:sp>
        </p:grpSp>
        <p:sp>
          <p:nvSpPr>
            <p:cNvPr id="100" name="TextBox 99">
              <a:extLst>
                <a:ext uri="{FF2B5EF4-FFF2-40B4-BE49-F238E27FC236}">
                  <a16:creationId xmlns:a16="http://schemas.microsoft.com/office/drawing/2014/main" id="{160337E2-827E-419C-9259-0A97FD58CC28}"/>
                </a:ext>
              </a:extLst>
            </p:cNvPr>
            <p:cNvSpPr txBox="1"/>
            <p:nvPr/>
          </p:nvSpPr>
          <p:spPr>
            <a:xfrm>
              <a:off x="5495515" y="6295"/>
              <a:ext cx="1200971"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Mobile</a:t>
              </a:r>
            </a:p>
            <a:p>
              <a:pPr algn="ctr"/>
              <a:r>
                <a:rPr lang="en-US" sz="2400" dirty="0">
                  <a:solidFill>
                    <a:srgbClr val="548235"/>
                  </a:solidFill>
                  <a:latin typeface="Century Gothic" panose="020B0502020202020204" pitchFamily="34" charset="0"/>
                </a:rPr>
                <a:t>1,204</a:t>
              </a:r>
            </a:p>
          </p:txBody>
        </p:sp>
        <p:sp>
          <p:nvSpPr>
            <p:cNvPr id="101" name="TextBox 100">
              <a:extLst>
                <a:ext uri="{FF2B5EF4-FFF2-40B4-BE49-F238E27FC236}">
                  <a16:creationId xmlns:a16="http://schemas.microsoft.com/office/drawing/2014/main" id="{CF2E2148-9F86-416A-A420-232DAE886853}"/>
                </a:ext>
              </a:extLst>
            </p:cNvPr>
            <p:cNvSpPr txBox="1"/>
            <p:nvPr/>
          </p:nvSpPr>
          <p:spPr>
            <a:xfrm>
              <a:off x="5718679" y="4224641"/>
              <a:ext cx="694422" cy="400110"/>
            </a:xfrm>
            <a:prstGeom prst="rect">
              <a:avLst/>
            </a:prstGeom>
            <a:noFill/>
          </p:spPr>
          <p:txBody>
            <a:bodyPr wrap="none" rtlCol="0">
              <a:spAutoFit/>
            </a:bodyPr>
            <a:lstStyle/>
            <a:p>
              <a:pPr algn="ctr"/>
              <a:r>
                <a:rPr lang="en-US" sz="2000" dirty="0">
                  <a:solidFill>
                    <a:srgbClr val="E2F0D9"/>
                  </a:solidFill>
                  <a:latin typeface="Century Gothic" panose="020B0502020202020204" pitchFamily="34" charset="0"/>
                </a:rPr>
                <a:t>73%</a:t>
              </a:r>
            </a:p>
          </p:txBody>
        </p:sp>
        <p:sp>
          <p:nvSpPr>
            <p:cNvPr id="102" name="TextBox 101">
              <a:extLst>
                <a:ext uri="{FF2B5EF4-FFF2-40B4-BE49-F238E27FC236}">
                  <a16:creationId xmlns:a16="http://schemas.microsoft.com/office/drawing/2014/main" id="{B9244769-4D5F-4019-955D-0C338B54E5FD}"/>
                </a:ext>
              </a:extLst>
            </p:cNvPr>
            <p:cNvSpPr txBox="1"/>
            <p:nvPr/>
          </p:nvSpPr>
          <p:spPr>
            <a:xfrm>
              <a:off x="6969213" y="2581280"/>
              <a:ext cx="694422" cy="400110"/>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27%</a:t>
              </a:r>
            </a:p>
          </p:txBody>
        </p:sp>
      </p:grpSp>
    </p:spTree>
    <p:extLst>
      <p:ext uri="{BB962C8B-B14F-4D97-AF65-F5344CB8AC3E}">
        <p14:creationId xmlns:p14="http://schemas.microsoft.com/office/powerpoint/2010/main" val="4020402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fill="hold" nodeType="afterEffect" p14:presetBounceEnd="57000">
                                      <p:stCondLst>
                                        <p:cond delay="0"/>
                                      </p:stCondLst>
                                      <p:childTnLst>
                                        <p:animMotion origin="layout" path="M 1.875E-6 -7.40741E-7 L 0.39284 -7.40741E-7 " pathEditMode="relative" rAng="0" ptsTypes="AA" p14:bounceEnd="57000">
                                          <p:cBhvr>
                                            <p:cTn id="6" dur="1000" fill="hold"/>
                                            <p:tgtEl>
                                              <p:spTgt spid="98"/>
                                            </p:tgtEl>
                                            <p:attrNameLst>
                                              <p:attrName>ppt_x</p:attrName>
                                              <p:attrName>ppt_y</p:attrName>
                                            </p:attrNameLst>
                                          </p:cBhvr>
                                          <p:rCtr x="19635" y="0"/>
                                        </p:animMotion>
                                      </p:childTnLst>
                                    </p:cTn>
                                  </p:par>
                                  <p:par>
                                    <p:cTn id="7" presetID="10" presetClass="entr" presetSubtype="0" fill="hold" nodeType="withEffect">
                                      <p:stCondLst>
                                        <p:cond delay="0"/>
                                      </p:stCondLst>
                                      <p:childTnLst>
                                        <p:set>
                                          <p:cBhvr>
                                            <p:cTn id="8" dur="1" fill="hold">
                                              <p:stCondLst>
                                                <p:cond delay="0"/>
                                              </p:stCondLst>
                                            </p:cTn>
                                            <p:tgtEl>
                                              <p:spTgt spid="88"/>
                                            </p:tgtEl>
                                            <p:attrNameLst>
                                              <p:attrName>style.visibility</p:attrName>
                                            </p:attrNameLst>
                                          </p:cBhvr>
                                          <p:to>
                                            <p:strVal val="visible"/>
                                          </p:to>
                                        </p:set>
                                        <p:animEffect transition="in" filter="fade">
                                          <p:cBhvr>
                                            <p:cTn id="9" dur="2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fill="hold" nodeType="afterEffect">
                                      <p:stCondLst>
                                        <p:cond delay="0"/>
                                      </p:stCondLst>
                                      <p:childTnLst>
                                        <p:animMotion origin="layout" path="M 1.875E-6 -7.40741E-7 L 0.39284 -7.40741E-7 " pathEditMode="relative" rAng="0" ptsTypes="AA">
                                          <p:cBhvr>
                                            <p:cTn id="6" dur="1000" fill="hold"/>
                                            <p:tgtEl>
                                              <p:spTgt spid="98"/>
                                            </p:tgtEl>
                                            <p:attrNameLst>
                                              <p:attrName>ppt_x</p:attrName>
                                              <p:attrName>ppt_y</p:attrName>
                                            </p:attrNameLst>
                                          </p:cBhvr>
                                          <p:rCtr x="19635" y="0"/>
                                        </p:animMotion>
                                      </p:childTnLst>
                                    </p:cTn>
                                  </p:par>
                                  <p:par>
                                    <p:cTn id="7" presetID="10" presetClass="entr" presetSubtype="0" fill="hold" nodeType="withEffect">
                                      <p:stCondLst>
                                        <p:cond delay="0"/>
                                      </p:stCondLst>
                                      <p:childTnLst>
                                        <p:set>
                                          <p:cBhvr>
                                            <p:cTn id="8" dur="1" fill="hold">
                                              <p:stCondLst>
                                                <p:cond delay="0"/>
                                              </p:stCondLst>
                                            </p:cTn>
                                            <p:tgtEl>
                                              <p:spTgt spid="88"/>
                                            </p:tgtEl>
                                            <p:attrNameLst>
                                              <p:attrName>style.visibility</p:attrName>
                                            </p:attrNameLst>
                                          </p:cBhvr>
                                          <p:to>
                                            <p:strVal val="visible"/>
                                          </p:to>
                                        </p:set>
                                        <p:animEffect transition="in" filter="fade">
                                          <p:cBhvr>
                                            <p:cTn id="9" dur="2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23606AA-8343-4CFB-A78A-D71DDB569CC5}"/>
              </a:ext>
            </a:extLst>
          </p:cNvPr>
          <p:cNvGrpSpPr/>
          <p:nvPr/>
        </p:nvGrpSpPr>
        <p:grpSpPr>
          <a:xfrm>
            <a:off x="4411726" y="1036832"/>
            <a:ext cx="3368548" cy="4116629"/>
            <a:chOff x="-226305" y="1569959"/>
            <a:chExt cx="3368548" cy="4116629"/>
          </a:xfrm>
        </p:grpSpPr>
        <p:grpSp>
          <p:nvGrpSpPr>
            <p:cNvPr id="27" name="Group 26">
              <a:extLst>
                <a:ext uri="{FF2B5EF4-FFF2-40B4-BE49-F238E27FC236}">
                  <a16:creationId xmlns:a16="http://schemas.microsoft.com/office/drawing/2014/main" id="{3D97EA83-70EE-41F8-8249-6B955BC021F0}"/>
                </a:ext>
              </a:extLst>
            </p:cNvPr>
            <p:cNvGrpSpPr/>
            <p:nvPr/>
          </p:nvGrpSpPr>
          <p:grpSpPr>
            <a:xfrm>
              <a:off x="-226305" y="2318040"/>
              <a:ext cx="3368548" cy="3368548"/>
              <a:chOff x="6260532" y="1721017"/>
              <a:chExt cx="3368548" cy="3368548"/>
            </a:xfrm>
          </p:grpSpPr>
          <p:sp>
            <p:nvSpPr>
              <p:cNvPr id="31" name="Oval 30">
                <a:extLst>
                  <a:ext uri="{FF2B5EF4-FFF2-40B4-BE49-F238E27FC236}">
                    <a16:creationId xmlns:a16="http://schemas.microsoft.com/office/drawing/2014/main" id="{704FDEDA-A8A4-4773-88A7-9DD8D4822A35}"/>
                  </a:ext>
                </a:extLst>
              </p:cNvPr>
              <p:cNvSpPr/>
              <p:nvPr/>
            </p:nvSpPr>
            <p:spPr>
              <a:xfrm>
                <a:off x="6260532" y="1721017"/>
                <a:ext cx="3368548" cy="3368548"/>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Arc 38">
                <a:extLst>
                  <a:ext uri="{FF2B5EF4-FFF2-40B4-BE49-F238E27FC236}">
                    <a16:creationId xmlns:a16="http://schemas.microsoft.com/office/drawing/2014/main" id="{824558B0-3C34-43C4-BD32-5E4ED91971E2}"/>
                  </a:ext>
                </a:extLst>
              </p:cNvPr>
              <p:cNvSpPr/>
              <p:nvPr/>
            </p:nvSpPr>
            <p:spPr>
              <a:xfrm rot="9042538">
                <a:off x="6264664" y="1725149"/>
                <a:ext cx="3360284" cy="3360284"/>
              </a:xfrm>
              <a:prstGeom prst="arc">
                <a:avLst>
                  <a:gd name="adj1" fmla="val 16200000"/>
                  <a:gd name="adj2" fmla="val 714854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a:extLst>
                  <a:ext uri="{FF2B5EF4-FFF2-40B4-BE49-F238E27FC236}">
                    <a16:creationId xmlns:a16="http://schemas.microsoft.com/office/drawing/2014/main" id="{5876C8E9-92A2-4BF6-8EED-28E37A999781}"/>
                  </a:ext>
                </a:extLst>
              </p:cNvPr>
              <p:cNvSpPr txBox="1"/>
              <p:nvPr/>
            </p:nvSpPr>
            <p:spPr>
              <a:xfrm>
                <a:off x="6741741" y="3735886"/>
                <a:ext cx="1441420" cy="707886"/>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250</a:t>
                </a:r>
              </a:p>
            </p:txBody>
          </p:sp>
          <p:sp>
            <p:nvSpPr>
              <p:cNvPr id="46" name="TextBox 45">
                <a:extLst>
                  <a:ext uri="{FF2B5EF4-FFF2-40B4-BE49-F238E27FC236}">
                    <a16:creationId xmlns:a16="http://schemas.microsoft.com/office/drawing/2014/main" id="{D96EABF9-012A-4E1F-B0C8-C91B61DCE994}"/>
                  </a:ext>
                </a:extLst>
              </p:cNvPr>
              <p:cNvSpPr txBox="1"/>
              <p:nvPr/>
            </p:nvSpPr>
            <p:spPr>
              <a:xfrm>
                <a:off x="8385235" y="2583193"/>
                <a:ext cx="926857" cy="707886"/>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200</a:t>
                </a:r>
              </a:p>
            </p:txBody>
          </p:sp>
        </p:grpSp>
        <p:sp>
          <p:nvSpPr>
            <p:cNvPr id="28" name="TextBox 27">
              <a:extLst>
                <a:ext uri="{FF2B5EF4-FFF2-40B4-BE49-F238E27FC236}">
                  <a16:creationId xmlns:a16="http://schemas.microsoft.com/office/drawing/2014/main" id="{05ED4642-F7AA-47CD-9A96-F7CA99E43363}"/>
                </a:ext>
              </a:extLst>
            </p:cNvPr>
            <p:cNvSpPr txBox="1"/>
            <p:nvPr/>
          </p:nvSpPr>
          <p:spPr>
            <a:xfrm>
              <a:off x="846878" y="1569959"/>
              <a:ext cx="1221808" cy="707886"/>
            </a:xfrm>
            <a:prstGeom prst="rect">
              <a:avLst/>
            </a:prstGeom>
            <a:noFill/>
          </p:spPr>
          <p:txBody>
            <a:bodyPr wrap="none" rtlCol="0">
              <a:spAutoFit/>
            </a:bodyPr>
            <a:lstStyle/>
            <a:p>
              <a:pPr algn="ctr"/>
              <a:r>
                <a:rPr lang="en-US" sz="2000" dirty="0" err="1">
                  <a:solidFill>
                    <a:srgbClr val="548235"/>
                  </a:solidFill>
                  <a:latin typeface="Century Gothic" panose="020B0502020202020204" pitchFamily="34" charset="0"/>
                </a:rPr>
                <a:t>DeskTop</a:t>
              </a:r>
              <a:endParaRPr lang="en-US" sz="2000" dirty="0">
                <a:solidFill>
                  <a:srgbClr val="548235"/>
                </a:solidFill>
                <a:latin typeface="Century Gothic" panose="020B0502020202020204" pitchFamily="34" charset="0"/>
              </a:endParaRPr>
            </a:p>
            <a:p>
              <a:pPr algn="ctr"/>
              <a:r>
                <a:rPr lang="en-US" sz="2000" dirty="0">
                  <a:solidFill>
                    <a:srgbClr val="548235"/>
                  </a:solidFill>
                  <a:latin typeface="Century Gothic" panose="020B0502020202020204" pitchFamily="34" charset="0"/>
                </a:rPr>
                <a:t>450</a:t>
              </a:r>
            </a:p>
          </p:txBody>
        </p:sp>
        <p:cxnSp>
          <p:nvCxnSpPr>
            <p:cNvPr id="29" name="Straight Connector 28">
              <a:extLst>
                <a:ext uri="{FF2B5EF4-FFF2-40B4-BE49-F238E27FC236}">
                  <a16:creationId xmlns:a16="http://schemas.microsoft.com/office/drawing/2014/main" id="{88337ED2-20C4-441F-865E-04776D326A30}"/>
                </a:ext>
              </a:extLst>
            </p:cNvPr>
            <p:cNvCxnSpPr>
              <a:cxnSpLocks/>
              <a:stCxn id="39" idx="1"/>
              <a:endCxn id="31" idx="0"/>
            </p:cNvCxnSpPr>
            <p:nvPr/>
          </p:nvCxnSpPr>
          <p:spPr>
            <a:xfrm flipV="1">
              <a:off x="1457969" y="2318040"/>
              <a:ext cx="0" cy="16842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BBAE1D9-D3C0-43D8-A85D-AF3C8D6241AC}"/>
                </a:ext>
              </a:extLst>
            </p:cNvPr>
            <p:cNvCxnSpPr>
              <a:cxnSpLocks/>
              <a:stCxn id="39" idx="1"/>
              <a:endCxn id="39" idx="0"/>
            </p:cNvCxnSpPr>
            <p:nvPr/>
          </p:nvCxnSpPr>
          <p:spPr>
            <a:xfrm>
              <a:off x="1457969" y="4002314"/>
              <a:ext cx="822003" cy="146532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6653020" y="3260888"/>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44%</a:t>
            </a:r>
          </a:p>
        </p:txBody>
      </p:sp>
      <p:sp>
        <p:nvSpPr>
          <p:cNvPr id="44" name="TextBox 43"/>
          <p:cNvSpPr txBox="1"/>
          <p:nvPr/>
        </p:nvSpPr>
        <p:spPr>
          <a:xfrm>
            <a:off x="5275959" y="4409578"/>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56%</a:t>
            </a:r>
          </a:p>
        </p:txBody>
      </p:sp>
      <p:sp>
        <p:nvSpPr>
          <p:cNvPr id="25" name="TextBox 24"/>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Total Canada</a:t>
            </a:r>
          </a:p>
          <a:p>
            <a:pPr algn="ctr"/>
            <a:r>
              <a:rPr lang="en-US" sz="2000" dirty="0">
                <a:solidFill>
                  <a:srgbClr val="901D06"/>
                </a:solidFill>
                <a:latin typeface="Century Gothic" panose="020B0502020202020204" pitchFamily="34" charset="0"/>
              </a:rPr>
              <a:t>Adults 18+</a:t>
            </a:r>
          </a:p>
        </p:txBody>
      </p:sp>
      <p:grpSp>
        <p:nvGrpSpPr>
          <p:cNvPr id="48" name="Group 47">
            <a:extLst>
              <a:ext uri="{FF2B5EF4-FFF2-40B4-BE49-F238E27FC236}">
                <a16:creationId xmlns:a16="http://schemas.microsoft.com/office/drawing/2014/main" id="{78F63CA2-DAA3-41A2-BB7D-38E17D88475E}"/>
              </a:ext>
            </a:extLst>
          </p:cNvPr>
          <p:cNvGrpSpPr/>
          <p:nvPr/>
        </p:nvGrpSpPr>
        <p:grpSpPr>
          <a:xfrm>
            <a:off x="8271643" y="4951"/>
            <a:ext cx="5191166" cy="6032802"/>
            <a:chOff x="3485903" y="6295"/>
            <a:chExt cx="5191166" cy="6032802"/>
          </a:xfrm>
        </p:grpSpPr>
        <p:grpSp>
          <p:nvGrpSpPr>
            <p:cNvPr id="50" name="Group 49">
              <a:extLst>
                <a:ext uri="{FF2B5EF4-FFF2-40B4-BE49-F238E27FC236}">
                  <a16:creationId xmlns:a16="http://schemas.microsoft.com/office/drawing/2014/main" id="{20A04DA5-43EE-4658-A621-87242EC8C901}"/>
                </a:ext>
              </a:extLst>
            </p:cNvPr>
            <p:cNvGrpSpPr/>
            <p:nvPr/>
          </p:nvGrpSpPr>
          <p:grpSpPr>
            <a:xfrm>
              <a:off x="3485903" y="847931"/>
              <a:ext cx="5191166" cy="5191166"/>
              <a:chOff x="3680483" y="1013483"/>
              <a:chExt cx="4831034" cy="4831034"/>
            </a:xfrm>
          </p:grpSpPr>
          <p:sp>
            <p:nvSpPr>
              <p:cNvPr id="55" name="Oval 54">
                <a:extLst>
                  <a:ext uri="{FF2B5EF4-FFF2-40B4-BE49-F238E27FC236}">
                    <a16:creationId xmlns:a16="http://schemas.microsoft.com/office/drawing/2014/main" id="{53CC697B-6BE4-4966-9A01-740D3E8F6FEF}"/>
                  </a:ext>
                </a:extLst>
              </p:cNvPr>
              <p:cNvSpPr/>
              <p:nvPr/>
            </p:nvSpPr>
            <p:spPr>
              <a:xfrm>
                <a:off x="3697332" y="1030332"/>
                <a:ext cx="4797336" cy="4797336"/>
              </a:xfrm>
              <a:prstGeom prst="ellipse">
                <a:avLst/>
              </a:prstGeom>
              <a:solidFill>
                <a:srgbClr val="95C67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96FE66EC-F1F5-4AF3-A873-717BDD006F6E}"/>
                  </a:ext>
                </a:extLst>
              </p:cNvPr>
              <p:cNvSpPr txBox="1"/>
              <p:nvPr/>
            </p:nvSpPr>
            <p:spPr>
              <a:xfrm>
                <a:off x="6766711" y="2031665"/>
                <a:ext cx="862557" cy="658777"/>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327</a:t>
                </a:r>
              </a:p>
            </p:txBody>
          </p:sp>
          <p:grpSp>
            <p:nvGrpSpPr>
              <p:cNvPr id="57" name="Group 56">
                <a:extLst>
                  <a:ext uri="{FF2B5EF4-FFF2-40B4-BE49-F238E27FC236}">
                    <a16:creationId xmlns:a16="http://schemas.microsoft.com/office/drawing/2014/main" id="{322A9ACA-2F78-454A-87F4-BF0C4585E58C}"/>
                  </a:ext>
                </a:extLst>
              </p:cNvPr>
              <p:cNvGrpSpPr/>
              <p:nvPr/>
            </p:nvGrpSpPr>
            <p:grpSpPr>
              <a:xfrm>
                <a:off x="3680483" y="1013483"/>
                <a:ext cx="4831034" cy="4831034"/>
                <a:chOff x="3680483" y="1013483"/>
                <a:chExt cx="4831034" cy="4831034"/>
              </a:xfrm>
            </p:grpSpPr>
            <p:sp>
              <p:nvSpPr>
                <p:cNvPr id="59" name="Arc 58">
                  <a:extLst>
                    <a:ext uri="{FF2B5EF4-FFF2-40B4-BE49-F238E27FC236}">
                      <a16:creationId xmlns:a16="http://schemas.microsoft.com/office/drawing/2014/main" id="{BDB07392-E186-4226-8CFE-138A427342B4}"/>
                    </a:ext>
                  </a:extLst>
                </p:cNvPr>
                <p:cNvSpPr/>
                <p:nvPr/>
              </p:nvSpPr>
              <p:spPr>
                <a:xfrm rot="4923531">
                  <a:off x="3680483" y="1013483"/>
                  <a:ext cx="4831034" cy="4831034"/>
                </a:xfrm>
                <a:prstGeom prst="arc">
                  <a:avLst>
                    <a:gd name="adj1" fmla="val 17217290"/>
                    <a:gd name="adj2" fmla="val 11280454"/>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EC35EC56-212F-4CF0-99F6-61746B7BFFA6}"/>
                    </a:ext>
                  </a:extLst>
                </p:cNvPr>
                <p:cNvCxnSpPr>
                  <a:stCxn id="55" idx="0"/>
                </p:cNvCxnSpPr>
                <p:nvPr/>
              </p:nvCxnSpPr>
              <p:spPr>
                <a:xfrm flipH="1">
                  <a:off x="6081486" y="1030332"/>
                  <a:ext cx="14514" cy="238098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EE5A86C-67EC-4BCF-B49B-C9CFB34BA8BE}"/>
                    </a:ext>
                  </a:extLst>
                </p:cNvPr>
                <p:cNvCxnSpPr>
                  <a:stCxn id="59" idx="0"/>
                  <a:endCxn id="59" idx="1"/>
                </p:cNvCxnSpPr>
                <p:nvPr/>
              </p:nvCxnSpPr>
              <p:spPr>
                <a:xfrm flipH="1" flipV="1">
                  <a:off x="6096000" y="3429000"/>
                  <a:ext cx="2385687" cy="3784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27816E6A-9868-45D2-AEA3-FC975311ACAD}"/>
                  </a:ext>
                </a:extLst>
              </p:cNvPr>
              <p:cNvSpPr txBox="1"/>
              <p:nvPr/>
            </p:nvSpPr>
            <p:spPr>
              <a:xfrm>
                <a:off x="5425288" y="3556168"/>
                <a:ext cx="1341423" cy="658777"/>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877</a:t>
                </a:r>
              </a:p>
            </p:txBody>
          </p:sp>
        </p:grpSp>
        <p:sp>
          <p:nvSpPr>
            <p:cNvPr id="51" name="TextBox 50">
              <a:extLst>
                <a:ext uri="{FF2B5EF4-FFF2-40B4-BE49-F238E27FC236}">
                  <a16:creationId xmlns:a16="http://schemas.microsoft.com/office/drawing/2014/main" id="{D079BCD4-6A8F-40E8-8EE4-B81D3FE7BEE1}"/>
                </a:ext>
              </a:extLst>
            </p:cNvPr>
            <p:cNvSpPr txBox="1"/>
            <p:nvPr/>
          </p:nvSpPr>
          <p:spPr>
            <a:xfrm>
              <a:off x="5495515" y="6295"/>
              <a:ext cx="1200971"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Mobile</a:t>
              </a:r>
            </a:p>
            <a:p>
              <a:pPr algn="ctr"/>
              <a:r>
                <a:rPr lang="en-US" sz="2400" dirty="0">
                  <a:solidFill>
                    <a:srgbClr val="548235"/>
                  </a:solidFill>
                  <a:latin typeface="Century Gothic" panose="020B0502020202020204" pitchFamily="34" charset="0"/>
                </a:rPr>
                <a:t>1,204</a:t>
              </a:r>
            </a:p>
          </p:txBody>
        </p:sp>
        <p:sp>
          <p:nvSpPr>
            <p:cNvPr id="52" name="TextBox 51">
              <a:extLst>
                <a:ext uri="{FF2B5EF4-FFF2-40B4-BE49-F238E27FC236}">
                  <a16:creationId xmlns:a16="http://schemas.microsoft.com/office/drawing/2014/main" id="{8B49C234-ED6A-47B4-BB2B-C76CC36C5015}"/>
                </a:ext>
              </a:extLst>
            </p:cNvPr>
            <p:cNvSpPr txBox="1"/>
            <p:nvPr/>
          </p:nvSpPr>
          <p:spPr>
            <a:xfrm>
              <a:off x="5718679" y="4224641"/>
              <a:ext cx="694422" cy="400110"/>
            </a:xfrm>
            <a:prstGeom prst="rect">
              <a:avLst/>
            </a:prstGeom>
            <a:noFill/>
          </p:spPr>
          <p:txBody>
            <a:bodyPr wrap="none" rtlCol="0">
              <a:spAutoFit/>
            </a:bodyPr>
            <a:lstStyle/>
            <a:p>
              <a:pPr algn="ctr"/>
              <a:r>
                <a:rPr lang="en-US" sz="2000" dirty="0">
                  <a:solidFill>
                    <a:srgbClr val="E2F0D9"/>
                  </a:solidFill>
                  <a:latin typeface="Century Gothic" panose="020B0502020202020204" pitchFamily="34" charset="0"/>
                </a:rPr>
                <a:t>73%</a:t>
              </a:r>
            </a:p>
          </p:txBody>
        </p:sp>
        <p:sp>
          <p:nvSpPr>
            <p:cNvPr id="53" name="TextBox 52">
              <a:extLst>
                <a:ext uri="{FF2B5EF4-FFF2-40B4-BE49-F238E27FC236}">
                  <a16:creationId xmlns:a16="http://schemas.microsoft.com/office/drawing/2014/main" id="{55B8CDE9-2CDF-4460-A7D3-A030D6B4D62F}"/>
                </a:ext>
              </a:extLst>
            </p:cNvPr>
            <p:cNvSpPr txBox="1"/>
            <p:nvPr/>
          </p:nvSpPr>
          <p:spPr>
            <a:xfrm>
              <a:off x="6969213" y="2581280"/>
              <a:ext cx="694422" cy="400110"/>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27%</a:t>
              </a:r>
            </a:p>
          </p:txBody>
        </p:sp>
      </p:grpSp>
    </p:spTree>
    <p:extLst>
      <p:ext uri="{BB962C8B-B14F-4D97-AF65-F5344CB8AC3E}">
        <p14:creationId xmlns:p14="http://schemas.microsoft.com/office/powerpoint/2010/main" val="1007513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2000">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14:bounceEnd="42000">
                                          <p:cBhvr additive="base">
                                            <p:cTn id="7" dur="500" fill="hold"/>
                                            <p:tgtEl>
                                              <p:spTgt spid="43"/>
                                            </p:tgtEl>
                                            <p:attrNameLst>
                                              <p:attrName>ppt_x</p:attrName>
                                            </p:attrNameLst>
                                          </p:cBhvr>
                                          <p:tavLst>
                                            <p:tav tm="0">
                                              <p:val>
                                                <p:strVal val="1+#ppt_w/2"/>
                                              </p:val>
                                            </p:tav>
                                            <p:tav tm="100000">
                                              <p:val>
                                                <p:strVal val="#ppt_x"/>
                                              </p:val>
                                            </p:tav>
                                          </p:tavLst>
                                        </p:anim>
                                        <p:anim calcmode="lin" valueType="num" p14:bounceEnd="42000">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42000">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14:bounceEnd="42000">
                                          <p:cBhvr additive="base">
                                            <p:cTn id="11" dur="500" fill="hold"/>
                                            <p:tgtEl>
                                              <p:spTgt spid="44"/>
                                            </p:tgtEl>
                                            <p:attrNameLst>
                                              <p:attrName>ppt_x</p:attrName>
                                            </p:attrNameLst>
                                          </p:cBhvr>
                                          <p:tavLst>
                                            <p:tav tm="0">
                                              <p:val>
                                                <p:strVal val="1+#ppt_w/2"/>
                                              </p:val>
                                            </p:tav>
                                            <p:tav tm="100000">
                                              <p:val>
                                                <p:strVal val="#ppt_x"/>
                                              </p:val>
                                            </p:tav>
                                          </p:tavLst>
                                        </p:anim>
                                        <p:anim calcmode="lin" valueType="num" p14:bounceEnd="42000">
                                          <p:cBhvr additive="base">
                                            <p:cTn id="1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1+#ppt_w/2"/>
                                              </p:val>
                                            </p:tav>
                                            <p:tav tm="100000">
                                              <p:val>
                                                <p:strVal val="#ppt_x"/>
                                              </p:val>
                                            </p:tav>
                                          </p:tavLst>
                                        </p:anim>
                                        <p:anim calcmode="lin" valueType="num">
                                          <p:cBhvr additive="base">
                                            <p:cTn id="1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Total Canada</a:t>
            </a:r>
          </a:p>
          <a:p>
            <a:pPr algn="ctr"/>
            <a:r>
              <a:rPr lang="en-US" sz="2000" dirty="0">
                <a:solidFill>
                  <a:srgbClr val="901D06"/>
                </a:solidFill>
                <a:latin typeface="Century Gothic" panose="020B0502020202020204" pitchFamily="34" charset="0"/>
              </a:rPr>
              <a:t>Adults 18+</a:t>
            </a:r>
          </a:p>
        </p:txBody>
      </p:sp>
      <p:grpSp>
        <p:nvGrpSpPr>
          <p:cNvPr id="48" name="Group 47">
            <a:extLst>
              <a:ext uri="{FF2B5EF4-FFF2-40B4-BE49-F238E27FC236}">
                <a16:creationId xmlns:a16="http://schemas.microsoft.com/office/drawing/2014/main" id="{78F63CA2-DAA3-41A2-BB7D-38E17D88475E}"/>
              </a:ext>
            </a:extLst>
          </p:cNvPr>
          <p:cNvGrpSpPr/>
          <p:nvPr/>
        </p:nvGrpSpPr>
        <p:grpSpPr>
          <a:xfrm>
            <a:off x="8271643" y="4951"/>
            <a:ext cx="5191166" cy="6032802"/>
            <a:chOff x="3485903" y="6295"/>
            <a:chExt cx="5191166" cy="6032802"/>
          </a:xfrm>
        </p:grpSpPr>
        <p:grpSp>
          <p:nvGrpSpPr>
            <p:cNvPr id="50" name="Group 49">
              <a:extLst>
                <a:ext uri="{FF2B5EF4-FFF2-40B4-BE49-F238E27FC236}">
                  <a16:creationId xmlns:a16="http://schemas.microsoft.com/office/drawing/2014/main" id="{20A04DA5-43EE-4658-A621-87242EC8C901}"/>
                </a:ext>
              </a:extLst>
            </p:cNvPr>
            <p:cNvGrpSpPr/>
            <p:nvPr/>
          </p:nvGrpSpPr>
          <p:grpSpPr>
            <a:xfrm>
              <a:off x="3485903" y="847931"/>
              <a:ext cx="5191166" cy="5191166"/>
              <a:chOff x="3680483" y="1013483"/>
              <a:chExt cx="4831034" cy="4831034"/>
            </a:xfrm>
          </p:grpSpPr>
          <p:sp>
            <p:nvSpPr>
              <p:cNvPr id="55" name="Oval 54">
                <a:extLst>
                  <a:ext uri="{FF2B5EF4-FFF2-40B4-BE49-F238E27FC236}">
                    <a16:creationId xmlns:a16="http://schemas.microsoft.com/office/drawing/2014/main" id="{53CC697B-6BE4-4966-9A01-740D3E8F6FEF}"/>
                  </a:ext>
                </a:extLst>
              </p:cNvPr>
              <p:cNvSpPr/>
              <p:nvPr/>
            </p:nvSpPr>
            <p:spPr>
              <a:xfrm>
                <a:off x="3697332" y="1030332"/>
                <a:ext cx="4797336" cy="4797336"/>
              </a:xfrm>
              <a:prstGeom prst="ellipse">
                <a:avLst/>
              </a:prstGeom>
              <a:solidFill>
                <a:srgbClr val="95C67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96FE66EC-F1F5-4AF3-A873-717BDD006F6E}"/>
                  </a:ext>
                </a:extLst>
              </p:cNvPr>
              <p:cNvSpPr txBox="1"/>
              <p:nvPr/>
            </p:nvSpPr>
            <p:spPr>
              <a:xfrm>
                <a:off x="6766711" y="2031665"/>
                <a:ext cx="862557" cy="658777"/>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327</a:t>
                </a:r>
              </a:p>
            </p:txBody>
          </p:sp>
          <p:grpSp>
            <p:nvGrpSpPr>
              <p:cNvPr id="57" name="Group 56">
                <a:extLst>
                  <a:ext uri="{FF2B5EF4-FFF2-40B4-BE49-F238E27FC236}">
                    <a16:creationId xmlns:a16="http://schemas.microsoft.com/office/drawing/2014/main" id="{322A9ACA-2F78-454A-87F4-BF0C4585E58C}"/>
                  </a:ext>
                </a:extLst>
              </p:cNvPr>
              <p:cNvGrpSpPr/>
              <p:nvPr/>
            </p:nvGrpSpPr>
            <p:grpSpPr>
              <a:xfrm>
                <a:off x="3680483" y="1013483"/>
                <a:ext cx="4831034" cy="4831034"/>
                <a:chOff x="3680483" y="1013483"/>
                <a:chExt cx="4831034" cy="4831034"/>
              </a:xfrm>
            </p:grpSpPr>
            <p:sp>
              <p:nvSpPr>
                <p:cNvPr id="59" name="Arc 58">
                  <a:extLst>
                    <a:ext uri="{FF2B5EF4-FFF2-40B4-BE49-F238E27FC236}">
                      <a16:creationId xmlns:a16="http://schemas.microsoft.com/office/drawing/2014/main" id="{BDB07392-E186-4226-8CFE-138A427342B4}"/>
                    </a:ext>
                  </a:extLst>
                </p:cNvPr>
                <p:cNvSpPr/>
                <p:nvPr/>
              </p:nvSpPr>
              <p:spPr>
                <a:xfrm rot="4923531">
                  <a:off x="3680483" y="1013483"/>
                  <a:ext cx="4831034" cy="4831034"/>
                </a:xfrm>
                <a:prstGeom prst="arc">
                  <a:avLst>
                    <a:gd name="adj1" fmla="val 17217290"/>
                    <a:gd name="adj2" fmla="val 11280454"/>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EC35EC56-212F-4CF0-99F6-61746B7BFFA6}"/>
                    </a:ext>
                  </a:extLst>
                </p:cNvPr>
                <p:cNvCxnSpPr>
                  <a:stCxn id="55" idx="0"/>
                </p:cNvCxnSpPr>
                <p:nvPr/>
              </p:nvCxnSpPr>
              <p:spPr>
                <a:xfrm flipH="1">
                  <a:off x="6081486" y="1030332"/>
                  <a:ext cx="14514" cy="238098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EE5A86C-67EC-4BCF-B49B-C9CFB34BA8BE}"/>
                    </a:ext>
                  </a:extLst>
                </p:cNvPr>
                <p:cNvCxnSpPr>
                  <a:stCxn id="59" idx="0"/>
                  <a:endCxn id="59" idx="1"/>
                </p:cNvCxnSpPr>
                <p:nvPr/>
              </p:nvCxnSpPr>
              <p:spPr>
                <a:xfrm flipH="1" flipV="1">
                  <a:off x="6096000" y="3429000"/>
                  <a:ext cx="2385687" cy="3784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27816E6A-9868-45D2-AEA3-FC975311ACAD}"/>
                  </a:ext>
                </a:extLst>
              </p:cNvPr>
              <p:cNvSpPr txBox="1"/>
              <p:nvPr/>
            </p:nvSpPr>
            <p:spPr>
              <a:xfrm>
                <a:off x="5425288" y="3556168"/>
                <a:ext cx="1341423" cy="658777"/>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877</a:t>
                </a:r>
              </a:p>
            </p:txBody>
          </p:sp>
        </p:grpSp>
        <p:sp>
          <p:nvSpPr>
            <p:cNvPr id="51" name="TextBox 50">
              <a:extLst>
                <a:ext uri="{FF2B5EF4-FFF2-40B4-BE49-F238E27FC236}">
                  <a16:creationId xmlns:a16="http://schemas.microsoft.com/office/drawing/2014/main" id="{D079BCD4-6A8F-40E8-8EE4-B81D3FE7BEE1}"/>
                </a:ext>
              </a:extLst>
            </p:cNvPr>
            <p:cNvSpPr txBox="1"/>
            <p:nvPr/>
          </p:nvSpPr>
          <p:spPr>
            <a:xfrm>
              <a:off x="5495515" y="6295"/>
              <a:ext cx="1200971"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Mobile</a:t>
              </a:r>
            </a:p>
            <a:p>
              <a:pPr algn="ctr"/>
              <a:r>
                <a:rPr lang="en-US" sz="2400" dirty="0">
                  <a:solidFill>
                    <a:srgbClr val="548235"/>
                  </a:solidFill>
                  <a:latin typeface="Century Gothic" panose="020B0502020202020204" pitchFamily="34" charset="0"/>
                </a:rPr>
                <a:t>1,204</a:t>
              </a:r>
            </a:p>
          </p:txBody>
        </p:sp>
        <p:sp>
          <p:nvSpPr>
            <p:cNvPr id="52" name="TextBox 51">
              <a:extLst>
                <a:ext uri="{FF2B5EF4-FFF2-40B4-BE49-F238E27FC236}">
                  <a16:creationId xmlns:a16="http://schemas.microsoft.com/office/drawing/2014/main" id="{8B49C234-ED6A-47B4-BB2B-C76CC36C5015}"/>
                </a:ext>
              </a:extLst>
            </p:cNvPr>
            <p:cNvSpPr txBox="1"/>
            <p:nvPr/>
          </p:nvSpPr>
          <p:spPr>
            <a:xfrm>
              <a:off x="5718679" y="4224641"/>
              <a:ext cx="694422" cy="400110"/>
            </a:xfrm>
            <a:prstGeom prst="rect">
              <a:avLst/>
            </a:prstGeom>
            <a:noFill/>
          </p:spPr>
          <p:txBody>
            <a:bodyPr wrap="none" rtlCol="0">
              <a:spAutoFit/>
            </a:bodyPr>
            <a:lstStyle/>
            <a:p>
              <a:pPr algn="ctr"/>
              <a:r>
                <a:rPr lang="en-US" sz="2000" dirty="0">
                  <a:solidFill>
                    <a:srgbClr val="E2F0D9"/>
                  </a:solidFill>
                  <a:latin typeface="Century Gothic" panose="020B0502020202020204" pitchFamily="34" charset="0"/>
                </a:rPr>
                <a:t>73%</a:t>
              </a:r>
            </a:p>
          </p:txBody>
        </p:sp>
        <p:sp>
          <p:nvSpPr>
            <p:cNvPr id="53" name="TextBox 52">
              <a:extLst>
                <a:ext uri="{FF2B5EF4-FFF2-40B4-BE49-F238E27FC236}">
                  <a16:creationId xmlns:a16="http://schemas.microsoft.com/office/drawing/2014/main" id="{55B8CDE9-2CDF-4460-A7D3-A030D6B4D62F}"/>
                </a:ext>
              </a:extLst>
            </p:cNvPr>
            <p:cNvSpPr txBox="1"/>
            <p:nvPr/>
          </p:nvSpPr>
          <p:spPr>
            <a:xfrm>
              <a:off x="6969213" y="2581280"/>
              <a:ext cx="694422" cy="400110"/>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27%</a:t>
              </a:r>
            </a:p>
          </p:txBody>
        </p:sp>
      </p:grpSp>
      <p:grpSp>
        <p:nvGrpSpPr>
          <p:cNvPr id="2" name="Group 1">
            <a:extLst>
              <a:ext uri="{FF2B5EF4-FFF2-40B4-BE49-F238E27FC236}">
                <a16:creationId xmlns:a16="http://schemas.microsoft.com/office/drawing/2014/main" id="{96970114-EE6A-4EC0-9226-5B827467B0B7}"/>
              </a:ext>
            </a:extLst>
          </p:cNvPr>
          <p:cNvGrpSpPr/>
          <p:nvPr/>
        </p:nvGrpSpPr>
        <p:grpSpPr>
          <a:xfrm>
            <a:off x="4411726" y="1036832"/>
            <a:ext cx="3368548" cy="4116629"/>
            <a:chOff x="4411726" y="1036832"/>
            <a:chExt cx="3368548" cy="4116629"/>
          </a:xfrm>
        </p:grpSpPr>
        <p:grpSp>
          <p:nvGrpSpPr>
            <p:cNvPr id="26" name="Group 25">
              <a:extLst>
                <a:ext uri="{FF2B5EF4-FFF2-40B4-BE49-F238E27FC236}">
                  <a16:creationId xmlns:a16="http://schemas.microsoft.com/office/drawing/2014/main" id="{723606AA-8343-4CFB-A78A-D71DDB569CC5}"/>
                </a:ext>
              </a:extLst>
            </p:cNvPr>
            <p:cNvGrpSpPr/>
            <p:nvPr/>
          </p:nvGrpSpPr>
          <p:grpSpPr>
            <a:xfrm>
              <a:off x="4411726" y="1036832"/>
              <a:ext cx="3368548" cy="4116629"/>
              <a:chOff x="-226305" y="1569959"/>
              <a:chExt cx="3368548" cy="4116629"/>
            </a:xfrm>
          </p:grpSpPr>
          <p:grpSp>
            <p:nvGrpSpPr>
              <p:cNvPr id="27" name="Group 26">
                <a:extLst>
                  <a:ext uri="{FF2B5EF4-FFF2-40B4-BE49-F238E27FC236}">
                    <a16:creationId xmlns:a16="http://schemas.microsoft.com/office/drawing/2014/main" id="{3D97EA83-70EE-41F8-8249-6B955BC021F0}"/>
                  </a:ext>
                </a:extLst>
              </p:cNvPr>
              <p:cNvGrpSpPr/>
              <p:nvPr/>
            </p:nvGrpSpPr>
            <p:grpSpPr>
              <a:xfrm>
                <a:off x="-226305" y="2318040"/>
                <a:ext cx="3368548" cy="3368548"/>
                <a:chOff x="6260532" y="1721017"/>
                <a:chExt cx="3368548" cy="3368548"/>
              </a:xfrm>
            </p:grpSpPr>
            <p:sp>
              <p:nvSpPr>
                <p:cNvPr id="31" name="Oval 30">
                  <a:extLst>
                    <a:ext uri="{FF2B5EF4-FFF2-40B4-BE49-F238E27FC236}">
                      <a16:creationId xmlns:a16="http://schemas.microsoft.com/office/drawing/2014/main" id="{704FDEDA-A8A4-4773-88A7-9DD8D4822A35}"/>
                    </a:ext>
                  </a:extLst>
                </p:cNvPr>
                <p:cNvSpPr/>
                <p:nvPr/>
              </p:nvSpPr>
              <p:spPr>
                <a:xfrm>
                  <a:off x="6260532" y="1721017"/>
                  <a:ext cx="3368548" cy="3368548"/>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Arc 38">
                  <a:extLst>
                    <a:ext uri="{FF2B5EF4-FFF2-40B4-BE49-F238E27FC236}">
                      <a16:creationId xmlns:a16="http://schemas.microsoft.com/office/drawing/2014/main" id="{824558B0-3C34-43C4-BD32-5E4ED91971E2}"/>
                    </a:ext>
                  </a:extLst>
                </p:cNvPr>
                <p:cNvSpPr/>
                <p:nvPr/>
              </p:nvSpPr>
              <p:spPr>
                <a:xfrm rot="9042538">
                  <a:off x="6264664" y="1725149"/>
                  <a:ext cx="3360284" cy="3360284"/>
                </a:xfrm>
                <a:prstGeom prst="arc">
                  <a:avLst>
                    <a:gd name="adj1" fmla="val 16200000"/>
                    <a:gd name="adj2" fmla="val 714854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a:extLst>
                    <a:ext uri="{FF2B5EF4-FFF2-40B4-BE49-F238E27FC236}">
                      <a16:creationId xmlns:a16="http://schemas.microsoft.com/office/drawing/2014/main" id="{5876C8E9-92A2-4BF6-8EED-28E37A999781}"/>
                    </a:ext>
                  </a:extLst>
                </p:cNvPr>
                <p:cNvSpPr txBox="1"/>
                <p:nvPr/>
              </p:nvSpPr>
              <p:spPr>
                <a:xfrm>
                  <a:off x="6741741" y="3735886"/>
                  <a:ext cx="1441420" cy="707886"/>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250</a:t>
                  </a:r>
                </a:p>
              </p:txBody>
            </p:sp>
            <p:sp>
              <p:nvSpPr>
                <p:cNvPr id="46" name="TextBox 45">
                  <a:extLst>
                    <a:ext uri="{FF2B5EF4-FFF2-40B4-BE49-F238E27FC236}">
                      <a16:creationId xmlns:a16="http://schemas.microsoft.com/office/drawing/2014/main" id="{D96EABF9-012A-4E1F-B0C8-C91B61DCE994}"/>
                    </a:ext>
                  </a:extLst>
                </p:cNvPr>
                <p:cNvSpPr txBox="1"/>
                <p:nvPr/>
              </p:nvSpPr>
              <p:spPr>
                <a:xfrm>
                  <a:off x="8385235" y="2583193"/>
                  <a:ext cx="926857" cy="707886"/>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200</a:t>
                  </a:r>
                </a:p>
              </p:txBody>
            </p:sp>
          </p:grpSp>
          <p:sp>
            <p:nvSpPr>
              <p:cNvPr id="28" name="TextBox 27">
                <a:extLst>
                  <a:ext uri="{FF2B5EF4-FFF2-40B4-BE49-F238E27FC236}">
                    <a16:creationId xmlns:a16="http://schemas.microsoft.com/office/drawing/2014/main" id="{05ED4642-F7AA-47CD-9A96-F7CA99E43363}"/>
                  </a:ext>
                </a:extLst>
              </p:cNvPr>
              <p:cNvSpPr txBox="1"/>
              <p:nvPr/>
            </p:nvSpPr>
            <p:spPr>
              <a:xfrm>
                <a:off x="846878" y="1569959"/>
                <a:ext cx="1221808" cy="707886"/>
              </a:xfrm>
              <a:prstGeom prst="rect">
                <a:avLst/>
              </a:prstGeom>
              <a:noFill/>
            </p:spPr>
            <p:txBody>
              <a:bodyPr wrap="none" rtlCol="0">
                <a:spAutoFit/>
              </a:bodyPr>
              <a:lstStyle/>
              <a:p>
                <a:pPr algn="ctr"/>
                <a:r>
                  <a:rPr lang="en-US" sz="2000" dirty="0" err="1">
                    <a:solidFill>
                      <a:srgbClr val="548235"/>
                    </a:solidFill>
                    <a:latin typeface="Century Gothic" panose="020B0502020202020204" pitchFamily="34" charset="0"/>
                  </a:rPr>
                  <a:t>DeskTop</a:t>
                </a:r>
                <a:endParaRPr lang="en-US" sz="2000" dirty="0">
                  <a:solidFill>
                    <a:srgbClr val="548235"/>
                  </a:solidFill>
                  <a:latin typeface="Century Gothic" panose="020B0502020202020204" pitchFamily="34" charset="0"/>
                </a:endParaRPr>
              </a:p>
              <a:p>
                <a:pPr algn="ctr"/>
                <a:r>
                  <a:rPr lang="en-US" sz="2000" dirty="0">
                    <a:solidFill>
                      <a:srgbClr val="548235"/>
                    </a:solidFill>
                    <a:latin typeface="Century Gothic" panose="020B0502020202020204" pitchFamily="34" charset="0"/>
                  </a:rPr>
                  <a:t>450</a:t>
                </a:r>
              </a:p>
            </p:txBody>
          </p:sp>
          <p:cxnSp>
            <p:nvCxnSpPr>
              <p:cNvPr id="29" name="Straight Connector 28">
                <a:extLst>
                  <a:ext uri="{FF2B5EF4-FFF2-40B4-BE49-F238E27FC236}">
                    <a16:creationId xmlns:a16="http://schemas.microsoft.com/office/drawing/2014/main" id="{88337ED2-20C4-441F-865E-04776D326A30}"/>
                  </a:ext>
                </a:extLst>
              </p:cNvPr>
              <p:cNvCxnSpPr>
                <a:cxnSpLocks/>
                <a:stCxn id="39" idx="1"/>
                <a:endCxn id="31" idx="0"/>
              </p:cNvCxnSpPr>
              <p:nvPr/>
            </p:nvCxnSpPr>
            <p:spPr>
              <a:xfrm flipV="1">
                <a:off x="1457969" y="2318040"/>
                <a:ext cx="0" cy="16842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BBAE1D9-D3C0-43D8-A85D-AF3C8D6241AC}"/>
                  </a:ext>
                </a:extLst>
              </p:cNvPr>
              <p:cNvCxnSpPr>
                <a:cxnSpLocks/>
                <a:stCxn id="39" idx="1"/>
                <a:endCxn id="39" idx="0"/>
              </p:cNvCxnSpPr>
              <p:nvPr/>
            </p:nvCxnSpPr>
            <p:spPr>
              <a:xfrm>
                <a:off x="1457969" y="4002314"/>
                <a:ext cx="822003" cy="146532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6653020" y="3260888"/>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44%</a:t>
              </a:r>
            </a:p>
          </p:txBody>
        </p:sp>
        <p:sp>
          <p:nvSpPr>
            <p:cNvPr id="44" name="TextBox 43"/>
            <p:cNvSpPr txBox="1"/>
            <p:nvPr/>
          </p:nvSpPr>
          <p:spPr>
            <a:xfrm>
              <a:off x="5275959" y="4409578"/>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56%</a:t>
              </a:r>
            </a:p>
          </p:txBody>
        </p:sp>
      </p:grpSp>
      <p:grpSp>
        <p:nvGrpSpPr>
          <p:cNvPr id="34" name="Group 33">
            <a:extLst>
              <a:ext uri="{FF2B5EF4-FFF2-40B4-BE49-F238E27FC236}">
                <a16:creationId xmlns:a16="http://schemas.microsoft.com/office/drawing/2014/main" id="{939AFD88-CD95-48F1-A3CA-DA61BE184409}"/>
              </a:ext>
            </a:extLst>
          </p:cNvPr>
          <p:cNvGrpSpPr/>
          <p:nvPr/>
        </p:nvGrpSpPr>
        <p:grpSpPr>
          <a:xfrm>
            <a:off x="4308458" y="1603419"/>
            <a:ext cx="2523836" cy="3160614"/>
            <a:chOff x="4308458" y="1603419"/>
            <a:chExt cx="2523836" cy="3160614"/>
          </a:xfrm>
        </p:grpSpPr>
        <p:sp>
          <p:nvSpPr>
            <p:cNvPr id="35" name="Oval 34">
              <a:extLst>
                <a:ext uri="{FF2B5EF4-FFF2-40B4-BE49-F238E27FC236}">
                  <a16:creationId xmlns:a16="http://schemas.microsoft.com/office/drawing/2014/main" id="{14C17045-F33B-41FB-9E55-5A2BD5D30F1A}"/>
                </a:ext>
              </a:extLst>
            </p:cNvPr>
            <p:cNvSpPr/>
            <p:nvPr/>
          </p:nvSpPr>
          <p:spPr>
            <a:xfrm>
              <a:off x="4308458" y="2240197"/>
              <a:ext cx="2523836" cy="2523836"/>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E85C7142-8233-465D-8BB6-261C019E064E}"/>
                </a:ext>
              </a:extLst>
            </p:cNvPr>
            <p:cNvSpPr txBox="1"/>
            <p:nvPr/>
          </p:nvSpPr>
          <p:spPr>
            <a:xfrm>
              <a:off x="4927043" y="1603419"/>
              <a:ext cx="1301959" cy="646331"/>
            </a:xfrm>
            <a:prstGeom prst="rect">
              <a:avLst/>
            </a:prstGeom>
            <a:noFill/>
          </p:spPr>
          <p:txBody>
            <a:bodyPr wrap="none" rtlCol="0">
              <a:spAutoFit/>
            </a:bodyPr>
            <a:lstStyle/>
            <a:p>
              <a:pPr algn="ctr"/>
              <a:r>
                <a:rPr lang="en-US" dirty="0">
                  <a:latin typeface="Century Gothic" panose="020B0502020202020204" pitchFamily="34" charset="0"/>
                </a:rPr>
                <a:t>STV</a:t>
              </a:r>
            </a:p>
            <a:p>
              <a:pPr algn="ctr"/>
              <a:r>
                <a:rPr lang="en-US" dirty="0">
                  <a:latin typeface="Century Gothic" panose="020B0502020202020204" pitchFamily="34" charset="0"/>
                </a:rPr>
                <a:t>250 Video</a:t>
              </a:r>
            </a:p>
          </p:txBody>
        </p:sp>
      </p:grpSp>
    </p:spTree>
    <p:extLst>
      <p:ext uri="{BB962C8B-B14F-4D97-AF65-F5344CB8AC3E}">
        <p14:creationId xmlns:p14="http://schemas.microsoft.com/office/powerpoint/2010/main" val="93051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fill="hold" nodeType="afterEffect" p14:presetBounceEnd="54000">
                                      <p:stCondLst>
                                        <p:cond delay="0"/>
                                      </p:stCondLst>
                                      <p:childTnLst>
                                        <p:animMotion origin="layout" path="M 0 2.59259E-6 L 0.17995 2.59259E-6 " pathEditMode="relative" rAng="0" ptsTypes="AA" p14:bounceEnd="54000">
                                          <p:cBhvr>
                                            <p:cTn id="6" dur="1000" fill="hold"/>
                                            <p:tgtEl>
                                              <p:spTgt spid="2"/>
                                            </p:tgtEl>
                                            <p:attrNameLst>
                                              <p:attrName>ppt_x</p:attrName>
                                              <p:attrName>ppt_y</p:attrName>
                                            </p:attrNameLst>
                                          </p:cBhvr>
                                          <p:rCtr x="8997" y="0"/>
                                        </p:animMotion>
                                      </p:childTnLst>
                                    </p:cTn>
                                  </p:par>
                                  <p:par>
                                    <p:cTn id="7" presetID="10" presetClass="entr" presetSubtype="0" fill="hold" nodeType="withEffect">
                                      <p:stCondLst>
                                        <p:cond delay="500"/>
                                      </p:stCondLst>
                                      <p:childTnLst>
                                        <p:set>
                                          <p:cBhvr>
                                            <p:cTn id="8" dur="1" fill="hold">
                                              <p:stCondLst>
                                                <p:cond delay="0"/>
                                              </p:stCondLst>
                                            </p:cTn>
                                            <p:tgtEl>
                                              <p:spTgt spid="34"/>
                                            </p:tgtEl>
                                            <p:attrNameLst>
                                              <p:attrName>style.visibility</p:attrName>
                                            </p:attrNameLst>
                                          </p:cBhvr>
                                          <p:to>
                                            <p:strVal val="visible"/>
                                          </p:to>
                                        </p:set>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fill="hold" nodeType="afterEffect">
                                      <p:stCondLst>
                                        <p:cond delay="0"/>
                                      </p:stCondLst>
                                      <p:childTnLst>
                                        <p:animMotion origin="layout" path="M 0 2.59259E-6 L 0.17995 2.59259E-6 " pathEditMode="relative" rAng="0" ptsTypes="AA">
                                          <p:cBhvr>
                                            <p:cTn id="6" dur="1000" fill="hold"/>
                                            <p:tgtEl>
                                              <p:spTgt spid="2"/>
                                            </p:tgtEl>
                                            <p:attrNameLst>
                                              <p:attrName>ppt_x</p:attrName>
                                              <p:attrName>ppt_y</p:attrName>
                                            </p:attrNameLst>
                                          </p:cBhvr>
                                          <p:rCtr x="8997" y="0"/>
                                        </p:animMotion>
                                      </p:childTnLst>
                                    </p:cTn>
                                  </p:par>
                                  <p:par>
                                    <p:cTn id="7" presetID="10" presetClass="entr" presetSubtype="0" fill="hold" nodeType="withEffect">
                                      <p:stCondLst>
                                        <p:cond delay="500"/>
                                      </p:stCondLst>
                                      <p:childTnLst>
                                        <p:set>
                                          <p:cBhvr>
                                            <p:cTn id="8" dur="1" fill="hold">
                                              <p:stCondLst>
                                                <p:cond delay="0"/>
                                              </p:stCondLst>
                                            </p:cTn>
                                            <p:tgtEl>
                                              <p:spTgt spid="34"/>
                                            </p:tgtEl>
                                            <p:attrNameLst>
                                              <p:attrName>style.visibility</p:attrName>
                                            </p:attrNameLst>
                                          </p:cBhvr>
                                          <p:to>
                                            <p:strVal val="visible"/>
                                          </p:to>
                                        </p:set>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Total Canada</a:t>
            </a:r>
          </a:p>
          <a:p>
            <a:pPr algn="ctr"/>
            <a:r>
              <a:rPr lang="en-US" sz="2000" dirty="0">
                <a:solidFill>
                  <a:srgbClr val="901D06"/>
                </a:solidFill>
                <a:latin typeface="Century Gothic" panose="020B0502020202020204" pitchFamily="34" charset="0"/>
              </a:rPr>
              <a:t>Adults 18+</a:t>
            </a:r>
          </a:p>
        </p:txBody>
      </p:sp>
      <p:grpSp>
        <p:nvGrpSpPr>
          <p:cNvPr id="48" name="Group 47">
            <a:extLst>
              <a:ext uri="{FF2B5EF4-FFF2-40B4-BE49-F238E27FC236}">
                <a16:creationId xmlns:a16="http://schemas.microsoft.com/office/drawing/2014/main" id="{78F63CA2-DAA3-41A2-BB7D-38E17D88475E}"/>
              </a:ext>
            </a:extLst>
          </p:cNvPr>
          <p:cNvGrpSpPr/>
          <p:nvPr/>
        </p:nvGrpSpPr>
        <p:grpSpPr>
          <a:xfrm>
            <a:off x="8271643" y="4951"/>
            <a:ext cx="5191166" cy="6032802"/>
            <a:chOff x="3485903" y="6295"/>
            <a:chExt cx="5191166" cy="6032802"/>
          </a:xfrm>
        </p:grpSpPr>
        <p:grpSp>
          <p:nvGrpSpPr>
            <p:cNvPr id="50" name="Group 49">
              <a:extLst>
                <a:ext uri="{FF2B5EF4-FFF2-40B4-BE49-F238E27FC236}">
                  <a16:creationId xmlns:a16="http://schemas.microsoft.com/office/drawing/2014/main" id="{20A04DA5-43EE-4658-A621-87242EC8C901}"/>
                </a:ext>
              </a:extLst>
            </p:cNvPr>
            <p:cNvGrpSpPr/>
            <p:nvPr/>
          </p:nvGrpSpPr>
          <p:grpSpPr>
            <a:xfrm>
              <a:off x="3485903" y="847931"/>
              <a:ext cx="5191166" cy="5191166"/>
              <a:chOff x="3680483" y="1013483"/>
              <a:chExt cx="4831034" cy="4831034"/>
            </a:xfrm>
          </p:grpSpPr>
          <p:sp>
            <p:nvSpPr>
              <p:cNvPr id="55" name="Oval 54">
                <a:extLst>
                  <a:ext uri="{FF2B5EF4-FFF2-40B4-BE49-F238E27FC236}">
                    <a16:creationId xmlns:a16="http://schemas.microsoft.com/office/drawing/2014/main" id="{53CC697B-6BE4-4966-9A01-740D3E8F6FEF}"/>
                  </a:ext>
                </a:extLst>
              </p:cNvPr>
              <p:cNvSpPr/>
              <p:nvPr/>
            </p:nvSpPr>
            <p:spPr>
              <a:xfrm>
                <a:off x="3697332" y="1030332"/>
                <a:ext cx="4797336" cy="4797336"/>
              </a:xfrm>
              <a:prstGeom prst="ellipse">
                <a:avLst/>
              </a:prstGeom>
              <a:solidFill>
                <a:srgbClr val="95C67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96FE66EC-F1F5-4AF3-A873-717BDD006F6E}"/>
                  </a:ext>
                </a:extLst>
              </p:cNvPr>
              <p:cNvSpPr txBox="1"/>
              <p:nvPr/>
            </p:nvSpPr>
            <p:spPr>
              <a:xfrm>
                <a:off x="6766711" y="2031665"/>
                <a:ext cx="862557" cy="658777"/>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327</a:t>
                </a:r>
              </a:p>
            </p:txBody>
          </p:sp>
          <p:grpSp>
            <p:nvGrpSpPr>
              <p:cNvPr id="57" name="Group 56">
                <a:extLst>
                  <a:ext uri="{FF2B5EF4-FFF2-40B4-BE49-F238E27FC236}">
                    <a16:creationId xmlns:a16="http://schemas.microsoft.com/office/drawing/2014/main" id="{322A9ACA-2F78-454A-87F4-BF0C4585E58C}"/>
                  </a:ext>
                </a:extLst>
              </p:cNvPr>
              <p:cNvGrpSpPr/>
              <p:nvPr/>
            </p:nvGrpSpPr>
            <p:grpSpPr>
              <a:xfrm>
                <a:off x="3680483" y="1013483"/>
                <a:ext cx="4831034" cy="4831034"/>
                <a:chOff x="3680483" y="1013483"/>
                <a:chExt cx="4831034" cy="4831034"/>
              </a:xfrm>
            </p:grpSpPr>
            <p:sp>
              <p:nvSpPr>
                <p:cNvPr id="59" name="Arc 58">
                  <a:extLst>
                    <a:ext uri="{FF2B5EF4-FFF2-40B4-BE49-F238E27FC236}">
                      <a16:creationId xmlns:a16="http://schemas.microsoft.com/office/drawing/2014/main" id="{BDB07392-E186-4226-8CFE-138A427342B4}"/>
                    </a:ext>
                  </a:extLst>
                </p:cNvPr>
                <p:cNvSpPr/>
                <p:nvPr/>
              </p:nvSpPr>
              <p:spPr>
                <a:xfrm rot="4923531">
                  <a:off x="3680483" y="1013483"/>
                  <a:ext cx="4831034" cy="4831034"/>
                </a:xfrm>
                <a:prstGeom prst="arc">
                  <a:avLst>
                    <a:gd name="adj1" fmla="val 17217290"/>
                    <a:gd name="adj2" fmla="val 11280454"/>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EC35EC56-212F-4CF0-99F6-61746B7BFFA6}"/>
                    </a:ext>
                  </a:extLst>
                </p:cNvPr>
                <p:cNvCxnSpPr>
                  <a:stCxn id="55" idx="0"/>
                </p:cNvCxnSpPr>
                <p:nvPr/>
              </p:nvCxnSpPr>
              <p:spPr>
                <a:xfrm flipH="1">
                  <a:off x="6081486" y="1030332"/>
                  <a:ext cx="14514" cy="238098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EE5A86C-67EC-4BCF-B49B-C9CFB34BA8BE}"/>
                    </a:ext>
                  </a:extLst>
                </p:cNvPr>
                <p:cNvCxnSpPr>
                  <a:stCxn id="59" idx="0"/>
                  <a:endCxn id="59" idx="1"/>
                </p:cNvCxnSpPr>
                <p:nvPr/>
              </p:nvCxnSpPr>
              <p:spPr>
                <a:xfrm flipH="1" flipV="1">
                  <a:off x="6096000" y="3429000"/>
                  <a:ext cx="2385687" cy="3784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27816E6A-9868-45D2-AEA3-FC975311ACAD}"/>
                  </a:ext>
                </a:extLst>
              </p:cNvPr>
              <p:cNvSpPr txBox="1"/>
              <p:nvPr/>
            </p:nvSpPr>
            <p:spPr>
              <a:xfrm>
                <a:off x="5425288" y="3556168"/>
                <a:ext cx="1341423" cy="658777"/>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877</a:t>
                </a:r>
              </a:p>
            </p:txBody>
          </p:sp>
        </p:grpSp>
        <p:sp>
          <p:nvSpPr>
            <p:cNvPr id="51" name="TextBox 50">
              <a:extLst>
                <a:ext uri="{FF2B5EF4-FFF2-40B4-BE49-F238E27FC236}">
                  <a16:creationId xmlns:a16="http://schemas.microsoft.com/office/drawing/2014/main" id="{D079BCD4-6A8F-40E8-8EE4-B81D3FE7BEE1}"/>
                </a:ext>
              </a:extLst>
            </p:cNvPr>
            <p:cNvSpPr txBox="1"/>
            <p:nvPr/>
          </p:nvSpPr>
          <p:spPr>
            <a:xfrm>
              <a:off x="5495515" y="6295"/>
              <a:ext cx="1200971"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Mobile</a:t>
              </a:r>
            </a:p>
            <a:p>
              <a:pPr algn="ctr"/>
              <a:r>
                <a:rPr lang="en-US" sz="2400" dirty="0">
                  <a:solidFill>
                    <a:srgbClr val="548235"/>
                  </a:solidFill>
                  <a:latin typeface="Century Gothic" panose="020B0502020202020204" pitchFamily="34" charset="0"/>
                </a:rPr>
                <a:t>1,204</a:t>
              </a:r>
            </a:p>
          </p:txBody>
        </p:sp>
        <p:sp>
          <p:nvSpPr>
            <p:cNvPr id="52" name="TextBox 51">
              <a:extLst>
                <a:ext uri="{FF2B5EF4-FFF2-40B4-BE49-F238E27FC236}">
                  <a16:creationId xmlns:a16="http://schemas.microsoft.com/office/drawing/2014/main" id="{8B49C234-ED6A-47B4-BB2B-C76CC36C5015}"/>
                </a:ext>
              </a:extLst>
            </p:cNvPr>
            <p:cNvSpPr txBox="1"/>
            <p:nvPr/>
          </p:nvSpPr>
          <p:spPr>
            <a:xfrm>
              <a:off x="5718679" y="4224641"/>
              <a:ext cx="694422" cy="400110"/>
            </a:xfrm>
            <a:prstGeom prst="rect">
              <a:avLst/>
            </a:prstGeom>
            <a:noFill/>
          </p:spPr>
          <p:txBody>
            <a:bodyPr wrap="none" rtlCol="0">
              <a:spAutoFit/>
            </a:bodyPr>
            <a:lstStyle/>
            <a:p>
              <a:pPr algn="ctr"/>
              <a:r>
                <a:rPr lang="en-US" sz="2000" dirty="0">
                  <a:solidFill>
                    <a:srgbClr val="E2F0D9"/>
                  </a:solidFill>
                  <a:latin typeface="Century Gothic" panose="020B0502020202020204" pitchFamily="34" charset="0"/>
                </a:rPr>
                <a:t>73%</a:t>
              </a:r>
            </a:p>
          </p:txBody>
        </p:sp>
        <p:sp>
          <p:nvSpPr>
            <p:cNvPr id="53" name="TextBox 52">
              <a:extLst>
                <a:ext uri="{FF2B5EF4-FFF2-40B4-BE49-F238E27FC236}">
                  <a16:creationId xmlns:a16="http://schemas.microsoft.com/office/drawing/2014/main" id="{55B8CDE9-2CDF-4460-A7D3-A030D6B4D62F}"/>
                </a:ext>
              </a:extLst>
            </p:cNvPr>
            <p:cNvSpPr txBox="1"/>
            <p:nvPr/>
          </p:nvSpPr>
          <p:spPr>
            <a:xfrm>
              <a:off x="6969213" y="2581280"/>
              <a:ext cx="694422" cy="400110"/>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27%</a:t>
              </a:r>
            </a:p>
          </p:txBody>
        </p:sp>
      </p:grpSp>
      <p:grpSp>
        <p:nvGrpSpPr>
          <p:cNvPr id="2" name="Group 1">
            <a:extLst>
              <a:ext uri="{FF2B5EF4-FFF2-40B4-BE49-F238E27FC236}">
                <a16:creationId xmlns:a16="http://schemas.microsoft.com/office/drawing/2014/main" id="{96970114-EE6A-4EC0-9226-5B827467B0B7}"/>
              </a:ext>
            </a:extLst>
          </p:cNvPr>
          <p:cNvGrpSpPr/>
          <p:nvPr/>
        </p:nvGrpSpPr>
        <p:grpSpPr>
          <a:xfrm>
            <a:off x="6606286" y="1036832"/>
            <a:ext cx="3368548" cy="4116629"/>
            <a:chOff x="4411726" y="1036832"/>
            <a:chExt cx="3368548" cy="4116629"/>
          </a:xfrm>
        </p:grpSpPr>
        <p:grpSp>
          <p:nvGrpSpPr>
            <p:cNvPr id="26" name="Group 25">
              <a:extLst>
                <a:ext uri="{FF2B5EF4-FFF2-40B4-BE49-F238E27FC236}">
                  <a16:creationId xmlns:a16="http://schemas.microsoft.com/office/drawing/2014/main" id="{723606AA-8343-4CFB-A78A-D71DDB569CC5}"/>
                </a:ext>
              </a:extLst>
            </p:cNvPr>
            <p:cNvGrpSpPr/>
            <p:nvPr/>
          </p:nvGrpSpPr>
          <p:grpSpPr>
            <a:xfrm>
              <a:off x="4411726" y="1036832"/>
              <a:ext cx="3368548" cy="4116629"/>
              <a:chOff x="-226305" y="1569959"/>
              <a:chExt cx="3368548" cy="4116629"/>
            </a:xfrm>
          </p:grpSpPr>
          <p:grpSp>
            <p:nvGrpSpPr>
              <p:cNvPr id="27" name="Group 26">
                <a:extLst>
                  <a:ext uri="{FF2B5EF4-FFF2-40B4-BE49-F238E27FC236}">
                    <a16:creationId xmlns:a16="http://schemas.microsoft.com/office/drawing/2014/main" id="{3D97EA83-70EE-41F8-8249-6B955BC021F0}"/>
                  </a:ext>
                </a:extLst>
              </p:cNvPr>
              <p:cNvGrpSpPr/>
              <p:nvPr/>
            </p:nvGrpSpPr>
            <p:grpSpPr>
              <a:xfrm>
                <a:off x="-226305" y="2318040"/>
                <a:ext cx="3368548" cy="3368548"/>
                <a:chOff x="6260532" y="1721017"/>
                <a:chExt cx="3368548" cy="3368548"/>
              </a:xfrm>
            </p:grpSpPr>
            <p:sp>
              <p:nvSpPr>
                <p:cNvPr id="31" name="Oval 30">
                  <a:extLst>
                    <a:ext uri="{FF2B5EF4-FFF2-40B4-BE49-F238E27FC236}">
                      <a16:creationId xmlns:a16="http://schemas.microsoft.com/office/drawing/2014/main" id="{704FDEDA-A8A4-4773-88A7-9DD8D4822A35}"/>
                    </a:ext>
                  </a:extLst>
                </p:cNvPr>
                <p:cNvSpPr/>
                <p:nvPr/>
              </p:nvSpPr>
              <p:spPr>
                <a:xfrm>
                  <a:off x="6260532" y="1721017"/>
                  <a:ext cx="3368548" cy="3368548"/>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Arc 38">
                  <a:extLst>
                    <a:ext uri="{FF2B5EF4-FFF2-40B4-BE49-F238E27FC236}">
                      <a16:creationId xmlns:a16="http://schemas.microsoft.com/office/drawing/2014/main" id="{824558B0-3C34-43C4-BD32-5E4ED91971E2}"/>
                    </a:ext>
                  </a:extLst>
                </p:cNvPr>
                <p:cNvSpPr/>
                <p:nvPr/>
              </p:nvSpPr>
              <p:spPr>
                <a:xfrm rot="9042538">
                  <a:off x="6264664" y="1725149"/>
                  <a:ext cx="3360284" cy="3360284"/>
                </a:xfrm>
                <a:prstGeom prst="arc">
                  <a:avLst>
                    <a:gd name="adj1" fmla="val 16200000"/>
                    <a:gd name="adj2" fmla="val 714854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a:extLst>
                    <a:ext uri="{FF2B5EF4-FFF2-40B4-BE49-F238E27FC236}">
                      <a16:creationId xmlns:a16="http://schemas.microsoft.com/office/drawing/2014/main" id="{5876C8E9-92A2-4BF6-8EED-28E37A999781}"/>
                    </a:ext>
                  </a:extLst>
                </p:cNvPr>
                <p:cNvSpPr txBox="1"/>
                <p:nvPr/>
              </p:nvSpPr>
              <p:spPr>
                <a:xfrm>
                  <a:off x="6741741" y="3735886"/>
                  <a:ext cx="1441420" cy="707886"/>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250</a:t>
                  </a:r>
                </a:p>
              </p:txBody>
            </p:sp>
            <p:sp>
              <p:nvSpPr>
                <p:cNvPr id="46" name="TextBox 45">
                  <a:extLst>
                    <a:ext uri="{FF2B5EF4-FFF2-40B4-BE49-F238E27FC236}">
                      <a16:creationId xmlns:a16="http://schemas.microsoft.com/office/drawing/2014/main" id="{D96EABF9-012A-4E1F-B0C8-C91B61DCE994}"/>
                    </a:ext>
                  </a:extLst>
                </p:cNvPr>
                <p:cNvSpPr txBox="1"/>
                <p:nvPr/>
              </p:nvSpPr>
              <p:spPr>
                <a:xfrm>
                  <a:off x="8385235" y="2583193"/>
                  <a:ext cx="926857" cy="707886"/>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200</a:t>
                  </a:r>
                </a:p>
              </p:txBody>
            </p:sp>
          </p:grpSp>
          <p:sp>
            <p:nvSpPr>
              <p:cNvPr id="28" name="TextBox 27">
                <a:extLst>
                  <a:ext uri="{FF2B5EF4-FFF2-40B4-BE49-F238E27FC236}">
                    <a16:creationId xmlns:a16="http://schemas.microsoft.com/office/drawing/2014/main" id="{05ED4642-F7AA-47CD-9A96-F7CA99E43363}"/>
                  </a:ext>
                </a:extLst>
              </p:cNvPr>
              <p:cNvSpPr txBox="1"/>
              <p:nvPr/>
            </p:nvSpPr>
            <p:spPr>
              <a:xfrm>
                <a:off x="846878" y="1569959"/>
                <a:ext cx="1221808" cy="707886"/>
              </a:xfrm>
              <a:prstGeom prst="rect">
                <a:avLst/>
              </a:prstGeom>
              <a:noFill/>
            </p:spPr>
            <p:txBody>
              <a:bodyPr wrap="none" rtlCol="0">
                <a:spAutoFit/>
              </a:bodyPr>
              <a:lstStyle/>
              <a:p>
                <a:pPr algn="ctr"/>
                <a:r>
                  <a:rPr lang="en-US" sz="2000" dirty="0" err="1">
                    <a:solidFill>
                      <a:srgbClr val="548235"/>
                    </a:solidFill>
                    <a:latin typeface="Century Gothic" panose="020B0502020202020204" pitchFamily="34" charset="0"/>
                  </a:rPr>
                  <a:t>DeskTop</a:t>
                </a:r>
                <a:endParaRPr lang="en-US" sz="2000" dirty="0">
                  <a:solidFill>
                    <a:srgbClr val="548235"/>
                  </a:solidFill>
                  <a:latin typeface="Century Gothic" panose="020B0502020202020204" pitchFamily="34" charset="0"/>
                </a:endParaRPr>
              </a:p>
              <a:p>
                <a:pPr algn="ctr"/>
                <a:r>
                  <a:rPr lang="en-US" sz="2000" dirty="0">
                    <a:solidFill>
                      <a:srgbClr val="548235"/>
                    </a:solidFill>
                    <a:latin typeface="Century Gothic" panose="020B0502020202020204" pitchFamily="34" charset="0"/>
                  </a:rPr>
                  <a:t>450</a:t>
                </a:r>
              </a:p>
            </p:txBody>
          </p:sp>
          <p:cxnSp>
            <p:nvCxnSpPr>
              <p:cNvPr id="29" name="Straight Connector 28">
                <a:extLst>
                  <a:ext uri="{FF2B5EF4-FFF2-40B4-BE49-F238E27FC236}">
                    <a16:creationId xmlns:a16="http://schemas.microsoft.com/office/drawing/2014/main" id="{88337ED2-20C4-441F-865E-04776D326A30}"/>
                  </a:ext>
                </a:extLst>
              </p:cNvPr>
              <p:cNvCxnSpPr>
                <a:cxnSpLocks/>
                <a:stCxn id="39" idx="1"/>
                <a:endCxn id="31" idx="0"/>
              </p:cNvCxnSpPr>
              <p:nvPr/>
            </p:nvCxnSpPr>
            <p:spPr>
              <a:xfrm flipV="1">
                <a:off x="1457969" y="2318040"/>
                <a:ext cx="0" cy="16842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BBAE1D9-D3C0-43D8-A85D-AF3C8D6241AC}"/>
                  </a:ext>
                </a:extLst>
              </p:cNvPr>
              <p:cNvCxnSpPr>
                <a:cxnSpLocks/>
                <a:stCxn id="39" idx="1"/>
                <a:endCxn id="39" idx="0"/>
              </p:cNvCxnSpPr>
              <p:nvPr/>
            </p:nvCxnSpPr>
            <p:spPr>
              <a:xfrm>
                <a:off x="1457969" y="4002314"/>
                <a:ext cx="822003" cy="146532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6653020" y="3260888"/>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44%</a:t>
              </a:r>
            </a:p>
          </p:txBody>
        </p:sp>
        <p:sp>
          <p:nvSpPr>
            <p:cNvPr id="44" name="TextBox 43"/>
            <p:cNvSpPr txBox="1"/>
            <p:nvPr/>
          </p:nvSpPr>
          <p:spPr>
            <a:xfrm>
              <a:off x="5275959" y="4409578"/>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56%</a:t>
              </a:r>
            </a:p>
          </p:txBody>
        </p:sp>
      </p:grpSp>
      <p:grpSp>
        <p:nvGrpSpPr>
          <p:cNvPr id="34" name="Group 33">
            <a:extLst>
              <a:ext uri="{FF2B5EF4-FFF2-40B4-BE49-F238E27FC236}">
                <a16:creationId xmlns:a16="http://schemas.microsoft.com/office/drawing/2014/main" id="{939AFD88-CD95-48F1-A3CA-DA61BE184409}"/>
              </a:ext>
            </a:extLst>
          </p:cNvPr>
          <p:cNvGrpSpPr/>
          <p:nvPr/>
        </p:nvGrpSpPr>
        <p:grpSpPr>
          <a:xfrm>
            <a:off x="4308458" y="1603419"/>
            <a:ext cx="2523836" cy="3160614"/>
            <a:chOff x="4308458" y="1603419"/>
            <a:chExt cx="2523836" cy="3160614"/>
          </a:xfrm>
        </p:grpSpPr>
        <p:sp>
          <p:nvSpPr>
            <p:cNvPr id="35" name="Oval 34">
              <a:extLst>
                <a:ext uri="{FF2B5EF4-FFF2-40B4-BE49-F238E27FC236}">
                  <a16:creationId xmlns:a16="http://schemas.microsoft.com/office/drawing/2014/main" id="{14C17045-F33B-41FB-9E55-5A2BD5D30F1A}"/>
                </a:ext>
              </a:extLst>
            </p:cNvPr>
            <p:cNvSpPr/>
            <p:nvPr/>
          </p:nvSpPr>
          <p:spPr>
            <a:xfrm>
              <a:off x="4308458" y="2240197"/>
              <a:ext cx="2523836" cy="2523836"/>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E85C7142-8233-465D-8BB6-261C019E064E}"/>
                </a:ext>
              </a:extLst>
            </p:cNvPr>
            <p:cNvSpPr txBox="1"/>
            <p:nvPr/>
          </p:nvSpPr>
          <p:spPr>
            <a:xfrm>
              <a:off x="4927043" y="1603419"/>
              <a:ext cx="1301959" cy="646331"/>
            </a:xfrm>
            <a:prstGeom prst="rect">
              <a:avLst/>
            </a:prstGeom>
            <a:noFill/>
          </p:spPr>
          <p:txBody>
            <a:bodyPr wrap="none" rtlCol="0">
              <a:spAutoFit/>
            </a:bodyPr>
            <a:lstStyle/>
            <a:p>
              <a:pPr algn="ctr"/>
              <a:r>
                <a:rPr lang="en-US" dirty="0">
                  <a:latin typeface="Century Gothic" panose="020B0502020202020204" pitchFamily="34" charset="0"/>
                </a:rPr>
                <a:t>STV</a:t>
              </a:r>
            </a:p>
            <a:p>
              <a:pPr algn="ctr"/>
              <a:r>
                <a:rPr lang="en-US" dirty="0">
                  <a:latin typeface="Century Gothic" panose="020B0502020202020204" pitchFamily="34" charset="0"/>
                </a:rPr>
                <a:t>250 Video</a:t>
              </a:r>
            </a:p>
          </p:txBody>
        </p:sp>
      </p:grpSp>
      <p:grpSp>
        <p:nvGrpSpPr>
          <p:cNvPr id="99" name="Group 98">
            <a:extLst>
              <a:ext uri="{FF2B5EF4-FFF2-40B4-BE49-F238E27FC236}">
                <a16:creationId xmlns:a16="http://schemas.microsoft.com/office/drawing/2014/main" id="{D430F421-0D96-468C-A1BF-49693BB062D3}"/>
              </a:ext>
            </a:extLst>
          </p:cNvPr>
          <p:cNvGrpSpPr/>
          <p:nvPr/>
        </p:nvGrpSpPr>
        <p:grpSpPr>
          <a:xfrm>
            <a:off x="3451513" y="1711174"/>
            <a:ext cx="1825698" cy="2692721"/>
            <a:chOff x="3451513" y="1711174"/>
            <a:chExt cx="1825698" cy="2692721"/>
          </a:xfrm>
        </p:grpSpPr>
        <p:sp>
          <p:nvSpPr>
            <p:cNvPr id="100" name="Oval 99">
              <a:extLst>
                <a:ext uri="{FF2B5EF4-FFF2-40B4-BE49-F238E27FC236}">
                  <a16:creationId xmlns:a16="http://schemas.microsoft.com/office/drawing/2014/main" id="{30E7803A-323D-4FAE-9E34-3553E9021FFB}"/>
                </a:ext>
              </a:extLst>
            </p:cNvPr>
            <p:cNvSpPr/>
            <p:nvPr/>
          </p:nvSpPr>
          <p:spPr>
            <a:xfrm flipV="1">
              <a:off x="3451513" y="2578197"/>
              <a:ext cx="1825698" cy="1825698"/>
            </a:xfrm>
            <a:prstGeom prst="ellipse">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extBox 100">
              <a:extLst>
                <a:ext uri="{FF2B5EF4-FFF2-40B4-BE49-F238E27FC236}">
                  <a16:creationId xmlns:a16="http://schemas.microsoft.com/office/drawing/2014/main" id="{593F751D-80F4-46BC-8FD5-81B17467E4E5}"/>
                </a:ext>
              </a:extLst>
            </p:cNvPr>
            <p:cNvSpPr txBox="1"/>
            <p:nvPr/>
          </p:nvSpPr>
          <p:spPr>
            <a:xfrm>
              <a:off x="3934597" y="1711174"/>
              <a:ext cx="859530" cy="923330"/>
            </a:xfrm>
            <a:prstGeom prst="rect">
              <a:avLst/>
            </a:prstGeom>
            <a:noFill/>
          </p:spPr>
          <p:txBody>
            <a:bodyPr wrap="none" rtlCol="0">
              <a:spAutoFit/>
            </a:bodyPr>
            <a:lstStyle/>
            <a:p>
              <a:pPr algn="ctr"/>
              <a:r>
                <a:rPr lang="en-US" dirty="0">
                  <a:latin typeface="Century Gothic" panose="020B0502020202020204" pitchFamily="34" charset="0"/>
                </a:rPr>
                <a:t>Wear-</a:t>
              </a:r>
            </a:p>
            <a:p>
              <a:pPr algn="ctr"/>
              <a:r>
                <a:rPr lang="en-US" dirty="0" err="1">
                  <a:latin typeface="Century Gothic" panose="020B0502020202020204" pitchFamily="34" charset="0"/>
                </a:rPr>
                <a:t>ables</a:t>
              </a:r>
              <a:endParaRPr lang="en-US" dirty="0">
                <a:latin typeface="Century Gothic" panose="020B0502020202020204" pitchFamily="34" charset="0"/>
              </a:endParaRPr>
            </a:p>
            <a:p>
              <a:pPr algn="ctr"/>
              <a:r>
                <a:rPr lang="en-US" dirty="0">
                  <a:latin typeface="Century Gothic" panose="020B0502020202020204" pitchFamily="34" charset="0"/>
                </a:rPr>
                <a:t>137</a:t>
              </a:r>
            </a:p>
          </p:txBody>
        </p:sp>
      </p:grpSp>
      <p:grpSp>
        <p:nvGrpSpPr>
          <p:cNvPr id="102" name="Group 101">
            <a:extLst>
              <a:ext uri="{FF2B5EF4-FFF2-40B4-BE49-F238E27FC236}">
                <a16:creationId xmlns:a16="http://schemas.microsoft.com/office/drawing/2014/main" id="{92984E47-CCCD-4FDC-8DC0-9FB021E50D06}"/>
              </a:ext>
            </a:extLst>
          </p:cNvPr>
          <p:cNvGrpSpPr/>
          <p:nvPr/>
        </p:nvGrpSpPr>
        <p:grpSpPr>
          <a:xfrm>
            <a:off x="2228470" y="1831971"/>
            <a:ext cx="1355636" cy="2336893"/>
            <a:chOff x="2363641" y="1831971"/>
            <a:chExt cx="1355636" cy="2336893"/>
          </a:xfrm>
        </p:grpSpPr>
        <p:sp>
          <p:nvSpPr>
            <p:cNvPr id="103" name="Oval 102">
              <a:extLst>
                <a:ext uri="{FF2B5EF4-FFF2-40B4-BE49-F238E27FC236}">
                  <a16:creationId xmlns:a16="http://schemas.microsoft.com/office/drawing/2014/main" id="{E1FAB311-564D-4633-A83D-A0D5371B10F6}"/>
                </a:ext>
              </a:extLst>
            </p:cNvPr>
            <p:cNvSpPr/>
            <p:nvPr/>
          </p:nvSpPr>
          <p:spPr>
            <a:xfrm flipV="1">
              <a:off x="2363641" y="2813228"/>
              <a:ext cx="1355636" cy="1355636"/>
            </a:xfrm>
            <a:prstGeom prst="ellipse">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extBox 103">
              <a:extLst>
                <a:ext uri="{FF2B5EF4-FFF2-40B4-BE49-F238E27FC236}">
                  <a16:creationId xmlns:a16="http://schemas.microsoft.com/office/drawing/2014/main" id="{63CD669C-2D75-4289-8AC0-78E85CA741B5}"/>
                </a:ext>
              </a:extLst>
            </p:cNvPr>
            <p:cNvSpPr txBox="1"/>
            <p:nvPr/>
          </p:nvSpPr>
          <p:spPr>
            <a:xfrm>
              <a:off x="2490667" y="1831971"/>
              <a:ext cx="1101584" cy="923330"/>
            </a:xfrm>
            <a:prstGeom prst="rect">
              <a:avLst/>
            </a:prstGeom>
            <a:noFill/>
          </p:spPr>
          <p:txBody>
            <a:bodyPr wrap="none" rtlCol="0">
              <a:spAutoFit/>
            </a:bodyPr>
            <a:lstStyle/>
            <a:p>
              <a:pPr algn="ctr"/>
              <a:r>
                <a:rPr lang="en-US" dirty="0">
                  <a:latin typeface="Century Gothic" panose="020B0502020202020204" pitchFamily="34" charset="0"/>
                </a:rPr>
                <a:t>Game </a:t>
              </a:r>
            </a:p>
            <a:p>
              <a:pPr algn="ctr"/>
              <a:r>
                <a:rPr lang="en-US" dirty="0">
                  <a:latin typeface="Century Gothic" panose="020B0502020202020204" pitchFamily="34" charset="0"/>
                </a:rPr>
                <a:t>Console</a:t>
              </a:r>
            </a:p>
            <a:p>
              <a:pPr algn="ctr"/>
              <a:r>
                <a:rPr lang="en-US" dirty="0">
                  <a:latin typeface="Century Gothic" panose="020B0502020202020204" pitchFamily="34" charset="0"/>
                </a:rPr>
                <a:t>68</a:t>
              </a:r>
            </a:p>
          </p:txBody>
        </p:sp>
      </p:grpSp>
      <p:grpSp>
        <p:nvGrpSpPr>
          <p:cNvPr id="105" name="Group 104">
            <a:extLst>
              <a:ext uri="{FF2B5EF4-FFF2-40B4-BE49-F238E27FC236}">
                <a16:creationId xmlns:a16="http://schemas.microsoft.com/office/drawing/2014/main" id="{9D13DC38-DD25-4CE9-8654-DDD13AC29522}"/>
              </a:ext>
            </a:extLst>
          </p:cNvPr>
          <p:cNvGrpSpPr/>
          <p:nvPr/>
        </p:nvGrpSpPr>
        <p:grpSpPr>
          <a:xfrm>
            <a:off x="1474481" y="2319573"/>
            <a:ext cx="875561" cy="1595427"/>
            <a:chOff x="1553994" y="2319573"/>
            <a:chExt cx="875561" cy="1595427"/>
          </a:xfrm>
        </p:grpSpPr>
        <p:sp>
          <p:nvSpPr>
            <p:cNvPr id="106" name="Oval 105">
              <a:extLst>
                <a:ext uri="{FF2B5EF4-FFF2-40B4-BE49-F238E27FC236}">
                  <a16:creationId xmlns:a16="http://schemas.microsoft.com/office/drawing/2014/main" id="{DA7BD5EC-5A2D-4513-B745-8B169F26DE48}"/>
                </a:ext>
              </a:extLst>
            </p:cNvPr>
            <p:cNvSpPr/>
            <p:nvPr/>
          </p:nvSpPr>
          <p:spPr>
            <a:xfrm flipV="1">
              <a:off x="1567820" y="3067092"/>
              <a:ext cx="847908" cy="847908"/>
            </a:xfrm>
            <a:prstGeom prst="ellipse">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extBox 106">
              <a:extLst>
                <a:ext uri="{FF2B5EF4-FFF2-40B4-BE49-F238E27FC236}">
                  <a16:creationId xmlns:a16="http://schemas.microsoft.com/office/drawing/2014/main" id="{92E83A45-7984-4380-AC7E-C4D3E6BAF0CB}"/>
                </a:ext>
              </a:extLst>
            </p:cNvPr>
            <p:cNvSpPr txBox="1"/>
            <p:nvPr/>
          </p:nvSpPr>
          <p:spPr>
            <a:xfrm>
              <a:off x="1553994" y="2319573"/>
              <a:ext cx="875561" cy="646331"/>
            </a:xfrm>
            <a:prstGeom prst="rect">
              <a:avLst/>
            </a:prstGeom>
            <a:noFill/>
          </p:spPr>
          <p:txBody>
            <a:bodyPr wrap="none" rtlCol="0">
              <a:spAutoFit/>
            </a:bodyPr>
            <a:lstStyle/>
            <a:p>
              <a:pPr algn="ctr"/>
              <a:r>
                <a:rPr lang="en-US" dirty="0" err="1">
                  <a:latin typeface="Century Gothic" panose="020B0502020202020204" pitchFamily="34" charset="0"/>
                </a:rPr>
                <a:t>CCars</a:t>
              </a:r>
              <a:endParaRPr lang="en-US" dirty="0">
                <a:latin typeface="Century Gothic" panose="020B0502020202020204" pitchFamily="34" charset="0"/>
              </a:endParaRPr>
            </a:p>
            <a:p>
              <a:pPr algn="ctr"/>
              <a:r>
                <a:rPr lang="en-US" dirty="0">
                  <a:latin typeface="Century Gothic" panose="020B0502020202020204" pitchFamily="34" charset="0"/>
                </a:rPr>
                <a:t>25</a:t>
              </a:r>
            </a:p>
          </p:txBody>
        </p:sp>
      </p:grpSp>
      <p:grpSp>
        <p:nvGrpSpPr>
          <p:cNvPr id="108" name="Group 107">
            <a:extLst>
              <a:ext uri="{FF2B5EF4-FFF2-40B4-BE49-F238E27FC236}">
                <a16:creationId xmlns:a16="http://schemas.microsoft.com/office/drawing/2014/main" id="{9FA9C4EF-96F0-4268-88E7-3B3593AF57D1}"/>
              </a:ext>
            </a:extLst>
          </p:cNvPr>
          <p:cNvGrpSpPr/>
          <p:nvPr/>
        </p:nvGrpSpPr>
        <p:grpSpPr>
          <a:xfrm>
            <a:off x="197933" y="2328722"/>
            <a:ext cx="1293954" cy="1527228"/>
            <a:chOff x="230953" y="2328722"/>
            <a:chExt cx="1293954" cy="1527228"/>
          </a:xfrm>
        </p:grpSpPr>
        <p:sp>
          <p:nvSpPr>
            <p:cNvPr id="109" name="Oval 108">
              <a:extLst>
                <a:ext uri="{FF2B5EF4-FFF2-40B4-BE49-F238E27FC236}">
                  <a16:creationId xmlns:a16="http://schemas.microsoft.com/office/drawing/2014/main" id="{1EDABD8C-56AD-40AA-9755-A641E2782407}"/>
                </a:ext>
              </a:extLst>
            </p:cNvPr>
            <p:cNvSpPr/>
            <p:nvPr/>
          </p:nvSpPr>
          <p:spPr>
            <a:xfrm>
              <a:off x="893944" y="3224987"/>
              <a:ext cx="630963" cy="630963"/>
            </a:xfrm>
            <a:prstGeom prst="ellipse">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a:extLst>
                <a:ext uri="{FF2B5EF4-FFF2-40B4-BE49-F238E27FC236}">
                  <a16:creationId xmlns:a16="http://schemas.microsoft.com/office/drawing/2014/main" id="{EFC31BF2-D099-4E86-A14E-9A63DC12FFAF}"/>
                </a:ext>
              </a:extLst>
            </p:cNvPr>
            <p:cNvSpPr txBox="1"/>
            <p:nvPr/>
          </p:nvSpPr>
          <p:spPr>
            <a:xfrm>
              <a:off x="230953" y="2328722"/>
              <a:ext cx="1189749" cy="923330"/>
            </a:xfrm>
            <a:prstGeom prst="rect">
              <a:avLst/>
            </a:prstGeom>
            <a:noFill/>
          </p:spPr>
          <p:txBody>
            <a:bodyPr wrap="none" rtlCol="0">
              <a:spAutoFit/>
            </a:bodyPr>
            <a:lstStyle/>
            <a:p>
              <a:pPr algn="r"/>
              <a:r>
                <a:rPr lang="en-US" dirty="0">
                  <a:latin typeface="Century Gothic" panose="020B0502020202020204" pitchFamily="34" charset="0"/>
                </a:rPr>
                <a:t>Smart</a:t>
              </a:r>
            </a:p>
            <a:p>
              <a:pPr algn="r"/>
              <a:r>
                <a:rPr lang="en-US" dirty="0">
                  <a:latin typeface="Century Gothic" panose="020B0502020202020204" pitchFamily="34" charset="0"/>
                </a:rPr>
                <a:t>Speakers</a:t>
              </a:r>
            </a:p>
            <a:p>
              <a:pPr algn="r"/>
              <a:r>
                <a:rPr lang="en-US" dirty="0">
                  <a:latin typeface="Century Gothic" panose="020B0502020202020204" pitchFamily="34" charset="0"/>
                </a:rPr>
                <a:t>20</a:t>
              </a:r>
            </a:p>
          </p:txBody>
        </p:sp>
      </p:grpSp>
      <p:grpSp>
        <p:nvGrpSpPr>
          <p:cNvPr id="9" name="Group 8">
            <a:extLst>
              <a:ext uri="{FF2B5EF4-FFF2-40B4-BE49-F238E27FC236}">
                <a16:creationId xmlns:a16="http://schemas.microsoft.com/office/drawing/2014/main" id="{50AFF9E6-4532-4D2F-9EC2-7D9354D3B7FE}"/>
              </a:ext>
            </a:extLst>
          </p:cNvPr>
          <p:cNvGrpSpPr/>
          <p:nvPr/>
        </p:nvGrpSpPr>
        <p:grpSpPr>
          <a:xfrm>
            <a:off x="4761824" y="5776865"/>
            <a:ext cx="2708427" cy="521334"/>
            <a:chOff x="4613182" y="5776865"/>
            <a:chExt cx="2708427" cy="521334"/>
          </a:xfrm>
        </p:grpSpPr>
        <p:sp>
          <p:nvSpPr>
            <p:cNvPr id="47" name="TextBox 46">
              <a:extLst>
                <a:ext uri="{FF2B5EF4-FFF2-40B4-BE49-F238E27FC236}">
                  <a16:creationId xmlns:a16="http://schemas.microsoft.com/office/drawing/2014/main" id="{7BF6A193-CFFC-4D56-9BE0-133686033AFA}"/>
                </a:ext>
              </a:extLst>
            </p:cNvPr>
            <p:cNvSpPr txBox="1"/>
            <p:nvPr/>
          </p:nvSpPr>
          <p:spPr>
            <a:xfrm>
              <a:off x="5136394" y="5829129"/>
              <a:ext cx="2185215" cy="461665"/>
            </a:xfrm>
            <a:prstGeom prst="rect">
              <a:avLst/>
            </a:prstGeom>
            <a:noFill/>
          </p:spPr>
          <p:txBody>
            <a:bodyPr wrap="none" rtlCol="0">
              <a:spAutoFit/>
            </a:bodyPr>
            <a:lstStyle/>
            <a:p>
              <a:pPr algn="ctr"/>
              <a:r>
                <a:rPr lang="en-US" sz="2400" b="1" dirty="0">
                  <a:latin typeface="Century Gothic" panose="020B0502020202020204" pitchFamily="34" charset="0"/>
                </a:rPr>
                <a:t>UNMEASURED</a:t>
              </a:r>
            </a:p>
          </p:txBody>
        </p:sp>
        <p:grpSp>
          <p:nvGrpSpPr>
            <p:cNvPr id="6" name="Group 5">
              <a:extLst>
                <a:ext uri="{FF2B5EF4-FFF2-40B4-BE49-F238E27FC236}">
                  <a16:creationId xmlns:a16="http://schemas.microsoft.com/office/drawing/2014/main" id="{4619541D-639D-4647-8665-40E5142F8B0A}"/>
                </a:ext>
              </a:extLst>
            </p:cNvPr>
            <p:cNvGrpSpPr/>
            <p:nvPr/>
          </p:nvGrpSpPr>
          <p:grpSpPr>
            <a:xfrm>
              <a:off x="4613182" y="5776865"/>
              <a:ext cx="579005" cy="521334"/>
              <a:chOff x="5780862" y="5656749"/>
              <a:chExt cx="579005" cy="521334"/>
            </a:xfrm>
          </p:grpSpPr>
          <p:sp>
            <p:nvSpPr>
              <p:cNvPr id="4" name="Oval 3">
                <a:extLst>
                  <a:ext uri="{FF2B5EF4-FFF2-40B4-BE49-F238E27FC236}">
                    <a16:creationId xmlns:a16="http://schemas.microsoft.com/office/drawing/2014/main" id="{59BEE25C-8A3C-4628-B56D-630243E44237}"/>
                  </a:ext>
                </a:extLst>
              </p:cNvPr>
              <p:cNvSpPr/>
              <p:nvPr/>
            </p:nvSpPr>
            <p:spPr>
              <a:xfrm>
                <a:off x="5809698" y="5656749"/>
                <a:ext cx="521334" cy="52133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9" name="TextBox 48">
                <a:extLst>
                  <a:ext uri="{FF2B5EF4-FFF2-40B4-BE49-F238E27FC236}">
                    <a16:creationId xmlns:a16="http://schemas.microsoft.com/office/drawing/2014/main" id="{09ED1B50-7B0A-4C8F-A11C-0CC6A2A26374}"/>
                  </a:ext>
                </a:extLst>
              </p:cNvPr>
              <p:cNvSpPr txBox="1"/>
              <p:nvPr/>
            </p:nvSpPr>
            <p:spPr>
              <a:xfrm>
                <a:off x="5780862" y="5731188"/>
                <a:ext cx="579005" cy="400110"/>
              </a:xfrm>
              <a:prstGeom prst="rect">
                <a:avLst/>
              </a:prstGeom>
              <a:noFill/>
            </p:spPr>
            <p:txBody>
              <a:bodyPr wrap="none" rtlCol="0">
                <a:spAutoFit/>
              </a:bodyPr>
              <a:lstStyle/>
              <a:p>
                <a:pPr algn="ctr"/>
                <a:r>
                  <a:rPr lang="en-US" sz="2000" b="1" dirty="0">
                    <a:solidFill>
                      <a:schemeClr val="bg1"/>
                    </a:solidFill>
                    <a:latin typeface="Century Gothic" panose="020B0502020202020204" pitchFamily="34" charset="0"/>
                  </a:rPr>
                  <a:t>UM</a:t>
                </a:r>
              </a:p>
            </p:txBody>
          </p:sp>
        </p:grpSp>
      </p:grpSp>
      <p:grpSp>
        <p:nvGrpSpPr>
          <p:cNvPr id="10" name="Group 9">
            <a:extLst>
              <a:ext uri="{FF2B5EF4-FFF2-40B4-BE49-F238E27FC236}">
                <a16:creationId xmlns:a16="http://schemas.microsoft.com/office/drawing/2014/main" id="{5126062A-3754-4EF8-8E60-DD040733DE66}"/>
              </a:ext>
            </a:extLst>
          </p:cNvPr>
          <p:cNvGrpSpPr/>
          <p:nvPr/>
        </p:nvGrpSpPr>
        <p:grpSpPr>
          <a:xfrm>
            <a:off x="904349" y="3315632"/>
            <a:ext cx="540533" cy="449672"/>
            <a:chOff x="1464881" y="5864960"/>
            <a:chExt cx="540533" cy="449672"/>
          </a:xfrm>
        </p:grpSpPr>
        <p:sp>
          <p:nvSpPr>
            <p:cNvPr id="54" name="Oval 53">
              <a:extLst>
                <a:ext uri="{FF2B5EF4-FFF2-40B4-BE49-F238E27FC236}">
                  <a16:creationId xmlns:a16="http://schemas.microsoft.com/office/drawing/2014/main" id="{F560419E-B16C-4BC0-9B02-22183190BF3B}"/>
                </a:ext>
              </a:extLst>
            </p:cNvPr>
            <p:cNvSpPr/>
            <p:nvPr/>
          </p:nvSpPr>
          <p:spPr>
            <a:xfrm>
              <a:off x="1510312" y="5864960"/>
              <a:ext cx="449672" cy="44967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0" name="TextBox 59">
              <a:extLst>
                <a:ext uri="{FF2B5EF4-FFF2-40B4-BE49-F238E27FC236}">
                  <a16:creationId xmlns:a16="http://schemas.microsoft.com/office/drawing/2014/main" id="{7E7C607F-A526-471C-9310-9506E9BCA289}"/>
                </a:ext>
              </a:extLst>
            </p:cNvPr>
            <p:cNvSpPr txBox="1"/>
            <p:nvPr/>
          </p:nvSpPr>
          <p:spPr>
            <a:xfrm>
              <a:off x="1464881" y="5903568"/>
              <a:ext cx="540533" cy="369332"/>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rPr>
                <a:t>UM</a:t>
              </a:r>
            </a:p>
          </p:txBody>
        </p:sp>
      </p:grpSp>
      <p:grpSp>
        <p:nvGrpSpPr>
          <p:cNvPr id="61" name="Group 60">
            <a:extLst>
              <a:ext uri="{FF2B5EF4-FFF2-40B4-BE49-F238E27FC236}">
                <a16:creationId xmlns:a16="http://schemas.microsoft.com/office/drawing/2014/main" id="{8447EC25-826F-4646-953A-6A7666C83E33}"/>
              </a:ext>
            </a:extLst>
          </p:cNvPr>
          <p:cNvGrpSpPr/>
          <p:nvPr/>
        </p:nvGrpSpPr>
        <p:grpSpPr>
          <a:xfrm>
            <a:off x="1647057" y="3317560"/>
            <a:ext cx="540533" cy="449672"/>
            <a:chOff x="1464881" y="5864960"/>
            <a:chExt cx="540533" cy="449672"/>
          </a:xfrm>
        </p:grpSpPr>
        <p:sp>
          <p:nvSpPr>
            <p:cNvPr id="62" name="Oval 61">
              <a:extLst>
                <a:ext uri="{FF2B5EF4-FFF2-40B4-BE49-F238E27FC236}">
                  <a16:creationId xmlns:a16="http://schemas.microsoft.com/office/drawing/2014/main" id="{2FD3780D-7295-420E-A29B-6A9E281BF281}"/>
                </a:ext>
              </a:extLst>
            </p:cNvPr>
            <p:cNvSpPr/>
            <p:nvPr/>
          </p:nvSpPr>
          <p:spPr>
            <a:xfrm>
              <a:off x="1510312" y="5864960"/>
              <a:ext cx="449672" cy="44967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5" name="TextBox 64">
              <a:extLst>
                <a:ext uri="{FF2B5EF4-FFF2-40B4-BE49-F238E27FC236}">
                  <a16:creationId xmlns:a16="http://schemas.microsoft.com/office/drawing/2014/main" id="{C7547C68-1C87-4EF4-89EC-3FDF05489637}"/>
                </a:ext>
              </a:extLst>
            </p:cNvPr>
            <p:cNvSpPr txBox="1"/>
            <p:nvPr/>
          </p:nvSpPr>
          <p:spPr>
            <a:xfrm>
              <a:off x="1464881" y="5903568"/>
              <a:ext cx="540533" cy="369332"/>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rPr>
                <a:t>UM</a:t>
              </a:r>
            </a:p>
          </p:txBody>
        </p:sp>
      </p:grpSp>
      <p:grpSp>
        <p:nvGrpSpPr>
          <p:cNvPr id="66" name="Group 65">
            <a:extLst>
              <a:ext uri="{FF2B5EF4-FFF2-40B4-BE49-F238E27FC236}">
                <a16:creationId xmlns:a16="http://schemas.microsoft.com/office/drawing/2014/main" id="{72DA3D8E-91DA-4D92-85F7-825D0422ED03}"/>
              </a:ext>
            </a:extLst>
          </p:cNvPr>
          <p:cNvGrpSpPr/>
          <p:nvPr/>
        </p:nvGrpSpPr>
        <p:grpSpPr>
          <a:xfrm>
            <a:off x="2621261" y="3319488"/>
            <a:ext cx="540533" cy="449672"/>
            <a:chOff x="1464881" y="5864960"/>
            <a:chExt cx="540533" cy="449672"/>
          </a:xfrm>
        </p:grpSpPr>
        <p:sp>
          <p:nvSpPr>
            <p:cNvPr id="67" name="Oval 66">
              <a:extLst>
                <a:ext uri="{FF2B5EF4-FFF2-40B4-BE49-F238E27FC236}">
                  <a16:creationId xmlns:a16="http://schemas.microsoft.com/office/drawing/2014/main" id="{E7798FB9-D96A-4639-B4C2-3C77C1D53A3D}"/>
                </a:ext>
              </a:extLst>
            </p:cNvPr>
            <p:cNvSpPr/>
            <p:nvPr/>
          </p:nvSpPr>
          <p:spPr>
            <a:xfrm>
              <a:off x="1510312" y="5864960"/>
              <a:ext cx="449672" cy="44967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8" name="TextBox 67">
              <a:extLst>
                <a:ext uri="{FF2B5EF4-FFF2-40B4-BE49-F238E27FC236}">
                  <a16:creationId xmlns:a16="http://schemas.microsoft.com/office/drawing/2014/main" id="{E7839771-5CB4-4D3E-B611-C2F782DB7CCA}"/>
                </a:ext>
              </a:extLst>
            </p:cNvPr>
            <p:cNvSpPr txBox="1"/>
            <p:nvPr/>
          </p:nvSpPr>
          <p:spPr>
            <a:xfrm>
              <a:off x="1464881" y="5903568"/>
              <a:ext cx="540533" cy="369332"/>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rPr>
                <a:t>UM</a:t>
              </a:r>
            </a:p>
          </p:txBody>
        </p:sp>
      </p:grpSp>
      <p:grpSp>
        <p:nvGrpSpPr>
          <p:cNvPr id="69" name="Group 68">
            <a:extLst>
              <a:ext uri="{FF2B5EF4-FFF2-40B4-BE49-F238E27FC236}">
                <a16:creationId xmlns:a16="http://schemas.microsoft.com/office/drawing/2014/main" id="{49949E21-4665-4B50-8F51-42AD21F4D503}"/>
              </a:ext>
            </a:extLst>
          </p:cNvPr>
          <p:cNvGrpSpPr/>
          <p:nvPr/>
        </p:nvGrpSpPr>
        <p:grpSpPr>
          <a:xfrm>
            <a:off x="4058454" y="3321416"/>
            <a:ext cx="540533" cy="449672"/>
            <a:chOff x="1464881" y="5864960"/>
            <a:chExt cx="540533" cy="449672"/>
          </a:xfrm>
        </p:grpSpPr>
        <p:sp>
          <p:nvSpPr>
            <p:cNvPr id="70" name="Oval 69">
              <a:extLst>
                <a:ext uri="{FF2B5EF4-FFF2-40B4-BE49-F238E27FC236}">
                  <a16:creationId xmlns:a16="http://schemas.microsoft.com/office/drawing/2014/main" id="{7774A5E6-D0C4-4A9F-A6A3-53AE90714968}"/>
                </a:ext>
              </a:extLst>
            </p:cNvPr>
            <p:cNvSpPr/>
            <p:nvPr/>
          </p:nvSpPr>
          <p:spPr>
            <a:xfrm>
              <a:off x="1510312" y="5864960"/>
              <a:ext cx="449672" cy="44967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1" name="TextBox 70">
              <a:extLst>
                <a:ext uri="{FF2B5EF4-FFF2-40B4-BE49-F238E27FC236}">
                  <a16:creationId xmlns:a16="http://schemas.microsoft.com/office/drawing/2014/main" id="{35C14AE7-5355-4F88-936C-9CE335CD1DFE}"/>
                </a:ext>
              </a:extLst>
            </p:cNvPr>
            <p:cNvSpPr txBox="1"/>
            <p:nvPr/>
          </p:nvSpPr>
          <p:spPr>
            <a:xfrm>
              <a:off x="1464881" y="5903568"/>
              <a:ext cx="540533" cy="369332"/>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rPr>
                <a:t>UM</a:t>
              </a:r>
            </a:p>
          </p:txBody>
        </p:sp>
      </p:grpSp>
      <p:grpSp>
        <p:nvGrpSpPr>
          <p:cNvPr id="72" name="Group 71">
            <a:extLst>
              <a:ext uri="{FF2B5EF4-FFF2-40B4-BE49-F238E27FC236}">
                <a16:creationId xmlns:a16="http://schemas.microsoft.com/office/drawing/2014/main" id="{9EDB00A9-E177-4D30-B8F5-AFE8477895EE}"/>
              </a:ext>
            </a:extLst>
          </p:cNvPr>
          <p:cNvGrpSpPr/>
          <p:nvPr/>
        </p:nvGrpSpPr>
        <p:grpSpPr>
          <a:xfrm>
            <a:off x="5275727" y="3323344"/>
            <a:ext cx="540533" cy="449672"/>
            <a:chOff x="1464881" y="5864960"/>
            <a:chExt cx="540533" cy="449672"/>
          </a:xfrm>
        </p:grpSpPr>
        <p:sp>
          <p:nvSpPr>
            <p:cNvPr id="73" name="Oval 72">
              <a:extLst>
                <a:ext uri="{FF2B5EF4-FFF2-40B4-BE49-F238E27FC236}">
                  <a16:creationId xmlns:a16="http://schemas.microsoft.com/office/drawing/2014/main" id="{DCC1B89D-729A-4302-A472-E63DA544B08E}"/>
                </a:ext>
              </a:extLst>
            </p:cNvPr>
            <p:cNvSpPr/>
            <p:nvPr/>
          </p:nvSpPr>
          <p:spPr>
            <a:xfrm>
              <a:off x="1510312" y="5864960"/>
              <a:ext cx="449672" cy="44967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4" name="TextBox 73">
              <a:extLst>
                <a:ext uri="{FF2B5EF4-FFF2-40B4-BE49-F238E27FC236}">
                  <a16:creationId xmlns:a16="http://schemas.microsoft.com/office/drawing/2014/main" id="{DB5266EC-40F2-4092-839B-E9BDBE7B0898}"/>
                </a:ext>
              </a:extLst>
            </p:cNvPr>
            <p:cNvSpPr txBox="1"/>
            <p:nvPr/>
          </p:nvSpPr>
          <p:spPr>
            <a:xfrm>
              <a:off x="1464881" y="5903568"/>
              <a:ext cx="540533" cy="369332"/>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rPr>
                <a:t>UM</a:t>
              </a:r>
            </a:p>
          </p:txBody>
        </p:sp>
      </p:grpSp>
      <p:grpSp>
        <p:nvGrpSpPr>
          <p:cNvPr id="78" name="Group 77">
            <a:extLst>
              <a:ext uri="{FF2B5EF4-FFF2-40B4-BE49-F238E27FC236}">
                <a16:creationId xmlns:a16="http://schemas.microsoft.com/office/drawing/2014/main" id="{0AE393FA-58EB-4A64-B9A2-710744D8FD42}"/>
              </a:ext>
            </a:extLst>
          </p:cNvPr>
          <p:cNvGrpSpPr/>
          <p:nvPr/>
        </p:nvGrpSpPr>
        <p:grpSpPr>
          <a:xfrm>
            <a:off x="11786155" y="2192990"/>
            <a:ext cx="540533" cy="449672"/>
            <a:chOff x="1464881" y="5864960"/>
            <a:chExt cx="540533" cy="449672"/>
          </a:xfrm>
        </p:grpSpPr>
        <p:sp>
          <p:nvSpPr>
            <p:cNvPr id="79" name="Oval 78">
              <a:extLst>
                <a:ext uri="{FF2B5EF4-FFF2-40B4-BE49-F238E27FC236}">
                  <a16:creationId xmlns:a16="http://schemas.microsoft.com/office/drawing/2014/main" id="{3F88F0A5-C60D-4DF0-9159-4E22F2D6119F}"/>
                </a:ext>
              </a:extLst>
            </p:cNvPr>
            <p:cNvSpPr/>
            <p:nvPr/>
          </p:nvSpPr>
          <p:spPr>
            <a:xfrm>
              <a:off x="1510312" y="5864960"/>
              <a:ext cx="449672" cy="44967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0" name="TextBox 79">
              <a:extLst>
                <a:ext uri="{FF2B5EF4-FFF2-40B4-BE49-F238E27FC236}">
                  <a16:creationId xmlns:a16="http://schemas.microsoft.com/office/drawing/2014/main" id="{4D0F93DC-040A-4385-A02A-D6824F74421E}"/>
                </a:ext>
              </a:extLst>
            </p:cNvPr>
            <p:cNvSpPr txBox="1"/>
            <p:nvPr/>
          </p:nvSpPr>
          <p:spPr>
            <a:xfrm>
              <a:off x="1464881" y="5903568"/>
              <a:ext cx="540533" cy="369332"/>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rPr>
                <a:t>UM</a:t>
              </a:r>
            </a:p>
          </p:txBody>
        </p:sp>
      </p:grpSp>
    </p:spTree>
    <p:extLst>
      <p:ext uri="{BB962C8B-B14F-4D97-AF65-F5344CB8AC3E}">
        <p14:creationId xmlns:p14="http://schemas.microsoft.com/office/powerpoint/2010/main" val="2378349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48000">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14:bounceEnd="48000">
                                          <p:cBhvr additive="base">
                                            <p:cTn id="7" dur="1000" fill="hold"/>
                                            <p:tgtEl>
                                              <p:spTgt spid="99"/>
                                            </p:tgtEl>
                                            <p:attrNameLst>
                                              <p:attrName>ppt_x</p:attrName>
                                            </p:attrNameLst>
                                          </p:cBhvr>
                                          <p:tavLst>
                                            <p:tav tm="0">
                                              <p:val>
                                                <p:strVal val="0-#ppt_w/2"/>
                                              </p:val>
                                            </p:tav>
                                            <p:tav tm="100000">
                                              <p:val>
                                                <p:strVal val="#ppt_x"/>
                                              </p:val>
                                            </p:tav>
                                          </p:tavLst>
                                        </p:anim>
                                        <p:anim calcmode="lin" valueType="num" p14:bounceEnd="48000">
                                          <p:cBhvr additive="base">
                                            <p:cTn id="8" dur="1000" fill="hold"/>
                                            <p:tgtEl>
                                              <p:spTgt spid="9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14:presetBounceEnd="48000">
                                      <p:stCondLst>
                                        <p:cond delay="500"/>
                                      </p:stCondLst>
                                      <p:childTnLst>
                                        <p:set>
                                          <p:cBhvr>
                                            <p:cTn id="11" dur="1" fill="hold">
                                              <p:stCondLst>
                                                <p:cond delay="0"/>
                                              </p:stCondLst>
                                            </p:cTn>
                                            <p:tgtEl>
                                              <p:spTgt spid="102"/>
                                            </p:tgtEl>
                                            <p:attrNameLst>
                                              <p:attrName>style.visibility</p:attrName>
                                            </p:attrNameLst>
                                          </p:cBhvr>
                                          <p:to>
                                            <p:strVal val="visible"/>
                                          </p:to>
                                        </p:set>
                                        <p:anim calcmode="lin" valueType="num" p14:bounceEnd="48000">
                                          <p:cBhvr additive="base">
                                            <p:cTn id="12" dur="1000" fill="hold"/>
                                            <p:tgtEl>
                                              <p:spTgt spid="102"/>
                                            </p:tgtEl>
                                            <p:attrNameLst>
                                              <p:attrName>ppt_x</p:attrName>
                                            </p:attrNameLst>
                                          </p:cBhvr>
                                          <p:tavLst>
                                            <p:tav tm="0">
                                              <p:val>
                                                <p:strVal val="0-#ppt_w/2"/>
                                              </p:val>
                                            </p:tav>
                                            <p:tav tm="100000">
                                              <p:val>
                                                <p:strVal val="#ppt_x"/>
                                              </p:val>
                                            </p:tav>
                                          </p:tavLst>
                                        </p:anim>
                                        <p:anim calcmode="lin" valueType="num" p14:bounceEnd="48000">
                                          <p:cBhvr additive="base">
                                            <p:cTn id="13" dur="1000" fill="hold"/>
                                            <p:tgtEl>
                                              <p:spTgt spid="102"/>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nodeType="afterEffect" p14:presetBounceEnd="48000">
                                      <p:stCondLst>
                                        <p:cond delay="500"/>
                                      </p:stCondLst>
                                      <p:childTnLst>
                                        <p:set>
                                          <p:cBhvr>
                                            <p:cTn id="16" dur="1" fill="hold">
                                              <p:stCondLst>
                                                <p:cond delay="0"/>
                                              </p:stCondLst>
                                            </p:cTn>
                                            <p:tgtEl>
                                              <p:spTgt spid="105"/>
                                            </p:tgtEl>
                                            <p:attrNameLst>
                                              <p:attrName>style.visibility</p:attrName>
                                            </p:attrNameLst>
                                          </p:cBhvr>
                                          <p:to>
                                            <p:strVal val="visible"/>
                                          </p:to>
                                        </p:set>
                                        <p:anim calcmode="lin" valueType="num" p14:bounceEnd="48000">
                                          <p:cBhvr additive="base">
                                            <p:cTn id="17" dur="1000" fill="hold"/>
                                            <p:tgtEl>
                                              <p:spTgt spid="105"/>
                                            </p:tgtEl>
                                            <p:attrNameLst>
                                              <p:attrName>ppt_x</p:attrName>
                                            </p:attrNameLst>
                                          </p:cBhvr>
                                          <p:tavLst>
                                            <p:tav tm="0">
                                              <p:val>
                                                <p:strVal val="0-#ppt_w/2"/>
                                              </p:val>
                                            </p:tav>
                                            <p:tav tm="100000">
                                              <p:val>
                                                <p:strVal val="#ppt_x"/>
                                              </p:val>
                                            </p:tav>
                                          </p:tavLst>
                                        </p:anim>
                                        <p:anim calcmode="lin" valueType="num" p14:bounceEnd="48000">
                                          <p:cBhvr additive="base">
                                            <p:cTn id="18" dur="1000" fill="hold"/>
                                            <p:tgtEl>
                                              <p:spTgt spid="105"/>
                                            </p:tgtEl>
                                            <p:attrNameLst>
                                              <p:attrName>ppt_y</p:attrName>
                                            </p:attrNameLst>
                                          </p:cBhvr>
                                          <p:tavLst>
                                            <p:tav tm="0">
                                              <p:val>
                                                <p:strVal val="#ppt_y"/>
                                              </p:val>
                                            </p:tav>
                                            <p:tav tm="100000">
                                              <p:val>
                                                <p:strVal val="#ppt_y"/>
                                              </p:val>
                                            </p:tav>
                                          </p:tavLst>
                                        </p:anim>
                                      </p:childTnLst>
                                    </p:cTn>
                                  </p:par>
                                </p:childTnLst>
                              </p:cTn>
                            </p:par>
                            <p:par>
                              <p:cTn id="19" fill="hold">
                                <p:stCondLst>
                                  <p:cond delay="4000"/>
                                </p:stCondLst>
                                <p:childTnLst>
                                  <p:par>
                                    <p:cTn id="20" presetID="2" presetClass="entr" presetSubtype="8" fill="hold" nodeType="afterEffect" p14:presetBounceEnd="48000">
                                      <p:stCondLst>
                                        <p:cond delay="500"/>
                                      </p:stCondLst>
                                      <p:childTnLst>
                                        <p:set>
                                          <p:cBhvr>
                                            <p:cTn id="21" dur="1" fill="hold">
                                              <p:stCondLst>
                                                <p:cond delay="0"/>
                                              </p:stCondLst>
                                            </p:cTn>
                                            <p:tgtEl>
                                              <p:spTgt spid="108"/>
                                            </p:tgtEl>
                                            <p:attrNameLst>
                                              <p:attrName>style.visibility</p:attrName>
                                            </p:attrNameLst>
                                          </p:cBhvr>
                                          <p:to>
                                            <p:strVal val="visible"/>
                                          </p:to>
                                        </p:set>
                                        <p:anim calcmode="lin" valueType="num" p14:bounceEnd="48000">
                                          <p:cBhvr additive="base">
                                            <p:cTn id="22" dur="1000" fill="hold"/>
                                            <p:tgtEl>
                                              <p:spTgt spid="108"/>
                                            </p:tgtEl>
                                            <p:attrNameLst>
                                              <p:attrName>ppt_x</p:attrName>
                                            </p:attrNameLst>
                                          </p:cBhvr>
                                          <p:tavLst>
                                            <p:tav tm="0">
                                              <p:val>
                                                <p:strVal val="0-#ppt_w/2"/>
                                              </p:val>
                                            </p:tav>
                                            <p:tav tm="100000">
                                              <p:val>
                                                <p:strVal val="#ppt_x"/>
                                              </p:val>
                                            </p:tav>
                                          </p:tavLst>
                                        </p:anim>
                                        <p:anim calcmode="lin" valueType="num" p14:bounceEnd="48000">
                                          <p:cBhvr additive="base">
                                            <p:cTn id="23" dur="1000" fill="hold"/>
                                            <p:tgtEl>
                                              <p:spTgt spid="10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500"/>
                                </p:stCondLst>
                                <p:childTnLst>
                                  <p:par>
                                    <p:cTn id="30" presetID="2" presetClass="entr" presetSubtype="8" fill="hold" nodeType="afterEffect" p14:presetBounceEnd="76000">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14:bounceEnd="76000">
                                          <p:cBhvr additive="base">
                                            <p:cTn id="32" dur="500" fill="hold"/>
                                            <p:tgtEl>
                                              <p:spTgt spid="10"/>
                                            </p:tgtEl>
                                            <p:attrNameLst>
                                              <p:attrName>ppt_x</p:attrName>
                                            </p:attrNameLst>
                                          </p:cBhvr>
                                          <p:tavLst>
                                            <p:tav tm="0">
                                              <p:val>
                                                <p:strVal val="0-#ppt_w/2"/>
                                              </p:val>
                                            </p:tav>
                                            <p:tav tm="100000">
                                              <p:val>
                                                <p:strVal val="#ppt_x"/>
                                              </p:val>
                                            </p:tav>
                                          </p:tavLst>
                                        </p:anim>
                                        <p:anim calcmode="lin" valueType="num" p14:bounceEnd="76000">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2" presetClass="entr" presetSubtype="8" fill="hold" nodeType="afterEffect" p14:presetBounceEnd="76000">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14:bounceEnd="76000">
                                          <p:cBhvr additive="base">
                                            <p:cTn id="37" dur="500" fill="hold"/>
                                            <p:tgtEl>
                                              <p:spTgt spid="61"/>
                                            </p:tgtEl>
                                            <p:attrNameLst>
                                              <p:attrName>ppt_x</p:attrName>
                                            </p:attrNameLst>
                                          </p:cBhvr>
                                          <p:tavLst>
                                            <p:tav tm="0">
                                              <p:val>
                                                <p:strVal val="0-#ppt_w/2"/>
                                              </p:val>
                                            </p:tav>
                                            <p:tav tm="100000">
                                              <p:val>
                                                <p:strVal val="#ppt_x"/>
                                              </p:val>
                                            </p:tav>
                                          </p:tavLst>
                                        </p:anim>
                                        <p:anim calcmode="lin" valueType="num" p14:bounceEnd="76000">
                                          <p:cBhvr additive="base">
                                            <p:cTn id="38" dur="500" fill="hold"/>
                                            <p:tgtEl>
                                              <p:spTgt spid="61"/>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 presetClass="entr" presetSubtype="8" fill="hold" nodeType="afterEffect" p14:presetBounceEnd="76000">
                                      <p:stCondLst>
                                        <p:cond delay="0"/>
                                      </p:stCondLst>
                                      <p:childTnLst>
                                        <p:set>
                                          <p:cBhvr>
                                            <p:cTn id="41" dur="1" fill="hold">
                                              <p:stCondLst>
                                                <p:cond delay="0"/>
                                              </p:stCondLst>
                                            </p:cTn>
                                            <p:tgtEl>
                                              <p:spTgt spid="66"/>
                                            </p:tgtEl>
                                            <p:attrNameLst>
                                              <p:attrName>style.visibility</p:attrName>
                                            </p:attrNameLst>
                                          </p:cBhvr>
                                          <p:to>
                                            <p:strVal val="visible"/>
                                          </p:to>
                                        </p:set>
                                        <p:anim calcmode="lin" valueType="num" p14:bounceEnd="76000">
                                          <p:cBhvr additive="base">
                                            <p:cTn id="42" dur="500" fill="hold"/>
                                            <p:tgtEl>
                                              <p:spTgt spid="66"/>
                                            </p:tgtEl>
                                            <p:attrNameLst>
                                              <p:attrName>ppt_x</p:attrName>
                                            </p:attrNameLst>
                                          </p:cBhvr>
                                          <p:tavLst>
                                            <p:tav tm="0">
                                              <p:val>
                                                <p:strVal val="0-#ppt_w/2"/>
                                              </p:val>
                                            </p:tav>
                                            <p:tav tm="100000">
                                              <p:val>
                                                <p:strVal val="#ppt_x"/>
                                              </p:val>
                                            </p:tav>
                                          </p:tavLst>
                                        </p:anim>
                                        <p:anim calcmode="lin" valueType="num" p14:bounceEnd="76000">
                                          <p:cBhvr additive="base">
                                            <p:cTn id="43" dur="500" fill="hold"/>
                                            <p:tgtEl>
                                              <p:spTgt spid="66"/>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8" fill="hold" nodeType="afterEffect" p14:presetBounceEnd="76000">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14:bounceEnd="76000">
                                          <p:cBhvr additive="base">
                                            <p:cTn id="47" dur="500" fill="hold"/>
                                            <p:tgtEl>
                                              <p:spTgt spid="69"/>
                                            </p:tgtEl>
                                            <p:attrNameLst>
                                              <p:attrName>ppt_x</p:attrName>
                                            </p:attrNameLst>
                                          </p:cBhvr>
                                          <p:tavLst>
                                            <p:tav tm="0">
                                              <p:val>
                                                <p:strVal val="0-#ppt_w/2"/>
                                              </p:val>
                                            </p:tav>
                                            <p:tav tm="100000">
                                              <p:val>
                                                <p:strVal val="#ppt_x"/>
                                              </p:val>
                                            </p:tav>
                                          </p:tavLst>
                                        </p:anim>
                                        <p:anim calcmode="lin" valueType="num" p14:bounceEnd="76000">
                                          <p:cBhvr additive="base">
                                            <p:cTn id="48" dur="500" fill="hold"/>
                                            <p:tgtEl>
                                              <p:spTgt spid="69"/>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8" fill="hold" nodeType="afterEffect" p14:presetBounceEnd="76000">
                                      <p:stCondLst>
                                        <p:cond delay="0"/>
                                      </p:stCondLst>
                                      <p:childTnLst>
                                        <p:set>
                                          <p:cBhvr>
                                            <p:cTn id="51" dur="1" fill="hold">
                                              <p:stCondLst>
                                                <p:cond delay="0"/>
                                              </p:stCondLst>
                                            </p:cTn>
                                            <p:tgtEl>
                                              <p:spTgt spid="72"/>
                                            </p:tgtEl>
                                            <p:attrNameLst>
                                              <p:attrName>style.visibility</p:attrName>
                                            </p:attrNameLst>
                                          </p:cBhvr>
                                          <p:to>
                                            <p:strVal val="visible"/>
                                          </p:to>
                                        </p:set>
                                        <p:anim calcmode="lin" valueType="num" p14:bounceEnd="76000">
                                          <p:cBhvr additive="base">
                                            <p:cTn id="52" dur="500" fill="hold"/>
                                            <p:tgtEl>
                                              <p:spTgt spid="72"/>
                                            </p:tgtEl>
                                            <p:attrNameLst>
                                              <p:attrName>ppt_x</p:attrName>
                                            </p:attrNameLst>
                                          </p:cBhvr>
                                          <p:tavLst>
                                            <p:tav tm="0">
                                              <p:val>
                                                <p:strVal val="0-#ppt_w/2"/>
                                              </p:val>
                                            </p:tav>
                                            <p:tav tm="100000">
                                              <p:val>
                                                <p:strVal val="#ppt_x"/>
                                              </p:val>
                                            </p:tav>
                                          </p:tavLst>
                                        </p:anim>
                                        <p:anim calcmode="lin" valueType="num" p14:bounceEnd="76000">
                                          <p:cBhvr additive="base">
                                            <p:cTn id="53" dur="500" fill="hold"/>
                                            <p:tgtEl>
                                              <p:spTgt spid="72"/>
                                            </p:tgtEl>
                                            <p:attrNameLst>
                                              <p:attrName>ppt_y</p:attrName>
                                            </p:attrNameLst>
                                          </p:cBhvr>
                                          <p:tavLst>
                                            <p:tav tm="0">
                                              <p:val>
                                                <p:strVal val="#ppt_y"/>
                                              </p:val>
                                            </p:tav>
                                            <p:tav tm="100000">
                                              <p:val>
                                                <p:strVal val="#ppt_y"/>
                                              </p:val>
                                            </p:tav>
                                          </p:tavLst>
                                        </p:anim>
                                      </p:childTnLst>
                                    </p:cTn>
                                  </p:par>
                                </p:childTnLst>
                              </p:cTn>
                            </p:par>
                            <p:par>
                              <p:cTn id="54" fill="hold">
                                <p:stCondLst>
                                  <p:cond delay="3000"/>
                                </p:stCondLst>
                                <p:childTnLst>
                                  <p:par>
                                    <p:cTn id="55" presetID="2" presetClass="entr" presetSubtype="8" fill="hold" nodeType="afterEffect" p14:presetBounceEnd="76000">
                                      <p:stCondLst>
                                        <p:cond delay="0"/>
                                      </p:stCondLst>
                                      <p:childTnLst>
                                        <p:set>
                                          <p:cBhvr>
                                            <p:cTn id="56" dur="1" fill="hold">
                                              <p:stCondLst>
                                                <p:cond delay="0"/>
                                              </p:stCondLst>
                                            </p:cTn>
                                            <p:tgtEl>
                                              <p:spTgt spid="78"/>
                                            </p:tgtEl>
                                            <p:attrNameLst>
                                              <p:attrName>style.visibility</p:attrName>
                                            </p:attrNameLst>
                                          </p:cBhvr>
                                          <p:to>
                                            <p:strVal val="visible"/>
                                          </p:to>
                                        </p:set>
                                        <p:anim calcmode="lin" valueType="num" p14:bounceEnd="76000">
                                          <p:cBhvr additive="base">
                                            <p:cTn id="57" dur="500" fill="hold"/>
                                            <p:tgtEl>
                                              <p:spTgt spid="78"/>
                                            </p:tgtEl>
                                            <p:attrNameLst>
                                              <p:attrName>ppt_x</p:attrName>
                                            </p:attrNameLst>
                                          </p:cBhvr>
                                          <p:tavLst>
                                            <p:tav tm="0">
                                              <p:val>
                                                <p:strVal val="0-#ppt_w/2"/>
                                              </p:val>
                                            </p:tav>
                                            <p:tav tm="100000">
                                              <p:val>
                                                <p:strVal val="#ppt_x"/>
                                              </p:val>
                                            </p:tav>
                                          </p:tavLst>
                                        </p:anim>
                                        <p:anim calcmode="lin" valueType="num" p14:bounceEnd="76000">
                                          <p:cBhvr additive="base">
                                            <p:cTn id="58"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1000" fill="hold"/>
                                            <p:tgtEl>
                                              <p:spTgt spid="99"/>
                                            </p:tgtEl>
                                            <p:attrNameLst>
                                              <p:attrName>ppt_x</p:attrName>
                                            </p:attrNameLst>
                                          </p:cBhvr>
                                          <p:tavLst>
                                            <p:tav tm="0">
                                              <p:val>
                                                <p:strVal val="0-#ppt_w/2"/>
                                              </p:val>
                                            </p:tav>
                                            <p:tav tm="100000">
                                              <p:val>
                                                <p:strVal val="#ppt_x"/>
                                              </p:val>
                                            </p:tav>
                                          </p:tavLst>
                                        </p:anim>
                                        <p:anim calcmode="lin" valueType="num">
                                          <p:cBhvr additive="base">
                                            <p:cTn id="8" dur="1000" fill="hold"/>
                                            <p:tgtEl>
                                              <p:spTgt spid="9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500"/>
                                      </p:stCondLst>
                                      <p:childTnLst>
                                        <p:set>
                                          <p:cBhvr>
                                            <p:cTn id="11" dur="1" fill="hold">
                                              <p:stCondLst>
                                                <p:cond delay="0"/>
                                              </p:stCondLst>
                                            </p:cTn>
                                            <p:tgtEl>
                                              <p:spTgt spid="102"/>
                                            </p:tgtEl>
                                            <p:attrNameLst>
                                              <p:attrName>style.visibility</p:attrName>
                                            </p:attrNameLst>
                                          </p:cBhvr>
                                          <p:to>
                                            <p:strVal val="visible"/>
                                          </p:to>
                                        </p:set>
                                        <p:anim calcmode="lin" valueType="num">
                                          <p:cBhvr additive="base">
                                            <p:cTn id="12" dur="1000" fill="hold"/>
                                            <p:tgtEl>
                                              <p:spTgt spid="102"/>
                                            </p:tgtEl>
                                            <p:attrNameLst>
                                              <p:attrName>ppt_x</p:attrName>
                                            </p:attrNameLst>
                                          </p:cBhvr>
                                          <p:tavLst>
                                            <p:tav tm="0">
                                              <p:val>
                                                <p:strVal val="0-#ppt_w/2"/>
                                              </p:val>
                                            </p:tav>
                                            <p:tav tm="100000">
                                              <p:val>
                                                <p:strVal val="#ppt_x"/>
                                              </p:val>
                                            </p:tav>
                                          </p:tavLst>
                                        </p:anim>
                                        <p:anim calcmode="lin" valueType="num">
                                          <p:cBhvr additive="base">
                                            <p:cTn id="13" dur="1000" fill="hold"/>
                                            <p:tgtEl>
                                              <p:spTgt spid="102"/>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nodeType="afterEffect">
                                      <p:stCondLst>
                                        <p:cond delay="500"/>
                                      </p:stCondLst>
                                      <p:childTnLst>
                                        <p:set>
                                          <p:cBhvr>
                                            <p:cTn id="16" dur="1" fill="hold">
                                              <p:stCondLst>
                                                <p:cond delay="0"/>
                                              </p:stCondLst>
                                            </p:cTn>
                                            <p:tgtEl>
                                              <p:spTgt spid="105"/>
                                            </p:tgtEl>
                                            <p:attrNameLst>
                                              <p:attrName>style.visibility</p:attrName>
                                            </p:attrNameLst>
                                          </p:cBhvr>
                                          <p:to>
                                            <p:strVal val="visible"/>
                                          </p:to>
                                        </p:set>
                                        <p:anim calcmode="lin" valueType="num">
                                          <p:cBhvr additive="base">
                                            <p:cTn id="17" dur="1000" fill="hold"/>
                                            <p:tgtEl>
                                              <p:spTgt spid="105"/>
                                            </p:tgtEl>
                                            <p:attrNameLst>
                                              <p:attrName>ppt_x</p:attrName>
                                            </p:attrNameLst>
                                          </p:cBhvr>
                                          <p:tavLst>
                                            <p:tav tm="0">
                                              <p:val>
                                                <p:strVal val="0-#ppt_w/2"/>
                                              </p:val>
                                            </p:tav>
                                            <p:tav tm="100000">
                                              <p:val>
                                                <p:strVal val="#ppt_x"/>
                                              </p:val>
                                            </p:tav>
                                          </p:tavLst>
                                        </p:anim>
                                        <p:anim calcmode="lin" valueType="num">
                                          <p:cBhvr additive="base">
                                            <p:cTn id="18" dur="1000" fill="hold"/>
                                            <p:tgtEl>
                                              <p:spTgt spid="105"/>
                                            </p:tgtEl>
                                            <p:attrNameLst>
                                              <p:attrName>ppt_y</p:attrName>
                                            </p:attrNameLst>
                                          </p:cBhvr>
                                          <p:tavLst>
                                            <p:tav tm="0">
                                              <p:val>
                                                <p:strVal val="#ppt_y"/>
                                              </p:val>
                                            </p:tav>
                                            <p:tav tm="100000">
                                              <p:val>
                                                <p:strVal val="#ppt_y"/>
                                              </p:val>
                                            </p:tav>
                                          </p:tavLst>
                                        </p:anim>
                                      </p:childTnLst>
                                    </p:cTn>
                                  </p:par>
                                </p:childTnLst>
                              </p:cTn>
                            </p:par>
                            <p:par>
                              <p:cTn id="19" fill="hold">
                                <p:stCondLst>
                                  <p:cond delay="4000"/>
                                </p:stCondLst>
                                <p:childTnLst>
                                  <p:par>
                                    <p:cTn id="20" presetID="2" presetClass="entr" presetSubtype="8" fill="hold" nodeType="afterEffect">
                                      <p:stCondLst>
                                        <p:cond delay="500"/>
                                      </p:stCondLst>
                                      <p:childTnLst>
                                        <p:set>
                                          <p:cBhvr>
                                            <p:cTn id="21" dur="1" fill="hold">
                                              <p:stCondLst>
                                                <p:cond delay="0"/>
                                              </p:stCondLst>
                                            </p:cTn>
                                            <p:tgtEl>
                                              <p:spTgt spid="108"/>
                                            </p:tgtEl>
                                            <p:attrNameLst>
                                              <p:attrName>style.visibility</p:attrName>
                                            </p:attrNameLst>
                                          </p:cBhvr>
                                          <p:to>
                                            <p:strVal val="visible"/>
                                          </p:to>
                                        </p:set>
                                        <p:anim calcmode="lin" valueType="num">
                                          <p:cBhvr additive="base">
                                            <p:cTn id="22" dur="1000" fill="hold"/>
                                            <p:tgtEl>
                                              <p:spTgt spid="108"/>
                                            </p:tgtEl>
                                            <p:attrNameLst>
                                              <p:attrName>ppt_x</p:attrName>
                                            </p:attrNameLst>
                                          </p:cBhvr>
                                          <p:tavLst>
                                            <p:tav tm="0">
                                              <p:val>
                                                <p:strVal val="0-#ppt_w/2"/>
                                              </p:val>
                                            </p:tav>
                                            <p:tav tm="100000">
                                              <p:val>
                                                <p:strVal val="#ppt_x"/>
                                              </p:val>
                                            </p:tav>
                                          </p:tavLst>
                                        </p:anim>
                                        <p:anim calcmode="lin" valueType="num">
                                          <p:cBhvr additive="base">
                                            <p:cTn id="23" dur="1000" fill="hold"/>
                                            <p:tgtEl>
                                              <p:spTgt spid="10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2" presetClass="entr" presetSubtype="8" fill="hold" nodeType="after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0-#ppt_w/2"/>
                                              </p:val>
                                            </p:tav>
                                            <p:tav tm="100000">
                                              <p:val>
                                                <p:strVal val="#ppt_x"/>
                                              </p:val>
                                            </p:tav>
                                          </p:tavLst>
                                        </p:anim>
                                        <p:anim calcmode="lin" valueType="num">
                                          <p:cBhvr additive="base">
                                            <p:cTn id="38" dur="500" fill="hold"/>
                                            <p:tgtEl>
                                              <p:spTgt spid="61"/>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 presetClass="entr" presetSubtype="8" fill="hold" nodeType="afterEffect">
                                      <p:stCondLst>
                                        <p:cond delay="0"/>
                                      </p:stCondLst>
                                      <p:childTnLst>
                                        <p:set>
                                          <p:cBhvr>
                                            <p:cTn id="41" dur="1" fill="hold">
                                              <p:stCondLst>
                                                <p:cond delay="0"/>
                                              </p:stCondLst>
                                            </p:cTn>
                                            <p:tgtEl>
                                              <p:spTgt spid="66"/>
                                            </p:tgtEl>
                                            <p:attrNameLst>
                                              <p:attrName>style.visibility</p:attrName>
                                            </p:attrNameLst>
                                          </p:cBhvr>
                                          <p:to>
                                            <p:strVal val="visible"/>
                                          </p:to>
                                        </p:set>
                                        <p:anim calcmode="lin" valueType="num">
                                          <p:cBhvr additive="base">
                                            <p:cTn id="42" dur="500" fill="hold"/>
                                            <p:tgtEl>
                                              <p:spTgt spid="66"/>
                                            </p:tgtEl>
                                            <p:attrNameLst>
                                              <p:attrName>ppt_x</p:attrName>
                                            </p:attrNameLst>
                                          </p:cBhvr>
                                          <p:tavLst>
                                            <p:tav tm="0">
                                              <p:val>
                                                <p:strVal val="0-#ppt_w/2"/>
                                              </p:val>
                                            </p:tav>
                                            <p:tav tm="100000">
                                              <p:val>
                                                <p:strVal val="#ppt_x"/>
                                              </p:val>
                                            </p:tav>
                                          </p:tavLst>
                                        </p:anim>
                                        <p:anim calcmode="lin" valueType="num">
                                          <p:cBhvr additive="base">
                                            <p:cTn id="43" dur="500" fill="hold"/>
                                            <p:tgtEl>
                                              <p:spTgt spid="66"/>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8" fill="hold" nodeType="afterEffect">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cBhvr additive="base">
                                            <p:cTn id="47" dur="500" fill="hold"/>
                                            <p:tgtEl>
                                              <p:spTgt spid="69"/>
                                            </p:tgtEl>
                                            <p:attrNameLst>
                                              <p:attrName>ppt_x</p:attrName>
                                            </p:attrNameLst>
                                          </p:cBhvr>
                                          <p:tavLst>
                                            <p:tav tm="0">
                                              <p:val>
                                                <p:strVal val="0-#ppt_w/2"/>
                                              </p:val>
                                            </p:tav>
                                            <p:tav tm="100000">
                                              <p:val>
                                                <p:strVal val="#ppt_x"/>
                                              </p:val>
                                            </p:tav>
                                          </p:tavLst>
                                        </p:anim>
                                        <p:anim calcmode="lin" valueType="num">
                                          <p:cBhvr additive="base">
                                            <p:cTn id="48" dur="500" fill="hold"/>
                                            <p:tgtEl>
                                              <p:spTgt spid="69"/>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8" fill="hold" nodeType="afterEffect">
                                      <p:stCondLst>
                                        <p:cond delay="0"/>
                                      </p:stCondLst>
                                      <p:childTnLst>
                                        <p:set>
                                          <p:cBhvr>
                                            <p:cTn id="51" dur="1" fill="hold">
                                              <p:stCondLst>
                                                <p:cond delay="0"/>
                                              </p:stCondLst>
                                            </p:cTn>
                                            <p:tgtEl>
                                              <p:spTgt spid="72"/>
                                            </p:tgtEl>
                                            <p:attrNameLst>
                                              <p:attrName>style.visibility</p:attrName>
                                            </p:attrNameLst>
                                          </p:cBhvr>
                                          <p:to>
                                            <p:strVal val="visible"/>
                                          </p:to>
                                        </p:set>
                                        <p:anim calcmode="lin" valueType="num">
                                          <p:cBhvr additive="base">
                                            <p:cTn id="52" dur="500" fill="hold"/>
                                            <p:tgtEl>
                                              <p:spTgt spid="72"/>
                                            </p:tgtEl>
                                            <p:attrNameLst>
                                              <p:attrName>ppt_x</p:attrName>
                                            </p:attrNameLst>
                                          </p:cBhvr>
                                          <p:tavLst>
                                            <p:tav tm="0">
                                              <p:val>
                                                <p:strVal val="0-#ppt_w/2"/>
                                              </p:val>
                                            </p:tav>
                                            <p:tav tm="100000">
                                              <p:val>
                                                <p:strVal val="#ppt_x"/>
                                              </p:val>
                                            </p:tav>
                                          </p:tavLst>
                                        </p:anim>
                                        <p:anim calcmode="lin" valueType="num">
                                          <p:cBhvr additive="base">
                                            <p:cTn id="53" dur="500" fill="hold"/>
                                            <p:tgtEl>
                                              <p:spTgt spid="72"/>
                                            </p:tgtEl>
                                            <p:attrNameLst>
                                              <p:attrName>ppt_y</p:attrName>
                                            </p:attrNameLst>
                                          </p:cBhvr>
                                          <p:tavLst>
                                            <p:tav tm="0">
                                              <p:val>
                                                <p:strVal val="#ppt_y"/>
                                              </p:val>
                                            </p:tav>
                                            <p:tav tm="100000">
                                              <p:val>
                                                <p:strVal val="#ppt_y"/>
                                              </p:val>
                                            </p:tav>
                                          </p:tavLst>
                                        </p:anim>
                                      </p:childTnLst>
                                    </p:cTn>
                                  </p:par>
                                </p:childTnLst>
                              </p:cTn>
                            </p:par>
                            <p:par>
                              <p:cTn id="54" fill="hold">
                                <p:stCondLst>
                                  <p:cond delay="3000"/>
                                </p:stCondLst>
                                <p:childTnLst>
                                  <p:par>
                                    <p:cTn id="55" presetID="2" presetClass="entr" presetSubtype="8" fill="hold" nodeType="afterEffect">
                                      <p:stCondLst>
                                        <p:cond delay="0"/>
                                      </p:stCondLst>
                                      <p:childTnLst>
                                        <p:set>
                                          <p:cBhvr>
                                            <p:cTn id="56" dur="1" fill="hold">
                                              <p:stCondLst>
                                                <p:cond delay="0"/>
                                              </p:stCondLst>
                                            </p:cTn>
                                            <p:tgtEl>
                                              <p:spTgt spid="78"/>
                                            </p:tgtEl>
                                            <p:attrNameLst>
                                              <p:attrName>style.visibility</p:attrName>
                                            </p:attrNameLst>
                                          </p:cBhvr>
                                          <p:to>
                                            <p:strVal val="visible"/>
                                          </p:to>
                                        </p:set>
                                        <p:anim calcmode="lin" valueType="num">
                                          <p:cBhvr additive="base">
                                            <p:cTn id="57" dur="500" fill="hold"/>
                                            <p:tgtEl>
                                              <p:spTgt spid="78"/>
                                            </p:tgtEl>
                                            <p:attrNameLst>
                                              <p:attrName>ppt_x</p:attrName>
                                            </p:attrNameLst>
                                          </p:cBhvr>
                                          <p:tavLst>
                                            <p:tav tm="0">
                                              <p:val>
                                                <p:strVal val="0-#ppt_w/2"/>
                                              </p:val>
                                            </p:tav>
                                            <p:tav tm="100000">
                                              <p:val>
                                                <p:strVal val="#ppt_x"/>
                                              </p:val>
                                            </p:tav>
                                          </p:tavLst>
                                        </p:anim>
                                        <p:anim calcmode="lin" valueType="num">
                                          <p:cBhvr additive="base">
                                            <p:cTn id="58"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7D9E2E-6D2D-400D-8A8E-C63855182E8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47556" y="3872679"/>
            <a:ext cx="8203725" cy="2756031"/>
          </a:xfrm>
          <a:prstGeom prst="rect">
            <a:avLst/>
          </a:prstGeom>
        </p:spPr>
      </p:pic>
      <p:sp>
        <p:nvSpPr>
          <p:cNvPr id="5" name="TextBox 4">
            <a:extLst>
              <a:ext uri="{FF2B5EF4-FFF2-40B4-BE49-F238E27FC236}">
                <a16:creationId xmlns:a16="http://schemas.microsoft.com/office/drawing/2014/main" id="{99ABE25C-E688-4766-83AC-DA12599FD118}"/>
              </a:ext>
            </a:extLst>
          </p:cNvPr>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Total Canada</a:t>
            </a:r>
          </a:p>
          <a:p>
            <a:pPr algn="ctr"/>
            <a:r>
              <a:rPr lang="en-US" sz="2000" dirty="0">
                <a:solidFill>
                  <a:srgbClr val="901D06"/>
                </a:solidFill>
                <a:latin typeface="Century Gothic" panose="020B0502020202020204" pitchFamily="34" charset="0"/>
              </a:rPr>
              <a:t>Adults 18+</a:t>
            </a:r>
          </a:p>
        </p:txBody>
      </p:sp>
      <p:sp>
        <p:nvSpPr>
          <p:cNvPr id="6" name="TextBox 5">
            <a:extLst>
              <a:ext uri="{FF2B5EF4-FFF2-40B4-BE49-F238E27FC236}">
                <a16:creationId xmlns:a16="http://schemas.microsoft.com/office/drawing/2014/main" id="{E3F7B10E-043C-462E-AEA1-56BC66F5597A}"/>
              </a:ext>
            </a:extLst>
          </p:cNvPr>
          <p:cNvSpPr txBox="1"/>
          <p:nvPr/>
        </p:nvSpPr>
        <p:spPr>
          <a:xfrm>
            <a:off x="841896" y="1959888"/>
            <a:ext cx="1225015" cy="400110"/>
          </a:xfrm>
          <a:prstGeom prst="rect">
            <a:avLst/>
          </a:prstGeom>
          <a:noFill/>
        </p:spPr>
        <p:txBody>
          <a:bodyPr wrap="none" rtlCol="0">
            <a:spAutoFit/>
          </a:bodyPr>
          <a:lstStyle/>
          <a:p>
            <a:pPr algn="r"/>
            <a:r>
              <a:rPr lang="en-US" sz="2000" b="1" dirty="0">
                <a:solidFill>
                  <a:srgbClr val="901D06"/>
                </a:solidFill>
                <a:latin typeface="Century Gothic" panose="020B0502020202020204" pitchFamily="34" charset="0"/>
              </a:rPr>
              <a:t>DEVICES</a:t>
            </a:r>
          </a:p>
        </p:txBody>
      </p:sp>
      <p:sp>
        <p:nvSpPr>
          <p:cNvPr id="7" name="TextBox 6">
            <a:extLst>
              <a:ext uri="{FF2B5EF4-FFF2-40B4-BE49-F238E27FC236}">
                <a16:creationId xmlns:a16="http://schemas.microsoft.com/office/drawing/2014/main" id="{8164434D-1146-49F1-B768-4481CF6B0CCE}"/>
              </a:ext>
            </a:extLst>
          </p:cNvPr>
          <p:cNvSpPr txBox="1"/>
          <p:nvPr/>
        </p:nvSpPr>
        <p:spPr>
          <a:xfrm>
            <a:off x="740907" y="5050640"/>
            <a:ext cx="1326004" cy="400110"/>
          </a:xfrm>
          <a:prstGeom prst="rect">
            <a:avLst/>
          </a:prstGeom>
          <a:noFill/>
        </p:spPr>
        <p:txBody>
          <a:bodyPr wrap="none" rtlCol="0">
            <a:spAutoFit/>
          </a:bodyPr>
          <a:lstStyle/>
          <a:p>
            <a:pPr algn="r"/>
            <a:r>
              <a:rPr lang="en-US" sz="2000" b="1" dirty="0">
                <a:solidFill>
                  <a:srgbClr val="901D06"/>
                </a:solidFill>
                <a:latin typeface="Century Gothic" panose="020B0502020202020204" pitchFamily="34" charset="0"/>
              </a:rPr>
              <a:t>CONTENT</a:t>
            </a:r>
          </a:p>
        </p:txBody>
      </p:sp>
      <p:pic>
        <p:nvPicPr>
          <p:cNvPr id="4" name="Picture 3">
            <a:extLst>
              <a:ext uri="{FF2B5EF4-FFF2-40B4-BE49-F238E27FC236}">
                <a16:creationId xmlns:a16="http://schemas.microsoft.com/office/drawing/2014/main" id="{31FD1121-63F5-497C-B618-363708E1651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555507" y="141498"/>
            <a:ext cx="8051974" cy="3691450"/>
          </a:xfrm>
          <a:prstGeom prst="rect">
            <a:avLst/>
          </a:prstGeom>
        </p:spPr>
      </p:pic>
    </p:spTree>
    <p:extLst>
      <p:ext uri="{BB962C8B-B14F-4D97-AF65-F5344CB8AC3E}">
        <p14:creationId xmlns:p14="http://schemas.microsoft.com/office/powerpoint/2010/main" val="2418786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387601" y="-261253"/>
            <a:ext cx="7416799" cy="7416799"/>
            <a:chOff x="2387601" y="-261253"/>
            <a:chExt cx="7416799" cy="7416799"/>
          </a:xfrm>
        </p:grpSpPr>
        <p:sp>
          <p:nvSpPr>
            <p:cNvPr id="57" name="Oval 56"/>
            <p:cNvSpPr/>
            <p:nvPr/>
          </p:nvSpPr>
          <p:spPr>
            <a:xfrm>
              <a:off x="2387601" y="-261253"/>
              <a:ext cx="7416798" cy="7416798"/>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c 68"/>
            <p:cNvSpPr/>
            <p:nvPr/>
          </p:nvSpPr>
          <p:spPr>
            <a:xfrm>
              <a:off x="2387602" y="-261252"/>
              <a:ext cx="7416798" cy="7416798"/>
            </a:xfrm>
            <a:prstGeom prst="arc">
              <a:avLst>
                <a:gd name="adj1" fmla="val 2413588"/>
                <a:gd name="adj2" fmla="val 1618942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Box 69"/>
            <p:cNvSpPr txBox="1"/>
            <p:nvPr/>
          </p:nvSpPr>
          <p:spPr>
            <a:xfrm>
              <a:off x="7415229" y="2144024"/>
              <a:ext cx="922047" cy="707886"/>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777</a:t>
              </a:r>
            </a:p>
          </p:txBody>
        </p:sp>
        <p:sp>
          <p:nvSpPr>
            <p:cNvPr id="71" name="TextBox 70"/>
            <p:cNvSpPr txBox="1"/>
            <p:nvPr/>
          </p:nvSpPr>
          <p:spPr>
            <a:xfrm>
              <a:off x="5375289" y="4248746"/>
              <a:ext cx="1441421" cy="707886"/>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1,377</a:t>
              </a:r>
            </a:p>
          </p:txBody>
        </p:sp>
      </p:grpSp>
      <p:grpSp>
        <p:nvGrpSpPr>
          <p:cNvPr id="2" name="Group 1">
            <a:extLst>
              <a:ext uri="{FF2B5EF4-FFF2-40B4-BE49-F238E27FC236}">
                <a16:creationId xmlns:a16="http://schemas.microsoft.com/office/drawing/2014/main" id="{443D635C-9CDF-4CB8-AD5C-05A20861E513}"/>
              </a:ext>
            </a:extLst>
          </p:cNvPr>
          <p:cNvGrpSpPr/>
          <p:nvPr/>
        </p:nvGrpSpPr>
        <p:grpSpPr>
          <a:xfrm>
            <a:off x="2415912" y="-251088"/>
            <a:ext cx="7360176" cy="7360176"/>
            <a:chOff x="2415912" y="-251088"/>
            <a:chExt cx="7360176" cy="7360176"/>
          </a:xfrm>
        </p:grpSpPr>
        <p:sp>
          <p:nvSpPr>
            <p:cNvPr id="12" name="Oval 11">
              <a:extLst>
                <a:ext uri="{FF2B5EF4-FFF2-40B4-BE49-F238E27FC236}">
                  <a16:creationId xmlns:a16="http://schemas.microsoft.com/office/drawing/2014/main" id="{2E3C90C7-D08D-4841-9647-F9A923B94216}"/>
                </a:ext>
              </a:extLst>
            </p:cNvPr>
            <p:cNvSpPr/>
            <p:nvPr/>
          </p:nvSpPr>
          <p:spPr>
            <a:xfrm>
              <a:off x="2415912" y="-251088"/>
              <a:ext cx="7360176" cy="7360176"/>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1018186-41B7-49E7-906C-BAA4C1DA5E30}"/>
                </a:ext>
              </a:extLst>
            </p:cNvPr>
            <p:cNvSpPr txBox="1"/>
            <p:nvPr/>
          </p:nvSpPr>
          <p:spPr>
            <a:xfrm>
              <a:off x="5216857" y="2906932"/>
              <a:ext cx="1781257" cy="830997"/>
            </a:xfrm>
            <a:prstGeom prst="rect">
              <a:avLst/>
            </a:prstGeom>
            <a:noFill/>
          </p:spPr>
          <p:txBody>
            <a:bodyPr wrap="none" rtlCol="0">
              <a:spAutoFit/>
            </a:bodyPr>
            <a:lstStyle/>
            <a:p>
              <a:pPr algn="ctr"/>
              <a:r>
                <a:rPr lang="en-US" sz="2400" dirty="0">
                  <a:solidFill>
                    <a:schemeClr val="accent6">
                      <a:lumMod val="20000"/>
                      <a:lumOff val="80000"/>
                    </a:schemeClr>
                  </a:solidFill>
                  <a:latin typeface="Century Gothic" panose="020B0502020202020204" pitchFamily="34" charset="0"/>
                </a:rPr>
                <a:t>Unearthed</a:t>
              </a:r>
            </a:p>
            <a:p>
              <a:pPr algn="ctr"/>
              <a:r>
                <a:rPr lang="en-US" sz="2400" dirty="0">
                  <a:solidFill>
                    <a:srgbClr val="E2F0D9"/>
                  </a:solidFill>
                  <a:latin typeface="Century Gothic" panose="020B0502020202020204" pitchFamily="34" charset="0"/>
                </a:rPr>
                <a:t>2,154</a:t>
              </a:r>
            </a:p>
          </p:txBody>
        </p:sp>
      </p:grpSp>
      <p:sp>
        <p:nvSpPr>
          <p:cNvPr id="72" name="TextBox 71"/>
          <p:cNvSpPr txBox="1"/>
          <p:nvPr/>
        </p:nvSpPr>
        <p:spPr>
          <a:xfrm>
            <a:off x="8720957" y="262581"/>
            <a:ext cx="1781257"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Unearthed</a:t>
            </a:r>
          </a:p>
          <a:p>
            <a:pPr algn="ctr"/>
            <a:r>
              <a:rPr lang="en-US" sz="2400" dirty="0">
                <a:solidFill>
                  <a:srgbClr val="548235"/>
                </a:solidFill>
                <a:latin typeface="Century Gothic" panose="020B0502020202020204" pitchFamily="34" charset="0"/>
              </a:rPr>
              <a:t>2,154</a:t>
            </a:r>
          </a:p>
        </p:txBody>
      </p:sp>
      <p:sp>
        <p:nvSpPr>
          <p:cNvPr id="73" name="TextBox 72"/>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Total Canada</a:t>
            </a:r>
          </a:p>
          <a:p>
            <a:pPr algn="ctr"/>
            <a:r>
              <a:rPr lang="en-US" sz="2000" dirty="0">
                <a:solidFill>
                  <a:srgbClr val="901D06"/>
                </a:solidFill>
                <a:latin typeface="Century Gothic" panose="020B0502020202020204" pitchFamily="34" charset="0"/>
              </a:rPr>
              <a:t>Adults 18+</a:t>
            </a:r>
          </a:p>
        </p:txBody>
      </p:sp>
    </p:spTree>
    <p:extLst>
      <p:ext uri="{BB962C8B-B14F-4D97-AF65-F5344CB8AC3E}">
        <p14:creationId xmlns:p14="http://schemas.microsoft.com/office/powerpoint/2010/main" val="2497227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xit" presetSubtype="0" fill="hold" nodeType="withEffect">
                                  <p:stCondLst>
                                    <p:cond delay="0"/>
                                  </p:stCondLst>
                                  <p:childTnLst>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p:cNvSpPr/>
          <p:nvPr/>
        </p:nvSpPr>
        <p:spPr>
          <a:xfrm>
            <a:off x="2387601" y="-261253"/>
            <a:ext cx="7416798" cy="7416798"/>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p:cNvSpPr/>
          <p:nvPr/>
        </p:nvSpPr>
        <p:spPr>
          <a:xfrm>
            <a:off x="2387602" y="-261252"/>
            <a:ext cx="7416798" cy="7416798"/>
          </a:xfrm>
          <a:prstGeom prst="arc">
            <a:avLst>
              <a:gd name="adj1" fmla="val 2424280"/>
              <a:gd name="adj2" fmla="val 1618942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p:cNvSpPr txBox="1"/>
          <p:nvPr/>
        </p:nvSpPr>
        <p:spPr>
          <a:xfrm>
            <a:off x="7415229" y="2144024"/>
            <a:ext cx="922047" cy="707886"/>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777</a:t>
            </a:r>
          </a:p>
        </p:txBody>
      </p:sp>
      <p:sp>
        <p:nvSpPr>
          <p:cNvPr id="69" name="TextBox 68"/>
          <p:cNvSpPr txBox="1"/>
          <p:nvPr/>
        </p:nvSpPr>
        <p:spPr>
          <a:xfrm>
            <a:off x="5375289" y="4248746"/>
            <a:ext cx="1441421" cy="707886"/>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1,377</a:t>
            </a:r>
          </a:p>
        </p:txBody>
      </p:sp>
      <p:sp>
        <p:nvSpPr>
          <p:cNvPr id="70" name="TextBox 69"/>
          <p:cNvSpPr txBox="1"/>
          <p:nvPr/>
        </p:nvSpPr>
        <p:spPr>
          <a:xfrm>
            <a:off x="7553081" y="2760743"/>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36%</a:t>
            </a:r>
          </a:p>
        </p:txBody>
      </p:sp>
      <p:sp>
        <p:nvSpPr>
          <p:cNvPr id="71" name="TextBox 70"/>
          <p:cNvSpPr txBox="1"/>
          <p:nvPr/>
        </p:nvSpPr>
        <p:spPr>
          <a:xfrm>
            <a:off x="5819777" y="4861382"/>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64%</a:t>
            </a:r>
          </a:p>
        </p:txBody>
      </p:sp>
      <p:sp>
        <p:nvSpPr>
          <p:cNvPr id="72" name="TextBox 71"/>
          <p:cNvSpPr txBox="1"/>
          <p:nvPr/>
        </p:nvSpPr>
        <p:spPr>
          <a:xfrm>
            <a:off x="8720957" y="262581"/>
            <a:ext cx="1781257"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Unearthed</a:t>
            </a:r>
          </a:p>
          <a:p>
            <a:pPr algn="ctr"/>
            <a:r>
              <a:rPr lang="en-US" sz="2400" dirty="0">
                <a:solidFill>
                  <a:srgbClr val="548235"/>
                </a:solidFill>
                <a:latin typeface="Century Gothic" panose="020B0502020202020204" pitchFamily="34" charset="0"/>
              </a:rPr>
              <a:t>2,154</a:t>
            </a:r>
          </a:p>
        </p:txBody>
      </p:sp>
      <p:sp>
        <p:nvSpPr>
          <p:cNvPr id="10" name="TextBox 9"/>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Total Canada</a:t>
            </a:r>
          </a:p>
          <a:p>
            <a:pPr algn="ctr"/>
            <a:r>
              <a:rPr lang="en-US" sz="2000" dirty="0">
                <a:solidFill>
                  <a:srgbClr val="901D06"/>
                </a:solidFill>
                <a:latin typeface="Century Gothic" panose="020B0502020202020204" pitchFamily="34" charset="0"/>
              </a:rPr>
              <a:t>Adults 18+</a:t>
            </a:r>
          </a:p>
        </p:txBody>
      </p:sp>
    </p:spTree>
    <p:extLst>
      <p:ext uri="{BB962C8B-B14F-4D97-AF65-F5344CB8AC3E}">
        <p14:creationId xmlns:p14="http://schemas.microsoft.com/office/powerpoint/2010/main" val="3684387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42000">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14:bounceEnd="42000">
                                          <p:cBhvr additive="base">
                                            <p:cTn id="7" dur="1000" fill="hold"/>
                                            <p:tgtEl>
                                              <p:spTgt spid="70"/>
                                            </p:tgtEl>
                                            <p:attrNameLst>
                                              <p:attrName>ppt_x</p:attrName>
                                            </p:attrNameLst>
                                          </p:cBhvr>
                                          <p:tavLst>
                                            <p:tav tm="0">
                                              <p:val>
                                                <p:strVal val="1+#ppt_w/2"/>
                                              </p:val>
                                            </p:tav>
                                            <p:tav tm="100000">
                                              <p:val>
                                                <p:strVal val="#ppt_x"/>
                                              </p:val>
                                            </p:tav>
                                          </p:tavLst>
                                        </p:anim>
                                        <p:anim calcmode="lin" valueType="num" p14:bounceEnd="42000">
                                          <p:cBhvr additive="base">
                                            <p:cTn id="8" dur="1000" fill="hold"/>
                                            <p:tgtEl>
                                              <p:spTgt spid="7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42000">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14:bounceEnd="42000">
                                          <p:cBhvr additive="base">
                                            <p:cTn id="11" dur="1000" fill="hold"/>
                                            <p:tgtEl>
                                              <p:spTgt spid="71"/>
                                            </p:tgtEl>
                                            <p:attrNameLst>
                                              <p:attrName>ppt_x</p:attrName>
                                            </p:attrNameLst>
                                          </p:cBhvr>
                                          <p:tavLst>
                                            <p:tav tm="0">
                                              <p:val>
                                                <p:strVal val="1+#ppt_w/2"/>
                                              </p:val>
                                            </p:tav>
                                            <p:tav tm="100000">
                                              <p:val>
                                                <p:strVal val="#ppt_x"/>
                                              </p:val>
                                            </p:tav>
                                          </p:tavLst>
                                        </p:anim>
                                        <p:anim calcmode="lin" valueType="num" p14:bounceEnd="42000">
                                          <p:cBhvr additive="base">
                                            <p:cTn id="12" dur="10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1000" fill="hold"/>
                                            <p:tgtEl>
                                              <p:spTgt spid="70"/>
                                            </p:tgtEl>
                                            <p:attrNameLst>
                                              <p:attrName>ppt_x</p:attrName>
                                            </p:attrNameLst>
                                          </p:cBhvr>
                                          <p:tavLst>
                                            <p:tav tm="0">
                                              <p:val>
                                                <p:strVal val="1+#ppt_w/2"/>
                                              </p:val>
                                            </p:tav>
                                            <p:tav tm="100000">
                                              <p:val>
                                                <p:strVal val="#ppt_x"/>
                                              </p:val>
                                            </p:tav>
                                          </p:tavLst>
                                        </p:anim>
                                        <p:anim calcmode="lin" valueType="num">
                                          <p:cBhvr additive="base">
                                            <p:cTn id="8" dur="1000" fill="hold"/>
                                            <p:tgtEl>
                                              <p:spTgt spid="7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1000" fill="hold"/>
                                            <p:tgtEl>
                                              <p:spTgt spid="71"/>
                                            </p:tgtEl>
                                            <p:attrNameLst>
                                              <p:attrName>ppt_x</p:attrName>
                                            </p:attrNameLst>
                                          </p:cBhvr>
                                          <p:tavLst>
                                            <p:tav tm="0">
                                              <p:val>
                                                <p:strVal val="1+#ppt_w/2"/>
                                              </p:val>
                                            </p:tav>
                                            <p:tav tm="100000">
                                              <p:val>
                                                <p:strVal val="#ppt_x"/>
                                              </p:val>
                                            </p:tav>
                                          </p:tavLst>
                                        </p:anim>
                                        <p:anim calcmode="lin" valueType="num">
                                          <p:cBhvr additive="base">
                                            <p:cTn id="12" dur="10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Total Canada</a:t>
            </a:r>
          </a:p>
          <a:p>
            <a:pPr algn="ctr"/>
            <a:r>
              <a:rPr lang="en-US" sz="2000" dirty="0">
                <a:solidFill>
                  <a:srgbClr val="901D06"/>
                </a:solidFill>
                <a:latin typeface="Century Gothic" panose="020B0502020202020204" pitchFamily="34" charset="0"/>
              </a:rPr>
              <a:t>Adults 18+</a:t>
            </a:r>
          </a:p>
        </p:txBody>
      </p:sp>
      <p:grpSp>
        <p:nvGrpSpPr>
          <p:cNvPr id="2" name="Group 1"/>
          <p:cNvGrpSpPr/>
          <p:nvPr/>
        </p:nvGrpSpPr>
        <p:grpSpPr>
          <a:xfrm>
            <a:off x="2387601" y="-261253"/>
            <a:ext cx="7416799" cy="7416799"/>
            <a:chOff x="2387601" y="-261253"/>
            <a:chExt cx="7416799" cy="7416799"/>
          </a:xfrm>
        </p:grpSpPr>
        <p:sp>
          <p:nvSpPr>
            <p:cNvPr id="43" name="Oval 42"/>
            <p:cNvSpPr/>
            <p:nvPr/>
          </p:nvSpPr>
          <p:spPr>
            <a:xfrm>
              <a:off x="2387601" y="-261253"/>
              <a:ext cx="7416798" cy="7416798"/>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p:cNvSpPr/>
            <p:nvPr/>
          </p:nvSpPr>
          <p:spPr>
            <a:xfrm>
              <a:off x="2387602" y="-261252"/>
              <a:ext cx="7416798" cy="7416798"/>
            </a:xfrm>
            <a:prstGeom prst="arc">
              <a:avLst>
                <a:gd name="adj1" fmla="val 2424280"/>
                <a:gd name="adj2" fmla="val 1618942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p:cNvSpPr txBox="1"/>
            <p:nvPr/>
          </p:nvSpPr>
          <p:spPr>
            <a:xfrm>
              <a:off x="7415229" y="2144024"/>
              <a:ext cx="922047" cy="707886"/>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777</a:t>
              </a:r>
            </a:p>
          </p:txBody>
        </p:sp>
        <p:sp>
          <p:nvSpPr>
            <p:cNvPr id="69" name="TextBox 68"/>
            <p:cNvSpPr txBox="1"/>
            <p:nvPr/>
          </p:nvSpPr>
          <p:spPr>
            <a:xfrm>
              <a:off x="5375289" y="4248746"/>
              <a:ext cx="1441421" cy="707886"/>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1,377</a:t>
              </a:r>
            </a:p>
          </p:txBody>
        </p:sp>
        <p:sp>
          <p:nvSpPr>
            <p:cNvPr id="70" name="TextBox 69"/>
            <p:cNvSpPr txBox="1"/>
            <p:nvPr/>
          </p:nvSpPr>
          <p:spPr>
            <a:xfrm>
              <a:off x="7553081" y="2760743"/>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36%</a:t>
              </a:r>
            </a:p>
          </p:txBody>
        </p:sp>
        <p:sp>
          <p:nvSpPr>
            <p:cNvPr id="71" name="TextBox 70"/>
            <p:cNvSpPr txBox="1"/>
            <p:nvPr/>
          </p:nvSpPr>
          <p:spPr>
            <a:xfrm>
              <a:off x="5819777" y="4861382"/>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64%</a:t>
              </a:r>
            </a:p>
          </p:txBody>
        </p:sp>
      </p:grpSp>
      <p:sp>
        <p:nvSpPr>
          <p:cNvPr id="72" name="TextBox 71"/>
          <p:cNvSpPr txBox="1"/>
          <p:nvPr/>
        </p:nvSpPr>
        <p:spPr>
          <a:xfrm>
            <a:off x="8720957" y="262581"/>
            <a:ext cx="1781257"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Unearthed</a:t>
            </a:r>
          </a:p>
          <a:p>
            <a:pPr algn="ctr"/>
            <a:r>
              <a:rPr lang="en-US" sz="2400" dirty="0">
                <a:solidFill>
                  <a:srgbClr val="548235"/>
                </a:solidFill>
                <a:latin typeface="Century Gothic" panose="020B0502020202020204" pitchFamily="34" charset="0"/>
              </a:rPr>
              <a:t>18+ 2,154</a:t>
            </a:r>
          </a:p>
        </p:txBody>
      </p:sp>
    </p:spTree>
    <p:extLst>
      <p:ext uri="{BB962C8B-B14F-4D97-AF65-F5344CB8AC3E}">
        <p14:creationId xmlns:p14="http://schemas.microsoft.com/office/powerpoint/2010/main" val="1120550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 3.7037E-6 L -0.43737 3.7037E-6 " pathEditMode="relative" rAng="0" ptsTypes="AA">
                                      <p:cBhvr>
                                        <p:cTn id="6" dur="2000" fill="hold"/>
                                        <p:tgtEl>
                                          <p:spTgt spid="2"/>
                                        </p:tgtEl>
                                        <p:attrNameLst>
                                          <p:attrName>ppt_x</p:attrName>
                                          <p:attrName>ppt_y</p:attrName>
                                        </p:attrNameLst>
                                      </p:cBhvr>
                                      <p:rCtr x="-21875" y="0"/>
                                    </p:animMotion>
                                  </p:childTnLst>
                                </p:cTn>
                              </p:par>
                            </p:childTnLst>
                          </p:cTn>
                        </p:par>
                        <p:par>
                          <p:cTn id="7" fill="hold">
                            <p:stCondLst>
                              <p:cond delay="2000"/>
                            </p:stCondLst>
                            <p:childTnLst>
                              <p:par>
                                <p:cTn id="8" presetID="35" presetClass="path" presetSubtype="0" accel="50000" decel="50000" fill="hold" grpId="0" nodeType="afterEffect">
                                  <p:stCondLst>
                                    <p:cond delay="0"/>
                                  </p:stCondLst>
                                  <p:childTnLst>
                                    <p:animMotion origin="layout" path="M -1.45833E-6 -2.59259E-6 L -0.62513 -2.59259E-6 " pathEditMode="relative" rAng="0" ptsTypes="AA">
                                      <p:cBhvr>
                                        <p:cTn id="9" dur="2000" fill="hold"/>
                                        <p:tgtEl>
                                          <p:spTgt spid="72"/>
                                        </p:tgtEl>
                                        <p:attrNameLst>
                                          <p:attrName>ppt_x</p:attrName>
                                          <p:attrName>ppt_y</p:attrName>
                                        </p:attrNameLst>
                                      </p:cBhvr>
                                      <p:rCtr x="-312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48330" y="-261253"/>
            <a:ext cx="7416799" cy="7416799"/>
            <a:chOff x="2387601" y="-261253"/>
            <a:chExt cx="7416799" cy="7416799"/>
          </a:xfrm>
        </p:grpSpPr>
        <p:sp>
          <p:nvSpPr>
            <p:cNvPr id="43" name="Oval 42"/>
            <p:cNvSpPr/>
            <p:nvPr/>
          </p:nvSpPr>
          <p:spPr>
            <a:xfrm>
              <a:off x="2387601" y="-261253"/>
              <a:ext cx="7416798" cy="7416798"/>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p:cNvSpPr/>
            <p:nvPr/>
          </p:nvSpPr>
          <p:spPr>
            <a:xfrm>
              <a:off x="2387602" y="-261252"/>
              <a:ext cx="7416798" cy="7416798"/>
            </a:xfrm>
            <a:prstGeom prst="arc">
              <a:avLst>
                <a:gd name="adj1" fmla="val 2424280"/>
                <a:gd name="adj2" fmla="val 1618942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p:cNvSpPr txBox="1"/>
            <p:nvPr/>
          </p:nvSpPr>
          <p:spPr>
            <a:xfrm>
              <a:off x="7415229" y="2144024"/>
              <a:ext cx="922047" cy="707886"/>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777</a:t>
              </a:r>
            </a:p>
          </p:txBody>
        </p:sp>
        <p:sp>
          <p:nvSpPr>
            <p:cNvPr id="69" name="TextBox 68"/>
            <p:cNvSpPr txBox="1"/>
            <p:nvPr/>
          </p:nvSpPr>
          <p:spPr>
            <a:xfrm>
              <a:off x="5375289" y="4248746"/>
              <a:ext cx="1441421" cy="707886"/>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1,377</a:t>
              </a:r>
            </a:p>
          </p:txBody>
        </p:sp>
        <p:sp>
          <p:nvSpPr>
            <p:cNvPr id="70" name="TextBox 69"/>
            <p:cNvSpPr txBox="1"/>
            <p:nvPr/>
          </p:nvSpPr>
          <p:spPr>
            <a:xfrm>
              <a:off x="7553081" y="2760743"/>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36%</a:t>
              </a:r>
            </a:p>
          </p:txBody>
        </p:sp>
        <p:sp>
          <p:nvSpPr>
            <p:cNvPr id="71" name="TextBox 70"/>
            <p:cNvSpPr txBox="1"/>
            <p:nvPr/>
          </p:nvSpPr>
          <p:spPr>
            <a:xfrm>
              <a:off x="5819777" y="4861382"/>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64%</a:t>
              </a:r>
            </a:p>
          </p:txBody>
        </p:sp>
      </p:grpSp>
      <p:grpSp>
        <p:nvGrpSpPr>
          <p:cNvPr id="8" name="Group 7"/>
          <p:cNvGrpSpPr/>
          <p:nvPr/>
        </p:nvGrpSpPr>
        <p:grpSpPr>
          <a:xfrm>
            <a:off x="1622756" y="-1025425"/>
            <a:ext cx="8923322" cy="8922650"/>
            <a:chOff x="1622756" y="-1025425"/>
            <a:chExt cx="8923322" cy="8922650"/>
          </a:xfrm>
        </p:grpSpPr>
        <p:sp>
          <p:nvSpPr>
            <p:cNvPr id="17" name="Oval 16"/>
            <p:cNvSpPr/>
            <p:nvPr/>
          </p:nvSpPr>
          <p:spPr>
            <a:xfrm>
              <a:off x="1645922" y="-1002932"/>
              <a:ext cx="8900156" cy="8900156"/>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c 4"/>
            <p:cNvSpPr/>
            <p:nvPr/>
          </p:nvSpPr>
          <p:spPr>
            <a:xfrm>
              <a:off x="1622756" y="-1025425"/>
              <a:ext cx="8923322" cy="8922650"/>
            </a:xfrm>
            <a:prstGeom prst="arc">
              <a:avLst>
                <a:gd name="adj1" fmla="val 4083140"/>
                <a:gd name="adj2" fmla="val 16186763"/>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3981763" y="4248746"/>
              <a:ext cx="1441421" cy="707886"/>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1,692</a:t>
              </a:r>
            </a:p>
          </p:txBody>
        </p:sp>
        <p:sp>
          <p:nvSpPr>
            <p:cNvPr id="26" name="TextBox 25"/>
            <p:cNvSpPr txBox="1"/>
            <p:nvPr/>
          </p:nvSpPr>
          <p:spPr>
            <a:xfrm>
              <a:off x="7410215" y="2252912"/>
              <a:ext cx="922047" cy="707886"/>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1,302</a:t>
              </a:r>
            </a:p>
          </p:txBody>
        </p:sp>
      </p:grpSp>
      <p:sp>
        <p:nvSpPr>
          <p:cNvPr id="21" name="TextBox 20"/>
          <p:cNvSpPr txBox="1"/>
          <p:nvPr/>
        </p:nvSpPr>
        <p:spPr>
          <a:xfrm>
            <a:off x="10099937" y="556996"/>
            <a:ext cx="1781257" cy="1200329"/>
          </a:xfrm>
          <a:prstGeom prst="rect">
            <a:avLst/>
          </a:prstGeom>
          <a:noFill/>
        </p:spPr>
        <p:txBody>
          <a:bodyPr wrap="none" rtlCol="0">
            <a:spAutoFit/>
          </a:bodyPr>
          <a:lstStyle/>
          <a:p>
            <a:pPr algn="ctr"/>
            <a:r>
              <a:rPr lang="en-US" sz="2400" b="1" dirty="0">
                <a:solidFill>
                  <a:srgbClr val="548235"/>
                </a:solidFill>
                <a:latin typeface="Century Gothic" panose="020B0502020202020204" pitchFamily="34" charset="0"/>
              </a:rPr>
              <a:t>Unearthed</a:t>
            </a:r>
          </a:p>
          <a:p>
            <a:pPr algn="ctr"/>
            <a:r>
              <a:rPr lang="en-US" sz="2400" b="1" dirty="0">
                <a:solidFill>
                  <a:srgbClr val="548235"/>
                </a:solidFill>
                <a:latin typeface="Century Gothic" panose="020B0502020202020204" pitchFamily="34" charset="0"/>
              </a:rPr>
              <a:t>18-34</a:t>
            </a:r>
          </a:p>
          <a:p>
            <a:pPr algn="ctr"/>
            <a:r>
              <a:rPr lang="en-US" sz="2400" b="1" dirty="0">
                <a:solidFill>
                  <a:srgbClr val="548235"/>
                </a:solidFill>
                <a:latin typeface="Century Gothic" panose="020B0502020202020204" pitchFamily="34" charset="0"/>
              </a:rPr>
              <a:t>2,994</a:t>
            </a:r>
          </a:p>
        </p:txBody>
      </p:sp>
      <p:sp>
        <p:nvSpPr>
          <p:cNvPr id="27" name="TextBox 26"/>
          <p:cNvSpPr txBox="1"/>
          <p:nvPr/>
        </p:nvSpPr>
        <p:spPr>
          <a:xfrm>
            <a:off x="7524027" y="2925965"/>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43%</a:t>
            </a:r>
          </a:p>
        </p:txBody>
      </p:sp>
      <p:sp>
        <p:nvSpPr>
          <p:cNvPr id="28" name="TextBox 27"/>
          <p:cNvSpPr txBox="1"/>
          <p:nvPr/>
        </p:nvSpPr>
        <p:spPr>
          <a:xfrm>
            <a:off x="4392216" y="4905350"/>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57%</a:t>
            </a:r>
          </a:p>
        </p:txBody>
      </p:sp>
    </p:spTree>
    <p:extLst>
      <p:ext uri="{BB962C8B-B14F-4D97-AF65-F5344CB8AC3E}">
        <p14:creationId xmlns:p14="http://schemas.microsoft.com/office/powerpoint/2010/main" val="2162037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xit" presetSubtype="0" fill="hold" nodeType="withEffect">
                                      <p:stCondLst>
                                        <p:cond delay="0"/>
                                      </p:stCondLst>
                                      <p:childTnLst>
                                        <p:animEffect transition="out" filter="fade">
                                          <p:cBhvr>
                                            <p:cTn id="12" dur="2000"/>
                                            <p:tgtEl>
                                              <p:spTgt spid="2"/>
                                            </p:tgtEl>
                                          </p:cBhvr>
                                        </p:animEffect>
                                        <p:set>
                                          <p:cBhvr>
                                            <p:cTn id="13" dur="1" fill="hold">
                                              <p:stCondLst>
                                                <p:cond delay="1999"/>
                                              </p:stCondLst>
                                            </p:cTn>
                                            <p:tgtEl>
                                              <p:spTgt spid="2"/>
                                            </p:tgtEl>
                                            <p:attrNameLst>
                                              <p:attrName>style.visibility</p:attrName>
                                            </p:attrNameLst>
                                          </p:cBhvr>
                                          <p:to>
                                            <p:strVal val="hidden"/>
                                          </p:to>
                                        </p:set>
                                      </p:childTnLst>
                                    </p:cTn>
                                  </p:par>
                                </p:childTnLst>
                              </p:cTn>
                            </p:par>
                            <p:par>
                              <p:cTn id="14" fill="hold">
                                <p:stCondLst>
                                  <p:cond delay="2000"/>
                                </p:stCondLst>
                                <p:childTnLst>
                                  <p:par>
                                    <p:cTn id="15" presetID="2" presetClass="entr" presetSubtype="2" fill="hold" grpId="0" nodeType="afterEffect" p14:presetBounceEnd="65000">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14:bounceEnd="65000">
                                          <p:cBhvr additive="base">
                                            <p:cTn id="17" dur="1000" fill="hold"/>
                                            <p:tgtEl>
                                              <p:spTgt spid="27"/>
                                            </p:tgtEl>
                                            <p:attrNameLst>
                                              <p:attrName>ppt_x</p:attrName>
                                            </p:attrNameLst>
                                          </p:cBhvr>
                                          <p:tavLst>
                                            <p:tav tm="0">
                                              <p:val>
                                                <p:strVal val="1+#ppt_w/2"/>
                                              </p:val>
                                            </p:tav>
                                            <p:tav tm="100000">
                                              <p:val>
                                                <p:strVal val="#ppt_x"/>
                                              </p:val>
                                            </p:tav>
                                          </p:tavLst>
                                        </p:anim>
                                        <p:anim calcmode="lin" valueType="num" p14:bounceEnd="65000">
                                          <p:cBhvr additive="base">
                                            <p:cTn id="18" dur="1000" fill="hold"/>
                                            <p:tgtEl>
                                              <p:spTgt spid="27"/>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grpId="0" nodeType="afterEffect" p14:presetBounceEnd="65000">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14:bounceEnd="65000">
                                          <p:cBhvr additive="base">
                                            <p:cTn id="22" dur="1000" fill="hold"/>
                                            <p:tgtEl>
                                              <p:spTgt spid="28"/>
                                            </p:tgtEl>
                                            <p:attrNameLst>
                                              <p:attrName>ppt_x</p:attrName>
                                            </p:attrNameLst>
                                          </p:cBhvr>
                                          <p:tavLst>
                                            <p:tav tm="0">
                                              <p:val>
                                                <p:strVal val="1+#ppt_w/2"/>
                                              </p:val>
                                            </p:tav>
                                            <p:tav tm="100000">
                                              <p:val>
                                                <p:strVal val="#ppt_x"/>
                                              </p:val>
                                            </p:tav>
                                          </p:tavLst>
                                        </p:anim>
                                        <p:anim calcmode="lin" valueType="num" p14:bounceEnd="65000">
                                          <p:cBhvr additive="base">
                                            <p:cTn id="23"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xit" presetSubtype="0" fill="hold" nodeType="withEffect">
                                      <p:stCondLst>
                                        <p:cond delay="0"/>
                                      </p:stCondLst>
                                      <p:childTnLst>
                                        <p:animEffect transition="out" filter="fade">
                                          <p:cBhvr>
                                            <p:cTn id="12" dur="2000"/>
                                            <p:tgtEl>
                                              <p:spTgt spid="2"/>
                                            </p:tgtEl>
                                          </p:cBhvr>
                                        </p:animEffect>
                                        <p:set>
                                          <p:cBhvr>
                                            <p:cTn id="13" dur="1" fill="hold">
                                              <p:stCondLst>
                                                <p:cond delay="1999"/>
                                              </p:stCondLst>
                                            </p:cTn>
                                            <p:tgtEl>
                                              <p:spTgt spid="2"/>
                                            </p:tgtEl>
                                            <p:attrNameLst>
                                              <p:attrName>style.visibility</p:attrName>
                                            </p:attrNameLst>
                                          </p:cBhvr>
                                          <p:to>
                                            <p:strVal val="hidden"/>
                                          </p:to>
                                        </p:set>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1000" fill="hold"/>
                                            <p:tgtEl>
                                              <p:spTgt spid="27"/>
                                            </p:tgtEl>
                                            <p:attrNameLst>
                                              <p:attrName>ppt_x</p:attrName>
                                            </p:attrNameLst>
                                          </p:cBhvr>
                                          <p:tavLst>
                                            <p:tav tm="0">
                                              <p:val>
                                                <p:strVal val="1+#ppt_w/2"/>
                                              </p:val>
                                            </p:tav>
                                            <p:tav tm="100000">
                                              <p:val>
                                                <p:strVal val="#ppt_x"/>
                                              </p:val>
                                            </p:tav>
                                          </p:tavLst>
                                        </p:anim>
                                        <p:anim calcmode="lin" valueType="num">
                                          <p:cBhvr additive="base">
                                            <p:cTn id="18" dur="1000" fill="hold"/>
                                            <p:tgtEl>
                                              <p:spTgt spid="27"/>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1000" fill="hold"/>
                                            <p:tgtEl>
                                              <p:spTgt spid="28"/>
                                            </p:tgtEl>
                                            <p:attrNameLst>
                                              <p:attrName>ppt_x</p:attrName>
                                            </p:attrNameLst>
                                          </p:cBhvr>
                                          <p:tavLst>
                                            <p:tav tm="0">
                                              <p:val>
                                                <p:strVal val="1+#ppt_w/2"/>
                                              </p:val>
                                            </p:tav>
                                            <p:tav tm="100000">
                                              <p:val>
                                                <p:strVal val="#ppt_x"/>
                                              </p:val>
                                            </p:tav>
                                          </p:tavLst>
                                        </p:anim>
                                        <p:anim calcmode="lin" valueType="num">
                                          <p:cBhvr additive="base">
                                            <p:cTn id="23" dur="1000" fill="hold"/>
                                            <p:tgtEl>
                                              <p:spTgt spid="28"/>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8" grpId="0"/>
          <p:bldP spid="18" grpId="0"/>
        </p:bldLst>
      </p:timing>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04585" y="2732991"/>
            <a:ext cx="3914332" cy="3914332"/>
            <a:chOff x="2387601" y="-261253"/>
            <a:chExt cx="7416799" cy="7416799"/>
          </a:xfrm>
        </p:grpSpPr>
        <p:sp>
          <p:nvSpPr>
            <p:cNvPr id="43" name="Oval 42"/>
            <p:cNvSpPr/>
            <p:nvPr/>
          </p:nvSpPr>
          <p:spPr>
            <a:xfrm>
              <a:off x="2387601" y="-261253"/>
              <a:ext cx="7416798" cy="7416798"/>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p:cNvSpPr/>
            <p:nvPr/>
          </p:nvSpPr>
          <p:spPr>
            <a:xfrm>
              <a:off x="2387602" y="-261252"/>
              <a:ext cx="7416798" cy="7416798"/>
            </a:xfrm>
            <a:prstGeom prst="arc">
              <a:avLst>
                <a:gd name="adj1" fmla="val 2424280"/>
                <a:gd name="adj2" fmla="val 1618942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7"/>
          <p:cNvGrpSpPr/>
          <p:nvPr/>
        </p:nvGrpSpPr>
        <p:grpSpPr>
          <a:xfrm>
            <a:off x="1377992" y="1984912"/>
            <a:ext cx="4709424" cy="4709068"/>
            <a:chOff x="1622756" y="-1025425"/>
            <a:chExt cx="8923322" cy="8922650"/>
          </a:xfrm>
        </p:grpSpPr>
        <p:sp>
          <p:nvSpPr>
            <p:cNvPr id="17" name="Oval 16"/>
            <p:cNvSpPr/>
            <p:nvPr/>
          </p:nvSpPr>
          <p:spPr>
            <a:xfrm>
              <a:off x="1645922" y="-1002932"/>
              <a:ext cx="8900156" cy="8900156"/>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c 4"/>
            <p:cNvSpPr/>
            <p:nvPr/>
          </p:nvSpPr>
          <p:spPr>
            <a:xfrm>
              <a:off x="1622756" y="-1025425"/>
              <a:ext cx="8923322" cy="8922650"/>
            </a:xfrm>
            <a:prstGeom prst="arc">
              <a:avLst>
                <a:gd name="adj1" fmla="val 4083140"/>
                <a:gd name="adj2" fmla="val 16186763"/>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TextBox 17"/>
          <p:cNvSpPr txBox="1"/>
          <p:nvPr/>
        </p:nvSpPr>
        <p:spPr>
          <a:xfrm>
            <a:off x="2485031" y="1530983"/>
            <a:ext cx="2274017" cy="461665"/>
          </a:xfrm>
          <a:prstGeom prst="rect">
            <a:avLst/>
          </a:prstGeom>
          <a:noFill/>
        </p:spPr>
        <p:txBody>
          <a:bodyPr wrap="square" rtlCol="0">
            <a:spAutoFit/>
          </a:bodyPr>
          <a:lstStyle/>
          <a:p>
            <a:pPr algn="ctr"/>
            <a:r>
              <a:rPr lang="en-US" sz="2400" dirty="0">
                <a:solidFill>
                  <a:srgbClr val="548235"/>
                </a:solidFill>
                <a:latin typeface="Century Gothic" panose="020B0502020202020204" pitchFamily="34" charset="0"/>
              </a:rPr>
              <a:t>Adults18-34</a:t>
            </a:r>
          </a:p>
        </p:txBody>
      </p:sp>
      <p:sp>
        <p:nvSpPr>
          <p:cNvPr id="75" name="TextBox 74">
            <a:extLst>
              <a:ext uri="{FF2B5EF4-FFF2-40B4-BE49-F238E27FC236}">
                <a16:creationId xmlns:a16="http://schemas.microsoft.com/office/drawing/2014/main" id="{DD2AF8FA-A1BE-4DE9-9994-1E3D4CD8DC5D}"/>
              </a:ext>
            </a:extLst>
          </p:cNvPr>
          <p:cNvSpPr txBox="1"/>
          <p:nvPr/>
        </p:nvSpPr>
        <p:spPr>
          <a:xfrm>
            <a:off x="2669939" y="211790"/>
            <a:ext cx="6852122" cy="954107"/>
          </a:xfrm>
          <a:prstGeom prst="rect">
            <a:avLst/>
          </a:prstGeom>
          <a:noFill/>
        </p:spPr>
        <p:txBody>
          <a:bodyPr wrap="square" rtlCol="0">
            <a:spAutoFit/>
          </a:bodyPr>
          <a:lstStyle/>
          <a:p>
            <a:pPr algn="ctr"/>
            <a:r>
              <a:rPr lang="en-US" sz="3200" dirty="0">
                <a:solidFill>
                  <a:srgbClr val="548235"/>
                </a:solidFill>
                <a:latin typeface="Century Gothic" panose="020B0502020202020204" pitchFamily="34" charset="0"/>
              </a:rPr>
              <a:t>40% more time with the Internet </a:t>
            </a:r>
          </a:p>
          <a:p>
            <a:pPr algn="ctr"/>
            <a:r>
              <a:rPr lang="en-US" sz="2400" dirty="0">
                <a:solidFill>
                  <a:srgbClr val="548235"/>
                </a:solidFill>
                <a:latin typeface="Century Gothic" panose="020B0502020202020204" pitchFamily="34" charset="0"/>
              </a:rPr>
              <a:t>Adults 18-34 vs Adults 18+</a:t>
            </a:r>
          </a:p>
        </p:txBody>
      </p:sp>
      <p:sp>
        <p:nvSpPr>
          <p:cNvPr id="76" name="TextBox 75">
            <a:extLst>
              <a:ext uri="{FF2B5EF4-FFF2-40B4-BE49-F238E27FC236}">
                <a16:creationId xmlns:a16="http://schemas.microsoft.com/office/drawing/2014/main" id="{74D23F80-743A-405A-95B3-53CA96715994}"/>
              </a:ext>
            </a:extLst>
          </p:cNvPr>
          <p:cNvSpPr txBox="1"/>
          <p:nvPr/>
        </p:nvSpPr>
        <p:spPr>
          <a:xfrm>
            <a:off x="6788472" y="2259455"/>
            <a:ext cx="2514510" cy="461665"/>
          </a:xfrm>
          <a:prstGeom prst="rect">
            <a:avLst/>
          </a:prstGeom>
          <a:noFill/>
        </p:spPr>
        <p:txBody>
          <a:bodyPr wrap="square" rtlCol="0">
            <a:spAutoFit/>
          </a:bodyPr>
          <a:lstStyle/>
          <a:p>
            <a:pPr algn="ctr"/>
            <a:r>
              <a:rPr lang="en-US" sz="2400" dirty="0">
                <a:solidFill>
                  <a:srgbClr val="548235"/>
                </a:solidFill>
                <a:latin typeface="Century Gothic" panose="020B0502020202020204" pitchFamily="34" charset="0"/>
              </a:rPr>
              <a:t>Adults18+</a:t>
            </a:r>
          </a:p>
        </p:txBody>
      </p:sp>
    </p:spTree>
    <p:extLst>
      <p:ext uri="{BB962C8B-B14F-4D97-AF65-F5344CB8AC3E}">
        <p14:creationId xmlns:p14="http://schemas.microsoft.com/office/powerpoint/2010/main" val="1483372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20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500"/>
                                        <p:tgtEl>
                                          <p:spTgt spid="76"/>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fade">
                                      <p:cBhvr>
                                        <p:cTn id="2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5" grpId="0"/>
      <p:bldP spid="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Freeform: Shape 78">
            <a:extLst>
              <a:ext uri="{FF2B5EF4-FFF2-40B4-BE49-F238E27FC236}">
                <a16:creationId xmlns:a16="http://schemas.microsoft.com/office/drawing/2014/main" id="{BE1906EF-B5F1-4555-B091-CB53F0A84C5A}"/>
              </a:ext>
            </a:extLst>
          </p:cNvPr>
          <p:cNvSpPr/>
          <p:nvPr/>
        </p:nvSpPr>
        <p:spPr>
          <a:xfrm>
            <a:off x="7192509" y="3877536"/>
            <a:ext cx="3773264" cy="2198031"/>
          </a:xfrm>
          <a:custGeom>
            <a:avLst/>
            <a:gdLst>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358640 w 8191500"/>
              <a:gd name="connsiteY22" fmla="*/ 1607969 h 1674599"/>
              <a:gd name="connsiteX23" fmla="*/ 4503420 w 8191500"/>
              <a:gd name="connsiteY23" fmla="*/ 1585109 h 1674599"/>
              <a:gd name="connsiteX24" fmla="*/ 4792980 w 8191500"/>
              <a:gd name="connsiteY24" fmla="*/ 1638449 h 1674599"/>
              <a:gd name="connsiteX25" fmla="*/ 5097780 w 8191500"/>
              <a:gd name="connsiteY25" fmla="*/ 1592729 h 1674599"/>
              <a:gd name="connsiteX26" fmla="*/ 5181600 w 8191500"/>
              <a:gd name="connsiteY26" fmla="*/ 1371749 h 1674599"/>
              <a:gd name="connsiteX27" fmla="*/ 5288280 w 8191500"/>
              <a:gd name="connsiteY27" fmla="*/ 1226969 h 1674599"/>
              <a:gd name="connsiteX28" fmla="*/ 5372100 w 8191500"/>
              <a:gd name="connsiteY28" fmla="*/ 1348889 h 1674599"/>
              <a:gd name="connsiteX29" fmla="*/ 5471160 w 8191500"/>
              <a:gd name="connsiteY29" fmla="*/ 1265069 h 1674599"/>
              <a:gd name="connsiteX30" fmla="*/ 5562600 w 8191500"/>
              <a:gd name="connsiteY30" fmla="*/ 1508909 h 1674599"/>
              <a:gd name="connsiteX31" fmla="*/ 5638800 w 8191500"/>
              <a:gd name="connsiteY31" fmla="*/ 1539389 h 1674599"/>
              <a:gd name="connsiteX32" fmla="*/ 5829300 w 8191500"/>
              <a:gd name="connsiteY32" fmla="*/ 1310789 h 1674599"/>
              <a:gd name="connsiteX33" fmla="*/ 5928360 w 8191500"/>
              <a:gd name="connsiteY33" fmla="*/ 1356509 h 1674599"/>
              <a:gd name="connsiteX34" fmla="*/ 6118860 w 8191500"/>
              <a:gd name="connsiteY34" fmla="*/ 1379369 h 1674599"/>
              <a:gd name="connsiteX35" fmla="*/ 6294120 w 8191500"/>
              <a:gd name="connsiteY35" fmla="*/ 1554629 h 1674599"/>
              <a:gd name="connsiteX36" fmla="*/ 6385560 w 8191500"/>
              <a:gd name="connsiteY36" fmla="*/ 1402229 h 1674599"/>
              <a:gd name="connsiteX37" fmla="*/ 6484620 w 8191500"/>
              <a:gd name="connsiteY37" fmla="*/ 1402229 h 1674599"/>
              <a:gd name="connsiteX38" fmla="*/ 6553200 w 8191500"/>
              <a:gd name="connsiteY38" fmla="*/ 1326029 h 1674599"/>
              <a:gd name="connsiteX39" fmla="*/ 6652260 w 8191500"/>
              <a:gd name="connsiteY39" fmla="*/ 1028849 h 1674599"/>
              <a:gd name="connsiteX40" fmla="*/ 6758940 w 8191500"/>
              <a:gd name="connsiteY40" fmla="*/ 922169 h 1674599"/>
              <a:gd name="connsiteX41" fmla="*/ 6835140 w 8191500"/>
              <a:gd name="connsiteY41" fmla="*/ 1280309 h 1674599"/>
              <a:gd name="connsiteX42" fmla="*/ 6949440 w 8191500"/>
              <a:gd name="connsiteY42" fmla="*/ 1486049 h 1674599"/>
              <a:gd name="connsiteX43" fmla="*/ 7018020 w 8191500"/>
              <a:gd name="connsiteY43" fmla="*/ 952649 h 1674599"/>
              <a:gd name="connsiteX44" fmla="*/ 7078980 w 8191500"/>
              <a:gd name="connsiteY44" fmla="*/ 388769 h 1674599"/>
              <a:gd name="connsiteX45" fmla="*/ 7094220 w 8191500"/>
              <a:gd name="connsiteY45" fmla="*/ 149 h 1674599"/>
              <a:gd name="connsiteX46" fmla="*/ 7147560 w 8191500"/>
              <a:gd name="connsiteY46" fmla="*/ 350669 h 1674599"/>
              <a:gd name="connsiteX47" fmla="*/ 7208520 w 8191500"/>
              <a:gd name="connsiteY47" fmla="*/ 960269 h 1674599"/>
              <a:gd name="connsiteX48" fmla="*/ 7299960 w 8191500"/>
              <a:gd name="connsiteY48" fmla="*/ 1310789 h 1674599"/>
              <a:gd name="connsiteX49" fmla="*/ 7406640 w 8191500"/>
              <a:gd name="connsiteY49" fmla="*/ 1531769 h 1674599"/>
              <a:gd name="connsiteX50" fmla="*/ 7589520 w 8191500"/>
              <a:gd name="connsiteY50" fmla="*/ 1592729 h 1674599"/>
              <a:gd name="connsiteX51" fmla="*/ 7764780 w 8191500"/>
              <a:gd name="connsiteY51" fmla="*/ 1547009 h 1674599"/>
              <a:gd name="connsiteX52" fmla="*/ 7978140 w 8191500"/>
              <a:gd name="connsiteY52" fmla="*/ 1585109 h 1674599"/>
              <a:gd name="connsiteX53" fmla="*/ 8031480 w 8191500"/>
              <a:gd name="connsiteY53" fmla="*/ 1615589 h 1674599"/>
              <a:gd name="connsiteX54" fmla="*/ 8191500 w 8191500"/>
              <a:gd name="connsiteY54"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358640 w 8191500"/>
              <a:gd name="connsiteY22" fmla="*/ 1607969 h 1674599"/>
              <a:gd name="connsiteX23" fmla="*/ 4792980 w 8191500"/>
              <a:gd name="connsiteY23" fmla="*/ 1638449 h 1674599"/>
              <a:gd name="connsiteX24" fmla="*/ 5097780 w 8191500"/>
              <a:gd name="connsiteY24" fmla="*/ 1592729 h 1674599"/>
              <a:gd name="connsiteX25" fmla="*/ 5181600 w 8191500"/>
              <a:gd name="connsiteY25" fmla="*/ 1371749 h 1674599"/>
              <a:gd name="connsiteX26" fmla="*/ 5288280 w 8191500"/>
              <a:gd name="connsiteY26" fmla="*/ 1226969 h 1674599"/>
              <a:gd name="connsiteX27" fmla="*/ 5372100 w 8191500"/>
              <a:gd name="connsiteY27" fmla="*/ 1348889 h 1674599"/>
              <a:gd name="connsiteX28" fmla="*/ 5471160 w 8191500"/>
              <a:gd name="connsiteY28" fmla="*/ 1265069 h 1674599"/>
              <a:gd name="connsiteX29" fmla="*/ 5562600 w 8191500"/>
              <a:gd name="connsiteY29" fmla="*/ 1508909 h 1674599"/>
              <a:gd name="connsiteX30" fmla="*/ 5638800 w 8191500"/>
              <a:gd name="connsiteY30" fmla="*/ 1539389 h 1674599"/>
              <a:gd name="connsiteX31" fmla="*/ 5829300 w 8191500"/>
              <a:gd name="connsiteY31" fmla="*/ 1310789 h 1674599"/>
              <a:gd name="connsiteX32" fmla="*/ 5928360 w 8191500"/>
              <a:gd name="connsiteY32" fmla="*/ 1356509 h 1674599"/>
              <a:gd name="connsiteX33" fmla="*/ 6118860 w 8191500"/>
              <a:gd name="connsiteY33" fmla="*/ 1379369 h 1674599"/>
              <a:gd name="connsiteX34" fmla="*/ 6294120 w 8191500"/>
              <a:gd name="connsiteY34" fmla="*/ 1554629 h 1674599"/>
              <a:gd name="connsiteX35" fmla="*/ 6385560 w 8191500"/>
              <a:gd name="connsiteY35" fmla="*/ 1402229 h 1674599"/>
              <a:gd name="connsiteX36" fmla="*/ 6484620 w 8191500"/>
              <a:gd name="connsiteY36" fmla="*/ 1402229 h 1674599"/>
              <a:gd name="connsiteX37" fmla="*/ 6553200 w 8191500"/>
              <a:gd name="connsiteY37" fmla="*/ 1326029 h 1674599"/>
              <a:gd name="connsiteX38" fmla="*/ 6652260 w 8191500"/>
              <a:gd name="connsiteY38" fmla="*/ 1028849 h 1674599"/>
              <a:gd name="connsiteX39" fmla="*/ 6758940 w 8191500"/>
              <a:gd name="connsiteY39" fmla="*/ 922169 h 1674599"/>
              <a:gd name="connsiteX40" fmla="*/ 6835140 w 8191500"/>
              <a:gd name="connsiteY40" fmla="*/ 1280309 h 1674599"/>
              <a:gd name="connsiteX41" fmla="*/ 6949440 w 8191500"/>
              <a:gd name="connsiteY41" fmla="*/ 1486049 h 1674599"/>
              <a:gd name="connsiteX42" fmla="*/ 7018020 w 8191500"/>
              <a:gd name="connsiteY42" fmla="*/ 952649 h 1674599"/>
              <a:gd name="connsiteX43" fmla="*/ 7078980 w 8191500"/>
              <a:gd name="connsiteY43" fmla="*/ 388769 h 1674599"/>
              <a:gd name="connsiteX44" fmla="*/ 7094220 w 8191500"/>
              <a:gd name="connsiteY44" fmla="*/ 149 h 1674599"/>
              <a:gd name="connsiteX45" fmla="*/ 7147560 w 8191500"/>
              <a:gd name="connsiteY45" fmla="*/ 350669 h 1674599"/>
              <a:gd name="connsiteX46" fmla="*/ 7208520 w 8191500"/>
              <a:gd name="connsiteY46" fmla="*/ 960269 h 1674599"/>
              <a:gd name="connsiteX47" fmla="*/ 7299960 w 8191500"/>
              <a:gd name="connsiteY47" fmla="*/ 1310789 h 1674599"/>
              <a:gd name="connsiteX48" fmla="*/ 7406640 w 8191500"/>
              <a:gd name="connsiteY48" fmla="*/ 1531769 h 1674599"/>
              <a:gd name="connsiteX49" fmla="*/ 7589520 w 8191500"/>
              <a:gd name="connsiteY49" fmla="*/ 1592729 h 1674599"/>
              <a:gd name="connsiteX50" fmla="*/ 7764780 w 8191500"/>
              <a:gd name="connsiteY50" fmla="*/ 1547009 h 1674599"/>
              <a:gd name="connsiteX51" fmla="*/ 7978140 w 8191500"/>
              <a:gd name="connsiteY51" fmla="*/ 1585109 h 1674599"/>
              <a:gd name="connsiteX52" fmla="*/ 8031480 w 8191500"/>
              <a:gd name="connsiteY52" fmla="*/ 1615589 h 1674599"/>
              <a:gd name="connsiteX53" fmla="*/ 8191500 w 8191500"/>
              <a:gd name="connsiteY53"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792980 w 8191500"/>
              <a:gd name="connsiteY22" fmla="*/ 1638449 h 1674599"/>
              <a:gd name="connsiteX23" fmla="*/ 5097780 w 8191500"/>
              <a:gd name="connsiteY23" fmla="*/ 1592729 h 1674599"/>
              <a:gd name="connsiteX24" fmla="*/ 5181600 w 8191500"/>
              <a:gd name="connsiteY24" fmla="*/ 1371749 h 1674599"/>
              <a:gd name="connsiteX25" fmla="*/ 5288280 w 8191500"/>
              <a:gd name="connsiteY25" fmla="*/ 1226969 h 1674599"/>
              <a:gd name="connsiteX26" fmla="*/ 5372100 w 8191500"/>
              <a:gd name="connsiteY26" fmla="*/ 1348889 h 1674599"/>
              <a:gd name="connsiteX27" fmla="*/ 5471160 w 8191500"/>
              <a:gd name="connsiteY27" fmla="*/ 1265069 h 1674599"/>
              <a:gd name="connsiteX28" fmla="*/ 5562600 w 8191500"/>
              <a:gd name="connsiteY28" fmla="*/ 1508909 h 1674599"/>
              <a:gd name="connsiteX29" fmla="*/ 5638800 w 8191500"/>
              <a:gd name="connsiteY29" fmla="*/ 1539389 h 1674599"/>
              <a:gd name="connsiteX30" fmla="*/ 5829300 w 8191500"/>
              <a:gd name="connsiteY30" fmla="*/ 1310789 h 1674599"/>
              <a:gd name="connsiteX31" fmla="*/ 5928360 w 8191500"/>
              <a:gd name="connsiteY31" fmla="*/ 1356509 h 1674599"/>
              <a:gd name="connsiteX32" fmla="*/ 6118860 w 8191500"/>
              <a:gd name="connsiteY32" fmla="*/ 1379369 h 1674599"/>
              <a:gd name="connsiteX33" fmla="*/ 6294120 w 8191500"/>
              <a:gd name="connsiteY33" fmla="*/ 1554629 h 1674599"/>
              <a:gd name="connsiteX34" fmla="*/ 6385560 w 8191500"/>
              <a:gd name="connsiteY34" fmla="*/ 1402229 h 1674599"/>
              <a:gd name="connsiteX35" fmla="*/ 6484620 w 8191500"/>
              <a:gd name="connsiteY35" fmla="*/ 1402229 h 1674599"/>
              <a:gd name="connsiteX36" fmla="*/ 6553200 w 8191500"/>
              <a:gd name="connsiteY36" fmla="*/ 1326029 h 1674599"/>
              <a:gd name="connsiteX37" fmla="*/ 6652260 w 8191500"/>
              <a:gd name="connsiteY37" fmla="*/ 1028849 h 1674599"/>
              <a:gd name="connsiteX38" fmla="*/ 6758940 w 8191500"/>
              <a:gd name="connsiteY38" fmla="*/ 922169 h 1674599"/>
              <a:gd name="connsiteX39" fmla="*/ 6835140 w 8191500"/>
              <a:gd name="connsiteY39" fmla="*/ 1280309 h 1674599"/>
              <a:gd name="connsiteX40" fmla="*/ 6949440 w 8191500"/>
              <a:gd name="connsiteY40" fmla="*/ 1486049 h 1674599"/>
              <a:gd name="connsiteX41" fmla="*/ 7018020 w 8191500"/>
              <a:gd name="connsiteY41" fmla="*/ 952649 h 1674599"/>
              <a:gd name="connsiteX42" fmla="*/ 7078980 w 8191500"/>
              <a:gd name="connsiteY42" fmla="*/ 388769 h 1674599"/>
              <a:gd name="connsiteX43" fmla="*/ 7094220 w 8191500"/>
              <a:gd name="connsiteY43" fmla="*/ 149 h 1674599"/>
              <a:gd name="connsiteX44" fmla="*/ 7147560 w 8191500"/>
              <a:gd name="connsiteY44" fmla="*/ 350669 h 1674599"/>
              <a:gd name="connsiteX45" fmla="*/ 7208520 w 8191500"/>
              <a:gd name="connsiteY45" fmla="*/ 960269 h 1674599"/>
              <a:gd name="connsiteX46" fmla="*/ 7299960 w 8191500"/>
              <a:gd name="connsiteY46" fmla="*/ 1310789 h 1674599"/>
              <a:gd name="connsiteX47" fmla="*/ 7406640 w 8191500"/>
              <a:gd name="connsiteY47" fmla="*/ 1531769 h 1674599"/>
              <a:gd name="connsiteX48" fmla="*/ 7589520 w 8191500"/>
              <a:gd name="connsiteY48" fmla="*/ 1592729 h 1674599"/>
              <a:gd name="connsiteX49" fmla="*/ 7764780 w 8191500"/>
              <a:gd name="connsiteY49" fmla="*/ 1547009 h 1674599"/>
              <a:gd name="connsiteX50" fmla="*/ 7978140 w 8191500"/>
              <a:gd name="connsiteY50" fmla="*/ 1585109 h 1674599"/>
              <a:gd name="connsiteX51" fmla="*/ 8031480 w 8191500"/>
              <a:gd name="connsiteY51" fmla="*/ 1615589 h 1674599"/>
              <a:gd name="connsiteX52" fmla="*/ 8191500 w 8191500"/>
              <a:gd name="connsiteY52"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792980 w 8191500"/>
              <a:gd name="connsiteY21" fmla="*/ 1638449 h 1674599"/>
              <a:gd name="connsiteX22" fmla="*/ 5097780 w 8191500"/>
              <a:gd name="connsiteY22" fmla="*/ 1592729 h 1674599"/>
              <a:gd name="connsiteX23" fmla="*/ 5181600 w 8191500"/>
              <a:gd name="connsiteY23" fmla="*/ 1371749 h 1674599"/>
              <a:gd name="connsiteX24" fmla="*/ 5288280 w 8191500"/>
              <a:gd name="connsiteY24" fmla="*/ 1226969 h 1674599"/>
              <a:gd name="connsiteX25" fmla="*/ 5372100 w 8191500"/>
              <a:gd name="connsiteY25" fmla="*/ 1348889 h 1674599"/>
              <a:gd name="connsiteX26" fmla="*/ 5471160 w 8191500"/>
              <a:gd name="connsiteY26" fmla="*/ 1265069 h 1674599"/>
              <a:gd name="connsiteX27" fmla="*/ 5562600 w 8191500"/>
              <a:gd name="connsiteY27" fmla="*/ 1508909 h 1674599"/>
              <a:gd name="connsiteX28" fmla="*/ 5638800 w 8191500"/>
              <a:gd name="connsiteY28" fmla="*/ 1539389 h 1674599"/>
              <a:gd name="connsiteX29" fmla="*/ 5829300 w 8191500"/>
              <a:gd name="connsiteY29" fmla="*/ 1310789 h 1674599"/>
              <a:gd name="connsiteX30" fmla="*/ 5928360 w 8191500"/>
              <a:gd name="connsiteY30" fmla="*/ 1356509 h 1674599"/>
              <a:gd name="connsiteX31" fmla="*/ 6118860 w 8191500"/>
              <a:gd name="connsiteY31" fmla="*/ 1379369 h 1674599"/>
              <a:gd name="connsiteX32" fmla="*/ 6294120 w 8191500"/>
              <a:gd name="connsiteY32" fmla="*/ 1554629 h 1674599"/>
              <a:gd name="connsiteX33" fmla="*/ 6385560 w 8191500"/>
              <a:gd name="connsiteY33" fmla="*/ 1402229 h 1674599"/>
              <a:gd name="connsiteX34" fmla="*/ 6484620 w 8191500"/>
              <a:gd name="connsiteY34" fmla="*/ 1402229 h 1674599"/>
              <a:gd name="connsiteX35" fmla="*/ 6553200 w 8191500"/>
              <a:gd name="connsiteY35" fmla="*/ 1326029 h 1674599"/>
              <a:gd name="connsiteX36" fmla="*/ 6652260 w 8191500"/>
              <a:gd name="connsiteY36" fmla="*/ 1028849 h 1674599"/>
              <a:gd name="connsiteX37" fmla="*/ 6758940 w 8191500"/>
              <a:gd name="connsiteY37" fmla="*/ 922169 h 1674599"/>
              <a:gd name="connsiteX38" fmla="*/ 6835140 w 8191500"/>
              <a:gd name="connsiteY38" fmla="*/ 1280309 h 1674599"/>
              <a:gd name="connsiteX39" fmla="*/ 6949440 w 8191500"/>
              <a:gd name="connsiteY39" fmla="*/ 1486049 h 1674599"/>
              <a:gd name="connsiteX40" fmla="*/ 7018020 w 8191500"/>
              <a:gd name="connsiteY40" fmla="*/ 952649 h 1674599"/>
              <a:gd name="connsiteX41" fmla="*/ 7078980 w 8191500"/>
              <a:gd name="connsiteY41" fmla="*/ 388769 h 1674599"/>
              <a:gd name="connsiteX42" fmla="*/ 7094220 w 8191500"/>
              <a:gd name="connsiteY42" fmla="*/ 149 h 1674599"/>
              <a:gd name="connsiteX43" fmla="*/ 7147560 w 8191500"/>
              <a:gd name="connsiteY43" fmla="*/ 350669 h 1674599"/>
              <a:gd name="connsiteX44" fmla="*/ 7208520 w 8191500"/>
              <a:gd name="connsiteY44" fmla="*/ 960269 h 1674599"/>
              <a:gd name="connsiteX45" fmla="*/ 7299960 w 8191500"/>
              <a:gd name="connsiteY45" fmla="*/ 1310789 h 1674599"/>
              <a:gd name="connsiteX46" fmla="*/ 7406640 w 8191500"/>
              <a:gd name="connsiteY46" fmla="*/ 1531769 h 1674599"/>
              <a:gd name="connsiteX47" fmla="*/ 7589520 w 8191500"/>
              <a:gd name="connsiteY47" fmla="*/ 1592729 h 1674599"/>
              <a:gd name="connsiteX48" fmla="*/ 7764780 w 8191500"/>
              <a:gd name="connsiteY48" fmla="*/ 1547009 h 1674599"/>
              <a:gd name="connsiteX49" fmla="*/ 7978140 w 8191500"/>
              <a:gd name="connsiteY49" fmla="*/ 1585109 h 1674599"/>
              <a:gd name="connsiteX50" fmla="*/ 8031480 w 8191500"/>
              <a:gd name="connsiteY50" fmla="*/ 1615589 h 1674599"/>
              <a:gd name="connsiteX51" fmla="*/ 8191500 w 8191500"/>
              <a:gd name="connsiteY51"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4792980 w 8191500"/>
              <a:gd name="connsiteY20" fmla="*/ 1638449 h 1674599"/>
              <a:gd name="connsiteX21" fmla="*/ 5097780 w 8191500"/>
              <a:gd name="connsiteY21" fmla="*/ 1592729 h 1674599"/>
              <a:gd name="connsiteX22" fmla="*/ 5181600 w 8191500"/>
              <a:gd name="connsiteY22" fmla="*/ 1371749 h 1674599"/>
              <a:gd name="connsiteX23" fmla="*/ 5288280 w 8191500"/>
              <a:gd name="connsiteY23" fmla="*/ 1226969 h 1674599"/>
              <a:gd name="connsiteX24" fmla="*/ 5372100 w 8191500"/>
              <a:gd name="connsiteY24" fmla="*/ 1348889 h 1674599"/>
              <a:gd name="connsiteX25" fmla="*/ 5471160 w 8191500"/>
              <a:gd name="connsiteY25" fmla="*/ 1265069 h 1674599"/>
              <a:gd name="connsiteX26" fmla="*/ 5562600 w 8191500"/>
              <a:gd name="connsiteY26" fmla="*/ 1508909 h 1674599"/>
              <a:gd name="connsiteX27" fmla="*/ 5638800 w 8191500"/>
              <a:gd name="connsiteY27" fmla="*/ 1539389 h 1674599"/>
              <a:gd name="connsiteX28" fmla="*/ 5829300 w 8191500"/>
              <a:gd name="connsiteY28" fmla="*/ 1310789 h 1674599"/>
              <a:gd name="connsiteX29" fmla="*/ 5928360 w 8191500"/>
              <a:gd name="connsiteY29" fmla="*/ 1356509 h 1674599"/>
              <a:gd name="connsiteX30" fmla="*/ 6118860 w 8191500"/>
              <a:gd name="connsiteY30" fmla="*/ 1379369 h 1674599"/>
              <a:gd name="connsiteX31" fmla="*/ 6294120 w 8191500"/>
              <a:gd name="connsiteY31" fmla="*/ 1554629 h 1674599"/>
              <a:gd name="connsiteX32" fmla="*/ 6385560 w 8191500"/>
              <a:gd name="connsiteY32" fmla="*/ 1402229 h 1674599"/>
              <a:gd name="connsiteX33" fmla="*/ 6484620 w 8191500"/>
              <a:gd name="connsiteY33" fmla="*/ 1402229 h 1674599"/>
              <a:gd name="connsiteX34" fmla="*/ 6553200 w 8191500"/>
              <a:gd name="connsiteY34" fmla="*/ 1326029 h 1674599"/>
              <a:gd name="connsiteX35" fmla="*/ 6652260 w 8191500"/>
              <a:gd name="connsiteY35" fmla="*/ 1028849 h 1674599"/>
              <a:gd name="connsiteX36" fmla="*/ 6758940 w 8191500"/>
              <a:gd name="connsiteY36" fmla="*/ 922169 h 1674599"/>
              <a:gd name="connsiteX37" fmla="*/ 6835140 w 8191500"/>
              <a:gd name="connsiteY37" fmla="*/ 1280309 h 1674599"/>
              <a:gd name="connsiteX38" fmla="*/ 6949440 w 8191500"/>
              <a:gd name="connsiteY38" fmla="*/ 1486049 h 1674599"/>
              <a:gd name="connsiteX39" fmla="*/ 7018020 w 8191500"/>
              <a:gd name="connsiteY39" fmla="*/ 952649 h 1674599"/>
              <a:gd name="connsiteX40" fmla="*/ 7078980 w 8191500"/>
              <a:gd name="connsiteY40" fmla="*/ 388769 h 1674599"/>
              <a:gd name="connsiteX41" fmla="*/ 7094220 w 8191500"/>
              <a:gd name="connsiteY41" fmla="*/ 149 h 1674599"/>
              <a:gd name="connsiteX42" fmla="*/ 7147560 w 8191500"/>
              <a:gd name="connsiteY42" fmla="*/ 350669 h 1674599"/>
              <a:gd name="connsiteX43" fmla="*/ 7208520 w 8191500"/>
              <a:gd name="connsiteY43" fmla="*/ 960269 h 1674599"/>
              <a:gd name="connsiteX44" fmla="*/ 7299960 w 8191500"/>
              <a:gd name="connsiteY44" fmla="*/ 1310789 h 1674599"/>
              <a:gd name="connsiteX45" fmla="*/ 7406640 w 8191500"/>
              <a:gd name="connsiteY45" fmla="*/ 1531769 h 1674599"/>
              <a:gd name="connsiteX46" fmla="*/ 7589520 w 8191500"/>
              <a:gd name="connsiteY46" fmla="*/ 1592729 h 1674599"/>
              <a:gd name="connsiteX47" fmla="*/ 7764780 w 8191500"/>
              <a:gd name="connsiteY47" fmla="*/ 1547009 h 1674599"/>
              <a:gd name="connsiteX48" fmla="*/ 7978140 w 8191500"/>
              <a:gd name="connsiteY48" fmla="*/ 1585109 h 1674599"/>
              <a:gd name="connsiteX49" fmla="*/ 8031480 w 8191500"/>
              <a:gd name="connsiteY49" fmla="*/ 1615589 h 1674599"/>
              <a:gd name="connsiteX50" fmla="*/ 8191500 w 8191500"/>
              <a:gd name="connsiteY50"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4792980 w 8191500"/>
              <a:gd name="connsiteY19" fmla="*/ 1638449 h 1674599"/>
              <a:gd name="connsiteX20" fmla="*/ 5097780 w 8191500"/>
              <a:gd name="connsiteY20" fmla="*/ 1592729 h 1674599"/>
              <a:gd name="connsiteX21" fmla="*/ 5181600 w 8191500"/>
              <a:gd name="connsiteY21" fmla="*/ 1371749 h 1674599"/>
              <a:gd name="connsiteX22" fmla="*/ 5288280 w 8191500"/>
              <a:gd name="connsiteY22" fmla="*/ 1226969 h 1674599"/>
              <a:gd name="connsiteX23" fmla="*/ 5372100 w 8191500"/>
              <a:gd name="connsiteY23" fmla="*/ 1348889 h 1674599"/>
              <a:gd name="connsiteX24" fmla="*/ 5471160 w 8191500"/>
              <a:gd name="connsiteY24" fmla="*/ 1265069 h 1674599"/>
              <a:gd name="connsiteX25" fmla="*/ 5562600 w 8191500"/>
              <a:gd name="connsiteY25" fmla="*/ 1508909 h 1674599"/>
              <a:gd name="connsiteX26" fmla="*/ 5638800 w 8191500"/>
              <a:gd name="connsiteY26" fmla="*/ 1539389 h 1674599"/>
              <a:gd name="connsiteX27" fmla="*/ 5829300 w 8191500"/>
              <a:gd name="connsiteY27" fmla="*/ 1310789 h 1674599"/>
              <a:gd name="connsiteX28" fmla="*/ 5928360 w 8191500"/>
              <a:gd name="connsiteY28" fmla="*/ 1356509 h 1674599"/>
              <a:gd name="connsiteX29" fmla="*/ 6118860 w 8191500"/>
              <a:gd name="connsiteY29" fmla="*/ 1379369 h 1674599"/>
              <a:gd name="connsiteX30" fmla="*/ 6294120 w 8191500"/>
              <a:gd name="connsiteY30" fmla="*/ 1554629 h 1674599"/>
              <a:gd name="connsiteX31" fmla="*/ 6385560 w 8191500"/>
              <a:gd name="connsiteY31" fmla="*/ 1402229 h 1674599"/>
              <a:gd name="connsiteX32" fmla="*/ 6484620 w 8191500"/>
              <a:gd name="connsiteY32" fmla="*/ 1402229 h 1674599"/>
              <a:gd name="connsiteX33" fmla="*/ 6553200 w 8191500"/>
              <a:gd name="connsiteY33" fmla="*/ 1326029 h 1674599"/>
              <a:gd name="connsiteX34" fmla="*/ 6652260 w 8191500"/>
              <a:gd name="connsiteY34" fmla="*/ 1028849 h 1674599"/>
              <a:gd name="connsiteX35" fmla="*/ 6758940 w 8191500"/>
              <a:gd name="connsiteY35" fmla="*/ 922169 h 1674599"/>
              <a:gd name="connsiteX36" fmla="*/ 6835140 w 8191500"/>
              <a:gd name="connsiteY36" fmla="*/ 1280309 h 1674599"/>
              <a:gd name="connsiteX37" fmla="*/ 6949440 w 8191500"/>
              <a:gd name="connsiteY37" fmla="*/ 1486049 h 1674599"/>
              <a:gd name="connsiteX38" fmla="*/ 7018020 w 8191500"/>
              <a:gd name="connsiteY38" fmla="*/ 952649 h 1674599"/>
              <a:gd name="connsiteX39" fmla="*/ 7078980 w 8191500"/>
              <a:gd name="connsiteY39" fmla="*/ 388769 h 1674599"/>
              <a:gd name="connsiteX40" fmla="*/ 7094220 w 8191500"/>
              <a:gd name="connsiteY40" fmla="*/ 149 h 1674599"/>
              <a:gd name="connsiteX41" fmla="*/ 7147560 w 8191500"/>
              <a:gd name="connsiteY41" fmla="*/ 350669 h 1674599"/>
              <a:gd name="connsiteX42" fmla="*/ 7208520 w 8191500"/>
              <a:gd name="connsiteY42" fmla="*/ 960269 h 1674599"/>
              <a:gd name="connsiteX43" fmla="*/ 7299960 w 8191500"/>
              <a:gd name="connsiteY43" fmla="*/ 1310789 h 1674599"/>
              <a:gd name="connsiteX44" fmla="*/ 7406640 w 8191500"/>
              <a:gd name="connsiteY44" fmla="*/ 1531769 h 1674599"/>
              <a:gd name="connsiteX45" fmla="*/ 7589520 w 8191500"/>
              <a:gd name="connsiteY45" fmla="*/ 1592729 h 1674599"/>
              <a:gd name="connsiteX46" fmla="*/ 7764780 w 8191500"/>
              <a:gd name="connsiteY46" fmla="*/ 1547009 h 1674599"/>
              <a:gd name="connsiteX47" fmla="*/ 7978140 w 8191500"/>
              <a:gd name="connsiteY47" fmla="*/ 1585109 h 1674599"/>
              <a:gd name="connsiteX48" fmla="*/ 8031480 w 8191500"/>
              <a:gd name="connsiteY48" fmla="*/ 1615589 h 1674599"/>
              <a:gd name="connsiteX49" fmla="*/ 8191500 w 8191500"/>
              <a:gd name="connsiteY49"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4792980 w 8191500"/>
              <a:gd name="connsiteY18" fmla="*/ 1638449 h 1674599"/>
              <a:gd name="connsiteX19" fmla="*/ 5097780 w 8191500"/>
              <a:gd name="connsiteY19" fmla="*/ 1592729 h 1674599"/>
              <a:gd name="connsiteX20" fmla="*/ 5181600 w 8191500"/>
              <a:gd name="connsiteY20" fmla="*/ 1371749 h 1674599"/>
              <a:gd name="connsiteX21" fmla="*/ 5288280 w 8191500"/>
              <a:gd name="connsiteY21" fmla="*/ 1226969 h 1674599"/>
              <a:gd name="connsiteX22" fmla="*/ 5372100 w 8191500"/>
              <a:gd name="connsiteY22" fmla="*/ 1348889 h 1674599"/>
              <a:gd name="connsiteX23" fmla="*/ 5471160 w 8191500"/>
              <a:gd name="connsiteY23" fmla="*/ 1265069 h 1674599"/>
              <a:gd name="connsiteX24" fmla="*/ 5562600 w 8191500"/>
              <a:gd name="connsiteY24" fmla="*/ 1508909 h 1674599"/>
              <a:gd name="connsiteX25" fmla="*/ 5638800 w 8191500"/>
              <a:gd name="connsiteY25" fmla="*/ 1539389 h 1674599"/>
              <a:gd name="connsiteX26" fmla="*/ 5829300 w 8191500"/>
              <a:gd name="connsiteY26" fmla="*/ 1310789 h 1674599"/>
              <a:gd name="connsiteX27" fmla="*/ 5928360 w 8191500"/>
              <a:gd name="connsiteY27" fmla="*/ 1356509 h 1674599"/>
              <a:gd name="connsiteX28" fmla="*/ 6118860 w 8191500"/>
              <a:gd name="connsiteY28" fmla="*/ 1379369 h 1674599"/>
              <a:gd name="connsiteX29" fmla="*/ 6294120 w 8191500"/>
              <a:gd name="connsiteY29" fmla="*/ 1554629 h 1674599"/>
              <a:gd name="connsiteX30" fmla="*/ 6385560 w 8191500"/>
              <a:gd name="connsiteY30" fmla="*/ 1402229 h 1674599"/>
              <a:gd name="connsiteX31" fmla="*/ 6484620 w 8191500"/>
              <a:gd name="connsiteY31" fmla="*/ 1402229 h 1674599"/>
              <a:gd name="connsiteX32" fmla="*/ 6553200 w 8191500"/>
              <a:gd name="connsiteY32" fmla="*/ 1326029 h 1674599"/>
              <a:gd name="connsiteX33" fmla="*/ 6652260 w 8191500"/>
              <a:gd name="connsiteY33" fmla="*/ 1028849 h 1674599"/>
              <a:gd name="connsiteX34" fmla="*/ 6758940 w 8191500"/>
              <a:gd name="connsiteY34" fmla="*/ 922169 h 1674599"/>
              <a:gd name="connsiteX35" fmla="*/ 6835140 w 8191500"/>
              <a:gd name="connsiteY35" fmla="*/ 1280309 h 1674599"/>
              <a:gd name="connsiteX36" fmla="*/ 6949440 w 8191500"/>
              <a:gd name="connsiteY36" fmla="*/ 1486049 h 1674599"/>
              <a:gd name="connsiteX37" fmla="*/ 7018020 w 8191500"/>
              <a:gd name="connsiteY37" fmla="*/ 952649 h 1674599"/>
              <a:gd name="connsiteX38" fmla="*/ 7078980 w 8191500"/>
              <a:gd name="connsiteY38" fmla="*/ 388769 h 1674599"/>
              <a:gd name="connsiteX39" fmla="*/ 7094220 w 8191500"/>
              <a:gd name="connsiteY39" fmla="*/ 149 h 1674599"/>
              <a:gd name="connsiteX40" fmla="*/ 7147560 w 8191500"/>
              <a:gd name="connsiteY40" fmla="*/ 350669 h 1674599"/>
              <a:gd name="connsiteX41" fmla="*/ 7208520 w 8191500"/>
              <a:gd name="connsiteY41" fmla="*/ 960269 h 1674599"/>
              <a:gd name="connsiteX42" fmla="*/ 7299960 w 8191500"/>
              <a:gd name="connsiteY42" fmla="*/ 1310789 h 1674599"/>
              <a:gd name="connsiteX43" fmla="*/ 7406640 w 8191500"/>
              <a:gd name="connsiteY43" fmla="*/ 1531769 h 1674599"/>
              <a:gd name="connsiteX44" fmla="*/ 7589520 w 8191500"/>
              <a:gd name="connsiteY44" fmla="*/ 1592729 h 1674599"/>
              <a:gd name="connsiteX45" fmla="*/ 7764780 w 8191500"/>
              <a:gd name="connsiteY45" fmla="*/ 1547009 h 1674599"/>
              <a:gd name="connsiteX46" fmla="*/ 7978140 w 8191500"/>
              <a:gd name="connsiteY46" fmla="*/ 1585109 h 1674599"/>
              <a:gd name="connsiteX47" fmla="*/ 8031480 w 8191500"/>
              <a:gd name="connsiteY47" fmla="*/ 1615589 h 1674599"/>
              <a:gd name="connsiteX48" fmla="*/ 8191500 w 8191500"/>
              <a:gd name="connsiteY48"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4792980 w 8191500"/>
              <a:gd name="connsiteY17" fmla="*/ 1638449 h 1674599"/>
              <a:gd name="connsiteX18" fmla="*/ 5097780 w 8191500"/>
              <a:gd name="connsiteY18" fmla="*/ 1592729 h 1674599"/>
              <a:gd name="connsiteX19" fmla="*/ 5181600 w 8191500"/>
              <a:gd name="connsiteY19" fmla="*/ 1371749 h 1674599"/>
              <a:gd name="connsiteX20" fmla="*/ 5288280 w 8191500"/>
              <a:gd name="connsiteY20" fmla="*/ 1226969 h 1674599"/>
              <a:gd name="connsiteX21" fmla="*/ 5372100 w 8191500"/>
              <a:gd name="connsiteY21" fmla="*/ 1348889 h 1674599"/>
              <a:gd name="connsiteX22" fmla="*/ 5471160 w 8191500"/>
              <a:gd name="connsiteY22" fmla="*/ 1265069 h 1674599"/>
              <a:gd name="connsiteX23" fmla="*/ 5562600 w 8191500"/>
              <a:gd name="connsiteY23" fmla="*/ 1508909 h 1674599"/>
              <a:gd name="connsiteX24" fmla="*/ 5638800 w 8191500"/>
              <a:gd name="connsiteY24" fmla="*/ 1539389 h 1674599"/>
              <a:gd name="connsiteX25" fmla="*/ 5829300 w 8191500"/>
              <a:gd name="connsiteY25" fmla="*/ 1310789 h 1674599"/>
              <a:gd name="connsiteX26" fmla="*/ 5928360 w 8191500"/>
              <a:gd name="connsiteY26" fmla="*/ 1356509 h 1674599"/>
              <a:gd name="connsiteX27" fmla="*/ 6118860 w 8191500"/>
              <a:gd name="connsiteY27" fmla="*/ 1379369 h 1674599"/>
              <a:gd name="connsiteX28" fmla="*/ 6294120 w 8191500"/>
              <a:gd name="connsiteY28" fmla="*/ 1554629 h 1674599"/>
              <a:gd name="connsiteX29" fmla="*/ 6385560 w 8191500"/>
              <a:gd name="connsiteY29" fmla="*/ 1402229 h 1674599"/>
              <a:gd name="connsiteX30" fmla="*/ 6484620 w 8191500"/>
              <a:gd name="connsiteY30" fmla="*/ 1402229 h 1674599"/>
              <a:gd name="connsiteX31" fmla="*/ 6553200 w 8191500"/>
              <a:gd name="connsiteY31" fmla="*/ 1326029 h 1674599"/>
              <a:gd name="connsiteX32" fmla="*/ 6652260 w 8191500"/>
              <a:gd name="connsiteY32" fmla="*/ 1028849 h 1674599"/>
              <a:gd name="connsiteX33" fmla="*/ 6758940 w 8191500"/>
              <a:gd name="connsiteY33" fmla="*/ 922169 h 1674599"/>
              <a:gd name="connsiteX34" fmla="*/ 6835140 w 8191500"/>
              <a:gd name="connsiteY34" fmla="*/ 1280309 h 1674599"/>
              <a:gd name="connsiteX35" fmla="*/ 6949440 w 8191500"/>
              <a:gd name="connsiteY35" fmla="*/ 1486049 h 1674599"/>
              <a:gd name="connsiteX36" fmla="*/ 7018020 w 8191500"/>
              <a:gd name="connsiteY36" fmla="*/ 952649 h 1674599"/>
              <a:gd name="connsiteX37" fmla="*/ 7078980 w 8191500"/>
              <a:gd name="connsiteY37" fmla="*/ 388769 h 1674599"/>
              <a:gd name="connsiteX38" fmla="*/ 7094220 w 8191500"/>
              <a:gd name="connsiteY38" fmla="*/ 149 h 1674599"/>
              <a:gd name="connsiteX39" fmla="*/ 7147560 w 8191500"/>
              <a:gd name="connsiteY39" fmla="*/ 350669 h 1674599"/>
              <a:gd name="connsiteX40" fmla="*/ 7208520 w 8191500"/>
              <a:gd name="connsiteY40" fmla="*/ 960269 h 1674599"/>
              <a:gd name="connsiteX41" fmla="*/ 7299960 w 8191500"/>
              <a:gd name="connsiteY41" fmla="*/ 1310789 h 1674599"/>
              <a:gd name="connsiteX42" fmla="*/ 7406640 w 8191500"/>
              <a:gd name="connsiteY42" fmla="*/ 1531769 h 1674599"/>
              <a:gd name="connsiteX43" fmla="*/ 7589520 w 8191500"/>
              <a:gd name="connsiteY43" fmla="*/ 1592729 h 1674599"/>
              <a:gd name="connsiteX44" fmla="*/ 7764780 w 8191500"/>
              <a:gd name="connsiteY44" fmla="*/ 1547009 h 1674599"/>
              <a:gd name="connsiteX45" fmla="*/ 7978140 w 8191500"/>
              <a:gd name="connsiteY45" fmla="*/ 1585109 h 1674599"/>
              <a:gd name="connsiteX46" fmla="*/ 8031480 w 8191500"/>
              <a:gd name="connsiteY46" fmla="*/ 1615589 h 1674599"/>
              <a:gd name="connsiteX47" fmla="*/ 8191500 w 8191500"/>
              <a:gd name="connsiteY47"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4792980 w 8191500"/>
              <a:gd name="connsiteY16" fmla="*/ 1638449 h 1674599"/>
              <a:gd name="connsiteX17" fmla="*/ 5097780 w 8191500"/>
              <a:gd name="connsiteY17" fmla="*/ 1592729 h 1674599"/>
              <a:gd name="connsiteX18" fmla="*/ 5181600 w 8191500"/>
              <a:gd name="connsiteY18" fmla="*/ 1371749 h 1674599"/>
              <a:gd name="connsiteX19" fmla="*/ 5288280 w 8191500"/>
              <a:gd name="connsiteY19" fmla="*/ 1226969 h 1674599"/>
              <a:gd name="connsiteX20" fmla="*/ 5372100 w 8191500"/>
              <a:gd name="connsiteY20" fmla="*/ 1348889 h 1674599"/>
              <a:gd name="connsiteX21" fmla="*/ 5471160 w 8191500"/>
              <a:gd name="connsiteY21" fmla="*/ 1265069 h 1674599"/>
              <a:gd name="connsiteX22" fmla="*/ 5562600 w 8191500"/>
              <a:gd name="connsiteY22" fmla="*/ 1508909 h 1674599"/>
              <a:gd name="connsiteX23" fmla="*/ 5638800 w 8191500"/>
              <a:gd name="connsiteY23" fmla="*/ 1539389 h 1674599"/>
              <a:gd name="connsiteX24" fmla="*/ 5829300 w 8191500"/>
              <a:gd name="connsiteY24" fmla="*/ 1310789 h 1674599"/>
              <a:gd name="connsiteX25" fmla="*/ 5928360 w 8191500"/>
              <a:gd name="connsiteY25" fmla="*/ 1356509 h 1674599"/>
              <a:gd name="connsiteX26" fmla="*/ 6118860 w 8191500"/>
              <a:gd name="connsiteY26" fmla="*/ 1379369 h 1674599"/>
              <a:gd name="connsiteX27" fmla="*/ 6294120 w 8191500"/>
              <a:gd name="connsiteY27" fmla="*/ 1554629 h 1674599"/>
              <a:gd name="connsiteX28" fmla="*/ 6385560 w 8191500"/>
              <a:gd name="connsiteY28" fmla="*/ 1402229 h 1674599"/>
              <a:gd name="connsiteX29" fmla="*/ 6484620 w 8191500"/>
              <a:gd name="connsiteY29" fmla="*/ 1402229 h 1674599"/>
              <a:gd name="connsiteX30" fmla="*/ 6553200 w 8191500"/>
              <a:gd name="connsiteY30" fmla="*/ 1326029 h 1674599"/>
              <a:gd name="connsiteX31" fmla="*/ 6652260 w 8191500"/>
              <a:gd name="connsiteY31" fmla="*/ 1028849 h 1674599"/>
              <a:gd name="connsiteX32" fmla="*/ 6758940 w 8191500"/>
              <a:gd name="connsiteY32" fmla="*/ 922169 h 1674599"/>
              <a:gd name="connsiteX33" fmla="*/ 6835140 w 8191500"/>
              <a:gd name="connsiteY33" fmla="*/ 1280309 h 1674599"/>
              <a:gd name="connsiteX34" fmla="*/ 6949440 w 8191500"/>
              <a:gd name="connsiteY34" fmla="*/ 1486049 h 1674599"/>
              <a:gd name="connsiteX35" fmla="*/ 7018020 w 8191500"/>
              <a:gd name="connsiteY35" fmla="*/ 952649 h 1674599"/>
              <a:gd name="connsiteX36" fmla="*/ 7078980 w 8191500"/>
              <a:gd name="connsiteY36" fmla="*/ 388769 h 1674599"/>
              <a:gd name="connsiteX37" fmla="*/ 7094220 w 8191500"/>
              <a:gd name="connsiteY37" fmla="*/ 149 h 1674599"/>
              <a:gd name="connsiteX38" fmla="*/ 7147560 w 8191500"/>
              <a:gd name="connsiteY38" fmla="*/ 350669 h 1674599"/>
              <a:gd name="connsiteX39" fmla="*/ 7208520 w 8191500"/>
              <a:gd name="connsiteY39" fmla="*/ 960269 h 1674599"/>
              <a:gd name="connsiteX40" fmla="*/ 7299960 w 8191500"/>
              <a:gd name="connsiteY40" fmla="*/ 1310789 h 1674599"/>
              <a:gd name="connsiteX41" fmla="*/ 7406640 w 8191500"/>
              <a:gd name="connsiteY41" fmla="*/ 1531769 h 1674599"/>
              <a:gd name="connsiteX42" fmla="*/ 7589520 w 8191500"/>
              <a:gd name="connsiteY42" fmla="*/ 1592729 h 1674599"/>
              <a:gd name="connsiteX43" fmla="*/ 7764780 w 8191500"/>
              <a:gd name="connsiteY43" fmla="*/ 1547009 h 1674599"/>
              <a:gd name="connsiteX44" fmla="*/ 7978140 w 8191500"/>
              <a:gd name="connsiteY44" fmla="*/ 1585109 h 1674599"/>
              <a:gd name="connsiteX45" fmla="*/ 8031480 w 8191500"/>
              <a:gd name="connsiteY45" fmla="*/ 1615589 h 1674599"/>
              <a:gd name="connsiteX46" fmla="*/ 8191500 w 8191500"/>
              <a:gd name="connsiteY46"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4792980 w 8191500"/>
              <a:gd name="connsiteY15" fmla="*/ 1638449 h 1674599"/>
              <a:gd name="connsiteX16" fmla="*/ 5097780 w 8191500"/>
              <a:gd name="connsiteY16" fmla="*/ 1592729 h 1674599"/>
              <a:gd name="connsiteX17" fmla="*/ 5181600 w 8191500"/>
              <a:gd name="connsiteY17" fmla="*/ 1371749 h 1674599"/>
              <a:gd name="connsiteX18" fmla="*/ 5288280 w 8191500"/>
              <a:gd name="connsiteY18" fmla="*/ 1226969 h 1674599"/>
              <a:gd name="connsiteX19" fmla="*/ 5372100 w 8191500"/>
              <a:gd name="connsiteY19" fmla="*/ 1348889 h 1674599"/>
              <a:gd name="connsiteX20" fmla="*/ 5471160 w 8191500"/>
              <a:gd name="connsiteY20" fmla="*/ 1265069 h 1674599"/>
              <a:gd name="connsiteX21" fmla="*/ 5562600 w 8191500"/>
              <a:gd name="connsiteY21" fmla="*/ 1508909 h 1674599"/>
              <a:gd name="connsiteX22" fmla="*/ 5638800 w 8191500"/>
              <a:gd name="connsiteY22" fmla="*/ 1539389 h 1674599"/>
              <a:gd name="connsiteX23" fmla="*/ 5829300 w 8191500"/>
              <a:gd name="connsiteY23" fmla="*/ 1310789 h 1674599"/>
              <a:gd name="connsiteX24" fmla="*/ 5928360 w 8191500"/>
              <a:gd name="connsiteY24" fmla="*/ 1356509 h 1674599"/>
              <a:gd name="connsiteX25" fmla="*/ 6118860 w 8191500"/>
              <a:gd name="connsiteY25" fmla="*/ 1379369 h 1674599"/>
              <a:gd name="connsiteX26" fmla="*/ 6294120 w 8191500"/>
              <a:gd name="connsiteY26" fmla="*/ 1554629 h 1674599"/>
              <a:gd name="connsiteX27" fmla="*/ 6385560 w 8191500"/>
              <a:gd name="connsiteY27" fmla="*/ 1402229 h 1674599"/>
              <a:gd name="connsiteX28" fmla="*/ 6484620 w 8191500"/>
              <a:gd name="connsiteY28" fmla="*/ 1402229 h 1674599"/>
              <a:gd name="connsiteX29" fmla="*/ 6553200 w 8191500"/>
              <a:gd name="connsiteY29" fmla="*/ 1326029 h 1674599"/>
              <a:gd name="connsiteX30" fmla="*/ 6652260 w 8191500"/>
              <a:gd name="connsiteY30" fmla="*/ 1028849 h 1674599"/>
              <a:gd name="connsiteX31" fmla="*/ 6758940 w 8191500"/>
              <a:gd name="connsiteY31" fmla="*/ 922169 h 1674599"/>
              <a:gd name="connsiteX32" fmla="*/ 6835140 w 8191500"/>
              <a:gd name="connsiteY32" fmla="*/ 1280309 h 1674599"/>
              <a:gd name="connsiteX33" fmla="*/ 6949440 w 8191500"/>
              <a:gd name="connsiteY33" fmla="*/ 1486049 h 1674599"/>
              <a:gd name="connsiteX34" fmla="*/ 7018020 w 8191500"/>
              <a:gd name="connsiteY34" fmla="*/ 952649 h 1674599"/>
              <a:gd name="connsiteX35" fmla="*/ 7078980 w 8191500"/>
              <a:gd name="connsiteY35" fmla="*/ 388769 h 1674599"/>
              <a:gd name="connsiteX36" fmla="*/ 7094220 w 8191500"/>
              <a:gd name="connsiteY36" fmla="*/ 149 h 1674599"/>
              <a:gd name="connsiteX37" fmla="*/ 7147560 w 8191500"/>
              <a:gd name="connsiteY37" fmla="*/ 350669 h 1674599"/>
              <a:gd name="connsiteX38" fmla="*/ 7208520 w 8191500"/>
              <a:gd name="connsiteY38" fmla="*/ 960269 h 1674599"/>
              <a:gd name="connsiteX39" fmla="*/ 7299960 w 8191500"/>
              <a:gd name="connsiteY39" fmla="*/ 1310789 h 1674599"/>
              <a:gd name="connsiteX40" fmla="*/ 7406640 w 8191500"/>
              <a:gd name="connsiteY40" fmla="*/ 1531769 h 1674599"/>
              <a:gd name="connsiteX41" fmla="*/ 7589520 w 8191500"/>
              <a:gd name="connsiteY41" fmla="*/ 1592729 h 1674599"/>
              <a:gd name="connsiteX42" fmla="*/ 7764780 w 8191500"/>
              <a:gd name="connsiteY42" fmla="*/ 1547009 h 1674599"/>
              <a:gd name="connsiteX43" fmla="*/ 7978140 w 8191500"/>
              <a:gd name="connsiteY43" fmla="*/ 1585109 h 1674599"/>
              <a:gd name="connsiteX44" fmla="*/ 8031480 w 8191500"/>
              <a:gd name="connsiteY44" fmla="*/ 1615589 h 1674599"/>
              <a:gd name="connsiteX45" fmla="*/ 8191500 w 8191500"/>
              <a:gd name="connsiteY45"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4792980 w 8191500"/>
              <a:gd name="connsiteY14" fmla="*/ 1638449 h 1674599"/>
              <a:gd name="connsiteX15" fmla="*/ 5097780 w 8191500"/>
              <a:gd name="connsiteY15" fmla="*/ 1592729 h 1674599"/>
              <a:gd name="connsiteX16" fmla="*/ 5181600 w 8191500"/>
              <a:gd name="connsiteY16" fmla="*/ 1371749 h 1674599"/>
              <a:gd name="connsiteX17" fmla="*/ 5288280 w 8191500"/>
              <a:gd name="connsiteY17" fmla="*/ 1226969 h 1674599"/>
              <a:gd name="connsiteX18" fmla="*/ 5372100 w 8191500"/>
              <a:gd name="connsiteY18" fmla="*/ 1348889 h 1674599"/>
              <a:gd name="connsiteX19" fmla="*/ 5471160 w 8191500"/>
              <a:gd name="connsiteY19" fmla="*/ 1265069 h 1674599"/>
              <a:gd name="connsiteX20" fmla="*/ 5562600 w 8191500"/>
              <a:gd name="connsiteY20" fmla="*/ 1508909 h 1674599"/>
              <a:gd name="connsiteX21" fmla="*/ 5638800 w 8191500"/>
              <a:gd name="connsiteY21" fmla="*/ 1539389 h 1674599"/>
              <a:gd name="connsiteX22" fmla="*/ 5829300 w 8191500"/>
              <a:gd name="connsiteY22" fmla="*/ 1310789 h 1674599"/>
              <a:gd name="connsiteX23" fmla="*/ 5928360 w 8191500"/>
              <a:gd name="connsiteY23" fmla="*/ 1356509 h 1674599"/>
              <a:gd name="connsiteX24" fmla="*/ 6118860 w 8191500"/>
              <a:gd name="connsiteY24" fmla="*/ 1379369 h 1674599"/>
              <a:gd name="connsiteX25" fmla="*/ 6294120 w 8191500"/>
              <a:gd name="connsiteY25" fmla="*/ 1554629 h 1674599"/>
              <a:gd name="connsiteX26" fmla="*/ 6385560 w 8191500"/>
              <a:gd name="connsiteY26" fmla="*/ 1402229 h 1674599"/>
              <a:gd name="connsiteX27" fmla="*/ 6484620 w 8191500"/>
              <a:gd name="connsiteY27" fmla="*/ 1402229 h 1674599"/>
              <a:gd name="connsiteX28" fmla="*/ 6553200 w 8191500"/>
              <a:gd name="connsiteY28" fmla="*/ 1326029 h 1674599"/>
              <a:gd name="connsiteX29" fmla="*/ 6652260 w 8191500"/>
              <a:gd name="connsiteY29" fmla="*/ 1028849 h 1674599"/>
              <a:gd name="connsiteX30" fmla="*/ 6758940 w 8191500"/>
              <a:gd name="connsiteY30" fmla="*/ 922169 h 1674599"/>
              <a:gd name="connsiteX31" fmla="*/ 6835140 w 8191500"/>
              <a:gd name="connsiteY31" fmla="*/ 1280309 h 1674599"/>
              <a:gd name="connsiteX32" fmla="*/ 6949440 w 8191500"/>
              <a:gd name="connsiteY32" fmla="*/ 1486049 h 1674599"/>
              <a:gd name="connsiteX33" fmla="*/ 7018020 w 8191500"/>
              <a:gd name="connsiteY33" fmla="*/ 952649 h 1674599"/>
              <a:gd name="connsiteX34" fmla="*/ 7078980 w 8191500"/>
              <a:gd name="connsiteY34" fmla="*/ 388769 h 1674599"/>
              <a:gd name="connsiteX35" fmla="*/ 7094220 w 8191500"/>
              <a:gd name="connsiteY35" fmla="*/ 149 h 1674599"/>
              <a:gd name="connsiteX36" fmla="*/ 7147560 w 8191500"/>
              <a:gd name="connsiteY36" fmla="*/ 350669 h 1674599"/>
              <a:gd name="connsiteX37" fmla="*/ 7208520 w 8191500"/>
              <a:gd name="connsiteY37" fmla="*/ 960269 h 1674599"/>
              <a:gd name="connsiteX38" fmla="*/ 7299960 w 8191500"/>
              <a:gd name="connsiteY38" fmla="*/ 1310789 h 1674599"/>
              <a:gd name="connsiteX39" fmla="*/ 7406640 w 8191500"/>
              <a:gd name="connsiteY39" fmla="*/ 1531769 h 1674599"/>
              <a:gd name="connsiteX40" fmla="*/ 7589520 w 8191500"/>
              <a:gd name="connsiteY40" fmla="*/ 1592729 h 1674599"/>
              <a:gd name="connsiteX41" fmla="*/ 7764780 w 8191500"/>
              <a:gd name="connsiteY41" fmla="*/ 1547009 h 1674599"/>
              <a:gd name="connsiteX42" fmla="*/ 7978140 w 8191500"/>
              <a:gd name="connsiteY42" fmla="*/ 1585109 h 1674599"/>
              <a:gd name="connsiteX43" fmla="*/ 8031480 w 8191500"/>
              <a:gd name="connsiteY43" fmla="*/ 1615589 h 1674599"/>
              <a:gd name="connsiteX44" fmla="*/ 8191500 w 8191500"/>
              <a:gd name="connsiteY44"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4792980 w 8191500"/>
              <a:gd name="connsiteY13" fmla="*/ 1638449 h 1674599"/>
              <a:gd name="connsiteX14" fmla="*/ 5097780 w 8191500"/>
              <a:gd name="connsiteY14" fmla="*/ 1592729 h 1674599"/>
              <a:gd name="connsiteX15" fmla="*/ 5181600 w 8191500"/>
              <a:gd name="connsiteY15" fmla="*/ 1371749 h 1674599"/>
              <a:gd name="connsiteX16" fmla="*/ 5288280 w 8191500"/>
              <a:gd name="connsiteY16" fmla="*/ 1226969 h 1674599"/>
              <a:gd name="connsiteX17" fmla="*/ 5372100 w 8191500"/>
              <a:gd name="connsiteY17" fmla="*/ 1348889 h 1674599"/>
              <a:gd name="connsiteX18" fmla="*/ 5471160 w 8191500"/>
              <a:gd name="connsiteY18" fmla="*/ 1265069 h 1674599"/>
              <a:gd name="connsiteX19" fmla="*/ 5562600 w 8191500"/>
              <a:gd name="connsiteY19" fmla="*/ 1508909 h 1674599"/>
              <a:gd name="connsiteX20" fmla="*/ 5638800 w 8191500"/>
              <a:gd name="connsiteY20" fmla="*/ 1539389 h 1674599"/>
              <a:gd name="connsiteX21" fmla="*/ 5829300 w 8191500"/>
              <a:gd name="connsiteY21" fmla="*/ 1310789 h 1674599"/>
              <a:gd name="connsiteX22" fmla="*/ 5928360 w 8191500"/>
              <a:gd name="connsiteY22" fmla="*/ 1356509 h 1674599"/>
              <a:gd name="connsiteX23" fmla="*/ 6118860 w 8191500"/>
              <a:gd name="connsiteY23" fmla="*/ 1379369 h 1674599"/>
              <a:gd name="connsiteX24" fmla="*/ 6294120 w 8191500"/>
              <a:gd name="connsiteY24" fmla="*/ 1554629 h 1674599"/>
              <a:gd name="connsiteX25" fmla="*/ 6385560 w 8191500"/>
              <a:gd name="connsiteY25" fmla="*/ 1402229 h 1674599"/>
              <a:gd name="connsiteX26" fmla="*/ 6484620 w 8191500"/>
              <a:gd name="connsiteY26" fmla="*/ 1402229 h 1674599"/>
              <a:gd name="connsiteX27" fmla="*/ 6553200 w 8191500"/>
              <a:gd name="connsiteY27" fmla="*/ 1326029 h 1674599"/>
              <a:gd name="connsiteX28" fmla="*/ 6652260 w 8191500"/>
              <a:gd name="connsiteY28" fmla="*/ 1028849 h 1674599"/>
              <a:gd name="connsiteX29" fmla="*/ 6758940 w 8191500"/>
              <a:gd name="connsiteY29" fmla="*/ 922169 h 1674599"/>
              <a:gd name="connsiteX30" fmla="*/ 6835140 w 8191500"/>
              <a:gd name="connsiteY30" fmla="*/ 1280309 h 1674599"/>
              <a:gd name="connsiteX31" fmla="*/ 6949440 w 8191500"/>
              <a:gd name="connsiteY31" fmla="*/ 1486049 h 1674599"/>
              <a:gd name="connsiteX32" fmla="*/ 7018020 w 8191500"/>
              <a:gd name="connsiteY32" fmla="*/ 952649 h 1674599"/>
              <a:gd name="connsiteX33" fmla="*/ 7078980 w 8191500"/>
              <a:gd name="connsiteY33" fmla="*/ 388769 h 1674599"/>
              <a:gd name="connsiteX34" fmla="*/ 7094220 w 8191500"/>
              <a:gd name="connsiteY34" fmla="*/ 149 h 1674599"/>
              <a:gd name="connsiteX35" fmla="*/ 7147560 w 8191500"/>
              <a:gd name="connsiteY35" fmla="*/ 350669 h 1674599"/>
              <a:gd name="connsiteX36" fmla="*/ 7208520 w 8191500"/>
              <a:gd name="connsiteY36" fmla="*/ 960269 h 1674599"/>
              <a:gd name="connsiteX37" fmla="*/ 7299960 w 8191500"/>
              <a:gd name="connsiteY37" fmla="*/ 1310789 h 1674599"/>
              <a:gd name="connsiteX38" fmla="*/ 7406640 w 8191500"/>
              <a:gd name="connsiteY38" fmla="*/ 1531769 h 1674599"/>
              <a:gd name="connsiteX39" fmla="*/ 7589520 w 8191500"/>
              <a:gd name="connsiteY39" fmla="*/ 1592729 h 1674599"/>
              <a:gd name="connsiteX40" fmla="*/ 7764780 w 8191500"/>
              <a:gd name="connsiteY40" fmla="*/ 1547009 h 1674599"/>
              <a:gd name="connsiteX41" fmla="*/ 7978140 w 8191500"/>
              <a:gd name="connsiteY41" fmla="*/ 1585109 h 1674599"/>
              <a:gd name="connsiteX42" fmla="*/ 8031480 w 8191500"/>
              <a:gd name="connsiteY42" fmla="*/ 1615589 h 1674599"/>
              <a:gd name="connsiteX43" fmla="*/ 8191500 w 8191500"/>
              <a:gd name="connsiteY43"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4792980 w 8191500"/>
              <a:gd name="connsiteY12" fmla="*/ 1638449 h 1674599"/>
              <a:gd name="connsiteX13" fmla="*/ 5097780 w 8191500"/>
              <a:gd name="connsiteY13" fmla="*/ 1592729 h 1674599"/>
              <a:gd name="connsiteX14" fmla="*/ 5181600 w 8191500"/>
              <a:gd name="connsiteY14" fmla="*/ 1371749 h 1674599"/>
              <a:gd name="connsiteX15" fmla="*/ 5288280 w 8191500"/>
              <a:gd name="connsiteY15" fmla="*/ 1226969 h 1674599"/>
              <a:gd name="connsiteX16" fmla="*/ 5372100 w 8191500"/>
              <a:gd name="connsiteY16" fmla="*/ 1348889 h 1674599"/>
              <a:gd name="connsiteX17" fmla="*/ 5471160 w 8191500"/>
              <a:gd name="connsiteY17" fmla="*/ 1265069 h 1674599"/>
              <a:gd name="connsiteX18" fmla="*/ 5562600 w 8191500"/>
              <a:gd name="connsiteY18" fmla="*/ 1508909 h 1674599"/>
              <a:gd name="connsiteX19" fmla="*/ 5638800 w 8191500"/>
              <a:gd name="connsiteY19" fmla="*/ 1539389 h 1674599"/>
              <a:gd name="connsiteX20" fmla="*/ 5829300 w 8191500"/>
              <a:gd name="connsiteY20" fmla="*/ 1310789 h 1674599"/>
              <a:gd name="connsiteX21" fmla="*/ 5928360 w 8191500"/>
              <a:gd name="connsiteY21" fmla="*/ 1356509 h 1674599"/>
              <a:gd name="connsiteX22" fmla="*/ 6118860 w 8191500"/>
              <a:gd name="connsiteY22" fmla="*/ 1379369 h 1674599"/>
              <a:gd name="connsiteX23" fmla="*/ 6294120 w 8191500"/>
              <a:gd name="connsiteY23" fmla="*/ 1554629 h 1674599"/>
              <a:gd name="connsiteX24" fmla="*/ 6385560 w 8191500"/>
              <a:gd name="connsiteY24" fmla="*/ 1402229 h 1674599"/>
              <a:gd name="connsiteX25" fmla="*/ 6484620 w 8191500"/>
              <a:gd name="connsiteY25" fmla="*/ 1402229 h 1674599"/>
              <a:gd name="connsiteX26" fmla="*/ 6553200 w 8191500"/>
              <a:gd name="connsiteY26" fmla="*/ 1326029 h 1674599"/>
              <a:gd name="connsiteX27" fmla="*/ 6652260 w 8191500"/>
              <a:gd name="connsiteY27" fmla="*/ 1028849 h 1674599"/>
              <a:gd name="connsiteX28" fmla="*/ 6758940 w 8191500"/>
              <a:gd name="connsiteY28" fmla="*/ 922169 h 1674599"/>
              <a:gd name="connsiteX29" fmla="*/ 6835140 w 8191500"/>
              <a:gd name="connsiteY29" fmla="*/ 1280309 h 1674599"/>
              <a:gd name="connsiteX30" fmla="*/ 6949440 w 8191500"/>
              <a:gd name="connsiteY30" fmla="*/ 1486049 h 1674599"/>
              <a:gd name="connsiteX31" fmla="*/ 7018020 w 8191500"/>
              <a:gd name="connsiteY31" fmla="*/ 952649 h 1674599"/>
              <a:gd name="connsiteX32" fmla="*/ 7078980 w 8191500"/>
              <a:gd name="connsiteY32" fmla="*/ 388769 h 1674599"/>
              <a:gd name="connsiteX33" fmla="*/ 7094220 w 8191500"/>
              <a:gd name="connsiteY33" fmla="*/ 149 h 1674599"/>
              <a:gd name="connsiteX34" fmla="*/ 7147560 w 8191500"/>
              <a:gd name="connsiteY34" fmla="*/ 350669 h 1674599"/>
              <a:gd name="connsiteX35" fmla="*/ 7208520 w 8191500"/>
              <a:gd name="connsiteY35" fmla="*/ 960269 h 1674599"/>
              <a:gd name="connsiteX36" fmla="*/ 7299960 w 8191500"/>
              <a:gd name="connsiteY36" fmla="*/ 1310789 h 1674599"/>
              <a:gd name="connsiteX37" fmla="*/ 7406640 w 8191500"/>
              <a:gd name="connsiteY37" fmla="*/ 1531769 h 1674599"/>
              <a:gd name="connsiteX38" fmla="*/ 7589520 w 8191500"/>
              <a:gd name="connsiteY38" fmla="*/ 1592729 h 1674599"/>
              <a:gd name="connsiteX39" fmla="*/ 7764780 w 8191500"/>
              <a:gd name="connsiteY39" fmla="*/ 1547009 h 1674599"/>
              <a:gd name="connsiteX40" fmla="*/ 7978140 w 8191500"/>
              <a:gd name="connsiteY40" fmla="*/ 1585109 h 1674599"/>
              <a:gd name="connsiteX41" fmla="*/ 8031480 w 8191500"/>
              <a:gd name="connsiteY41" fmla="*/ 1615589 h 1674599"/>
              <a:gd name="connsiteX42" fmla="*/ 8191500 w 8191500"/>
              <a:gd name="connsiteY42"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4792980 w 8191500"/>
              <a:gd name="connsiteY11" fmla="*/ 1638449 h 1674599"/>
              <a:gd name="connsiteX12" fmla="*/ 5097780 w 8191500"/>
              <a:gd name="connsiteY12" fmla="*/ 1592729 h 1674599"/>
              <a:gd name="connsiteX13" fmla="*/ 5181600 w 8191500"/>
              <a:gd name="connsiteY13" fmla="*/ 1371749 h 1674599"/>
              <a:gd name="connsiteX14" fmla="*/ 5288280 w 8191500"/>
              <a:gd name="connsiteY14" fmla="*/ 1226969 h 1674599"/>
              <a:gd name="connsiteX15" fmla="*/ 5372100 w 8191500"/>
              <a:gd name="connsiteY15" fmla="*/ 1348889 h 1674599"/>
              <a:gd name="connsiteX16" fmla="*/ 5471160 w 8191500"/>
              <a:gd name="connsiteY16" fmla="*/ 1265069 h 1674599"/>
              <a:gd name="connsiteX17" fmla="*/ 5562600 w 8191500"/>
              <a:gd name="connsiteY17" fmla="*/ 1508909 h 1674599"/>
              <a:gd name="connsiteX18" fmla="*/ 5638800 w 8191500"/>
              <a:gd name="connsiteY18" fmla="*/ 1539389 h 1674599"/>
              <a:gd name="connsiteX19" fmla="*/ 5829300 w 8191500"/>
              <a:gd name="connsiteY19" fmla="*/ 1310789 h 1674599"/>
              <a:gd name="connsiteX20" fmla="*/ 5928360 w 8191500"/>
              <a:gd name="connsiteY20" fmla="*/ 1356509 h 1674599"/>
              <a:gd name="connsiteX21" fmla="*/ 6118860 w 8191500"/>
              <a:gd name="connsiteY21" fmla="*/ 1379369 h 1674599"/>
              <a:gd name="connsiteX22" fmla="*/ 6294120 w 8191500"/>
              <a:gd name="connsiteY22" fmla="*/ 1554629 h 1674599"/>
              <a:gd name="connsiteX23" fmla="*/ 6385560 w 8191500"/>
              <a:gd name="connsiteY23" fmla="*/ 1402229 h 1674599"/>
              <a:gd name="connsiteX24" fmla="*/ 6484620 w 8191500"/>
              <a:gd name="connsiteY24" fmla="*/ 1402229 h 1674599"/>
              <a:gd name="connsiteX25" fmla="*/ 6553200 w 8191500"/>
              <a:gd name="connsiteY25" fmla="*/ 1326029 h 1674599"/>
              <a:gd name="connsiteX26" fmla="*/ 6652260 w 8191500"/>
              <a:gd name="connsiteY26" fmla="*/ 1028849 h 1674599"/>
              <a:gd name="connsiteX27" fmla="*/ 6758940 w 8191500"/>
              <a:gd name="connsiteY27" fmla="*/ 922169 h 1674599"/>
              <a:gd name="connsiteX28" fmla="*/ 6835140 w 8191500"/>
              <a:gd name="connsiteY28" fmla="*/ 1280309 h 1674599"/>
              <a:gd name="connsiteX29" fmla="*/ 6949440 w 8191500"/>
              <a:gd name="connsiteY29" fmla="*/ 1486049 h 1674599"/>
              <a:gd name="connsiteX30" fmla="*/ 7018020 w 8191500"/>
              <a:gd name="connsiteY30" fmla="*/ 952649 h 1674599"/>
              <a:gd name="connsiteX31" fmla="*/ 7078980 w 8191500"/>
              <a:gd name="connsiteY31" fmla="*/ 388769 h 1674599"/>
              <a:gd name="connsiteX32" fmla="*/ 7094220 w 8191500"/>
              <a:gd name="connsiteY32" fmla="*/ 149 h 1674599"/>
              <a:gd name="connsiteX33" fmla="*/ 7147560 w 8191500"/>
              <a:gd name="connsiteY33" fmla="*/ 350669 h 1674599"/>
              <a:gd name="connsiteX34" fmla="*/ 7208520 w 8191500"/>
              <a:gd name="connsiteY34" fmla="*/ 960269 h 1674599"/>
              <a:gd name="connsiteX35" fmla="*/ 7299960 w 8191500"/>
              <a:gd name="connsiteY35" fmla="*/ 1310789 h 1674599"/>
              <a:gd name="connsiteX36" fmla="*/ 7406640 w 8191500"/>
              <a:gd name="connsiteY36" fmla="*/ 1531769 h 1674599"/>
              <a:gd name="connsiteX37" fmla="*/ 7589520 w 8191500"/>
              <a:gd name="connsiteY37" fmla="*/ 1592729 h 1674599"/>
              <a:gd name="connsiteX38" fmla="*/ 7764780 w 8191500"/>
              <a:gd name="connsiteY38" fmla="*/ 1547009 h 1674599"/>
              <a:gd name="connsiteX39" fmla="*/ 7978140 w 8191500"/>
              <a:gd name="connsiteY39" fmla="*/ 1585109 h 1674599"/>
              <a:gd name="connsiteX40" fmla="*/ 8031480 w 8191500"/>
              <a:gd name="connsiteY40" fmla="*/ 1615589 h 1674599"/>
              <a:gd name="connsiteX41" fmla="*/ 8191500 w 8191500"/>
              <a:gd name="connsiteY41"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4792980 w 8191500"/>
              <a:gd name="connsiteY10" fmla="*/ 1638449 h 1674599"/>
              <a:gd name="connsiteX11" fmla="*/ 5097780 w 8191500"/>
              <a:gd name="connsiteY11" fmla="*/ 1592729 h 1674599"/>
              <a:gd name="connsiteX12" fmla="*/ 5181600 w 8191500"/>
              <a:gd name="connsiteY12" fmla="*/ 1371749 h 1674599"/>
              <a:gd name="connsiteX13" fmla="*/ 5288280 w 8191500"/>
              <a:gd name="connsiteY13" fmla="*/ 1226969 h 1674599"/>
              <a:gd name="connsiteX14" fmla="*/ 5372100 w 8191500"/>
              <a:gd name="connsiteY14" fmla="*/ 1348889 h 1674599"/>
              <a:gd name="connsiteX15" fmla="*/ 5471160 w 8191500"/>
              <a:gd name="connsiteY15" fmla="*/ 1265069 h 1674599"/>
              <a:gd name="connsiteX16" fmla="*/ 5562600 w 8191500"/>
              <a:gd name="connsiteY16" fmla="*/ 1508909 h 1674599"/>
              <a:gd name="connsiteX17" fmla="*/ 5638800 w 8191500"/>
              <a:gd name="connsiteY17" fmla="*/ 1539389 h 1674599"/>
              <a:gd name="connsiteX18" fmla="*/ 5829300 w 8191500"/>
              <a:gd name="connsiteY18" fmla="*/ 1310789 h 1674599"/>
              <a:gd name="connsiteX19" fmla="*/ 5928360 w 8191500"/>
              <a:gd name="connsiteY19" fmla="*/ 1356509 h 1674599"/>
              <a:gd name="connsiteX20" fmla="*/ 6118860 w 8191500"/>
              <a:gd name="connsiteY20" fmla="*/ 1379369 h 1674599"/>
              <a:gd name="connsiteX21" fmla="*/ 6294120 w 8191500"/>
              <a:gd name="connsiteY21" fmla="*/ 1554629 h 1674599"/>
              <a:gd name="connsiteX22" fmla="*/ 6385560 w 8191500"/>
              <a:gd name="connsiteY22" fmla="*/ 1402229 h 1674599"/>
              <a:gd name="connsiteX23" fmla="*/ 6484620 w 8191500"/>
              <a:gd name="connsiteY23" fmla="*/ 1402229 h 1674599"/>
              <a:gd name="connsiteX24" fmla="*/ 6553200 w 8191500"/>
              <a:gd name="connsiteY24" fmla="*/ 1326029 h 1674599"/>
              <a:gd name="connsiteX25" fmla="*/ 6652260 w 8191500"/>
              <a:gd name="connsiteY25" fmla="*/ 1028849 h 1674599"/>
              <a:gd name="connsiteX26" fmla="*/ 6758940 w 8191500"/>
              <a:gd name="connsiteY26" fmla="*/ 922169 h 1674599"/>
              <a:gd name="connsiteX27" fmla="*/ 6835140 w 8191500"/>
              <a:gd name="connsiteY27" fmla="*/ 1280309 h 1674599"/>
              <a:gd name="connsiteX28" fmla="*/ 6949440 w 8191500"/>
              <a:gd name="connsiteY28" fmla="*/ 1486049 h 1674599"/>
              <a:gd name="connsiteX29" fmla="*/ 7018020 w 8191500"/>
              <a:gd name="connsiteY29" fmla="*/ 952649 h 1674599"/>
              <a:gd name="connsiteX30" fmla="*/ 7078980 w 8191500"/>
              <a:gd name="connsiteY30" fmla="*/ 388769 h 1674599"/>
              <a:gd name="connsiteX31" fmla="*/ 7094220 w 8191500"/>
              <a:gd name="connsiteY31" fmla="*/ 149 h 1674599"/>
              <a:gd name="connsiteX32" fmla="*/ 7147560 w 8191500"/>
              <a:gd name="connsiteY32" fmla="*/ 350669 h 1674599"/>
              <a:gd name="connsiteX33" fmla="*/ 7208520 w 8191500"/>
              <a:gd name="connsiteY33" fmla="*/ 960269 h 1674599"/>
              <a:gd name="connsiteX34" fmla="*/ 7299960 w 8191500"/>
              <a:gd name="connsiteY34" fmla="*/ 1310789 h 1674599"/>
              <a:gd name="connsiteX35" fmla="*/ 7406640 w 8191500"/>
              <a:gd name="connsiteY35" fmla="*/ 1531769 h 1674599"/>
              <a:gd name="connsiteX36" fmla="*/ 7589520 w 8191500"/>
              <a:gd name="connsiteY36" fmla="*/ 1592729 h 1674599"/>
              <a:gd name="connsiteX37" fmla="*/ 7764780 w 8191500"/>
              <a:gd name="connsiteY37" fmla="*/ 1547009 h 1674599"/>
              <a:gd name="connsiteX38" fmla="*/ 7978140 w 8191500"/>
              <a:gd name="connsiteY38" fmla="*/ 1585109 h 1674599"/>
              <a:gd name="connsiteX39" fmla="*/ 8031480 w 8191500"/>
              <a:gd name="connsiteY39" fmla="*/ 1615589 h 1674599"/>
              <a:gd name="connsiteX40" fmla="*/ 8191500 w 8191500"/>
              <a:gd name="connsiteY40"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4792980 w 8191500"/>
              <a:gd name="connsiteY9" fmla="*/ 1638449 h 1674599"/>
              <a:gd name="connsiteX10" fmla="*/ 5097780 w 8191500"/>
              <a:gd name="connsiteY10" fmla="*/ 1592729 h 1674599"/>
              <a:gd name="connsiteX11" fmla="*/ 5181600 w 8191500"/>
              <a:gd name="connsiteY11" fmla="*/ 1371749 h 1674599"/>
              <a:gd name="connsiteX12" fmla="*/ 5288280 w 8191500"/>
              <a:gd name="connsiteY12" fmla="*/ 1226969 h 1674599"/>
              <a:gd name="connsiteX13" fmla="*/ 5372100 w 8191500"/>
              <a:gd name="connsiteY13" fmla="*/ 1348889 h 1674599"/>
              <a:gd name="connsiteX14" fmla="*/ 5471160 w 8191500"/>
              <a:gd name="connsiteY14" fmla="*/ 1265069 h 1674599"/>
              <a:gd name="connsiteX15" fmla="*/ 5562600 w 8191500"/>
              <a:gd name="connsiteY15" fmla="*/ 1508909 h 1674599"/>
              <a:gd name="connsiteX16" fmla="*/ 5638800 w 8191500"/>
              <a:gd name="connsiteY16" fmla="*/ 1539389 h 1674599"/>
              <a:gd name="connsiteX17" fmla="*/ 5829300 w 8191500"/>
              <a:gd name="connsiteY17" fmla="*/ 1310789 h 1674599"/>
              <a:gd name="connsiteX18" fmla="*/ 5928360 w 8191500"/>
              <a:gd name="connsiteY18" fmla="*/ 1356509 h 1674599"/>
              <a:gd name="connsiteX19" fmla="*/ 6118860 w 8191500"/>
              <a:gd name="connsiteY19" fmla="*/ 1379369 h 1674599"/>
              <a:gd name="connsiteX20" fmla="*/ 6294120 w 8191500"/>
              <a:gd name="connsiteY20" fmla="*/ 1554629 h 1674599"/>
              <a:gd name="connsiteX21" fmla="*/ 6385560 w 8191500"/>
              <a:gd name="connsiteY21" fmla="*/ 1402229 h 1674599"/>
              <a:gd name="connsiteX22" fmla="*/ 6484620 w 8191500"/>
              <a:gd name="connsiteY22" fmla="*/ 1402229 h 1674599"/>
              <a:gd name="connsiteX23" fmla="*/ 6553200 w 8191500"/>
              <a:gd name="connsiteY23" fmla="*/ 1326029 h 1674599"/>
              <a:gd name="connsiteX24" fmla="*/ 6652260 w 8191500"/>
              <a:gd name="connsiteY24" fmla="*/ 1028849 h 1674599"/>
              <a:gd name="connsiteX25" fmla="*/ 6758940 w 8191500"/>
              <a:gd name="connsiteY25" fmla="*/ 922169 h 1674599"/>
              <a:gd name="connsiteX26" fmla="*/ 6835140 w 8191500"/>
              <a:gd name="connsiteY26" fmla="*/ 1280309 h 1674599"/>
              <a:gd name="connsiteX27" fmla="*/ 6949440 w 8191500"/>
              <a:gd name="connsiteY27" fmla="*/ 1486049 h 1674599"/>
              <a:gd name="connsiteX28" fmla="*/ 7018020 w 8191500"/>
              <a:gd name="connsiteY28" fmla="*/ 952649 h 1674599"/>
              <a:gd name="connsiteX29" fmla="*/ 7078980 w 8191500"/>
              <a:gd name="connsiteY29" fmla="*/ 388769 h 1674599"/>
              <a:gd name="connsiteX30" fmla="*/ 7094220 w 8191500"/>
              <a:gd name="connsiteY30" fmla="*/ 149 h 1674599"/>
              <a:gd name="connsiteX31" fmla="*/ 7147560 w 8191500"/>
              <a:gd name="connsiteY31" fmla="*/ 350669 h 1674599"/>
              <a:gd name="connsiteX32" fmla="*/ 7208520 w 8191500"/>
              <a:gd name="connsiteY32" fmla="*/ 960269 h 1674599"/>
              <a:gd name="connsiteX33" fmla="*/ 7299960 w 8191500"/>
              <a:gd name="connsiteY33" fmla="*/ 1310789 h 1674599"/>
              <a:gd name="connsiteX34" fmla="*/ 7406640 w 8191500"/>
              <a:gd name="connsiteY34" fmla="*/ 1531769 h 1674599"/>
              <a:gd name="connsiteX35" fmla="*/ 7589520 w 8191500"/>
              <a:gd name="connsiteY35" fmla="*/ 1592729 h 1674599"/>
              <a:gd name="connsiteX36" fmla="*/ 7764780 w 8191500"/>
              <a:gd name="connsiteY36" fmla="*/ 1547009 h 1674599"/>
              <a:gd name="connsiteX37" fmla="*/ 7978140 w 8191500"/>
              <a:gd name="connsiteY37" fmla="*/ 1585109 h 1674599"/>
              <a:gd name="connsiteX38" fmla="*/ 8031480 w 8191500"/>
              <a:gd name="connsiteY38" fmla="*/ 1615589 h 1674599"/>
              <a:gd name="connsiteX39" fmla="*/ 8191500 w 8191500"/>
              <a:gd name="connsiteY39"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4792980 w 8191500"/>
              <a:gd name="connsiteY8" fmla="*/ 1638449 h 1674599"/>
              <a:gd name="connsiteX9" fmla="*/ 5097780 w 8191500"/>
              <a:gd name="connsiteY9" fmla="*/ 1592729 h 1674599"/>
              <a:gd name="connsiteX10" fmla="*/ 5181600 w 8191500"/>
              <a:gd name="connsiteY10" fmla="*/ 1371749 h 1674599"/>
              <a:gd name="connsiteX11" fmla="*/ 5288280 w 8191500"/>
              <a:gd name="connsiteY11" fmla="*/ 1226969 h 1674599"/>
              <a:gd name="connsiteX12" fmla="*/ 5372100 w 8191500"/>
              <a:gd name="connsiteY12" fmla="*/ 1348889 h 1674599"/>
              <a:gd name="connsiteX13" fmla="*/ 5471160 w 8191500"/>
              <a:gd name="connsiteY13" fmla="*/ 1265069 h 1674599"/>
              <a:gd name="connsiteX14" fmla="*/ 5562600 w 8191500"/>
              <a:gd name="connsiteY14" fmla="*/ 1508909 h 1674599"/>
              <a:gd name="connsiteX15" fmla="*/ 5638800 w 8191500"/>
              <a:gd name="connsiteY15" fmla="*/ 1539389 h 1674599"/>
              <a:gd name="connsiteX16" fmla="*/ 5829300 w 8191500"/>
              <a:gd name="connsiteY16" fmla="*/ 1310789 h 1674599"/>
              <a:gd name="connsiteX17" fmla="*/ 5928360 w 8191500"/>
              <a:gd name="connsiteY17" fmla="*/ 1356509 h 1674599"/>
              <a:gd name="connsiteX18" fmla="*/ 6118860 w 8191500"/>
              <a:gd name="connsiteY18" fmla="*/ 1379369 h 1674599"/>
              <a:gd name="connsiteX19" fmla="*/ 6294120 w 8191500"/>
              <a:gd name="connsiteY19" fmla="*/ 1554629 h 1674599"/>
              <a:gd name="connsiteX20" fmla="*/ 6385560 w 8191500"/>
              <a:gd name="connsiteY20" fmla="*/ 1402229 h 1674599"/>
              <a:gd name="connsiteX21" fmla="*/ 6484620 w 8191500"/>
              <a:gd name="connsiteY21" fmla="*/ 1402229 h 1674599"/>
              <a:gd name="connsiteX22" fmla="*/ 6553200 w 8191500"/>
              <a:gd name="connsiteY22" fmla="*/ 1326029 h 1674599"/>
              <a:gd name="connsiteX23" fmla="*/ 6652260 w 8191500"/>
              <a:gd name="connsiteY23" fmla="*/ 1028849 h 1674599"/>
              <a:gd name="connsiteX24" fmla="*/ 6758940 w 8191500"/>
              <a:gd name="connsiteY24" fmla="*/ 922169 h 1674599"/>
              <a:gd name="connsiteX25" fmla="*/ 6835140 w 8191500"/>
              <a:gd name="connsiteY25" fmla="*/ 1280309 h 1674599"/>
              <a:gd name="connsiteX26" fmla="*/ 6949440 w 8191500"/>
              <a:gd name="connsiteY26" fmla="*/ 1486049 h 1674599"/>
              <a:gd name="connsiteX27" fmla="*/ 7018020 w 8191500"/>
              <a:gd name="connsiteY27" fmla="*/ 952649 h 1674599"/>
              <a:gd name="connsiteX28" fmla="*/ 7078980 w 8191500"/>
              <a:gd name="connsiteY28" fmla="*/ 388769 h 1674599"/>
              <a:gd name="connsiteX29" fmla="*/ 7094220 w 8191500"/>
              <a:gd name="connsiteY29" fmla="*/ 149 h 1674599"/>
              <a:gd name="connsiteX30" fmla="*/ 7147560 w 8191500"/>
              <a:gd name="connsiteY30" fmla="*/ 350669 h 1674599"/>
              <a:gd name="connsiteX31" fmla="*/ 7208520 w 8191500"/>
              <a:gd name="connsiteY31" fmla="*/ 960269 h 1674599"/>
              <a:gd name="connsiteX32" fmla="*/ 7299960 w 8191500"/>
              <a:gd name="connsiteY32" fmla="*/ 1310789 h 1674599"/>
              <a:gd name="connsiteX33" fmla="*/ 7406640 w 8191500"/>
              <a:gd name="connsiteY33" fmla="*/ 1531769 h 1674599"/>
              <a:gd name="connsiteX34" fmla="*/ 7589520 w 8191500"/>
              <a:gd name="connsiteY34" fmla="*/ 1592729 h 1674599"/>
              <a:gd name="connsiteX35" fmla="*/ 7764780 w 8191500"/>
              <a:gd name="connsiteY35" fmla="*/ 1547009 h 1674599"/>
              <a:gd name="connsiteX36" fmla="*/ 7978140 w 8191500"/>
              <a:gd name="connsiteY36" fmla="*/ 1585109 h 1674599"/>
              <a:gd name="connsiteX37" fmla="*/ 8031480 w 8191500"/>
              <a:gd name="connsiteY37" fmla="*/ 1615589 h 1674599"/>
              <a:gd name="connsiteX38" fmla="*/ 8191500 w 8191500"/>
              <a:gd name="connsiteY38"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4792980 w 8191500"/>
              <a:gd name="connsiteY7" fmla="*/ 1638449 h 1674599"/>
              <a:gd name="connsiteX8" fmla="*/ 5097780 w 8191500"/>
              <a:gd name="connsiteY8" fmla="*/ 1592729 h 1674599"/>
              <a:gd name="connsiteX9" fmla="*/ 5181600 w 8191500"/>
              <a:gd name="connsiteY9" fmla="*/ 1371749 h 1674599"/>
              <a:gd name="connsiteX10" fmla="*/ 5288280 w 8191500"/>
              <a:gd name="connsiteY10" fmla="*/ 1226969 h 1674599"/>
              <a:gd name="connsiteX11" fmla="*/ 5372100 w 8191500"/>
              <a:gd name="connsiteY11" fmla="*/ 1348889 h 1674599"/>
              <a:gd name="connsiteX12" fmla="*/ 5471160 w 8191500"/>
              <a:gd name="connsiteY12" fmla="*/ 1265069 h 1674599"/>
              <a:gd name="connsiteX13" fmla="*/ 5562600 w 8191500"/>
              <a:gd name="connsiteY13" fmla="*/ 1508909 h 1674599"/>
              <a:gd name="connsiteX14" fmla="*/ 5638800 w 8191500"/>
              <a:gd name="connsiteY14" fmla="*/ 1539389 h 1674599"/>
              <a:gd name="connsiteX15" fmla="*/ 5829300 w 8191500"/>
              <a:gd name="connsiteY15" fmla="*/ 1310789 h 1674599"/>
              <a:gd name="connsiteX16" fmla="*/ 5928360 w 8191500"/>
              <a:gd name="connsiteY16" fmla="*/ 1356509 h 1674599"/>
              <a:gd name="connsiteX17" fmla="*/ 6118860 w 8191500"/>
              <a:gd name="connsiteY17" fmla="*/ 1379369 h 1674599"/>
              <a:gd name="connsiteX18" fmla="*/ 6294120 w 8191500"/>
              <a:gd name="connsiteY18" fmla="*/ 1554629 h 1674599"/>
              <a:gd name="connsiteX19" fmla="*/ 6385560 w 8191500"/>
              <a:gd name="connsiteY19" fmla="*/ 1402229 h 1674599"/>
              <a:gd name="connsiteX20" fmla="*/ 6484620 w 8191500"/>
              <a:gd name="connsiteY20" fmla="*/ 1402229 h 1674599"/>
              <a:gd name="connsiteX21" fmla="*/ 6553200 w 8191500"/>
              <a:gd name="connsiteY21" fmla="*/ 1326029 h 1674599"/>
              <a:gd name="connsiteX22" fmla="*/ 6652260 w 8191500"/>
              <a:gd name="connsiteY22" fmla="*/ 1028849 h 1674599"/>
              <a:gd name="connsiteX23" fmla="*/ 6758940 w 8191500"/>
              <a:gd name="connsiteY23" fmla="*/ 922169 h 1674599"/>
              <a:gd name="connsiteX24" fmla="*/ 6835140 w 8191500"/>
              <a:gd name="connsiteY24" fmla="*/ 1280309 h 1674599"/>
              <a:gd name="connsiteX25" fmla="*/ 6949440 w 8191500"/>
              <a:gd name="connsiteY25" fmla="*/ 1486049 h 1674599"/>
              <a:gd name="connsiteX26" fmla="*/ 7018020 w 8191500"/>
              <a:gd name="connsiteY26" fmla="*/ 952649 h 1674599"/>
              <a:gd name="connsiteX27" fmla="*/ 7078980 w 8191500"/>
              <a:gd name="connsiteY27" fmla="*/ 388769 h 1674599"/>
              <a:gd name="connsiteX28" fmla="*/ 7094220 w 8191500"/>
              <a:gd name="connsiteY28" fmla="*/ 149 h 1674599"/>
              <a:gd name="connsiteX29" fmla="*/ 7147560 w 8191500"/>
              <a:gd name="connsiteY29" fmla="*/ 350669 h 1674599"/>
              <a:gd name="connsiteX30" fmla="*/ 7208520 w 8191500"/>
              <a:gd name="connsiteY30" fmla="*/ 960269 h 1674599"/>
              <a:gd name="connsiteX31" fmla="*/ 7299960 w 8191500"/>
              <a:gd name="connsiteY31" fmla="*/ 1310789 h 1674599"/>
              <a:gd name="connsiteX32" fmla="*/ 7406640 w 8191500"/>
              <a:gd name="connsiteY32" fmla="*/ 1531769 h 1674599"/>
              <a:gd name="connsiteX33" fmla="*/ 7589520 w 8191500"/>
              <a:gd name="connsiteY33" fmla="*/ 1592729 h 1674599"/>
              <a:gd name="connsiteX34" fmla="*/ 7764780 w 8191500"/>
              <a:gd name="connsiteY34" fmla="*/ 1547009 h 1674599"/>
              <a:gd name="connsiteX35" fmla="*/ 7978140 w 8191500"/>
              <a:gd name="connsiteY35" fmla="*/ 1585109 h 1674599"/>
              <a:gd name="connsiteX36" fmla="*/ 8031480 w 8191500"/>
              <a:gd name="connsiteY36" fmla="*/ 1615589 h 1674599"/>
              <a:gd name="connsiteX37" fmla="*/ 8191500 w 8191500"/>
              <a:gd name="connsiteY37" fmla="*/ 1600349 h 1674599"/>
              <a:gd name="connsiteX0" fmla="*/ 0 w 8191500"/>
              <a:gd name="connsiteY0" fmla="*/ 1630829 h 1647693"/>
              <a:gd name="connsiteX1" fmla="*/ 99060 w 8191500"/>
              <a:gd name="connsiteY1" fmla="*/ 1547009 h 1647693"/>
              <a:gd name="connsiteX2" fmla="*/ 266700 w 8191500"/>
              <a:gd name="connsiteY2" fmla="*/ 1630829 h 1647693"/>
              <a:gd name="connsiteX3" fmla="*/ 381000 w 8191500"/>
              <a:gd name="connsiteY3" fmla="*/ 1585109 h 1647693"/>
              <a:gd name="connsiteX4" fmla="*/ 571500 w 8191500"/>
              <a:gd name="connsiteY4" fmla="*/ 1646069 h 1647693"/>
              <a:gd name="connsiteX5" fmla="*/ 906780 w 8191500"/>
              <a:gd name="connsiteY5" fmla="*/ 1630829 h 1647693"/>
              <a:gd name="connsiteX6" fmla="*/ 4792980 w 8191500"/>
              <a:gd name="connsiteY6" fmla="*/ 1638449 h 1647693"/>
              <a:gd name="connsiteX7" fmla="*/ 5097780 w 8191500"/>
              <a:gd name="connsiteY7" fmla="*/ 1592729 h 1647693"/>
              <a:gd name="connsiteX8" fmla="*/ 5181600 w 8191500"/>
              <a:gd name="connsiteY8" fmla="*/ 1371749 h 1647693"/>
              <a:gd name="connsiteX9" fmla="*/ 5288280 w 8191500"/>
              <a:gd name="connsiteY9" fmla="*/ 1226969 h 1647693"/>
              <a:gd name="connsiteX10" fmla="*/ 5372100 w 8191500"/>
              <a:gd name="connsiteY10" fmla="*/ 1348889 h 1647693"/>
              <a:gd name="connsiteX11" fmla="*/ 5471160 w 8191500"/>
              <a:gd name="connsiteY11" fmla="*/ 1265069 h 1647693"/>
              <a:gd name="connsiteX12" fmla="*/ 5562600 w 8191500"/>
              <a:gd name="connsiteY12" fmla="*/ 1508909 h 1647693"/>
              <a:gd name="connsiteX13" fmla="*/ 5638800 w 8191500"/>
              <a:gd name="connsiteY13" fmla="*/ 1539389 h 1647693"/>
              <a:gd name="connsiteX14" fmla="*/ 5829300 w 8191500"/>
              <a:gd name="connsiteY14" fmla="*/ 1310789 h 1647693"/>
              <a:gd name="connsiteX15" fmla="*/ 5928360 w 8191500"/>
              <a:gd name="connsiteY15" fmla="*/ 1356509 h 1647693"/>
              <a:gd name="connsiteX16" fmla="*/ 6118860 w 8191500"/>
              <a:gd name="connsiteY16" fmla="*/ 1379369 h 1647693"/>
              <a:gd name="connsiteX17" fmla="*/ 6294120 w 8191500"/>
              <a:gd name="connsiteY17" fmla="*/ 1554629 h 1647693"/>
              <a:gd name="connsiteX18" fmla="*/ 6385560 w 8191500"/>
              <a:gd name="connsiteY18" fmla="*/ 1402229 h 1647693"/>
              <a:gd name="connsiteX19" fmla="*/ 6484620 w 8191500"/>
              <a:gd name="connsiteY19" fmla="*/ 1402229 h 1647693"/>
              <a:gd name="connsiteX20" fmla="*/ 6553200 w 8191500"/>
              <a:gd name="connsiteY20" fmla="*/ 1326029 h 1647693"/>
              <a:gd name="connsiteX21" fmla="*/ 6652260 w 8191500"/>
              <a:gd name="connsiteY21" fmla="*/ 1028849 h 1647693"/>
              <a:gd name="connsiteX22" fmla="*/ 6758940 w 8191500"/>
              <a:gd name="connsiteY22" fmla="*/ 922169 h 1647693"/>
              <a:gd name="connsiteX23" fmla="*/ 6835140 w 8191500"/>
              <a:gd name="connsiteY23" fmla="*/ 1280309 h 1647693"/>
              <a:gd name="connsiteX24" fmla="*/ 6949440 w 8191500"/>
              <a:gd name="connsiteY24" fmla="*/ 1486049 h 1647693"/>
              <a:gd name="connsiteX25" fmla="*/ 7018020 w 8191500"/>
              <a:gd name="connsiteY25" fmla="*/ 952649 h 1647693"/>
              <a:gd name="connsiteX26" fmla="*/ 7078980 w 8191500"/>
              <a:gd name="connsiteY26" fmla="*/ 388769 h 1647693"/>
              <a:gd name="connsiteX27" fmla="*/ 7094220 w 8191500"/>
              <a:gd name="connsiteY27" fmla="*/ 149 h 1647693"/>
              <a:gd name="connsiteX28" fmla="*/ 7147560 w 8191500"/>
              <a:gd name="connsiteY28" fmla="*/ 350669 h 1647693"/>
              <a:gd name="connsiteX29" fmla="*/ 7208520 w 8191500"/>
              <a:gd name="connsiteY29" fmla="*/ 960269 h 1647693"/>
              <a:gd name="connsiteX30" fmla="*/ 7299960 w 8191500"/>
              <a:gd name="connsiteY30" fmla="*/ 1310789 h 1647693"/>
              <a:gd name="connsiteX31" fmla="*/ 7406640 w 8191500"/>
              <a:gd name="connsiteY31" fmla="*/ 1531769 h 1647693"/>
              <a:gd name="connsiteX32" fmla="*/ 7589520 w 8191500"/>
              <a:gd name="connsiteY32" fmla="*/ 1592729 h 1647693"/>
              <a:gd name="connsiteX33" fmla="*/ 7764780 w 8191500"/>
              <a:gd name="connsiteY33" fmla="*/ 1547009 h 1647693"/>
              <a:gd name="connsiteX34" fmla="*/ 7978140 w 8191500"/>
              <a:gd name="connsiteY34" fmla="*/ 1585109 h 1647693"/>
              <a:gd name="connsiteX35" fmla="*/ 8031480 w 8191500"/>
              <a:gd name="connsiteY35" fmla="*/ 1615589 h 1647693"/>
              <a:gd name="connsiteX36" fmla="*/ 8191500 w 8191500"/>
              <a:gd name="connsiteY36" fmla="*/ 1600349 h 1647693"/>
              <a:gd name="connsiteX0" fmla="*/ 0 w 8191500"/>
              <a:gd name="connsiteY0" fmla="*/ 1630829 h 1650031"/>
              <a:gd name="connsiteX1" fmla="*/ 99060 w 8191500"/>
              <a:gd name="connsiteY1" fmla="*/ 1547009 h 1650031"/>
              <a:gd name="connsiteX2" fmla="*/ 266700 w 8191500"/>
              <a:gd name="connsiteY2" fmla="*/ 1630829 h 1650031"/>
              <a:gd name="connsiteX3" fmla="*/ 381000 w 8191500"/>
              <a:gd name="connsiteY3" fmla="*/ 1585109 h 1650031"/>
              <a:gd name="connsiteX4" fmla="*/ 571500 w 8191500"/>
              <a:gd name="connsiteY4" fmla="*/ 1646069 h 1650031"/>
              <a:gd name="connsiteX5" fmla="*/ 4792980 w 8191500"/>
              <a:gd name="connsiteY5" fmla="*/ 1638449 h 1650031"/>
              <a:gd name="connsiteX6" fmla="*/ 5097780 w 8191500"/>
              <a:gd name="connsiteY6" fmla="*/ 1592729 h 1650031"/>
              <a:gd name="connsiteX7" fmla="*/ 5181600 w 8191500"/>
              <a:gd name="connsiteY7" fmla="*/ 1371749 h 1650031"/>
              <a:gd name="connsiteX8" fmla="*/ 5288280 w 8191500"/>
              <a:gd name="connsiteY8" fmla="*/ 1226969 h 1650031"/>
              <a:gd name="connsiteX9" fmla="*/ 5372100 w 8191500"/>
              <a:gd name="connsiteY9" fmla="*/ 1348889 h 1650031"/>
              <a:gd name="connsiteX10" fmla="*/ 5471160 w 8191500"/>
              <a:gd name="connsiteY10" fmla="*/ 1265069 h 1650031"/>
              <a:gd name="connsiteX11" fmla="*/ 5562600 w 8191500"/>
              <a:gd name="connsiteY11" fmla="*/ 1508909 h 1650031"/>
              <a:gd name="connsiteX12" fmla="*/ 5638800 w 8191500"/>
              <a:gd name="connsiteY12" fmla="*/ 1539389 h 1650031"/>
              <a:gd name="connsiteX13" fmla="*/ 5829300 w 8191500"/>
              <a:gd name="connsiteY13" fmla="*/ 1310789 h 1650031"/>
              <a:gd name="connsiteX14" fmla="*/ 5928360 w 8191500"/>
              <a:gd name="connsiteY14" fmla="*/ 1356509 h 1650031"/>
              <a:gd name="connsiteX15" fmla="*/ 6118860 w 8191500"/>
              <a:gd name="connsiteY15" fmla="*/ 1379369 h 1650031"/>
              <a:gd name="connsiteX16" fmla="*/ 6294120 w 8191500"/>
              <a:gd name="connsiteY16" fmla="*/ 1554629 h 1650031"/>
              <a:gd name="connsiteX17" fmla="*/ 6385560 w 8191500"/>
              <a:gd name="connsiteY17" fmla="*/ 1402229 h 1650031"/>
              <a:gd name="connsiteX18" fmla="*/ 6484620 w 8191500"/>
              <a:gd name="connsiteY18" fmla="*/ 1402229 h 1650031"/>
              <a:gd name="connsiteX19" fmla="*/ 6553200 w 8191500"/>
              <a:gd name="connsiteY19" fmla="*/ 1326029 h 1650031"/>
              <a:gd name="connsiteX20" fmla="*/ 6652260 w 8191500"/>
              <a:gd name="connsiteY20" fmla="*/ 1028849 h 1650031"/>
              <a:gd name="connsiteX21" fmla="*/ 6758940 w 8191500"/>
              <a:gd name="connsiteY21" fmla="*/ 922169 h 1650031"/>
              <a:gd name="connsiteX22" fmla="*/ 6835140 w 8191500"/>
              <a:gd name="connsiteY22" fmla="*/ 1280309 h 1650031"/>
              <a:gd name="connsiteX23" fmla="*/ 6949440 w 8191500"/>
              <a:gd name="connsiteY23" fmla="*/ 1486049 h 1650031"/>
              <a:gd name="connsiteX24" fmla="*/ 7018020 w 8191500"/>
              <a:gd name="connsiteY24" fmla="*/ 952649 h 1650031"/>
              <a:gd name="connsiteX25" fmla="*/ 7078980 w 8191500"/>
              <a:gd name="connsiteY25" fmla="*/ 388769 h 1650031"/>
              <a:gd name="connsiteX26" fmla="*/ 7094220 w 8191500"/>
              <a:gd name="connsiteY26" fmla="*/ 149 h 1650031"/>
              <a:gd name="connsiteX27" fmla="*/ 7147560 w 8191500"/>
              <a:gd name="connsiteY27" fmla="*/ 350669 h 1650031"/>
              <a:gd name="connsiteX28" fmla="*/ 7208520 w 8191500"/>
              <a:gd name="connsiteY28" fmla="*/ 960269 h 1650031"/>
              <a:gd name="connsiteX29" fmla="*/ 7299960 w 8191500"/>
              <a:gd name="connsiteY29" fmla="*/ 1310789 h 1650031"/>
              <a:gd name="connsiteX30" fmla="*/ 7406640 w 8191500"/>
              <a:gd name="connsiteY30" fmla="*/ 1531769 h 1650031"/>
              <a:gd name="connsiteX31" fmla="*/ 7589520 w 8191500"/>
              <a:gd name="connsiteY31" fmla="*/ 1592729 h 1650031"/>
              <a:gd name="connsiteX32" fmla="*/ 7764780 w 8191500"/>
              <a:gd name="connsiteY32" fmla="*/ 1547009 h 1650031"/>
              <a:gd name="connsiteX33" fmla="*/ 7978140 w 8191500"/>
              <a:gd name="connsiteY33" fmla="*/ 1585109 h 1650031"/>
              <a:gd name="connsiteX34" fmla="*/ 8031480 w 8191500"/>
              <a:gd name="connsiteY34" fmla="*/ 1615589 h 1650031"/>
              <a:gd name="connsiteX35" fmla="*/ 8191500 w 8191500"/>
              <a:gd name="connsiteY35" fmla="*/ 1600349 h 1650031"/>
              <a:gd name="connsiteX0" fmla="*/ 0 w 8191500"/>
              <a:gd name="connsiteY0" fmla="*/ 1630829 h 1638679"/>
              <a:gd name="connsiteX1" fmla="*/ 99060 w 8191500"/>
              <a:gd name="connsiteY1" fmla="*/ 1547009 h 1638679"/>
              <a:gd name="connsiteX2" fmla="*/ 266700 w 8191500"/>
              <a:gd name="connsiteY2" fmla="*/ 1630829 h 1638679"/>
              <a:gd name="connsiteX3" fmla="*/ 381000 w 8191500"/>
              <a:gd name="connsiteY3" fmla="*/ 1585109 h 1638679"/>
              <a:gd name="connsiteX4" fmla="*/ 4792980 w 8191500"/>
              <a:gd name="connsiteY4" fmla="*/ 1638449 h 1638679"/>
              <a:gd name="connsiteX5" fmla="*/ 5097780 w 8191500"/>
              <a:gd name="connsiteY5" fmla="*/ 1592729 h 1638679"/>
              <a:gd name="connsiteX6" fmla="*/ 5181600 w 8191500"/>
              <a:gd name="connsiteY6" fmla="*/ 1371749 h 1638679"/>
              <a:gd name="connsiteX7" fmla="*/ 5288280 w 8191500"/>
              <a:gd name="connsiteY7" fmla="*/ 1226969 h 1638679"/>
              <a:gd name="connsiteX8" fmla="*/ 5372100 w 8191500"/>
              <a:gd name="connsiteY8" fmla="*/ 1348889 h 1638679"/>
              <a:gd name="connsiteX9" fmla="*/ 5471160 w 8191500"/>
              <a:gd name="connsiteY9" fmla="*/ 1265069 h 1638679"/>
              <a:gd name="connsiteX10" fmla="*/ 5562600 w 8191500"/>
              <a:gd name="connsiteY10" fmla="*/ 1508909 h 1638679"/>
              <a:gd name="connsiteX11" fmla="*/ 5638800 w 8191500"/>
              <a:gd name="connsiteY11" fmla="*/ 1539389 h 1638679"/>
              <a:gd name="connsiteX12" fmla="*/ 5829300 w 8191500"/>
              <a:gd name="connsiteY12" fmla="*/ 1310789 h 1638679"/>
              <a:gd name="connsiteX13" fmla="*/ 5928360 w 8191500"/>
              <a:gd name="connsiteY13" fmla="*/ 1356509 h 1638679"/>
              <a:gd name="connsiteX14" fmla="*/ 6118860 w 8191500"/>
              <a:gd name="connsiteY14" fmla="*/ 1379369 h 1638679"/>
              <a:gd name="connsiteX15" fmla="*/ 6294120 w 8191500"/>
              <a:gd name="connsiteY15" fmla="*/ 1554629 h 1638679"/>
              <a:gd name="connsiteX16" fmla="*/ 6385560 w 8191500"/>
              <a:gd name="connsiteY16" fmla="*/ 1402229 h 1638679"/>
              <a:gd name="connsiteX17" fmla="*/ 6484620 w 8191500"/>
              <a:gd name="connsiteY17" fmla="*/ 1402229 h 1638679"/>
              <a:gd name="connsiteX18" fmla="*/ 6553200 w 8191500"/>
              <a:gd name="connsiteY18" fmla="*/ 1326029 h 1638679"/>
              <a:gd name="connsiteX19" fmla="*/ 6652260 w 8191500"/>
              <a:gd name="connsiteY19" fmla="*/ 1028849 h 1638679"/>
              <a:gd name="connsiteX20" fmla="*/ 6758940 w 8191500"/>
              <a:gd name="connsiteY20" fmla="*/ 922169 h 1638679"/>
              <a:gd name="connsiteX21" fmla="*/ 6835140 w 8191500"/>
              <a:gd name="connsiteY21" fmla="*/ 1280309 h 1638679"/>
              <a:gd name="connsiteX22" fmla="*/ 6949440 w 8191500"/>
              <a:gd name="connsiteY22" fmla="*/ 1486049 h 1638679"/>
              <a:gd name="connsiteX23" fmla="*/ 7018020 w 8191500"/>
              <a:gd name="connsiteY23" fmla="*/ 952649 h 1638679"/>
              <a:gd name="connsiteX24" fmla="*/ 7078980 w 8191500"/>
              <a:gd name="connsiteY24" fmla="*/ 388769 h 1638679"/>
              <a:gd name="connsiteX25" fmla="*/ 7094220 w 8191500"/>
              <a:gd name="connsiteY25" fmla="*/ 149 h 1638679"/>
              <a:gd name="connsiteX26" fmla="*/ 7147560 w 8191500"/>
              <a:gd name="connsiteY26" fmla="*/ 350669 h 1638679"/>
              <a:gd name="connsiteX27" fmla="*/ 7208520 w 8191500"/>
              <a:gd name="connsiteY27" fmla="*/ 960269 h 1638679"/>
              <a:gd name="connsiteX28" fmla="*/ 7299960 w 8191500"/>
              <a:gd name="connsiteY28" fmla="*/ 1310789 h 1638679"/>
              <a:gd name="connsiteX29" fmla="*/ 7406640 w 8191500"/>
              <a:gd name="connsiteY29" fmla="*/ 1531769 h 1638679"/>
              <a:gd name="connsiteX30" fmla="*/ 7589520 w 8191500"/>
              <a:gd name="connsiteY30" fmla="*/ 1592729 h 1638679"/>
              <a:gd name="connsiteX31" fmla="*/ 7764780 w 8191500"/>
              <a:gd name="connsiteY31" fmla="*/ 1547009 h 1638679"/>
              <a:gd name="connsiteX32" fmla="*/ 7978140 w 8191500"/>
              <a:gd name="connsiteY32" fmla="*/ 1585109 h 1638679"/>
              <a:gd name="connsiteX33" fmla="*/ 8031480 w 8191500"/>
              <a:gd name="connsiteY33" fmla="*/ 1615589 h 1638679"/>
              <a:gd name="connsiteX34" fmla="*/ 8191500 w 8191500"/>
              <a:gd name="connsiteY34" fmla="*/ 1600349 h 1638679"/>
              <a:gd name="connsiteX0" fmla="*/ 118424 w 8309924"/>
              <a:gd name="connsiteY0" fmla="*/ 1630829 h 1642915"/>
              <a:gd name="connsiteX1" fmla="*/ 217484 w 8309924"/>
              <a:gd name="connsiteY1" fmla="*/ 1547009 h 1642915"/>
              <a:gd name="connsiteX2" fmla="*/ 385124 w 8309924"/>
              <a:gd name="connsiteY2" fmla="*/ 1630829 h 1642915"/>
              <a:gd name="connsiteX3" fmla="*/ 4911404 w 8309924"/>
              <a:gd name="connsiteY3" fmla="*/ 1638449 h 1642915"/>
              <a:gd name="connsiteX4" fmla="*/ 5216204 w 8309924"/>
              <a:gd name="connsiteY4" fmla="*/ 1592729 h 1642915"/>
              <a:gd name="connsiteX5" fmla="*/ 5300024 w 8309924"/>
              <a:gd name="connsiteY5" fmla="*/ 1371749 h 1642915"/>
              <a:gd name="connsiteX6" fmla="*/ 5406704 w 8309924"/>
              <a:gd name="connsiteY6" fmla="*/ 1226969 h 1642915"/>
              <a:gd name="connsiteX7" fmla="*/ 5490524 w 8309924"/>
              <a:gd name="connsiteY7" fmla="*/ 1348889 h 1642915"/>
              <a:gd name="connsiteX8" fmla="*/ 5589584 w 8309924"/>
              <a:gd name="connsiteY8" fmla="*/ 1265069 h 1642915"/>
              <a:gd name="connsiteX9" fmla="*/ 5681024 w 8309924"/>
              <a:gd name="connsiteY9" fmla="*/ 1508909 h 1642915"/>
              <a:gd name="connsiteX10" fmla="*/ 5757224 w 8309924"/>
              <a:gd name="connsiteY10" fmla="*/ 1539389 h 1642915"/>
              <a:gd name="connsiteX11" fmla="*/ 5947724 w 8309924"/>
              <a:gd name="connsiteY11" fmla="*/ 1310789 h 1642915"/>
              <a:gd name="connsiteX12" fmla="*/ 6046784 w 8309924"/>
              <a:gd name="connsiteY12" fmla="*/ 1356509 h 1642915"/>
              <a:gd name="connsiteX13" fmla="*/ 6237284 w 8309924"/>
              <a:gd name="connsiteY13" fmla="*/ 1379369 h 1642915"/>
              <a:gd name="connsiteX14" fmla="*/ 6412544 w 8309924"/>
              <a:gd name="connsiteY14" fmla="*/ 1554629 h 1642915"/>
              <a:gd name="connsiteX15" fmla="*/ 6503984 w 8309924"/>
              <a:gd name="connsiteY15" fmla="*/ 1402229 h 1642915"/>
              <a:gd name="connsiteX16" fmla="*/ 6603044 w 8309924"/>
              <a:gd name="connsiteY16" fmla="*/ 1402229 h 1642915"/>
              <a:gd name="connsiteX17" fmla="*/ 6671624 w 8309924"/>
              <a:gd name="connsiteY17" fmla="*/ 1326029 h 1642915"/>
              <a:gd name="connsiteX18" fmla="*/ 6770684 w 8309924"/>
              <a:gd name="connsiteY18" fmla="*/ 1028849 h 1642915"/>
              <a:gd name="connsiteX19" fmla="*/ 6877364 w 8309924"/>
              <a:gd name="connsiteY19" fmla="*/ 922169 h 1642915"/>
              <a:gd name="connsiteX20" fmla="*/ 6953564 w 8309924"/>
              <a:gd name="connsiteY20" fmla="*/ 1280309 h 1642915"/>
              <a:gd name="connsiteX21" fmla="*/ 7067864 w 8309924"/>
              <a:gd name="connsiteY21" fmla="*/ 1486049 h 1642915"/>
              <a:gd name="connsiteX22" fmla="*/ 7136444 w 8309924"/>
              <a:gd name="connsiteY22" fmla="*/ 952649 h 1642915"/>
              <a:gd name="connsiteX23" fmla="*/ 7197404 w 8309924"/>
              <a:gd name="connsiteY23" fmla="*/ 388769 h 1642915"/>
              <a:gd name="connsiteX24" fmla="*/ 7212644 w 8309924"/>
              <a:gd name="connsiteY24" fmla="*/ 149 h 1642915"/>
              <a:gd name="connsiteX25" fmla="*/ 7265984 w 8309924"/>
              <a:gd name="connsiteY25" fmla="*/ 350669 h 1642915"/>
              <a:gd name="connsiteX26" fmla="*/ 7326944 w 8309924"/>
              <a:gd name="connsiteY26" fmla="*/ 960269 h 1642915"/>
              <a:gd name="connsiteX27" fmla="*/ 7418384 w 8309924"/>
              <a:gd name="connsiteY27" fmla="*/ 1310789 h 1642915"/>
              <a:gd name="connsiteX28" fmla="*/ 7525064 w 8309924"/>
              <a:gd name="connsiteY28" fmla="*/ 1531769 h 1642915"/>
              <a:gd name="connsiteX29" fmla="*/ 7707944 w 8309924"/>
              <a:gd name="connsiteY29" fmla="*/ 1592729 h 1642915"/>
              <a:gd name="connsiteX30" fmla="*/ 7883204 w 8309924"/>
              <a:gd name="connsiteY30" fmla="*/ 1547009 h 1642915"/>
              <a:gd name="connsiteX31" fmla="*/ 8096564 w 8309924"/>
              <a:gd name="connsiteY31" fmla="*/ 1585109 h 1642915"/>
              <a:gd name="connsiteX32" fmla="*/ 8149904 w 8309924"/>
              <a:gd name="connsiteY32" fmla="*/ 1615589 h 1642915"/>
              <a:gd name="connsiteX33" fmla="*/ 8309924 w 8309924"/>
              <a:gd name="connsiteY33" fmla="*/ 1600349 h 1642915"/>
              <a:gd name="connsiteX0" fmla="*/ 276813 w 8468313"/>
              <a:gd name="connsiteY0" fmla="*/ 1630829 h 1640889"/>
              <a:gd name="connsiteX1" fmla="*/ 375873 w 8468313"/>
              <a:gd name="connsiteY1" fmla="*/ 1547009 h 1640889"/>
              <a:gd name="connsiteX2" fmla="*/ 5069793 w 8468313"/>
              <a:gd name="connsiteY2" fmla="*/ 1638449 h 1640889"/>
              <a:gd name="connsiteX3" fmla="*/ 5374593 w 8468313"/>
              <a:gd name="connsiteY3" fmla="*/ 1592729 h 1640889"/>
              <a:gd name="connsiteX4" fmla="*/ 5458413 w 8468313"/>
              <a:gd name="connsiteY4" fmla="*/ 1371749 h 1640889"/>
              <a:gd name="connsiteX5" fmla="*/ 5565093 w 8468313"/>
              <a:gd name="connsiteY5" fmla="*/ 1226969 h 1640889"/>
              <a:gd name="connsiteX6" fmla="*/ 5648913 w 8468313"/>
              <a:gd name="connsiteY6" fmla="*/ 1348889 h 1640889"/>
              <a:gd name="connsiteX7" fmla="*/ 5747973 w 8468313"/>
              <a:gd name="connsiteY7" fmla="*/ 1265069 h 1640889"/>
              <a:gd name="connsiteX8" fmla="*/ 5839413 w 8468313"/>
              <a:gd name="connsiteY8" fmla="*/ 1508909 h 1640889"/>
              <a:gd name="connsiteX9" fmla="*/ 5915613 w 8468313"/>
              <a:gd name="connsiteY9" fmla="*/ 1539389 h 1640889"/>
              <a:gd name="connsiteX10" fmla="*/ 6106113 w 8468313"/>
              <a:gd name="connsiteY10" fmla="*/ 1310789 h 1640889"/>
              <a:gd name="connsiteX11" fmla="*/ 6205173 w 8468313"/>
              <a:gd name="connsiteY11" fmla="*/ 1356509 h 1640889"/>
              <a:gd name="connsiteX12" fmla="*/ 6395673 w 8468313"/>
              <a:gd name="connsiteY12" fmla="*/ 1379369 h 1640889"/>
              <a:gd name="connsiteX13" fmla="*/ 6570933 w 8468313"/>
              <a:gd name="connsiteY13" fmla="*/ 1554629 h 1640889"/>
              <a:gd name="connsiteX14" fmla="*/ 6662373 w 8468313"/>
              <a:gd name="connsiteY14" fmla="*/ 1402229 h 1640889"/>
              <a:gd name="connsiteX15" fmla="*/ 6761433 w 8468313"/>
              <a:gd name="connsiteY15" fmla="*/ 1402229 h 1640889"/>
              <a:gd name="connsiteX16" fmla="*/ 6830013 w 8468313"/>
              <a:gd name="connsiteY16" fmla="*/ 1326029 h 1640889"/>
              <a:gd name="connsiteX17" fmla="*/ 6929073 w 8468313"/>
              <a:gd name="connsiteY17" fmla="*/ 1028849 h 1640889"/>
              <a:gd name="connsiteX18" fmla="*/ 7035753 w 8468313"/>
              <a:gd name="connsiteY18" fmla="*/ 922169 h 1640889"/>
              <a:gd name="connsiteX19" fmla="*/ 7111953 w 8468313"/>
              <a:gd name="connsiteY19" fmla="*/ 1280309 h 1640889"/>
              <a:gd name="connsiteX20" fmla="*/ 7226253 w 8468313"/>
              <a:gd name="connsiteY20" fmla="*/ 1486049 h 1640889"/>
              <a:gd name="connsiteX21" fmla="*/ 7294833 w 8468313"/>
              <a:gd name="connsiteY21" fmla="*/ 952649 h 1640889"/>
              <a:gd name="connsiteX22" fmla="*/ 7355793 w 8468313"/>
              <a:gd name="connsiteY22" fmla="*/ 388769 h 1640889"/>
              <a:gd name="connsiteX23" fmla="*/ 7371033 w 8468313"/>
              <a:gd name="connsiteY23" fmla="*/ 149 h 1640889"/>
              <a:gd name="connsiteX24" fmla="*/ 7424373 w 8468313"/>
              <a:gd name="connsiteY24" fmla="*/ 350669 h 1640889"/>
              <a:gd name="connsiteX25" fmla="*/ 7485333 w 8468313"/>
              <a:gd name="connsiteY25" fmla="*/ 960269 h 1640889"/>
              <a:gd name="connsiteX26" fmla="*/ 7576773 w 8468313"/>
              <a:gd name="connsiteY26" fmla="*/ 1310789 h 1640889"/>
              <a:gd name="connsiteX27" fmla="*/ 7683453 w 8468313"/>
              <a:gd name="connsiteY27" fmla="*/ 1531769 h 1640889"/>
              <a:gd name="connsiteX28" fmla="*/ 7866333 w 8468313"/>
              <a:gd name="connsiteY28" fmla="*/ 1592729 h 1640889"/>
              <a:gd name="connsiteX29" fmla="*/ 8041593 w 8468313"/>
              <a:gd name="connsiteY29" fmla="*/ 1547009 h 1640889"/>
              <a:gd name="connsiteX30" fmla="*/ 8254953 w 8468313"/>
              <a:gd name="connsiteY30" fmla="*/ 1585109 h 1640889"/>
              <a:gd name="connsiteX31" fmla="*/ 8308293 w 8468313"/>
              <a:gd name="connsiteY31" fmla="*/ 1615589 h 1640889"/>
              <a:gd name="connsiteX32" fmla="*/ 8468313 w 8468313"/>
              <a:gd name="connsiteY32" fmla="*/ 1600349 h 1640889"/>
              <a:gd name="connsiteX0" fmla="*/ 0 w 8191500"/>
              <a:gd name="connsiteY0" fmla="*/ 1630829 h 1638449"/>
              <a:gd name="connsiteX1" fmla="*/ 4792980 w 8191500"/>
              <a:gd name="connsiteY1" fmla="*/ 1638449 h 1638449"/>
              <a:gd name="connsiteX2" fmla="*/ 5097780 w 8191500"/>
              <a:gd name="connsiteY2" fmla="*/ 1592729 h 1638449"/>
              <a:gd name="connsiteX3" fmla="*/ 5181600 w 8191500"/>
              <a:gd name="connsiteY3" fmla="*/ 1371749 h 1638449"/>
              <a:gd name="connsiteX4" fmla="*/ 5288280 w 8191500"/>
              <a:gd name="connsiteY4" fmla="*/ 1226969 h 1638449"/>
              <a:gd name="connsiteX5" fmla="*/ 5372100 w 8191500"/>
              <a:gd name="connsiteY5" fmla="*/ 1348889 h 1638449"/>
              <a:gd name="connsiteX6" fmla="*/ 5471160 w 8191500"/>
              <a:gd name="connsiteY6" fmla="*/ 1265069 h 1638449"/>
              <a:gd name="connsiteX7" fmla="*/ 5562600 w 8191500"/>
              <a:gd name="connsiteY7" fmla="*/ 1508909 h 1638449"/>
              <a:gd name="connsiteX8" fmla="*/ 5638800 w 8191500"/>
              <a:gd name="connsiteY8" fmla="*/ 1539389 h 1638449"/>
              <a:gd name="connsiteX9" fmla="*/ 5829300 w 8191500"/>
              <a:gd name="connsiteY9" fmla="*/ 1310789 h 1638449"/>
              <a:gd name="connsiteX10" fmla="*/ 5928360 w 8191500"/>
              <a:gd name="connsiteY10" fmla="*/ 1356509 h 1638449"/>
              <a:gd name="connsiteX11" fmla="*/ 6118860 w 8191500"/>
              <a:gd name="connsiteY11" fmla="*/ 1379369 h 1638449"/>
              <a:gd name="connsiteX12" fmla="*/ 6294120 w 8191500"/>
              <a:gd name="connsiteY12" fmla="*/ 1554629 h 1638449"/>
              <a:gd name="connsiteX13" fmla="*/ 6385560 w 8191500"/>
              <a:gd name="connsiteY13" fmla="*/ 1402229 h 1638449"/>
              <a:gd name="connsiteX14" fmla="*/ 6484620 w 8191500"/>
              <a:gd name="connsiteY14" fmla="*/ 1402229 h 1638449"/>
              <a:gd name="connsiteX15" fmla="*/ 6553200 w 8191500"/>
              <a:gd name="connsiteY15" fmla="*/ 1326029 h 1638449"/>
              <a:gd name="connsiteX16" fmla="*/ 6652260 w 8191500"/>
              <a:gd name="connsiteY16" fmla="*/ 1028849 h 1638449"/>
              <a:gd name="connsiteX17" fmla="*/ 6758940 w 8191500"/>
              <a:gd name="connsiteY17" fmla="*/ 922169 h 1638449"/>
              <a:gd name="connsiteX18" fmla="*/ 6835140 w 8191500"/>
              <a:gd name="connsiteY18" fmla="*/ 1280309 h 1638449"/>
              <a:gd name="connsiteX19" fmla="*/ 6949440 w 8191500"/>
              <a:gd name="connsiteY19" fmla="*/ 1486049 h 1638449"/>
              <a:gd name="connsiteX20" fmla="*/ 7018020 w 8191500"/>
              <a:gd name="connsiteY20" fmla="*/ 952649 h 1638449"/>
              <a:gd name="connsiteX21" fmla="*/ 7078980 w 8191500"/>
              <a:gd name="connsiteY21" fmla="*/ 388769 h 1638449"/>
              <a:gd name="connsiteX22" fmla="*/ 7094220 w 8191500"/>
              <a:gd name="connsiteY22" fmla="*/ 149 h 1638449"/>
              <a:gd name="connsiteX23" fmla="*/ 7147560 w 8191500"/>
              <a:gd name="connsiteY23" fmla="*/ 350669 h 1638449"/>
              <a:gd name="connsiteX24" fmla="*/ 7208520 w 8191500"/>
              <a:gd name="connsiteY24" fmla="*/ 960269 h 1638449"/>
              <a:gd name="connsiteX25" fmla="*/ 7299960 w 8191500"/>
              <a:gd name="connsiteY25" fmla="*/ 1310789 h 1638449"/>
              <a:gd name="connsiteX26" fmla="*/ 7406640 w 8191500"/>
              <a:gd name="connsiteY26" fmla="*/ 1531769 h 1638449"/>
              <a:gd name="connsiteX27" fmla="*/ 7589520 w 8191500"/>
              <a:gd name="connsiteY27" fmla="*/ 1592729 h 1638449"/>
              <a:gd name="connsiteX28" fmla="*/ 7764780 w 8191500"/>
              <a:gd name="connsiteY28" fmla="*/ 1547009 h 1638449"/>
              <a:gd name="connsiteX29" fmla="*/ 7978140 w 8191500"/>
              <a:gd name="connsiteY29" fmla="*/ 1585109 h 1638449"/>
              <a:gd name="connsiteX30" fmla="*/ 8031480 w 8191500"/>
              <a:gd name="connsiteY30" fmla="*/ 1615589 h 1638449"/>
              <a:gd name="connsiteX31" fmla="*/ 8191500 w 8191500"/>
              <a:gd name="connsiteY31" fmla="*/ 1600349 h 1638449"/>
              <a:gd name="connsiteX0" fmla="*/ 0 w 3398520"/>
              <a:gd name="connsiteY0" fmla="*/ 1638449 h 1638449"/>
              <a:gd name="connsiteX1" fmla="*/ 304800 w 3398520"/>
              <a:gd name="connsiteY1" fmla="*/ 1592729 h 1638449"/>
              <a:gd name="connsiteX2" fmla="*/ 388620 w 3398520"/>
              <a:gd name="connsiteY2" fmla="*/ 1371749 h 1638449"/>
              <a:gd name="connsiteX3" fmla="*/ 495300 w 3398520"/>
              <a:gd name="connsiteY3" fmla="*/ 1226969 h 1638449"/>
              <a:gd name="connsiteX4" fmla="*/ 579120 w 3398520"/>
              <a:gd name="connsiteY4" fmla="*/ 1348889 h 1638449"/>
              <a:gd name="connsiteX5" fmla="*/ 678180 w 3398520"/>
              <a:gd name="connsiteY5" fmla="*/ 1265069 h 1638449"/>
              <a:gd name="connsiteX6" fmla="*/ 769620 w 3398520"/>
              <a:gd name="connsiteY6" fmla="*/ 1508909 h 1638449"/>
              <a:gd name="connsiteX7" fmla="*/ 845820 w 3398520"/>
              <a:gd name="connsiteY7" fmla="*/ 1539389 h 1638449"/>
              <a:gd name="connsiteX8" fmla="*/ 1036320 w 3398520"/>
              <a:gd name="connsiteY8" fmla="*/ 1310789 h 1638449"/>
              <a:gd name="connsiteX9" fmla="*/ 1135380 w 3398520"/>
              <a:gd name="connsiteY9" fmla="*/ 1356509 h 1638449"/>
              <a:gd name="connsiteX10" fmla="*/ 1325880 w 3398520"/>
              <a:gd name="connsiteY10" fmla="*/ 1379369 h 1638449"/>
              <a:gd name="connsiteX11" fmla="*/ 1501140 w 3398520"/>
              <a:gd name="connsiteY11" fmla="*/ 1554629 h 1638449"/>
              <a:gd name="connsiteX12" fmla="*/ 1592580 w 3398520"/>
              <a:gd name="connsiteY12" fmla="*/ 1402229 h 1638449"/>
              <a:gd name="connsiteX13" fmla="*/ 1691640 w 3398520"/>
              <a:gd name="connsiteY13" fmla="*/ 1402229 h 1638449"/>
              <a:gd name="connsiteX14" fmla="*/ 1760220 w 3398520"/>
              <a:gd name="connsiteY14" fmla="*/ 1326029 h 1638449"/>
              <a:gd name="connsiteX15" fmla="*/ 1859280 w 3398520"/>
              <a:gd name="connsiteY15" fmla="*/ 1028849 h 1638449"/>
              <a:gd name="connsiteX16" fmla="*/ 1965960 w 3398520"/>
              <a:gd name="connsiteY16" fmla="*/ 922169 h 1638449"/>
              <a:gd name="connsiteX17" fmla="*/ 2042160 w 3398520"/>
              <a:gd name="connsiteY17" fmla="*/ 1280309 h 1638449"/>
              <a:gd name="connsiteX18" fmla="*/ 2156460 w 3398520"/>
              <a:gd name="connsiteY18" fmla="*/ 1486049 h 1638449"/>
              <a:gd name="connsiteX19" fmla="*/ 2225040 w 3398520"/>
              <a:gd name="connsiteY19" fmla="*/ 952649 h 1638449"/>
              <a:gd name="connsiteX20" fmla="*/ 2286000 w 3398520"/>
              <a:gd name="connsiteY20" fmla="*/ 388769 h 1638449"/>
              <a:gd name="connsiteX21" fmla="*/ 2301240 w 3398520"/>
              <a:gd name="connsiteY21" fmla="*/ 149 h 1638449"/>
              <a:gd name="connsiteX22" fmla="*/ 2354580 w 3398520"/>
              <a:gd name="connsiteY22" fmla="*/ 350669 h 1638449"/>
              <a:gd name="connsiteX23" fmla="*/ 2415540 w 3398520"/>
              <a:gd name="connsiteY23" fmla="*/ 960269 h 1638449"/>
              <a:gd name="connsiteX24" fmla="*/ 2506980 w 3398520"/>
              <a:gd name="connsiteY24" fmla="*/ 1310789 h 1638449"/>
              <a:gd name="connsiteX25" fmla="*/ 2613660 w 3398520"/>
              <a:gd name="connsiteY25" fmla="*/ 1531769 h 1638449"/>
              <a:gd name="connsiteX26" fmla="*/ 2796540 w 3398520"/>
              <a:gd name="connsiteY26" fmla="*/ 1592729 h 1638449"/>
              <a:gd name="connsiteX27" fmla="*/ 2971800 w 3398520"/>
              <a:gd name="connsiteY27" fmla="*/ 1547009 h 1638449"/>
              <a:gd name="connsiteX28" fmla="*/ 3185160 w 3398520"/>
              <a:gd name="connsiteY28" fmla="*/ 1585109 h 1638449"/>
              <a:gd name="connsiteX29" fmla="*/ 3238500 w 3398520"/>
              <a:gd name="connsiteY29" fmla="*/ 1615589 h 1638449"/>
              <a:gd name="connsiteX30" fmla="*/ 3398520 w 3398520"/>
              <a:gd name="connsiteY30" fmla="*/ 1600349 h 1638449"/>
              <a:gd name="connsiteX0" fmla="*/ 0 w 3398520"/>
              <a:gd name="connsiteY0" fmla="*/ 1638449 h 1638449"/>
              <a:gd name="connsiteX1" fmla="*/ 304800 w 3398520"/>
              <a:gd name="connsiteY1" fmla="*/ 1592729 h 1638449"/>
              <a:gd name="connsiteX2" fmla="*/ 388620 w 3398520"/>
              <a:gd name="connsiteY2" fmla="*/ 1371749 h 1638449"/>
              <a:gd name="connsiteX3" fmla="*/ 495300 w 3398520"/>
              <a:gd name="connsiteY3" fmla="*/ 1226969 h 1638449"/>
              <a:gd name="connsiteX4" fmla="*/ 579120 w 3398520"/>
              <a:gd name="connsiteY4" fmla="*/ 1348889 h 1638449"/>
              <a:gd name="connsiteX5" fmla="*/ 678180 w 3398520"/>
              <a:gd name="connsiteY5" fmla="*/ 1265069 h 1638449"/>
              <a:gd name="connsiteX6" fmla="*/ 769620 w 3398520"/>
              <a:gd name="connsiteY6" fmla="*/ 1508909 h 1638449"/>
              <a:gd name="connsiteX7" fmla="*/ 845820 w 3398520"/>
              <a:gd name="connsiteY7" fmla="*/ 1539389 h 1638449"/>
              <a:gd name="connsiteX8" fmla="*/ 1036320 w 3398520"/>
              <a:gd name="connsiteY8" fmla="*/ 1310789 h 1638449"/>
              <a:gd name="connsiteX9" fmla="*/ 1135380 w 3398520"/>
              <a:gd name="connsiteY9" fmla="*/ 1356509 h 1638449"/>
              <a:gd name="connsiteX10" fmla="*/ 1325880 w 3398520"/>
              <a:gd name="connsiteY10" fmla="*/ 1379369 h 1638449"/>
              <a:gd name="connsiteX11" fmla="*/ 1501140 w 3398520"/>
              <a:gd name="connsiteY11" fmla="*/ 1554629 h 1638449"/>
              <a:gd name="connsiteX12" fmla="*/ 1592580 w 3398520"/>
              <a:gd name="connsiteY12" fmla="*/ 1402229 h 1638449"/>
              <a:gd name="connsiteX13" fmla="*/ 1691640 w 3398520"/>
              <a:gd name="connsiteY13" fmla="*/ 1402229 h 1638449"/>
              <a:gd name="connsiteX14" fmla="*/ 1760220 w 3398520"/>
              <a:gd name="connsiteY14" fmla="*/ 1326029 h 1638449"/>
              <a:gd name="connsiteX15" fmla="*/ 1859280 w 3398520"/>
              <a:gd name="connsiteY15" fmla="*/ 1028849 h 1638449"/>
              <a:gd name="connsiteX16" fmla="*/ 1965960 w 3398520"/>
              <a:gd name="connsiteY16" fmla="*/ 922169 h 1638449"/>
              <a:gd name="connsiteX17" fmla="*/ 2042160 w 3398520"/>
              <a:gd name="connsiteY17" fmla="*/ 1280309 h 1638449"/>
              <a:gd name="connsiteX18" fmla="*/ 2156460 w 3398520"/>
              <a:gd name="connsiteY18" fmla="*/ 1486049 h 1638449"/>
              <a:gd name="connsiteX19" fmla="*/ 2225040 w 3398520"/>
              <a:gd name="connsiteY19" fmla="*/ 952649 h 1638449"/>
              <a:gd name="connsiteX20" fmla="*/ 2286000 w 3398520"/>
              <a:gd name="connsiteY20" fmla="*/ 388769 h 1638449"/>
              <a:gd name="connsiteX21" fmla="*/ 2301240 w 3398520"/>
              <a:gd name="connsiteY21" fmla="*/ 149 h 1638449"/>
              <a:gd name="connsiteX22" fmla="*/ 2354580 w 3398520"/>
              <a:gd name="connsiteY22" fmla="*/ 350669 h 1638449"/>
              <a:gd name="connsiteX23" fmla="*/ 2415540 w 3398520"/>
              <a:gd name="connsiteY23" fmla="*/ 960269 h 1638449"/>
              <a:gd name="connsiteX24" fmla="*/ 2506980 w 3398520"/>
              <a:gd name="connsiteY24" fmla="*/ 1310789 h 1638449"/>
              <a:gd name="connsiteX25" fmla="*/ 2613660 w 3398520"/>
              <a:gd name="connsiteY25" fmla="*/ 1531769 h 1638449"/>
              <a:gd name="connsiteX26" fmla="*/ 2796540 w 3398520"/>
              <a:gd name="connsiteY26" fmla="*/ 1592729 h 1638449"/>
              <a:gd name="connsiteX27" fmla="*/ 2971800 w 3398520"/>
              <a:gd name="connsiteY27" fmla="*/ 1547009 h 1638449"/>
              <a:gd name="connsiteX28" fmla="*/ 3185160 w 3398520"/>
              <a:gd name="connsiteY28" fmla="*/ 1585109 h 1638449"/>
              <a:gd name="connsiteX29" fmla="*/ 3238500 w 3398520"/>
              <a:gd name="connsiteY29" fmla="*/ 1615589 h 1638449"/>
              <a:gd name="connsiteX30" fmla="*/ 3398520 w 3398520"/>
              <a:gd name="connsiteY30" fmla="*/ 1600349 h 1638449"/>
              <a:gd name="connsiteX0" fmla="*/ 0 w 3398520"/>
              <a:gd name="connsiteY0" fmla="*/ 1638449 h 1638504"/>
              <a:gd name="connsiteX1" fmla="*/ 304800 w 3398520"/>
              <a:gd name="connsiteY1" fmla="*/ 1592729 h 1638504"/>
              <a:gd name="connsiteX2" fmla="*/ 388620 w 3398520"/>
              <a:gd name="connsiteY2" fmla="*/ 1371749 h 1638504"/>
              <a:gd name="connsiteX3" fmla="*/ 495300 w 3398520"/>
              <a:gd name="connsiteY3" fmla="*/ 1226969 h 1638504"/>
              <a:gd name="connsiteX4" fmla="*/ 579120 w 3398520"/>
              <a:gd name="connsiteY4" fmla="*/ 1348889 h 1638504"/>
              <a:gd name="connsiteX5" fmla="*/ 678180 w 3398520"/>
              <a:gd name="connsiteY5" fmla="*/ 1265069 h 1638504"/>
              <a:gd name="connsiteX6" fmla="*/ 769620 w 3398520"/>
              <a:gd name="connsiteY6" fmla="*/ 1508909 h 1638504"/>
              <a:gd name="connsiteX7" fmla="*/ 845820 w 3398520"/>
              <a:gd name="connsiteY7" fmla="*/ 1539389 h 1638504"/>
              <a:gd name="connsiteX8" fmla="*/ 1036320 w 3398520"/>
              <a:gd name="connsiteY8" fmla="*/ 1310789 h 1638504"/>
              <a:gd name="connsiteX9" fmla="*/ 1135380 w 3398520"/>
              <a:gd name="connsiteY9" fmla="*/ 1356509 h 1638504"/>
              <a:gd name="connsiteX10" fmla="*/ 1325880 w 3398520"/>
              <a:gd name="connsiteY10" fmla="*/ 1379369 h 1638504"/>
              <a:gd name="connsiteX11" fmla="*/ 1501140 w 3398520"/>
              <a:gd name="connsiteY11" fmla="*/ 1554629 h 1638504"/>
              <a:gd name="connsiteX12" fmla="*/ 1592580 w 3398520"/>
              <a:gd name="connsiteY12" fmla="*/ 1402229 h 1638504"/>
              <a:gd name="connsiteX13" fmla="*/ 1691640 w 3398520"/>
              <a:gd name="connsiteY13" fmla="*/ 1402229 h 1638504"/>
              <a:gd name="connsiteX14" fmla="*/ 1760220 w 3398520"/>
              <a:gd name="connsiteY14" fmla="*/ 1326029 h 1638504"/>
              <a:gd name="connsiteX15" fmla="*/ 1859280 w 3398520"/>
              <a:gd name="connsiteY15" fmla="*/ 1028849 h 1638504"/>
              <a:gd name="connsiteX16" fmla="*/ 1965960 w 3398520"/>
              <a:gd name="connsiteY16" fmla="*/ 922169 h 1638504"/>
              <a:gd name="connsiteX17" fmla="*/ 2042160 w 3398520"/>
              <a:gd name="connsiteY17" fmla="*/ 1280309 h 1638504"/>
              <a:gd name="connsiteX18" fmla="*/ 2156460 w 3398520"/>
              <a:gd name="connsiteY18" fmla="*/ 1486049 h 1638504"/>
              <a:gd name="connsiteX19" fmla="*/ 2225040 w 3398520"/>
              <a:gd name="connsiteY19" fmla="*/ 952649 h 1638504"/>
              <a:gd name="connsiteX20" fmla="*/ 2286000 w 3398520"/>
              <a:gd name="connsiteY20" fmla="*/ 388769 h 1638504"/>
              <a:gd name="connsiteX21" fmla="*/ 2301240 w 3398520"/>
              <a:gd name="connsiteY21" fmla="*/ 149 h 1638504"/>
              <a:gd name="connsiteX22" fmla="*/ 2354580 w 3398520"/>
              <a:gd name="connsiteY22" fmla="*/ 350669 h 1638504"/>
              <a:gd name="connsiteX23" fmla="*/ 2415540 w 3398520"/>
              <a:gd name="connsiteY23" fmla="*/ 960269 h 1638504"/>
              <a:gd name="connsiteX24" fmla="*/ 2506980 w 3398520"/>
              <a:gd name="connsiteY24" fmla="*/ 1310789 h 1638504"/>
              <a:gd name="connsiteX25" fmla="*/ 2613660 w 3398520"/>
              <a:gd name="connsiteY25" fmla="*/ 1531769 h 1638504"/>
              <a:gd name="connsiteX26" fmla="*/ 2842260 w 3398520"/>
              <a:gd name="connsiteY26" fmla="*/ 1638449 h 1638504"/>
              <a:gd name="connsiteX27" fmla="*/ 2971800 w 3398520"/>
              <a:gd name="connsiteY27" fmla="*/ 1547009 h 1638504"/>
              <a:gd name="connsiteX28" fmla="*/ 3185160 w 3398520"/>
              <a:gd name="connsiteY28" fmla="*/ 1585109 h 1638504"/>
              <a:gd name="connsiteX29" fmla="*/ 3238500 w 3398520"/>
              <a:gd name="connsiteY29" fmla="*/ 1615589 h 1638504"/>
              <a:gd name="connsiteX30" fmla="*/ 3398520 w 3398520"/>
              <a:gd name="connsiteY30" fmla="*/ 1600349 h 1638504"/>
              <a:gd name="connsiteX0" fmla="*/ 0 w 3398520"/>
              <a:gd name="connsiteY0" fmla="*/ 1638449 h 1639368"/>
              <a:gd name="connsiteX1" fmla="*/ 304800 w 3398520"/>
              <a:gd name="connsiteY1" fmla="*/ 1592729 h 1639368"/>
              <a:gd name="connsiteX2" fmla="*/ 388620 w 3398520"/>
              <a:gd name="connsiteY2" fmla="*/ 1371749 h 1639368"/>
              <a:gd name="connsiteX3" fmla="*/ 495300 w 3398520"/>
              <a:gd name="connsiteY3" fmla="*/ 1226969 h 1639368"/>
              <a:gd name="connsiteX4" fmla="*/ 579120 w 3398520"/>
              <a:gd name="connsiteY4" fmla="*/ 1348889 h 1639368"/>
              <a:gd name="connsiteX5" fmla="*/ 678180 w 3398520"/>
              <a:gd name="connsiteY5" fmla="*/ 1265069 h 1639368"/>
              <a:gd name="connsiteX6" fmla="*/ 769620 w 3398520"/>
              <a:gd name="connsiteY6" fmla="*/ 1508909 h 1639368"/>
              <a:gd name="connsiteX7" fmla="*/ 845820 w 3398520"/>
              <a:gd name="connsiteY7" fmla="*/ 1539389 h 1639368"/>
              <a:gd name="connsiteX8" fmla="*/ 1036320 w 3398520"/>
              <a:gd name="connsiteY8" fmla="*/ 1310789 h 1639368"/>
              <a:gd name="connsiteX9" fmla="*/ 1135380 w 3398520"/>
              <a:gd name="connsiteY9" fmla="*/ 1356509 h 1639368"/>
              <a:gd name="connsiteX10" fmla="*/ 1325880 w 3398520"/>
              <a:gd name="connsiteY10" fmla="*/ 1379369 h 1639368"/>
              <a:gd name="connsiteX11" fmla="*/ 1501140 w 3398520"/>
              <a:gd name="connsiteY11" fmla="*/ 1554629 h 1639368"/>
              <a:gd name="connsiteX12" fmla="*/ 1592580 w 3398520"/>
              <a:gd name="connsiteY12" fmla="*/ 1402229 h 1639368"/>
              <a:gd name="connsiteX13" fmla="*/ 1691640 w 3398520"/>
              <a:gd name="connsiteY13" fmla="*/ 1402229 h 1639368"/>
              <a:gd name="connsiteX14" fmla="*/ 1760220 w 3398520"/>
              <a:gd name="connsiteY14" fmla="*/ 1326029 h 1639368"/>
              <a:gd name="connsiteX15" fmla="*/ 1859280 w 3398520"/>
              <a:gd name="connsiteY15" fmla="*/ 1028849 h 1639368"/>
              <a:gd name="connsiteX16" fmla="*/ 1965960 w 3398520"/>
              <a:gd name="connsiteY16" fmla="*/ 922169 h 1639368"/>
              <a:gd name="connsiteX17" fmla="*/ 2042160 w 3398520"/>
              <a:gd name="connsiteY17" fmla="*/ 1280309 h 1639368"/>
              <a:gd name="connsiteX18" fmla="*/ 2156460 w 3398520"/>
              <a:gd name="connsiteY18" fmla="*/ 1486049 h 1639368"/>
              <a:gd name="connsiteX19" fmla="*/ 2225040 w 3398520"/>
              <a:gd name="connsiteY19" fmla="*/ 952649 h 1639368"/>
              <a:gd name="connsiteX20" fmla="*/ 2286000 w 3398520"/>
              <a:gd name="connsiteY20" fmla="*/ 388769 h 1639368"/>
              <a:gd name="connsiteX21" fmla="*/ 2301240 w 3398520"/>
              <a:gd name="connsiteY21" fmla="*/ 149 h 1639368"/>
              <a:gd name="connsiteX22" fmla="*/ 2354580 w 3398520"/>
              <a:gd name="connsiteY22" fmla="*/ 350669 h 1639368"/>
              <a:gd name="connsiteX23" fmla="*/ 2415540 w 3398520"/>
              <a:gd name="connsiteY23" fmla="*/ 960269 h 1639368"/>
              <a:gd name="connsiteX24" fmla="*/ 2506980 w 3398520"/>
              <a:gd name="connsiteY24" fmla="*/ 1310789 h 1639368"/>
              <a:gd name="connsiteX25" fmla="*/ 2613660 w 3398520"/>
              <a:gd name="connsiteY25" fmla="*/ 1531769 h 1639368"/>
              <a:gd name="connsiteX26" fmla="*/ 2842260 w 3398520"/>
              <a:gd name="connsiteY26" fmla="*/ 1638449 h 1639368"/>
              <a:gd name="connsiteX27" fmla="*/ 3185160 w 3398520"/>
              <a:gd name="connsiteY27" fmla="*/ 1585109 h 1639368"/>
              <a:gd name="connsiteX28" fmla="*/ 3238500 w 3398520"/>
              <a:gd name="connsiteY28" fmla="*/ 1615589 h 1639368"/>
              <a:gd name="connsiteX29" fmla="*/ 3398520 w 3398520"/>
              <a:gd name="connsiteY29" fmla="*/ 1600349 h 1639368"/>
              <a:gd name="connsiteX0" fmla="*/ 0 w 3398520"/>
              <a:gd name="connsiteY0" fmla="*/ 1638449 h 1642073"/>
              <a:gd name="connsiteX1" fmla="*/ 304800 w 3398520"/>
              <a:gd name="connsiteY1" fmla="*/ 1592729 h 1642073"/>
              <a:gd name="connsiteX2" fmla="*/ 388620 w 3398520"/>
              <a:gd name="connsiteY2" fmla="*/ 1371749 h 1642073"/>
              <a:gd name="connsiteX3" fmla="*/ 495300 w 3398520"/>
              <a:gd name="connsiteY3" fmla="*/ 1226969 h 1642073"/>
              <a:gd name="connsiteX4" fmla="*/ 579120 w 3398520"/>
              <a:gd name="connsiteY4" fmla="*/ 1348889 h 1642073"/>
              <a:gd name="connsiteX5" fmla="*/ 678180 w 3398520"/>
              <a:gd name="connsiteY5" fmla="*/ 1265069 h 1642073"/>
              <a:gd name="connsiteX6" fmla="*/ 769620 w 3398520"/>
              <a:gd name="connsiteY6" fmla="*/ 1508909 h 1642073"/>
              <a:gd name="connsiteX7" fmla="*/ 845820 w 3398520"/>
              <a:gd name="connsiteY7" fmla="*/ 1539389 h 1642073"/>
              <a:gd name="connsiteX8" fmla="*/ 1036320 w 3398520"/>
              <a:gd name="connsiteY8" fmla="*/ 1310789 h 1642073"/>
              <a:gd name="connsiteX9" fmla="*/ 1135380 w 3398520"/>
              <a:gd name="connsiteY9" fmla="*/ 1356509 h 1642073"/>
              <a:gd name="connsiteX10" fmla="*/ 1325880 w 3398520"/>
              <a:gd name="connsiteY10" fmla="*/ 1379369 h 1642073"/>
              <a:gd name="connsiteX11" fmla="*/ 1501140 w 3398520"/>
              <a:gd name="connsiteY11" fmla="*/ 1554629 h 1642073"/>
              <a:gd name="connsiteX12" fmla="*/ 1592580 w 3398520"/>
              <a:gd name="connsiteY12" fmla="*/ 1402229 h 1642073"/>
              <a:gd name="connsiteX13" fmla="*/ 1691640 w 3398520"/>
              <a:gd name="connsiteY13" fmla="*/ 1402229 h 1642073"/>
              <a:gd name="connsiteX14" fmla="*/ 1760220 w 3398520"/>
              <a:gd name="connsiteY14" fmla="*/ 1326029 h 1642073"/>
              <a:gd name="connsiteX15" fmla="*/ 1859280 w 3398520"/>
              <a:gd name="connsiteY15" fmla="*/ 1028849 h 1642073"/>
              <a:gd name="connsiteX16" fmla="*/ 1965960 w 3398520"/>
              <a:gd name="connsiteY16" fmla="*/ 922169 h 1642073"/>
              <a:gd name="connsiteX17" fmla="*/ 2042160 w 3398520"/>
              <a:gd name="connsiteY17" fmla="*/ 1280309 h 1642073"/>
              <a:gd name="connsiteX18" fmla="*/ 2156460 w 3398520"/>
              <a:gd name="connsiteY18" fmla="*/ 1486049 h 1642073"/>
              <a:gd name="connsiteX19" fmla="*/ 2225040 w 3398520"/>
              <a:gd name="connsiteY19" fmla="*/ 952649 h 1642073"/>
              <a:gd name="connsiteX20" fmla="*/ 2286000 w 3398520"/>
              <a:gd name="connsiteY20" fmla="*/ 388769 h 1642073"/>
              <a:gd name="connsiteX21" fmla="*/ 2301240 w 3398520"/>
              <a:gd name="connsiteY21" fmla="*/ 149 h 1642073"/>
              <a:gd name="connsiteX22" fmla="*/ 2354580 w 3398520"/>
              <a:gd name="connsiteY22" fmla="*/ 350669 h 1642073"/>
              <a:gd name="connsiteX23" fmla="*/ 2415540 w 3398520"/>
              <a:gd name="connsiteY23" fmla="*/ 960269 h 1642073"/>
              <a:gd name="connsiteX24" fmla="*/ 2506980 w 3398520"/>
              <a:gd name="connsiteY24" fmla="*/ 1310789 h 1642073"/>
              <a:gd name="connsiteX25" fmla="*/ 2613660 w 3398520"/>
              <a:gd name="connsiteY25" fmla="*/ 1531769 h 1642073"/>
              <a:gd name="connsiteX26" fmla="*/ 2842260 w 3398520"/>
              <a:gd name="connsiteY26" fmla="*/ 1638449 h 1642073"/>
              <a:gd name="connsiteX27" fmla="*/ 3238500 w 3398520"/>
              <a:gd name="connsiteY27" fmla="*/ 1615589 h 1642073"/>
              <a:gd name="connsiteX28" fmla="*/ 3398520 w 3398520"/>
              <a:gd name="connsiteY28" fmla="*/ 1600349 h 1642073"/>
              <a:gd name="connsiteX0" fmla="*/ 0 w 3398520"/>
              <a:gd name="connsiteY0" fmla="*/ 1638449 h 1640423"/>
              <a:gd name="connsiteX1" fmla="*/ 304800 w 3398520"/>
              <a:gd name="connsiteY1" fmla="*/ 1592729 h 1640423"/>
              <a:gd name="connsiteX2" fmla="*/ 388620 w 3398520"/>
              <a:gd name="connsiteY2" fmla="*/ 1371749 h 1640423"/>
              <a:gd name="connsiteX3" fmla="*/ 495300 w 3398520"/>
              <a:gd name="connsiteY3" fmla="*/ 1226969 h 1640423"/>
              <a:gd name="connsiteX4" fmla="*/ 579120 w 3398520"/>
              <a:gd name="connsiteY4" fmla="*/ 1348889 h 1640423"/>
              <a:gd name="connsiteX5" fmla="*/ 678180 w 3398520"/>
              <a:gd name="connsiteY5" fmla="*/ 1265069 h 1640423"/>
              <a:gd name="connsiteX6" fmla="*/ 769620 w 3398520"/>
              <a:gd name="connsiteY6" fmla="*/ 1508909 h 1640423"/>
              <a:gd name="connsiteX7" fmla="*/ 845820 w 3398520"/>
              <a:gd name="connsiteY7" fmla="*/ 1539389 h 1640423"/>
              <a:gd name="connsiteX8" fmla="*/ 1036320 w 3398520"/>
              <a:gd name="connsiteY8" fmla="*/ 1310789 h 1640423"/>
              <a:gd name="connsiteX9" fmla="*/ 1135380 w 3398520"/>
              <a:gd name="connsiteY9" fmla="*/ 1356509 h 1640423"/>
              <a:gd name="connsiteX10" fmla="*/ 1325880 w 3398520"/>
              <a:gd name="connsiteY10" fmla="*/ 1379369 h 1640423"/>
              <a:gd name="connsiteX11" fmla="*/ 1501140 w 3398520"/>
              <a:gd name="connsiteY11" fmla="*/ 1554629 h 1640423"/>
              <a:gd name="connsiteX12" fmla="*/ 1592580 w 3398520"/>
              <a:gd name="connsiteY12" fmla="*/ 1402229 h 1640423"/>
              <a:gd name="connsiteX13" fmla="*/ 1691640 w 3398520"/>
              <a:gd name="connsiteY13" fmla="*/ 1402229 h 1640423"/>
              <a:gd name="connsiteX14" fmla="*/ 1760220 w 3398520"/>
              <a:gd name="connsiteY14" fmla="*/ 1326029 h 1640423"/>
              <a:gd name="connsiteX15" fmla="*/ 1859280 w 3398520"/>
              <a:gd name="connsiteY15" fmla="*/ 1028849 h 1640423"/>
              <a:gd name="connsiteX16" fmla="*/ 1965960 w 3398520"/>
              <a:gd name="connsiteY16" fmla="*/ 922169 h 1640423"/>
              <a:gd name="connsiteX17" fmla="*/ 2042160 w 3398520"/>
              <a:gd name="connsiteY17" fmla="*/ 1280309 h 1640423"/>
              <a:gd name="connsiteX18" fmla="*/ 2156460 w 3398520"/>
              <a:gd name="connsiteY18" fmla="*/ 1486049 h 1640423"/>
              <a:gd name="connsiteX19" fmla="*/ 2225040 w 3398520"/>
              <a:gd name="connsiteY19" fmla="*/ 952649 h 1640423"/>
              <a:gd name="connsiteX20" fmla="*/ 2286000 w 3398520"/>
              <a:gd name="connsiteY20" fmla="*/ 388769 h 1640423"/>
              <a:gd name="connsiteX21" fmla="*/ 2301240 w 3398520"/>
              <a:gd name="connsiteY21" fmla="*/ 149 h 1640423"/>
              <a:gd name="connsiteX22" fmla="*/ 2354580 w 3398520"/>
              <a:gd name="connsiteY22" fmla="*/ 350669 h 1640423"/>
              <a:gd name="connsiteX23" fmla="*/ 2415540 w 3398520"/>
              <a:gd name="connsiteY23" fmla="*/ 960269 h 1640423"/>
              <a:gd name="connsiteX24" fmla="*/ 2506980 w 3398520"/>
              <a:gd name="connsiteY24" fmla="*/ 1310789 h 1640423"/>
              <a:gd name="connsiteX25" fmla="*/ 2613660 w 3398520"/>
              <a:gd name="connsiteY25" fmla="*/ 1531769 h 1640423"/>
              <a:gd name="connsiteX26" fmla="*/ 2842260 w 3398520"/>
              <a:gd name="connsiteY26" fmla="*/ 1638449 h 1640423"/>
              <a:gd name="connsiteX27" fmla="*/ 3398520 w 3398520"/>
              <a:gd name="connsiteY27" fmla="*/ 1600349 h 1640423"/>
              <a:gd name="connsiteX0" fmla="*/ 0 w 2842260"/>
              <a:gd name="connsiteY0" fmla="*/ 1638449 h 1638449"/>
              <a:gd name="connsiteX1" fmla="*/ 304800 w 2842260"/>
              <a:gd name="connsiteY1" fmla="*/ 1592729 h 1638449"/>
              <a:gd name="connsiteX2" fmla="*/ 388620 w 2842260"/>
              <a:gd name="connsiteY2" fmla="*/ 1371749 h 1638449"/>
              <a:gd name="connsiteX3" fmla="*/ 495300 w 2842260"/>
              <a:gd name="connsiteY3" fmla="*/ 1226969 h 1638449"/>
              <a:gd name="connsiteX4" fmla="*/ 579120 w 2842260"/>
              <a:gd name="connsiteY4" fmla="*/ 1348889 h 1638449"/>
              <a:gd name="connsiteX5" fmla="*/ 678180 w 2842260"/>
              <a:gd name="connsiteY5" fmla="*/ 1265069 h 1638449"/>
              <a:gd name="connsiteX6" fmla="*/ 769620 w 2842260"/>
              <a:gd name="connsiteY6" fmla="*/ 1508909 h 1638449"/>
              <a:gd name="connsiteX7" fmla="*/ 845820 w 2842260"/>
              <a:gd name="connsiteY7" fmla="*/ 1539389 h 1638449"/>
              <a:gd name="connsiteX8" fmla="*/ 1036320 w 2842260"/>
              <a:gd name="connsiteY8" fmla="*/ 1310789 h 1638449"/>
              <a:gd name="connsiteX9" fmla="*/ 1135380 w 2842260"/>
              <a:gd name="connsiteY9" fmla="*/ 1356509 h 1638449"/>
              <a:gd name="connsiteX10" fmla="*/ 1325880 w 2842260"/>
              <a:gd name="connsiteY10" fmla="*/ 1379369 h 1638449"/>
              <a:gd name="connsiteX11" fmla="*/ 1501140 w 2842260"/>
              <a:gd name="connsiteY11" fmla="*/ 1554629 h 1638449"/>
              <a:gd name="connsiteX12" fmla="*/ 1592580 w 2842260"/>
              <a:gd name="connsiteY12" fmla="*/ 1402229 h 1638449"/>
              <a:gd name="connsiteX13" fmla="*/ 1691640 w 2842260"/>
              <a:gd name="connsiteY13" fmla="*/ 1402229 h 1638449"/>
              <a:gd name="connsiteX14" fmla="*/ 1760220 w 2842260"/>
              <a:gd name="connsiteY14" fmla="*/ 1326029 h 1638449"/>
              <a:gd name="connsiteX15" fmla="*/ 1859280 w 2842260"/>
              <a:gd name="connsiteY15" fmla="*/ 1028849 h 1638449"/>
              <a:gd name="connsiteX16" fmla="*/ 1965960 w 2842260"/>
              <a:gd name="connsiteY16" fmla="*/ 922169 h 1638449"/>
              <a:gd name="connsiteX17" fmla="*/ 2042160 w 2842260"/>
              <a:gd name="connsiteY17" fmla="*/ 1280309 h 1638449"/>
              <a:gd name="connsiteX18" fmla="*/ 2156460 w 2842260"/>
              <a:gd name="connsiteY18" fmla="*/ 1486049 h 1638449"/>
              <a:gd name="connsiteX19" fmla="*/ 2225040 w 2842260"/>
              <a:gd name="connsiteY19" fmla="*/ 952649 h 1638449"/>
              <a:gd name="connsiteX20" fmla="*/ 2286000 w 2842260"/>
              <a:gd name="connsiteY20" fmla="*/ 388769 h 1638449"/>
              <a:gd name="connsiteX21" fmla="*/ 2301240 w 2842260"/>
              <a:gd name="connsiteY21" fmla="*/ 149 h 1638449"/>
              <a:gd name="connsiteX22" fmla="*/ 2354580 w 2842260"/>
              <a:gd name="connsiteY22" fmla="*/ 350669 h 1638449"/>
              <a:gd name="connsiteX23" fmla="*/ 2415540 w 2842260"/>
              <a:gd name="connsiteY23" fmla="*/ 960269 h 1638449"/>
              <a:gd name="connsiteX24" fmla="*/ 2506980 w 2842260"/>
              <a:gd name="connsiteY24" fmla="*/ 1310789 h 1638449"/>
              <a:gd name="connsiteX25" fmla="*/ 2613660 w 2842260"/>
              <a:gd name="connsiteY25" fmla="*/ 1531769 h 1638449"/>
              <a:gd name="connsiteX26" fmla="*/ 2842260 w 2842260"/>
              <a:gd name="connsiteY26" fmla="*/ 1638449 h 16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42260" h="1638449">
                <a:moveTo>
                  <a:pt x="0" y="1638449"/>
                </a:moveTo>
                <a:cubicBezTo>
                  <a:pt x="3810" y="1632099"/>
                  <a:pt x="240030" y="1637179"/>
                  <a:pt x="304800" y="1592729"/>
                </a:cubicBezTo>
                <a:cubicBezTo>
                  <a:pt x="369570" y="1548279"/>
                  <a:pt x="356870" y="1432709"/>
                  <a:pt x="388620" y="1371749"/>
                </a:cubicBezTo>
                <a:cubicBezTo>
                  <a:pt x="420370" y="1310789"/>
                  <a:pt x="463550" y="1230779"/>
                  <a:pt x="495300" y="1226969"/>
                </a:cubicBezTo>
                <a:cubicBezTo>
                  <a:pt x="527050" y="1223159"/>
                  <a:pt x="548640" y="1342539"/>
                  <a:pt x="579120" y="1348889"/>
                </a:cubicBezTo>
                <a:cubicBezTo>
                  <a:pt x="609600" y="1355239"/>
                  <a:pt x="646430" y="1238399"/>
                  <a:pt x="678180" y="1265069"/>
                </a:cubicBezTo>
                <a:cubicBezTo>
                  <a:pt x="709930" y="1291739"/>
                  <a:pt x="741680" y="1463189"/>
                  <a:pt x="769620" y="1508909"/>
                </a:cubicBezTo>
                <a:cubicBezTo>
                  <a:pt x="797560" y="1554629"/>
                  <a:pt x="801370" y="1572409"/>
                  <a:pt x="845820" y="1539389"/>
                </a:cubicBezTo>
                <a:cubicBezTo>
                  <a:pt x="890270" y="1506369"/>
                  <a:pt x="988060" y="1341269"/>
                  <a:pt x="1036320" y="1310789"/>
                </a:cubicBezTo>
                <a:cubicBezTo>
                  <a:pt x="1084580" y="1280309"/>
                  <a:pt x="1087120" y="1345079"/>
                  <a:pt x="1135380" y="1356509"/>
                </a:cubicBezTo>
                <a:cubicBezTo>
                  <a:pt x="1183640" y="1367939"/>
                  <a:pt x="1264920" y="1346349"/>
                  <a:pt x="1325880" y="1379369"/>
                </a:cubicBezTo>
                <a:cubicBezTo>
                  <a:pt x="1386840" y="1412389"/>
                  <a:pt x="1456690" y="1550819"/>
                  <a:pt x="1501140" y="1554629"/>
                </a:cubicBezTo>
                <a:cubicBezTo>
                  <a:pt x="1545590" y="1558439"/>
                  <a:pt x="1560830" y="1427629"/>
                  <a:pt x="1592580" y="1402229"/>
                </a:cubicBezTo>
                <a:cubicBezTo>
                  <a:pt x="1624330" y="1376829"/>
                  <a:pt x="1663700" y="1414929"/>
                  <a:pt x="1691640" y="1402229"/>
                </a:cubicBezTo>
                <a:cubicBezTo>
                  <a:pt x="1719580" y="1389529"/>
                  <a:pt x="1732280" y="1388259"/>
                  <a:pt x="1760220" y="1326029"/>
                </a:cubicBezTo>
                <a:cubicBezTo>
                  <a:pt x="1788160" y="1263799"/>
                  <a:pt x="1824990" y="1096159"/>
                  <a:pt x="1859280" y="1028849"/>
                </a:cubicBezTo>
                <a:cubicBezTo>
                  <a:pt x="1893570" y="961539"/>
                  <a:pt x="1935480" y="880259"/>
                  <a:pt x="1965960" y="922169"/>
                </a:cubicBezTo>
                <a:cubicBezTo>
                  <a:pt x="1996440" y="964079"/>
                  <a:pt x="2010410" y="1186329"/>
                  <a:pt x="2042160" y="1280309"/>
                </a:cubicBezTo>
                <a:cubicBezTo>
                  <a:pt x="2073910" y="1374289"/>
                  <a:pt x="2125980" y="1540659"/>
                  <a:pt x="2156460" y="1486049"/>
                </a:cubicBezTo>
                <a:cubicBezTo>
                  <a:pt x="2186940" y="1431439"/>
                  <a:pt x="2203450" y="1135529"/>
                  <a:pt x="2225040" y="952649"/>
                </a:cubicBezTo>
                <a:cubicBezTo>
                  <a:pt x="2246630" y="769769"/>
                  <a:pt x="2273300" y="547519"/>
                  <a:pt x="2286000" y="388769"/>
                </a:cubicBezTo>
                <a:cubicBezTo>
                  <a:pt x="2298700" y="230019"/>
                  <a:pt x="2289810" y="6499"/>
                  <a:pt x="2301240" y="149"/>
                </a:cubicBezTo>
                <a:cubicBezTo>
                  <a:pt x="2312670" y="-6201"/>
                  <a:pt x="2335530" y="190649"/>
                  <a:pt x="2354580" y="350669"/>
                </a:cubicBezTo>
                <a:cubicBezTo>
                  <a:pt x="2373630" y="510689"/>
                  <a:pt x="2390140" y="800249"/>
                  <a:pt x="2415540" y="960269"/>
                </a:cubicBezTo>
                <a:cubicBezTo>
                  <a:pt x="2440940" y="1120289"/>
                  <a:pt x="2473960" y="1215539"/>
                  <a:pt x="2506980" y="1310789"/>
                </a:cubicBezTo>
                <a:cubicBezTo>
                  <a:pt x="2540000" y="1406039"/>
                  <a:pt x="2557780" y="1477159"/>
                  <a:pt x="2613660" y="1531769"/>
                </a:cubicBezTo>
                <a:cubicBezTo>
                  <a:pt x="2669540" y="1586379"/>
                  <a:pt x="2711450" y="1627019"/>
                  <a:pt x="2842260" y="1638449"/>
                </a:cubicBezTo>
              </a:path>
            </a:pathLst>
          </a:custGeom>
          <a:solidFill>
            <a:srgbClr val="FF1DFF">
              <a:alpha val="27843"/>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3C387E87-0F5C-4BEF-9776-982DE1F99AF7}"/>
              </a:ext>
            </a:extLst>
          </p:cNvPr>
          <p:cNvSpPr/>
          <p:nvPr/>
        </p:nvSpPr>
        <p:spPr>
          <a:xfrm>
            <a:off x="3874464" y="2419596"/>
            <a:ext cx="2559346" cy="3648913"/>
          </a:xfrm>
          <a:custGeom>
            <a:avLst/>
            <a:gdLst>
              <a:gd name="connsiteX0" fmla="*/ 0 w 1927860"/>
              <a:gd name="connsiteY0" fmla="*/ 1639326 h 1639326"/>
              <a:gd name="connsiteX1" fmla="*/ 198120 w 1927860"/>
              <a:gd name="connsiteY1" fmla="*/ 1624086 h 1639326"/>
              <a:gd name="connsiteX2" fmla="*/ 266700 w 1927860"/>
              <a:gd name="connsiteY2" fmla="*/ 1585986 h 1639326"/>
              <a:gd name="connsiteX3" fmla="*/ 342900 w 1927860"/>
              <a:gd name="connsiteY3" fmla="*/ 1593606 h 1639326"/>
              <a:gd name="connsiteX4" fmla="*/ 403860 w 1927860"/>
              <a:gd name="connsiteY4" fmla="*/ 1547886 h 1639326"/>
              <a:gd name="connsiteX5" fmla="*/ 533400 w 1927860"/>
              <a:gd name="connsiteY5" fmla="*/ 1532646 h 1639326"/>
              <a:gd name="connsiteX6" fmla="*/ 609600 w 1927860"/>
              <a:gd name="connsiteY6" fmla="*/ 1387866 h 1639326"/>
              <a:gd name="connsiteX7" fmla="*/ 701040 w 1927860"/>
              <a:gd name="connsiteY7" fmla="*/ 1326906 h 1639326"/>
              <a:gd name="connsiteX8" fmla="*/ 739140 w 1927860"/>
              <a:gd name="connsiteY8" fmla="*/ 854466 h 1639326"/>
              <a:gd name="connsiteX9" fmla="*/ 815340 w 1927860"/>
              <a:gd name="connsiteY9" fmla="*/ 23886 h 1639326"/>
              <a:gd name="connsiteX10" fmla="*/ 891540 w 1927860"/>
              <a:gd name="connsiteY10" fmla="*/ 214386 h 1639326"/>
              <a:gd name="connsiteX11" fmla="*/ 982980 w 1927860"/>
              <a:gd name="connsiteY11" fmla="*/ 100086 h 1639326"/>
              <a:gd name="connsiteX12" fmla="*/ 1005840 w 1927860"/>
              <a:gd name="connsiteY12" fmla="*/ 267726 h 1639326"/>
              <a:gd name="connsiteX13" fmla="*/ 1028700 w 1927860"/>
              <a:gd name="connsiteY13" fmla="*/ 603006 h 1639326"/>
              <a:gd name="connsiteX14" fmla="*/ 1074420 w 1927860"/>
              <a:gd name="connsiteY14" fmla="*/ 1144026 h 1639326"/>
              <a:gd name="connsiteX15" fmla="*/ 1173480 w 1927860"/>
              <a:gd name="connsiteY15" fmla="*/ 1418346 h 1639326"/>
              <a:gd name="connsiteX16" fmla="*/ 1257300 w 1927860"/>
              <a:gd name="connsiteY16" fmla="*/ 1547886 h 1639326"/>
              <a:gd name="connsiteX17" fmla="*/ 1386840 w 1927860"/>
              <a:gd name="connsiteY17" fmla="*/ 1578366 h 1639326"/>
              <a:gd name="connsiteX18" fmla="*/ 1516380 w 1927860"/>
              <a:gd name="connsiteY18" fmla="*/ 1601226 h 1639326"/>
              <a:gd name="connsiteX19" fmla="*/ 1645920 w 1927860"/>
              <a:gd name="connsiteY19" fmla="*/ 1616466 h 1639326"/>
              <a:gd name="connsiteX20" fmla="*/ 1729740 w 1927860"/>
              <a:gd name="connsiteY20" fmla="*/ 1608846 h 1639326"/>
              <a:gd name="connsiteX21" fmla="*/ 1927860 w 1927860"/>
              <a:gd name="connsiteY21" fmla="*/ 1631706 h 163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7860" h="1639326">
                <a:moveTo>
                  <a:pt x="0" y="1639326"/>
                </a:moveTo>
                <a:cubicBezTo>
                  <a:pt x="76835" y="1636151"/>
                  <a:pt x="153670" y="1632976"/>
                  <a:pt x="198120" y="1624086"/>
                </a:cubicBezTo>
                <a:cubicBezTo>
                  <a:pt x="242570" y="1615196"/>
                  <a:pt x="242570" y="1591066"/>
                  <a:pt x="266700" y="1585986"/>
                </a:cubicBezTo>
                <a:cubicBezTo>
                  <a:pt x="290830" y="1580906"/>
                  <a:pt x="320040" y="1599956"/>
                  <a:pt x="342900" y="1593606"/>
                </a:cubicBezTo>
                <a:cubicBezTo>
                  <a:pt x="365760" y="1587256"/>
                  <a:pt x="372110" y="1558046"/>
                  <a:pt x="403860" y="1547886"/>
                </a:cubicBezTo>
                <a:cubicBezTo>
                  <a:pt x="435610" y="1537726"/>
                  <a:pt x="499110" y="1559316"/>
                  <a:pt x="533400" y="1532646"/>
                </a:cubicBezTo>
                <a:cubicBezTo>
                  <a:pt x="567690" y="1505976"/>
                  <a:pt x="581660" y="1422156"/>
                  <a:pt x="609600" y="1387866"/>
                </a:cubicBezTo>
                <a:cubicBezTo>
                  <a:pt x="637540" y="1353576"/>
                  <a:pt x="679450" y="1415806"/>
                  <a:pt x="701040" y="1326906"/>
                </a:cubicBezTo>
                <a:cubicBezTo>
                  <a:pt x="722630" y="1238006"/>
                  <a:pt x="720090" y="1071636"/>
                  <a:pt x="739140" y="854466"/>
                </a:cubicBezTo>
                <a:cubicBezTo>
                  <a:pt x="758190" y="637296"/>
                  <a:pt x="789940" y="130566"/>
                  <a:pt x="815340" y="23886"/>
                </a:cubicBezTo>
                <a:cubicBezTo>
                  <a:pt x="840740" y="-82794"/>
                  <a:pt x="863600" y="201686"/>
                  <a:pt x="891540" y="214386"/>
                </a:cubicBezTo>
                <a:cubicBezTo>
                  <a:pt x="919480" y="227086"/>
                  <a:pt x="963930" y="91196"/>
                  <a:pt x="982980" y="100086"/>
                </a:cubicBezTo>
                <a:cubicBezTo>
                  <a:pt x="1002030" y="108976"/>
                  <a:pt x="998220" y="183906"/>
                  <a:pt x="1005840" y="267726"/>
                </a:cubicBezTo>
                <a:cubicBezTo>
                  <a:pt x="1013460" y="351546"/>
                  <a:pt x="1017270" y="456956"/>
                  <a:pt x="1028700" y="603006"/>
                </a:cubicBezTo>
                <a:cubicBezTo>
                  <a:pt x="1040130" y="749056"/>
                  <a:pt x="1050290" y="1008136"/>
                  <a:pt x="1074420" y="1144026"/>
                </a:cubicBezTo>
                <a:cubicBezTo>
                  <a:pt x="1098550" y="1279916"/>
                  <a:pt x="1143000" y="1351036"/>
                  <a:pt x="1173480" y="1418346"/>
                </a:cubicBezTo>
                <a:cubicBezTo>
                  <a:pt x="1203960" y="1485656"/>
                  <a:pt x="1221740" y="1521216"/>
                  <a:pt x="1257300" y="1547886"/>
                </a:cubicBezTo>
                <a:cubicBezTo>
                  <a:pt x="1292860" y="1574556"/>
                  <a:pt x="1343660" y="1569476"/>
                  <a:pt x="1386840" y="1578366"/>
                </a:cubicBezTo>
                <a:cubicBezTo>
                  <a:pt x="1430020" y="1587256"/>
                  <a:pt x="1473200" y="1594876"/>
                  <a:pt x="1516380" y="1601226"/>
                </a:cubicBezTo>
                <a:cubicBezTo>
                  <a:pt x="1559560" y="1607576"/>
                  <a:pt x="1610360" y="1615196"/>
                  <a:pt x="1645920" y="1616466"/>
                </a:cubicBezTo>
                <a:cubicBezTo>
                  <a:pt x="1681480" y="1617736"/>
                  <a:pt x="1682750" y="1606306"/>
                  <a:pt x="1729740" y="1608846"/>
                </a:cubicBezTo>
                <a:cubicBezTo>
                  <a:pt x="1776730" y="1611386"/>
                  <a:pt x="1852295" y="1621546"/>
                  <a:pt x="1927860" y="1631706"/>
                </a:cubicBezTo>
              </a:path>
            </a:pathLst>
          </a:cu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B0CE65A-5DE1-4052-A11E-FC54FE193C63}"/>
              </a:ext>
            </a:extLst>
          </p:cNvPr>
          <p:cNvPicPr>
            <a:picLocks noChangeAspect="1"/>
          </p:cNvPicPr>
          <p:nvPr/>
        </p:nvPicPr>
        <p:blipFill>
          <a:blip r:embed="rId3"/>
          <a:stretch>
            <a:fillRect/>
          </a:stretch>
        </p:blipFill>
        <p:spPr>
          <a:xfrm>
            <a:off x="4112892" y="60090"/>
            <a:ext cx="2320471" cy="2316558"/>
          </a:xfrm>
          <a:prstGeom prst="rect">
            <a:avLst/>
          </a:prstGeom>
        </p:spPr>
      </p:pic>
      <p:pic>
        <p:nvPicPr>
          <p:cNvPr id="31" name="Picture 30">
            <a:extLst>
              <a:ext uri="{FF2B5EF4-FFF2-40B4-BE49-F238E27FC236}">
                <a16:creationId xmlns:a16="http://schemas.microsoft.com/office/drawing/2014/main" id="{61762C2F-6A7E-463A-BB60-6528958A941B}"/>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33" name="Freeform: Shape 32">
            <a:extLst>
              <a:ext uri="{FF2B5EF4-FFF2-40B4-BE49-F238E27FC236}">
                <a16:creationId xmlns:a16="http://schemas.microsoft.com/office/drawing/2014/main" id="{05EA3372-4B19-40EE-8CF1-BC1059E8AD44}"/>
              </a:ext>
            </a:extLst>
          </p:cNvPr>
          <p:cNvSpPr/>
          <p:nvPr/>
        </p:nvSpPr>
        <p:spPr>
          <a:xfrm>
            <a:off x="7192509" y="2436624"/>
            <a:ext cx="3773264" cy="3631887"/>
          </a:xfrm>
          <a:custGeom>
            <a:avLst/>
            <a:gdLst>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358640 w 8191500"/>
              <a:gd name="connsiteY22" fmla="*/ 1607969 h 1674599"/>
              <a:gd name="connsiteX23" fmla="*/ 4503420 w 8191500"/>
              <a:gd name="connsiteY23" fmla="*/ 1585109 h 1674599"/>
              <a:gd name="connsiteX24" fmla="*/ 4792980 w 8191500"/>
              <a:gd name="connsiteY24" fmla="*/ 1638449 h 1674599"/>
              <a:gd name="connsiteX25" fmla="*/ 5097780 w 8191500"/>
              <a:gd name="connsiteY25" fmla="*/ 1592729 h 1674599"/>
              <a:gd name="connsiteX26" fmla="*/ 5181600 w 8191500"/>
              <a:gd name="connsiteY26" fmla="*/ 1371749 h 1674599"/>
              <a:gd name="connsiteX27" fmla="*/ 5288280 w 8191500"/>
              <a:gd name="connsiteY27" fmla="*/ 1226969 h 1674599"/>
              <a:gd name="connsiteX28" fmla="*/ 5372100 w 8191500"/>
              <a:gd name="connsiteY28" fmla="*/ 1348889 h 1674599"/>
              <a:gd name="connsiteX29" fmla="*/ 5471160 w 8191500"/>
              <a:gd name="connsiteY29" fmla="*/ 1265069 h 1674599"/>
              <a:gd name="connsiteX30" fmla="*/ 5562600 w 8191500"/>
              <a:gd name="connsiteY30" fmla="*/ 1508909 h 1674599"/>
              <a:gd name="connsiteX31" fmla="*/ 5638800 w 8191500"/>
              <a:gd name="connsiteY31" fmla="*/ 1539389 h 1674599"/>
              <a:gd name="connsiteX32" fmla="*/ 5829300 w 8191500"/>
              <a:gd name="connsiteY32" fmla="*/ 1310789 h 1674599"/>
              <a:gd name="connsiteX33" fmla="*/ 5928360 w 8191500"/>
              <a:gd name="connsiteY33" fmla="*/ 1356509 h 1674599"/>
              <a:gd name="connsiteX34" fmla="*/ 6118860 w 8191500"/>
              <a:gd name="connsiteY34" fmla="*/ 1379369 h 1674599"/>
              <a:gd name="connsiteX35" fmla="*/ 6294120 w 8191500"/>
              <a:gd name="connsiteY35" fmla="*/ 1554629 h 1674599"/>
              <a:gd name="connsiteX36" fmla="*/ 6385560 w 8191500"/>
              <a:gd name="connsiteY36" fmla="*/ 1402229 h 1674599"/>
              <a:gd name="connsiteX37" fmla="*/ 6484620 w 8191500"/>
              <a:gd name="connsiteY37" fmla="*/ 1402229 h 1674599"/>
              <a:gd name="connsiteX38" fmla="*/ 6553200 w 8191500"/>
              <a:gd name="connsiteY38" fmla="*/ 1326029 h 1674599"/>
              <a:gd name="connsiteX39" fmla="*/ 6652260 w 8191500"/>
              <a:gd name="connsiteY39" fmla="*/ 1028849 h 1674599"/>
              <a:gd name="connsiteX40" fmla="*/ 6758940 w 8191500"/>
              <a:gd name="connsiteY40" fmla="*/ 922169 h 1674599"/>
              <a:gd name="connsiteX41" fmla="*/ 6835140 w 8191500"/>
              <a:gd name="connsiteY41" fmla="*/ 1280309 h 1674599"/>
              <a:gd name="connsiteX42" fmla="*/ 6949440 w 8191500"/>
              <a:gd name="connsiteY42" fmla="*/ 1486049 h 1674599"/>
              <a:gd name="connsiteX43" fmla="*/ 7018020 w 8191500"/>
              <a:gd name="connsiteY43" fmla="*/ 952649 h 1674599"/>
              <a:gd name="connsiteX44" fmla="*/ 7078980 w 8191500"/>
              <a:gd name="connsiteY44" fmla="*/ 388769 h 1674599"/>
              <a:gd name="connsiteX45" fmla="*/ 7094220 w 8191500"/>
              <a:gd name="connsiteY45" fmla="*/ 149 h 1674599"/>
              <a:gd name="connsiteX46" fmla="*/ 7147560 w 8191500"/>
              <a:gd name="connsiteY46" fmla="*/ 350669 h 1674599"/>
              <a:gd name="connsiteX47" fmla="*/ 7208520 w 8191500"/>
              <a:gd name="connsiteY47" fmla="*/ 960269 h 1674599"/>
              <a:gd name="connsiteX48" fmla="*/ 7299960 w 8191500"/>
              <a:gd name="connsiteY48" fmla="*/ 1310789 h 1674599"/>
              <a:gd name="connsiteX49" fmla="*/ 7406640 w 8191500"/>
              <a:gd name="connsiteY49" fmla="*/ 1531769 h 1674599"/>
              <a:gd name="connsiteX50" fmla="*/ 7589520 w 8191500"/>
              <a:gd name="connsiteY50" fmla="*/ 1592729 h 1674599"/>
              <a:gd name="connsiteX51" fmla="*/ 7764780 w 8191500"/>
              <a:gd name="connsiteY51" fmla="*/ 1547009 h 1674599"/>
              <a:gd name="connsiteX52" fmla="*/ 7978140 w 8191500"/>
              <a:gd name="connsiteY52" fmla="*/ 1585109 h 1674599"/>
              <a:gd name="connsiteX53" fmla="*/ 8031480 w 8191500"/>
              <a:gd name="connsiteY53" fmla="*/ 1615589 h 1674599"/>
              <a:gd name="connsiteX54" fmla="*/ 8191500 w 8191500"/>
              <a:gd name="connsiteY54"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358640 w 8191500"/>
              <a:gd name="connsiteY22" fmla="*/ 1607969 h 1674599"/>
              <a:gd name="connsiteX23" fmla="*/ 4792980 w 8191500"/>
              <a:gd name="connsiteY23" fmla="*/ 1638449 h 1674599"/>
              <a:gd name="connsiteX24" fmla="*/ 5097780 w 8191500"/>
              <a:gd name="connsiteY24" fmla="*/ 1592729 h 1674599"/>
              <a:gd name="connsiteX25" fmla="*/ 5181600 w 8191500"/>
              <a:gd name="connsiteY25" fmla="*/ 1371749 h 1674599"/>
              <a:gd name="connsiteX26" fmla="*/ 5288280 w 8191500"/>
              <a:gd name="connsiteY26" fmla="*/ 1226969 h 1674599"/>
              <a:gd name="connsiteX27" fmla="*/ 5372100 w 8191500"/>
              <a:gd name="connsiteY27" fmla="*/ 1348889 h 1674599"/>
              <a:gd name="connsiteX28" fmla="*/ 5471160 w 8191500"/>
              <a:gd name="connsiteY28" fmla="*/ 1265069 h 1674599"/>
              <a:gd name="connsiteX29" fmla="*/ 5562600 w 8191500"/>
              <a:gd name="connsiteY29" fmla="*/ 1508909 h 1674599"/>
              <a:gd name="connsiteX30" fmla="*/ 5638800 w 8191500"/>
              <a:gd name="connsiteY30" fmla="*/ 1539389 h 1674599"/>
              <a:gd name="connsiteX31" fmla="*/ 5829300 w 8191500"/>
              <a:gd name="connsiteY31" fmla="*/ 1310789 h 1674599"/>
              <a:gd name="connsiteX32" fmla="*/ 5928360 w 8191500"/>
              <a:gd name="connsiteY32" fmla="*/ 1356509 h 1674599"/>
              <a:gd name="connsiteX33" fmla="*/ 6118860 w 8191500"/>
              <a:gd name="connsiteY33" fmla="*/ 1379369 h 1674599"/>
              <a:gd name="connsiteX34" fmla="*/ 6294120 w 8191500"/>
              <a:gd name="connsiteY34" fmla="*/ 1554629 h 1674599"/>
              <a:gd name="connsiteX35" fmla="*/ 6385560 w 8191500"/>
              <a:gd name="connsiteY35" fmla="*/ 1402229 h 1674599"/>
              <a:gd name="connsiteX36" fmla="*/ 6484620 w 8191500"/>
              <a:gd name="connsiteY36" fmla="*/ 1402229 h 1674599"/>
              <a:gd name="connsiteX37" fmla="*/ 6553200 w 8191500"/>
              <a:gd name="connsiteY37" fmla="*/ 1326029 h 1674599"/>
              <a:gd name="connsiteX38" fmla="*/ 6652260 w 8191500"/>
              <a:gd name="connsiteY38" fmla="*/ 1028849 h 1674599"/>
              <a:gd name="connsiteX39" fmla="*/ 6758940 w 8191500"/>
              <a:gd name="connsiteY39" fmla="*/ 922169 h 1674599"/>
              <a:gd name="connsiteX40" fmla="*/ 6835140 w 8191500"/>
              <a:gd name="connsiteY40" fmla="*/ 1280309 h 1674599"/>
              <a:gd name="connsiteX41" fmla="*/ 6949440 w 8191500"/>
              <a:gd name="connsiteY41" fmla="*/ 1486049 h 1674599"/>
              <a:gd name="connsiteX42" fmla="*/ 7018020 w 8191500"/>
              <a:gd name="connsiteY42" fmla="*/ 952649 h 1674599"/>
              <a:gd name="connsiteX43" fmla="*/ 7078980 w 8191500"/>
              <a:gd name="connsiteY43" fmla="*/ 388769 h 1674599"/>
              <a:gd name="connsiteX44" fmla="*/ 7094220 w 8191500"/>
              <a:gd name="connsiteY44" fmla="*/ 149 h 1674599"/>
              <a:gd name="connsiteX45" fmla="*/ 7147560 w 8191500"/>
              <a:gd name="connsiteY45" fmla="*/ 350669 h 1674599"/>
              <a:gd name="connsiteX46" fmla="*/ 7208520 w 8191500"/>
              <a:gd name="connsiteY46" fmla="*/ 960269 h 1674599"/>
              <a:gd name="connsiteX47" fmla="*/ 7299960 w 8191500"/>
              <a:gd name="connsiteY47" fmla="*/ 1310789 h 1674599"/>
              <a:gd name="connsiteX48" fmla="*/ 7406640 w 8191500"/>
              <a:gd name="connsiteY48" fmla="*/ 1531769 h 1674599"/>
              <a:gd name="connsiteX49" fmla="*/ 7589520 w 8191500"/>
              <a:gd name="connsiteY49" fmla="*/ 1592729 h 1674599"/>
              <a:gd name="connsiteX50" fmla="*/ 7764780 w 8191500"/>
              <a:gd name="connsiteY50" fmla="*/ 1547009 h 1674599"/>
              <a:gd name="connsiteX51" fmla="*/ 7978140 w 8191500"/>
              <a:gd name="connsiteY51" fmla="*/ 1585109 h 1674599"/>
              <a:gd name="connsiteX52" fmla="*/ 8031480 w 8191500"/>
              <a:gd name="connsiteY52" fmla="*/ 1615589 h 1674599"/>
              <a:gd name="connsiteX53" fmla="*/ 8191500 w 8191500"/>
              <a:gd name="connsiteY53"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792980 w 8191500"/>
              <a:gd name="connsiteY22" fmla="*/ 1638449 h 1674599"/>
              <a:gd name="connsiteX23" fmla="*/ 5097780 w 8191500"/>
              <a:gd name="connsiteY23" fmla="*/ 1592729 h 1674599"/>
              <a:gd name="connsiteX24" fmla="*/ 5181600 w 8191500"/>
              <a:gd name="connsiteY24" fmla="*/ 1371749 h 1674599"/>
              <a:gd name="connsiteX25" fmla="*/ 5288280 w 8191500"/>
              <a:gd name="connsiteY25" fmla="*/ 1226969 h 1674599"/>
              <a:gd name="connsiteX26" fmla="*/ 5372100 w 8191500"/>
              <a:gd name="connsiteY26" fmla="*/ 1348889 h 1674599"/>
              <a:gd name="connsiteX27" fmla="*/ 5471160 w 8191500"/>
              <a:gd name="connsiteY27" fmla="*/ 1265069 h 1674599"/>
              <a:gd name="connsiteX28" fmla="*/ 5562600 w 8191500"/>
              <a:gd name="connsiteY28" fmla="*/ 1508909 h 1674599"/>
              <a:gd name="connsiteX29" fmla="*/ 5638800 w 8191500"/>
              <a:gd name="connsiteY29" fmla="*/ 1539389 h 1674599"/>
              <a:gd name="connsiteX30" fmla="*/ 5829300 w 8191500"/>
              <a:gd name="connsiteY30" fmla="*/ 1310789 h 1674599"/>
              <a:gd name="connsiteX31" fmla="*/ 5928360 w 8191500"/>
              <a:gd name="connsiteY31" fmla="*/ 1356509 h 1674599"/>
              <a:gd name="connsiteX32" fmla="*/ 6118860 w 8191500"/>
              <a:gd name="connsiteY32" fmla="*/ 1379369 h 1674599"/>
              <a:gd name="connsiteX33" fmla="*/ 6294120 w 8191500"/>
              <a:gd name="connsiteY33" fmla="*/ 1554629 h 1674599"/>
              <a:gd name="connsiteX34" fmla="*/ 6385560 w 8191500"/>
              <a:gd name="connsiteY34" fmla="*/ 1402229 h 1674599"/>
              <a:gd name="connsiteX35" fmla="*/ 6484620 w 8191500"/>
              <a:gd name="connsiteY35" fmla="*/ 1402229 h 1674599"/>
              <a:gd name="connsiteX36" fmla="*/ 6553200 w 8191500"/>
              <a:gd name="connsiteY36" fmla="*/ 1326029 h 1674599"/>
              <a:gd name="connsiteX37" fmla="*/ 6652260 w 8191500"/>
              <a:gd name="connsiteY37" fmla="*/ 1028849 h 1674599"/>
              <a:gd name="connsiteX38" fmla="*/ 6758940 w 8191500"/>
              <a:gd name="connsiteY38" fmla="*/ 922169 h 1674599"/>
              <a:gd name="connsiteX39" fmla="*/ 6835140 w 8191500"/>
              <a:gd name="connsiteY39" fmla="*/ 1280309 h 1674599"/>
              <a:gd name="connsiteX40" fmla="*/ 6949440 w 8191500"/>
              <a:gd name="connsiteY40" fmla="*/ 1486049 h 1674599"/>
              <a:gd name="connsiteX41" fmla="*/ 7018020 w 8191500"/>
              <a:gd name="connsiteY41" fmla="*/ 952649 h 1674599"/>
              <a:gd name="connsiteX42" fmla="*/ 7078980 w 8191500"/>
              <a:gd name="connsiteY42" fmla="*/ 388769 h 1674599"/>
              <a:gd name="connsiteX43" fmla="*/ 7094220 w 8191500"/>
              <a:gd name="connsiteY43" fmla="*/ 149 h 1674599"/>
              <a:gd name="connsiteX44" fmla="*/ 7147560 w 8191500"/>
              <a:gd name="connsiteY44" fmla="*/ 350669 h 1674599"/>
              <a:gd name="connsiteX45" fmla="*/ 7208520 w 8191500"/>
              <a:gd name="connsiteY45" fmla="*/ 960269 h 1674599"/>
              <a:gd name="connsiteX46" fmla="*/ 7299960 w 8191500"/>
              <a:gd name="connsiteY46" fmla="*/ 1310789 h 1674599"/>
              <a:gd name="connsiteX47" fmla="*/ 7406640 w 8191500"/>
              <a:gd name="connsiteY47" fmla="*/ 1531769 h 1674599"/>
              <a:gd name="connsiteX48" fmla="*/ 7589520 w 8191500"/>
              <a:gd name="connsiteY48" fmla="*/ 1592729 h 1674599"/>
              <a:gd name="connsiteX49" fmla="*/ 7764780 w 8191500"/>
              <a:gd name="connsiteY49" fmla="*/ 1547009 h 1674599"/>
              <a:gd name="connsiteX50" fmla="*/ 7978140 w 8191500"/>
              <a:gd name="connsiteY50" fmla="*/ 1585109 h 1674599"/>
              <a:gd name="connsiteX51" fmla="*/ 8031480 w 8191500"/>
              <a:gd name="connsiteY51" fmla="*/ 1615589 h 1674599"/>
              <a:gd name="connsiteX52" fmla="*/ 8191500 w 8191500"/>
              <a:gd name="connsiteY52"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792980 w 8191500"/>
              <a:gd name="connsiteY21" fmla="*/ 1638449 h 1674599"/>
              <a:gd name="connsiteX22" fmla="*/ 5097780 w 8191500"/>
              <a:gd name="connsiteY22" fmla="*/ 1592729 h 1674599"/>
              <a:gd name="connsiteX23" fmla="*/ 5181600 w 8191500"/>
              <a:gd name="connsiteY23" fmla="*/ 1371749 h 1674599"/>
              <a:gd name="connsiteX24" fmla="*/ 5288280 w 8191500"/>
              <a:gd name="connsiteY24" fmla="*/ 1226969 h 1674599"/>
              <a:gd name="connsiteX25" fmla="*/ 5372100 w 8191500"/>
              <a:gd name="connsiteY25" fmla="*/ 1348889 h 1674599"/>
              <a:gd name="connsiteX26" fmla="*/ 5471160 w 8191500"/>
              <a:gd name="connsiteY26" fmla="*/ 1265069 h 1674599"/>
              <a:gd name="connsiteX27" fmla="*/ 5562600 w 8191500"/>
              <a:gd name="connsiteY27" fmla="*/ 1508909 h 1674599"/>
              <a:gd name="connsiteX28" fmla="*/ 5638800 w 8191500"/>
              <a:gd name="connsiteY28" fmla="*/ 1539389 h 1674599"/>
              <a:gd name="connsiteX29" fmla="*/ 5829300 w 8191500"/>
              <a:gd name="connsiteY29" fmla="*/ 1310789 h 1674599"/>
              <a:gd name="connsiteX30" fmla="*/ 5928360 w 8191500"/>
              <a:gd name="connsiteY30" fmla="*/ 1356509 h 1674599"/>
              <a:gd name="connsiteX31" fmla="*/ 6118860 w 8191500"/>
              <a:gd name="connsiteY31" fmla="*/ 1379369 h 1674599"/>
              <a:gd name="connsiteX32" fmla="*/ 6294120 w 8191500"/>
              <a:gd name="connsiteY32" fmla="*/ 1554629 h 1674599"/>
              <a:gd name="connsiteX33" fmla="*/ 6385560 w 8191500"/>
              <a:gd name="connsiteY33" fmla="*/ 1402229 h 1674599"/>
              <a:gd name="connsiteX34" fmla="*/ 6484620 w 8191500"/>
              <a:gd name="connsiteY34" fmla="*/ 1402229 h 1674599"/>
              <a:gd name="connsiteX35" fmla="*/ 6553200 w 8191500"/>
              <a:gd name="connsiteY35" fmla="*/ 1326029 h 1674599"/>
              <a:gd name="connsiteX36" fmla="*/ 6652260 w 8191500"/>
              <a:gd name="connsiteY36" fmla="*/ 1028849 h 1674599"/>
              <a:gd name="connsiteX37" fmla="*/ 6758940 w 8191500"/>
              <a:gd name="connsiteY37" fmla="*/ 922169 h 1674599"/>
              <a:gd name="connsiteX38" fmla="*/ 6835140 w 8191500"/>
              <a:gd name="connsiteY38" fmla="*/ 1280309 h 1674599"/>
              <a:gd name="connsiteX39" fmla="*/ 6949440 w 8191500"/>
              <a:gd name="connsiteY39" fmla="*/ 1486049 h 1674599"/>
              <a:gd name="connsiteX40" fmla="*/ 7018020 w 8191500"/>
              <a:gd name="connsiteY40" fmla="*/ 952649 h 1674599"/>
              <a:gd name="connsiteX41" fmla="*/ 7078980 w 8191500"/>
              <a:gd name="connsiteY41" fmla="*/ 388769 h 1674599"/>
              <a:gd name="connsiteX42" fmla="*/ 7094220 w 8191500"/>
              <a:gd name="connsiteY42" fmla="*/ 149 h 1674599"/>
              <a:gd name="connsiteX43" fmla="*/ 7147560 w 8191500"/>
              <a:gd name="connsiteY43" fmla="*/ 350669 h 1674599"/>
              <a:gd name="connsiteX44" fmla="*/ 7208520 w 8191500"/>
              <a:gd name="connsiteY44" fmla="*/ 960269 h 1674599"/>
              <a:gd name="connsiteX45" fmla="*/ 7299960 w 8191500"/>
              <a:gd name="connsiteY45" fmla="*/ 1310789 h 1674599"/>
              <a:gd name="connsiteX46" fmla="*/ 7406640 w 8191500"/>
              <a:gd name="connsiteY46" fmla="*/ 1531769 h 1674599"/>
              <a:gd name="connsiteX47" fmla="*/ 7589520 w 8191500"/>
              <a:gd name="connsiteY47" fmla="*/ 1592729 h 1674599"/>
              <a:gd name="connsiteX48" fmla="*/ 7764780 w 8191500"/>
              <a:gd name="connsiteY48" fmla="*/ 1547009 h 1674599"/>
              <a:gd name="connsiteX49" fmla="*/ 7978140 w 8191500"/>
              <a:gd name="connsiteY49" fmla="*/ 1585109 h 1674599"/>
              <a:gd name="connsiteX50" fmla="*/ 8031480 w 8191500"/>
              <a:gd name="connsiteY50" fmla="*/ 1615589 h 1674599"/>
              <a:gd name="connsiteX51" fmla="*/ 8191500 w 8191500"/>
              <a:gd name="connsiteY51"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4792980 w 8191500"/>
              <a:gd name="connsiteY20" fmla="*/ 1638449 h 1674599"/>
              <a:gd name="connsiteX21" fmla="*/ 5097780 w 8191500"/>
              <a:gd name="connsiteY21" fmla="*/ 1592729 h 1674599"/>
              <a:gd name="connsiteX22" fmla="*/ 5181600 w 8191500"/>
              <a:gd name="connsiteY22" fmla="*/ 1371749 h 1674599"/>
              <a:gd name="connsiteX23" fmla="*/ 5288280 w 8191500"/>
              <a:gd name="connsiteY23" fmla="*/ 1226969 h 1674599"/>
              <a:gd name="connsiteX24" fmla="*/ 5372100 w 8191500"/>
              <a:gd name="connsiteY24" fmla="*/ 1348889 h 1674599"/>
              <a:gd name="connsiteX25" fmla="*/ 5471160 w 8191500"/>
              <a:gd name="connsiteY25" fmla="*/ 1265069 h 1674599"/>
              <a:gd name="connsiteX26" fmla="*/ 5562600 w 8191500"/>
              <a:gd name="connsiteY26" fmla="*/ 1508909 h 1674599"/>
              <a:gd name="connsiteX27" fmla="*/ 5638800 w 8191500"/>
              <a:gd name="connsiteY27" fmla="*/ 1539389 h 1674599"/>
              <a:gd name="connsiteX28" fmla="*/ 5829300 w 8191500"/>
              <a:gd name="connsiteY28" fmla="*/ 1310789 h 1674599"/>
              <a:gd name="connsiteX29" fmla="*/ 5928360 w 8191500"/>
              <a:gd name="connsiteY29" fmla="*/ 1356509 h 1674599"/>
              <a:gd name="connsiteX30" fmla="*/ 6118860 w 8191500"/>
              <a:gd name="connsiteY30" fmla="*/ 1379369 h 1674599"/>
              <a:gd name="connsiteX31" fmla="*/ 6294120 w 8191500"/>
              <a:gd name="connsiteY31" fmla="*/ 1554629 h 1674599"/>
              <a:gd name="connsiteX32" fmla="*/ 6385560 w 8191500"/>
              <a:gd name="connsiteY32" fmla="*/ 1402229 h 1674599"/>
              <a:gd name="connsiteX33" fmla="*/ 6484620 w 8191500"/>
              <a:gd name="connsiteY33" fmla="*/ 1402229 h 1674599"/>
              <a:gd name="connsiteX34" fmla="*/ 6553200 w 8191500"/>
              <a:gd name="connsiteY34" fmla="*/ 1326029 h 1674599"/>
              <a:gd name="connsiteX35" fmla="*/ 6652260 w 8191500"/>
              <a:gd name="connsiteY35" fmla="*/ 1028849 h 1674599"/>
              <a:gd name="connsiteX36" fmla="*/ 6758940 w 8191500"/>
              <a:gd name="connsiteY36" fmla="*/ 922169 h 1674599"/>
              <a:gd name="connsiteX37" fmla="*/ 6835140 w 8191500"/>
              <a:gd name="connsiteY37" fmla="*/ 1280309 h 1674599"/>
              <a:gd name="connsiteX38" fmla="*/ 6949440 w 8191500"/>
              <a:gd name="connsiteY38" fmla="*/ 1486049 h 1674599"/>
              <a:gd name="connsiteX39" fmla="*/ 7018020 w 8191500"/>
              <a:gd name="connsiteY39" fmla="*/ 952649 h 1674599"/>
              <a:gd name="connsiteX40" fmla="*/ 7078980 w 8191500"/>
              <a:gd name="connsiteY40" fmla="*/ 388769 h 1674599"/>
              <a:gd name="connsiteX41" fmla="*/ 7094220 w 8191500"/>
              <a:gd name="connsiteY41" fmla="*/ 149 h 1674599"/>
              <a:gd name="connsiteX42" fmla="*/ 7147560 w 8191500"/>
              <a:gd name="connsiteY42" fmla="*/ 350669 h 1674599"/>
              <a:gd name="connsiteX43" fmla="*/ 7208520 w 8191500"/>
              <a:gd name="connsiteY43" fmla="*/ 960269 h 1674599"/>
              <a:gd name="connsiteX44" fmla="*/ 7299960 w 8191500"/>
              <a:gd name="connsiteY44" fmla="*/ 1310789 h 1674599"/>
              <a:gd name="connsiteX45" fmla="*/ 7406640 w 8191500"/>
              <a:gd name="connsiteY45" fmla="*/ 1531769 h 1674599"/>
              <a:gd name="connsiteX46" fmla="*/ 7589520 w 8191500"/>
              <a:gd name="connsiteY46" fmla="*/ 1592729 h 1674599"/>
              <a:gd name="connsiteX47" fmla="*/ 7764780 w 8191500"/>
              <a:gd name="connsiteY47" fmla="*/ 1547009 h 1674599"/>
              <a:gd name="connsiteX48" fmla="*/ 7978140 w 8191500"/>
              <a:gd name="connsiteY48" fmla="*/ 1585109 h 1674599"/>
              <a:gd name="connsiteX49" fmla="*/ 8031480 w 8191500"/>
              <a:gd name="connsiteY49" fmla="*/ 1615589 h 1674599"/>
              <a:gd name="connsiteX50" fmla="*/ 8191500 w 8191500"/>
              <a:gd name="connsiteY50"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4792980 w 8191500"/>
              <a:gd name="connsiteY19" fmla="*/ 1638449 h 1674599"/>
              <a:gd name="connsiteX20" fmla="*/ 5097780 w 8191500"/>
              <a:gd name="connsiteY20" fmla="*/ 1592729 h 1674599"/>
              <a:gd name="connsiteX21" fmla="*/ 5181600 w 8191500"/>
              <a:gd name="connsiteY21" fmla="*/ 1371749 h 1674599"/>
              <a:gd name="connsiteX22" fmla="*/ 5288280 w 8191500"/>
              <a:gd name="connsiteY22" fmla="*/ 1226969 h 1674599"/>
              <a:gd name="connsiteX23" fmla="*/ 5372100 w 8191500"/>
              <a:gd name="connsiteY23" fmla="*/ 1348889 h 1674599"/>
              <a:gd name="connsiteX24" fmla="*/ 5471160 w 8191500"/>
              <a:gd name="connsiteY24" fmla="*/ 1265069 h 1674599"/>
              <a:gd name="connsiteX25" fmla="*/ 5562600 w 8191500"/>
              <a:gd name="connsiteY25" fmla="*/ 1508909 h 1674599"/>
              <a:gd name="connsiteX26" fmla="*/ 5638800 w 8191500"/>
              <a:gd name="connsiteY26" fmla="*/ 1539389 h 1674599"/>
              <a:gd name="connsiteX27" fmla="*/ 5829300 w 8191500"/>
              <a:gd name="connsiteY27" fmla="*/ 1310789 h 1674599"/>
              <a:gd name="connsiteX28" fmla="*/ 5928360 w 8191500"/>
              <a:gd name="connsiteY28" fmla="*/ 1356509 h 1674599"/>
              <a:gd name="connsiteX29" fmla="*/ 6118860 w 8191500"/>
              <a:gd name="connsiteY29" fmla="*/ 1379369 h 1674599"/>
              <a:gd name="connsiteX30" fmla="*/ 6294120 w 8191500"/>
              <a:gd name="connsiteY30" fmla="*/ 1554629 h 1674599"/>
              <a:gd name="connsiteX31" fmla="*/ 6385560 w 8191500"/>
              <a:gd name="connsiteY31" fmla="*/ 1402229 h 1674599"/>
              <a:gd name="connsiteX32" fmla="*/ 6484620 w 8191500"/>
              <a:gd name="connsiteY32" fmla="*/ 1402229 h 1674599"/>
              <a:gd name="connsiteX33" fmla="*/ 6553200 w 8191500"/>
              <a:gd name="connsiteY33" fmla="*/ 1326029 h 1674599"/>
              <a:gd name="connsiteX34" fmla="*/ 6652260 w 8191500"/>
              <a:gd name="connsiteY34" fmla="*/ 1028849 h 1674599"/>
              <a:gd name="connsiteX35" fmla="*/ 6758940 w 8191500"/>
              <a:gd name="connsiteY35" fmla="*/ 922169 h 1674599"/>
              <a:gd name="connsiteX36" fmla="*/ 6835140 w 8191500"/>
              <a:gd name="connsiteY36" fmla="*/ 1280309 h 1674599"/>
              <a:gd name="connsiteX37" fmla="*/ 6949440 w 8191500"/>
              <a:gd name="connsiteY37" fmla="*/ 1486049 h 1674599"/>
              <a:gd name="connsiteX38" fmla="*/ 7018020 w 8191500"/>
              <a:gd name="connsiteY38" fmla="*/ 952649 h 1674599"/>
              <a:gd name="connsiteX39" fmla="*/ 7078980 w 8191500"/>
              <a:gd name="connsiteY39" fmla="*/ 388769 h 1674599"/>
              <a:gd name="connsiteX40" fmla="*/ 7094220 w 8191500"/>
              <a:gd name="connsiteY40" fmla="*/ 149 h 1674599"/>
              <a:gd name="connsiteX41" fmla="*/ 7147560 w 8191500"/>
              <a:gd name="connsiteY41" fmla="*/ 350669 h 1674599"/>
              <a:gd name="connsiteX42" fmla="*/ 7208520 w 8191500"/>
              <a:gd name="connsiteY42" fmla="*/ 960269 h 1674599"/>
              <a:gd name="connsiteX43" fmla="*/ 7299960 w 8191500"/>
              <a:gd name="connsiteY43" fmla="*/ 1310789 h 1674599"/>
              <a:gd name="connsiteX44" fmla="*/ 7406640 w 8191500"/>
              <a:gd name="connsiteY44" fmla="*/ 1531769 h 1674599"/>
              <a:gd name="connsiteX45" fmla="*/ 7589520 w 8191500"/>
              <a:gd name="connsiteY45" fmla="*/ 1592729 h 1674599"/>
              <a:gd name="connsiteX46" fmla="*/ 7764780 w 8191500"/>
              <a:gd name="connsiteY46" fmla="*/ 1547009 h 1674599"/>
              <a:gd name="connsiteX47" fmla="*/ 7978140 w 8191500"/>
              <a:gd name="connsiteY47" fmla="*/ 1585109 h 1674599"/>
              <a:gd name="connsiteX48" fmla="*/ 8031480 w 8191500"/>
              <a:gd name="connsiteY48" fmla="*/ 1615589 h 1674599"/>
              <a:gd name="connsiteX49" fmla="*/ 8191500 w 8191500"/>
              <a:gd name="connsiteY49"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4792980 w 8191500"/>
              <a:gd name="connsiteY18" fmla="*/ 1638449 h 1674599"/>
              <a:gd name="connsiteX19" fmla="*/ 5097780 w 8191500"/>
              <a:gd name="connsiteY19" fmla="*/ 1592729 h 1674599"/>
              <a:gd name="connsiteX20" fmla="*/ 5181600 w 8191500"/>
              <a:gd name="connsiteY20" fmla="*/ 1371749 h 1674599"/>
              <a:gd name="connsiteX21" fmla="*/ 5288280 w 8191500"/>
              <a:gd name="connsiteY21" fmla="*/ 1226969 h 1674599"/>
              <a:gd name="connsiteX22" fmla="*/ 5372100 w 8191500"/>
              <a:gd name="connsiteY22" fmla="*/ 1348889 h 1674599"/>
              <a:gd name="connsiteX23" fmla="*/ 5471160 w 8191500"/>
              <a:gd name="connsiteY23" fmla="*/ 1265069 h 1674599"/>
              <a:gd name="connsiteX24" fmla="*/ 5562600 w 8191500"/>
              <a:gd name="connsiteY24" fmla="*/ 1508909 h 1674599"/>
              <a:gd name="connsiteX25" fmla="*/ 5638800 w 8191500"/>
              <a:gd name="connsiteY25" fmla="*/ 1539389 h 1674599"/>
              <a:gd name="connsiteX26" fmla="*/ 5829300 w 8191500"/>
              <a:gd name="connsiteY26" fmla="*/ 1310789 h 1674599"/>
              <a:gd name="connsiteX27" fmla="*/ 5928360 w 8191500"/>
              <a:gd name="connsiteY27" fmla="*/ 1356509 h 1674599"/>
              <a:gd name="connsiteX28" fmla="*/ 6118860 w 8191500"/>
              <a:gd name="connsiteY28" fmla="*/ 1379369 h 1674599"/>
              <a:gd name="connsiteX29" fmla="*/ 6294120 w 8191500"/>
              <a:gd name="connsiteY29" fmla="*/ 1554629 h 1674599"/>
              <a:gd name="connsiteX30" fmla="*/ 6385560 w 8191500"/>
              <a:gd name="connsiteY30" fmla="*/ 1402229 h 1674599"/>
              <a:gd name="connsiteX31" fmla="*/ 6484620 w 8191500"/>
              <a:gd name="connsiteY31" fmla="*/ 1402229 h 1674599"/>
              <a:gd name="connsiteX32" fmla="*/ 6553200 w 8191500"/>
              <a:gd name="connsiteY32" fmla="*/ 1326029 h 1674599"/>
              <a:gd name="connsiteX33" fmla="*/ 6652260 w 8191500"/>
              <a:gd name="connsiteY33" fmla="*/ 1028849 h 1674599"/>
              <a:gd name="connsiteX34" fmla="*/ 6758940 w 8191500"/>
              <a:gd name="connsiteY34" fmla="*/ 922169 h 1674599"/>
              <a:gd name="connsiteX35" fmla="*/ 6835140 w 8191500"/>
              <a:gd name="connsiteY35" fmla="*/ 1280309 h 1674599"/>
              <a:gd name="connsiteX36" fmla="*/ 6949440 w 8191500"/>
              <a:gd name="connsiteY36" fmla="*/ 1486049 h 1674599"/>
              <a:gd name="connsiteX37" fmla="*/ 7018020 w 8191500"/>
              <a:gd name="connsiteY37" fmla="*/ 952649 h 1674599"/>
              <a:gd name="connsiteX38" fmla="*/ 7078980 w 8191500"/>
              <a:gd name="connsiteY38" fmla="*/ 388769 h 1674599"/>
              <a:gd name="connsiteX39" fmla="*/ 7094220 w 8191500"/>
              <a:gd name="connsiteY39" fmla="*/ 149 h 1674599"/>
              <a:gd name="connsiteX40" fmla="*/ 7147560 w 8191500"/>
              <a:gd name="connsiteY40" fmla="*/ 350669 h 1674599"/>
              <a:gd name="connsiteX41" fmla="*/ 7208520 w 8191500"/>
              <a:gd name="connsiteY41" fmla="*/ 960269 h 1674599"/>
              <a:gd name="connsiteX42" fmla="*/ 7299960 w 8191500"/>
              <a:gd name="connsiteY42" fmla="*/ 1310789 h 1674599"/>
              <a:gd name="connsiteX43" fmla="*/ 7406640 w 8191500"/>
              <a:gd name="connsiteY43" fmla="*/ 1531769 h 1674599"/>
              <a:gd name="connsiteX44" fmla="*/ 7589520 w 8191500"/>
              <a:gd name="connsiteY44" fmla="*/ 1592729 h 1674599"/>
              <a:gd name="connsiteX45" fmla="*/ 7764780 w 8191500"/>
              <a:gd name="connsiteY45" fmla="*/ 1547009 h 1674599"/>
              <a:gd name="connsiteX46" fmla="*/ 7978140 w 8191500"/>
              <a:gd name="connsiteY46" fmla="*/ 1585109 h 1674599"/>
              <a:gd name="connsiteX47" fmla="*/ 8031480 w 8191500"/>
              <a:gd name="connsiteY47" fmla="*/ 1615589 h 1674599"/>
              <a:gd name="connsiteX48" fmla="*/ 8191500 w 8191500"/>
              <a:gd name="connsiteY48"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4792980 w 8191500"/>
              <a:gd name="connsiteY17" fmla="*/ 1638449 h 1674599"/>
              <a:gd name="connsiteX18" fmla="*/ 5097780 w 8191500"/>
              <a:gd name="connsiteY18" fmla="*/ 1592729 h 1674599"/>
              <a:gd name="connsiteX19" fmla="*/ 5181600 w 8191500"/>
              <a:gd name="connsiteY19" fmla="*/ 1371749 h 1674599"/>
              <a:gd name="connsiteX20" fmla="*/ 5288280 w 8191500"/>
              <a:gd name="connsiteY20" fmla="*/ 1226969 h 1674599"/>
              <a:gd name="connsiteX21" fmla="*/ 5372100 w 8191500"/>
              <a:gd name="connsiteY21" fmla="*/ 1348889 h 1674599"/>
              <a:gd name="connsiteX22" fmla="*/ 5471160 w 8191500"/>
              <a:gd name="connsiteY22" fmla="*/ 1265069 h 1674599"/>
              <a:gd name="connsiteX23" fmla="*/ 5562600 w 8191500"/>
              <a:gd name="connsiteY23" fmla="*/ 1508909 h 1674599"/>
              <a:gd name="connsiteX24" fmla="*/ 5638800 w 8191500"/>
              <a:gd name="connsiteY24" fmla="*/ 1539389 h 1674599"/>
              <a:gd name="connsiteX25" fmla="*/ 5829300 w 8191500"/>
              <a:gd name="connsiteY25" fmla="*/ 1310789 h 1674599"/>
              <a:gd name="connsiteX26" fmla="*/ 5928360 w 8191500"/>
              <a:gd name="connsiteY26" fmla="*/ 1356509 h 1674599"/>
              <a:gd name="connsiteX27" fmla="*/ 6118860 w 8191500"/>
              <a:gd name="connsiteY27" fmla="*/ 1379369 h 1674599"/>
              <a:gd name="connsiteX28" fmla="*/ 6294120 w 8191500"/>
              <a:gd name="connsiteY28" fmla="*/ 1554629 h 1674599"/>
              <a:gd name="connsiteX29" fmla="*/ 6385560 w 8191500"/>
              <a:gd name="connsiteY29" fmla="*/ 1402229 h 1674599"/>
              <a:gd name="connsiteX30" fmla="*/ 6484620 w 8191500"/>
              <a:gd name="connsiteY30" fmla="*/ 1402229 h 1674599"/>
              <a:gd name="connsiteX31" fmla="*/ 6553200 w 8191500"/>
              <a:gd name="connsiteY31" fmla="*/ 1326029 h 1674599"/>
              <a:gd name="connsiteX32" fmla="*/ 6652260 w 8191500"/>
              <a:gd name="connsiteY32" fmla="*/ 1028849 h 1674599"/>
              <a:gd name="connsiteX33" fmla="*/ 6758940 w 8191500"/>
              <a:gd name="connsiteY33" fmla="*/ 922169 h 1674599"/>
              <a:gd name="connsiteX34" fmla="*/ 6835140 w 8191500"/>
              <a:gd name="connsiteY34" fmla="*/ 1280309 h 1674599"/>
              <a:gd name="connsiteX35" fmla="*/ 6949440 w 8191500"/>
              <a:gd name="connsiteY35" fmla="*/ 1486049 h 1674599"/>
              <a:gd name="connsiteX36" fmla="*/ 7018020 w 8191500"/>
              <a:gd name="connsiteY36" fmla="*/ 952649 h 1674599"/>
              <a:gd name="connsiteX37" fmla="*/ 7078980 w 8191500"/>
              <a:gd name="connsiteY37" fmla="*/ 388769 h 1674599"/>
              <a:gd name="connsiteX38" fmla="*/ 7094220 w 8191500"/>
              <a:gd name="connsiteY38" fmla="*/ 149 h 1674599"/>
              <a:gd name="connsiteX39" fmla="*/ 7147560 w 8191500"/>
              <a:gd name="connsiteY39" fmla="*/ 350669 h 1674599"/>
              <a:gd name="connsiteX40" fmla="*/ 7208520 w 8191500"/>
              <a:gd name="connsiteY40" fmla="*/ 960269 h 1674599"/>
              <a:gd name="connsiteX41" fmla="*/ 7299960 w 8191500"/>
              <a:gd name="connsiteY41" fmla="*/ 1310789 h 1674599"/>
              <a:gd name="connsiteX42" fmla="*/ 7406640 w 8191500"/>
              <a:gd name="connsiteY42" fmla="*/ 1531769 h 1674599"/>
              <a:gd name="connsiteX43" fmla="*/ 7589520 w 8191500"/>
              <a:gd name="connsiteY43" fmla="*/ 1592729 h 1674599"/>
              <a:gd name="connsiteX44" fmla="*/ 7764780 w 8191500"/>
              <a:gd name="connsiteY44" fmla="*/ 1547009 h 1674599"/>
              <a:gd name="connsiteX45" fmla="*/ 7978140 w 8191500"/>
              <a:gd name="connsiteY45" fmla="*/ 1585109 h 1674599"/>
              <a:gd name="connsiteX46" fmla="*/ 8031480 w 8191500"/>
              <a:gd name="connsiteY46" fmla="*/ 1615589 h 1674599"/>
              <a:gd name="connsiteX47" fmla="*/ 8191500 w 8191500"/>
              <a:gd name="connsiteY47"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4792980 w 8191500"/>
              <a:gd name="connsiteY16" fmla="*/ 1638449 h 1674599"/>
              <a:gd name="connsiteX17" fmla="*/ 5097780 w 8191500"/>
              <a:gd name="connsiteY17" fmla="*/ 1592729 h 1674599"/>
              <a:gd name="connsiteX18" fmla="*/ 5181600 w 8191500"/>
              <a:gd name="connsiteY18" fmla="*/ 1371749 h 1674599"/>
              <a:gd name="connsiteX19" fmla="*/ 5288280 w 8191500"/>
              <a:gd name="connsiteY19" fmla="*/ 1226969 h 1674599"/>
              <a:gd name="connsiteX20" fmla="*/ 5372100 w 8191500"/>
              <a:gd name="connsiteY20" fmla="*/ 1348889 h 1674599"/>
              <a:gd name="connsiteX21" fmla="*/ 5471160 w 8191500"/>
              <a:gd name="connsiteY21" fmla="*/ 1265069 h 1674599"/>
              <a:gd name="connsiteX22" fmla="*/ 5562600 w 8191500"/>
              <a:gd name="connsiteY22" fmla="*/ 1508909 h 1674599"/>
              <a:gd name="connsiteX23" fmla="*/ 5638800 w 8191500"/>
              <a:gd name="connsiteY23" fmla="*/ 1539389 h 1674599"/>
              <a:gd name="connsiteX24" fmla="*/ 5829300 w 8191500"/>
              <a:gd name="connsiteY24" fmla="*/ 1310789 h 1674599"/>
              <a:gd name="connsiteX25" fmla="*/ 5928360 w 8191500"/>
              <a:gd name="connsiteY25" fmla="*/ 1356509 h 1674599"/>
              <a:gd name="connsiteX26" fmla="*/ 6118860 w 8191500"/>
              <a:gd name="connsiteY26" fmla="*/ 1379369 h 1674599"/>
              <a:gd name="connsiteX27" fmla="*/ 6294120 w 8191500"/>
              <a:gd name="connsiteY27" fmla="*/ 1554629 h 1674599"/>
              <a:gd name="connsiteX28" fmla="*/ 6385560 w 8191500"/>
              <a:gd name="connsiteY28" fmla="*/ 1402229 h 1674599"/>
              <a:gd name="connsiteX29" fmla="*/ 6484620 w 8191500"/>
              <a:gd name="connsiteY29" fmla="*/ 1402229 h 1674599"/>
              <a:gd name="connsiteX30" fmla="*/ 6553200 w 8191500"/>
              <a:gd name="connsiteY30" fmla="*/ 1326029 h 1674599"/>
              <a:gd name="connsiteX31" fmla="*/ 6652260 w 8191500"/>
              <a:gd name="connsiteY31" fmla="*/ 1028849 h 1674599"/>
              <a:gd name="connsiteX32" fmla="*/ 6758940 w 8191500"/>
              <a:gd name="connsiteY32" fmla="*/ 922169 h 1674599"/>
              <a:gd name="connsiteX33" fmla="*/ 6835140 w 8191500"/>
              <a:gd name="connsiteY33" fmla="*/ 1280309 h 1674599"/>
              <a:gd name="connsiteX34" fmla="*/ 6949440 w 8191500"/>
              <a:gd name="connsiteY34" fmla="*/ 1486049 h 1674599"/>
              <a:gd name="connsiteX35" fmla="*/ 7018020 w 8191500"/>
              <a:gd name="connsiteY35" fmla="*/ 952649 h 1674599"/>
              <a:gd name="connsiteX36" fmla="*/ 7078980 w 8191500"/>
              <a:gd name="connsiteY36" fmla="*/ 388769 h 1674599"/>
              <a:gd name="connsiteX37" fmla="*/ 7094220 w 8191500"/>
              <a:gd name="connsiteY37" fmla="*/ 149 h 1674599"/>
              <a:gd name="connsiteX38" fmla="*/ 7147560 w 8191500"/>
              <a:gd name="connsiteY38" fmla="*/ 350669 h 1674599"/>
              <a:gd name="connsiteX39" fmla="*/ 7208520 w 8191500"/>
              <a:gd name="connsiteY39" fmla="*/ 960269 h 1674599"/>
              <a:gd name="connsiteX40" fmla="*/ 7299960 w 8191500"/>
              <a:gd name="connsiteY40" fmla="*/ 1310789 h 1674599"/>
              <a:gd name="connsiteX41" fmla="*/ 7406640 w 8191500"/>
              <a:gd name="connsiteY41" fmla="*/ 1531769 h 1674599"/>
              <a:gd name="connsiteX42" fmla="*/ 7589520 w 8191500"/>
              <a:gd name="connsiteY42" fmla="*/ 1592729 h 1674599"/>
              <a:gd name="connsiteX43" fmla="*/ 7764780 w 8191500"/>
              <a:gd name="connsiteY43" fmla="*/ 1547009 h 1674599"/>
              <a:gd name="connsiteX44" fmla="*/ 7978140 w 8191500"/>
              <a:gd name="connsiteY44" fmla="*/ 1585109 h 1674599"/>
              <a:gd name="connsiteX45" fmla="*/ 8031480 w 8191500"/>
              <a:gd name="connsiteY45" fmla="*/ 1615589 h 1674599"/>
              <a:gd name="connsiteX46" fmla="*/ 8191500 w 8191500"/>
              <a:gd name="connsiteY46"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4792980 w 8191500"/>
              <a:gd name="connsiteY15" fmla="*/ 1638449 h 1674599"/>
              <a:gd name="connsiteX16" fmla="*/ 5097780 w 8191500"/>
              <a:gd name="connsiteY16" fmla="*/ 1592729 h 1674599"/>
              <a:gd name="connsiteX17" fmla="*/ 5181600 w 8191500"/>
              <a:gd name="connsiteY17" fmla="*/ 1371749 h 1674599"/>
              <a:gd name="connsiteX18" fmla="*/ 5288280 w 8191500"/>
              <a:gd name="connsiteY18" fmla="*/ 1226969 h 1674599"/>
              <a:gd name="connsiteX19" fmla="*/ 5372100 w 8191500"/>
              <a:gd name="connsiteY19" fmla="*/ 1348889 h 1674599"/>
              <a:gd name="connsiteX20" fmla="*/ 5471160 w 8191500"/>
              <a:gd name="connsiteY20" fmla="*/ 1265069 h 1674599"/>
              <a:gd name="connsiteX21" fmla="*/ 5562600 w 8191500"/>
              <a:gd name="connsiteY21" fmla="*/ 1508909 h 1674599"/>
              <a:gd name="connsiteX22" fmla="*/ 5638800 w 8191500"/>
              <a:gd name="connsiteY22" fmla="*/ 1539389 h 1674599"/>
              <a:gd name="connsiteX23" fmla="*/ 5829300 w 8191500"/>
              <a:gd name="connsiteY23" fmla="*/ 1310789 h 1674599"/>
              <a:gd name="connsiteX24" fmla="*/ 5928360 w 8191500"/>
              <a:gd name="connsiteY24" fmla="*/ 1356509 h 1674599"/>
              <a:gd name="connsiteX25" fmla="*/ 6118860 w 8191500"/>
              <a:gd name="connsiteY25" fmla="*/ 1379369 h 1674599"/>
              <a:gd name="connsiteX26" fmla="*/ 6294120 w 8191500"/>
              <a:gd name="connsiteY26" fmla="*/ 1554629 h 1674599"/>
              <a:gd name="connsiteX27" fmla="*/ 6385560 w 8191500"/>
              <a:gd name="connsiteY27" fmla="*/ 1402229 h 1674599"/>
              <a:gd name="connsiteX28" fmla="*/ 6484620 w 8191500"/>
              <a:gd name="connsiteY28" fmla="*/ 1402229 h 1674599"/>
              <a:gd name="connsiteX29" fmla="*/ 6553200 w 8191500"/>
              <a:gd name="connsiteY29" fmla="*/ 1326029 h 1674599"/>
              <a:gd name="connsiteX30" fmla="*/ 6652260 w 8191500"/>
              <a:gd name="connsiteY30" fmla="*/ 1028849 h 1674599"/>
              <a:gd name="connsiteX31" fmla="*/ 6758940 w 8191500"/>
              <a:gd name="connsiteY31" fmla="*/ 922169 h 1674599"/>
              <a:gd name="connsiteX32" fmla="*/ 6835140 w 8191500"/>
              <a:gd name="connsiteY32" fmla="*/ 1280309 h 1674599"/>
              <a:gd name="connsiteX33" fmla="*/ 6949440 w 8191500"/>
              <a:gd name="connsiteY33" fmla="*/ 1486049 h 1674599"/>
              <a:gd name="connsiteX34" fmla="*/ 7018020 w 8191500"/>
              <a:gd name="connsiteY34" fmla="*/ 952649 h 1674599"/>
              <a:gd name="connsiteX35" fmla="*/ 7078980 w 8191500"/>
              <a:gd name="connsiteY35" fmla="*/ 388769 h 1674599"/>
              <a:gd name="connsiteX36" fmla="*/ 7094220 w 8191500"/>
              <a:gd name="connsiteY36" fmla="*/ 149 h 1674599"/>
              <a:gd name="connsiteX37" fmla="*/ 7147560 w 8191500"/>
              <a:gd name="connsiteY37" fmla="*/ 350669 h 1674599"/>
              <a:gd name="connsiteX38" fmla="*/ 7208520 w 8191500"/>
              <a:gd name="connsiteY38" fmla="*/ 960269 h 1674599"/>
              <a:gd name="connsiteX39" fmla="*/ 7299960 w 8191500"/>
              <a:gd name="connsiteY39" fmla="*/ 1310789 h 1674599"/>
              <a:gd name="connsiteX40" fmla="*/ 7406640 w 8191500"/>
              <a:gd name="connsiteY40" fmla="*/ 1531769 h 1674599"/>
              <a:gd name="connsiteX41" fmla="*/ 7589520 w 8191500"/>
              <a:gd name="connsiteY41" fmla="*/ 1592729 h 1674599"/>
              <a:gd name="connsiteX42" fmla="*/ 7764780 w 8191500"/>
              <a:gd name="connsiteY42" fmla="*/ 1547009 h 1674599"/>
              <a:gd name="connsiteX43" fmla="*/ 7978140 w 8191500"/>
              <a:gd name="connsiteY43" fmla="*/ 1585109 h 1674599"/>
              <a:gd name="connsiteX44" fmla="*/ 8031480 w 8191500"/>
              <a:gd name="connsiteY44" fmla="*/ 1615589 h 1674599"/>
              <a:gd name="connsiteX45" fmla="*/ 8191500 w 8191500"/>
              <a:gd name="connsiteY45"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4792980 w 8191500"/>
              <a:gd name="connsiteY14" fmla="*/ 1638449 h 1674599"/>
              <a:gd name="connsiteX15" fmla="*/ 5097780 w 8191500"/>
              <a:gd name="connsiteY15" fmla="*/ 1592729 h 1674599"/>
              <a:gd name="connsiteX16" fmla="*/ 5181600 w 8191500"/>
              <a:gd name="connsiteY16" fmla="*/ 1371749 h 1674599"/>
              <a:gd name="connsiteX17" fmla="*/ 5288280 w 8191500"/>
              <a:gd name="connsiteY17" fmla="*/ 1226969 h 1674599"/>
              <a:gd name="connsiteX18" fmla="*/ 5372100 w 8191500"/>
              <a:gd name="connsiteY18" fmla="*/ 1348889 h 1674599"/>
              <a:gd name="connsiteX19" fmla="*/ 5471160 w 8191500"/>
              <a:gd name="connsiteY19" fmla="*/ 1265069 h 1674599"/>
              <a:gd name="connsiteX20" fmla="*/ 5562600 w 8191500"/>
              <a:gd name="connsiteY20" fmla="*/ 1508909 h 1674599"/>
              <a:gd name="connsiteX21" fmla="*/ 5638800 w 8191500"/>
              <a:gd name="connsiteY21" fmla="*/ 1539389 h 1674599"/>
              <a:gd name="connsiteX22" fmla="*/ 5829300 w 8191500"/>
              <a:gd name="connsiteY22" fmla="*/ 1310789 h 1674599"/>
              <a:gd name="connsiteX23" fmla="*/ 5928360 w 8191500"/>
              <a:gd name="connsiteY23" fmla="*/ 1356509 h 1674599"/>
              <a:gd name="connsiteX24" fmla="*/ 6118860 w 8191500"/>
              <a:gd name="connsiteY24" fmla="*/ 1379369 h 1674599"/>
              <a:gd name="connsiteX25" fmla="*/ 6294120 w 8191500"/>
              <a:gd name="connsiteY25" fmla="*/ 1554629 h 1674599"/>
              <a:gd name="connsiteX26" fmla="*/ 6385560 w 8191500"/>
              <a:gd name="connsiteY26" fmla="*/ 1402229 h 1674599"/>
              <a:gd name="connsiteX27" fmla="*/ 6484620 w 8191500"/>
              <a:gd name="connsiteY27" fmla="*/ 1402229 h 1674599"/>
              <a:gd name="connsiteX28" fmla="*/ 6553200 w 8191500"/>
              <a:gd name="connsiteY28" fmla="*/ 1326029 h 1674599"/>
              <a:gd name="connsiteX29" fmla="*/ 6652260 w 8191500"/>
              <a:gd name="connsiteY29" fmla="*/ 1028849 h 1674599"/>
              <a:gd name="connsiteX30" fmla="*/ 6758940 w 8191500"/>
              <a:gd name="connsiteY30" fmla="*/ 922169 h 1674599"/>
              <a:gd name="connsiteX31" fmla="*/ 6835140 w 8191500"/>
              <a:gd name="connsiteY31" fmla="*/ 1280309 h 1674599"/>
              <a:gd name="connsiteX32" fmla="*/ 6949440 w 8191500"/>
              <a:gd name="connsiteY32" fmla="*/ 1486049 h 1674599"/>
              <a:gd name="connsiteX33" fmla="*/ 7018020 w 8191500"/>
              <a:gd name="connsiteY33" fmla="*/ 952649 h 1674599"/>
              <a:gd name="connsiteX34" fmla="*/ 7078980 w 8191500"/>
              <a:gd name="connsiteY34" fmla="*/ 388769 h 1674599"/>
              <a:gd name="connsiteX35" fmla="*/ 7094220 w 8191500"/>
              <a:gd name="connsiteY35" fmla="*/ 149 h 1674599"/>
              <a:gd name="connsiteX36" fmla="*/ 7147560 w 8191500"/>
              <a:gd name="connsiteY36" fmla="*/ 350669 h 1674599"/>
              <a:gd name="connsiteX37" fmla="*/ 7208520 w 8191500"/>
              <a:gd name="connsiteY37" fmla="*/ 960269 h 1674599"/>
              <a:gd name="connsiteX38" fmla="*/ 7299960 w 8191500"/>
              <a:gd name="connsiteY38" fmla="*/ 1310789 h 1674599"/>
              <a:gd name="connsiteX39" fmla="*/ 7406640 w 8191500"/>
              <a:gd name="connsiteY39" fmla="*/ 1531769 h 1674599"/>
              <a:gd name="connsiteX40" fmla="*/ 7589520 w 8191500"/>
              <a:gd name="connsiteY40" fmla="*/ 1592729 h 1674599"/>
              <a:gd name="connsiteX41" fmla="*/ 7764780 w 8191500"/>
              <a:gd name="connsiteY41" fmla="*/ 1547009 h 1674599"/>
              <a:gd name="connsiteX42" fmla="*/ 7978140 w 8191500"/>
              <a:gd name="connsiteY42" fmla="*/ 1585109 h 1674599"/>
              <a:gd name="connsiteX43" fmla="*/ 8031480 w 8191500"/>
              <a:gd name="connsiteY43" fmla="*/ 1615589 h 1674599"/>
              <a:gd name="connsiteX44" fmla="*/ 8191500 w 8191500"/>
              <a:gd name="connsiteY44"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4792980 w 8191500"/>
              <a:gd name="connsiteY13" fmla="*/ 1638449 h 1674599"/>
              <a:gd name="connsiteX14" fmla="*/ 5097780 w 8191500"/>
              <a:gd name="connsiteY14" fmla="*/ 1592729 h 1674599"/>
              <a:gd name="connsiteX15" fmla="*/ 5181600 w 8191500"/>
              <a:gd name="connsiteY15" fmla="*/ 1371749 h 1674599"/>
              <a:gd name="connsiteX16" fmla="*/ 5288280 w 8191500"/>
              <a:gd name="connsiteY16" fmla="*/ 1226969 h 1674599"/>
              <a:gd name="connsiteX17" fmla="*/ 5372100 w 8191500"/>
              <a:gd name="connsiteY17" fmla="*/ 1348889 h 1674599"/>
              <a:gd name="connsiteX18" fmla="*/ 5471160 w 8191500"/>
              <a:gd name="connsiteY18" fmla="*/ 1265069 h 1674599"/>
              <a:gd name="connsiteX19" fmla="*/ 5562600 w 8191500"/>
              <a:gd name="connsiteY19" fmla="*/ 1508909 h 1674599"/>
              <a:gd name="connsiteX20" fmla="*/ 5638800 w 8191500"/>
              <a:gd name="connsiteY20" fmla="*/ 1539389 h 1674599"/>
              <a:gd name="connsiteX21" fmla="*/ 5829300 w 8191500"/>
              <a:gd name="connsiteY21" fmla="*/ 1310789 h 1674599"/>
              <a:gd name="connsiteX22" fmla="*/ 5928360 w 8191500"/>
              <a:gd name="connsiteY22" fmla="*/ 1356509 h 1674599"/>
              <a:gd name="connsiteX23" fmla="*/ 6118860 w 8191500"/>
              <a:gd name="connsiteY23" fmla="*/ 1379369 h 1674599"/>
              <a:gd name="connsiteX24" fmla="*/ 6294120 w 8191500"/>
              <a:gd name="connsiteY24" fmla="*/ 1554629 h 1674599"/>
              <a:gd name="connsiteX25" fmla="*/ 6385560 w 8191500"/>
              <a:gd name="connsiteY25" fmla="*/ 1402229 h 1674599"/>
              <a:gd name="connsiteX26" fmla="*/ 6484620 w 8191500"/>
              <a:gd name="connsiteY26" fmla="*/ 1402229 h 1674599"/>
              <a:gd name="connsiteX27" fmla="*/ 6553200 w 8191500"/>
              <a:gd name="connsiteY27" fmla="*/ 1326029 h 1674599"/>
              <a:gd name="connsiteX28" fmla="*/ 6652260 w 8191500"/>
              <a:gd name="connsiteY28" fmla="*/ 1028849 h 1674599"/>
              <a:gd name="connsiteX29" fmla="*/ 6758940 w 8191500"/>
              <a:gd name="connsiteY29" fmla="*/ 922169 h 1674599"/>
              <a:gd name="connsiteX30" fmla="*/ 6835140 w 8191500"/>
              <a:gd name="connsiteY30" fmla="*/ 1280309 h 1674599"/>
              <a:gd name="connsiteX31" fmla="*/ 6949440 w 8191500"/>
              <a:gd name="connsiteY31" fmla="*/ 1486049 h 1674599"/>
              <a:gd name="connsiteX32" fmla="*/ 7018020 w 8191500"/>
              <a:gd name="connsiteY32" fmla="*/ 952649 h 1674599"/>
              <a:gd name="connsiteX33" fmla="*/ 7078980 w 8191500"/>
              <a:gd name="connsiteY33" fmla="*/ 388769 h 1674599"/>
              <a:gd name="connsiteX34" fmla="*/ 7094220 w 8191500"/>
              <a:gd name="connsiteY34" fmla="*/ 149 h 1674599"/>
              <a:gd name="connsiteX35" fmla="*/ 7147560 w 8191500"/>
              <a:gd name="connsiteY35" fmla="*/ 350669 h 1674599"/>
              <a:gd name="connsiteX36" fmla="*/ 7208520 w 8191500"/>
              <a:gd name="connsiteY36" fmla="*/ 960269 h 1674599"/>
              <a:gd name="connsiteX37" fmla="*/ 7299960 w 8191500"/>
              <a:gd name="connsiteY37" fmla="*/ 1310789 h 1674599"/>
              <a:gd name="connsiteX38" fmla="*/ 7406640 w 8191500"/>
              <a:gd name="connsiteY38" fmla="*/ 1531769 h 1674599"/>
              <a:gd name="connsiteX39" fmla="*/ 7589520 w 8191500"/>
              <a:gd name="connsiteY39" fmla="*/ 1592729 h 1674599"/>
              <a:gd name="connsiteX40" fmla="*/ 7764780 w 8191500"/>
              <a:gd name="connsiteY40" fmla="*/ 1547009 h 1674599"/>
              <a:gd name="connsiteX41" fmla="*/ 7978140 w 8191500"/>
              <a:gd name="connsiteY41" fmla="*/ 1585109 h 1674599"/>
              <a:gd name="connsiteX42" fmla="*/ 8031480 w 8191500"/>
              <a:gd name="connsiteY42" fmla="*/ 1615589 h 1674599"/>
              <a:gd name="connsiteX43" fmla="*/ 8191500 w 8191500"/>
              <a:gd name="connsiteY43"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4792980 w 8191500"/>
              <a:gd name="connsiteY12" fmla="*/ 1638449 h 1674599"/>
              <a:gd name="connsiteX13" fmla="*/ 5097780 w 8191500"/>
              <a:gd name="connsiteY13" fmla="*/ 1592729 h 1674599"/>
              <a:gd name="connsiteX14" fmla="*/ 5181600 w 8191500"/>
              <a:gd name="connsiteY14" fmla="*/ 1371749 h 1674599"/>
              <a:gd name="connsiteX15" fmla="*/ 5288280 w 8191500"/>
              <a:gd name="connsiteY15" fmla="*/ 1226969 h 1674599"/>
              <a:gd name="connsiteX16" fmla="*/ 5372100 w 8191500"/>
              <a:gd name="connsiteY16" fmla="*/ 1348889 h 1674599"/>
              <a:gd name="connsiteX17" fmla="*/ 5471160 w 8191500"/>
              <a:gd name="connsiteY17" fmla="*/ 1265069 h 1674599"/>
              <a:gd name="connsiteX18" fmla="*/ 5562600 w 8191500"/>
              <a:gd name="connsiteY18" fmla="*/ 1508909 h 1674599"/>
              <a:gd name="connsiteX19" fmla="*/ 5638800 w 8191500"/>
              <a:gd name="connsiteY19" fmla="*/ 1539389 h 1674599"/>
              <a:gd name="connsiteX20" fmla="*/ 5829300 w 8191500"/>
              <a:gd name="connsiteY20" fmla="*/ 1310789 h 1674599"/>
              <a:gd name="connsiteX21" fmla="*/ 5928360 w 8191500"/>
              <a:gd name="connsiteY21" fmla="*/ 1356509 h 1674599"/>
              <a:gd name="connsiteX22" fmla="*/ 6118860 w 8191500"/>
              <a:gd name="connsiteY22" fmla="*/ 1379369 h 1674599"/>
              <a:gd name="connsiteX23" fmla="*/ 6294120 w 8191500"/>
              <a:gd name="connsiteY23" fmla="*/ 1554629 h 1674599"/>
              <a:gd name="connsiteX24" fmla="*/ 6385560 w 8191500"/>
              <a:gd name="connsiteY24" fmla="*/ 1402229 h 1674599"/>
              <a:gd name="connsiteX25" fmla="*/ 6484620 w 8191500"/>
              <a:gd name="connsiteY25" fmla="*/ 1402229 h 1674599"/>
              <a:gd name="connsiteX26" fmla="*/ 6553200 w 8191500"/>
              <a:gd name="connsiteY26" fmla="*/ 1326029 h 1674599"/>
              <a:gd name="connsiteX27" fmla="*/ 6652260 w 8191500"/>
              <a:gd name="connsiteY27" fmla="*/ 1028849 h 1674599"/>
              <a:gd name="connsiteX28" fmla="*/ 6758940 w 8191500"/>
              <a:gd name="connsiteY28" fmla="*/ 922169 h 1674599"/>
              <a:gd name="connsiteX29" fmla="*/ 6835140 w 8191500"/>
              <a:gd name="connsiteY29" fmla="*/ 1280309 h 1674599"/>
              <a:gd name="connsiteX30" fmla="*/ 6949440 w 8191500"/>
              <a:gd name="connsiteY30" fmla="*/ 1486049 h 1674599"/>
              <a:gd name="connsiteX31" fmla="*/ 7018020 w 8191500"/>
              <a:gd name="connsiteY31" fmla="*/ 952649 h 1674599"/>
              <a:gd name="connsiteX32" fmla="*/ 7078980 w 8191500"/>
              <a:gd name="connsiteY32" fmla="*/ 388769 h 1674599"/>
              <a:gd name="connsiteX33" fmla="*/ 7094220 w 8191500"/>
              <a:gd name="connsiteY33" fmla="*/ 149 h 1674599"/>
              <a:gd name="connsiteX34" fmla="*/ 7147560 w 8191500"/>
              <a:gd name="connsiteY34" fmla="*/ 350669 h 1674599"/>
              <a:gd name="connsiteX35" fmla="*/ 7208520 w 8191500"/>
              <a:gd name="connsiteY35" fmla="*/ 960269 h 1674599"/>
              <a:gd name="connsiteX36" fmla="*/ 7299960 w 8191500"/>
              <a:gd name="connsiteY36" fmla="*/ 1310789 h 1674599"/>
              <a:gd name="connsiteX37" fmla="*/ 7406640 w 8191500"/>
              <a:gd name="connsiteY37" fmla="*/ 1531769 h 1674599"/>
              <a:gd name="connsiteX38" fmla="*/ 7589520 w 8191500"/>
              <a:gd name="connsiteY38" fmla="*/ 1592729 h 1674599"/>
              <a:gd name="connsiteX39" fmla="*/ 7764780 w 8191500"/>
              <a:gd name="connsiteY39" fmla="*/ 1547009 h 1674599"/>
              <a:gd name="connsiteX40" fmla="*/ 7978140 w 8191500"/>
              <a:gd name="connsiteY40" fmla="*/ 1585109 h 1674599"/>
              <a:gd name="connsiteX41" fmla="*/ 8031480 w 8191500"/>
              <a:gd name="connsiteY41" fmla="*/ 1615589 h 1674599"/>
              <a:gd name="connsiteX42" fmla="*/ 8191500 w 8191500"/>
              <a:gd name="connsiteY42"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4792980 w 8191500"/>
              <a:gd name="connsiteY11" fmla="*/ 1638449 h 1674599"/>
              <a:gd name="connsiteX12" fmla="*/ 5097780 w 8191500"/>
              <a:gd name="connsiteY12" fmla="*/ 1592729 h 1674599"/>
              <a:gd name="connsiteX13" fmla="*/ 5181600 w 8191500"/>
              <a:gd name="connsiteY13" fmla="*/ 1371749 h 1674599"/>
              <a:gd name="connsiteX14" fmla="*/ 5288280 w 8191500"/>
              <a:gd name="connsiteY14" fmla="*/ 1226969 h 1674599"/>
              <a:gd name="connsiteX15" fmla="*/ 5372100 w 8191500"/>
              <a:gd name="connsiteY15" fmla="*/ 1348889 h 1674599"/>
              <a:gd name="connsiteX16" fmla="*/ 5471160 w 8191500"/>
              <a:gd name="connsiteY16" fmla="*/ 1265069 h 1674599"/>
              <a:gd name="connsiteX17" fmla="*/ 5562600 w 8191500"/>
              <a:gd name="connsiteY17" fmla="*/ 1508909 h 1674599"/>
              <a:gd name="connsiteX18" fmla="*/ 5638800 w 8191500"/>
              <a:gd name="connsiteY18" fmla="*/ 1539389 h 1674599"/>
              <a:gd name="connsiteX19" fmla="*/ 5829300 w 8191500"/>
              <a:gd name="connsiteY19" fmla="*/ 1310789 h 1674599"/>
              <a:gd name="connsiteX20" fmla="*/ 5928360 w 8191500"/>
              <a:gd name="connsiteY20" fmla="*/ 1356509 h 1674599"/>
              <a:gd name="connsiteX21" fmla="*/ 6118860 w 8191500"/>
              <a:gd name="connsiteY21" fmla="*/ 1379369 h 1674599"/>
              <a:gd name="connsiteX22" fmla="*/ 6294120 w 8191500"/>
              <a:gd name="connsiteY22" fmla="*/ 1554629 h 1674599"/>
              <a:gd name="connsiteX23" fmla="*/ 6385560 w 8191500"/>
              <a:gd name="connsiteY23" fmla="*/ 1402229 h 1674599"/>
              <a:gd name="connsiteX24" fmla="*/ 6484620 w 8191500"/>
              <a:gd name="connsiteY24" fmla="*/ 1402229 h 1674599"/>
              <a:gd name="connsiteX25" fmla="*/ 6553200 w 8191500"/>
              <a:gd name="connsiteY25" fmla="*/ 1326029 h 1674599"/>
              <a:gd name="connsiteX26" fmla="*/ 6652260 w 8191500"/>
              <a:gd name="connsiteY26" fmla="*/ 1028849 h 1674599"/>
              <a:gd name="connsiteX27" fmla="*/ 6758940 w 8191500"/>
              <a:gd name="connsiteY27" fmla="*/ 922169 h 1674599"/>
              <a:gd name="connsiteX28" fmla="*/ 6835140 w 8191500"/>
              <a:gd name="connsiteY28" fmla="*/ 1280309 h 1674599"/>
              <a:gd name="connsiteX29" fmla="*/ 6949440 w 8191500"/>
              <a:gd name="connsiteY29" fmla="*/ 1486049 h 1674599"/>
              <a:gd name="connsiteX30" fmla="*/ 7018020 w 8191500"/>
              <a:gd name="connsiteY30" fmla="*/ 952649 h 1674599"/>
              <a:gd name="connsiteX31" fmla="*/ 7078980 w 8191500"/>
              <a:gd name="connsiteY31" fmla="*/ 388769 h 1674599"/>
              <a:gd name="connsiteX32" fmla="*/ 7094220 w 8191500"/>
              <a:gd name="connsiteY32" fmla="*/ 149 h 1674599"/>
              <a:gd name="connsiteX33" fmla="*/ 7147560 w 8191500"/>
              <a:gd name="connsiteY33" fmla="*/ 350669 h 1674599"/>
              <a:gd name="connsiteX34" fmla="*/ 7208520 w 8191500"/>
              <a:gd name="connsiteY34" fmla="*/ 960269 h 1674599"/>
              <a:gd name="connsiteX35" fmla="*/ 7299960 w 8191500"/>
              <a:gd name="connsiteY35" fmla="*/ 1310789 h 1674599"/>
              <a:gd name="connsiteX36" fmla="*/ 7406640 w 8191500"/>
              <a:gd name="connsiteY36" fmla="*/ 1531769 h 1674599"/>
              <a:gd name="connsiteX37" fmla="*/ 7589520 w 8191500"/>
              <a:gd name="connsiteY37" fmla="*/ 1592729 h 1674599"/>
              <a:gd name="connsiteX38" fmla="*/ 7764780 w 8191500"/>
              <a:gd name="connsiteY38" fmla="*/ 1547009 h 1674599"/>
              <a:gd name="connsiteX39" fmla="*/ 7978140 w 8191500"/>
              <a:gd name="connsiteY39" fmla="*/ 1585109 h 1674599"/>
              <a:gd name="connsiteX40" fmla="*/ 8031480 w 8191500"/>
              <a:gd name="connsiteY40" fmla="*/ 1615589 h 1674599"/>
              <a:gd name="connsiteX41" fmla="*/ 8191500 w 8191500"/>
              <a:gd name="connsiteY41"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4792980 w 8191500"/>
              <a:gd name="connsiteY10" fmla="*/ 1638449 h 1674599"/>
              <a:gd name="connsiteX11" fmla="*/ 5097780 w 8191500"/>
              <a:gd name="connsiteY11" fmla="*/ 1592729 h 1674599"/>
              <a:gd name="connsiteX12" fmla="*/ 5181600 w 8191500"/>
              <a:gd name="connsiteY12" fmla="*/ 1371749 h 1674599"/>
              <a:gd name="connsiteX13" fmla="*/ 5288280 w 8191500"/>
              <a:gd name="connsiteY13" fmla="*/ 1226969 h 1674599"/>
              <a:gd name="connsiteX14" fmla="*/ 5372100 w 8191500"/>
              <a:gd name="connsiteY14" fmla="*/ 1348889 h 1674599"/>
              <a:gd name="connsiteX15" fmla="*/ 5471160 w 8191500"/>
              <a:gd name="connsiteY15" fmla="*/ 1265069 h 1674599"/>
              <a:gd name="connsiteX16" fmla="*/ 5562600 w 8191500"/>
              <a:gd name="connsiteY16" fmla="*/ 1508909 h 1674599"/>
              <a:gd name="connsiteX17" fmla="*/ 5638800 w 8191500"/>
              <a:gd name="connsiteY17" fmla="*/ 1539389 h 1674599"/>
              <a:gd name="connsiteX18" fmla="*/ 5829300 w 8191500"/>
              <a:gd name="connsiteY18" fmla="*/ 1310789 h 1674599"/>
              <a:gd name="connsiteX19" fmla="*/ 5928360 w 8191500"/>
              <a:gd name="connsiteY19" fmla="*/ 1356509 h 1674599"/>
              <a:gd name="connsiteX20" fmla="*/ 6118860 w 8191500"/>
              <a:gd name="connsiteY20" fmla="*/ 1379369 h 1674599"/>
              <a:gd name="connsiteX21" fmla="*/ 6294120 w 8191500"/>
              <a:gd name="connsiteY21" fmla="*/ 1554629 h 1674599"/>
              <a:gd name="connsiteX22" fmla="*/ 6385560 w 8191500"/>
              <a:gd name="connsiteY22" fmla="*/ 1402229 h 1674599"/>
              <a:gd name="connsiteX23" fmla="*/ 6484620 w 8191500"/>
              <a:gd name="connsiteY23" fmla="*/ 1402229 h 1674599"/>
              <a:gd name="connsiteX24" fmla="*/ 6553200 w 8191500"/>
              <a:gd name="connsiteY24" fmla="*/ 1326029 h 1674599"/>
              <a:gd name="connsiteX25" fmla="*/ 6652260 w 8191500"/>
              <a:gd name="connsiteY25" fmla="*/ 1028849 h 1674599"/>
              <a:gd name="connsiteX26" fmla="*/ 6758940 w 8191500"/>
              <a:gd name="connsiteY26" fmla="*/ 922169 h 1674599"/>
              <a:gd name="connsiteX27" fmla="*/ 6835140 w 8191500"/>
              <a:gd name="connsiteY27" fmla="*/ 1280309 h 1674599"/>
              <a:gd name="connsiteX28" fmla="*/ 6949440 w 8191500"/>
              <a:gd name="connsiteY28" fmla="*/ 1486049 h 1674599"/>
              <a:gd name="connsiteX29" fmla="*/ 7018020 w 8191500"/>
              <a:gd name="connsiteY29" fmla="*/ 952649 h 1674599"/>
              <a:gd name="connsiteX30" fmla="*/ 7078980 w 8191500"/>
              <a:gd name="connsiteY30" fmla="*/ 388769 h 1674599"/>
              <a:gd name="connsiteX31" fmla="*/ 7094220 w 8191500"/>
              <a:gd name="connsiteY31" fmla="*/ 149 h 1674599"/>
              <a:gd name="connsiteX32" fmla="*/ 7147560 w 8191500"/>
              <a:gd name="connsiteY32" fmla="*/ 350669 h 1674599"/>
              <a:gd name="connsiteX33" fmla="*/ 7208520 w 8191500"/>
              <a:gd name="connsiteY33" fmla="*/ 960269 h 1674599"/>
              <a:gd name="connsiteX34" fmla="*/ 7299960 w 8191500"/>
              <a:gd name="connsiteY34" fmla="*/ 1310789 h 1674599"/>
              <a:gd name="connsiteX35" fmla="*/ 7406640 w 8191500"/>
              <a:gd name="connsiteY35" fmla="*/ 1531769 h 1674599"/>
              <a:gd name="connsiteX36" fmla="*/ 7589520 w 8191500"/>
              <a:gd name="connsiteY36" fmla="*/ 1592729 h 1674599"/>
              <a:gd name="connsiteX37" fmla="*/ 7764780 w 8191500"/>
              <a:gd name="connsiteY37" fmla="*/ 1547009 h 1674599"/>
              <a:gd name="connsiteX38" fmla="*/ 7978140 w 8191500"/>
              <a:gd name="connsiteY38" fmla="*/ 1585109 h 1674599"/>
              <a:gd name="connsiteX39" fmla="*/ 8031480 w 8191500"/>
              <a:gd name="connsiteY39" fmla="*/ 1615589 h 1674599"/>
              <a:gd name="connsiteX40" fmla="*/ 8191500 w 8191500"/>
              <a:gd name="connsiteY40"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4792980 w 8191500"/>
              <a:gd name="connsiteY9" fmla="*/ 1638449 h 1674599"/>
              <a:gd name="connsiteX10" fmla="*/ 5097780 w 8191500"/>
              <a:gd name="connsiteY10" fmla="*/ 1592729 h 1674599"/>
              <a:gd name="connsiteX11" fmla="*/ 5181600 w 8191500"/>
              <a:gd name="connsiteY11" fmla="*/ 1371749 h 1674599"/>
              <a:gd name="connsiteX12" fmla="*/ 5288280 w 8191500"/>
              <a:gd name="connsiteY12" fmla="*/ 1226969 h 1674599"/>
              <a:gd name="connsiteX13" fmla="*/ 5372100 w 8191500"/>
              <a:gd name="connsiteY13" fmla="*/ 1348889 h 1674599"/>
              <a:gd name="connsiteX14" fmla="*/ 5471160 w 8191500"/>
              <a:gd name="connsiteY14" fmla="*/ 1265069 h 1674599"/>
              <a:gd name="connsiteX15" fmla="*/ 5562600 w 8191500"/>
              <a:gd name="connsiteY15" fmla="*/ 1508909 h 1674599"/>
              <a:gd name="connsiteX16" fmla="*/ 5638800 w 8191500"/>
              <a:gd name="connsiteY16" fmla="*/ 1539389 h 1674599"/>
              <a:gd name="connsiteX17" fmla="*/ 5829300 w 8191500"/>
              <a:gd name="connsiteY17" fmla="*/ 1310789 h 1674599"/>
              <a:gd name="connsiteX18" fmla="*/ 5928360 w 8191500"/>
              <a:gd name="connsiteY18" fmla="*/ 1356509 h 1674599"/>
              <a:gd name="connsiteX19" fmla="*/ 6118860 w 8191500"/>
              <a:gd name="connsiteY19" fmla="*/ 1379369 h 1674599"/>
              <a:gd name="connsiteX20" fmla="*/ 6294120 w 8191500"/>
              <a:gd name="connsiteY20" fmla="*/ 1554629 h 1674599"/>
              <a:gd name="connsiteX21" fmla="*/ 6385560 w 8191500"/>
              <a:gd name="connsiteY21" fmla="*/ 1402229 h 1674599"/>
              <a:gd name="connsiteX22" fmla="*/ 6484620 w 8191500"/>
              <a:gd name="connsiteY22" fmla="*/ 1402229 h 1674599"/>
              <a:gd name="connsiteX23" fmla="*/ 6553200 w 8191500"/>
              <a:gd name="connsiteY23" fmla="*/ 1326029 h 1674599"/>
              <a:gd name="connsiteX24" fmla="*/ 6652260 w 8191500"/>
              <a:gd name="connsiteY24" fmla="*/ 1028849 h 1674599"/>
              <a:gd name="connsiteX25" fmla="*/ 6758940 w 8191500"/>
              <a:gd name="connsiteY25" fmla="*/ 922169 h 1674599"/>
              <a:gd name="connsiteX26" fmla="*/ 6835140 w 8191500"/>
              <a:gd name="connsiteY26" fmla="*/ 1280309 h 1674599"/>
              <a:gd name="connsiteX27" fmla="*/ 6949440 w 8191500"/>
              <a:gd name="connsiteY27" fmla="*/ 1486049 h 1674599"/>
              <a:gd name="connsiteX28" fmla="*/ 7018020 w 8191500"/>
              <a:gd name="connsiteY28" fmla="*/ 952649 h 1674599"/>
              <a:gd name="connsiteX29" fmla="*/ 7078980 w 8191500"/>
              <a:gd name="connsiteY29" fmla="*/ 388769 h 1674599"/>
              <a:gd name="connsiteX30" fmla="*/ 7094220 w 8191500"/>
              <a:gd name="connsiteY30" fmla="*/ 149 h 1674599"/>
              <a:gd name="connsiteX31" fmla="*/ 7147560 w 8191500"/>
              <a:gd name="connsiteY31" fmla="*/ 350669 h 1674599"/>
              <a:gd name="connsiteX32" fmla="*/ 7208520 w 8191500"/>
              <a:gd name="connsiteY32" fmla="*/ 960269 h 1674599"/>
              <a:gd name="connsiteX33" fmla="*/ 7299960 w 8191500"/>
              <a:gd name="connsiteY33" fmla="*/ 1310789 h 1674599"/>
              <a:gd name="connsiteX34" fmla="*/ 7406640 w 8191500"/>
              <a:gd name="connsiteY34" fmla="*/ 1531769 h 1674599"/>
              <a:gd name="connsiteX35" fmla="*/ 7589520 w 8191500"/>
              <a:gd name="connsiteY35" fmla="*/ 1592729 h 1674599"/>
              <a:gd name="connsiteX36" fmla="*/ 7764780 w 8191500"/>
              <a:gd name="connsiteY36" fmla="*/ 1547009 h 1674599"/>
              <a:gd name="connsiteX37" fmla="*/ 7978140 w 8191500"/>
              <a:gd name="connsiteY37" fmla="*/ 1585109 h 1674599"/>
              <a:gd name="connsiteX38" fmla="*/ 8031480 w 8191500"/>
              <a:gd name="connsiteY38" fmla="*/ 1615589 h 1674599"/>
              <a:gd name="connsiteX39" fmla="*/ 8191500 w 8191500"/>
              <a:gd name="connsiteY39"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4792980 w 8191500"/>
              <a:gd name="connsiteY8" fmla="*/ 1638449 h 1674599"/>
              <a:gd name="connsiteX9" fmla="*/ 5097780 w 8191500"/>
              <a:gd name="connsiteY9" fmla="*/ 1592729 h 1674599"/>
              <a:gd name="connsiteX10" fmla="*/ 5181600 w 8191500"/>
              <a:gd name="connsiteY10" fmla="*/ 1371749 h 1674599"/>
              <a:gd name="connsiteX11" fmla="*/ 5288280 w 8191500"/>
              <a:gd name="connsiteY11" fmla="*/ 1226969 h 1674599"/>
              <a:gd name="connsiteX12" fmla="*/ 5372100 w 8191500"/>
              <a:gd name="connsiteY12" fmla="*/ 1348889 h 1674599"/>
              <a:gd name="connsiteX13" fmla="*/ 5471160 w 8191500"/>
              <a:gd name="connsiteY13" fmla="*/ 1265069 h 1674599"/>
              <a:gd name="connsiteX14" fmla="*/ 5562600 w 8191500"/>
              <a:gd name="connsiteY14" fmla="*/ 1508909 h 1674599"/>
              <a:gd name="connsiteX15" fmla="*/ 5638800 w 8191500"/>
              <a:gd name="connsiteY15" fmla="*/ 1539389 h 1674599"/>
              <a:gd name="connsiteX16" fmla="*/ 5829300 w 8191500"/>
              <a:gd name="connsiteY16" fmla="*/ 1310789 h 1674599"/>
              <a:gd name="connsiteX17" fmla="*/ 5928360 w 8191500"/>
              <a:gd name="connsiteY17" fmla="*/ 1356509 h 1674599"/>
              <a:gd name="connsiteX18" fmla="*/ 6118860 w 8191500"/>
              <a:gd name="connsiteY18" fmla="*/ 1379369 h 1674599"/>
              <a:gd name="connsiteX19" fmla="*/ 6294120 w 8191500"/>
              <a:gd name="connsiteY19" fmla="*/ 1554629 h 1674599"/>
              <a:gd name="connsiteX20" fmla="*/ 6385560 w 8191500"/>
              <a:gd name="connsiteY20" fmla="*/ 1402229 h 1674599"/>
              <a:gd name="connsiteX21" fmla="*/ 6484620 w 8191500"/>
              <a:gd name="connsiteY21" fmla="*/ 1402229 h 1674599"/>
              <a:gd name="connsiteX22" fmla="*/ 6553200 w 8191500"/>
              <a:gd name="connsiteY22" fmla="*/ 1326029 h 1674599"/>
              <a:gd name="connsiteX23" fmla="*/ 6652260 w 8191500"/>
              <a:gd name="connsiteY23" fmla="*/ 1028849 h 1674599"/>
              <a:gd name="connsiteX24" fmla="*/ 6758940 w 8191500"/>
              <a:gd name="connsiteY24" fmla="*/ 922169 h 1674599"/>
              <a:gd name="connsiteX25" fmla="*/ 6835140 w 8191500"/>
              <a:gd name="connsiteY25" fmla="*/ 1280309 h 1674599"/>
              <a:gd name="connsiteX26" fmla="*/ 6949440 w 8191500"/>
              <a:gd name="connsiteY26" fmla="*/ 1486049 h 1674599"/>
              <a:gd name="connsiteX27" fmla="*/ 7018020 w 8191500"/>
              <a:gd name="connsiteY27" fmla="*/ 952649 h 1674599"/>
              <a:gd name="connsiteX28" fmla="*/ 7078980 w 8191500"/>
              <a:gd name="connsiteY28" fmla="*/ 388769 h 1674599"/>
              <a:gd name="connsiteX29" fmla="*/ 7094220 w 8191500"/>
              <a:gd name="connsiteY29" fmla="*/ 149 h 1674599"/>
              <a:gd name="connsiteX30" fmla="*/ 7147560 w 8191500"/>
              <a:gd name="connsiteY30" fmla="*/ 350669 h 1674599"/>
              <a:gd name="connsiteX31" fmla="*/ 7208520 w 8191500"/>
              <a:gd name="connsiteY31" fmla="*/ 960269 h 1674599"/>
              <a:gd name="connsiteX32" fmla="*/ 7299960 w 8191500"/>
              <a:gd name="connsiteY32" fmla="*/ 1310789 h 1674599"/>
              <a:gd name="connsiteX33" fmla="*/ 7406640 w 8191500"/>
              <a:gd name="connsiteY33" fmla="*/ 1531769 h 1674599"/>
              <a:gd name="connsiteX34" fmla="*/ 7589520 w 8191500"/>
              <a:gd name="connsiteY34" fmla="*/ 1592729 h 1674599"/>
              <a:gd name="connsiteX35" fmla="*/ 7764780 w 8191500"/>
              <a:gd name="connsiteY35" fmla="*/ 1547009 h 1674599"/>
              <a:gd name="connsiteX36" fmla="*/ 7978140 w 8191500"/>
              <a:gd name="connsiteY36" fmla="*/ 1585109 h 1674599"/>
              <a:gd name="connsiteX37" fmla="*/ 8031480 w 8191500"/>
              <a:gd name="connsiteY37" fmla="*/ 1615589 h 1674599"/>
              <a:gd name="connsiteX38" fmla="*/ 8191500 w 8191500"/>
              <a:gd name="connsiteY38"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4792980 w 8191500"/>
              <a:gd name="connsiteY7" fmla="*/ 1638449 h 1674599"/>
              <a:gd name="connsiteX8" fmla="*/ 5097780 w 8191500"/>
              <a:gd name="connsiteY8" fmla="*/ 1592729 h 1674599"/>
              <a:gd name="connsiteX9" fmla="*/ 5181600 w 8191500"/>
              <a:gd name="connsiteY9" fmla="*/ 1371749 h 1674599"/>
              <a:gd name="connsiteX10" fmla="*/ 5288280 w 8191500"/>
              <a:gd name="connsiteY10" fmla="*/ 1226969 h 1674599"/>
              <a:gd name="connsiteX11" fmla="*/ 5372100 w 8191500"/>
              <a:gd name="connsiteY11" fmla="*/ 1348889 h 1674599"/>
              <a:gd name="connsiteX12" fmla="*/ 5471160 w 8191500"/>
              <a:gd name="connsiteY12" fmla="*/ 1265069 h 1674599"/>
              <a:gd name="connsiteX13" fmla="*/ 5562600 w 8191500"/>
              <a:gd name="connsiteY13" fmla="*/ 1508909 h 1674599"/>
              <a:gd name="connsiteX14" fmla="*/ 5638800 w 8191500"/>
              <a:gd name="connsiteY14" fmla="*/ 1539389 h 1674599"/>
              <a:gd name="connsiteX15" fmla="*/ 5829300 w 8191500"/>
              <a:gd name="connsiteY15" fmla="*/ 1310789 h 1674599"/>
              <a:gd name="connsiteX16" fmla="*/ 5928360 w 8191500"/>
              <a:gd name="connsiteY16" fmla="*/ 1356509 h 1674599"/>
              <a:gd name="connsiteX17" fmla="*/ 6118860 w 8191500"/>
              <a:gd name="connsiteY17" fmla="*/ 1379369 h 1674599"/>
              <a:gd name="connsiteX18" fmla="*/ 6294120 w 8191500"/>
              <a:gd name="connsiteY18" fmla="*/ 1554629 h 1674599"/>
              <a:gd name="connsiteX19" fmla="*/ 6385560 w 8191500"/>
              <a:gd name="connsiteY19" fmla="*/ 1402229 h 1674599"/>
              <a:gd name="connsiteX20" fmla="*/ 6484620 w 8191500"/>
              <a:gd name="connsiteY20" fmla="*/ 1402229 h 1674599"/>
              <a:gd name="connsiteX21" fmla="*/ 6553200 w 8191500"/>
              <a:gd name="connsiteY21" fmla="*/ 1326029 h 1674599"/>
              <a:gd name="connsiteX22" fmla="*/ 6652260 w 8191500"/>
              <a:gd name="connsiteY22" fmla="*/ 1028849 h 1674599"/>
              <a:gd name="connsiteX23" fmla="*/ 6758940 w 8191500"/>
              <a:gd name="connsiteY23" fmla="*/ 922169 h 1674599"/>
              <a:gd name="connsiteX24" fmla="*/ 6835140 w 8191500"/>
              <a:gd name="connsiteY24" fmla="*/ 1280309 h 1674599"/>
              <a:gd name="connsiteX25" fmla="*/ 6949440 w 8191500"/>
              <a:gd name="connsiteY25" fmla="*/ 1486049 h 1674599"/>
              <a:gd name="connsiteX26" fmla="*/ 7018020 w 8191500"/>
              <a:gd name="connsiteY26" fmla="*/ 952649 h 1674599"/>
              <a:gd name="connsiteX27" fmla="*/ 7078980 w 8191500"/>
              <a:gd name="connsiteY27" fmla="*/ 388769 h 1674599"/>
              <a:gd name="connsiteX28" fmla="*/ 7094220 w 8191500"/>
              <a:gd name="connsiteY28" fmla="*/ 149 h 1674599"/>
              <a:gd name="connsiteX29" fmla="*/ 7147560 w 8191500"/>
              <a:gd name="connsiteY29" fmla="*/ 350669 h 1674599"/>
              <a:gd name="connsiteX30" fmla="*/ 7208520 w 8191500"/>
              <a:gd name="connsiteY30" fmla="*/ 960269 h 1674599"/>
              <a:gd name="connsiteX31" fmla="*/ 7299960 w 8191500"/>
              <a:gd name="connsiteY31" fmla="*/ 1310789 h 1674599"/>
              <a:gd name="connsiteX32" fmla="*/ 7406640 w 8191500"/>
              <a:gd name="connsiteY32" fmla="*/ 1531769 h 1674599"/>
              <a:gd name="connsiteX33" fmla="*/ 7589520 w 8191500"/>
              <a:gd name="connsiteY33" fmla="*/ 1592729 h 1674599"/>
              <a:gd name="connsiteX34" fmla="*/ 7764780 w 8191500"/>
              <a:gd name="connsiteY34" fmla="*/ 1547009 h 1674599"/>
              <a:gd name="connsiteX35" fmla="*/ 7978140 w 8191500"/>
              <a:gd name="connsiteY35" fmla="*/ 1585109 h 1674599"/>
              <a:gd name="connsiteX36" fmla="*/ 8031480 w 8191500"/>
              <a:gd name="connsiteY36" fmla="*/ 1615589 h 1674599"/>
              <a:gd name="connsiteX37" fmla="*/ 8191500 w 8191500"/>
              <a:gd name="connsiteY37" fmla="*/ 1600349 h 1674599"/>
              <a:gd name="connsiteX0" fmla="*/ 0 w 8191500"/>
              <a:gd name="connsiteY0" fmla="*/ 1630829 h 1647693"/>
              <a:gd name="connsiteX1" fmla="*/ 99060 w 8191500"/>
              <a:gd name="connsiteY1" fmla="*/ 1547009 h 1647693"/>
              <a:gd name="connsiteX2" fmla="*/ 266700 w 8191500"/>
              <a:gd name="connsiteY2" fmla="*/ 1630829 h 1647693"/>
              <a:gd name="connsiteX3" fmla="*/ 381000 w 8191500"/>
              <a:gd name="connsiteY3" fmla="*/ 1585109 h 1647693"/>
              <a:gd name="connsiteX4" fmla="*/ 571500 w 8191500"/>
              <a:gd name="connsiteY4" fmla="*/ 1646069 h 1647693"/>
              <a:gd name="connsiteX5" fmla="*/ 906780 w 8191500"/>
              <a:gd name="connsiteY5" fmla="*/ 1630829 h 1647693"/>
              <a:gd name="connsiteX6" fmla="*/ 4792980 w 8191500"/>
              <a:gd name="connsiteY6" fmla="*/ 1638449 h 1647693"/>
              <a:gd name="connsiteX7" fmla="*/ 5097780 w 8191500"/>
              <a:gd name="connsiteY7" fmla="*/ 1592729 h 1647693"/>
              <a:gd name="connsiteX8" fmla="*/ 5181600 w 8191500"/>
              <a:gd name="connsiteY8" fmla="*/ 1371749 h 1647693"/>
              <a:gd name="connsiteX9" fmla="*/ 5288280 w 8191500"/>
              <a:gd name="connsiteY9" fmla="*/ 1226969 h 1647693"/>
              <a:gd name="connsiteX10" fmla="*/ 5372100 w 8191500"/>
              <a:gd name="connsiteY10" fmla="*/ 1348889 h 1647693"/>
              <a:gd name="connsiteX11" fmla="*/ 5471160 w 8191500"/>
              <a:gd name="connsiteY11" fmla="*/ 1265069 h 1647693"/>
              <a:gd name="connsiteX12" fmla="*/ 5562600 w 8191500"/>
              <a:gd name="connsiteY12" fmla="*/ 1508909 h 1647693"/>
              <a:gd name="connsiteX13" fmla="*/ 5638800 w 8191500"/>
              <a:gd name="connsiteY13" fmla="*/ 1539389 h 1647693"/>
              <a:gd name="connsiteX14" fmla="*/ 5829300 w 8191500"/>
              <a:gd name="connsiteY14" fmla="*/ 1310789 h 1647693"/>
              <a:gd name="connsiteX15" fmla="*/ 5928360 w 8191500"/>
              <a:gd name="connsiteY15" fmla="*/ 1356509 h 1647693"/>
              <a:gd name="connsiteX16" fmla="*/ 6118860 w 8191500"/>
              <a:gd name="connsiteY16" fmla="*/ 1379369 h 1647693"/>
              <a:gd name="connsiteX17" fmla="*/ 6294120 w 8191500"/>
              <a:gd name="connsiteY17" fmla="*/ 1554629 h 1647693"/>
              <a:gd name="connsiteX18" fmla="*/ 6385560 w 8191500"/>
              <a:gd name="connsiteY18" fmla="*/ 1402229 h 1647693"/>
              <a:gd name="connsiteX19" fmla="*/ 6484620 w 8191500"/>
              <a:gd name="connsiteY19" fmla="*/ 1402229 h 1647693"/>
              <a:gd name="connsiteX20" fmla="*/ 6553200 w 8191500"/>
              <a:gd name="connsiteY20" fmla="*/ 1326029 h 1647693"/>
              <a:gd name="connsiteX21" fmla="*/ 6652260 w 8191500"/>
              <a:gd name="connsiteY21" fmla="*/ 1028849 h 1647693"/>
              <a:gd name="connsiteX22" fmla="*/ 6758940 w 8191500"/>
              <a:gd name="connsiteY22" fmla="*/ 922169 h 1647693"/>
              <a:gd name="connsiteX23" fmla="*/ 6835140 w 8191500"/>
              <a:gd name="connsiteY23" fmla="*/ 1280309 h 1647693"/>
              <a:gd name="connsiteX24" fmla="*/ 6949440 w 8191500"/>
              <a:gd name="connsiteY24" fmla="*/ 1486049 h 1647693"/>
              <a:gd name="connsiteX25" fmla="*/ 7018020 w 8191500"/>
              <a:gd name="connsiteY25" fmla="*/ 952649 h 1647693"/>
              <a:gd name="connsiteX26" fmla="*/ 7078980 w 8191500"/>
              <a:gd name="connsiteY26" fmla="*/ 388769 h 1647693"/>
              <a:gd name="connsiteX27" fmla="*/ 7094220 w 8191500"/>
              <a:gd name="connsiteY27" fmla="*/ 149 h 1647693"/>
              <a:gd name="connsiteX28" fmla="*/ 7147560 w 8191500"/>
              <a:gd name="connsiteY28" fmla="*/ 350669 h 1647693"/>
              <a:gd name="connsiteX29" fmla="*/ 7208520 w 8191500"/>
              <a:gd name="connsiteY29" fmla="*/ 960269 h 1647693"/>
              <a:gd name="connsiteX30" fmla="*/ 7299960 w 8191500"/>
              <a:gd name="connsiteY30" fmla="*/ 1310789 h 1647693"/>
              <a:gd name="connsiteX31" fmla="*/ 7406640 w 8191500"/>
              <a:gd name="connsiteY31" fmla="*/ 1531769 h 1647693"/>
              <a:gd name="connsiteX32" fmla="*/ 7589520 w 8191500"/>
              <a:gd name="connsiteY32" fmla="*/ 1592729 h 1647693"/>
              <a:gd name="connsiteX33" fmla="*/ 7764780 w 8191500"/>
              <a:gd name="connsiteY33" fmla="*/ 1547009 h 1647693"/>
              <a:gd name="connsiteX34" fmla="*/ 7978140 w 8191500"/>
              <a:gd name="connsiteY34" fmla="*/ 1585109 h 1647693"/>
              <a:gd name="connsiteX35" fmla="*/ 8031480 w 8191500"/>
              <a:gd name="connsiteY35" fmla="*/ 1615589 h 1647693"/>
              <a:gd name="connsiteX36" fmla="*/ 8191500 w 8191500"/>
              <a:gd name="connsiteY36" fmla="*/ 1600349 h 1647693"/>
              <a:gd name="connsiteX0" fmla="*/ 0 w 8191500"/>
              <a:gd name="connsiteY0" fmla="*/ 1630829 h 1650031"/>
              <a:gd name="connsiteX1" fmla="*/ 99060 w 8191500"/>
              <a:gd name="connsiteY1" fmla="*/ 1547009 h 1650031"/>
              <a:gd name="connsiteX2" fmla="*/ 266700 w 8191500"/>
              <a:gd name="connsiteY2" fmla="*/ 1630829 h 1650031"/>
              <a:gd name="connsiteX3" fmla="*/ 381000 w 8191500"/>
              <a:gd name="connsiteY3" fmla="*/ 1585109 h 1650031"/>
              <a:gd name="connsiteX4" fmla="*/ 571500 w 8191500"/>
              <a:gd name="connsiteY4" fmla="*/ 1646069 h 1650031"/>
              <a:gd name="connsiteX5" fmla="*/ 4792980 w 8191500"/>
              <a:gd name="connsiteY5" fmla="*/ 1638449 h 1650031"/>
              <a:gd name="connsiteX6" fmla="*/ 5097780 w 8191500"/>
              <a:gd name="connsiteY6" fmla="*/ 1592729 h 1650031"/>
              <a:gd name="connsiteX7" fmla="*/ 5181600 w 8191500"/>
              <a:gd name="connsiteY7" fmla="*/ 1371749 h 1650031"/>
              <a:gd name="connsiteX8" fmla="*/ 5288280 w 8191500"/>
              <a:gd name="connsiteY8" fmla="*/ 1226969 h 1650031"/>
              <a:gd name="connsiteX9" fmla="*/ 5372100 w 8191500"/>
              <a:gd name="connsiteY9" fmla="*/ 1348889 h 1650031"/>
              <a:gd name="connsiteX10" fmla="*/ 5471160 w 8191500"/>
              <a:gd name="connsiteY10" fmla="*/ 1265069 h 1650031"/>
              <a:gd name="connsiteX11" fmla="*/ 5562600 w 8191500"/>
              <a:gd name="connsiteY11" fmla="*/ 1508909 h 1650031"/>
              <a:gd name="connsiteX12" fmla="*/ 5638800 w 8191500"/>
              <a:gd name="connsiteY12" fmla="*/ 1539389 h 1650031"/>
              <a:gd name="connsiteX13" fmla="*/ 5829300 w 8191500"/>
              <a:gd name="connsiteY13" fmla="*/ 1310789 h 1650031"/>
              <a:gd name="connsiteX14" fmla="*/ 5928360 w 8191500"/>
              <a:gd name="connsiteY14" fmla="*/ 1356509 h 1650031"/>
              <a:gd name="connsiteX15" fmla="*/ 6118860 w 8191500"/>
              <a:gd name="connsiteY15" fmla="*/ 1379369 h 1650031"/>
              <a:gd name="connsiteX16" fmla="*/ 6294120 w 8191500"/>
              <a:gd name="connsiteY16" fmla="*/ 1554629 h 1650031"/>
              <a:gd name="connsiteX17" fmla="*/ 6385560 w 8191500"/>
              <a:gd name="connsiteY17" fmla="*/ 1402229 h 1650031"/>
              <a:gd name="connsiteX18" fmla="*/ 6484620 w 8191500"/>
              <a:gd name="connsiteY18" fmla="*/ 1402229 h 1650031"/>
              <a:gd name="connsiteX19" fmla="*/ 6553200 w 8191500"/>
              <a:gd name="connsiteY19" fmla="*/ 1326029 h 1650031"/>
              <a:gd name="connsiteX20" fmla="*/ 6652260 w 8191500"/>
              <a:gd name="connsiteY20" fmla="*/ 1028849 h 1650031"/>
              <a:gd name="connsiteX21" fmla="*/ 6758940 w 8191500"/>
              <a:gd name="connsiteY21" fmla="*/ 922169 h 1650031"/>
              <a:gd name="connsiteX22" fmla="*/ 6835140 w 8191500"/>
              <a:gd name="connsiteY22" fmla="*/ 1280309 h 1650031"/>
              <a:gd name="connsiteX23" fmla="*/ 6949440 w 8191500"/>
              <a:gd name="connsiteY23" fmla="*/ 1486049 h 1650031"/>
              <a:gd name="connsiteX24" fmla="*/ 7018020 w 8191500"/>
              <a:gd name="connsiteY24" fmla="*/ 952649 h 1650031"/>
              <a:gd name="connsiteX25" fmla="*/ 7078980 w 8191500"/>
              <a:gd name="connsiteY25" fmla="*/ 388769 h 1650031"/>
              <a:gd name="connsiteX26" fmla="*/ 7094220 w 8191500"/>
              <a:gd name="connsiteY26" fmla="*/ 149 h 1650031"/>
              <a:gd name="connsiteX27" fmla="*/ 7147560 w 8191500"/>
              <a:gd name="connsiteY27" fmla="*/ 350669 h 1650031"/>
              <a:gd name="connsiteX28" fmla="*/ 7208520 w 8191500"/>
              <a:gd name="connsiteY28" fmla="*/ 960269 h 1650031"/>
              <a:gd name="connsiteX29" fmla="*/ 7299960 w 8191500"/>
              <a:gd name="connsiteY29" fmla="*/ 1310789 h 1650031"/>
              <a:gd name="connsiteX30" fmla="*/ 7406640 w 8191500"/>
              <a:gd name="connsiteY30" fmla="*/ 1531769 h 1650031"/>
              <a:gd name="connsiteX31" fmla="*/ 7589520 w 8191500"/>
              <a:gd name="connsiteY31" fmla="*/ 1592729 h 1650031"/>
              <a:gd name="connsiteX32" fmla="*/ 7764780 w 8191500"/>
              <a:gd name="connsiteY32" fmla="*/ 1547009 h 1650031"/>
              <a:gd name="connsiteX33" fmla="*/ 7978140 w 8191500"/>
              <a:gd name="connsiteY33" fmla="*/ 1585109 h 1650031"/>
              <a:gd name="connsiteX34" fmla="*/ 8031480 w 8191500"/>
              <a:gd name="connsiteY34" fmla="*/ 1615589 h 1650031"/>
              <a:gd name="connsiteX35" fmla="*/ 8191500 w 8191500"/>
              <a:gd name="connsiteY35" fmla="*/ 1600349 h 1650031"/>
              <a:gd name="connsiteX0" fmla="*/ 0 w 8191500"/>
              <a:gd name="connsiteY0" fmla="*/ 1630829 h 1638679"/>
              <a:gd name="connsiteX1" fmla="*/ 99060 w 8191500"/>
              <a:gd name="connsiteY1" fmla="*/ 1547009 h 1638679"/>
              <a:gd name="connsiteX2" fmla="*/ 266700 w 8191500"/>
              <a:gd name="connsiteY2" fmla="*/ 1630829 h 1638679"/>
              <a:gd name="connsiteX3" fmla="*/ 381000 w 8191500"/>
              <a:gd name="connsiteY3" fmla="*/ 1585109 h 1638679"/>
              <a:gd name="connsiteX4" fmla="*/ 4792980 w 8191500"/>
              <a:gd name="connsiteY4" fmla="*/ 1638449 h 1638679"/>
              <a:gd name="connsiteX5" fmla="*/ 5097780 w 8191500"/>
              <a:gd name="connsiteY5" fmla="*/ 1592729 h 1638679"/>
              <a:gd name="connsiteX6" fmla="*/ 5181600 w 8191500"/>
              <a:gd name="connsiteY6" fmla="*/ 1371749 h 1638679"/>
              <a:gd name="connsiteX7" fmla="*/ 5288280 w 8191500"/>
              <a:gd name="connsiteY7" fmla="*/ 1226969 h 1638679"/>
              <a:gd name="connsiteX8" fmla="*/ 5372100 w 8191500"/>
              <a:gd name="connsiteY8" fmla="*/ 1348889 h 1638679"/>
              <a:gd name="connsiteX9" fmla="*/ 5471160 w 8191500"/>
              <a:gd name="connsiteY9" fmla="*/ 1265069 h 1638679"/>
              <a:gd name="connsiteX10" fmla="*/ 5562600 w 8191500"/>
              <a:gd name="connsiteY10" fmla="*/ 1508909 h 1638679"/>
              <a:gd name="connsiteX11" fmla="*/ 5638800 w 8191500"/>
              <a:gd name="connsiteY11" fmla="*/ 1539389 h 1638679"/>
              <a:gd name="connsiteX12" fmla="*/ 5829300 w 8191500"/>
              <a:gd name="connsiteY12" fmla="*/ 1310789 h 1638679"/>
              <a:gd name="connsiteX13" fmla="*/ 5928360 w 8191500"/>
              <a:gd name="connsiteY13" fmla="*/ 1356509 h 1638679"/>
              <a:gd name="connsiteX14" fmla="*/ 6118860 w 8191500"/>
              <a:gd name="connsiteY14" fmla="*/ 1379369 h 1638679"/>
              <a:gd name="connsiteX15" fmla="*/ 6294120 w 8191500"/>
              <a:gd name="connsiteY15" fmla="*/ 1554629 h 1638679"/>
              <a:gd name="connsiteX16" fmla="*/ 6385560 w 8191500"/>
              <a:gd name="connsiteY16" fmla="*/ 1402229 h 1638679"/>
              <a:gd name="connsiteX17" fmla="*/ 6484620 w 8191500"/>
              <a:gd name="connsiteY17" fmla="*/ 1402229 h 1638679"/>
              <a:gd name="connsiteX18" fmla="*/ 6553200 w 8191500"/>
              <a:gd name="connsiteY18" fmla="*/ 1326029 h 1638679"/>
              <a:gd name="connsiteX19" fmla="*/ 6652260 w 8191500"/>
              <a:gd name="connsiteY19" fmla="*/ 1028849 h 1638679"/>
              <a:gd name="connsiteX20" fmla="*/ 6758940 w 8191500"/>
              <a:gd name="connsiteY20" fmla="*/ 922169 h 1638679"/>
              <a:gd name="connsiteX21" fmla="*/ 6835140 w 8191500"/>
              <a:gd name="connsiteY21" fmla="*/ 1280309 h 1638679"/>
              <a:gd name="connsiteX22" fmla="*/ 6949440 w 8191500"/>
              <a:gd name="connsiteY22" fmla="*/ 1486049 h 1638679"/>
              <a:gd name="connsiteX23" fmla="*/ 7018020 w 8191500"/>
              <a:gd name="connsiteY23" fmla="*/ 952649 h 1638679"/>
              <a:gd name="connsiteX24" fmla="*/ 7078980 w 8191500"/>
              <a:gd name="connsiteY24" fmla="*/ 388769 h 1638679"/>
              <a:gd name="connsiteX25" fmla="*/ 7094220 w 8191500"/>
              <a:gd name="connsiteY25" fmla="*/ 149 h 1638679"/>
              <a:gd name="connsiteX26" fmla="*/ 7147560 w 8191500"/>
              <a:gd name="connsiteY26" fmla="*/ 350669 h 1638679"/>
              <a:gd name="connsiteX27" fmla="*/ 7208520 w 8191500"/>
              <a:gd name="connsiteY27" fmla="*/ 960269 h 1638679"/>
              <a:gd name="connsiteX28" fmla="*/ 7299960 w 8191500"/>
              <a:gd name="connsiteY28" fmla="*/ 1310789 h 1638679"/>
              <a:gd name="connsiteX29" fmla="*/ 7406640 w 8191500"/>
              <a:gd name="connsiteY29" fmla="*/ 1531769 h 1638679"/>
              <a:gd name="connsiteX30" fmla="*/ 7589520 w 8191500"/>
              <a:gd name="connsiteY30" fmla="*/ 1592729 h 1638679"/>
              <a:gd name="connsiteX31" fmla="*/ 7764780 w 8191500"/>
              <a:gd name="connsiteY31" fmla="*/ 1547009 h 1638679"/>
              <a:gd name="connsiteX32" fmla="*/ 7978140 w 8191500"/>
              <a:gd name="connsiteY32" fmla="*/ 1585109 h 1638679"/>
              <a:gd name="connsiteX33" fmla="*/ 8031480 w 8191500"/>
              <a:gd name="connsiteY33" fmla="*/ 1615589 h 1638679"/>
              <a:gd name="connsiteX34" fmla="*/ 8191500 w 8191500"/>
              <a:gd name="connsiteY34" fmla="*/ 1600349 h 1638679"/>
              <a:gd name="connsiteX0" fmla="*/ 118424 w 8309924"/>
              <a:gd name="connsiteY0" fmla="*/ 1630829 h 1642915"/>
              <a:gd name="connsiteX1" fmla="*/ 217484 w 8309924"/>
              <a:gd name="connsiteY1" fmla="*/ 1547009 h 1642915"/>
              <a:gd name="connsiteX2" fmla="*/ 385124 w 8309924"/>
              <a:gd name="connsiteY2" fmla="*/ 1630829 h 1642915"/>
              <a:gd name="connsiteX3" fmla="*/ 4911404 w 8309924"/>
              <a:gd name="connsiteY3" fmla="*/ 1638449 h 1642915"/>
              <a:gd name="connsiteX4" fmla="*/ 5216204 w 8309924"/>
              <a:gd name="connsiteY4" fmla="*/ 1592729 h 1642915"/>
              <a:gd name="connsiteX5" fmla="*/ 5300024 w 8309924"/>
              <a:gd name="connsiteY5" fmla="*/ 1371749 h 1642915"/>
              <a:gd name="connsiteX6" fmla="*/ 5406704 w 8309924"/>
              <a:gd name="connsiteY6" fmla="*/ 1226969 h 1642915"/>
              <a:gd name="connsiteX7" fmla="*/ 5490524 w 8309924"/>
              <a:gd name="connsiteY7" fmla="*/ 1348889 h 1642915"/>
              <a:gd name="connsiteX8" fmla="*/ 5589584 w 8309924"/>
              <a:gd name="connsiteY8" fmla="*/ 1265069 h 1642915"/>
              <a:gd name="connsiteX9" fmla="*/ 5681024 w 8309924"/>
              <a:gd name="connsiteY9" fmla="*/ 1508909 h 1642915"/>
              <a:gd name="connsiteX10" fmla="*/ 5757224 w 8309924"/>
              <a:gd name="connsiteY10" fmla="*/ 1539389 h 1642915"/>
              <a:gd name="connsiteX11" fmla="*/ 5947724 w 8309924"/>
              <a:gd name="connsiteY11" fmla="*/ 1310789 h 1642915"/>
              <a:gd name="connsiteX12" fmla="*/ 6046784 w 8309924"/>
              <a:gd name="connsiteY12" fmla="*/ 1356509 h 1642915"/>
              <a:gd name="connsiteX13" fmla="*/ 6237284 w 8309924"/>
              <a:gd name="connsiteY13" fmla="*/ 1379369 h 1642915"/>
              <a:gd name="connsiteX14" fmla="*/ 6412544 w 8309924"/>
              <a:gd name="connsiteY14" fmla="*/ 1554629 h 1642915"/>
              <a:gd name="connsiteX15" fmla="*/ 6503984 w 8309924"/>
              <a:gd name="connsiteY15" fmla="*/ 1402229 h 1642915"/>
              <a:gd name="connsiteX16" fmla="*/ 6603044 w 8309924"/>
              <a:gd name="connsiteY16" fmla="*/ 1402229 h 1642915"/>
              <a:gd name="connsiteX17" fmla="*/ 6671624 w 8309924"/>
              <a:gd name="connsiteY17" fmla="*/ 1326029 h 1642915"/>
              <a:gd name="connsiteX18" fmla="*/ 6770684 w 8309924"/>
              <a:gd name="connsiteY18" fmla="*/ 1028849 h 1642915"/>
              <a:gd name="connsiteX19" fmla="*/ 6877364 w 8309924"/>
              <a:gd name="connsiteY19" fmla="*/ 922169 h 1642915"/>
              <a:gd name="connsiteX20" fmla="*/ 6953564 w 8309924"/>
              <a:gd name="connsiteY20" fmla="*/ 1280309 h 1642915"/>
              <a:gd name="connsiteX21" fmla="*/ 7067864 w 8309924"/>
              <a:gd name="connsiteY21" fmla="*/ 1486049 h 1642915"/>
              <a:gd name="connsiteX22" fmla="*/ 7136444 w 8309924"/>
              <a:gd name="connsiteY22" fmla="*/ 952649 h 1642915"/>
              <a:gd name="connsiteX23" fmla="*/ 7197404 w 8309924"/>
              <a:gd name="connsiteY23" fmla="*/ 388769 h 1642915"/>
              <a:gd name="connsiteX24" fmla="*/ 7212644 w 8309924"/>
              <a:gd name="connsiteY24" fmla="*/ 149 h 1642915"/>
              <a:gd name="connsiteX25" fmla="*/ 7265984 w 8309924"/>
              <a:gd name="connsiteY25" fmla="*/ 350669 h 1642915"/>
              <a:gd name="connsiteX26" fmla="*/ 7326944 w 8309924"/>
              <a:gd name="connsiteY26" fmla="*/ 960269 h 1642915"/>
              <a:gd name="connsiteX27" fmla="*/ 7418384 w 8309924"/>
              <a:gd name="connsiteY27" fmla="*/ 1310789 h 1642915"/>
              <a:gd name="connsiteX28" fmla="*/ 7525064 w 8309924"/>
              <a:gd name="connsiteY28" fmla="*/ 1531769 h 1642915"/>
              <a:gd name="connsiteX29" fmla="*/ 7707944 w 8309924"/>
              <a:gd name="connsiteY29" fmla="*/ 1592729 h 1642915"/>
              <a:gd name="connsiteX30" fmla="*/ 7883204 w 8309924"/>
              <a:gd name="connsiteY30" fmla="*/ 1547009 h 1642915"/>
              <a:gd name="connsiteX31" fmla="*/ 8096564 w 8309924"/>
              <a:gd name="connsiteY31" fmla="*/ 1585109 h 1642915"/>
              <a:gd name="connsiteX32" fmla="*/ 8149904 w 8309924"/>
              <a:gd name="connsiteY32" fmla="*/ 1615589 h 1642915"/>
              <a:gd name="connsiteX33" fmla="*/ 8309924 w 8309924"/>
              <a:gd name="connsiteY33" fmla="*/ 1600349 h 1642915"/>
              <a:gd name="connsiteX0" fmla="*/ 276813 w 8468313"/>
              <a:gd name="connsiteY0" fmla="*/ 1630829 h 1640889"/>
              <a:gd name="connsiteX1" fmla="*/ 375873 w 8468313"/>
              <a:gd name="connsiteY1" fmla="*/ 1547009 h 1640889"/>
              <a:gd name="connsiteX2" fmla="*/ 5069793 w 8468313"/>
              <a:gd name="connsiteY2" fmla="*/ 1638449 h 1640889"/>
              <a:gd name="connsiteX3" fmla="*/ 5374593 w 8468313"/>
              <a:gd name="connsiteY3" fmla="*/ 1592729 h 1640889"/>
              <a:gd name="connsiteX4" fmla="*/ 5458413 w 8468313"/>
              <a:gd name="connsiteY4" fmla="*/ 1371749 h 1640889"/>
              <a:gd name="connsiteX5" fmla="*/ 5565093 w 8468313"/>
              <a:gd name="connsiteY5" fmla="*/ 1226969 h 1640889"/>
              <a:gd name="connsiteX6" fmla="*/ 5648913 w 8468313"/>
              <a:gd name="connsiteY6" fmla="*/ 1348889 h 1640889"/>
              <a:gd name="connsiteX7" fmla="*/ 5747973 w 8468313"/>
              <a:gd name="connsiteY7" fmla="*/ 1265069 h 1640889"/>
              <a:gd name="connsiteX8" fmla="*/ 5839413 w 8468313"/>
              <a:gd name="connsiteY8" fmla="*/ 1508909 h 1640889"/>
              <a:gd name="connsiteX9" fmla="*/ 5915613 w 8468313"/>
              <a:gd name="connsiteY9" fmla="*/ 1539389 h 1640889"/>
              <a:gd name="connsiteX10" fmla="*/ 6106113 w 8468313"/>
              <a:gd name="connsiteY10" fmla="*/ 1310789 h 1640889"/>
              <a:gd name="connsiteX11" fmla="*/ 6205173 w 8468313"/>
              <a:gd name="connsiteY11" fmla="*/ 1356509 h 1640889"/>
              <a:gd name="connsiteX12" fmla="*/ 6395673 w 8468313"/>
              <a:gd name="connsiteY12" fmla="*/ 1379369 h 1640889"/>
              <a:gd name="connsiteX13" fmla="*/ 6570933 w 8468313"/>
              <a:gd name="connsiteY13" fmla="*/ 1554629 h 1640889"/>
              <a:gd name="connsiteX14" fmla="*/ 6662373 w 8468313"/>
              <a:gd name="connsiteY14" fmla="*/ 1402229 h 1640889"/>
              <a:gd name="connsiteX15" fmla="*/ 6761433 w 8468313"/>
              <a:gd name="connsiteY15" fmla="*/ 1402229 h 1640889"/>
              <a:gd name="connsiteX16" fmla="*/ 6830013 w 8468313"/>
              <a:gd name="connsiteY16" fmla="*/ 1326029 h 1640889"/>
              <a:gd name="connsiteX17" fmla="*/ 6929073 w 8468313"/>
              <a:gd name="connsiteY17" fmla="*/ 1028849 h 1640889"/>
              <a:gd name="connsiteX18" fmla="*/ 7035753 w 8468313"/>
              <a:gd name="connsiteY18" fmla="*/ 922169 h 1640889"/>
              <a:gd name="connsiteX19" fmla="*/ 7111953 w 8468313"/>
              <a:gd name="connsiteY19" fmla="*/ 1280309 h 1640889"/>
              <a:gd name="connsiteX20" fmla="*/ 7226253 w 8468313"/>
              <a:gd name="connsiteY20" fmla="*/ 1486049 h 1640889"/>
              <a:gd name="connsiteX21" fmla="*/ 7294833 w 8468313"/>
              <a:gd name="connsiteY21" fmla="*/ 952649 h 1640889"/>
              <a:gd name="connsiteX22" fmla="*/ 7355793 w 8468313"/>
              <a:gd name="connsiteY22" fmla="*/ 388769 h 1640889"/>
              <a:gd name="connsiteX23" fmla="*/ 7371033 w 8468313"/>
              <a:gd name="connsiteY23" fmla="*/ 149 h 1640889"/>
              <a:gd name="connsiteX24" fmla="*/ 7424373 w 8468313"/>
              <a:gd name="connsiteY24" fmla="*/ 350669 h 1640889"/>
              <a:gd name="connsiteX25" fmla="*/ 7485333 w 8468313"/>
              <a:gd name="connsiteY25" fmla="*/ 960269 h 1640889"/>
              <a:gd name="connsiteX26" fmla="*/ 7576773 w 8468313"/>
              <a:gd name="connsiteY26" fmla="*/ 1310789 h 1640889"/>
              <a:gd name="connsiteX27" fmla="*/ 7683453 w 8468313"/>
              <a:gd name="connsiteY27" fmla="*/ 1531769 h 1640889"/>
              <a:gd name="connsiteX28" fmla="*/ 7866333 w 8468313"/>
              <a:gd name="connsiteY28" fmla="*/ 1592729 h 1640889"/>
              <a:gd name="connsiteX29" fmla="*/ 8041593 w 8468313"/>
              <a:gd name="connsiteY29" fmla="*/ 1547009 h 1640889"/>
              <a:gd name="connsiteX30" fmla="*/ 8254953 w 8468313"/>
              <a:gd name="connsiteY30" fmla="*/ 1585109 h 1640889"/>
              <a:gd name="connsiteX31" fmla="*/ 8308293 w 8468313"/>
              <a:gd name="connsiteY31" fmla="*/ 1615589 h 1640889"/>
              <a:gd name="connsiteX32" fmla="*/ 8468313 w 8468313"/>
              <a:gd name="connsiteY32" fmla="*/ 1600349 h 1640889"/>
              <a:gd name="connsiteX0" fmla="*/ 0 w 8191500"/>
              <a:gd name="connsiteY0" fmla="*/ 1630829 h 1638449"/>
              <a:gd name="connsiteX1" fmla="*/ 4792980 w 8191500"/>
              <a:gd name="connsiteY1" fmla="*/ 1638449 h 1638449"/>
              <a:gd name="connsiteX2" fmla="*/ 5097780 w 8191500"/>
              <a:gd name="connsiteY2" fmla="*/ 1592729 h 1638449"/>
              <a:gd name="connsiteX3" fmla="*/ 5181600 w 8191500"/>
              <a:gd name="connsiteY3" fmla="*/ 1371749 h 1638449"/>
              <a:gd name="connsiteX4" fmla="*/ 5288280 w 8191500"/>
              <a:gd name="connsiteY4" fmla="*/ 1226969 h 1638449"/>
              <a:gd name="connsiteX5" fmla="*/ 5372100 w 8191500"/>
              <a:gd name="connsiteY5" fmla="*/ 1348889 h 1638449"/>
              <a:gd name="connsiteX6" fmla="*/ 5471160 w 8191500"/>
              <a:gd name="connsiteY6" fmla="*/ 1265069 h 1638449"/>
              <a:gd name="connsiteX7" fmla="*/ 5562600 w 8191500"/>
              <a:gd name="connsiteY7" fmla="*/ 1508909 h 1638449"/>
              <a:gd name="connsiteX8" fmla="*/ 5638800 w 8191500"/>
              <a:gd name="connsiteY8" fmla="*/ 1539389 h 1638449"/>
              <a:gd name="connsiteX9" fmla="*/ 5829300 w 8191500"/>
              <a:gd name="connsiteY9" fmla="*/ 1310789 h 1638449"/>
              <a:gd name="connsiteX10" fmla="*/ 5928360 w 8191500"/>
              <a:gd name="connsiteY10" fmla="*/ 1356509 h 1638449"/>
              <a:gd name="connsiteX11" fmla="*/ 6118860 w 8191500"/>
              <a:gd name="connsiteY11" fmla="*/ 1379369 h 1638449"/>
              <a:gd name="connsiteX12" fmla="*/ 6294120 w 8191500"/>
              <a:gd name="connsiteY12" fmla="*/ 1554629 h 1638449"/>
              <a:gd name="connsiteX13" fmla="*/ 6385560 w 8191500"/>
              <a:gd name="connsiteY13" fmla="*/ 1402229 h 1638449"/>
              <a:gd name="connsiteX14" fmla="*/ 6484620 w 8191500"/>
              <a:gd name="connsiteY14" fmla="*/ 1402229 h 1638449"/>
              <a:gd name="connsiteX15" fmla="*/ 6553200 w 8191500"/>
              <a:gd name="connsiteY15" fmla="*/ 1326029 h 1638449"/>
              <a:gd name="connsiteX16" fmla="*/ 6652260 w 8191500"/>
              <a:gd name="connsiteY16" fmla="*/ 1028849 h 1638449"/>
              <a:gd name="connsiteX17" fmla="*/ 6758940 w 8191500"/>
              <a:gd name="connsiteY17" fmla="*/ 922169 h 1638449"/>
              <a:gd name="connsiteX18" fmla="*/ 6835140 w 8191500"/>
              <a:gd name="connsiteY18" fmla="*/ 1280309 h 1638449"/>
              <a:gd name="connsiteX19" fmla="*/ 6949440 w 8191500"/>
              <a:gd name="connsiteY19" fmla="*/ 1486049 h 1638449"/>
              <a:gd name="connsiteX20" fmla="*/ 7018020 w 8191500"/>
              <a:gd name="connsiteY20" fmla="*/ 952649 h 1638449"/>
              <a:gd name="connsiteX21" fmla="*/ 7078980 w 8191500"/>
              <a:gd name="connsiteY21" fmla="*/ 388769 h 1638449"/>
              <a:gd name="connsiteX22" fmla="*/ 7094220 w 8191500"/>
              <a:gd name="connsiteY22" fmla="*/ 149 h 1638449"/>
              <a:gd name="connsiteX23" fmla="*/ 7147560 w 8191500"/>
              <a:gd name="connsiteY23" fmla="*/ 350669 h 1638449"/>
              <a:gd name="connsiteX24" fmla="*/ 7208520 w 8191500"/>
              <a:gd name="connsiteY24" fmla="*/ 960269 h 1638449"/>
              <a:gd name="connsiteX25" fmla="*/ 7299960 w 8191500"/>
              <a:gd name="connsiteY25" fmla="*/ 1310789 h 1638449"/>
              <a:gd name="connsiteX26" fmla="*/ 7406640 w 8191500"/>
              <a:gd name="connsiteY26" fmla="*/ 1531769 h 1638449"/>
              <a:gd name="connsiteX27" fmla="*/ 7589520 w 8191500"/>
              <a:gd name="connsiteY27" fmla="*/ 1592729 h 1638449"/>
              <a:gd name="connsiteX28" fmla="*/ 7764780 w 8191500"/>
              <a:gd name="connsiteY28" fmla="*/ 1547009 h 1638449"/>
              <a:gd name="connsiteX29" fmla="*/ 7978140 w 8191500"/>
              <a:gd name="connsiteY29" fmla="*/ 1585109 h 1638449"/>
              <a:gd name="connsiteX30" fmla="*/ 8031480 w 8191500"/>
              <a:gd name="connsiteY30" fmla="*/ 1615589 h 1638449"/>
              <a:gd name="connsiteX31" fmla="*/ 8191500 w 8191500"/>
              <a:gd name="connsiteY31" fmla="*/ 1600349 h 1638449"/>
              <a:gd name="connsiteX0" fmla="*/ 0 w 3398520"/>
              <a:gd name="connsiteY0" fmla="*/ 1638449 h 1638449"/>
              <a:gd name="connsiteX1" fmla="*/ 304800 w 3398520"/>
              <a:gd name="connsiteY1" fmla="*/ 1592729 h 1638449"/>
              <a:gd name="connsiteX2" fmla="*/ 388620 w 3398520"/>
              <a:gd name="connsiteY2" fmla="*/ 1371749 h 1638449"/>
              <a:gd name="connsiteX3" fmla="*/ 495300 w 3398520"/>
              <a:gd name="connsiteY3" fmla="*/ 1226969 h 1638449"/>
              <a:gd name="connsiteX4" fmla="*/ 579120 w 3398520"/>
              <a:gd name="connsiteY4" fmla="*/ 1348889 h 1638449"/>
              <a:gd name="connsiteX5" fmla="*/ 678180 w 3398520"/>
              <a:gd name="connsiteY5" fmla="*/ 1265069 h 1638449"/>
              <a:gd name="connsiteX6" fmla="*/ 769620 w 3398520"/>
              <a:gd name="connsiteY6" fmla="*/ 1508909 h 1638449"/>
              <a:gd name="connsiteX7" fmla="*/ 845820 w 3398520"/>
              <a:gd name="connsiteY7" fmla="*/ 1539389 h 1638449"/>
              <a:gd name="connsiteX8" fmla="*/ 1036320 w 3398520"/>
              <a:gd name="connsiteY8" fmla="*/ 1310789 h 1638449"/>
              <a:gd name="connsiteX9" fmla="*/ 1135380 w 3398520"/>
              <a:gd name="connsiteY9" fmla="*/ 1356509 h 1638449"/>
              <a:gd name="connsiteX10" fmla="*/ 1325880 w 3398520"/>
              <a:gd name="connsiteY10" fmla="*/ 1379369 h 1638449"/>
              <a:gd name="connsiteX11" fmla="*/ 1501140 w 3398520"/>
              <a:gd name="connsiteY11" fmla="*/ 1554629 h 1638449"/>
              <a:gd name="connsiteX12" fmla="*/ 1592580 w 3398520"/>
              <a:gd name="connsiteY12" fmla="*/ 1402229 h 1638449"/>
              <a:gd name="connsiteX13" fmla="*/ 1691640 w 3398520"/>
              <a:gd name="connsiteY13" fmla="*/ 1402229 h 1638449"/>
              <a:gd name="connsiteX14" fmla="*/ 1760220 w 3398520"/>
              <a:gd name="connsiteY14" fmla="*/ 1326029 h 1638449"/>
              <a:gd name="connsiteX15" fmla="*/ 1859280 w 3398520"/>
              <a:gd name="connsiteY15" fmla="*/ 1028849 h 1638449"/>
              <a:gd name="connsiteX16" fmla="*/ 1965960 w 3398520"/>
              <a:gd name="connsiteY16" fmla="*/ 922169 h 1638449"/>
              <a:gd name="connsiteX17" fmla="*/ 2042160 w 3398520"/>
              <a:gd name="connsiteY17" fmla="*/ 1280309 h 1638449"/>
              <a:gd name="connsiteX18" fmla="*/ 2156460 w 3398520"/>
              <a:gd name="connsiteY18" fmla="*/ 1486049 h 1638449"/>
              <a:gd name="connsiteX19" fmla="*/ 2225040 w 3398520"/>
              <a:gd name="connsiteY19" fmla="*/ 952649 h 1638449"/>
              <a:gd name="connsiteX20" fmla="*/ 2286000 w 3398520"/>
              <a:gd name="connsiteY20" fmla="*/ 388769 h 1638449"/>
              <a:gd name="connsiteX21" fmla="*/ 2301240 w 3398520"/>
              <a:gd name="connsiteY21" fmla="*/ 149 h 1638449"/>
              <a:gd name="connsiteX22" fmla="*/ 2354580 w 3398520"/>
              <a:gd name="connsiteY22" fmla="*/ 350669 h 1638449"/>
              <a:gd name="connsiteX23" fmla="*/ 2415540 w 3398520"/>
              <a:gd name="connsiteY23" fmla="*/ 960269 h 1638449"/>
              <a:gd name="connsiteX24" fmla="*/ 2506980 w 3398520"/>
              <a:gd name="connsiteY24" fmla="*/ 1310789 h 1638449"/>
              <a:gd name="connsiteX25" fmla="*/ 2613660 w 3398520"/>
              <a:gd name="connsiteY25" fmla="*/ 1531769 h 1638449"/>
              <a:gd name="connsiteX26" fmla="*/ 2796540 w 3398520"/>
              <a:gd name="connsiteY26" fmla="*/ 1592729 h 1638449"/>
              <a:gd name="connsiteX27" fmla="*/ 2971800 w 3398520"/>
              <a:gd name="connsiteY27" fmla="*/ 1547009 h 1638449"/>
              <a:gd name="connsiteX28" fmla="*/ 3185160 w 3398520"/>
              <a:gd name="connsiteY28" fmla="*/ 1585109 h 1638449"/>
              <a:gd name="connsiteX29" fmla="*/ 3238500 w 3398520"/>
              <a:gd name="connsiteY29" fmla="*/ 1615589 h 1638449"/>
              <a:gd name="connsiteX30" fmla="*/ 3398520 w 3398520"/>
              <a:gd name="connsiteY30" fmla="*/ 1600349 h 1638449"/>
              <a:gd name="connsiteX0" fmla="*/ 0 w 3398520"/>
              <a:gd name="connsiteY0" fmla="*/ 1638449 h 1638449"/>
              <a:gd name="connsiteX1" fmla="*/ 304800 w 3398520"/>
              <a:gd name="connsiteY1" fmla="*/ 1592729 h 1638449"/>
              <a:gd name="connsiteX2" fmla="*/ 388620 w 3398520"/>
              <a:gd name="connsiteY2" fmla="*/ 1371749 h 1638449"/>
              <a:gd name="connsiteX3" fmla="*/ 495300 w 3398520"/>
              <a:gd name="connsiteY3" fmla="*/ 1226969 h 1638449"/>
              <a:gd name="connsiteX4" fmla="*/ 579120 w 3398520"/>
              <a:gd name="connsiteY4" fmla="*/ 1348889 h 1638449"/>
              <a:gd name="connsiteX5" fmla="*/ 678180 w 3398520"/>
              <a:gd name="connsiteY5" fmla="*/ 1265069 h 1638449"/>
              <a:gd name="connsiteX6" fmla="*/ 769620 w 3398520"/>
              <a:gd name="connsiteY6" fmla="*/ 1508909 h 1638449"/>
              <a:gd name="connsiteX7" fmla="*/ 845820 w 3398520"/>
              <a:gd name="connsiteY7" fmla="*/ 1539389 h 1638449"/>
              <a:gd name="connsiteX8" fmla="*/ 1036320 w 3398520"/>
              <a:gd name="connsiteY8" fmla="*/ 1310789 h 1638449"/>
              <a:gd name="connsiteX9" fmla="*/ 1135380 w 3398520"/>
              <a:gd name="connsiteY9" fmla="*/ 1356509 h 1638449"/>
              <a:gd name="connsiteX10" fmla="*/ 1325880 w 3398520"/>
              <a:gd name="connsiteY10" fmla="*/ 1379369 h 1638449"/>
              <a:gd name="connsiteX11" fmla="*/ 1501140 w 3398520"/>
              <a:gd name="connsiteY11" fmla="*/ 1554629 h 1638449"/>
              <a:gd name="connsiteX12" fmla="*/ 1592580 w 3398520"/>
              <a:gd name="connsiteY12" fmla="*/ 1402229 h 1638449"/>
              <a:gd name="connsiteX13" fmla="*/ 1691640 w 3398520"/>
              <a:gd name="connsiteY13" fmla="*/ 1402229 h 1638449"/>
              <a:gd name="connsiteX14" fmla="*/ 1760220 w 3398520"/>
              <a:gd name="connsiteY14" fmla="*/ 1326029 h 1638449"/>
              <a:gd name="connsiteX15" fmla="*/ 1859280 w 3398520"/>
              <a:gd name="connsiteY15" fmla="*/ 1028849 h 1638449"/>
              <a:gd name="connsiteX16" fmla="*/ 1965960 w 3398520"/>
              <a:gd name="connsiteY16" fmla="*/ 922169 h 1638449"/>
              <a:gd name="connsiteX17" fmla="*/ 2042160 w 3398520"/>
              <a:gd name="connsiteY17" fmla="*/ 1280309 h 1638449"/>
              <a:gd name="connsiteX18" fmla="*/ 2156460 w 3398520"/>
              <a:gd name="connsiteY18" fmla="*/ 1486049 h 1638449"/>
              <a:gd name="connsiteX19" fmla="*/ 2225040 w 3398520"/>
              <a:gd name="connsiteY19" fmla="*/ 952649 h 1638449"/>
              <a:gd name="connsiteX20" fmla="*/ 2286000 w 3398520"/>
              <a:gd name="connsiteY20" fmla="*/ 388769 h 1638449"/>
              <a:gd name="connsiteX21" fmla="*/ 2301240 w 3398520"/>
              <a:gd name="connsiteY21" fmla="*/ 149 h 1638449"/>
              <a:gd name="connsiteX22" fmla="*/ 2354580 w 3398520"/>
              <a:gd name="connsiteY22" fmla="*/ 350669 h 1638449"/>
              <a:gd name="connsiteX23" fmla="*/ 2415540 w 3398520"/>
              <a:gd name="connsiteY23" fmla="*/ 960269 h 1638449"/>
              <a:gd name="connsiteX24" fmla="*/ 2506980 w 3398520"/>
              <a:gd name="connsiteY24" fmla="*/ 1310789 h 1638449"/>
              <a:gd name="connsiteX25" fmla="*/ 2613660 w 3398520"/>
              <a:gd name="connsiteY25" fmla="*/ 1531769 h 1638449"/>
              <a:gd name="connsiteX26" fmla="*/ 2796540 w 3398520"/>
              <a:gd name="connsiteY26" fmla="*/ 1592729 h 1638449"/>
              <a:gd name="connsiteX27" fmla="*/ 2971800 w 3398520"/>
              <a:gd name="connsiteY27" fmla="*/ 1547009 h 1638449"/>
              <a:gd name="connsiteX28" fmla="*/ 3185160 w 3398520"/>
              <a:gd name="connsiteY28" fmla="*/ 1585109 h 1638449"/>
              <a:gd name="connsiteX29" fmla="*/ 3238500 w 3398520"/>
              <a:gd name="connsiteY29" fmla="*/ 1615589 h 1638449"/>
              <a:gd name="connsiteX30" fmla="*/ 3398520 w 3398520"/>
              <a:gd name="connsiteY30" fmla="*/ 1600349 h 1638449"/>
              <a:gd name="connsiteX0" fmla="*/ 0 w 3398520"/>
              <a:gd name="connsiteY0" fmla="*/ 1638449 h 1638504"/>
              <a:gd name="connsiteX1" fmla="*/ 304800 w 3398520"/>
              <a:gd name="connsiteY1" fmla="*/ 1592729 h 1638504"/>
              <a:gd name="connsiteX2" fmla="*/ 388620 w 3398520"/>
              <a:gd name="connsiteY2" fmla="*/ 1371749 h 1638504"/>
              <a:gd name="connsiteX3" fmla="*/ 495300 w 3398520"/>
              <a:gd name="connsiteY3" fmla="*/ 1226969 h 1638504"/>
              <a:gd name="connsiteX4" fmla="*/ 579120 w 3398520"/>
              <a:gd name="connsiteY4" fmla="*/ 1348889 h 1638504"/>
              <a:gd name="connsiteX5" fmla="*/ 678180 w 3398520"/>
              <a:gd name="connsiteY5" fmla="*/ 1265069 h 1638504"/>
              <a:gd name="connsiteX6" fmla="*/ 769620 w 3398520"/>
              <a:gd name="connsiteY6" fmla="*/ 1508909 h 1638504"/>
              <a:gd name="connsiteX7" fmla="*/ 845820 w 3398520"/>
              <a:gd name="connsiteY7" fmla="*/ 1539389 h 1638504"/>
              <a:gd name="connsiteX8" fmla="*/ 1036320 w 3398520"/>
              <a:gd name="connsiteY8" fmla="*/ 1310789 h 1638504"/>
              <a:gd name="connsiteX9" fmla="*/ 1135380 w 3398520"/>
              <a:gd name="connsiteY9" fmla="*/ 1356509 h 1638504"/>
              <a:gd name="connsiteX10" fmla="*/ 1325880 w 3398520"/>
              <a:gd name="connsiteY10" fmla="*/ 1379369 h 1638504"/>
              <a:gd name="connsiteX11" fmla="*/ 1501140 w 3398520"/>
              <a:gd name="connsiteY11" fmla="*/ 1554629 h 1638504"/>
              <a:gd name="connsiteX12" fmla="*/ 1592580 w 3398520"/>
              <a:gd name="connsiteY12" fmla="*/ 1402229 h 1638504"/>
              <a:gd name="connsiteX13" fmla="*/ 1691640 w 3398520"/>
              <a:gd name="connsiteY13" fmla="*/ 1402229 h 1638504"/>
              <a:gd name="connsiteX14" fmla="*/ 1760220 w 3398520"/>
              <a:gd name="connsiteY14" fmla="*/ 1326029 h 1638504"/>
              <a:gd name="connsiteX15" fmla="*/ 1859280 w 3398520"/>
              <a:gd name="connsiteY15" fmla="*/ 1028849 h 1638504"/>
              <a:gd name="connsiteX16" fmla="*/ 1965960 w 3398520"/>
              <a:gd name="connsiteY16" fmla="*/ 922169 h 1638504"/>
              <a:gd name="connsiteX17" fmla="*/ 2042160 w 3398520"/>
              <a:gd name="connsiteY17" fmla="*/ 1280309 h 1638504"/>
              <a:gd name="connsiteX18" fmla="*/ 2156460 w 3398520"/>
              <a:gd name="connsiteY18" fmla="*/ 1486049 h 1638504"/>
              <a:gd name="connsiteX19" fmla="*/ 2225040 w 3398520"/>
              <a:gd name="connsiteY19" fmla="*/ 952649 h 1638504"/>
              <a:gd name="connsiteX20" fmla="*/ 2286000 w 3398520"/>
              <a:gd name="connsiteY20" fmla="*/ 388769 h 1638504"/>
              <a:gd name="connsiteX21" fmla="*/ 2301240 w 3398520"/>
              <a:gd name="connsiteY21" fmla="*/ 149 h 1638504"/>
              <a:gd name="connsiteX22" fmla="*/ 2354580 w 3398520"/>
              <a:gd name="connsiteY22" fmla="*/ 350669 h 1638504"/>
              <a:gd name="connsiteX23" fmla="*/ 2415540 w 3398520"/>
              <a:gd name="connsiteY23" fmla="*/ 960269 h 1638504"/>
              <a:gd name="connsiteX24" fmla="*/ 2506980 w 3398520"/>
              <a:gd name="connsiteY24" fmla="*/ 1310789 h 1638504"/>
              <a:gd name="connsiteX25" fmla="*/ 2613660 w 3398520"/>
              <a:gd name="connsiteY25" fmla="*/ 1531769 h 1638504"/>
              <a:gd name="connsiteX26" fmla="*/ 2842260 w 3398520"/>
              <a:gd name="connsiteY26" fmla="*/ 1638449 h 1638504"/>
              <a:gd name="connsiteX27" fmla="*/ 2971800 w 3398520"/>
              <a:gd name="connsiteY27" fmla="*/ 1547009 h 1638504"/>
              <a:gd name="connsiteX28" fmla="*/ 3185160 w 3398520"/>
              <a:gd name="connsiteY28" fmla="*/ 1585109 h 1638504"/>
              <a:gd name="connsiteX29" fmla="*/ 3238500 w 3398520"/>
              <a:gd name="connsiteY29" fmla="*/ 1615589 h 1638504"/>
              <a:gd name="connsiteX30" fmla="*/ 3398520 w 3398520"/>
              <a:gd name="connsiteY30" fmla="*/ 1600349 h 1638504"/>
              <a:gd name="connsiteX0" fmla="*/ 0 w 3398520"/>
              <a:gd name="connsiteY0" fmla="*/ 1638449 h 1639368"/>
              <a:gd name="connsiteX1" fmla="*/ 304800 w 3398520"/>
              <a:gd name="connsiteY1" fmla="*/ 1592729 h 1639368"/>
              <a:gd name="connsiteX2" fmla="*/ 388620 w 3398520"/>
              <a:gd name="connsiteY2" fmla="*/ 1371749 h 1639368"/>
              <a:gd name="connsiteX3" fmla="*/ 495300 w 3398520"/>
              <a:gd name="connsiteY3" fmla="*/ 1226969 h 1639368"/>
              <a:gd name="connsiteX4" fmla="*/ 579120 w 3398520"/>
              <a:gd name="connsiteY4" fmla="*/ 1348889 h 1639368"/>
              <a:gd name="connsiteX5" fmla="*/ 678180 w 3398520"/>
              <a:gd name="connsiteY5" fmla="*/ 1265069 h 1639368"/>
              <a:gd name="connsiteX6" fmla="*/ 769620 w 3398520"/>
              <a:gd name="connsiteY6" fmla="*/ 1508909 h 1639368"/>
              <a:gd name="connsiteX7" fmla="*/ 845820 w 3398520"/>
              <a:gd name="connsiteY7" fmla="*/ 1539389 h 1639368"/>
              <a:gd name="connsiteX8" fmla="*/ 1036320 w 3398520"/>
              <a:gd name="connsiteY8" fmla="*/ 1310789 h 1639368"/>
              <a:gd name="connsiteX9" fmla="*/ 1135380 w 3398520"/>
              <a:gd name="connsiteY9" fmla="*/ 1356509 h 1639368"/>
              <a:gd name="connsiteX10" fmla="*/ 1325880 w 3398520"/>
              <a:gd name="connsiteY10" fmla="*/ 1379369 h 1639368"/>
              <a:gd name="connsiteX11" fmla="*/ 1501140 w 3398520"/>
              <a:gd name="connsiteY11" fmla="*/ 1554629 h 1639368"/>
              <a:gd name="connsiteX12" fmla="*/ 1592580 w 3398520"/>
              <a:gd name="connsiteY12" fmla="*/ 1402229 h 1639368"/>
              <a:gd name="connsiteX13" fmla="*/ 1691640 w 3398520"/>
              <a:gd name="connsiteY13" fmla="*/ 1402229 h 1639368"/>
              <a:gd name="connsiteX14" fmla="*/ 1760220 w 3398520"/>
              <a:gd name="connsiteY14" fmla="*/ 1326029 h 1639368"/>
              <a:gd name="connsiteX15" fmla="*/ 1859280 w 3398520"/>
              <a:gd name="connsiteY15" fmla="*/ 1028849 h 1639368"/>
              <a:gd name="connsiteX16" fmla="*/ 1965960 w 3398520"/>
              <a:gd name="connsiteY16" fmla="*/ 922169 h 1639368"/>
              <a:gd name="connsiteX17" fmla="*/ 2042160 w 3398520"/>
              <a:gd name="connsiteY17" fmla="*/ 1280309 h 1639368"/>
              <a:gd name="connsiteX18" fmla="*/ 2156460 w 3398520"/>
              <a:gd name="connsiteY18" fmla="*/ 1486049 h 1639368"/>
              <a:gd name="connsiteX19" fmla="*/ 2225040 w 3398520"/>
              <a:gd name="connsiteY19" fmla="*/ 952649 h 1639368"/>
              <a:gd name="connsiteX20" fmla="*/ 2286000 w 3398520"/>
              <a:gd name="connsiteY20" fmla="*/ 388769 h 1639368"/>
              <a:gd name="connsiteX21" fmla="*/ 2301240 w 3398520"/>
              <a:gd name="connsiteY21" fmla="*/ 149 h 1639368"/>
              <a:gd name="connsiteX22" fmla="*/ 2354580 w 3398520"/>
              <a:gd name="connsiteY22" fmla="*/ 350669 h 1639368"/>
              <a:gd name="connsiteX23" fmla="*/ 2415540 w 3398520"/>
              <a:gd name="connsiteY23" fmla="*/ 960269 h 1639368"/>
              <a:gd name="connsiteX24" fmla="*/ 2506980 w 3398520"/>
              <a:gd name="connsiteY24" fmla="*/ 1310789 h 1639368"/>
              <a:gd name="connsiteX25" fmla="*/ 2613660 w 3398520"/>
              <a:gd name="connsiteY25" fmla="*/ 1531769 h 1639368"/>
              <a:gd name="connsiteX26" fmla="*/ 2842260 w 3398520"/>
              <a:gd name="connsiteY26" fmla="*/ 1638449 h 1639368"/>
              <a:gd name="connsiteX27" fmla="*/ 3185160 w 3398520"/>
              <a:gd name="connsiteY27" fmla="*/ 1585109 h 1639368"/>
              <a:gd name="connsiteX28" fmla="*/ 3238500 w 3398520"/>
              <a:gd name="connsiteY28" fmla="*/ 1615589 h 1639368"/>
              <a:gd name="connsiteX29" fmla="*/ 3398520 w 3398520"/>
              <a:gd name="connsiteY29" fmla="*/ 1600349 h 1639368"/>
              <a:gd name="connsiteX0" fmla="*/ 0 w 3398520"/>
              <a:gd name="connsiteY0" fmla="*/ 1638449 h 1642073"/>
              <a:gd name="connsiteX1" fmla="*/ 304800 w 3398520"/>
              <a:gd name="connsiteY1" fmla="*/ 1592729 h 1642073"/>
              <a:gd name="connsiteX2" fmla="*/ 388620 w 3398520"/>
              <a:gd name="connsiteY2" fmla="*/ 1371749 h 1642073"/>
              <a:gd name="connsiteX3" fmla="*/ 495300 w 3398520"/>
              <a:gd name="connsiteY3" fmla="*/ 1226969 h 1642073"/>
              <a:gd name="connsiteX4" fmla="*/ 579120 w 3398520"/>
              <a:gd name="connsiteY4" fmla="*/ 1348889 h 1642073"/>
              <a:gd name="connsiteX5" fmla="*/ 678180 w 3398520"/>
              <a:gd name="connsiteY5" fmla="*/ 1265069 h 1642073"/>
              <a:gd name="connsiteX6" fmla="*/ 769620 w 3398520"/>
              <a:gd name="connsiteY6" fmla="*/ 1508909 h 1642073"/>
              <a:gd name="connsiteX7" fmla="*/ 845820 w 3398520"/>
              <a:gd name="connsiteY7" fmla="*/ 1539389 h 1642073"/>
              <a:gd name="connsiteX8" fmla="*/ 1036320 w 3398520"/>
              <a:gd name="connsiteY8" fmla="*/ 1310789 h 1642073"/>
              <a:gd name="connsiteX9" fmla="*/ 1135380 w 3398520"/>
              <a:gd name="connsiteY9" fmla="*/ 1356509 h 1642073"/>
              <a:gd name="connsiteX10" fmla="*/ 1325880 w 3398520"/>
              <a:gd name="connsiteY10" fmla="*/ 1379369 h 1642073"/>
              <a:gd name="connsiteX11" fmla="*/ 1501140 w 3398520"/>
              <a:gd name="connsiteY11" fmla="*/ 1554629 h 1642073"/>
              <a:gd name="connsiteX12" fmla="*/ 1592580 w 3398520"/>
              <a:gd name="connsiteY12" fmla="*/ 1402229 h 1642073"/>
              <a:gd name="connsiteX13" fmla="*/ 1691640 w 3398520"/>
              <a:gd name="connsiteY13" fmla="*/ 1402229 h 1642073"/>
              <a:gd name="connsiteX14" fmla="*/ 1760220 w 3398520"/>
              <a:gd name="connsiteY14" fmla="*/ 1326029 h 1642073"/>
              <a:gd name="connsiteX15" fmla="*/ 1859280 w 3398520"/>
              <a:gd name="connsiteY15" fmla="*/ 1028849 h 1642073"/>
              <a:gd name="connsiteX16" fmla="*/ 1965960 w 3398520"/>
              <a:gd name="connsiteY16" fmla="*/ 922169 h 1642073"/>
              <a:gd name="connsiteX17" fmla="*/ 2042160 w 3398520"/>
              <a:gd name="connsiteY17" fmla="*/ 1280309 h 1642073"/>
              <a:gd name="connsiteX18" fmla="*/ 2156460 w 3398520"/>
              <a:gd name="connsiteY18" fmla="*/ 1486049 h 1642073"/>
              <a:gd name="connsiteX19" fmla="*/ 2225040 w 3398520"/>
              <a:gd name="connsiteY19" fmla="*/ 952649 h 1642073"/>
              <a:gd name="connsiteX20" fmla="*/ 2286000 w 3398520"/>
              <a:gd name="connsiteY20" fmla="*/ 388769 h 1642073"/>
              <a:gd name="connsiteX21" fmla="*/ 2301240 w 3398520"/>
              <a:gd name="connsiteY21" fmla="*/ 149 h 1642073"/>
              <a:gd name="connsiteX22" fmla="*/ 2354580 w 3398520"/>
              <a:gd name="connsiteY22" fmla="*/ 350669 h 1642073"/>
              <a:gd name="connsiteX23" fmla="*/ 2415540 w 3398520"/>
              <a:gd name="connsiteY23" fmla="*/ 960269 h 1642073"/>
              <a:gd name="connsiteX24" fmla="*/ 2506980 w 3398520"/>
              <a:gd name="connsiteY24" fmla="*/ 1310789 h 1642073"/>
              <a:gd name="connsiteX25" fmla="*/ 2613660 w 3398520"/>
              <a:gd name="connsiteY25" fmla="*/ 1531769 h 1642073"/>
              <a:gd name="connsiteX26" fmla="*/ 2842260 w 3398520"/>
              <a:gd name="connsiteY26" fmla="*/ 1638449 h 1642073"/>
              <a:gd name="connsiteX27" fmla="*/ 3238500 w 3398520"/>
              <a:gd name="connsiteY27" fmla="*/ 1615589 h 1642073"/>
              <a:gd name="connsiteX28" fmla="*/ 3398520 w 3398520"/>
              <a:gd name="connsiteY28" fmla="*/ 1600349 h 1642073"/>
              <a:gd name="connsiteX0" fmla="*/ 0 w 3398520"/>
              <a:gd name="connsiteY0" fmla="*/ 1638449 h 1640423"/>
              <a:gd name="connsiteX1" fmla="*/ 304800 w 3398520"/>
              <a:gd name="connsiteY1" fmla="*/ 1592729 h 1640423"/>
              <a:gd name="connsiteX2" fmla="*/ 388620 w 3398520"/>
              <a:gd name="connsiteY2" fmla="*/ 1371749 h 1640423"/>
              <a:gd name="connsiteX3" fmla="*/ 495300 w 3398520"/>
              <a:gd name="connsiteY3" fmla="*/ 1226969 h 1640423"/>
              <a:gd name="connsiteX4" fmla="*/ 579120 w 3398520"/>
              <a:gd name="connsiteY4" fmla="*/ 1348889 h 1640423"/>
              <a:gd name="connsiteX5" fmla="*/ 678180 w 3398520"/>
              <a:gd name="connsiteY5" fmla="*/ 1265069 h 1640423"/>
              <a:gd name="connsiteX6" fmla="*/ 769620 w 3398520"/>
              <a:gd name="connsiteY6" fmla="*/ 1508909 h 1640423"/>
              <a:gd name="connsiteX7" fmla="*/ 845820 w 3398520"/>
              <a:gd name="connsiteY7" fmla="*/ 1539389 h 1640423"/>
              <a:gd name="connsiteX8" fmla="*/ 1036320 w 3398520"/>
              <a:gd name="connsiteY8" fmla="*/ 1310789 h 1640423"/>
              <a:gd name="connsiteX9" fmla="*/ 1135380 w 3398520"/>
              <a:gd name="connsiteY9" fmla="*/ 1356509 h 1640423"/>
              <a:gd name="connsiteX10" fmla="*/ 1325880 w 3398520"/>
              <a:gd name="connsiteY10" fmla="*/ 1379369 h 1640423"/>
              <a:gd name="connsiteX11" fmla="*/ 1501140 w 3398520"/>
              <a:gd name="connsiteY11" fmla="*/ 1554629 h 1640423"/>
              <a:gd name="connsiteX12" fmla="*/ 1592580 w 3398520"/>
              <a:gd name="connsiteY12" fmla="*/ 1402229 h 1640423"/>
              <a:gd name="connsiteX13" fmla="*/ 1691640 w 3398520"/>
              <a:gd name="connsiteY13" fmla="*/ 1402229 h 1640423"/>
              <a:gd name="connsiteX14" fmla="*/ 1760220 w 3398520"/>
              <a:gd name="connsiteY14" fmla="*/ 1326029 h 1640423"/>
              <a:gd name="connsiteX15" fmla="*/ 1859280 w 3398520"/>
              <a:gd name="connsiteY15" fmla="*/ 1028849 h 1640423"/>
              <a:gd name="connsiteX16" fmla="*/ 1965960 w 3398520"/>
              <a:gd name="connsiteY16" fmla="*/ 922169 h 1640423"/>
              <a:gd name="connsiteX17" fmla="*/ 2042160 w 3398520"/>
              <a:gd name="connsiteY17" fmla="*/ 1280309 h 1640423"/>
              <a:gd name="connsiteX18" fmla="*/ 2156460 w 3398520"/>
              <a:gd name="connsiteY18" fmla="*/ 1486049 h 1640423"/>
              <a:gd name="connsiteX19" fmla="*/ 2225040 w 3398520"/>
              <a:gd name="connsiteY19" fmla="*/ 952649 h 1640423"/>
              <a:gd name="connsiteX20" fmla="*/ 2286000 w 3398520"/>
              <a:gd name="connsiteY20" fmla="*/ 388769 h 1640423"/>
              <a:gd name="connsiteX21" fmla="*/ 2301240 w 3398520"/>
              <a:gd name="connsiteY21" fmla="*/ 149 h 1640423"/>
              <a:gd name="connsiteX22" fmla="*/ 2354580 w 3398520"/>
              <a:gd name="connsiteY22" fmla="*/ 350669 h 1640423"/>
              <a:gd name="connsiteX23" fmla="*/ 2415540 w 3398520"/>
              <a:gd name="connsiteY23" fmla="*/ 960269 h 1640423"/>
              <a:gd name="connsiteX24" fmla="*/ 2506980 w 3398520"/>
              <a:gd name="connsiteY24" fmla="*/ 1310789 h 1640423"/>
              <a:gd name="connsiteX25" fmla="*/ 2613660 w 3398520"/>
              <a:gd name="connsiteY25" fmla="*/ 1531769 h 1640423"/>
              <a:gd name="connsiteX26" fmla="*/ 2842260 w 3398520"/>
              <a:gd name="connsiteY26" fmla="*/ 1638449 h 1640423"/>
              <a:gd name="connsiteX27" fmla="*/ 3398520 w 3398520"/>
              <a:gd name="connsiteY27" fmla="*/ 1600349 h 1640423"/>
              <a:gd name="connsiteX0" fmla="*/ 0 w 2842260"/>
              <a:gd name="connsiteY0" fmla="*/ 1638449 h 1638449"/>
              <a:gd name="connsiteX1" fmla="*/ 304800 w 2842260"/>
              <a:gd name="connsiteY1" fmla="*/ 1592729 h 1638449"/>
              <a:gd name="connsiteX2" fmla="*/ 388620 w 2842260"/>
              <a:gd name="connsiteY2" fmla="*/ 1371749 h 1638449"/>
              <a:gd name="connsiteX3" fmla="*/ 495300 w 2842260"/>
              <a:gd name="connsiteY3" fmla="*/ 1226969 h 1638449"/>
              <a:gd name="connsiteX4" fmla="*/ 579120 w 2842260"/>
              <a:gd name="connsiteY4" fmla="*/ 1348889 h 1638449"/>
              <a:gd name="connsiteX5" fmla="*/ 678180 w 2842260"/>
              <a:gd name="connsiteY5" fmla="*/ 1265069 h 1638449"/>
              <a:gd name="connsiteX6" fmla="*/ 769620 w 2842260"/>
              <a:gd name="connsiteY6" fmla="*/ 1508909 h 1638449"/>
              <a:gd name="connsiteX7" fmla="*/ 845820 w 2842260"/>
              <a:gd name="connsiteY7" fmla="*/ 1539389 h 1638449"/>
              <a:gd name="connsiteX8" fmla="*/ 1036320 w 2842260"/>
              <a:gd name="connsiteY8" fmla="*/ 1310789 h 1638449"/>
              <a:gd name="connsiteX9" fmla="*/ 1135380 w 2842260"/>
              <a:gd name="connsiteY9" fmla="*/ 1356509 h 1638449"/>
              <a:gd name="connsiteX10" fmla="*/ 1325880 w 2842260"/>
              <a:gd name="connsiteY10" fmla="*/ 1379369 h 1638449"/>
              <a:gd name="connsiteX11" fmla="*/ 1501140 w 2842260"/>
              <a:gd name="connsiteY11" fmla="*/ 1554629 h 1638449"/>
              <a:gd name="connsiteX12" fmla="*/ 1592580 w 2842260"/>
              <a:gd name="connsiteY12" fmla="*/ 1402229 h 1638449"/>
              <a:gd name="connsiteX13" fmla="*/ 1691640 w 2842260"/>
              <a:gd name="connsiteY13" fmla="*/ 1402229 h 1638449"/>
              <a:gd name="connsiteX14" fmla="*/ 1760220 w 2842260"/>
              <a:gd name="connsiteY14" fmla="*/ 1326029 h 1638449"/>
              <a:gd name="connsiteX15" fmla="*/ 1859280 w 2842260"/>
              <a:gd name="connsiteY15" fmla="*/ 1028849 h 1638449"/>
              <a:gd name="connsiteX16" fmla="*/ 1965960 w 2842260"/>
              <a:gd name="connsiteY16" fmla="*/ 922169 h 1638449"/>
              <a:gd name="connsiteX17" fmla="*/ 2042160 w 2842260"/>
              <a:gd name="connsiteY17" fmla="*/ 1280309 h 1638449"/>
              <a:gd name="connsiteX18" fmla="*/ 2156460 w 2842260"/>
              <a:gd name="connsiteY18" fmla="*/ 1486049 h 1638449"/>
              <a:gd name="connsiteX19" fmla="*/ 2225040 w 2842260"/>
              <a:gd name="connsiteY19" fmla="*/ 952649 h 1638449"/>
              <a:gd name="connsiteX20" fmla="*/ 2286000 w 2842260"/>
              <a:gd name="connsiteY20" fmla="*/ 388769 h 1638449"/>
              <a:gd name="connsiteX21" fmla="*/ 2301240 w 2842260"/>
              <a:gd name="connsiteY21" fmla="*/ 149 h 1638449"/>
              <a:gd name="connsiteX22" fmla="*/ 2354580 w 2842260"/>
              <a:gd name="connsiteY22" fmla="*/ 350669 h 1638449"/>
              <a:gd name="connsiteX23" fmla="*/ 2415540 w 2842260"/>
              <a:gd name="connsiteY23" fmla="*/ 960269 h 1638449"/>
              <a:gd name="connsiteX24" fmla="*/ 2506980 w 2842260"/>
              <a:gd name="connsiteY24" fmla="*/ 1310789 h 1638449"/>
              <a:gd name="connsiteX25" fmla="*/ 2613660 w 2842260"/>
              <a:gd name="connsiteY25" fmla="*/ 1531769 h 1638449"/>
              <a:gd name="connsiteX26" fmla="*/ 2842260 w 2842260"/>
              <a:gd name="connsiteY26" fmla="*/ 1638449 h 16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42260" h="1638449">
                <a:moveTo>
                  <a:pt x="0" y="1638449"/>
                </a:moveTo>
                <a:cubicBezTo>
                  <a:pt x="3810" y="1632099"/>
                  <a:pt x="240030" y="1637179"/>
                  <a:pt x="304800" y="1592729"/>
                </a:cubicBezTo>
                <a:cubicBezTo>
                  <a:pt x="369570" y="1548279"/>
                  <a:pt x="356870" y="1432709"/>
                  <a:pt x="388620" y="1371749"/>
                </a:cubicBezTo>
                <a:cubicBezTo>
                  <a:pt x="420370" y="1310789"/>
                  <a:pt x="463550" y="1230779"/>
                  <a:pt x="495300" y="1226969"/>
                </a:cubicBezTo>
                <a:cubicBezTo>
                  <a:pt x="527050" y="1223159"/>
                  <a:pt x="548640" y="1342539"/>
                  <a:pt x="579120" y="1348889"/>
                </a:cubicBezTo>
                <a:cubicBezTo>
                  <a:pt x="609600" y="1355239"/>
                  <a:pt x="646430" y="1238399"/>
                  <a:pt x="678180" y="1265069"/>
                </a:cubicBezTo>
                <a:cubicBezTo>
                  <a:pt x="709930" y="1291739"/>
                  <a:pt x="741680" y="1463189"/>
                  <a:pt x="769620" y="1508909"/>
                </a:cubicBezTo>
                <a:cubicBezTo>
                  <a:pt x="797560" y="1554629"/>
                  <a:pt x="801370" y="1572409"/>
                  <a:pt x="845820" y="1539389"/>
                </a:cubicBezTo>
                <a:cubicBezTo>
                  <a:pt x="890270" y="1506369"/>
                  <a:pt x="988060" y="1341269"/>
                  <a:pt x="1036320" y="1310789"/>
                </a:cubicBezTo>
                <a:cubicBezTo>
                  <a:pt x="1084580" y="1280309"/>
                  <a:pt x="1087120" y="1345079"/>
                  <a:pt x="1135380" y="1356509"/>
                </a:cubicBezTo>
                <a:cubicBezTo>
                  <a:pt x="1183640" y="1367939"/>
                  <a:pt x="1264920" y="1346349"/>
                  <a:pt x="1325880" y="1379369"/>
                </a:cubicBezTo>
                <a:cubicBezTo>
                  <a:pt x="1386840" y="1412389"/>
                  <a:pt x="1456690" y="1550819"/>
                  <a:pt x="1501140" y="1554629"/>
                </a:cubicBezTo>
                <a:cubicBezTo>
                  <a:pt x="1545590" y="1558439"/>
                  <a:pt x="1560830" y="1427629"/>
                  <a:pt x="1592580" y="1402229"/>
                </a:cubicBezTo>
                <a:cubicBezTo>
                  <a:pt x="1624330" y="1376829"/>
                  <a:pt x="1663700" y="1414929"/>
                  <a:pt x="1691640" y="1402229"/>
                </a:cubicBezTo>
                <a:cubicBezTo>
                  <a:pt x="1719580" y="1389529"/>
                  <a:pt x="1732280" y="1388259"/>
                  <a:pt x="1760220" y="1326029"/>
                </a:cubicBezTo>
                <a:cubicBezTo>
                  <a:pt x="1788160" y="1263799"/>
                  <a:pt x="1824990" y="1096159"/>
                  <a:pt x="1859280" y="1028849"/>
                </a:cubicBezTo>
                <a:cubicBezTo>
                  <a:pt x="1893570" y="961539"/>
                  <a:pt x="1935480" y="880259"/>
                  <a:pt x="1965960" y="922169"/>
                </a:cubicBezTo>
                <a:cubicBezTo>
                  <a:pt x="1996440" y="964079"/>
                  <a:pt x="2010410" y="1186329"/>
                  <a:pt x="2042160" y="1280309"/>
                </a:cubicBezTo>
                <a:cubicBezTo>
                  <a:pt x="2073910" y="1374289"/>
                  <a:pt x="2125980" y="1540659"/>
                  <a:pt x="2156460" y="1486049"/>
                </a:cubicBezTo>
                <a:cubicBezTo>
                  <a:pt x="2186940" y="1431439"/>
                  <a:pt x="2203450" y="1135529"/>
                  <a:pt x="2225040" y="952649"/>
                </a:cubicBezTo>
                <a:cubicBezTo>
                  <a:pt x="2246630" y="769769"/>
                  <a:pt x="2273300" y="547519"/>
                  <a:pt x="2286000" y="388769"/>
                </a:cubicBezTo>
                <a:cubicBezTo>
                  <a:pt x="2298700" y="230019"/>
                  <a:pt x="2289810" y="6499"/>
                  <a:pt x="2301240" y="149"/>
                </a:cubicBezTo>
                <a:cubicBezTo>
                  <a:pt x="2312670" y="-6201"/>
                  <a:pt x="2335530" y="190649"/>
                  <a:pt x="2354580" y="350669"/>
                </a:cubicBezTo>
                <a:cubicBezTo>
                  <a:pt x="2373630" y="510689"/>
                  <a:pt x="2390140" y="800249"/>
                  <a:pt x="2415540" y="960269"/>
                </a:cubicBezTo>
                <a:cubicBezTo>
                  <a:pt x="2440940" y="1120289"/>
                  <a:pt x="2473960" y="1215539"/>
                  <a:pt x="2506980" y="1310789"/>
                </a:cubicBezTo>
                <a:cubicBezTo>
                  <a:pt x="2540000" y="1406039"/>
                  <a:pt x="2557780" y="1477159"/>
                  <a:pt x="2613660" y="1531769"/>
                </a:cubicBezTo>
                <a:cubicBezTo>
                  <a:pt x="2669540" y="1586379"/>
                  <a:pt x="2711450" y="1627019"/>
                  <a:pt x="2842260" y="1638449"/>
                </a:cubicBezTo>
              </a:path>
            </a:pathLst>
          </a:custGeom>
          <a:noFill/>
          <a:ln w="57150">
            <a:solidFill>
              <a:srgbClr val="FF1D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F6735A9-B33B-49A5-ABEF-446F244F30CC}"/>
              </a:ext>
            </a:extLst>
          </p:cNvPr>
          <p:cNvSpPr txBox="1"/>
          <p:nvPr/>
        </p:nvSpPr>
        <p:spPr>
          <a:xfrm>
            <a:off x="6449873" y="979927"/>
            <a:ext cx="1407373" cy="461665"/>
          </a:xfrm>
          <a:prstGeom prst="rect">
            <a:avLst/>
          </a:prstGeom>
          <a:noFill/>
        </p:spPr>
        <p:txBody>
          <a:bodyPr wrap="none" rtlCol="0">
            <a:spAutoFit/>
          </a:bodyPr>
          <a:lstStyle/>
          <a:p>
            <a:pPr algn="r"/>
            <a:r>
              <a:rPr lang="en-US" sz="2400" b="1" dirty="0"/>
              <a:t>DISASTER</a:t>
            </a:r>
            <a:endParaRPr lang="en-CA" sz="2400" b="1" dirty="0"/>
          </a:p>
        </p:txBody>
      </p:sp>
      <p:grpSp>
        <p:nvGrpSpPr>
          <p:cNvPr id="35" name="Group 34">
            <a:extLst>
              <a:ext uri="{FF2B5EF4-FFF2-40B4-BE49-F238E27FC236}">
                <a16:creationId xmlns:a16="http://schemas.microsoft.com/office/drawing/2014/main" id="{6DAFAC15-9D38-4314-92F8-6F896C841ED0}"/>
              </a:ext>
            </a:extLst>
          </p:cNvPr>
          <p:cNvGrpSpPr/>
          <p:nvPr/>
        </p:nvGrpSpPr>
        <p:grpSpPr>
          <a:xfrm>
            <a:off x="332459" y="2254830"/>
            <a:ext cx="11835858" cy="4153874"/>
            <a:chOff x="332459" y="2254830"/>
            <a:chExt cx="11835858" cy="4153874"/>
          </a:xfrm>
        </p:grpSpPr>
        <p:sp>
          <p:nvSpPr>
            <p:cNvPr id="36" name="TextBox 35">
              <a:extLst>
                <a:ext uri="{FF2B5EF4-FFF2-40B4-BE49-F238E27FC236}">
                  <a16:creationId xmlns:a16="http://schemas.microsoft.com/office/drawing/2014/main" id="{A070D582-BCCF-4185-BECF-68A47EAF6584}"/>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37" name="TextBox 36">
              <a:extLst>
                <a:ext uri="{FF2B5EF4-FFF2-40B4-BE49-F238E27FC236}">
                  <a16:creationId xmlns:a16="http://schemas.microsoft.com/office/drawing/2014/main" id="{7629696E-EA21-49C7-8FD2-FF17569036BE}"/>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38" name="TextBox 37">
              <a:extLst>
                <a:ext uri="{FF2B5EF4-FFF2-40B4-BE49-F238E27FC236}">
                  <a16:creationId xmlns:a16="http://schemas.microsoft.com/office/drawing/2014/main" id="{7D8BC08E-8B64-4ED0-8CDC-D60E99F73F3E}"/>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39" name="TextBox 38">
              <a:extLst>
                <a:ext uri="{FF2B5EF4-FFF2-40B4-BE49-F238E27FC236}">
                  <a16:creationId xmlns:a16="http://schemas.microsoft.com/office/drawing/2014/main" id="{BB72911A-9DCD-4DAF-9936-F0B34BB9CD9C}"/>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40" name="TextBox 39">
              <a:extLst>
                <a:ext uri="{FF2B5EF4-FFF2-40B4-BE49-F238E27FC236}">
                  <a16:creationId xmlns:a16="http://schemas.microsoft.com/office/drawing/2014/main" id="{7E1191C8-701A-4C97-9006-31FDDADE20EE}"/>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41" name="TextBox 40">
              <a:extLst>
                <a:ext uri="{FF2B5EF4-FFF2-40B4-BE49-F238E27FC236}">
                  <a16:creationId xmlns:a16="http://schemas.microsoft.com/office/drawing/2014/main" id="{F96472B6-97D1-4659-9C73-8AEA4615CA69}"/>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42" name="Straight Connector 41">
              <a:extLst>
                <a:ext uri="{FF2B5EF4-FFF2-40B4-BE49-F238E27FC236}">
                  <a16:creationId xmlns:a16="http://schemas.microsoft.com/office/drawing/2014/main" id="{440E333E-4624-432F-933D-F53EAB3569EA}"/>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3F63109-4DFE-4B36-A1DD-32F9083C0450}"/>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999A594-E2DF-41D0-B6DC-E2BA53132E00}"/>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21F8928-7367-401B-83CF-2C09BD697E35}"/>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619A1F86-34B0-4E73-87C3-799E6F0F1393}"/>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725723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down)">
                                      <p:cBhvr>
                                        <p:cTn id="14" dur="1000"/>
                                        <p:tgtEl>
                                          <p:spTgt spid="50"/>
                                        </p:tgtEl>
                                      </p:cBhvr>
                                    </p:animEffect>
                                  </p:childTnLst>
                                </p:cTn>
                              </p:par>
                              <p:par>
                                <p:cTn id="15" presetID="22" presetClass="exit" presetSubtype="1" fill="hold" grpId="0" nodeType="withEffect">
                                  <p:stCondLst>
                                    <p:cond delay="0"/>
                                  </p:stCondLst>
                                  <p:childTnLst>
                                    <p:animEffect transition="out" filter="wipe(up)">
                                      <p:cBhvr>
                                        <p:cTn id="16" dur="1000"/>
                                        <p:tgtEl>
                                          <p:spTgt spid="33"/>
                                        </p:tgtEl>
                                      </p:cBhvr>
                                    </p:animEffect>
                                    <p:set>
                                      <p:cBhvr>
                                        <p:cTn id="17" dur="1" fill="hold">
                                          <p:stCondLst>
                                            <p:cond delay="999"/>
                                          </p:stCondLst>
                                        </p:cTn>
                                        <p:tgtEl>
                                          <p:spTgt spid="33"/>
                                        </p:tgtEl>
                                        <p:attrNameLst>
                                          <p:attrName>style.visibility</p:attrName>
                                        </p:attrNameLst>
                                      </p:cBhvr>
                                      <p:to>
                                        <p:strVal val="hidden"/>
                                      </p:to>
                                    </p:set>
                                  </p:childTnLst>
                                </p:cTn>
                              </p:par>
                              <p:par>
                                <p:cTn id="18" presetID="10" presetClass="entr" presetSubtype="0" fill="hold" grpId="0" nodeType="withEffect">
                                  <p:stCondLst>
                                    <p:cond delay="500"/>
                                  </p:stCondLst>
                                  <p:childTnLst>
                                    <p:set>
                                      <p:cBhvr>
                                        <p:cTn id="19" dur="1" fill="hold">
                                          <p:stCondLst>
                                            <p:cond delay="0"/>
                                          </p:stCondLst>
                                        </p:cTn>
                                        <p:tgtEl>
                                          <p:spTgt spid="79"/>
                                        </p:tgtEl>
                                        <p:attrNameLst>
                                          <p:attrName>style.visibility</p:attrName>
                                        </p:attrNameLst>
                                      </p:cBhvr>
                                      <p:to>
                                        <p:strVal val="visible"/>
                                      </p:to>
                                    </p:set>
                                    <p:animEffect transition="in" filter="fade">
                                      <p:cBhvr>
                                        <p:cTn id="2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50" grpId="0" animBg="1"/>
      <p:bldP spid="33" grpId="0" animBg="1"/>
      <p:bldP spid="3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grpSp>
        <p:nvGrpSpPr>
          <p:cNvPr id="12" name="Group 11"/>
          <p:cNvGrpSpPr/>
          <p:nvPr/>
        </p:nvGrpSpPr>
        <p:grpSpPr>
          <a:xfrm>
            <a:off x="6327664" y="3366198"/>
            <a:ext cx="3500739" cy="2903226"/>
            <a:chOff x="6327664" y="3366198"/>
            <a:chExt cx="3500739" cy="2903226"/>
          </a:xfrm>
        </p:grpSpPr>
        <p:sp>
          <p:nvSpPr>
            <p:cNvPr id="123" name="Rectangle 122"/>
            <p:cNvSpPr/>
            <p:nvPr/>
          </p:nvSpPr>
          <p:spPr>
            <a:xfrm>
              <a:off x="6327664" y="3366198"/>
              <a:ext cx="3500739" cy="2903226"/>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p:cNvSpPr txBox="1"/>
            <p:nvPr/>
          </p:nvSpPr>
          <p:spPr>
            <a:xfrm>
              <a:off x="7353892" y="5872377"/>
              <a:ext cx="1542410" cy="261610"/>
            </a:xfrm>
            <a:prstGeom prst="rect">
              <a:avLst/>
            </a:prstGeom>
            <a:noFill/>
          </p:spPr>
          <p:txBody>
            <a:bodyPr wrap="none" rtlCol="0">
              <a:spAutoFit/>
            </a:bodyPr>
            <a:lstStyle/>
            <a:p>
              <a:pPr algn="ctr"/>
              <a:r>
                <a:rPr lang="en-US" sz="1100" baseline="30000" dirty="0">
                  <a:solidFill>
                    <a:schemeClr val="tx1">
                      <a:lumMod val="75000"/>
                      <a:lumOff val="25000"/>
                    </a:schemeClr>
                  </a:solidFill>
                </a:rPr>
                <a:t>comScore July 2018, PHD Estimates</a:t>
              </a:r>
              <a:endParaRPr lang="en-US" sz="1100" dirty="0">
                <a:solidFill>
                  <a:schemeClr val="tx1">
                    <a:lumMod val="75000"/>
                    <a:lumOff val="25000"/>
                  </a:schemeClr>
                </a:solidFill>
              </a:endParaRPr>
            </a:p>
          </p:txBody>
        </p:sp>
      </p:grpSp>
      <p:sp>
        <p:nvSpPr>
          <p:cNvPr id="124" name="TextBox 123"/>
          <p:cNvSpPr txBox="1"/>
          <p:nvPr/>
        </p:nvSpPr>
        <p:spPr>
          <a:xfrm>
            <a:off x="6907380" y="3656821"/>
            <a:ext cx="2517268" cy="738664"/>
          </a:xfrm>
          <a:prstGeom prst="rect">
            <a:avLst/>
          </a:prstGeom>
          <a:noFill/>
          <a:ln w="3175">
            <a:noFill/>
          </a:ln>
        </p:spPr>
        <p:txBody>
          <a:bodyPr wrap="square" rtlCol="0">
            <a:spAutoFit/>
          </a:bodyPr>
          <a:lstStyle/>
          <a:p>
            <a:pPr algn="ctr"/>
            <a:r>
              <a:rPr lang="en-US" sz="1400" dirty="0">
                <a:solidFill>
                  <a:srgbClr val="548235"/>
                </a:solidFill>
                <a:latin typeface="Century Gothic" panose="020B0502020202020204" pitchFamily="34" charset="0"/>
              </a:rPr>
              <a:t>Adult 18+ </a:t>
            </a:r>
            <a:r>
              <a:rPr lang="en-US" sz="1400" b="1" u="sng" dirty="0">
                <a:solidFill>
                  <a:srgbClr val="548235"/>
                </a:solidFill>
                <a:latin typeface="Century Gothic" panose="020B0502020202020204" pitchFamily="34" charset="0"/>
              </a:rPr>
              <a:t>2017</a:t>
            </a:r>
            <a:r>
              <a:rPr lang="en-US" sz="1400" baseline="30000" dirty="0">
                <a:solidFill>
                  <a:srgbClr val="548235"/>
                </a:solidFill>
                <a:latin typeface="Century Gothic" panose="020B0502020202020204" pitchFamily="34" charset="0"/>
              </a:rPr>
              <a:t> 1 </a:t>
            </a:r>
            <a:r>
              <a:rPr lang="en-US" sz="1400" dirty="0">
                <a:solidFill>
                  <a:srgbClr val="548235"/>
                </a:solidFill>
                <a:latin typeface="Century Gothic" panose="020B0502020202020204" pitchFamily="34" charset="0"/>
              </a:rPr>
              <a:t>Weekly Reach/Minutes</a:t>
            </a:r>
          </a:p>
          <a:p>
            <a:pPr algn="ctr"/>
            <a:r>
              <a:rPr lang="en-US" sz="1400" b="1" dirty="0">
                <a:solidFill>
                  <a:srgbClr val="548235"/>
                </a:solidFill>
                <a:latin typeface="Century Gothic" panose="020B0502020202020204" pitchFamily="34" charset="0"/>
              </a:rPr>
              <a:t>UNEARTHED INTERNET</a:t>
            </a:r>
          </a:p>
        </p:txBody>
      </p:sp>
      <p:sp>
        <p:nvSpPr>
          <p:cNvPr id="167" name="TextBox 166"/>
          <p:cNvSpPr txBox="1"/>
          <p:nvPr/>
        </p:nvSpPr>
        <p:spPr>
          <a:xfrm>
            <a:off x="8269686" y="4458750"/>
            <a:ext cx="1202346" cy="823302"/>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95%  2,154</a:t>
            </a:r>
          </a:p>
          <a:p>
            <a:pPr algn="r">
              <a:lnSpc>
                <a:spcPts val="1900"/>
              </a:lnSpc>
            </a:pPr>
            <a:r>
              <a:rPr lang="en-US" sz="1400" dirty="0">
                <a:solidFill>
                  <a:srgbClr val="548235"/>
                </a:solidFill>
                <a:latin typeface="Century Gothic" panose="020B0502020202020204" pitchFamily="34" charset="0"/>
              </a:rPr>
              <a:t>90%  1,377</a:t>
            </a:r>
          </a:p>
          <a:p>
            <a:pPr algn="r">
              <a:lnSpc>
                <a:spcPts val="1900"/>
              </a:lnSpc>
            </a:pPr>
            <a:r>
              <a:rPr lang="en-US" sz="1400" dirty="0">
                <a:solidFill>
                  <a:srgbClr val="548235"/>
                </a:solidFill>
                <a:latin typeface="Century Gothic" panose="020B0502020202020204" pitchFamily="34" charset="0"/>
              </a:rPr>
              <a:t>87%     777</a:t>
            </a:r>
          </a:p>
        </p:txBody>
      </p:sp>
      <p:sp>
        <p:nvSpPr>
          <p:cNvPr id="168" name="TextBox 167"/>
          <p:cNvSpPr txBox="1"/>
          <p:nvPr/>
        </p:nvSpPr>
        <p:spPr>
          <a:xfrm>
            <a:off x="6234585" y="4458750"/>
            <a:ext cx="1708025" cy="823302"/>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UNEARTHED</a:t>
            </a:r>
          </a:p>
          <a:p>
            <a:pPr algn="r">
              <a:lnSpc>
                <a:spcPts val="1900"/>
              </a:lnSpc>
            </a:pPr>
            <a:r>
              <a:rPr lang="en-US" sz="1400" dirty="0">
                <a:solidFill>
                  <a:srgbClr val="548235"/>
                </a:solidFill>
                <a:latin typeface="Century Gothic" panose="020B0502020202020204" pitchFamily="34" charset="0"/>
              </a:rPr>
              <a:t>NON-VIDEO</a:t>
            </a:r>
          </a:p>
          <a:p>
            <a:pPr algn="r">
              <a:lnSpc>
                <a:spcPts val="1900"/>
              </a:lnSpc>
            </a:pPr>
            <a:r>
              <a:rPr lang="en-US" sz="1400" dirty="0">
                <a:solidFill>
                  <a:srgbClr val="548235"/>
                </a:solidFill>
                <a:latin typeface="Century Gothic" panose="020B0502020202020204" pitchFamily="34" charset="0"/>
              </a:rPr>
              <a:t>VIDEO</a:t>
            </a:r>
          </a:p>
        </p:txBody>
      </p:sp>
      <p:pic>
        <p:nvPicPr>
          <p:cNvPr id="194" name="Picture 193"/>
          <p:cNvPicPr>
            <a:picLocks noChangeAspect="1"/>
          </p:cNvPicPr>
          <p:nvPr/>
        </p:nvPicPr>
        <p:blipFill>
          <a:blip r:embed="rId3"/>
          <a:stretch>
            <a:fillRect/>
          </a:stretch>
        </p:blipFill>
        <p:spPr>
          <a:xfrm>
            <a:off x="7955620" y="4697784"/>
            <a:ext cx="454376" cy="313744"/>
          </a:xfrm>
          <a:prstGeom prst="rect">
            <a:avLst/>
          </a:prstGeom>
        </p:spPr>
      </p:pic>
      <p:pic>
        <p:nvPicPr>
          <p:cNvPr id="195" name="Picture 194"/>
          <p:cNvPicPr>
            <a:picLocks noChangeAspect="1"/>
          </p:cNvPicPr>
          <p:nvPr/>
        </p:nvPicPr>
        <p:blipFill>
          <a:blip r:embed="rId4"/>
          <a:stretch>
            <a:fillRect/>
          </a:stretch>
        </p:blipFill>
        <p:spPr>
          <a:xfrm>
            <a:off x="7966440" y="4956752"/>
            <a:ext cx="432736" cy="389474"/>
          </a:xfrm>
          <a:prstGeom prst="rect">
            <a:avLst/>
          </a:prstGeom>
        </p:spPr>
      </p:pic>
      <p:pic>
        <p:nvPicPr>
          <p:cNvPr id="196" name="Picture 195"/>
          <p:cNvPicPr>
            <a:picLocks noChangeAspect="1"/>
          </p:cNvPicPr>
          <p:nvPr/>
        </p:nvPicPr>
        <p:blipFill>
          <a:blip r:embed="rId5"/>
          <a:stretch>
            <a:fillRect/>
          </a:stretch>
        </p:blipFill>
        <p:spPr>
          <a:xfrm>
            <a:off x="7998893" y="4402949"/>
            <a:ext cx="367830" cy="389478"/>
          </a:xfrm>
          <a:prstGeom prst="rect">
            <a:avLst/>
          </a:prstGeom>
        </p:spPr>
      </p:pic>
      <p:pic>
        <p:nvPicPr>
          <p:cNvPr id="201" name="Picture 200"/>
          <p:cNvPicPr>
            <a:picLocks noChangeAspect="1"/>
          </p:cNvPicPr>
          <p:nvPr/>
        </p:nvPicPr>
        <p:blipFill>
          <a:blip r:embed="rId3"/>
          <a:stretch>
            <a:fillRect/>
          </a:stretch>
        </p:blipFill>
        <p:spPr>
          <a:xfrm>
            <a:off x="5525731" y="1032913"/>
            <a:ext cx="566762" cy="391346"/>
          </a:xfrm>
          <a:prstGeom prst="rect">
            <a:avLst/>
          </a:prstGeom>
        </p:spPr>
      </p:pic>
      <p:pic>
        <p:nvPicPr>
          <p:cNvPr id="202" name="Picture 201"/>
          <p:cNvPicPr>
            <a:picLocks noChangeAspect="1"/>
          </p:cNvPicPr>
          <p:nvPr/>
        </p:nvPicPr>
        <p:blipFill>
          <a:blip r:embed="rId4"/>
          <a:stretch>
            <a:fillRect/>
          </a:stretch>
        </p:blipFill>
        <p:spPr>
          <a:xfrm>
            <a:off x="3609859" y="1363590"/>
            <a:ext cx="539772" cy="485806"/>
          </a:xfrm>
          <a:prstGeom prst="rect">
            <a:avLst/>
          </a:prstGeom>
        </p:spPr>
      </p:pic>
      <p:pic>
        <p:nvPicPr>
          <p:cNvPr id="203" name="Picture 202"/>
          <p:cNvPicPr>
            <a:picLocks noChangeAspect="1"/>
          </p:cNvPicPr>
          <p:nvPr/>
        </p:nvPicPr>
        <p:blipFill>
          <a:blip r:embed="rId5"/>
          <a:stretch>
            <a:fillRect/>
          </a:stretch>
        </p:blipFill>
        <p:spPr>
          <a:xfrm>
            <a:off x="8508792" y="479935"/>
            <a:ext cx="458806" cy="485810"/>
          </a:xfrm>
          <a:prstGeom prst="rect">
            <a:avLst/>
          </a:prstGeom>
        </p:spPr>
      </p:pic>
      <p:sp>
        <p:nvSpPr>
          <p:cNvPr id="6" name="Oval 5">
            <a:extLst>
              <a:ext uri="{FF2B5EF4-FFF2-40B4-BE49-F238E27FC236}">
                <a16:creationId xmlns:a16="http://schemas.microsoft.com/office/drawing/2014/main" id="{37099F91-09F2-4BED-90CC-86AEEECD1F05}"/>
              </a:ext>
            </a:extLst>
          </p:cNvPr>
          <p:cNvSpPr/>
          <p:nvPr/>
        </p:nvSpPr>
        <p:spPr>
          <a:xfrm>
            <a:off x="5202025" y="985298"/>
            <a:ext cx="316996" cy="316996"/>
          </a:xfrm>
          <a:prstGeom prst="ellipse">
            <a:avLst/>
          </a:prstGeom>
          <a:solidFill>
            <a:srgbClr val="A8D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 name="Picture 203"/>
          <p:cNvPicPr>
            <a:picLocks noChangeAspect="1"/>
          </p:cNvPicPr>
          <p:nvPr/>
        </p:nvPicPr>
        <p:blipFill rotWithShape="1">
          <a:blip r:embed="rId6"/>
          <a:srcRect l="7168" t="12457" r="4595" b="25073"/>
          <a:stretch/>
        </p:blipFill>
        <p:spPr>
          <a:xfrm>
            <a:off x="5177143" y="962088"/>
            <a:ext cx="349254" cy="352644"/>
          </a:xfrm>
          <a:prstGeom prst="ellipse">
            <a:avLst/>
          </a:prstGeom>
        </p:spPr>
      </p:pic>
    </p:spTree>
    <p:extLst>
      <p:ext uri="{BB962C8B-B14F-4D97-AF65-F5344CB8AC3E}">
        <p14:creationId xmlns:p14="http://schemas.microsoft.com/office/powerpoint/2010/main" val="1820839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500"/>
                                      </p:stCondLst>
                                      <p:childTnLst>
                                        <p:set>
                                          <p:cBhvr>
                                            <p:cTn id="6" dur="1" fill="hold">
                                              <p:stCondLst>
                                                <p:cond delay="0"/>
                                              </p:stCondLst>
                                            </p:cTn>
                                            <p:tgtEl>
                                              <p:spTgt spid="196"/>
                                            </p:tgtEl>
                                            <p:attrNameLst>
                                              <p:attrName>style.visibility</p:attrName>
                                            </p:attrNameLst>
                                          </p:cBhvr>
                                          <p:to>
                                            <p:strVal val="visible"/>
                                          </p:to>
                                        </p:set>
                                        <p:anim calcmode="lin" valueType="num" p14:bounceEnd="50000">
                                          <p:cBhvr additive="base">
                                            <p:cTn id="7" dur="1000" fill="hold"/>
                                            <p:tgtEl>
                                              <p:spTgt spid="196"/>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96"/>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63" presetClass="path" presetSubtype="0" accel="50000" fill="hold" nodeType="afterEffect" p14:presetBounceEnd="48000">
                                      <p:stCondLst>
                                        <p:cond delay="0"/>
                                      </p:stCondLst>
                                      <p:childTnLst>
                                        <p:animMotion origin="layout" path="M -2.29167E-6 -2.22222E-6 L 0.27656 -0.06551 " pathEditMode="relative" rAng="0" ptsTypes="AA" p14:bounceEnd="48000">
                                          <p:cBhvr>
                                            <p:cTn id="11" dur="1000" fill="hold"/>
                                            <p:tgtEl>
                                              <p:spTgt spid="204"/>
                                            </p:tgtEl>
                                            <p:attrNameLst>
                                              <p:attrName>ppt_x</p:attrName>
                                              <p:attrName>ppt_y</p:attrName>
                                            </p:attrNameLst>
                                          </p:cBhvr>
                                          <p:rCtr x="13828" y="-3287"/>
                                        </p:animMotion>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03"/>
                                            </p:tgtEl>
                                            <p:attrNameLst>
                                              <p:attrName>style.visibility</p:attrName>
                                            </p:attrNameLst>
                                          </p:cBhvr>
                                          <p:to>
                                            <p:strVal val="visible"/>
                                          </p:to>
                                        </p:set>
                                        <p:animEffect transition="in" filter="fade">
                                          <p:cBhvr>
                                            <p:cTn id="15" dur="500"/>
                                            <p:tgtEl>
                                              <p:spTgt spid="203"/>
                                            </p:tgtEl>
                                          </p:cBhvr>
                                        </p:animEffect>
                                      </p:childTnLst>
                                    </p:cTn>
                                  </p:par>
                                </p:childTnLst>
                              </p:cTn>
                            </p:par>
                            <p:par>
                              <p:cTn id="16" fill="hold">
                                <p:stCondLst>
                                  <p:cond delay="3000"/>
                                </p:stCondLst>
                                <p:childTnLst>
                                  <p:par>
                                    <p:cTn id="17" presetID="10" presetClass="exit" presetSubtype="0" fill="hold" nodeType="afterEffect">
                                      <p:stCondLst>
                                        <p:cond delay="0"/>
                                      </p:stCondLst>
                                      <p:childTnLst>
                                        <p:animEffect transition="out" filter="fade">
                                          <p:cBhvr>
                                            <p:cTn id="18" dur="500"/>
                                            <p:tgtEl>
                                              <p:spTgt spid="204"/>
                                            </p:tgtEl>
                                          </p:cBhvr>
                                        </p:animEffect>
                                        <p:set>
                                          <p:cBhvr>
                                            <p:cTn id="19" dur="1" fill="hold">
                                              <p:stCondLst>
                                                <p:cond delay="499"/>
                                              </p:stCondLst>
                                            </p:cTn>
                                            <p:tgtEl>
                                              <p:spTgt spid="20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14:presetBounceEnd="50000">
                                      <p:stCondLst>
                                        <p:cond delay="0"/>
                                      </p:stCondLst>
                                      <p:childTnLst>
                                        <p:set>
                                          <p:cBhvr>
                                            <p:cTn id="26" dur="1" fill="hold">
                                              <p:stCondLst>
                                                <p:cond delay="0"/>
                                              </p:stCondLst>
                                            </p:cTn>
                                            <p:tgtEl>
                                              <p:spTgt spid="194"/>
                                            </p:tgtEl>
                                            <p:attrNameLst>
                                              <p:attrName>style.visibility</p:attrName>
                                            </p:attrNameLst>
                                          </p:cBhvr>
                                          <p:to>
                                            <p:strVal val="visible"/>
                                          </p:to>
                                        </p:set>
                                        <p:anim calcmode="lin" valueType="num" p14:bounceEnd="50000">
                                          <p:cBhvr additive="base">
                                            <p:cTn id="27" dur="500" fill="hold"/>
                                            <p:tgtEl>
                                              <p:spTgt spid="194"/>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94"/>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14:presetBounceEnd="50000">
                                      <p:stCondLst>
                                        <p:cond delay="0"/>
                                      </p:stCondLst>
                                      <p:childTnLst>
                                        <p:set>
                                          <p:cBhvr>
                                            <p:cTn id="31" dur="1" fill="hold">
                                              <p:stCondLst>
                                                <p:cond delay="0"/>
                                              </p:stCondLst>
                                            </p:cTn>
                                            <p:tgtEl>
                                              <p:spTgt spid="201"/>
                                            </p:tgtEl>
                                            <p:attrNameLst>
                                              <p:attrName>style.visibility</p:attrName>
                                            </p:attrNameLst>
                                          </p:cBhvr>
                                          <p:to>
                                            <p:strVal val="visible"/>
                                          </p:to>
                                        </p:set>
                                        <p:anim calcmode="lin" valueType="num" p14:bounceEnd="50000">
                                          <p:cBhvr additive="base">
                                            <p:cTn id="32" dur="1000" fill="hold"/>
                                            <p:tgtEl>
                                              <p:spTgt spid="201"/>
                                            </p:tgtEl>
                                            <p:attrNameLst>
                                              <p:attrName>ppt_x</p:attrName>
                                            </p:attrNameLst>
                                          </p:cBhvr>
                                          <p:tavLst>
                                            <p:tav tm="0">
                                              <p:val>
                                                <p:strVal val="0-#ppt_w/2"/>
                                              </p:val>
                                            </p:tav>
                                            <p:tav tm="100000">
                                              <p:val>
                                                <p:strVal val="#ppt_x"/>
                                              </p:val>
                                            </p:tav>
                                          </p:tavLst>
                                        </p:anim>
                                        <p:anim calcmode="lin" valueType="num" p14:bounceEnd="50000">
                                          <p:cBhvr additive="base">
                                            <p:cTn id="33" dur="1000" fill="hold"/>
                                            <p:tgtEl>
                                              <p:spTgt spid="20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50000">
                                      <p:stCondLst>
                                        <p:cond delay="0"/>
                                      </p:stCondLst>
                                      <p:childTnLst>
                                        <p:set>
                                          <p:cBhvr>
                                            <p:cTn id="37" dur="1" fill="hold">
                                              <p:stCondLst>
                                                <p:cond delay="0"/>
                                              </p:stCondLst>
                                            </p:cTn>
                                            <p:tgtEl>
                                              <p:spTgt spid="195"/>
                                            </p:tgtEl>
                                            <p:attrNameLst>
                                              <p:attrName>style.visibility</p:attrName>
                                            </p:attrNameLst>
                                          </p:cBhvr>
                                          <p:to>
                                            <p:strVal val="visible"/>
                                          </p:to>
                                        </p:set>
                                        <p:anim calcmode="lin" valueType="num" p14:bounceEnd="50000">
                                          <p:cBhvr additive="base">
                                            <p:cTn id="38" dur="500" fill="hold"/>
                                            <p:tgtEl>
                                              <p:spTgt spid="195"/>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195"/>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8" fill="hold" nodeType="afterEffect" p14:presetBounceEnd="50000">
                                      <p:stCondLst>
                                        <p:cond delay="0"/>
                                      </p:stCondLst>
                                      <p:childTnLst>
                                        <p:set>
                                          <p:cBhvr>
                                            <p:cTn id="42" dur="1" fill="hold">
                                              <p:stCondLst>
                                                <p:cond delay="0"/>
                                              </p:stCondLst>
                                            </p:cTn>
                                            <p:tgtEl>
                                              <p:spTgt spid="202"/>
                                            </p:tgtEl>
                                            <p:attrNameLst>
                                              <p:attrName>style.visibility</p:attrName>
                                            </p:attrNameLst>
                                          </p:cBhvr>
                                          <p:to>
                                            <p:strVal val="visible"/>
                                          </p:to>
                                        </p:set>
                                        <p:anim calcmode="lin" valueType="num" p14:bounceEnd="50000">
                                          <p:cBhvr additive="base">
                                            <p:cTn id="43" dur="500" fill="hold"/>
                                            <p:tgtEl>
                                              <p:spTgt spid="202"/>
                                            </p:tgtEl>
                                            <p:attrNameLst>
                                              <p:attrName>ppt_x</p:attrName>
                                            </p:attrNameLst>
                                          </p:cBhvr>
                                          <p:tavLst>
                                            <p:tav tm="0">
                                              <p:val>
                                                <p:strVal val="0-#ppt_w/2"/>
                                              </p:val>
                                            </p:tav>
                                            <p:tav tm="100000">
                                              <p:val>
                                                <p:strVal val="#ppt_x"/>
                                              </p:val>
                                            </p:tav>
                                          </p:tavLst>
                                        </p:anim>
                                        <p:anim calcmode="lin" valueType="num" p14:bounceEnd="50000">
                                          <p:cBhvr additive="base">
                                            <p:cTn id="44" dur="500" fill="hold"/>
                                            <p:tgtEl>
                                              <p:spTgt spid="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196"/>
                                            </p:tgtEl>
                                            <p:attrNameLst>
                                              <p:attrName>style.visibility</p:attrName>
                                            </p:attrNameLst>
                                          </p:cBhvr>
                                          <p:to>
                                            <p:strVal val="visible"/>
                                          </p:to>
                                        </p:set>
                                        <p:anim calcmode="lin" valueType="num">
                                          <p:cBhvr additive="base">
                                            <p:cTn id="7" dur="1000" fill="hold"/>
                                            <p:tgtEl>
                                              <p:spTgt spid="196"/>
                                            </p:tgtEl>
                                            <p:attrNameLst>
                                              <p:attrName>ppt_x</p:attrName>
                                            </p:attrNameLst>
                                          </p:cBhvr>
                                          <p:tavLst>
                                            <p:tav tm="0">
                                              <p:val>
                                                <p:strVal val="#ppt_x"/>
                                              </p:val>
                                            </p:tav>
                                            <p:tav tm="100000">
                                              <p:val>
                                                <p:strVal val="#ppt_x"/>
                                              </p:val>
                                            </p:tav>
                                          </p:tavLst>
                                        </p:anim>
                                        <p:anim calcmode="lin" valueType="num">
                                          <p:cBhvr additive="base">
                                            <p:cTn id="8" dur="1000" fill="hold"/>
                                            <p:tgtEl>
                                              <p:spTgt spid="196"/>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63" presetClass="path" presetSubtype="0" accel="50000" fill="hold" nodeType="afterEffect">
                                      <p:stCondLst>
                                        <p:cond delay="0"/>
                                      </p:stCondLst>
                                      <p:childTnLst>
                                        <p:animMotion origin="layout" path="M -2.29167E-6 -2.22222E-6 L 0.27656 -0.06551 " pathEditMode="relative" rAng="0" ptsTypes="AA">
                                          <p:cBhvr>
                                            <p:cTn id="11" dur="1000" fill="hold"/>
                                            <p:tgtEl>
                                              <p:spTgt spid="204"/>
                                            </p:tgtEl>
                                            <p:attrNameLst>
                                              <p:attrName>ppt_x</p:attrName>
                                              <p:attrName>ppt_y</p:attrName>
                                            </p:attrNameLst>
                                          </p:cBhvr>
                                          <p:rCtr x="13828" y="-3287"/>
                                        </p:animMotion>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03"/>
                                            </p:tgtEl>
                                            <p:attrNameLst>
                                              <p:attrName>style.visibility</p:attrName>
                                            </p:attrNameLst>
                                          </p:cBhvr>
                                          <p:to>
                                            <p:strVal val="visible"/>
                                          </p:to>
                                        </p:set>
                                        <p:animEffect transition="in" filter="fade">
                                          <p:cBhvr>
                                            <p:cTn id="15" dur="500"/>
                                            <p:tgtEl>
                                              <p:spTgt spid="203"/>
                                            </p:tgtEl>
                                          </p:cBhvr>
                                        </p:animEffect>
                                      </p:childTnLst>
                                    </p:cTn>
                                  </p:par>
                                </p:childTnLst>
                              </p:cTn>
                            </p:par>
                            <p:par>
                              <p:cTn id="16" fill="hold">
                                <p:stCondLst>
                                  <p:cond delay="3000"/>
                                </p:stCondLst>
                                <p:childTnLst>
                                  <p:par>
                                    <p:cTn id="17" presetID="10" presetClass="exit" presetSubtype="0" fill="hold" nodeType="afterEffect">
                                      <p:stCondLst>
                                        <p:cond delay="0"/>
                                      </p:stCondLst>
                                      <p:childTnLst>
                                        <p:animEffect transition="out" filter="fade">
                                          <p:cBhvr>
                                            <p:cTn id="18" dur="500"/>
                                            <p:tgtEl>
                                              <p:spTgt spid="204"/>
                                            </p:tgtEl>
                                          </p:cBhvr>
                                        </p:animEffect>
                                        <p:set>
                                          <p:cBhvr>
                                            <p:cTn id="19" dur="1" fill="hold">
                                              <p:stCondLst>
                                                <p:cond delay="499"/>
                                              </p:stCondLst>
                                            </p:cTn>
                                            <p:tgtEl>
                                              <p:spTgt spid="20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4"/>
                                            </p:tgtEl>
                                            <p:attrNameLst>
                                              <p:attrName>style.visibility</p:attrName>
                                            </p:attrNameLst>
                                          </p:cBhvr>
                                          <p:to>
                                            <p:strVal val="visible"/>
                                          </p:to>
                                        </p:set>
                                        <p:anim calcmode="lin" valueType="num">
                                          <p:cBhvr additive="base">
                                            <p:cTn id="27" dur="500" fill="hold"/>
                                            <p:tgtEl>
                                              <p:spTgt spid="194"/>
                                            </p:tgtEl>
                                            <p:attrNameLst>
                                              <p:attrName>ppt_x</p:attrName>
                                            </p:attrNameLst>
                                          </p:cBhvr>
                                          <p:tavLst>
                                            <p:tav tm="0">
                                              <p:val>
                                                <p:strVal val="#ppt_x"/>
                                              </p:val>
                                            </p:tav>
                                            <p:tav tm="100000">
                                              <p:val>
                                                <p:strVal val="#ppt_x"/>
                                              </p:val>
                                            </p:tav>
                                          </p:tavLst>
                                        </p:anim>
                                        <p:anim calcmode="lin" valueType="num">
                                          <p:cBhvr additive="base">
                                            <p:cTn id="28" dur="500" fill="hold"/>
                                            <p:tgtEl>
                                              <p:spTgt spid="194"/>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201"/>
                                            </p:tgtEl>
                                            <p:attrNameLst>
                                              <p:attrName>style.visibility</p:attrName>
                                            </p:attrNameLst>
                                          </p:cBhvr>
                                          <p:to>
                                            <p:strVal val="visible"/>
                                          </p:to>
                                        </p:set>
                                        <p:anim calcmode="lin" valueType="num">
                                          <p:cBhvr additive="base">
                                            <p:cTn id="32" dur="1000" fill="hold"/>
                                            <p:tgtEl>
                                              <p:spTgt spid="201"/>
                                            </p:tgtEl>
                                            <p:attrNameLst>
                                              <p:attrName>ppt_x</p:attrName>
                                            </p:attrNameLst>
                                          </p:cBhvr>
                                          <p:tavLst>
                                            <p:tav tm="0">
                                              <p:val>
                                                <p:strVal val="0-#ppt_w/2"/>
                                              </p:val>
                                            </p:tav>
                                            <p:tav tm="100000">
                                              <p:val>
                                                <p:strVal val="#ppt_x"/>
                                              </p:val>
                                            </p:tav>
                                          </p:tavLst>
                                        </p:anim>
                                        <p:anim calcmode="lin" valueType="num">
                                          <p:cBhvr additive="base">
                                            <p:cTn id="33" dur="1000" fill="hold"/>
                                            <p:tgtEl>
                                              <p:spTgt spid="20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95"/>
                                            </p:tgtEl>
                                            <p:attrNameLst>
                                              <p:attrName>style.visibility</p:attrName>
                                            </p:attrNameLst>
                                          </p:cBhvr>
                                          <p:to>
                                            <p:strVal val="visible"/>
                                          </p:to>
                                        </p:set>
                                        <p:anim calcmode="lin" valueType="num">
                                          <p:cBhvr additive="base">
                                            <p:cTn id="38" dur="500" fill="hold"/>
                                            <p:tgtEl>
                                              <p:spTgt spid="195"/>
                                            </p:tgtEl>
                                            <p:attrNameLst>
                                              <p:attrName>ppt_x</p:attrName>
                                            </p:attrNameLst>
                                          </p:cBhvr>
                                          <p:tavLst>
                                            <p:tav tm="0">
                                              <p:val>
                                                <p:strVal val="#ppt_x"/>
                                              </p:val>
                                            </p:tav>
                                            <p:tav tm="100000">
                                              <p:val>
                                                <p:strVal val="#ppt_x"/>
                                              </p:val>
                                            </p:tav>
                                          </p:tavLst>
                                        </p:anim>
                                        <p:anim calcmode="lin" valueType="num">
                                          <p:cBhvr additive="base">
                                            <p:cTn id="39" dur="500" fill="hold"/>
                                            <p:tgtEl>
                                              <p:spTgt spid="195"/>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8" fill="hold" nodeType="afterEffect">
                                      <p:stCondLst>
                                        <p:cond delay="0"/>
                                      </p:stCondLst>
                                      <p:childTnLst>
                                        <p:set>
                                          <p:cBhvr>
                                            <p:cTn id="42" dur="1" fill="hold">
                                              <p:stCondLst>
                                                <p:cond delay="0"/>
                                              </p:stCondLst>
                                            </p:cTn>
                                            <p:tgtEl>
                                              <p:spTgt spid="202"/>
                                            </p:tgtEl>
                                            <p:attrNameLst>
                                              <p:attrName>style.visibility</p:attrName>
                                            </p:attrNameLst>
                                          </p:cBhvr>
                                          <p:to>
                                            <p:strVal val="visible"/>
                                          </p:to>
                                        </p:set>
                                        <p:anim calcmode="lin" valueType="num">
                                          <p:cBhvr additive="base">
                                            <p:cTn id="43" dur="500" fill="hold"/>
                                            <p:tgtEl>
                                              <p:spTgt spid="202"/>
                                            </p:tgtEl>
                                            <p:attrNameLst>
                                              <p:attrName>ppt_x</p:attrName>
                                            </p:attrNameLst>
                                          </p:cBhvr>
                                          <p:tavLst>
                                            <p:tav tm="0">
                                              <p:val>
                                                <p:strVal val="0-#ppt_w/2"/>
                                              </p:val>
                                            </p:tav>
                                            <p:tav tm="100000">
                                              <p:val>
                                                <p:strVal val="#ppt_x"/>
                                              </p:val>
                                            </p:tav>
                                          </p:tavLst>
                                        </p:anim>
                                        <p:anim calcmode="lin" valueType="num">
                                          <p:cBhvr additive="base">
                                            <p:cTn id="44" dur="500" fill="hold"/>
                                            <p:tgtEl>
                                              <p:spTgt spid="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pic>
        <p:nvPicPr>
          <p:cNvPr id="132" name="Picture 131">
            <a:extLst>
              <a:ext uri="{FF2B5EF4-FFF2-40B4-BE49-F238E27FC236}">
                <a16:creationId xmlns:a16="http://schemas.microsoft.com/office/drawing/2014/main" id="{49AEA74F-B53F-484F-AEC3-A8E22C0F2DB0}"/>
              </a:ext>
            </a:extLst>
          </p:cNvPr>
          <p:cNvPicPr>
            <a:picLocks noChangeAspect="1"/>
          </p:cNvPicPr>
          <p:nvPr/>
        </p:nvPicPr>
        <p:blipFill>
          <a:blip r:embed="rId3"/>
          <a:stretch>
            <a:fillRect/>
          </a:stretch>
        </p:blipFill>
        <p:spPr>
          <a:xfrm>
            <a:off x="5525731" y="1032913"/>
            <a:ext cx="566762" cy="391346"/>
          </a:xfrm>
          <a:prstGeom prst="rect">
            <a:avLst/>
          </a:prstGeom>
        </p:spPr>
      </p:pic>
      <p:pic>
        <p:nvPicPr>
          <p:cNvPr id="138" name="Picture 137">
            <a:extLst>
              <a:ext uri="{FF2B5EF4-FFF2-40B4-BE49-F238E27FC236}">
                <a16:creationId xmlns:a16="http://schemas.microsoft.com/office/drawing/2014/main" id="{DCF8CF86-511F-4BF5-A066-FD85F6EA7F22}"/>
              </a:ext>
            </a:extLst>
          </p:cNvPr>
          <p:cNvPicPr>
            <a:picLocks noChangeAspect="1"/>
          </p:cNvPicPr>
          <p:nvPr/>
        </p:nvPicPr>
        <p:blipFill>
          <a:blip r:embed="rId4"/>
          <a:stretch>
            <a:fillRect/>
          </a:stretch>
        </p:blipFill>
        <p:spPr>
          <a:xfrm>
            <a:off x="3609859" y="1363590"/>
            <a:ext cx="539772" cy="485806"/>
          </a:xfrm>
          <a:prstGeom prst="rect">
            <a:avLst/>
          </a:prstGeom>
        </p:spPr>
      </p:pic>
      <p:pic>
        <p:nvPicPr>
          <p:cNvPr id="139" name="Picture 138">
            <a:extLst>
              <a:ext uri="{FF2B5EF4-FFF2-40B4-BE49-F238E27FC236}">
                <a16:creationId xmlns:a16="http://schemas.microsoft.com/office/drawing/2014/main" id="{70A94A27-8ACC-48CF-BD1E-97C61ADFA605}"/>
              </a:ext>
            </a:extLst>
          </p:cNvPr>
          <p:cNvPicPr>
            <a:picLocks noChangeAspect="1"/>
          </p:cNvPicPr>
          <p:nvPr/>
        </p:nvPicPr>
        <p:blipFill>
          <a:blip r:embed="rId5"/>
          <a:stretch>
            <a:fillRect/>
          </a:stretch>
        </p:blipFill>
        <p:spPr>
          <a:xfrm>
            <a:off x="8508792" y="479935"/>
            <a:ext cx="458806" cy="485810"/>
          </a:xfrm>
          <a:prstGeom prst="rect">
            <a:avLst/>
          </a:prstGeom>
        </p:spPr>
      </p:pic>
      <p:grpSp>
        <p:nvGrpSpPr>
          <p:cNvPr id="140" name="Group 139">
            <a:extLst>
              <a:ext uri="{FF2B5EF4-FFF2-40B4-BE49-F238E27FC236}">
                <a16:creationId xmlns:a16="http://schemas.microsoft.com/office/drawing/2014/main" id="{040D77C9-B0BE-4212-815C-3F161FBCCFFC}"/>
              </a:ext>
            </a:extLst>
          </p:cNvPr>
          <p:cNvGrpSpPr/>
          <p:nvPr/>
        </p:nvGrpSpPr>
        <p:grpSpPr>
          <a:xfrm>
            <a:off x="430571" y="538891"/>
            <a:ext cx="6215901" cy="5154469"/>
            <a:chOff x="430571" y="538891"/>
            <a:chExt cx="6215901" cy="5154469"/>
          </a:xfrm>
        </p:grpSpPr>
        <p:grpSp>
          <p:nvGrpSpPr>
            <p:cNvPr id="141" name="Group 140">
              <a:extLst>
                <a:ext uri="{FF2B5EF4-FFF2-40B4-BE49-F238E27FC236}">
                  <a16:creationId xmlns:a16="http://schemas.microsoft.com/office/drawing/2014/main" id="{6085E9EC-7D4E-4717-80D6-B71223E88623}"/>
                </a:ext>
              </a:extLst>
            </p:cNvPr>
            <p:cNvGrpSpPr/>
            <p:nvPr/>
          </p:nvGrpSpPr>
          <p:grpSpPr>
            <a:xfrm>
              <a:off x="645543" y="1653333"/>
              <a:ext cx="228600" cy="225425"/>
              <a:chOff x="4630738" y="4584700"/>
              <a:chExt cx="228600" cy="225425"/>
            </a:xfrm>
          </p:grpSpPr>
          <p:sp>
            <p:nvSpPr>
              <p:cNvPr id="148" name="Freeform 5">
                <a:extLst>
                  <a:ext uri="{FF2B5EF4-FFF2-40B4-BE49-F238E27FC236}">
                    <a16:creationId xmlns:a16="http://schemas.microsoft.com/office/drawing/2014/main" id="{63B15DF8-950C-4F83-AB63-ADF38695F971}"/>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close/>
                  </a:path>
                </a:pathLst>
              </a:custGeom>
              <a:solidFill>
                <a:schemeClr val="tx1">
                  <a:lumMod val="50000"/>
                  <a:lumOff val="50000"/>
                </a:schemeClr>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9" name="Freeform 6">
                <a:extLst>
                  <a:ext uri="{FF2B5EF4-FFF2-40B4-BE49-F238E27FC236}">
                    <a16:creationId xmlns:a16="http://schemas.microsoft.com/office/drawing/2014/main" id="{78B8ED1A-B75B-4530-A43B-7F7C7FC0559D}"/>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Rectangle 7">
                <a:extLst>
                  <a:ext uri="{FF2B5EF4-FFF2-40B4-BE49-F238E27FC236}">
                    <a16:creationId xmlns:a16="http://schemas.microsoft.com/office/drawing/2014/main" id="{B1EF8694-5A3C-49E8-81B1-30232C9D9E24}"/>
                  </a:ext>
                </a:extLst>
              </p:cNvPr>
              <p:cNvSpPr>
                <a:spLocks noChangeArrowheads="1"/>
              </p:cNvSpPr>
              <p:nvPr/>
            </p:nvSpPr>
            <p:spPr bwMode="auto">
              <a:xfrm>
                <a:off x="4692941" y="4589690"/>
                <a:ext cx="1041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rPr>
                  <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pic>
          <p:nvPicPr>
            <p:cNvPr id="143" name="Picture 142">
              <a:extLst>
                <a:ext uri="{FF2B5EF4-FFF2-40B4-BE49-F238E27FC236}">
                  <a16:creationId xmlns:a16="http://schemas.microsoft.com/office/drawing/2014/main" id="{5FF2A934-E97F-49E6-AD4C-A7BF9315600F}"/>
                </a:ext>
              </a:extLst>
            </p:cNvPr>
            <p:cNvPicPr>
              <a:picLocks noChangeAspect="1"/>
            </p:cNvPicPr>
            <p:nvPr/>
          </p:nvPicPr>
          <p:blipFill>
            <a:blip r:embed="rId6"/>
            <a:stretch>
              <a:fillRect/>
            </a:stretch>
          </p:blipFill>
          <p:spPr>
            <a:xfrm>
              <a:off x="664860" y="4918867"/>
              <a:ext cx="302918" cy="356804"/>
            </a:xfrm>
            <a:prstGeom prst="rect">
              <a:avLst/>
            </a:prstGeom>
          </p:spPr>
        </p:pic>
        <p:pic>
          <p:nvPicPr>
            <p:cNvPr id="144" name="Picture 143">
              <a:extLst>
                <a:ext uri="{FF2B5EF4-FFF2-40B4-BE49-F238E27FC236}">
                  <a16:creationId xmlns:a16="http://schemas.microsoft.com/office/drawing/2014/main" id="{D6D93B90-83BC-4C15-960A-2EEA05B24793}"/>
                </a:ext>
              </a:extLst>
            </p:cNvPr>
            <p:cNvPicPr>
              <a:picLocks noChangeAspect="1"/>
            </p:cNvPicPr>
            <p:nvPr/>
          </p:nvPicPr>
          <p:blipFill>
            <a:blip r:embed="rId7"/>
            <a:stretch>
              <a:fillRect/>
            </a:stretch>
          </p:blipFill>
          <p:spPr>
            <a:xfrm>
              <a:off x="6339166" y="538891"/>
              <a:ext cx="307306" cy="361970"/>
            </a:xfrm>
            <a:prstGeom prst="rect">
              <a:avLst/>
            </a:prstGeom>
          </p:spPr>
        </p:pic>
        <p:pic>
          <p:nvPicPr>
            <p:cNvPr id="145" name="Picture 144">
              <a:extLst>
                <a:ext uri="{FF2B5EF4-FFF2-40B4-BE49-F238E27FC236}">
                  <a16:creationId xmlns:a16="http://schemas.microsoft.com/office/drawing/2014/main" id="{06637BC6-0507-46DB-AF9B-6C8F9613EBDB}"/>
                </a:ext>
              </a:extLst>
            </p:cNvPr>
            <p:cNvPicPr>
              <a:picLocks noChangeAspect="1"/>
            </p:cNvPicPr>
            <p:nvPr/>
          </p:nvPicPr>
          <p:blipFill>
            <a:blip r:embed="rId8"/>
            <a:stretch>
              <a:fillRect/>
            </a:stretch>
          </p:blipFill>
          <p:spPr>
            <a:xfrm>
              <a:off x="3830927" y="1400894"/>
              <a:ext cx="313852" cy="369686"/>
            </a:xfrm>
            <a:prstGeom prst="rect">
              <a:avLst/>
            </a:prstGeom>
          </p:spPr>
        </p:pic>
        <p:pic>
          <p:nvPicPr>
            <p:cNvPr id="147" name="Picture 146">
              <a:extLst>
                <a:ext uri="{FF2B5EF4-FFF2-40B4-BE49-F238E27FC236}">
                  <a16:creationId xmlns:a16="http://schemas.microsoft.com/office/drawing/2014/main" id="{6839C6AC-3253-4BA6-BFAE-D7DCE1552108}"/>
                </a:ext>
              </a:extLst>
            </p:cNvPr>
            <p:cNvPicPr>
              <a:picLocks noChangeAspect="1"/>
            </p:cNvPicPr>
            <p:nvPr/>
          </p:nvPicPr>
          <p:blipFill>
            <a:blip r:embed="rId9"/>
            <a:stretch>
              <a:fillRect/>
            </a:stretch>
          </p:blipFill>
          <p:spPr>
            <a:xfrm>
              <a:off x="430571" y="5304986"/>
              <a:ext cx="329724" cy="388374"/>
            </a:xfrm>
            <a:prstGeom prst="rect">
              <a:avLst/>
            </a:prstGeom>
          </p:spPr>
        </p:pic>
      </p:grpSp>
      <p:grpSp>
        <p:nvGrpSpPr>
          <p:cNvPr id="114" name="Group 113">
            <a:extLst>
              <a:ext uri="{FF2B5EF4-FFF2-40B4-BE49-F238E27FC236}">
                <a16:creationId xmlns:a16="http://schemas.microsoft.com/office/drawing/2014/main" id="{223AB190-8049-431A-A841-9F88BB66C368}"/>
              </a:ext>
            </a:extLst>
          </p:cNvPr>
          <p:cNvGrpSpPr/>
          <p:nvPr/>
        </p:nvGrpSpPr>
        <p:grpSpPr>
          <a:xfrm>
            <a:off x="6327664" y="3366198"/>
            <a:ext cx="3500739" cy="2903226"/>
            <a:chOff x="6327664" y="3366198"/>
            <a:chExt cx="3500739" cy="2903226"/>
          </a:xfrm>
        </p:grpSpPr>
        <p:sp>
          <p:nvSpPr>
            <p:cNvPr id="115" name="Rectangle 114">
              <a:extLst>
                <a:ext uri="{FF2B5EF4-FFF2-40B4-BE49-F238E27FC236}">
                  <a16:creationId xmlns:a16="http://schemas.microsoft.com/office/drawing/2014/main" id="{8FB50959-16AF-49F9-ABBB-FEC60937ADAA}"/>
                </a:ext>
              </a:extLst>
            </p:cNvPr>
            <p:cNvSpPr/>
            <p:nvPr/>
          </p:nvSpPr>
          <p:spPr>
            <a:xfrm>
              <a:off x="6327664" y="3366198"/>
              <a:ext cx="3500739" cy="2903226"/>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4F5118BB-FD90-41DB-974C-2B64C4B5CA27}"/>
                </a:ext>
              </a:extLst>
            </p:cNvPr>
            <p:cNvSpPr txBox="1"/>
            <p:nvPr/>
          </p:nvSpPr>
          <p:spPr>
            <a:xfrm>
              <a:off x="7353892" y="5872377"/>
              <a:ext cx="1542410" cy="261610"/>
            </a:xfrm>
            <a:prstGeom prst="rect">
              <a:avLst/>
            </a:prstGeom>
            <a:noFill/>
          </p:spPr>
          <p:txBody>
            <a:bodyPr wrap="none" rtlCol="0">
              <a:spAutoFit/>
            </a:bodyPr>
            <a:lstStyle/>
            <a:p>
              <a:pPr algn="ctr"/>
              <a:r>
                <a:rPr lang="en-US" sz="1100" baseline="30000" dirty="0">
                  <a:solidFill>
                    <a:schemeClr val="tx1">
                      <a:lumMod val="75000"/>
                      <a:lumOff val="25000"/>
                    </a:schemeClr>
                  </a:solidFill>
                </a:rPr>
                <a:t>comScore July 2018, PHD Estimates</a:t>
              </a:r>
              <a:endParaRPr lang="en-US" sz="1100" dirty="0">
                <a:solidFill>
                  <a:schemeClr val="tx1">
                    <a:lumMod val="75000"/>
                    <a:lumOff val="25000"/>
                  </a:schemeClr>
                </a:solidFill>
              </a:endParaRPr>
            </a:p>
          </p:txBody>
        </p:sp>
      </p:grpSp>
      <p:sp>
        <p:nvSpPr>
          <p:cNvPr id="122" name="TextBox 121">
            <a:extLst>
              <a:ext uri="{FF2B5EF4-FFF2-40B4-BE49-F238E27FC236}">
                <a16:creationId xmlns:a16="http://schemas.microsoft.com/office/drawing/2014/main" id="{D1461B70-8B8D-4C50-BC80-92D15FA6E1BE}"/>
              </a:ext>
            </a:extLst>
          </p:cNvPr>
          <p:cNvSpPr txBox="1"/>
          <p:nvPr/>
        </p:nvSpPr>
        <p:spPr>
          <a:xfrm>
            <a:off x="6907380" y="3656821"/>
            <a:ext cx="2517268" cy="738664"/>
          </a:xfrm>
          <a:prstGeom prst="rect">
            <a:avLst/>
          </a:prstGeom>
          <a:noFill/>
          <a:ln w="3175">
            <a:noFill/>
          </a:ln>
        </p:spPr>
        <p:txBody>
          <a:bodyPr wrap="square" rtlCol="0">
            <a:spAutoFit/>
          </a:bodyPr>
          <a:lstStyle/>
          <a:p>
            <a:pPr algn="ctr"/>
            <a:r>
              <a:rPr lang="en-US" sz="1400" dirty="0">
                <a:solidFill>
                  <a:srgbClr val="548235"/>
                </a:solidFill>
                <a:latin typeface="Century Gothic" panose="020B0502020202020204" pitchFamily="34" charset="0"/>
              </a:rPr>
              <a:t>Adult 18+ </a:t>
            </a:r>
            <a:r>
              <a:rPr lang="en-US" sz="1400" b="1" u="sng" dirty="0">
                <a:solidFill>
                  <a:srgbClr val="548235"/>
                </a:solidFill>
                <a:latin typeface="Century Gothic" panose="020B0502020202020204" pitchFamily="34" charset="0"/>
              </a:rPr>
              <a:t>2017</a:t>
            </a:r>
            <a:r>
              <a:rPr lang="en-US" sz="1400" baseline="30000" dirty="0">
                <a:solidFill>
                  <a:srgbClr val="548235"/>
                </a:solidFill>
                <a:latin typeface="Century Gothic" panose="020B0502020202020204" pitchFamily="34" charset="0"/>
              </a:rPr>
              <a:t> 1 </a:t>
            </a:r>
            <a:r>
              <a:rPr lang="en-US" sz="1400" dirty="0">
                <a:solidFill>
                  <a:srgbClr val="548235"/>
                </a:solidFill>
                <a:latin typeface="Century Gothic" panose="020B0502020202020204" pitchFamily="34" charset="0"/>
              </a:rPr>
              <a:t>Weekly Reach/Minutes</a:t>
            </a:r>
          </a:p>
          <a:p>
            <a:pPr algn="ctr"/>
            <a:r>
              <a:rPr lang="en-US" sz="1400" b="1" dirty="0">
                <a:solidFill>
                  <a:srgbClr val="548235"/>
                </a:solidFill>
                <a:latin typeface="Century Gothic" panose="020B0502020202020204" pitchFamily="34" charset="0"/>
              </a:rPr>
              <a:t>UNEARTHED INTERNET</a:t>
            </a:r>
          </a:p>
        </p:txBody>
      </p:sp>
      <p:sp>
        <p:nvSpPr>
          <p:cNvPr id="124" name="TextBox 123">
            <a:extLst>
              <a:ext uri="{FF2B5EF4-FFF2-40B4-BE49-F238E27FC236}">
                <a16:creationId xmlns:a16="http://schemas.microsoft.com/office/drawing/2014/main" id="{72FC305F-7226-4831-AEF1-C43CBBF234E7}"/>
              </a:ext>
            </a:extLst>
          </p:cNvPr>
          <p:cNvSpPr txBox="1"/>
          <p:nvPr/>
        </p:nvSpPr>
        <p:spPr>
          <a:xfrm>
            <a:off x="8269686" y="4458750"/>
            <a:ext cx="1202346" cy="823302"/>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95%  2,154</a:t>
            </a:r>
          </a:p>
          <a:p>
            <a:pPr algn="r">
              <a:lnSpc>
                <a:spcPts val="1900"/>
              </a:lnSpc>
            </a:pPr>
            <a:r>
              <a:rPr lang="en-US" sz="1400" dirty="0">
                <a:solidFill>
                  <a:srgbClr val="548235"/>
                </a:solidFill>
                <a:latin typeface="Century Gothic" panose="020B0502020202020204" pitchFamily="34" charset="0"/>
              </a:rPr>
              <a:t>90%  1,377</a:t>
            </a:r>
          </a:p>
          <a:p>
            <a:pPr algn="r">
              <a:lnSpc>
                <a:spcPts val="1900"/>
              </a:lnSpc>
            </a:pPr>
            <a:r>
              <a:rPr lang="en-US" sz="1400" dirty="0">
                <a:solidFill>
                  <a:srgbClr val="548235"/>
                </a:solidFill>
                <a:latin typeface="Century Gothic" panose="020B0502020202020204" pitchFamily="34" charset="0"/>
              </a:rPr>
              <a:t>87%     777</a:t>
            </a:r>
          </a:p>
        </p:txBody>
      </p:sp>
      <p:sp>
        <p:nvSpPr>
          <p:cNvPr id="131" name="TextBox 130">
            <a:extLst>
              <a:ext uri="{FF2B5EF4-FFF2-40B4-BE49-F238E27FC236}">
                <a16:creationId xmlns:a16="http://schemas.microsoft.com/office/drawing/2014/main" id="{6F877167-66C1-4C31-821B-ED6D48C7018E}"/>
              </a:ext>
            </a:extLst>
          </p:cNvPr>
          <p:cNvSpPr txBox="1"/>
          <p:nvPr/>
        </p:nvSpPr>
        <p:spPr>
          <a:xfrm>
            <a:off x="6234585" y="4458750"/>
            <a:ext cx="1708025" cy="823302"/>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UNEARTHED</a:t>
            </a:r>
          </a:p>
          <a:p>
            <a:pPr algn="r">
              <a:lnSpc>
                <a:spcPts val="1900"/>
              </a:lnSpc>
            </a:pPr>
            <a:r>
              <a:rPr lang="en-US" sz="1400" dirty="0">
                <a:solidFill>
                  <a:srgbClr val="548235"/>
                </a:solidFill>
                <a:latin typeface="Century Gothic" panose="020B0502020202020204" pitchFamily="34" charset="0"/>
              </a:rPr>
              <a:t>NON-VIDEO</a:t>
            </a:r>
          </a:p>
          <a:p>
            <a:pPr algn="r">
              <a:lnSpc>
                <a:spcPts val="1900"/>
              </a:lnSpc>
            </a:pPr>
            <a:r>
              <a:rPr lang="en-US" sz="1400" dirty="0">
                <a:solidFill>
                  <a:srgbClr val="548235"/>
                </a:solidFill>
                <a:latin typeface="Century Gothic" panose="020B0502020202020204" pitchFamily="34" charset="0"/>
              </a:rPr>
              <a:t>VIDEO</a:t>
            </a:r>
          </a:p>
        </p:txBody>
      </p:sp>
      <p:pic>
        <p:nvPicPr>
          <p:cNvPr id="161" name="Picture 160">
            <a:extLst>
              <a:ext uri="{FF2B5EF4-FFF2-40B4-BE49-F238E27FC236}">
                <a16:creationId xmlns:a16="http://schemas.microsoft.com/office/drawing/2014/main" id="{DF1217C9-8088-459B-865F-5234DA2B2D31}"/>
              </a:ext>
            </a:extLst>
          </p:cNvPr>
          <p:cNvPicPr>
            <a:picLocks noChangeAspect="1"/>
          </p:cNvPicPr>
          <p:nvPr/>
        </p:nvPicPr>
        <p:blipFill>
          <a:blip r:embed="rId3"/>
          <a:stretch>
            <a:fillRect/>
          </a:stretch>
        </p:blipFill>
        <p:spPr>
          <a:xfrm>
            <a:off x="7955620" y="4697784"/>
            <a:ext cx="454376" cy="313744"/>
          </a:xfrm>
          <a:prstGeom prst="rect">
            <a:avLst/>
          </a:prstGeom>
        </p:spPr>
      </p:pic>
      <p:pic>
        <p:nvPicPr>
          <p:cNvPr id="162" name="Picture 161">
            <a:extLst>
              <a:ext uri="{FF2B5EF4-FFF2-40B4-BE49-F238E27FC236}">
                <a16:creationId xmlns:a16="http://schemas.microsoft.com/office/drawing/2014/main" id="{7DDABD86-FE0A-4F86-A815-C9805EC707D8}"/>
              </a:ext>
            </a:extLst>
          </p:cNvPr>
          <p:cNvPicPr>
            <a:picLocks noChangeAspect="1"/>
          </p:cNvPicPr>
          <p:nvPr/>
        </p:nvPicPr>
        <p:blipFill>
          <a:blip r:embed="rId4"/>
          <a:stretch>
            <a:fillRect/>
          </a:stretch>
        </p:blipFill>
        <p:spPr>
          <a:xfrm>
            <a:off x="7966440" y="4956752"/>
            <a:ext cx="432736" cy="389474"/>
          </a:xfrm>
          <a:prstGeom prst="rect">
            <a:avLst/>
          </a:prstGeom>
        </p:spPr>
      </p:pic>
      <p:pic>
        <p:nvPicPr>
          <p:cNvPr id="163" name="Picture 162">
            <a:extLst>
              <a:ext uri="{FF2B5EF4-FFF2-40B4-BE49-F238E27FC236}">
                <a16:creationId xmlns:a16="http://schemas.microsoft.com/office/drawing/2014/main" id="{B4AC5A79-669E-4FDB-BBF3-13549D3DFFDD}"/>
              </a:ext>
            </a:extLst>
          </p:cNvPr>
          <p:cNvPicPr>
            <a:picLocks noChangeAspect="1"/>
          </p:cNvPicPr>
          <p:nvPr/>
        </p:nvPicPr>
        <p:blipFill>
          <a:blip r:embed="rId5"/>
          <a:stretch>
            <a:fillRect/>
          </a:stretch>
        </p:blipFill>
        <p:spPr>
          <a:xfrm>
            <a:off x="7998893" y="4402949"/>
            <a:ext cx="367830" cy="389478"/>
          </a:xfrm>
          <a:prstGeom prst="rect">
            <a:avLst/>
          </a:prstGeom>
        </p:spPr>
      </p:pic>
      <p:sp>
        <p:nvSpPr>
          <p:cNvPr id="110" name="Arrow: Right 109">
            <a:extLst>
              <a:ext uri="{FF2B5EF4-FFF2-40B4-BE49-F238E27FC236}">
                <a16:creationId xmlns:a16="http://schemas.microsoft.com/office/drawing/2014/main" id="{C96118ED-9E88-4088-B1CA-29963AF9089B}"/>
              </a:ext>
            </a:extLst>
          </p:cNvPr>
          <p:cNvSpPr/>
          <p:nvPr/>
        </p:nvSpPr>
        <p:spPr>
          <a:xfrm rot="10800000">
            <a:off x="9030833" y="585452"/>
            <a:ext cx="382356" cy="214086"/>
          </a:xfrm>
          <a:prstGeom prst="rightArrow">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Arrow: Right 110">
            <a:extLst>
              <a:ext uri="{FF2B5EF4-FFF2-40B4-BE49-F238E27FC236}">
                <a16:creationId xmlns:a16="http://schemas.microsoft.com/office/drawing/2014/main" id="{132BE7EB-437F-4857-965A-40890164E4EF}"/>
              </a:ext>
            </a:extLst>
          </p:cNvPr>
          <p:cNvSpPr/>
          <p:nvPr/>
        </p:nvSpPr>
        <p:spPr>
          <a:xfrm rot="10800000">
            <a:off x="6003420" y="1125273"/>
            <a:ext cx="382356" cy="214086"/>
          </a:xfrm>
          <a:prstGeom prst="rightArrow">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Arrow: Right 111">
            <a:extLst>
              <a:ext uri="{FF2B5EF4-FFF2-40B4-BE49-F238E27FC236}">
                <a16:creationId xmlns:a16="http://schemas.microsoft.com/office/drawing/2014/main" id="{F1A76C03-782E-4CAB-93C3-4C105726CD29}"/>
              </a:ext>
            </a:extLst>
          </p:cNvPr>
          <p:cNvSpPr/>
          <p:nvPr/>
        </p:nvSpPr>
        <p:spPr>
          <a:xfrm rot="10800000">
            <a:off x="4104268" y="1491787"/>
            <a:ext cx="382356" cy="214086"/>
          </a:xfrm>
          <a:prstGeom prst="rightArrow">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DFDC9ADF-D728-44CA-B1BC-633012A73C2F}"/>
              </a:ext>
            </a:extLst>
          </p:cNvPr>
          <p:cNvGrpSpPr/>
          <p:nvPr/>
        </p:nvGrpSpPr>
        <p:grpSpPr>
          <a:xfrm>
            <a:off x="10151222" y="4185364"/>
            <a:ext cx="1482883" cy="2026240"/>
            <a:chOff x="10151222" y="4185364"/>
            <a:chExt cx="1482883" cy="2026240"/>
          </a:xfrm>
        </p:grpSpPr>
        <p:sp>
          <p:nvSpPr>
            <p:cNvPr id="125" name="Rectangle 124">
              <a:extLst>
                <a:ext uri="{FF2B5EF4-FFF2-40B4-BE49-F238E27FC236}">
                  <a16:creationId xmlns:a16="http://schemas.microsoft.com/office/drawing/2014/main" id="{737C5609-2126-4EFE-8FFF-35385E881D74}"/>
                </a:ext>
              </a:extLst>
            </p:cNvPr>
            <p:cNvSpPr/>
            <p:nvPr/>
          </p:nvSpPr>
          <p:spPr>
            <a:xfrm>
              <a:off x="10151222" y="4185364"/>
              <a:ext cx="1482880" cy="2026240"/>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6867F9CB-5F84-4EA1-8521-1606CE267B3C}"/>
                </a:ext>
              </a:extLst>
            </p:cNvPr>
            <p:cNvSpPr txBox="1"/>
            <p:nvPr/>
          </p:nvSpPr>
          <p:spPr>
            <a:xfrm>
              <a:off x="10437930" y="4264577"/>
              <a:ext cx="1196175" cy="1862048"/>
            </a:xfrm>
            <a:prstGeom prst="rect">
              <a:avLst/>
            </a:prstGeom>
            <a:noFill/>
            <a:ln w="3175">
              <a:noFill/>
            </a:ln>
          </p:spPr>
          <p:txBody>
            <a:bodyPr wrap="square" rtlCol="0">
              <a:spAutoFit/>
            </a:bodyPr>
            <a:lstStyle/>
            <a:p>
              <a:pPr>
                <a:lnSpc>
                  <a:spcPts val="2300"/>
                </a:lnSpc>
              </a:pPr>
              <a:r>
                <a:rPr lang="en-US" sz="1400" dirty="0">
                  <a:solidFill>
                    <a:schemeClr val="tx1">
                      <a:lumMod val="65000"/>
                      <a:lumOff val="35000"/>
                    </a:schemeClr>
                  </a:solidFill>
                  <a:latin typeface="Century Gothic" panose="020B0502020202020204" pitchFamily="34" charset="0"/>
                </a:rPr>
                <a:t>TV</a:t>
              </a:r>
            </a:p>
            <a:p>
              <a:pPr>
                <a:lnSpc>
                  <a:spcPts val="2300"/>
                </a:lnSpc>
              </a:pPr>
              <a:r>
                <a:rPr lang="en-US" sz="1400" dirty="0">
                  <a:solidFill>
                    <a:schemeClr val="tx1">
                      <a:lumMod val="65000"/>
                      <a:lumOff val="35000"/>
                    </a:schemeClr>
                  </a:solidFill>
                  <a:latin typeface="Century Gothic" panose="020B0502020202020204" pitchFamily="34" charset="0"/>
                </a:rPr>
                <a:t>Radio</a:t>
              </a:r>
            </a:p>
            <a:p>
              <a:pPr>
                <a:lnSpc>
                  <a:spcPts val="2300"/>
                </a:lnSpc>
              </a:pPr>
              <a:r>
                <a:rPr lang="en-US" sz="1400" dirty="0">
                  <a:solidFill>
                    <a:schemeClr val="tx1">
                      <a:lumMod val="65000"/>
                      <a:lumOff val="35000"/>
                    </a:schemeClr>
                  </a:solidFill>
                  <a:latin typeface="Century Gothic" panose="020B0502020202020204" pitchFamily="34" charset="0"/>
                </a:rPr>
                <a:t>Newspaper</a:t>
              </a:r>
            </a:p>
            <a:p>
              <a:pPr>
                <a:lnSpc>
                  <a:spcPts val="2300"/>
                </a:lnSpc>
              </a:pPr>
              <a:r>
                <a:rPr lang="en-US" sz="1400" dirty="0">
                  <a:solidFill>
                    <a:schemeClr val="tx1">
                      <a:lumMod val="65000"/>
                      <a:lumOff val="35000"/>
                    </a:schemeClr>
                  </a:solidFill>
                  <a:latin typeface="Century Gothic" panose="020B0502020202020204" pitchFamily="34" charset="0"/>
                </a:rPr>
                <a:t>Magazine</a:t>
              </a:r>
            </a:p>
            <a:p>
              <a:pPr>
                <a:lnSpc>
                  <a:spcPts val="2300"/>
                </a:lnSpc>
              </a:pPr>
              <a:r>
                <a:rPr lang="en-US" sz="1400" dirty="0">
                  <a:solidFill>
                    <a:schemeClr val="tx1">
                      <a:lumMod val="65000"/>
                      <a:lumOff val="35000"/>
                    </a:schemeClr>
                  </a:solidFill>
                  <a:latin typeface="Century Gothic" panose="020B0502020202020204" pitchFamily="34" charset="0"/>
                </a:rPr>
                <a:t>Internet</a:t>
              </a:r>
            </a:p>
            <a:p>
              <a:pPr>
                <a:lnSpc>
                  <a:spcPts val="2300"/>
                </a:lnSpc>
              </a:pPr>
              <a:r>
                <a:rPr lang="en-US" sz="1400" dirty="0">
                  <a:solidFill>
                    <a:schemeClr val="tx1">
                      <a:lumMod val="65000"/>
                      <a:lumOff val="35000"/>
                    </a:schemeClr>
                  </a:solidFill>
                  <a:latin typeface="Century Gothic" panose="020B0502020202020204" pitchFamily="34" charset="0"/>
                </a:rPr>
                <a:t>OOH</a:t>
              </a:r>
            </a:p>
          </p:txBody>
        </p:sp>
        <p:pic>
          <p:nvPicPr>
            <p:cNvPr id="127" name="Picture 126">
              <a:extLst>
                <a:ext uri="{FF2B5EF4-FFF2-40B4-BE49-F238E27FC236}">
                  <a16:creationId xmlns:a16="http://schemas.microsoft.com/office/drawing/2014/main" id="{2157F366-F8AB-429A-B0D7-BFFE17ADD987}"/>
                </a:ext>
              </a:extLst>
            </p:cNvPr>
            <p:cNvPicPr>
              <a:picLocks noChangeAspect="1"/>
            </p:cNvPicPr>
            <p:nvPr/>
          </p:nvPicPr>
          <p:blipFill rotWithShape="1">
            <a:blip r:embed="rId10"/>
            <a:srcRect l="12766" t="12493" r="7490" b="24160"/>
            <a:stretch/>
          </p:blipFill>
          <p:spPr>
            <a:xfrm>
              <a:off x="10264463" y="4374381"/>
              <a:ext cx="204536" cy="202758"/>
            </a:xfrm>
            <a:prstGeom prst="ellipse">
              <a:avLst/>
            </a:prstGeom>
          </p:spPr>
        </p:pic>
        <p:pic>
          <p:nvPicPr>
            <p:cNvPr id="128" name="Picture 127">
              <a:extLst>
                <a:ext uri="{FF2B5EF4-FFF2-40B4-BE49-F238E27FC236}">
                  <a16:creationId xmlns:a16="http://schemas.microsoft.com/office/drawing/2014/main" id="{7EEEDA7D-83AF-4DB2-B611-8605473FA3DB}"/>
                </a:ext>
              </a:extLst>
            </p:cNvPr>
            <p:cNvPicPr>
              <a:picLocks noChangeAspect="1"/>
            </p:cNvPicPr>
            <p:nvPr/>
          </p:nvPicPr>
          <p:blipFill rotWithShape="1">
            <a:blip r:embed="rId11"/>
            <a:srcRect l="11607" t="11557" r="10144" b="23871"/>
            <a:stretch/>
          </p:blipFill>
          <p:spPr>
            <a:xfrm>
              <a:off x="10262978" y="4665684"/>
              <a:ext cx="207508" cy="208478"/>
            </a:xfrm>
            <a:prstGeom prst="ellipse">
              <a:avLst/>
            </a:prstGeom>
          </p:spPr>
        </p:pic>
        <p:pic>
          <p:nvPicPr>
            <p:cNvPr id="129" name="Picture 128">
              <a:extLst>
                <a:ext uri="{FF2B5EF4-FFF2-40B4-BE49-F238E27FC236}">
                  <a16:creationId xmlns:a16="http://schemas.microsoft.com/office/drawing/2014/main" id="{57DC993C-7728-40ED-BF57-5CF672942B4A}"/>
                </a:ext>
              </a:extLst>
            </p:cNvPr>
            <p:cNvPicPr>
              <a:picLocks noChangeAspect="1"/>
            </p:cNvPicPr>
            <p:nvPr/>
          </p:nvPicPr>
          <p:blipFill rotWithShape="1">
            <a:blip r:embed="rId12"/>
            <a:srcRect l="7168" t="12457" r="4595" b="25073"/>
            <a:stretch/>
          </p:blipFill>
          <p:spPr>
            <a:xfrm>
              <a:off x="10266486" y="5543620"/>
              <a:ext cx="200490" cy="202436"/>
            </a:xfrm>
            <a:prstGeom prst="ellipse">
              <a:avLst/>
            </a:prstGeom>
          </p:spPr>
        </p:pic>
        <p:pic>
          <p:nvPicPr>
            <p:cNvPr id="130" name="Picture 129">
              <a:extLst>
                <a:ext uri="{FF2B5EF4-FFF2-40B4-BE49-F238E27FC236}">
                  <a16:creationId xmlns:a16="http://schemas.microsoft.com/office/drawing/2014/main" id="{7231078F-E98E-4090-B68B-C3780AC07588}"/>
                </a:ext>
              </a:extLst>
            </p:cNvPr>
            <p:cNvPicPr>
              <a:picLocks noChangeAspect="1"/>
            </p:cNvPicPr>
            <p:nvPr/>
          </p:nvPicPr>
          <p:blipFill rotWithShape="1">
            <a:blip r:embed="rId13"/>
            <a:srcRect l="16610" t="10055" r="12521" b="24771"/>
            <a:stretch/>
          </p:blipFill>
          <p:spPr>
            <a:xfrm>
              <a:off x="10269177" y="5827953"/>
              <a:ext cx="195110" cy="203552"/>
            </a:xfrm>
            <a:prstGeom prst="ellipse">
              <a:avLst/>
            </a:prstGeom>
          </p:spPr>
        </p:pic>
        <p:grpSp>
          <p:nvGrpSpPr>
            <p:cNvPr id="142" name="Group 141">
              <a:extLst>
                <a:ext uri="{FF2B5EF4-FFF2-40B4-BE49-F238E27FC236}">
                  <a16:creationId xmlns:a16="http://schemas.microsoft.com/office/drawing/2014/main" id="{7519D3F6-05B8-4912-9D55-304D1D370E49}"/>
                </a:ext>
              </a:extLst>
            </p:cNvPr>
            <p:cNvGrpSpPr>
              <a:grpSpLocks noChangeAspect="1"/>
            </p:cNvGrpSpPr>
            <p:nvPr/>
          </p:nvGrpSpPr>
          <p:grpSpPr bwMode="auto">
            <a:xfrm>
              <a:off x="10266363" y="4960926"/>
              <a:ext cx="200025" cy="200024"/>
              <a:chOff x="6467" y="3125"/>
              <a:chExt cx="126" cy="126"/>
            </a:xfrm>
          </p:grpSpPr>
          <p:sp>
            <p:nvSpPr>
              <p:cNvPr id="167" name="AutoShape 8">
                <a:extLst>
                  <a:ext uri="{FF2B5EF4-FFF2-40B4-BE49-F238E27FC236}">
                    <a16:creationId xmlns:a16="http://schemas.microsoft.com/office/drawing/2014/main" id="{87F68826-30D6-453E-9006-D947196AFE46}"/>
                  </a:ext>
                </a:extLst>
              </p:cNvPr>
              <p:cNvSpPr>
                <a:spLocks noChangeAspect="1" noChangeArrowheads="1" noTextEdit="1"/>
              </p:cNvSpPr>
              <p:nvPr/>
            </p:nvSpPr>
            <p:spPr bwMode="auto">
              <a:xfrm>
                <a:off x="6467" y="3125"/>
                <a:ext cx="12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68" name="Freeform 10">
                <a:extLst>
                  <a:ext uri="{FF2B5EF4-FFF2-40B4-BE49-F238E27FC236}">
                    <a16:creationId xmlns:a16="http://schemas.microsoft.com/office/drawing/2014/main" id="{887CD44A-6BDA-41AD-AED2-18097EFECBBC}"/>
                  </a:ext>
                </a:extLst>
              </p:cNvPr>
              <p:cNvSpPr>
                <a:spLocks/>
              </p:cNvSpPr>
              <p:nvPr/>
            </p:nvSpPr>
            <p:spPr bwMode="auto">
              <a:xfrm>
                <a:off x="6471" y="3130"/>
                <a:ext cx="122" cy="121"/>
              </a:xfrm>
              <a:custGeom>
                <a:avLst/>
                <a:gdLst>
                  <a:gd name="T0" fmla="*/ 0 w 122"/>
                  <a:gd name="T1" fmla="*/ 60 h 121"/>
                  <a:gd name="T2" fmla="*/ 4 w 122"/>
                  <a:gd name="T3" fmla="*/ 36 h 121"/>
                  <a:gd name="T4" fmla="*/ 17 w 122"/>
                  <a:gd name="T5" fmla="*/ 16 h 121"/>
                  <a:gd name="T6" fmla="*/ 37 w 122"/>
                  <a:gd name="T7" fmla="*/ 4 h 121"/>
                  <a:gd name="T8" fmla="*/ 61 w 122"/>
                  <a:gd name="T9" fmla="*/ 0 h 121"/>
                  <a:gd name="T10" fmla="*/ 81 w 122"/>
                  <a:gd name="T11" fmla="*/ 4 h 121"/>
                  <a:gd name="T12" fmla="*/ 101 w 122"/>
                  <a:gd name="T13" fmla="*/ 16 h 121"/>
                  <a:gd name="T14" fmla="*/ 114 w 122"/>
                  <a:gd name="T15" fmla="*/ 36 h 121"/>
                  <a:gd name="T16" fmla="*/ 122 w 122"/>
                  <a:gd name="T17" fmla="*/ 60 h 121"/>
                  <a:gd name="T18" fmla="*/ 114 w 122"/>
                  <a:gd name="T19" fmla="*/ 81 h 121"/>
                  <a:gd name="T20" fmla="*/ 101 w 122"/>
                  <a:gd name="T21" fmla="*/ 101 h 121"/>
                  <a:gd name="T22" fmla="*/ 81 w 122"/>
                  <a:gd name="T23" fmla="*/ 113 h 121"/>
                  <a:gd name="T24" fmla="*/ 61 w 122"/>
                  <a:gd name="T25" fmla="*/ 121 h 121"/>
                  <a:gd name="T26" fmla="*/ 37 w 122"/>
                  <a:gd name="T27" fmla="*/ 113 h 121"/>
                  <a:gd name="T28" fmla="*/ 17 w 122"/>
                  <a:gd name="T29" fmla="*/ 101 h 121"/>
                  <a:gd name="T30" fmla="*/ 4 w 122"/>
                  <a:gd name="T31" fmla="*/ 81 h 121"/>
                  <a:gd name="T32" fmla="*/ 0 w 122"/>
                  <a:gd name="T33" fmla="*/ 6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 h="121">
                    <a:moveTo>
                      <a:pt x="0" y="60"/>
                    </a:moveTo>
                    <a:lnTo>
                      <a:pt x="4" y="36"/>
                    </a:lnTo>
                    <a:lnTo>
                      <a:pt x="17" y="16"/>
                    </a:lnTo>
                    <a:lnTo>
                      <a:pt x="37" y="4"/>
                    </a:lnTo>
                    <a:lnTo>
                      <a:pt x="61" y="0"/>
                    </a:lnTo>
                    <a:lnTo>
                      <a:pt x="81" y="4"/>
                    </a:lnTo>
                    <a:lnTo>
                      <a:pt x="101" y="16"/>
                    </a:lnTo>
                    <a:lnTo>
                      <a:pt x="114" y="36"/>
                    </a:lnTo>
                    <a:lnTo>
                      <a:pt x="122" y="60"/>
                    </a:lnTo>
                    <a:lnTo>
                      <a:pt x="114" y="81"/>
                    </a:lnTo>
                    <a:lnTo>
                      <a:pt x="101" y="101"/>
                    </a:lnTo>
                    <a:lnTo>
                      <a:pt x="81" y="113"/>
                    </a:lnTo>
                    <a:lnTo>
                      <a:pt x="61" y="121"/>
                    </a:lnTo>
                    <a:lnTo>
                      <a:pt x="37" y="113"/>
                    </a:lnTo>
                    <a:lnTo>
                      <a:pt x="17" y="101"/>
                    </a:lnTo>
                    <a:lnTo>
                      <a:pt x="4" y="81"/>
                    </a:lnTo>
                    <a:lnTo>
                      <a:pt x="0" y="60"/>
                    </a:lnTo>
                    <a:close/>
                  </a:path>
                </a:pathLst>
              </a:custGeom>
              <a:solidFill>
                <a:srgbClr val="713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69" name="Rectangle 11">
                <a:extLst>
                  <a:ext uri="{FF2B5EF4-FFF2-40B4-BE49-F238E27FC236}">
                    <a16:creationId xmlns:a16="http://schemas.microsoft.com/office/drawing/2014/main" id="{626A6FCF-2BD0-4E98-B9FD-A27A6DBEAA35}"/>
                  </a:ext>
                </a:extLst>
              </p:cNvPr>
              <p:cNvSpPr>
                <a:spLocks noChangeArrowheads="1"/>
              </p:cNvSpPr>
              <p:nvPr/>
            </p:nvSpPr>
            <p:spPr bwMode="auto">
              <a:xfrm>
                <a:off x="6492" y="3135"/>
                <a:ext cx="6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alibri" panose="020F0502020204030204" pitchFamily="34" charset="0"/>
                  </a:rPr>
                  <a:t>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46" name="Group 14">
              <a:extLst>
                <a:ext uri="{FF2B5EF4-FFF2-40B4-BE49-F238E27FC236}">
                  <a16:creationId xmlns:a16="http://schemas.microsoft.com/office/drawing/2014/main" id="{20733B02-FBF6-4762-8E1D-DE1D52ED19CA}"/>
                </a:ext>
              </a:extLst>
            </p:cNvPr>
            <p:cNvGrpSpPr>
              <a:grpSpLocks noChangeAspect="1"/>
            </p:cNvGrpSpPr>
            <p:nvPr/>
          </p:nvGrpSpPr>
          <p:grpSpPr bwMode="auto">
            <a:xfrm>
              <a:off x="10264775" y="5249863"/>
              <a:ext cx="203200" cy="200025"/>
              <a:chOff x="6466" y="3307"/>
              <a:chExt cx="128" cy="126"/>
            </a:xfrm>
          </p:grpSpPr>
          <p:sp>
            <p:nvSpPr>
              <p:cNvPr id="164" name="AutoShape 13">
                <a:extLst>
                  <a:ext uri="{FF2B5EF4-FFF2-40B4-BE49-F238E27FC236}">
                    <a16:creationId xmlns:a16="http://schemas.microsoft.com/office/drawing/2014/main" id="{72B7BB79-F50D-4612-A482-A1D6806E007D}"/>
                  </a:ext>
                </a:extLst>
              </p:cNvPr>
              <p:cNvSpPr>
                <a:spLocks noChangeAspect="1" noChangeArrowheads="1" noTextEdit="1"/>
              </p:cNvSpPr>
              <p:nvPr/>
            </p:nvSpPr>
            <p:spPr bwMode="auto">
              <a:xfrm>
                <a:off x="6466" y="3307"/>
                <a:ext cx="12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65" name="Freeform 15">
                <a:extLst>
                  <a:ext uri="{FF2B5EF4-FFF2-40B4-BE49-F238E27FC236}">
                    <a16:creationId xmlns:a16="http://schemas.microsoft.com/office/drawing/2014/main" id="{6F8C10B3-2739-4FD0-B0CC-B4AF026F8126}"/>
                  </a:ext>
                </a:extLst>
              </p:cNvPr>
              <p:cNvSpPr>
                <a:spLocks/>
              </p:cNvSpPr>
              <p:nvPr/>
            </p:nvSpPr>
            <p:spPr bwMode="auto">
              <a:xfrm>
                <a:off x="6470" y="3311"/>
                <a:ext cx="123" cy="122"/>
              </a:xfrm>
              <a:custGeom>
                <a:avLst/>
                <a:gdLst>
                  <a:gd name="T0" fmla="*/ 0 w 123"/>
                  <a:gd name="T1" fmla="*/ 61 h 122"/>
                  <a:gd name="T2" fmla="*/ 5 w 123"/>
                  <a:gd name="T3" fmla="*/ 36 h 122"/>
                  <a:gd name="T4" fmla="*/ 17 w 123"/>
                  <a:gd name="T5" fmla="*/ 16 h 122"/>
                  <a:gd name="T6" fmla="*/ 37 w 123"/>
                  <a:gd name="T7" fmla="*/ 4 h 122"/>
                  <a:gd name="T8" fmla="*/ 62 w 123"/>
                  <a:gd name="T9" fmla="*/ 0 h 122"/>
                  <a:gd name="T10" fmla="*/ 82 w 123"/>
                  <a:gd name="T11" fmla="*/ 4 h 122"/>
                  <a:gd name="T12" fmla="*/ 102 w 123"/>
                  <a:gd name="T13" fmla="*/ 16 h 122"/>
                  <a:gd name="T14" fmla="*/ 114 w 123"/>
                  <a:gd name="T15" fmla="*/ 36 h 122"/>
                  <a:gd name="T16" fmla="*/ 123 w 123"/>
                  <a:gd name="T17" fmla="*/ 61 h 122"/>
                  <a:gd name="T18" fmla="*/ 114 w 123"/>
                  <a:gd name="T19" fmla="*/ 81 h 122"/>
                  <a:gd name="T20" fmla="*/ 102 w 123"/>
                  <a:gd name="T21" fmla="*/ 102 h 122"/>
                  <a:gd name="T22" fmla="*/ 82 w 123"/>
                  <a:gd name="T23" fmla="*/ 114 h 122"/>
                  <a:gd name="T24" fmla="*/ 62 w 123"/>
                  <a:gd name="T25" fmla="*/ 122 h 122"/>
                  <a:gd name="T26" fmla="*/ 37 w 123"/>
                  <a:gd name="T27" fmla="*/ 114 h 122"/>
                  <a:gd name="T28" fmla="*/ 17 w 123"/>
                  <a:gd name="T29" fmla="*/ 102 h 122"/>
                  <a:gd name="T30" fmla="*/ 5 w 123"/>
                  <a:gd name="T31" fmla="*/ 81 h 122"/>
                  <a:gd name="T32" fmla="*/ 0 w 123"/>
                  <a:gd name="T33"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 h="122">
                    <a:moveTo>
                      <a:pt x="0" y="61"/>
                    </a:moveTo>
                    <a:lnTo>
                      <a:pt x="5" y="36"/>
                    </a:lnTo>
                    <a:lnTo>
                      <a:pt x="17" y="16"/>
                    </a:lnTo>
                    <a:lnTo>
                      <a:pt x="37" y="4"/>
                    </a:lnTo>
                    <a:lnTo>
                      <a:pt x="62" y="0"/>
                    </a:lnTo>
                    <a:lnTo>
                      <a:pt x="82" y="4"/>
                    </a:lnTo>
                    <a:lnTo>
                      <a:pt x="102" y="16"/>
                    </a:lnTo>
                    <a:lnTo>
                      <a:pt x="114" y="36"/>
                    </a:lnTo>
                    <a:lnTo>
                      <a:pt x="123" y="61"/>
                    </a:lnTo>
                    <a:lnTo>
                      <a:pt x="114" y="81"/>
                    </a:lnTo>
                    <a:lnTo>
                      <a:pt x="102" y="102"/>
                    </a:lnTo>
                    <a:lnTo>
                      <a:pt x="82" y="114"/>
                    </a:lnTo>
                    <a:lnTo>
                      <a:pt x="62" y="122"/>
                    </a:lnTo>
                    <a:lnTo>
                      <a:pt x="37" y="114"/>
                    </a:lnTo>
                    <a:lnTo>
                      <a:pt x="17" y="102"/>
                    </a:lnTo>
                    <a:lnTo>
                      <a:pt x="5" y="81"/>
                    </a:lnTo>
                    <a:lnTo>
                      <a:pt x="0" y="61"/>
                    </a:lnTo>
                    <a:close/>
                  </a:path>
                </a:pathLst>
              </a:custGeom>
              <a:solidFill>
                <a:srgbClr val="7F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66" name="Rectangle 165">
                <a:extLst>
                  <a:ext uri="{FF2B5EF4-FFF2-40B4-BE49-F238E27FC236}">
                    <a16:creationId xmlns:a16="http://schemas.microsoft.com/office/drawing/2014/main" id="{774009C3-F8A8-4945-A0F6-A736FE55EB5E}"/>
                  </a:ext>
                </a:extLst>
              </p:cNvPr>
              <p:cNvSpPr>
                <a:spLocks noChangeArrowheads="1"/>
              </p:cNvSpPr>
              <p:nvPr/>
            </p:nvSpPr>
            <p:spPr bwMode="auto">
              <a:xfrm>
                <a:off x="6490" y="3308"/>
                <a:ext cx="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alibri" panose="020F0502020204030204" pitchFamily="34" charset="0"/>
                  </a:rPr>
                  <a:t>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416717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56000">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14:bounceEnd="56000">
                                          <p:cBhvr additive="base">
                                            <p:cTn id="7" dur="1000" fill="hold"/>
                                            <p:tgtEl>
                                              <p:spTgt spid="110"/>
                                            </p:tgtEl>
                                            <p:attrNameLst>
                                              <p:attrName>ppt_x</p:attrName>
                                            </p:attrNameLst>
                                          </p:cBhvr>
                                          <p:tavLst>
                                            <p:tav tm="0">
                                              <p:val>
                                                <p:strVal val="1+#ppt_w/2"/>
                                              </p:val>
                                            </p:tav>
                                            <p:tav tm="100000">
                                              <p:val>
                                                <p:strVal val="#ppt_x"/>
                                              </p:val>
                                            </p:tav>
                                          </p:tavLst>
                                        </p:anim>
                                        <p:anim calcmode="lin" valueType="num" p14:bounceEnd="56000">
                                          <p:cBhvr additive="base">
                                            <p:cTn id="8" dur="1000" fill="hold"/>
                                            <p:tgtEl>
                                              <p:spTgt spid="1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56000">
                                      <p:stCondLst>
                                        <p:cond delay="200"/>
                                      </p:stCondLst>
                                      <p:childTnLst>
                                        <p:set>
                                          <p:cBhvr>
                                            <p:cTn id="10" dur="1" fill="hold">
                                              <p:stCondLst>
                                                <p:cond delay="0"/>
                                              </p:stCondLst>
                                            </p:cTn>
                                            <p:tgtEl>
                                              <p:spTgt spid="111"/>
                                            </p:tgtEl>
                                            <p:attrNameLst>
                                              <p:attrName>style.visibility</p:attrName>
                                            </p:attrNameLst>
                                          </p:cBhvr>
                                          <p:to>
                                            <p:strVal val="visible"/>
                                          </p:to>
                                        </p:set>
                                        <p:anim calcmode="lin" valueType="num" p14:bounceEnd="56000">
                                          <p:cBhvr additive="base">
                                            <p:cTn id="11" dur="1000" fill="hold"/>
                                            <p:tgtEl>
                                              <p:spTgt spid="111"/>
                                            </p:tgtEl>
                                            <p:attrNameLst>
                                              <p:attrName>ppt_x</p:attrName>
                                            </p:attrNameLst>
                                          </p:cBhvr>
                                          <p:tavLst>
                                            <p:tav tm="0">
                                              <p:val>
                                                <p:strVal val="1+#ppt_w/2"/>
                                              </p:val>
                                            </p:tav>
                                            <p:tav tm="100000">
                                              <p:val>
                                                <p:strVal val="#ppt_x"/>
                                              </p:val>
                                            </p:tav>
                                          </p:tavLst>
                                        </p:anim>
                                        <p:anim calcmode="lin" valueType="num" p14:bounceEnd="56000">
                                          <p:cBhvr additive="base">
                                            <p:cTn id="12" dur="1000" fill="hold"/>
                                            <p:tgtEl>
                                              <p:spTgt spid="1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56000">
                                      <p:stCondLst>
                                        <p:cond delay="300"/>
                                      </p:stCondLst>
                                      <p:childTnLst>
                                        <p:set>
                                          <p:cBhvr>
                                            <p:cTn id="14" dur="1" fill="hold">
                                              <p:stCondLst>
                                                <p:cond delay="0"/>
                                              </p:stCondLst>
                                            </p:cTn>
                                            <p:tgtEl>
                                              <p:spTgt spid="112"/>
                                            </p:tgtEl>
                                            <p:attrNameLst>
                                              <p:attrName>style.visibility</p:attrName>
                                            </p:attrNameLst>
                                          </p:cBhvr>
                                          <p:to>
                                            <p:strVal val="visible"/>
                                          </p:to>
                                        </p:set>
                                        <p:anim calcmode="lin" valueType="num" p14:bounceEnd="56000">
                                          <p:cBhvr additive="base">
                                            <p:cTn id="15" dur="1000" fill="hold"/>
                                            <p:tgtEl>
                                              <p:spTgt spid="112"/>
                                            </p:tgtEl>
                                            <p:attrNameLst>
                                              <p:attrName>ppt_x</p:attrName>
                                            </p:attrNameLst>
                                          </p:cBhvr>
                                          <p:tavLst>
                                            <p:tav tm="0">
                                              <p:val>
                                                <p:strVal val="1+#ppt_w/2"/>
                                              </p:val>
                                            </p:tav>
                                            <p:tav tm="100000">
                                              <p:val>
                                                <p:strVal val="#ppt_x"/>
                                              </p:val>
                                            </p:tav>
                                          </p:tavLst>
                                        </p:anim>
                                        <p:anim calcmode="lin" valueType="num" p14:bounceEnd="56000">
                                          <p:cBhvr additive="base">
                                            <p:cTn id="16" dur="1000" fill="hold"/>
                                            <p:tgtEl>
                                              <p:spTgt spid="112"/>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10" presetClass="entr" presetSubtype="0" fill="hold" nodeType="after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fade">
                                          <p:cBhvr>
                                            <p:cTn id="20" dur="500"/>
                                            <p:tgtEl>
                                              <p:spTgt spid="140"/>
                                            </p:tgtEl>
                                          </p:cBhvr>
                                        </p:animEffect>
                                      </p:childTnLst>
                                    </p:cTn>
                                  </p:par>
                                </p:childTnLst>
                              </p:cTn>
                            </p:par>
                            <p:par>
                              <p:cTn id="21" fill="hold">
                                <p:stCondLst>
                                  <p:cond delay="1800"/>
                                </p:stCondLst>
                                <p:childTnLst>
                                  <p:par>
                                    <p:cTn id="22" presetID="10" presetClass="entr" presetSubtype="0" fill="hold" nodeType="afterEffect">
                                      <p:stCondLst>
                                        <p:cond delay="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animBg="1"/>
          <p:bldP spid="11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1000" fill="hold"/>
                                            <p:tgtEl>
                                              <p:spTgt spid="110"/>
                                            </p:tgtEl>
                                            <p:attrNameLst>
                                              <p:attrName>ppt_x</p:attrName>
                                            </p:attrNameLst>
                                          </p:cBhvr>
                                          <p:tavLst>
                                            <p:tav tm="0">
                                              <p:val>
                                                <p:strVal val="1+#ppt_w/2"/>
                                              </p:val>
                                            </p:tav>
                                            <p:tav tm="100000">
                                              <p:val>
                                                <p:strVal val="#ppt_x"/>
                                              </p:val>
                                            </p:tav>
                                          </p:tavLst>
                                        </p:anim>
                                        <p:anim calcmode="lin" valueType="num">
                                          <p:cBhvr additive="base">
                                            <p:cTn id="8" dur="1000" fill="hold"/>
                                            <p:tgtEl>
                                              <p:spTgt spid="1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childTnLst>
                                        <p:set>
                                          <p:cBhvr>
                                            <p:cTn id="10" dur="1" fill="hold">
                                              <p:stCondLst>
                                                <p:cond delay="0"/>
                                              </p:stCondLst>
                                            </p:cTn>
                                            <p:tgtEl>
                                              <p:spTgt spid="111"/>
                                            </p:tgtEl>
                                            <p:attrNameLst>
                                              <p:attrName>style.visibility</p:attrName>
                                            </p:attrNameLst>
                                          </p:cBhvr>
                                          <p:to>
                                            <p:strVal val="visible"/>
                                          </p:to>
                                        </p:set>
                                        <p:anim calcmode="lin" valueType="num">
                                          <p:cBhvr additive="base">
                                            <p:cTn id="11" dur="1000" fill="hold"/>
                                            <p:tgtEl>
                                              <p:spTgt spid="111"/>
                                            </p:tgtEl>
                                            <p:attrNameLst>
                                              <p:attrName>ppt_x</p:attrName>
                                            </p:attrNameLst>
                                          </p:cBhvr>
                                          <p:tavLst>
                                            <p:tav tm="0">
                                              <p:val>
                                                <p:strVal val="1+#ppt_w/2"/>
                                              </p:val>
                                            </p:tav>
                                            <p:tav tm="100000">
                                              <p:val>
                                                <p:strVal val="#ppt_x"/>
                                              </p:val>
                                            </p:tav>
                                          </p:tavLst>
                                        </p:anim>
                                        <p:anim calcmode="lin" valueType="num">
                                          <p:cBhvr additive="base">
                                            <p:cTn id="12" dur="1000" fill="hold"/>
                                            <p:tgtEl>
                                              <p:spTgt spid="1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300"/>
                                      </p:stCondLst>
                                      <p:childTnLst>
                                        <p:set>
                                          <p:cBhvr>
                                            <p:cTn id="14" dur="1" fill="hold">
                                              <p:stCondLst>
                                                <p:cond delay="0"/>
                                              </p:stCondLst>
                                            </p:cTn>
                                            <p:tgtEl>
                                              <p:spTgt spid="112"/>
                                            </p:tgtEl>
                                            <p:attrNameLst>
                                              <p:attrName>style.visibility</p:attrName>
                                            </p:attrNameLst>
                                          </p:cBhvr>
                                          <p:to>
                                            <p:strVal val="visible"/>
                                          </p:to>
                                        </p:set>
                                        <p:anim calcmode="lin" valueType="num">
                                          <p:cBhvr additive="base">
                                            <p:cTn id="15" dur="1000" fill="hold"/>
                                            <p:tgtEl>
                                              <p:spTgt spid="112"/>
                                            </p:tgtEl>
                                            <p:attrNameLst>
                                              <p:attrName>ppt_x</p:attrName>
                                            </p:attrNameLst>
                                          </p:cBhvr>
                                          <p:tavLst>
                                            <p:tav tm="0">
                                              <p:val>
                                                <p:strVal val="1+#ppt_w/2"/>
                                              </p:val>
                                            </p:tav>
                                            <p:tav tm="100000">
                                              <p:val>
                                                <p:strVal val="#ppt_x"/>
                                              </p:val>
                                            </p:tav>
                                          </p:tavLst>
                                        </p:anim>
                                        <p:anim calcmode="lin" valueType="num">
                                          <p:cBhvr additive="base">
                                            <p:cTn id="16" dur="1000" fill="hold"/>
                                            <p:tgtEl>
                                              <p:spTgt spid="112"/>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10" presetClass="entr" presetSubtype="0" fill="hold" nodeType="after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fade">
                                          <p:cBhvr>
                                            <p:cTn id="20" dur="500"/>
                                            <p:tgtEl>
                                              <p:spTgt spid="140"/>
                                            </p:tgtEl>
                                          </p:cBhvr>
                                        </p:animEffect>
                                      </p:childTnLst>
                                    </p:cTn>
                                  </p:par>
                                </p:childTnLst>
                              </p:cTn>
                            </p:par>
                            <p:par>
                              <p:cTn id="21" fill="hold">
                                <p:stCondLst>
                                  <p:cond delay="1800"/>
                                </p:stCondLst>
                                <p:childTnLst>
                                  <p:par>
                                    <p:cTn id="22" presetID="10" presetClass="entr" presetSubtype="0" fill="hold" nodeType="afterEffect">
                                      <p:stCondLst>
                                        <p:cond delay="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animBg="1"/>
          <p:bldP spid="112" grpId="0" animBg="1"/>
        </p:bldLst>
      </p:timing>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1616" y="2055548"/>
            <a:ext cx="5336718" cy="584775"/>
          </a:xfrm>
          <a:prstGeom prst="rect">
            <a:avLst/>
          </a:prstGeom>
          <a:noFill/>
        </p:spPr>
        <p:txBody>
          <a:bodyPr wrap="none" rtlCol="0">
            <a:spAutoFit/>
          </a:bodyPr>
          <a:lstStyle/>
          <a:p>
            <a:pPr algn="ctr"/>
            <a:r>
              <a:rPr lang="en-US" sz="3200" b="1" dirty="0">
                <a:solidFill>
                  <a:srgbClr val="B92508"/>
                </a:solidFill>
                <a:latin typeface="Century Gothic" panose="020B0502020202020204" pitchFamily="34" charset="0"/>
                <a:cs typeface="Arial" panose="020B0604020202020204" pitchFamily="34" charset="0"/>
              </a:rPr>
              <a:t>UNEARTHED INTERNET TIME</a:t>
            </a:r>
          </a:p>
        </p:txBody>
      </p:sp>
      <p:sp>
        <p:nvSpPr>
          <p:cNvPr id="5" name="TextBox 4"/>
          <p:cNvSpPr txBox="1"/>
          <p:nvPr/>
        </p:nvSpPr>
        <p:spPr>
          <a:xfrm>
            <a:off x="481616" y="2828435"/>
            <a:ext cx="11323934" cy="1569660"/>
          </a:xfrm>
          <a:prstGeom prst="rect">
            <a:avLst/>
          </a:prstGeom>
          <a:noFill/>
        </p:spPr>
        <p:txBody>
          <a:bodyPr wrap="none" rtlCol="0">
            <a:spAutoFit/>
          </a:bodyPr>
          <a:lstStyle/>
          <a:p>
            <a:r>
              <a:rPr lang="en-US" sz="3200" dirty="0">
                <a:solidFill>
                  <a:srgbClr val="B92508"/>
                </a:solidFill>
                <a:latin typeface="Century Gothic" panose="020B0502020202020204" pitchFamily="34" charset="0"/>
                <a:cs typeface="Arial" panose="020B0604020202020204" pitchFamily="34" charset="0"/>
              </a:rPr>
              <a:t>Appears that 38% of true Internet time is unmeasured.</a:t>
            </a:r>
          </a:p>
          <a:p>
            <a:r>
              <a:rPr lang="en-US" sz="3200" dirty="0">
                <a:solidFill>
                  <a:srgbClr val="B92508"/>
                </a:solidFill>
                <a:latin typeface="Century Gothic" panose="020B0502020202020204" pitchFamily="34" charset="0"/>
                <a:cs typeface="Arial" panose="020B0604020202020204" pitchFamily="34" charset="0"/>
              </a:rPr>
              <a:t>This unmeasured proportion is increasing year over year.</a:t>
            </a:r>
          </a:p>
          <a:p>
            <a:r>
              <a:rPr lang="en-US" sz="3200" dirty="0">
                <a:solidFill>
                  <a:srgbClr val="B92508"/>
                </a:solidFill>
                <a:latin typeface="Century Gothic" panose="020B0502020202020204" pitchFamily="34" charset="0"/>
                <a:cs typeface="Arial" panose="020B0604020202020204" pitchFamily="34" charset="0"/>
              </a:rPr>
              <a:t>Video and 18-34 year olds go hand in hand.</a:t>
            </a:r>
          </a:p>
        </p:txBody>
      </p:sp>
    </p:spTree>
    <p:extLst>
      <p:ext uri="{BB962C8B-B14F-4D97-AF65-F5344CB8AC3E}">
        <p14:creationId xmlns:p14="http://schemas.microsoft.com/office/powerpoint/2010/main" val="963159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707649" y="829476"/>
            <a:ext cx="2776722"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Money</a:t>
            </a:r>
          </a:p>
        </p:txBody>
      </p:sp>
      <p:sp>
        <p:nvSpPr>
          <p:cNvPr id="12" name="TextBox 11">
            <a:extLst>
              <a:ext uri="{FF2B5EF4-FFF2-40B4-BE49-F238E27FC236}">
                <a16:creationId xmlns:a16="http://schemas.microsoft.com/office/drawing/2014/main" id="{799CDEE4-87C8-455D-AAC6-2428A95A0B04}"/>
              </a:ext>
            </a:extLst>
          </p:cNvPr>
          <p:cNvSpPr txBox="1"/>
          <p:nvPr/>
        </p:nvSpPr>
        <p:spPr>
          <a:xfrm>
            <a:off x="1605566" y="1880554"/>
            <a:ext cx="8980868" cy="646331"/>
          </a:xfrm>
          <a:prstGeom prst="rect">
            <a:avLst/>
          </a:prstGeom>
          <a:noFill/>
        </p:spPr>
        <p:txBody>
          <a:bodyPr wrap="square" rtlCol="0">
            <a:spAutoFit/>
          </a:bodyPr>
          <a:lstStyle/>
          <a:p>
            <a:pPr algn="ctr"/>
            <a:r>
              <a:rPr lang="en-US" sz="3600" i="1" dirty="0">
                <a:solidFill>
                  <a:srgbClr val="B92508"/>
                </a:solidFill>
                <a:latin typeface="Century Gothic" panose="020B0502020202020204" pitchFamily="34" charset="0"/>
              </a:rPr>
              <a:t>“Money… in a voice that rustled.”</a:t>
            </a:r>
          </a:p>
        </p:txBody>
      </p:sp>
      <p:grpSp>
        <p:nvGrpSpPr>
          <p:cNvPr id="2" name="Group 1">
            <a:extLst>
              <a:ext uri="{FF2B5EF4-FFF2-40B4-BE49-F238E27FC236}">
                <a16:creationId xmlns:a16="http://schemas.microsoft.com/office/drawing/2014/main" id="{A2CEC264-A1DD-45FB-91B2-1F6B1A6EBBAC}"/>
              </a:ext>
            </a:extLst>
          </p:cNvPr>
          <p:cNvGrpSpPr/>
          <p:nvPr/>
        </p:nvGrpSpPr>
        <p:grpSpPr>
          <a:xfrm>
            <a:off x="3853031" y="3174204"/>
            <a:ext cx="4485938" cy="3262824"/>
            <a:chOff x="3853031" y="3174204"/>
            <a:chExt cx="4485938" cy="3262824"/>
          </a:xfrm>
        </p:grpSpPr>
        <p:pic>
          <p:nvPicPr>
            <p:cNvPr id="8194" name="Picture 2" descr="JRnovel.JPG">
              <a:extLst>
                <a:ext uri="{FF2B5EF4-FFF2-40B4-BE49-F238E27FC236}">
                  <a16:creationId xmlns:a16="http://schemas.microsoft.com/office/drawing/2014/main" id="{A4F6EB60-D1FC-46B8-9A98-DD4C26DD9A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19"/>
            <a:stretch/>
          </p:blipFill>
          <p:spPr bwMode="auto">
            <a:xfrm>
              <a:off x="5344646" y="3174204"/>
              <a:ext cx="1416762" cy="21447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DCA2E10-9E3F-41D9-ACD7-AFF1C54BF1D7}"/>
                </a:ext>
              </a:extLst>
            </p:cNvPr>
            <p:cNvSpPr txBox="1"/>
            <p:nvPr/>
          </p:nvSpPr>
          <p:spPr>
            <a:xfrm>
              <a:off x="3853031" y="5482921"/>
              <a:ext cx="4485938" cy="954107"/>
            </a:xfrm>
            <a:prstGeom prst="rect">
              <a:avLst/>
            </a:prstGeom>
            <a:noFill/>
          </p:spPr>
          <p:txBody>
            <a:bodyPr wrap="square" rtlCol="0">
              <a:spAutoFit/>
            </a:bodyPr>
            <a:lstStyle/>
            <a:p>
              <a:pPr algn="ctr"/>
              <a:r>
                <a:rPr lang="en-US" sz="2400" dirty="0">
                  <a:solidFill>
                    <a:srgbClr val="B92508"/>
                  </a:solidFill>
                  <a:latin typeface="Century Gothic" panose="020B0502020202020204" pitchFamily="34" charset="0"/>
                </a:rPr>
                <a:t>J.R.</a:t>
              </a:r>
            </a:p>
            <a:p>
              <a:pPr algn="ctr"/>
              <a:r>
                <a:rPr lang="en-US" sz="1600" dirty="0">
                  <a:solidFill>
                    <a:srgbClr val="B92508"/>
                  </a:solidFill>
                  <a:latin typeface="Century Gothic" panose="020B0502020202020204" pitchFamily="34" charset="0"/>
                </a:rPr>
                <a:t>William </a:t>
              </a:r>
              <a:r>
                <a:rPr lang="en-US" sz="1600" dirty="0" err="1">
                  <a:solidFill>
                    <a:srgbClr val="B92508"/>
                  </a:solidFill>
                  <a:latin typeface="Century Gothic" panose="020B0502020202020204" pitchFamily="34" charset="0"/>
                </a:rPr>
                <a:t>Goddis</a:t>
              </a:r>
              <a:endParaRPr lang="en-US" sz="1600" dirty="0">
                <a:solidFill>
                  <a:srgbClr val="B92508"/>
                </a:solidFill>
                <a:latin typeface="Century Gothic" panose="020B0502020202020204" pitchFamily="34" charset="0"/>
              </a:endParaRPr>
            </a:p>
            <a:p>
              <a:pPr algn="ctr"/>
              <a:r>
                <a:rPr lang="en-US" sz="1600" dirty="0">
                  <a:solidFill>
                    <a:srgbClr val="B92508"/>
                  </a:solidFill>
                  <a:latin typeface="Century Gothic" panose="020B0502020202020204" pitchFamily="34" charset="0"/>
                </a:rPr>
                <a:t>1975</a:t>
              </a:r>
              <a:endParaRPr lang="en-US" sz="1400" dirty="0">
                <a:solidFill>
                  <a:srgbClr val="B92508"/>
                </a:solidFill>
                <a:latin typeface="Century Gothic" panose="020B0502020202020204" pitchFamily="34" charset="0"/>
              </a:endParaRPr>
            </a:p>
          </p:txBody>
        </p:sp>
      </p:grpSp>
    </p:spTree>
    <p:extLst>
      <p:ext uri="{BB962C8B-B14F-4D97-AF65-F5344CB8AC3E}">
        <p14:creationId xmlns:p14="http://schemas.microsoft.com/office/powerpoint/2010/main" val="12225922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Total excludes OOH and Com Newspaper, Revenue from 2017 Ad Revenue Summary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PHD Canada, </a:t>
            </a:r>
            <a:r>
              <a:rPr lang="en-US" sz="1000" dirty="0" err="1">
                <a:solidFill>
                  <a:srgbClr val="4475D0"/>
                </a:solidFill>
                <a:latin typeface="Century Gothic" panose="020B0502020202020204" pitchFamily="34" charset="0"/>
                <a:cs typeface="Arial" panose="020B0604020202020204" pitchFamily="34" charset="0"/>
              </a:rPr>
              <a:t>mpc</a:t>
            </a:r>
            <a:r>
              <a:rPr lang="en-US" sz="1000" dirty="0">
                <a:solidFill>
                  <a:srgbClr val="4475D0"/>
                </a:solidFill>
                <a:latin typeface="Century Gothic" panose="020B0502020202020204" pitchFamily="34" charset="0"/>
                <a:cs typeface="Arial" panose="020B0604020202020204" pitchFamily="34" charset="0"/>
              </a:rPr>
              <a:t> from 2018 CMUST using  Internet Unearthed.</a:t>
            </a:r>
          </a:p>
        </p:txBody>
      </p:sp>
      <p:sp>
        <p:nvSpPr>
          <p:cNvPr id="51" name="TextBox 50"/>
          <p:cNvSpPr txBox="1"/>
          <p:nvPr/>
        </p:nvSpPr>
        <p:spPr>
          <a:xfrm>
            <a:off x="6291942" y="105378"/>
            <a:ext cx="5030241" cy="707886"/>
          </a:xfrm>
          <a:prstGeom prst="rect">
            <a:avLst/>
          </a:prstGeom>
          <a:noFill/>
        </p:spPr>
        <p:txBody>
          <a:bodyPr wrap="square" rtlCol="0">
            <a:spAutoFit/>
          </a:bodyPr>
          <a:lstStyle/>
          <a:p>
            <a:r>
              <a:rPr lang="en-US" sz="2400" b="1" dirty="0">
                <a:solidFill>
                  <a:srgbClr val="0070C0"/>
                </a:solidFill>
                <a:latin typeface="Century Gothic" panose="020B0502020202020204" pitchFamily="34" charset="0"/>
                <a:cs typeface="Arial" panose="020B0604020202020204" pitchFamily="34" charset="0"/>
              </a:rPr>
              <a:t>Minutes 4,688  </a:t>
            </a:r>
            <a:r>
              <a:rPr lang="en-US" sz="2400" dirty="0">
                <a:solidFill>
                  <a:srgbClr val="0070C0"/>
                </a:solidFill>
                <a:latin typeface="Century Gothic" panose="020B0502020202020204" pitchFamily="34" charset="0"/>
                <a:cs typeface="Arial" panose="020B0604020202020204" pitchFamily="34" charset="0"/>
              </a:rPr>
              <a:t> </a:t>
            </a:r>
          </a:p>
          <a:p>
            <a:r>
              <a:rPr lang="en-US" sz="1600" dirty="0">
                <a:solidFill>
                  <a:srgbClr val="0070C0"/>
                </a:solidFill>
                <a:latin typeface="Century Gothic" panose="020B0502020202020204" pitchFamily="34" charset="0"/>
                <a:cs typeface="Arial" panose="020B0604020202020204" pitchFamily="34" charset="0"/>
              </a:rPr>
              <a:t>(Per Capita Weekly Adults 18+ Internet UE)</a:t>
            </a:r>
            <a:endParaRPr lang="en-US" sz="2400" dirty="0">
              <a:solidFill>
                <a:srgbClr val="0070C0"/>
              </a:solidFill>
              <a:latin typeface="Century Gothic" panose="020B0502020202020204" pitchFamily="34" charset="0"/>
              <a:cs typeface="Arial" panose="020B0604020202020204" pitchFamily="34" charset="0"/>
            </a:endParaRPr>
          </a:p>
        </p:txBody>
      </p:sp>
      <p:sp>
        <p:nvSpPr>
          <p:cNvPr id="69" name="TextBox 68"/>
          <p:cNvSpPr txBox="1"/>
          <p:nvPr/>
        </p:nvSpPr>
        <p:spPr>
          <a:xfrm>
            <a:off x="243320" y="105378"/>
            <a:ext cx="3312125" cy="707886"/>
          </a:xfrm>
          <a:prstGeom prst="rect">
            <a:avLst/>
          </a:prstGeom>
          <a:noFill/>
        </p:spPr>
        <p:txBody>
          <a:bodyPr wrap="none" rtlCol="0">
            <a:spAutoFit/>
          </a:bodyPr>
          <a:lstStyle/>
          <a:p>
            <a:r>
              <a:rPr lang="en-US" sz="2400" b="1" dirty="0">
                <a:solidFill>
                  <a:srgbClr val="00B050"/>
                </a:solidFill>
                <a:latin typeface="Century Gothic" panose="020B0502020202020204" pitchFamily="34" charset="0"/>
                <a:cs typeface="Arial" panose="020B0604020202020204" pitchFamily="34" charset="0"/>
              </a:rPr>
              <a:t>Ad Revenue $12,227 </a:t>
            </a:r>
          </a:p>
          <a:p>
            <a:r>
              <a:rPr lang="en-US" sz="1600" dirty="0">
                <a:solidFill>
                  <a:srgbClr val="00B050"/>
                </a:solidFill>
                <a:latin typeface="Century Gothic" panose="020B0502020202020204" pitchFamily="34" charset="0"/>
                <a:cs typeface="Arial" panose="020B0604020202020204" pitchFamily="34" charset="0"/>
              </a:rPr>
              <a:t>(Millions)</a:t>
            </a:r>
            <a:endParaRPr lang="en-US" sz="2400" dirty="0">
              <a:solidFill>
                <a:srgbClr val="00B050"/>
              </a:solidFill>
              <a:latin typeface="Century Gothic" panose="020B0502020202020204" pitchFamily="34" charset="0"/>
              <a:cs typeface="Arial" panose="020B0604020202020204" pitchFamily="34" charset="0"/>
            </a:endParaRPr>
          </a:p>
        </p:txBody>
      </p:sp>
      <p:grpSp>
        <p:nvGrpSpPr>
          <p:cNvPr id="3" name="Group 2"/>
          <p:cNvGrpSpPr/>
          <p:nvPr/>
        </p:nvGrpSpPr>
        <p:grpSpPr>
          <a:xfrm>
            <a:off x="243320" y="965403"/>
            <a:ext cx="5500916" cy="5504012"/>
            <a:chOff x="243320" y="965403"/>
            <a:chExt cx="5500916" cy="5504012"/>
          </a:xfrm>
        </p:grpSpPr>
        <p:sp>
          <p:nvSpPr>
            <p:cNvPr id="2" name="Rectangle 1"/>
            <p:cNvSpPr/>
            <p:nvPr/>
          </p:nvSpPr>
          <p:spPr>
            <a:xfrm>
              <a:off x="243320" y="965403"/>
              <a:ext cx="5500915" cy="5500915"/>
            </a:xfrm>
            <a:prstGeom prst="rect">
              <a:avLst/>
            </a:prstGeom>
            <a:solidFill>
              <a:srgbClr val="5DFF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43320" y="968500"/>
              <a:ext cx="5500916" cy="5500915"/>
              <a:chOff x="6291941" y="936374"/>
              <a:chExt cx="5500916" cy="5500915"/>
            </a:xfrm>
          </p:grpSpPr>
          <p:grpSp>
            <p:nvGrpSpPr>
              <p:cNvPr id="6" name="Group 5"/>
              <p:cNvGrpSpPr/>
              <p:nvPr/>
            </p:nvGrpSpPr>
            <p:grpSpPr>
              <a:xfrm>
                <a:off x="6291942" y="936374"/>
                <a:ext cx="5500915" cy="5500915"/>
                <a:chOff x="6415312" y="936375"/>
                <a:chExt cx="5500915" cy="5297720"/>
              </a:xfrm>
            </p:grpSpPr>
            <p:cxnSp>
              <p:nvCxnSpPr>
                <p:cNvPr id="5" name="Straight Connector 4"/>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rot="16200000">
                <a:off x="6291941" y="936374"/>
                <a:ext cx="5500915" cy="5500915"/>
                <a:chOff x="6415312" y="936375"/>
                <a:chExt cx="5500915" cy="5297720"/>
              </a:xfrm>
            </p:grpSpPr>
            <p:cxnSp>
              <p:nvCxnSpPr>
                <p:cNvPr id="38" name="Straight Connector 37"/>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grpSp>
      <p:grpSp>
        <p:nvGrpSpPr>
          <p:cNvPr id="11" name="Group 10"/>
          <p:cNvGrpSpPr/>
          <p:nvPr/>
        </p:nvGrpSpPr>
        <p:grpSpPr>
          <a:xfrm>
            <a:off x="6458856" y="965403"/>
            <a:ext cx="5500916" cy="5504012"/>
            <a:chOff x="6458856" y="965403"/>
            <a:chExt cx="5500916" cy="5504012"/>
          </a:xfrm>
        </p:grpSpPr>
        <p:sp>
          <p:nvSpPr>
            <p:cNvPr id="23" name="Rectangle 22"/>
            <p:cNvSpPr/>
            <p:nvPr/>
          </p:nvSpPr>
          <p:spPr>
            <a:xfrm>
              <a:off x="6458856" y="965403"/>
              <a:ext cx="5500915" cy="5500915"/>
            </a:xfrm>
            <a:prstGeom prst="rect">
              <a:avLst/>
            </a:prstGeom>
            <a:solidFill>
              <a:srgbClr val="B9D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6458856" y="968500"/>
              <a:ext cx="5500916" cy="5500915"/>
              <a:chOff x="6291941" y="936374"/>
              <a:chExt cx="5500916" cy="5500915"/>
            </a:xfrm>
          </p:grpSpPr>
          <p:grpSp>
            <p:nvGrpSpPr>
              <p:cNvPr id="64" name="Group 63"/>
              <p:cNvGrpSpPr/>
              <p:nvPr/>
            </p:nvGrpSpPr>
            <p:grpSpPr>
              <a:xfrm>
                <a:off x="6291942" y="936374"/>
                <a:ext cx="5500915" cy="5500915"/>
                <a:chOff x="6415312" y="936375"/>
                <a:chExt cx="5500915" cy="5297720"/>
              </a:xfrm>
            </p:grpSpPr>
            <p:cxnSp>
              <p:nvCxnSpPr>
                <p:cNvPr id="82" name="Straight Connector 81"/>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rot="16200000">
                <a:off x="6291941" y="936374"/>
                <a:ext cx="5500915" cy="5500915"/>
                <a:chOff x="6415312" y="936375"/>
                <a:chExt cx="5500915" cy="5297720"/>
              </a:xfrm>
            </p:grpSpPr>
            <p:cxnSp>
              <p:nvCxnSpPr>
                <p:cNvPr id="66" name="Straight Connector 65"/>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grpSp>
      <p:grpSp>
        <p:nvGrpSpPr>
          <p:cNvPr id="9" name="Group 8"/>
          <p:cNvGrpSpPr/>
          <p:nvPr/>
        </p:nvGrpSpPr>
        <p:grpSpPr>
          <a:xfrm>
            <a:off x="2443684" y="3175058"/>
            <a:ext cx="1100184" cy="1097086"/>
            <a:chOff x="2443684" y="3175058"/>
            <a:chExt cx="1100184" cy="1097086"/>
          </a:xfrm>
        </p:grpSpPr>
        <p:sp>
          <p:nvSpPr>
            <p:cNvPr id="4" name="Rectangle 3"/>
            <p:cNvSpPr/>
            <p:nvPr/>
          </p:nvSpPr>
          <p:spPr>
            <a:xfrm>
              <a:off x="2443684" y="3175058"/>
              <a:ext cx="1100184" cy="1097086"/>
            </a:xfrm>
            <a:prstGeom prst="rect">
              <a:avLst/>
            </a:prstGeom>
            <a:solidFill>
              <a:srgbClr val="5DFFA6"/>
            </a:solidFill>
            <a:ln>
              <a:solidFill>
                <a:srgbClr val="00E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2584663" y="3523546"/>
              <a:ext cx="838691" cy="400110"/>
            </a:xfrm>
            <a:prstGeom prst="rect">
              <a:avLst/>
            </a:prstGeom>
            <a:noFill/>
          </p:spPr>
          <p:txBody>
            <a:bodyPr wrap="none" rtlCol="0">
              <a:spAutoFit/>
            </a:bodyPr>
            <a:lstStyle/>
            <a:p>
              <a:pPr algn="ctr"/>
              <a:r>
                <a:rPr lang="en-US" sz="2000" b="1" dirty="0">
                  <a:solidFill>
                    <a:srgbClr val="00B050"/>
                  </a:solidFill>
                  <a:latin typeface="Century Gothic" panose="020B0502020202020204" pitchFamily="34" charset="0"/>
                  <a:cs typeface="Arial" panose="020B0604020202020204" pitchFamily="34" charset="0"/>
                </a:rPr>
                <a:t>100%</a:t>
              </a:r>
            </a:p>
          </p:txBody>
        </p:sp>
      </p:grpSp>
      <p:grpSp>
        <p:nvGrpSpPr>
          <p:cNvPr id="10" name="Group 9"/>
          <p:cNvGrpSpPr/>
          <p:nvPr/>
        </p:nvGrpSpPr>
        <p:grpSpPr>
          <a:xfrm>
            <a:off x="8658695" y="3175058"/>
            <a:ext cx="1100184" cy="1097086"/>
            <a:chOff x="8658695" y="3175058"/>
            <a:chExt cx="1100184" cy="1097086"/>
          </a:xfrm>
        </p:grpSpPr>
        <p:sp>
          <p:nvSpPr>
            <p:cNvPr id="62" name="Rectangle 61"/>
            <p:cNvSpPr/>
            <p:nvPr/>
          </p:nvSpPr>
          <p:spPr>
            <a:xfrm>
              <a:off x="8658695" y="3175058"/>
              <a:ext cx="1100184" cy="1097086"/>
            </a:xfrm>
            <a:prstGeom prst="rect">
              <a:avLst/>
            </a:prstGeom>
            <a:solidFill>
              <a:srgbClr val="B9D4ED"/>
            </a:solidFill>
            <a:ln>
              <a:solidFill>
                <a:srgbClr val="88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8799674" y="3523546"/>
              <a:ext cx="838691" cy="400110"/>
            </a:xfrm>
            <a:prstGeom prst="rect">
              <a:avLst/>
            </a:prstGeom>
            <a:noFill/>
          </p:spPr>
          <p:txBody>
            <a:bodyPr wrap="none" rtlCol="0">
              <a:spAutoFit/>
            </a:bodyPr>
            <a:lstStyle/>
            <a:p>
              <a:pPr algn="ctr"/>
              <a:r>
                <a:rPr lang="en-US" sz="2000" b="1" dirty="0">
                  <a:solidFill>
                    <a:srgbClr val="0070C0"/>
                  </a:solidFill>
                  <a:latin typeface="Century Gothic" panose="020B0502020202020204" pitchFamily="34" charset="0"/>
                  <a:cs typeface="Arial" panose="020B0604020202020204" pitchFamily="34" charset="0"/>
                </a:rPr>
                <a:t>100%</a:t>
              </a:r>
            </a:p>
          </p:txBody>
        </p:sp>
      </p:grpSp>
      <p:sp>
        <p:nvSpPr>
          <p:cNvPr id="12" name="TextBox 11">
            <a:extLst>
              <a:ext uri="{FF2B5EF4-FFF2-40B4-BE49-F238E27FC236}">
                <a16:creationId xmlns:a16="http://schemas.microsoft.com/office/drawing/2014/main" id="{D58470A9-F4C4-40CB-AD31-970C88364C18}"/>
              </a:ext>
            </a:extLst>
          </p:cNvPr>
          <p:cNvSpPr txBox="1"/>
          <p:nvPr/>
        </p:nvSpPr>
        <p:spPr>
          <a:xfrm>
            <a:off x="3543868" y="176832"/>
            <a:ext cx="5743880" cy="369332"/>
          </a:xfrm>
          <a:prstGeom prst="rect">
            <a:avLst/>
          </a:prstGeom>
          <a:noFill/>
        </p:spPr>
        <p:txBody>
          <a:bodyPr wrap="none" rtlCol="0">
            <a:spAutoFit/>
          </a:bodyPr>
          <a:lstStyle/>
          <a:p>
            <a:r>
              <a:rPr lang="en-US" b="1" dirty="0">
                <a:solidFill>
                  <a:srgbClr val="00B050"/>
                </a:solidFill>
                <a:latin typeface="Century Gothic" panose="020B0502020202020204" pitchFamily="34" charset="0"/>
              </a:rPr>
              <a:t>&lt;- Does not include OOH/Community Newspaper</a:t>
            </a:r>
          </a:p>
        </p:txBody>
      </p:sp>
    </p:spTree>
    <p:extLst>
      <p:ext uri="{BB962C8B-B14F-4D97-AF65-F5344CB8AC3E}">
        <p14:creationId xmlns:p14="http://schemas.microsoft.com/office/powerpoint/2010/main" val="1367063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3000"/>
                            </p:stCondLst>
                            <p:childTnLst>
                              <p:par>
                                <p:cTn id="17" presetID="22" presetClass="entr" presetSubtype="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8" fill="hold" grpId="1" nodeType="clickEffect">
                                  <p:stCondLst>
                                    <p:cond delay="0"/>
                                  </p:stCondLst>
                                  <p:childTnLst>
                                    <p:animEffect transition="out" filter="wipe(left)">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9" grpId="0"/>
      <p:bldP spid="12" grpId="0"/>
      <p:bldP spid="12" grpId="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p:cNvGrpSpPr/>
          <p:nvPr/>
        </p:nvGrpSpPr>
        <p:grpSpPr>
          <a:xfrm>
            <a:off x="6458856" y="965403"/>
            <a:ext cx="5500916" cy="5504012"/>
            <a:chOff x="6458856" y="965403"/>
            <a:chExt cx="5500916" cy="5504012"/>
          </a:xfrm>
        </p:grpSpPr>
        <p:sp>
          <p:nvSpPr>
            <p:cNvPr id="98" name="Rectangle 97"/>
            <p:cNvSpPr/>
            <p:nvPr/>
          </p:nvSpPr>
          <p:spPr>
            <a:xfrm>
              <a:off x="6458856" y="965403"/>
              <a:ext cx="5500915" cy="5500915"/>
            </a:xfrm>
            <a:prstGeom prst="rect">
              <a:avLst/>
            </a:prstGeom>
            <a:solidFill>
              <a:srgbClr val="B9D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p:cNvGrpSpPr/>
            <p:nvPr/>
          </p:nvGrpSpPr>
          <p:grpSpPr>
            <a:xfrm>
              <a:off x="6458856" y="968500"/>
              <a:ext cx="5500916" cy="5500915"/>
              <a:chOff x="6291941" y="936374"/>
              <a:chExt cx="5500916" cy="5500915"/>
            </a:xfrm>
          </p:grpSpPr>
          <p:grpSp>
            <p:nvGrpSpPr>
              <p:cNvPr id="100" name="Group 99"/>
              <p:cNvGrpSpPr/>
              <p:nvPr/>
            </p:nvGrpSpPr>
            <p:grpSpPr>
              <a:xfrm>
                <a:off x="6291942" y="936374"/>
                <a:ext cx="5500915" cy="5500915"/>
                <a:chOff x="6415312" y="936375"/>
                <a:chExt cx="5500915" cy="5297720"/>
              </a:xfrm>
            </p:grpSpPr>
            <p:cxnSp>
              <p:nvCxnSpPr>
                <p:cNvPr id="113" name="Straight Connector 112"/>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rot="16200000">
                <a:off x="6291941" y="936374"/>
                <a:ext cx="5500915" cy="5500915"/>
                <a:chOff x="6415312" y="936375"/>
                <a:chExt cx="5500915" cy="5297720"/>
              </a:xfrm>
            </p:grpSpPr>
            <p:cxnSp>
              <p:nvCxnSpPr>
                <p:cNvPr id="102" name="Straight Connector 101"/>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grpSp>
      <p:sp>
        <p:nvSpPr>
          <p:cNvPr id="96" name="Rectangle 95"/>
          <p:cNvSpPr/>
          <p:nvPr/>
        </p:nvSpPr>
        <p:spPr>
          <a:xfrm>
            <a:off x="243320" y="965403"/>
            <a:ext cx="5500915" cy="5500915"/>
          </a:xfrm>
          <a:prstGeom prst="rect">
            <a:avLst/>
          </a:prstGeom>
          <a:solidFill>
            <a:srgbClr val="5DFF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Internet ad revenue not issued at time of this presentation. PHD Canada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MPC from 2018 CMUST using  Internet Unearthed.</a:t>
            </a:r>
          </a:p>
        </p:txBody>
      </p:sp>
      <p:sp>
        <p:nvSpPr>
          <p:cNvPr id="51" name="TextBox 50"/>
          <p:cNvSpPr txBox="1"/>
          <p:nvPr/>
        </p:nvSpPr>
        <p:spPr>
          <a:xfrm>
            <a:off x="6379438" y="105378"/>
            <a:ext cx="5030241" cy="707886"/>
          </a:xfrm>
          <a:prstGeom prst="rect">
            <a:avLst/>
          </a:prstGeom>
          <a:noFill/>
        </p:spPr>
        <p:txBody>
          <a:bodyPr wrap="square" rtlCol="0">
            <a:spAutoFit/>
          </a:bodyPr>
          <a:lstStyle/>
          <a:p>
            <a:r>
              <a:rPr lang="en-US" sz="2400" b="1" dirty="0">
                <a:solidFill>
                  <a:srgbClr val="0070C0"/>
                </a:solidFill>
                <a:latin typeface="Century Gothic" panose="020B0502020202020204" pitchFamily="34" charset="0"/>
                <a:cs typeface="Arial" panose="020B0604020202020204" pitchFamily="34" charset="0"/>
              </a:rPr>
              <a:t>Internet Minutes 2,154</a:t>
            </a:r>
            <a:endParaRPr lang="en-US" sz="2400" dirty="0">
              <a:solidFill>
                <a:srgbClr val="0070C0"/>
              </a:solidFill>
              <a:latin typeface="Century Gothic" panose="020B0502020202020204" pitchFamily="34" charset="0"/>
              <a:cs typeface="Arial" panose="020B0604020202020204" pitchFamily="34" charset="0"/>
            </a:endParaRPr>
          </a:p>
          <a:p>
            <a:r>
              <a:rPr lang="en-US" sz="1600" dirty="0">
                <a:solidFill>
                  <a:srgbClr val="0070C0"/>
                </a:solidFill>
                <a:latin typeface="Century Gothic" panose="020B0502020202020204" pitchFamily="34" charset="0"/>
                <a:cs typeface="Arial" panose="020B0604020202020204" pitchFamily="34" charset="0"/>
              </a:rPr>
              <a:t>(Per Capita Weekly Adults 18+ Internet UE)</a:t>
            </a:r>
            <a:endParaRPr lang="en-US" sz="2400" dirty="0">
              <a:solidFill>
                <a:srgbClr val="0070C0"/>
              </a:solidFill>
              <a:latin typeface="Century Gothic" panose="020B0502020202020204" pitchFamily="34" charset="0"/>
              <a:cs typeface="Arial" panose="020B0604020202020204" pitchFamily="34" charset="0"/>
            </a:endParaRPr>
          </a:p>
        </p:txBody>
      </p:sp>
      <p:sp>
        <p:nvSpPr>
          <p:cNvPr id="69" name="TextBox 68"/>
          <p:cNvSpPr txBox="1"/>
          <p:nvPr/>
        </p:nvSpPr>
        <p:spPr>
          <a:xfrm>
            <a:off x="243320" y="105378"/>
            <a:ext cx="3841116" cy="707886"/>
          </a:xfrm>
          <a:prstGeom prst="rect">
            <a:avLst/>
          </a:prstGeom>
          <a:noFill/>
        </p:spPr>
        <p:txBody>
          <a:bodyPr wrap="none" rtlCol="0">
            <a:spAutoFit/>
          </a:bodyPr>
          <a:lstStyle/>
          <a:p>
            <a:r>
              <a:rPr lang="en-US" sz="2400" b="1" dirty="0">
                <a:solidFill>
                  <a:srgbClr val="00B050"/>
                </a:solidFill>
                <a:latin typeface="Century Gothic" panose="020B0502020202020204" pitchFamily="34" charset="0"/>
                <a:cs typeface="Arial" panose="020B0604020202020204" pitchFamily="34" charset="0"/>
              </a:rPr>
              <a:t>Internet Revenue $6,771 </a:t>
            </a:r>
          </a:p>
          <a:p>
            <a:r>
              <a:rPr lang="en-US" sz="1600" dirty="0">
                <a:solidFill>
                  <a:srgbClr val="00B050"/>
                </a:solidFill>
                <a:latin typeface="Century Gothic" panose="020B0502020202020204" pitchFamily="34" charset="0"/>
                <a:cs typeface="Arial" panose="020B0604020202020204" pitchFamily="34" charset="0"/>
              </a:rPr>
              <a:t>(Millions)</a:t>
            </a:r>
            <a:endParaRPr lang="en-US" sz="2400" dirty="0">
              <a:solidFill>
                <a:srgbClr val="00B050"/>
              </a:solidFill>
              <a:latin typeface="Century Gothic" panose="020B0502020202020204" pitchFamily="34" charset="0"/>
              <a:cs typeface="Arial" panose="020B0604020202020204" pitchFamily="34" charset="0"/>
            </a:endParaRPr>
          </a:p>
        </p:txBody>
      </p:sp>
      <p:grpSp>
        <p:nvGrpSpPr>
          <p:cNvPr id="63" name="Group 62"/>
          <p:cNvGrpSpPr/>
          <p:nvPr/>
        </p:nvGrpSpPr>
        <p:grpSpPr>
          <a:xfrm>
            <a:off x="6458856" y="968500"/>
            <a:ext cx="5500916" cy="5500915"/>
            <a:chOff x="6291941" y="936374"/>
            <a:chExt cx="5500916" cy="5500915"/>
          </a:xfrm>
        </p:grpSpPr>
        <p:grpSp>
          <p:nvGrpSpPr>
            <p:cNvPr id="64" name="Group 63"/>
            <p:cNvGrpSpPr/>
            <p:nvPr/>
          </p:nvGrpSpPr>
          <p:grpSpPr>
            <a:xfrm>
              <a:off x="6291942" y="936374"/>
              <a:ext cx="5500915" cy="5500915"/>
              <a:chOff x="6415312" y="936375"/>
              <a:chExt cx="5500915" cy="5297720"/>
            </a:xfrm>
          </p:grpSpPr>
          <p:cxnSp>
            <p:nvCxnSpPr>
              <p:cNvPr id="82" name="Straight Connector 81"/>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rot="16200000">
              <a:off x="6291941" y="936374"/>
              <a:ext cx="5500915" cy="5500915"/>
              <a:chOff x="6415312" y="936375"/>
              <a:chExt cx="5500915" cy="5297720"/>
            </a:xfrm>
          </p:grpSpPr>
          <p:cxnSp>
            <p:nvCxnSpPr>
              <p:cNvPr id="66" name="Straight Connector 65"/>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grpSp>
        <p:nvGrpSpPr>
          <p:cNvPr id="7" name="Group 6"/>
          <p:cNvGrpSpPr/>
          <p:nvPr/>
        </p:nvGrpSpPr>
        <p:grpSpPr>
          <a:xfrm>
            <a:off x="243320" y="968500"/>
            <a:ext cx="5500916" cy="5500915"/>
            <a:chOff x="6291941" y="936374"/>
            <a:chExt cx="5500916" cy="5500915"/>
          </a:xfrm>
        </p:grpSpPr>
        <p:grpSp>
          <p:nvGrpSpPr>
            <p:cNvPr id="6" name="Group 5"/>
            <p:cNvGrpSpPr/>
            <p:nvPr/>
          </p:nvGrpSpPr>
          <p:grpSpPr>
            <a:xfrm>
              <a:off x="6291942" y="936374"/>
              <a:ext cx="5500915" cy="5500915"/>
              <a:chOff x="6415312" y="936375"/>
              <a:chExt cx="5500915" cy="5297720"/>
            </a:xfrm>
          </p:grpSpPr>
          <p:cxnSp>
            <p:nvCxnSpPr>
              <p:cNvPr id="5" name="Straight Connector 4"/>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rot="16200000">
              <a:off x="6291941" y="936374"/>
              <a:ext cx="5500915" cy="5500915"/>
              <a:chOff x="6415312" y="936375"/>
              <a:chExt cx="5500915" cy="5297720"/>
            </a:xfrm>
          </p:grpSpPr>
          <p:cxnSp>
            <p:nvCxnSpPr>
              <p:cNvPr id="38" name="Straight Connector 37"/>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sp>
        <p:nvSpPr>
          <p:cNvPr id="3" name="Rectangle 2"/>
          <p:cNvSpPr/>
          <p:nvPr/>
        </p:nvSpPr>
        <p:spPr>
          <a:xfrm>
            <a:off x="243319" y="965403"/>
            <a:ext cx="4111422" cy="4111422"/>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1714132" y="2437765"/>
            <a:ext cx="1100184" cy="1097086"/>
            <a:chOff x="2443684" y="3175058"/>
            <a:chExt cx="1100184" cy="1097086"/>
          </a:xfrm>
        </p:grpSpPr>
        <p:sp>
          <p:nvSpPr>
            <p:cNvPr id="70" name="Rectangle 69"/>
            <p:cNvSpPr/>
            <p:nvPr/>
          </p:nvSpPr>
          <p:spPr>
            <a:xfrm>
              <a:off x="2443684" y="3175058"/>
              <a:ext cx="1100184" cy="1097086"/>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2656798" y="3523546"/>
              <a:ext cx="694422" cy="400110"/>
            </a:xfrm>
            <a:prstGeom prst="rect">
              <a:avLst/>
            </a:prstGeom>
            <a:noFill/>
          </p:spPr>
          <p:txBody>
            <a:bodyPr wrap="none" rtlCol="0">
              <a:spAutoFit/>
            </a:bodyPr>
            <a:lstStyle/>
            <a:p>
              <a:pPr algn="ctr"/>
              <a:r>
                <a:rPr lang="en-US" sz="2000" b="1" dirty="0">
                  <a:solidFill>
                    <a:schemeClr val="accent6">
                      <a:lumMod val="50000"/>
                    </a:schemeClr>
                  </a:solidFill>
                  <a:latin typeface="Century Gothic" panose="020B0502020202020204" pitchFamily="34" charset="0"/>
                  <a:cs typeface="Arial" panose="020B0604020202020204" pitchFamily="34" charset="0"/>
                </a:rPr>
                <a:t>55%</a:t>
              </a:r>
            </a:p>
          </p:txBody>
        </p:sp>
      </p:grpSp>
      <p:sp>
        <p:nvSpPr>
          <p:cNvPr id="23" name="Rectangle 22"/>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p:cNvGrpSpPr/>
          <p:nvPr/>
        </p:nvGrpSpPr>
        <p:grpSpPr>
          <a:xfrm>
            <a:off x="7772529" y="2280625"/>
            <a:ext cx="1100184" cy="1097086"/>
            <a:chOff x="8658695" y="3175058"/>
            <a:chExt cx="1100184" cy="1097086"/>
          </a:xfrm>
        </p:grpSpPr>
        <p:sp>
          <p:nvSpPr>
            <p:cNvPr id="94" name="Rectangle 93"/>
            <p:cNvSpPr/>
            <p:nvPr/>
          </p:nvSpPr>
          <p:spPr>
            <a:xfrm>
              <a:off x="8658695" y="3175058"/>
              <a:ext cx="1100184" cy="1097086"/>
            </a:xfrm>
            <a:prstGeom prst="rect">
              <a:avLst/>
            </a:prstGeom>
            <a:solidFill>
              <a:srgbClr val="70A8DA"/>
            </a:solidFill>
            <a:ln>
              <a:solidFill>
                <a:srgbClr val="A1C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8871809" y="3523546"/>
              <a:ext cx="694422" cy="400110"/>
            </a:xfrm>
            <a:prstGeom prst="rect">
              <a:avLst/>
            </a:prstGeom>
            <a:noFill/>
          </p:spPr>
          <p:txBody>
            <a:bodyPr wrap="none" rtlCol="0">
              <a:spAutoFit/>
            </a:bodyPr>
            <a:lstStyle/>
            <a:p>
              <a:pPr algn="ctr"/>
              <a:r>
                <a:rPr lang="en-US" sz="2000" b="1" dirty="0">
                  <a:solidFill>
                    <a:srgbClr val="0070C0"/>
                  </a:solidFill>
                  <a:latin typeface="Century Gothic" panose="020B0502020202020204" pitchFamily="34" charset="0"/>
                  <a:cs typeface="Arial" panose="020B0604020202020204" pitchFamily="34" charset="0"/>
                </a:rPr>
                <a:t>46%</a:t>
              </a:r>
            </a:p>
          </p:txBody>
        </p:sp>
      </p:grpSp>
    </p:spTree>
    <p:extLst>
      <p:ext uri="{BB962C8B-B14F-4D97-AF65-F5344CB8AC3E}">
        <p14:creationId xmlns:p14="http://schemas.microsoft.com/office/powerpoint/2010/main" val="1252344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10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9" grpId="0"/>
      <p:bldP spid="3" grpId="0" animBg="1"/>
      <p:bldP spid="2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p:cNvGrpSpPr/>
          <p:nvPr/>
        </p:nvGrpSpPr>
        <p:grpSpPr>
          <a:xfrm>
            <a:off x="6458856" y="965403"/>
            <a:ext cx="5500916" cy="5504012"/>
            <a:chOff x="6458856" y="965403"/>
            <a:chExt cx="5500916" cy="5504012"/>
          </a:xfrm>
        </p:grpSpPr>
        <p:sp>
          <p:nvSpPr>
            <p:cNvPr id="98" name="Rectangle 97"/>
            <p:cNvSpPr/>
            <p:nvPr/>
          </p:nvSpPr>
          <p:spPr>
            <a:xfrm>
              <a:off x="6458856" y="965403"/>
              <a:ext cx="5500915" cy="5500915"/>
            </a:xfrm>
            <a:prstGeom prst="rect">
              <a:avLst/>
            </a:prstGeom>
            <a:solidFill>
              <a:srgbClr val="B9D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p:cNvGrpSpPr/>
            <p:nvPr/>
          </p:nvGrpSpPr>
          <p:grpSpPr>
            <a:xfrm>
              <a:off x="6458856" y="968500"/>
              <a:ext cx="5500916" cy="5500915"/>
              <a:chOff x="6291941" y="936374"/>
              <a:chExt cx="5500916" cy="5500915"/>
            </a:xfrm>
          </p:grpSpPr>
          <p:grpSp>
            <p:nvGrpSpPr>
              <p:cNvPr id="100" name="Group 99"/>
              <p:cNvGrpSpPr/>
              <p:nvPr/>
            </p:nvGrpSpPr>
            <p:grpSpPr>
              <a:xfrm>
                <a:off x="6291942" y="936374"/>
                <a:ext cx="5500915" cy="5500915"/>
                <a:chOff x="6415312" y="936375"/>
                <a:chExt cx="5500915" cy="5297720"/>
              </a:xfrm>
            </p:grpSpPr>
            <p:cxnSp>
              <p:nvCxnSpPr>
                <p:cNvPr id="113" name="Straight Connector 112"/>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rot="16200000">
                <a:off x="6291941" y="936374"/>
                <a:ext cx="5500915" cy="5500915"/>
                <a:chOff x="6415312" y="936375"/>
                <a:chExt cx="5500915" cy="5297720"/>
              </a:xfrm>
            </p:grpSpPr>
            <p:cxnSp>
              <p:nvCxnSpPr>
                <p:cNvPr id="102" name="Straight Connector 101"/>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grpSp>
      <p:sp>
        <p:nvSpPr>
          <p:cNvPr id="96" name="Rectangle 95"/>
          <p:cNvSpPr/>
          <p:nvPr/>
        </p:nvSpPr>
        <p:spPr>
          <a:xfrm>
            <a:off x="243320" y="965403"/>
            <a:ext cx="5500915" cy="5500915"/>
          </a:xfrm>
          <a:prstGeom prst="rect">
            <a:avLst/>
          </a:prstGeom>
          <a:solidFill>
            <a:srgbClr val="5DFF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6458856" y="968500"/>
            <a:ext cx="5500916" cy="5500915"/>
            <a:chOff x="6291941" y="936374"/>
            <a:chExt cx="5500916" cy="5500915"/>
          </a:xfrm>
        </p:grpSpPr>
        <p:grpSp>
          <p:nvGrpSpPr>
            <p:cNvPr id="64" name="Group 63"/>
            <p:cNvGrpSpPr/>
            <p:nvPr/>
          </p:nvGrpSpPr>
          <p:grpSpPr>
            <a:xfrm>
              <a:off x="6291942" y="936374"/>
              <a:ext cx="5500915" cy="5500915"/>
              <a:chOff x="6415312" y="936375"/>
              <a:chExt cx="5500915" cy="5297720"/>
            </a:xfrm>
          </p:grpSpPr>
          <p:cxnSp>
            <p:nvCxnSpPr>
              <p:cNvPr id="82" name="Straight Connector 81"/>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rot="16200000">
              <a:off x="6291941" y="936374"/>
              <a:ext cx="5500915" cy="5500915"/>
              <a:chOff x="6415312" y="936375"/>
              <a:chExt cx="5500915" cy="5297720"/>
            </a:xfrm>
          </p:grpSpPr>
          <p:cxnSp>
            <p:nvCxnSpPr>
              <p:cNvPr id="66" name="Straight Connector 65"/>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grpSp>
        <p:nvGrpSpPr>
          <p:cNvPr id="7" name="Group 6"/>
          <p:cNvGrpSpPr/>
          <p:nvPr/>
        </p:nvGrpSpPr>
        <p:grpSpPr>
          <a:xfrm>
            <a:off x="243320" y="968500"/>
            <a:ext cx="5500916" cy="5500915"/>
            <a:chOff x="6291941" y="936374"/>
            <a:chExt cx="5500916" cy="5500915"/>
          </a:xfrm>
        </p:grpSpPr>
        <p:grpSp>
          <p:nvGrpSpPr>
            <p:cNvPr id="6" name="Group 5"/>
            <p:cNvGrpSpPr/>
            <p:nvPr/>
          </p:nvGrpSpPr>
          <p:grpSpPr>
            <a:xfrm>
              <a:off x="6291942" y="936374"/>
              <a:ext cx="5500915" cy="5500915"/>
              <a:chOff x="6415312" y="936375"/>
              <a:chExt cx="5500915" cy="5297720"/>
            </a:xfrm>
          </p:grpSpPr>
          <p:cxnSp>
            <p:nvCxnSpPr>
              <p:cNvPr id="5" name="Straight Connector 4"/>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rot="16200000">
              <a:off x="6291941" y="936374"/>
              <a:ext cx="5500915" cy="5500915"/>
              <a:chOff x="6415312" y="936375"/>
              <a:chExt cx="5500915" cy="5297720"/>
            </a:xfrm>
          </p:grpSpPr>
          <p:cxnSp>
            <p:nvCxnSpPr>
              <p:cNvPr id="38" name="Straight Connector 37"/>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sp>
        <p:nvSpPr>
          <p:cNvPr id="124" name="TextBox 123"/>
          <p:cNvSpPr txBox="1"/>
          <p:nvPr/>
        </p:nvSpPr>
        <p:spPr>
          <a:xfrm>
            <a:off x="243319" y="152879"/>
            <a:ext cx="10886800" cy="523220"/>
          </a:xfrm>
          <a:prstGeom prst="rect">
            <a:avLst/>
          </a:prstGeom>
          <a:noFill/>
        </p:spPr>
        <p:txBody>
          <a:bodyPr wrap="square" rtlCol="0">
            <a:spAutoFit/>
          </a:bodyPr>
          <a:lstStyle/>
          <a:p>
            <a:r>
              <a:rPr lang="en-US" sz="2800" dirty="0">
                <a:solidFill>
                  <a:schemeClr val="accent6">
                    <a:lumMod val="50000"/>
                  </a:schemeClr>
                </a:solidFill>
                <a:latin typeface="Century Gothic" panose="020B0502020202020204" pitchFamily="34" charset="0"/>
              </a:rPr>
              <a:t>Internet revenue becoming more overdevelopment.</a:t>
            </a:r>
          </a:p>
        </p:txBody>
      </p:sp>
      <p:sp>
        <p:nvSpPr>
          <p:cNvPr id="125" name="Rectangle 124">
            <a:extLst>
              <a:ext uri="{FF2B5EF4-FFF2-40B4-BE49-F238E27FC236}">
                <a16:creationId xmlns:a16="http://schemas.microsoft.com/office/drawing/2014/main" id="{DFB7B08B-50DA-499D-A400-13DD503DB19E}"/>
              </a:ext>
            </a:extLst>
          </p:cNvPr>
          <p:cNvSpPr/>
          <p:nvPr/>
        </p:nvSpPr>
        <p:spPr>
          <a:xfrm>
            <a:off x="243319" y="965403"/>
            <a:ext cx="4111422" cy="4111422"/>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001E9759-744B-46B5-8897-640A94A24877}"/>
              </a:ext>
            </a:extLst>
          </p:cNvPr>
          <p:cNvGrpSpPr/>
          <p:nvPr/>
        </p:nvGrpSpPr>
        <p:grpSpPr>
          <a:xfrm>
            <a:off x="1714132" y="2437765"/>
            <a:ext cx="1100184" cy="1097086"/>
            <a:chOff x="2443684" y="3175058"/>
            <a:chExt cx="1100184" cy="1097086"/>
          </a:xfrm>
        </p:grpSpPr>
        <p:sp>
          <p:nvSpPr>
            <p:cNvPr id="127" name="Rectangle 126">
              <a:extLst>
                <a:ext uri="{FF2B5EF4-FFF2-40B4-BE49-F238E27FC236}">
                  <a16:creationId xmlns:a16="http://schemas.microsoft.com/office/drawing/2014/main" id="{E49C29FC-C53F-4DF6-8279-3E42240051A5}"/>
                </a:ext>
              </a:extLst>
            </p:cNvPr>
            <p:cNvSpPr/>
            <p:nvPr/>
          </p:nvSpPr>
          <p:spPr>
            <a:xfrm>
              <a:off x="2443684" y="3175058"/>
              <a:ext cx="1100184" cy="1097086"/>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66C7772E-2229-4BA0-8D31-F79261A74E62}"/>
                </a:ext>
              </a:extLst>
            </p:cNvPr>
            <p:cNvSpPr txBox="1"/>
            <p:nvPr/>
          </p:nvSpPr>
          <p:spPr>
            <a:xfrm>
              <a:off x="2656798" y="3523546"/>
              <a:ext cx="694422" cy="400110"/>
            </a:xfrm>
            <a:prstGeom prst="rect">
              <a:avLst/>
            </a:prstGeom>
            <a:noFill/>
          </p:spPr>
          <p:txBody>
            <a:bodyPr wrap="none" rtlCol="0">
              <a:spAutoFit/>
            </a:bodyPr>
            <a:lstStyle/>
            <a:p>
              <a:pPr algn="ctr"/>
              <a:r>
                <a:rPr lang="en-US" sz="2000" b="1" dirty="0">
                  <a:solidFill>
                    <a:schemeClr val="accent6">
                      <a:lumMod val="50000"/>
                    </a:schemeClr>
                  </a:solidFill>
                  <a:latin typeface="Century Gothic" panose="020B0502020202020204" pitchFamily="34" charset="0"/>
                  <a:cs typeface="Arial" panose="020B0604020202020204" pitchFamily="34" charset="0"/>
                </a:rPr>
                <a:t>55%</a:t>
              </a:r>
            </a:p>
          </p:txBody>
        </p:sp>
      </p:grpSp>
      <p:sp>
        <p:nvSpPr>
          <p:cNvPr id="129" name="Rectangle 128">
            <a:extLst>
              <a:ext uri="{FF2B5EF4-FFF2-40B4-BE49-F238E27FC236}">
                <a16:creationId xmlns:a16="http://schemas.microsoft.com/office/drawing/2014/main" id="{E58B5C1B-ACDD-4F6A-ADA8-EF72B21B98F1}"/>
              </a:ext>
            </a:extLst>
          </p:cNvPr>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8D3E12C7-76A2-4E45-BCEA-E27AB45EC05B}"/>
              </a:ext>
            </a:extLst>
          </p:cNvPr>
          <p:cNvGrpSpPr/>
          <p:nvPr/>
        </p:nvGrpSpPr>
        <p:grpSpPr>
          <a:xfrm>
            <a:off x="7772529" y="2280625"/>
            <a:ext cx="1100184" cy="1097086"/>
            <a:chOff x="8658695" y="3175058"/>
            <a:chExt cx="1100184" cy="1097086"/>
          </a:xfrm>
        </p:grpSpPr>
        <p:sp>
          <p:nvSpPr>
            <p:cNvPr id="131" name="Rectangle 130">
              <a:extLst>
                <a:ext uri="{FF2B5EF4-FFF2-40B4-BE49-F238E27FC236}">
                  <a16:creationId xmlns:a16="http://schemas.microsoft.com/office/drawing/2014/main" id="{2BD4A193-9F8E-45A3-AB8B-848CD13E542C}"/>
                </a:ext>
              </a:extLst>
            </p:cNvPr>
            <p:cNvSpPr/>
            <p:nvPr/>
          </p:nvSpPr>
          <p:spPr>
            <a:xfrm>
              <a:off x="8658695" y="3175058"/>
              <a:ext cx="1100184" cy="1097086"/>
            </a:xfrm>
            <a:prstGeom prst="rect">
              <a:avLst/>
            </a:prstGeom>
            <a:solidFill>
              <a:srgbClr val="70A8DA"/>
            </a:solidFill>
            <a:ln>
              <a:solidFill>
                <a:srgbClr val="A1C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a:extLst>
                <a:ext uri="{FF2B5EF4-FFF2-40B4-BE49-F238E27FC236}">
                  <a16:creationId xmlns:a16="http://schemas.microsoft.com/office/drawing/2014/main" id="{08519464-C503-488D-ADED-5380FA7886C2}"/>
                </a:ext>
              </a:extLst>
            </p:cNvPr>
            <p:cNvSpPr txBox="1"/>
            <p:nvPr/>
          </p:nvSpPr>
          <p:spPr>
            <a:xfrm>
              <a:off x="8871809" y="3523546"/>
              <a:ext cx="694422" cy="400110"/>
            </a:xfrm>
            <a:prstGeom prst="rect">
              <a:avLst/>
            </a:prstGeom>
            <a:noFill/>
          </p:spPr>
          <p:txBody>
            <a:bodyPr wrap="none" rtlCol="0">
              <a:spAutoFit/>
            </a:bodyPr>
            <a:lstStyle/>
            <a:p>
              <a:pPr algn="ctr"/>
              <a:r>
                <a:rPr lang="en-US" sz="2000" b="1" dirty="0">
                  <a:solidFill>
                    <a:srgbClr val="0070C0"/>
                  </a:solidFill>
                  <a:latin typeface="Century Gothic" panose="020B0502020202020204" pitchFamily="34" charset="0"/>
                  <a:cs typeface="Arial" panose="020B0604020202020204" pitchFamily="34" charset="0"/>
                </a:rPr>
                <a:t>46%</a:t>
              </a:r>
            </a:p>
          </p:txBody>
        </p:sp>
      </p:grpSp>
      <p:sp>
        <p:nvSpPr>
          <p:cNvPr id="133" name="TextBox 132">
            <a:extLst>
              <a:ext uri="{FF2B5EF4-FFF2-40B4-BE49-F238E27FC236}">
                <a16:creationId xmlns:a16="http://schemas.microsoft.com/office/drawing/2014/main" id="{ADFE0745-2BD1-49B3-B937-B39563F654C7}"/>
              </a:ext>
            </a:extLst>
          </p:cNvPr>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Internet ad revenue not issued at time of this presentation. PHD Canada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MPC from 2018 CMUST using  Internet Unearthed.</a:t>
            </a:r>
          </a:p>
        </p:txBody>
      </p:sp>
    </p:spTree>
    <p:extLst>
      <p:ext uri="{BB962C8B-B14F-4D97-AF65-F5344CB8AC3E}">
        <p14:creationId xmlns:p14="http://schemas.microsoft.com/office/powerpoint/2010/main" val="3410053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3320" y="965403"/>
            <a:ext cx="11716451" cy="5500915"/>
            <a:chOff x="243320" y="965403"/>
            <a:chExt cx="11716451" cy="5500915"/>
          </a:xfrm>
        </p:grpSpPr>
        <p:sp>
          <p:nvSpPr>
            <p:cNvPr id="152" name="Rectangle 151"/>
            <p:cNvSpPr/>
            <p:nvPr/>
          </p:nvSpPr>
          <p:spPr>
            <a:xfrm>
              <a:off x="6458856" y="965403"/>
              <a:ext cx="5500915" cy="5500915"/>
            </a:xfrm>
            <a:prstGeom prst="rect">
              <a:avLst/>
            </a:prstGeom>
            <a:solidFill>
              <a:srgbClr val="B9D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243320" y="965403"/>
              <a:ext cx="5500915" cy="5500915"/>
            </a:xfrm>
            <a:prstGeom prst="rect">
              <a:avLst/>
            </a:prstGeom>
            <a:solidFill>
              <a:srgbClr val="5DFF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243320" y="968500"/>
            <a:ext cx="11716452" cy="5500915"/>
            <a:chOff x="243320" y="968500"/>
            <a:chExt cx="11716452" cy="5500915"/>
          </a:xfrm>
        </p:grpSpPr>
        <p:grpSp>
          <p:nvGrpSpPr>
            <p:cNvPr id="203" name="Group 202"/>
            <p:cNvGrpSpPr/>
            <p:nvPr/>
          </p:nvGrpSpPr>
          <p:grpSpPr>
            <a:xfrm>
              <a:off x="6458856" y="968500"/>
              <a:ext cx="5500916" cy="5500915"/>
              <a:chOff x="6291941" y="936374"/>
              <a:chExt cx="5500916" cy="5500915"/>
            </a:xfrm>
          </p:grpSpPr>
          <p:grpSp>
            <p:nvGrpSpPr>
              <p:cNvPr id="204" name="Group 203"/>
              <p:cNvGrpSpPr/>
              <p:nvPr/>
            </p:nvGrpSpPr>
            <p:grpSpPr>
              <a:xfrm>
                <a:off x="6291942" y="936374"/>
                <a:ext cx="5500915" cy="5500915"/>
                <a:chOff x="6415312" y="936375"/>
                <a:chExt cx="5500915" cy="5297720"/>
              </a:xfrm>
            </p:grpSpPr>
            <p:cxnSp>
              <p:nvCxnSpPr>
                <p:cNvPr id="217" name="Straight Connector 216"/>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p:nvGrpSpPr>
            <p:grpSpPr>
              <a:xfrm rot="16200000">
                <a:off x="6291941" y="936374"/>
                <a:ext cx="5500915" cy="5500915"/>
                <a:chOff x="6415312" y="936375"/>
                <a:chExt cx="5500915" cy="5297720"/>
              </a:xfrm>
            </p:grpSpPr>
            <p:cxnSp>
              <p:nvCxnSpPr>
                <p:cNvPr id="206" name="Straight Connector 205"/>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grpSp>
          <p:nvGrpSpPr>
            <p:cNvPr id="228" name="Group 227"/>
            <p:cNvGrpSpPr/>
            <p:nvPr/>
          </p:nvGrpSpPr>
          <p:grpSpPr>
            <a:xfrm>
              <a:off x="243320" y="968500"/>
              <a:ext cx="5500916" cy="5500915"/>
              <a:chOff x="6291941" y="936374"/>
              <a:chExt cx="5500916" cy="5500915"/>
            </a:xfrm>
          </p:grpSpPr>
          <p:grpSp>
            <p:nvGrpSpPr>
              <p:cNvPr id="229" name="Group 228"/>
              <p:cNvGrpSpPr/>
              <p:nvPr/>
            </p:nvGrpSpPr>
            <p:grpSpPr>
              <a:xfrm>
                <a:off x="6291942" y="936374"/>
                <a:ext cx="5500915" cy="5500915"/>
                <a:chOff x="6415312" y="936375"/>
                <a:chExt cx="5500915" cy="5297720"/>
              </a:xfrm>
            </p:grpSpPr>
            <p:cxnSp>
              <p:nvCxnSpPr>
                <p:cNvPr id="242" name="Straight Connector 241"/>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p:nvGrpSpPr>
            <p:grpSpPr>
              <a:xfrm rot="16200000">
                <a:off x="6291941" y="936374"/>
                <a:ext cx="5500915" cy="5500915"/>
                <a:chOff x="6415312" y="936375"/>
                <a:chExt cx="5500915" cy="5297720"/>
              </a:xfrm>
            </p:grpSpPr>
            <p:cxnSp>
              <p:nvCxnSpPr>
                <p:cNvPr id="231" name="Straight Connector 230"/>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grpSp>
      <p:grpSp>
        <p:nvGrpSpPr>
          <p:cNvPr id="10" name="Group 9"/>
          <p:cNvGrpSpPr/>
          <p:nvPr/>
        </p:nvGrpSpPr>
        <p:grpSpPr>
          <a:xfrm>
            <a:off x="243320" y="105378"/>
            <a:ext cx="11166359" cy="707886"/>
            <a:chOff x="243320" y="105378"/>
            <a:chExt cx="11166359" cy="707886"/>
          </a:xfrm>
        </p:grpSpPr>
        <p:sp>
          <p:nvSpPr>
            <p:cNvPr id="255" name="TextBox 254"/>
            <p:cNvSpPr txBox="1"/>
            <p:nvPr/>
          </p:nvSpPr>
          <p:spPr>
            <a:xfrm>
              <a:off x="6379438" y="105378"/>
              <a:ext cx="5030241" cy="707886"/>
            </a:xfrm>
            <a:prstGeom prst="rect">
              <a:avLst/>
            </a:prstGeom>
            <a:noFill/>
          </p:spPr>
          <p:txBody>
            <a:bodyPr wrap="square" rtlCol="0">
              <a:spAutoFit/>
            </a:bodyPr>
            <a:lstStyle/>
            <a:p>
              <a:r>
                <a:rPr lang="en-US" sz="2400" b="1" dirty="0">
                  <a:solidFill>
                    <a:srgbClr val="0070C0"/>
                  </a:solidFill>
                  <a:latin typeface="Century Gothic" panose="020B0502020202020204" pitchFamily="34" charset="0"/>
                  <a:cs typeface="Arial" panose="020B0604020202020204" pitchFamily="34" charset="0"/>
                </a:rPr>
                <a:t>Internet Minutes 2,154</a:t>
              </a:r>
              <a:endParaRPr lang="en-US" sz="2400" dirty="0">
                <a:solidFill>
                  <a:srgbClr val="0070C0"/>
                </a:solidFill>
                <a:latin typeface="Century Gothic" panose="020B0502020202020204" pitchFamily="34" charset="0"/>
                <a:cs typeface="Arial" panose="020B0604020202020204" pitchFamily="34" charset="0"/>
              </a:endParaRPr>
            </a:p>
            <a:p>
              <a:r>
                <a:rPr lang="en-US" sz="1600" dirty="0">
                  <a:solidFill>
                    <a:srgbClr val="0070C0"/>
                  </a:solidFill>
                  <a:latin typeface="Century Gothic" panose="020B0502020202020204" pitchFamily="34" charset="0"/>
                  <a:cs typeface="Arial" panose="020B0604020202020204" pitchFamily="34" charset="0"/>
                </a:rPr>
                <a:t>(Per Capita Weekly Adults 18+ Internet UE)</a:t>
              </a:r>
              <a:endParaRPr lang="en-US" sz="2400" dirty="0">
                <a:solidFill>
                  <a:srgbClr val="0070C0"/>
                </a:solidFill>
                <a:latin typeface="Century Gothic" panose="020B0502020202020204" pitchFamily="34" charset="0"/>
                <a:cs typeface="Arial" panose="020B0604020202020204" pitchFamily="34" charset="0"/>
              </a:endParaRPr>
            </a:p>
          </p:txBody>
        </p:sp>
        <p:sp>
          <p:nvSpPr>
            <p:cNvPr id="256" name="TextBox 255"/>
            <p:cNvSpPr txBox="1"/>
            <p:nvPr/>
          </p:nvSpPr>
          <p:spPr>
            <a:xfrm>
              <a:off x="243320" y="105378"/>
              <a:ext cx="3927678" cy="707886"/>
            </a:xfrm>
            <a:prstGeom prst="rect">
              <a:avLst/>
            </a:prstGeom>
            <a:noFill/>
          </p:spPr>
          <p:txBody>
            <a:bodyPr wrap="none" rtlCol="0">
              <a:spAutoFit/>
            </a:bodyPr>
            <a:lstStyle/>
            <a:p>
              <a:r>
                <a:rPr lang="en-US" sz="2400" b="1" dirty="0">
                  <a:solidFill>
                    <a:srgbClr val="00B050"/>
                  </a:solidFill>
                  <a:latin typeface="Century Gothic" panose="020B0502020202020204" pitchFamily="34" charset="0"/>
                  <a:cs typeface="Arial" panose="020B0604020202020204" pitchFamily="34" charset="0"/>
                </a:rPr>
                <a:t>Internet Revenue $6,771 </a:t>
              </a:r>
            </a:p>
            <a:p>
              <a:r>
                <a:rPr lang="en-US" sz="1600" dirty="0">
                  <a:solidFill>
                    <a:srgbClr val="00B050"/>
                  </a:solidFill>
                  <a:latin typeface="Century Gothic" panose="020B0502020202020204" pitchFamily="34" charset="0"/>
                  <a:cs typeface="Arial" panose="020B0604020202020204" pitchFamily="34" charset="0"/>
                </a:rPr>
                <a:t>(Millions)</a:t>
              </a:r>
              <a:endParaRPr lang="en-US" sz="2400" dirty="0">
                <a:solidFill>
                  <a:srgbClr val="00B050"/>
                </a:solidFill>
                <a:latin typeface="Century Gothic" panose="020B0502020202020204" pitchFamily="34" charset="0"/>
                <a:cs typeface="Arial" panose="020B0604020202020204" pitchFamily="34" charset="0"/>
              </a:endParaRPr>
            </a:p>
          </p:txBody>
        </p:sp>
      </p:grpSp>
      <p:sp>
        <p:nvSpPr>
          <p:cNvPr id="119" name="Rectangle 118">
            <a:extLst>
              <a:ext uri="{FF2B5EF4-FFF2-40B4-BE49-F238E27FC236}">
                <a16:creationId xmlns:a16="http://schemas.microsoft.com/office/drawing/2014/main" id="{C837D270-92B6-4BC4-8DB4-F2418131B5F6}"/>
              </a:ext>
            </a:extLst>
          </p:cNvPr>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E939941D-7E9E-4CF7-BA1A-C09E76C10404}"/>
              </a:ext>
            </a:extLst>
          </p:cNvPr>
          <p:cNvSpPr/>
          <p:nvPr/>
        </p:nvSpPr>
        <p:spPr>
          <a:xfrm>
            <a:off x="243319" y="965403"/>
            <a:ext cx="4109517" cy="4109517"/>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F1A0DE3D-C638-41AB-9D0A-C6A13256ABB3}"/>
              </a:ext>
            </a:extLst>
          </p:cNvPr>
          <p:cNvGrpSpPr/>
          <p:nvPr/>
        </p:nvGrpSpPr>
        <p:grpSpPr>
          <a:xfrm>
            <a:off x="243321" y="968501"/>
            <a:ext cx="9943066" cy="4106419"/>
            <a:chOff x="243321" y="968501"/>
            <a:chExt cx="9943066" cy="4106419"/>
          </a:xfrm>
        </p:grpSpPr>
        <p:grpSp>
          <p:nvGrpSpPr>
            <p:cNvPr id="122" name="Group 121">
              <a:extLst>
                <a:ext uri="{FF2B5EF4-FFF2-40B4-BE49-F238E27FC236}">
                  <a16:creationId xmlns:a16="http://schemas.microsoft.com/office/drawing/2014/main" id="{E051676D-D662-41F3-86BB-16334FC91E91}"/>
                </a:ext>
              </a:extLst>
            </p:cNvPr>
            <p:cNvGrpSpPr/>
            <p:nvPr/>
          </p:nvGrpSpPr>
          <p:grpSpPr>
            <a:xfrm>
              <a:off x="243321" y="968501"/>
              <a:ext cx="4106420" cy="4106419"/>
              <a:chOff x="6291941" y="936374"/>
              <a:chExt cx="5500916" cy="5500915"/>
            </a:xfrm>
          </p:grpSpPr>
          <p:grpSp>
            <p:nvGrpSpPr>
              <p:cNvPr id="175" name="Group 174">
                <a:extLst>
                  <a:ext uri="{FF2B5EF4-FFF2-40B4-BE49-F238E27FC236}">
                    <a16:creationId xmlns:a16="http://schemas.microsoft.com/office/drawing/2014/main" id="{23FDE144-BCC5-4663-B822-15D4CF9C2388}"/>
                  </a:ext>
                </a:extLst>
              </p:cNvPr>
              <p:cNvGrpSpPr/>
              <p:nvPr/>
            </p:nvGrpSpPr>
            <p:grpSpPr>
              <a:xfrm>
                <a:off x="6291942" y="936374"/>
                <a:ext cx="5500915" cy="5500915"/>
                <a:chOff x="6415312" y="936375"/>
                <a:chExt cx="5500915" cy="5297720"/>
              </a:xfrm>
            </p:grpSpPr>
            <p:cxnSp>
              <p:nvCxnSpPr>
                <p:cNvPr id="265" name="Straight Connector 264">
                  <a:extLst>
                    <a:ext uri="{FF2B5EF4-FFF2-40B4-BE49-F238E27FC236}">
                      <a16:creationId xmlns:a16="http://schemas.microsoft.com/office/drawing/2014/main" id="{49B555E1-A366-40AC-8CF2-BCF5D1DC5AC3}"/>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4D82566C-7B4F-447F-B69A-F0FC0CC775F3}"/>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464E0273-6976-4C4A-B9E0-ADA924B61980}"/>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772A0601-C067-4081-8DAE-64E63A489F25}"/>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C23131B0-AD44-42B3-9103-F65050C9B08C}"/>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9563FB0A-D20B-461A-9C00-F302542F2864}"/>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36ADA165-B7DD-4C38-9980-4231BED4B8ED}"/>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21B6A914-7010-4258-993D-28847441F90B}"/>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53A82564-7A0C-40E0-B294-A00AA80FEAF2}"/>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7D60E827-1BD1-4D57-86E0-E98BBF5AD330}"/>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54DB0ACF-9C37-4C66-BA35-C0CF734F0CA0}"/>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4EEB3CBA-CB29-44A9-9E5B-3122049A6A59}"/>
                  </a:ext>
                </a:extLst>
              </p:cNvPr>
              <p:cNvGrpSpPr/>
              <p:nvPr/>
            </p:nvGrpSpPr>
            <p:grpSpPr>
              <a:xfrm rot="16200000">
                <a:off x="6291941" y="936374"/>
                <a:ext cx="5500915" cy="5500915"/>
                <a:chOff x="6415312" y="936375"/>
                <a:chExt cx="5500915" cy="5297720"/>
              </a:xfrm>
            </p:grpSpPr>
            <p:cxnSp>
              <p:nvCxnSpPr>
                <p:cNvPr id="177" name="Straight Connector 176">
                  <a:extLst>
                    <a:ext uri="{FF2B5EF4-FFF2-40B4-BE49-F238E27FC236}">
                      <a16:creationId xmlns:a16="http://schemas.microsoft.com/office/drawing/2014/main" id="{588953B8-446E-43D5-8FC2-5C0082A3CC00}"/>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D63DA735-EB9E-40CB-9748-14277EB8AD88}"/>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1CC6E85-47E5-4A55-9D1B-56AB824BA6EE}"/>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382976CE-A92D-4DD9-B1F1-1505A230529F}"/>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0546302-1B54-49F8-815D-09A324E85F6B}"/>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BD1E9E6B-3D63-40B5-93AD-C2E8F1DF7133}"/>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FFE27171-9871-4EFF-BD15-508DFF358FCC}"/>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4EDDD984-A9BB-4394-8FD2-EA3FB8E60D0D}"/>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67892584-D7A5-4C2C-8B5D-2EFA9EB19660}"/>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53A4819F-19BE-423F-BC0C-5AA5DBA887D9}"/>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9949169B-3499-44A1-A0AF-79C66356E823}"/>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a:extLst>
                <a:ext uri="{FF2B5EF4-FFF2-40B4-BE49-F238E27FC236}">
                  <a16:creationId xmlns:a16="http://schemas.microsoft.com/office/drawing/2014/main" id="{B8169443-CEF3-490D-B408-61E7C252840D}"/>
                </a:ext>
              </a:extLst>
            </p:cNvPr>
            <p:cNvGrpSpPr/>
            <p:nvPr/>
          </p:nvGrpSpPr>
          <p:grpSpPr>
            <a:xfrm>
              <a:off x="6458856" y="968501"/>
              <a:ext cx="3727531" cy="3727530"/>
              <a:chOff x="6291941" y="936374"/>
              <a:chExt cx="5500916" cy="5500915"/>
            </a:xfrm>
          </p:grpSpPr>
          <p:grpSp>
            <p:nvGrpSpPr>
              <p:cNvPr id="124" name="Group 123">
                <a:extLst>
                  <a:ext uri="{FF2B5EF4-FFF2-40B4-BE49-F238E27FC236}">
                    <a16:creationId xmlns:a16="http://schemas.microsoft.com/office/drawing/2014/main" id="{1EB11C31-7E01-4D5A-84FC-F8D1580EFF7F}"/>
                  </a:ext>
                </a:extLst>
              </p:cNvPr>
              <p:cNvGrpSpPr/>
              <p:nvPr/>
            </p:nvGrpSpPr>
            <p:grpSpPr>
              <a:xfrm>
                <a:off x="6291942" y="936374"/>
                <a:ext cx="5500915" cy="5500915"/>
                <a:chOff x="6415312" y="936375"/>
                <a:chExt cx="5500915" cy="5297720"/>
              </a:xfrm>
            </p:grpSpPr>
            <p:cxnSp>
              <p:nvCxnSpPr>
                <p:cNvPr id="164" name="Straight Connector 163">
                  <a:extLst>
                    <a:ext uri="{FF2B5EF4-FFF2-40B4-BE49-F238E27FC236}">
                      <a16:creationId xmlns:a16="http://schemas.microsoft.com/office/drawing/2014/main" id="{F3D8286E-337E-419B-9B82-1F8326E55352}"/>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1DC5FBDD-B53F-4585-8747-48EE464299C6}"/>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B5D12C00-53F7-4B12-99BE-8947568527F3}"/>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4D09F226-B2AA-49C6-BA74-077820EB4EC0}"/>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09E10579-10C7-4DD6-AFA3-12083EEAC9BE}"/>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107B6F82-992F-4338-B43F-896D737368DF}"/>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1EA9544-2C17-49AC-B83C-82EE1635FA26}"/>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CF2D1F5-6822-4777-A7A0-F6FB1971EC6F}"/>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31356B24-3ACD-4C03-A197-CFFD6135C1BC}"/>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03C0536-A8FD-4BDF-A6DE-280BCBC67FAA}"/>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4E42523-AD8A-49C4-8BA4-7F851D6574AB}"/>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6E9BCED4-C338-48A7-9E60-56BC2605BC5D}"/>
                  </a:ext>
                </a:extLst>
              </p:cNvPr>
              <p:cNvGrpSpPr/>
              <p:nvPr/>
            </p:nvGrpSpPr>
            <p:grpSpPr>
              <a:xfrm rot="16200000">
                <a:off x="6291941" y="936374"/>
                <a:ext cx="5500915" cy="5500915"/>
                <a:chOff x="6415312" y="936375"/>
                <a:chExt cx="5500915" cy="5297720"/>
              </a:xfrm>
            </p:grpSpPr>
            <p:cxnSp>
              <p:nvCxnSpPr>
                <p:cNvPr id="153" name="Straight Connector 152">
                  <a:extLst>
                    <a:ext uri="{FF2B5EF4-FFF2-40B4-BE49-F238E27FC236}">
                      <a16:creationId xmlns:a16="http://schemas.microsoft.com/office/drawing/2014/main" id="{3199DCC9-95E1-48C8-89BB-F3BA63C70D2E}"/>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B28607F-4657-493A-AE14-A0EEE8AEB181}"/>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439CA01D-64F6-4E03-9411-00654F7A02B8}"/>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2900071E-D825-412F-BFE9-9E15AD41AA64}"/>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05B8E86E-6E18-4833-AA3C-473FB5C26E53}"/>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1E9E79D-E02F-446E-85AD-3E45AEC0C719}"/>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81527FB8-0F5F-4201-AC44-172876BF3CE1}"/>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C76AD740-8850-4A5D-BDBA-17838722B311}"/>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DFCE18C3-47AD-47D5-B9E2-9BC2F692DD44}"/>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EB424DE-D72F-450B-BAAB-FD0BECAEBC49}"/>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62B0A8EA-1EB7-4A54-A252-BD40AD364869}"/>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grpSp>
      <p:grpSp>
        <p:nvGrpSpPr>
          <p:cNvPr id="276" name="Group 275">
            <a:extLst>
              <a:ext uri="{FF2B5EF4-FFF2-40B4-BE49-F238E27FC236}">
                <a16:creationId xmlns:a16="http://schemas.microsoft.com/office/drawing/2014/main" id="{05F07445-A0B9-4D49-9D34-9974BCED734C}"/>
              </a:ext>
            </a:extLst>
          </p:cNvPr>
          <p:cNvGrpSpPr/>
          <p:nvPr/>
        </p:nvGrpSpPr>
        <p:grpSpPr>
          <a:xfrm>
            <a:off x="1714132" y="2437765"/>
            <a:ext cx="1100184" cy="1097086"/>
            <a:chOff x="2443684" y="3175058"/>
            <a:chExt cx="1100184" cy="1097086"/>
          </a:xfrm>
        </p:grpSpPr>
        <p:sp>
          <p:nvSpPr>
            <p:cNvPr id="277" name="Rectangle 276">
              <a:extLst>
                <a:ext uri="{FF2B5EF4-FFF2-40B4-BE49-F238E27FC236}">
                  <a16:creationId xmlns:a16="http://schemas.microsoft.com/office/drawing/2014/main" id="{8DE91ED0-5B7B-4CC2-8149-87C161FCAD85}"/>
                </a:ext>
              </a:extLst>
            </p:cNvPr>
            <p:cNvSpPr/>
            <p:nvPr/>
          </p:nvSpPr>
          <p:spPr>
            <a:xfrm>
              <a:off x="2443684" y="3175058"/>
              <a:ext cx="1100184" cy="1097086"/>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extBox 277">
              <a:extLst>
                <a:ext uri="{FF2B5EF4-FFF2-40B4-BE49-F238E27FC236}">
                  <a16:creationId xmlns:a16="http://schemas.microsoft.com/office/drawing/2014/main" id="{B55DE44D-AA22-4E8A-88E6-DD6778561BB4}"/>
                </a:ext>
              </a:extLst>
            </p:cNvPr>
            <p:cNvSpPr txBox="1"/>
            <p:nvPr/>
          </p:nvSpPr>
          <p:spPr>
            <a:xfrm>
              <a:off x="2584663" y="3523546"/>
              <a:ext cx="838692" cy="400110"/>
            </a:xfrm>
            <a:prstGeom prst="rect">
              <a:avLst/>
            </a:prstGeom>
            <a:noFill/>
          </p:spPr>
          <p:txBody>
            <a:bodyPr wrap="none" rtlCol="0">
              <a:spAutoFit/>
            </a:bodyPr>
            <a:lstStyle/>
            <a:p>
              <a:pPr algn="ctr"/>
              <a:r>
                <a:rPr lang="en-US" sz="2000" b="1" dirty="0">
                  <a:solidFill>
                    <a:schemeClr val="accent6">
                      <a:lumMod val="50000"/>
                    </a:schemeClr>
                  </a:solidFill>
                  <a:latin typeface="Century Gothic" panose="020B0502020202020204" pitchFamily="34" charset="0"/>
                  <a:cs typeface="Arial" panose="020B0604020202020204" pitchFamily="34" charset="0"/>
                </a:rPr>
                <a:t>100%</a:t>
              </a:r>
            </a:p>
          </p:txBody>
        </p:sp>
      </p:grpSp>
      <p:grpSp>
        <p:nvGrpSpPr>
          <p:cNvPr id="279" name="Group 278">
            <a:extLst>
              <a:ext uri="{FF2B5EF4-FFF2-40B4-BE49-F238E27FC236}">
                <a16:creationId xmlns:a16="http://schemas.microsoft.com/office/drawing/2014/main" id="{7761BF68-2B14-4AE4-9EE2-8BDBF69B9E3C}"/>
              </a:ext>
            </a:extLst>
          </p:cNvPr>
          <p:cNvGrpSpPr/>
          <p:nvPr/>
        </p:nvGrpSpPr>
        <p:grpSpPr>
          <a:xfrm>
            <a:off x="7686765" y="2194861"/>
            <a:ext cx="1100184" cy="1097086"/>
            <a:chOff x="8658695" y="3175058"/>
            <a:chExt cx="1100184" cy="1097086"/>
          </a:xfrm>
        </p:grpSpPr>
        <p:sp>
          <p:nvSpPr>
            <p:cNvPr id="280" name="Rectangle 279">
              <a:extLst>
                <a:ext uri="{FF2B5EF4-FFF2-40B4-BE49-F238E27FC236}">
                  <a16:creationId xmlns:a16="http://schemas.microsoft.com/office/drawing/2014/main" id="{AAC29385-E200-4644-BE00-49FE9B1AB3AF}"/>
                </a:ext>
              </a:extLst>
            </p:cNvPr>
            <p:cNvSpPr/>
            <p:nvPr/>
          </p:nvSpPr>
          <p:spPr>
            <a:xfrm>
              <a:off x="8658695" y="3175058"/>
              <a:ext cx="1100184" cy="1097086"/>
            </a:xfrm>
            <a:prstGeom prst="rect">
              <a:avLst/>
            </a:prstGeom>
            <a:solidFill>
              <a:srgbClr val="70A8DA"/>
            </a:solidFill>
            <a:ln>
              <a:solidFill>
                <a:srgbClr val="A1C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a:extLst>
                <a:ext uri="{FF2B5EF4-FFF2-40B4-BE49-F238E27FC236}">
                  <a16:creationId xmlns:a16="http://schemas.microsoft.com/office/drawing/2014/main" id="{5FF5ECA4-82C5-4FF2-97B0-5D6AB2A686B6}"/>
                </a:ext>
              </a:extLst>
            </p:cNvPr>
            <p:cNvSpPr txBox="1"/>
            <p:nvPr/>
          </p:nvSpPr>
          <p:spPr>
            <a:xfrm>
              <a:off x="8799674" y="3523546"/>
              <a:ext cx="838692" cy="400110"/>
            </a:xfrm>
            <a:prstGeom prst="rect">
              <a:avLst/>
            </a:prstGeom>
            <a:noFill/>
          </p:spPr>
          <p:txBody>
            <a:bodyPr wrap="none" rtlCol="0">
              <a:spAutoFit/>
            </a:bodyPr>
            <a:lstStyle/>
            <a:p>
              <a:pPr algn="ctr"/>
              <a:r>
                <a:rPr lang="en-US" sz="2000" b="1" dirty="0">
                  <a:solidFill>
                    <a:srgbClr val="0070C0"/>
                  </a:solidFill>
                  <a:latin typeface="Century Gothic" panose="020B0502020202020204" pitchFamily="34" charset="0"/>
                  <a:cs typeface="Arial" panose="020B0604020202020204" pitchFamily="34" charset="0"/>
                </a:rPr>
                <a:t>100%</a:t>
              </a:r>
            </a:p>
          </p:txBody>
        </p:sp>
      </p:grpSp>
      <p:sp>
        <p:nvSpPr>
          <p:cNvPr id="282" name="TextBox 281">
            <a:extLst>
              <a:ext uri="{FF2B5EF4-FFF2-40B4-BE49-F238E27FC236}">
                <a16:creationId xmlns:a16="http://schemas.microsoft.com/office/drawing/2014/main" id="{5A1EFFF8-ABB6-420D-B4F1-CE90035C5624}"/>
              </a:ext>
            </a:extLst>
          </p:cNvPr>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Internet ad revenue not issued at time of this presentation. PHD Canada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MPC from 2018 CMUST using  Internet Unearthed.</a:t>
            </a:r>
          </a:p>
        </p:txBody>
      </p:sp>
    </p:spTree>
    <p:extLst>
      <p:ext uri="{BB962C8B-B14F-4D97-AF65-F5344CB8AC3E}">
        <p14:creationId xmlns:p14="http://schemas.microsoft.com/office/powerpoint/2010/main" val="1955333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6"/>
                                        </p:tgtEl>
                                        <p:attrNameLst>
                                          <p:attrName>style.visibility</p:attrName>
                                        </p:attrNameLst>
                                      </p:cBhvr>
                                      <p:to>
                                        <p:strVal val="visible"/>
                                      </p:to>
                                    </p:set>
                                    <p:animEffect transition="in" filter="fade">
                                      <p:cBhvr>
                                        <p:cTn id="11" dur="1000"/>
                                        <p:tgtEl>
                                          <p:spTgt spid="276"/>
                                        </p:tgtEl>
                                      </p:cBhvr>
                                    </p:animEffect>
                                  </p:childTnLst>
                                </p:cTn>
                              </p:par>
                              <p:par>
                                <p:cTn id="12" presetID="10" presetClass="entr" presetSubtype="0" fill="hold" nodeType="withEffect">
                                  <p:stCondLst>
                                    <p:cond delay="0"/>
                                  </p:stCondLst>
                                  <p:childTnLst>
                                    <p:set>
                                      <p:cBhvr>
                                        <p:cTn id="13" dur="1" fill="hold">
                                          <p:stCondLst>
                                            <p:cond delay="0"/>
                                          </p:stCondLst>
                                        </p:cTn>
                                        <p:tgtEl>
                                          <p:spTgt spid="279"/>
                                        </p:tgtEl>
                                        <p:attrNameLst>
                                          <p:attrName>style.visibility</p:attrName>
                                        </p:attrNameLst>
                                      </p:cBhvr>
                                      <p:to>
                                        <p:strVal val="visible"/>
                                      </p:to>
                                    </p:set>
                                    <p:animEffect transition="in" filter="fade">
                                      <p:cBhvr>
                                        <p:cTn id="14" dur="1000"/>
                                        <p:tgtEl>
                                          <p:spTgt spid="279"/>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CD5F8E34-6B79-4FDB-81B3-3E5778E5DE11}"/>
              </a:ext>
            </a:extLst>
          </p:cNvPr>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8ABB02B-84DA-4913-92AA-3EDFFCF2BE7A}"/>
              </a:ext>
            </a:extLst>
          </p:cNvPr>
          <p:cNvSpPr/>
          <p:nvPr/>
        </p:nvSpPr>
        <p:spPr>
          <a:xfrm>
            <a:off x="243318" y="965402"/>
            <a:ext cx="4109517" cy="4109517"/>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BE30F64B-6498-4D0B-9E72-EBA1BAD70B78}"/>
              </a:ext>
            </a:extLst>
          </p:cNvPr>
          <p:cNvGrpSpPr/>
          <p:nvPr/>
        </p:nvGrpSpPr>
        <p:grpSpPr>
          <a:xfrm>
            <a:off x="243320" y="968500"/>
            <a:ext cx="4109516" cy="4109515"/>
            <a:chOff x="6291941" y="936374"/>
            <a:chExt cx="5500916" cy="5500915"/>
          </a:xfrm>
        </p:grpSpPr>
        <p:grpSp>
          <p:nvGrpSpPr>
            <p:cNvPr id="126" name="Group 125">
              <a:extLst>
                <a:ext uri="{FF2B5EF4-FFF2-40B4-BE49-F238E27FC236}">
                  <a16:creationId xmlns:a16="http://schemas.microsoft.com/office/drawing/2014/main" id="{07BD0F9B-D22A-4E7C-A837-AA4FB1A1918B}"/>
                </a:ext>
              </a:extLst>
            </p:cNvPr>
            <p:cNvGrpSpPr/>
            <p:nvPr/>
          </p:nvGrpSpPr>
          <p:grpSpPr>
            <a:xfrm>
              <a:off x="6291942" y="936374"/>
              <a:ext cx="5500915" cy="5500915"/>
              <a:chOff x="6415312" y="936375"/>
              <a:chExt cx="5500915" cy="5297720"/>
            </a:xfrm>
          </p:grpSpPr>
          <p:cxnSp>
            <p:nvCxnSpPr>
              <p:cNvPr id="139" name="Straight Connector 138">
                <a:extLst>
                  <a:ext uri="{FF2B5EF4-FFF2-40B4-BE49-F238E27FC236}">
                    <a16:creationId xmlns:a16="http://schemas.microsoft.com/office/drawing/2014/main" id="{A90F8891-27F5-4F47-AFE6-B2E60E46AB14}"/>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8599693-CE51-40BB-A212-46255387B0F7}"/>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AABA856-58A9-44D5-9AA8-2C83C23A2147}"/>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4BC5969-4939-4B15-A2C8-7C3A514650B0}"/>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9A49C04-72AD-4905-A2F7-605147368264}"/>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E89398D-D2F6-48ED-B3FC-65469AC9E7EE}"/>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5A3DA89-561F-4AD3-BB7A-348903DCA7D2}"/>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32AFADF3-9E4D-465E-A7FA-4F7DC7A1D18F}"/>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1302C8FF-8C31-411D-9D27-BAC1CC20D550}"/>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59FCCDD-050F-4C26-97E8-5D97D38AFBAE}"/>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EF19712-8BF6-4619-A8E7-D5DFC02D29DD}"/>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4B379EDF-857C-4F3D-8109-208AE68076C3}"/>
                </a:ext>
              </a:extLst>
            </p:cNvPr>
            <p:cNvGrpSpPr/>
            <p:nvPr/>
          </p:nvGrpSpPr>
          <p:grpSpPr>
            <a:xfrm rot="16200000">
              <a:off x="6291941" y="936374"/>
              <a:ext cx="5500915" cy="5500915"/>
              <a:chOff x="6415312" y="936375"/>
              <a:chExt cx="5500915" cy="5297720"/>
            </a:xfrm>
          </p:grpSpPr>
          <p:cxnSp>
            <p:nvCxnSpPr>
              <p:cNvPr id="128" name="Straight Connector 127">
                <a:extLst>
                  <a:ext uri="{FF2B5EF4-FFF2-40B4-BE49-F238E27FC236}">
                    <a16:creationId xmlns:a16="http://schemas.microsoft.com/office/drawing/2014/main" id="{D4F35FB7-6C77-4AAD-AD6A-A9BE2C9AFC8F}"/>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F3084D2-1930-431E-A075-7FA89B27BA2B}"/>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429561F3-5439-4C8D-A2EC-A473DA373EE1}"/>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C3D885C-5CC8-4594-8B17-D63679B6AD5C}"/>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7A319D1-E49B-49DD-AFC0-DC0D414D7309}"/>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0CF37B7-C671-4926-87C5-DB000261871E}"/>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EAC6D5E-D69F-4A5B-9E24-7FAFB9E96D58}"/>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3361DB5-C74A-482B-AE22-DAE55C31E931}"/>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1961A08-E14E-4730-A186-EEB4F50E2042}"/>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EF3D064-ED91-4C33-B269-BEB72191F9DD}"/>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E420EEC-5F2B-4010-B3F4-6DFB4C9BA73E}"/>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grpSp>
        <p:nvGrpSpPr>
          <p:cNvPr id="101" name="Group 100">
            <a:extLst>
              <a:ext uri="{FF2B5EF4-FFF2-40B4-BE49-F238E27FC236}">
                <a16:creationId xmlns:a16="http://schemas.microsoft.com/office/drawing/2014/main" id="{71877316-3CE1-4717-AA84-937326730EE7}"/>
              </a:ext>
            </a:extLst>
          </p:cNvPr>
          <p:cNvGrpSpPr/>
          <p:nvPr/>
        </p:nvGrpSpPr>
        <p:grpSpPr>
          <a:xfrm>
            <a:off x="6458856" y="968501"/>
            <a:ext cx="3727531" cy="3727530"/>
            <a:chOff x="6291941" y="936374"/>
            <a:chExt cx="5500916" cy="5500915"/>
          </a:xfrm>
        </p:grpSpPr>
        <p:grpSp>
          <p:nvGrpSpPr>
            <p:cNvPr id="102" name="Group 101">
              <a:extLst>
                <a:ext uri="{FF2B5EF4-FFF2-40B4-BE49-F238E27FC236}">
                  <a16:creationId xmlns:a16="http://schemas.microsoft.com/office/drawing/2014/main" id="{9951591E-D750-447A-BBC8-34062A8757DF}"/>
                </a:ext>
              </a:extLst>
            </p:cNvPr>
            <p:cNvGrpSpPr/>
            <p:nvPr/>
          </p:nvGrpSpPr>
          <p:grpSpPr>
            <a:xfrm>
              <a:off x="6291942" y="936374"/>
              <a:ext cx="5500915" cy="5500915"/>
              <a:chOff x="6415312" y="936375"/>
              <a:chExt cx="5500915" cy="5297720"/>
            </a:xfrm>
          </p:grpSpPr>
          <p:cxnSp>
            <p:nvCxnSpPr>
              <p:cNvPr id="115" name="Straight Connector 114">
                <a:extLst>
                  <a:ext uri="{FF2B5EF4-FFF2-40B4-BE49-F238E27FC236}">
                    <a16:creationId xmlns:a16="http://schemas.microsoft.com/office/drawing/2014/main" id="{99D65C2B-D241-4716-B600-FD388EF12F64}"/>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2D82C0-D348-44F2-A914-CB9BDF1E40F6}"/>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20F337A-470F-41BB-B398-AC9A3B3EEB59}"/>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ED097E9-6F71-4E12-AEFB-308C37C22C3C}"/>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C026840-0202-47EA-BC39-103B2E716A62}"/>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309180C-DEE1-4702-AD15-C5D0C88F2964}"/>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FD1146E-73FB-4182-9FFD-5D243C9BEA58}"/>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C055CDDC-D3BD-4F4B-98C2-2B92416B27D2}"/>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A23577C-01CC-4A4F-AE47-D8A16960B0DC}"/>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826FBCF-CD6A-45D9-99AD-95025914EA12}"/>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2A0BD3C-32A5-4539-A69A-2EC8F82EBA1D}"/>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68042379-867B-48C3-AB25-B839018A53EC}"/>
                </a:ext>
              </a:extLst>
            </p:cNvPr>
            <p:cNvGrpSpPr/>
            <p:nvPr/>
          </p:nvGrpSpPr>
          <p:grpSpPr>
            <a:xfrm rot="16200000">
              <a:off x="6291941" y="936374"/>
              <a:ext cx="5500915" cy="5500915"/>
              <a:chOff x="6415312" y="936375"/>
              <a:chExt cx="5500915" cy="5297720"/>
            </a:xfrm>
          </p:grpSpPr>
          <p:cxnSp>
            <p:nvCxnSpPr>
              <p:cNvPr id="104" name="Straight Connector 103">
                <a:extLst>
                  <a:ext uri="{FF2B5EF4-FFF2-40B4-BE49-F238E27FC236}">
                    <a16:creationId xmlns:a16="http://schemas.microsoft.com/office/drawing/2014/main" id="{BACEB297-D9A4-4C50-B46B-1423DD6FBD16}"/>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124AA9F-2325-4C81-8D33-F430BA88E933}"/>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1F0BF43-B297-4483-8804-8923ED97D92A}"/>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C2C9D40-E274-4012-9493-78569AA18568}"/>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34C539D-4A21-44C1-BB06-9546F61D7808}"/>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BBC26F1-D471-44FC-AEC3-6AF76FD39ACE}"/>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E35B563-514C-4D94-9B42-0FBC06DD9B68}"/>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996DE2E-A1C3-484C-849F-D149AC1CE0A6}"/>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40AA270-2A64-40D8-928F-A206883D8BBB}"/>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091C118-98D8-4CDD-9FAA-8C98FF763143}"/>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0B0F043-DCDC-4A7A-9420-F0DEB3DFD65D}"/>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sp>
        <p:nvSpPr>
          <p:cNvPr id="3" name="Rectangle 2"/>
          <p:cNvSpPr/>
          <p:nvPr/>
        </p:nvSpPr>
        <p:spPr>
          <a:xfrm>
            <a:off x="243319" y="965403"/>
            <a:ext cx="2985122" cy="2985122"/>
          </a:xfrm>
          <a:prstGeom prst="rect">
            <a:avLst/>
          </a:prstGeom>
          <a:solidFill>
            <a:srgbClr val="00C85A"/>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291942" y="105378"/>
            <a:ext cx="5030241" cy="707886"/>
          </a:xfrm>
          <a:prstGeom prst="rect">
            <a:avLst/>
          </a:prstGeom>
          <a:noFill/>
        </p:spPr>
        <p:txBody>
          <a:bodyPr wrap="square" rtlCol="0">
            <a:spAutoFit/>
          </a:bodyPr>
          <a:lstStyle/>
          <a:p>
            <a:r>
              <a:rPr lang="en-US" sz="2400" b="1" dirty="0">
                <a:solidFill>
                  <a:srgbClr val="0070C0"/>
                </a:solidFill>
                <a:latin typeface="Century Gothic" panose="020B0502020202020204" pitchFamily="34" charset="0"/>
                <a:cs typeface="Arial" panose="020B0604020202020204" pitchFamily="34" charset="0"/>
              </a:rPr>
              <a:t>Mobile Minutes 1,204  </a:t>
            </a:r>
            <a:r>
              <a:rPr lang="en-US" sz="2400" dirty="0">
                <a:solidFill>
                  <a:srgbClr val="0070C0"/>
                </a:solidFill>
                <a:latin typeface="Century Gothic" panose="020B0502020202020204" pitchFamily="34" charset="0"/>
                <a:cs typeface="Arial" panose="020B0604020202020204" pitchFamily="34" charset="0"/>
              </a:rPr>
              <a:t> </a:t>
            </a:r>
          </a:p>
          <a:p>
            <a:r>
              <a:rPr lang="en-US" sz="1600" dirty="0">
                <a:solidFill>
                  <a:srgbClr val="0070C0"/>
                </a:solidFill>
                <a:latin typeface="Century Gothic" panose="020B0502020202020204" pitchFamily="34" charset="0"/>
                <a:cs typeface="Arial" panose="020B0604020202020204" pitchFamily="34" charset="0"/>
              </a:rPr>
              <a:t>Per Capita Weekly Adults 18+ Internet UE</a:t>
            </a:r>
            <a:endParaRPr lang="en-US" sz="2400" dirty="0">
              <a:solidFill>
                <a:srgbClr val="0070C0"/>
              </a:solidFill>
              <a:latin typeface="Century Gothic" panose="020B0502020202020204" pitchFamily="34" charset="0"/>
              <a:cs typeface="Arial" panose="020B0604020202020204" pitchFamily="34" charset="0"/>
            </a:endParaRPr>
          </a:p>
        </p:txBody>
      </p:sp>
      <p:sp>
        <p:nvSpPr>
          <p:cNvPr id="69" name="TextBox 68"/>
          <p:cNvSpPr txBox="1"/>
          <p:nvPr/>
        </p:nvSpPr>
        <p:spPr>
          <a:xfrm>
            <a:off x="243320" y="105378"/>
            <a:ext cx="3728906" cy="707886"/>
          </a:xfrm>
          <a:prstGeom prst="rect">
            <a:avLst/>
          </a:prstGeom>
          <a:noFill/>
        </p:spPr>
        <p:txBody>
          <a:bodyPr wrap="none" rtlCol="0">
            <a:spAutoFit/>
          </a:bodyPr>
          <a:lstStyle/>
          <a:p>
            <a:r>
              <a:rPr lang="en-US" sz="2400" dirty="0">
                <a:solidFill>
                  <a:srgbClr val="00B050"/>
                </a:solidFill>
                <a:latin typeface="Century Gothic" panose="020B0502020202020204" pitchFamily="34" charset="0"/>
                <a:cs typeface="Arial" panose="020B0604020202020204" pitchFamily="34" charset="0"/>
              </a:rPr>
              <a:t> </a:t>
            </a:r>
            <a:r>
              <a:rPr lang="en-US" sz="2400" b="1" dirty="0">
                <a:solidFill>
                  <a:srgbClr val="00B050"/>
                </a:solidFill>
                <a:latin typeface="Century Gothic" panose="020B0502020202020204" pitchFamily="34" charset="0"/>
                <a:cs typeface="Arial" panose="020B0604020202020204" pitchFamily="34" charset="0"/>
              </a:rPr>
              <a:t>Mobile Revenue $3,489</a:t>
            </a:r>
          </a:p>
          <a:p>
            <a:r>
              <a:rPr lang="en-US" sz="1600" dirty="0">
                <a:solidFill>
                  <a:srgbClr val="00B050"/>
                </a:solidFill>
                <a:latin typeface="Century Gothic" panose="020B0502020202020204" pitchFamily="34" charset="0"/>
                <a:cs typeface="Arial" panose="020B0604020202020204" pitchFamily="34" charset="0"/>
              </a:rPr>
              <a:t>(Millions)</a:t>
            </a:r>
            <a:endParaRPr lang="en-US" sz="2400" dirty="0">
              <a:solidFill>
                <a:srgbClr val="00B050"/>
              </a:solidFill>
              <a:latin typeface="Century Gothic" panose="020B0502020202020204" pitchFamily="34" charset="0"/>
              <a:cs typeface="Arial" panose="020B0604020202020204" pitchFamily="34" charset="0"/>
            </a:endParaRPr>
          </a:p>
        </p:txBody>
      </p:sp>
      <p:grpSp>
        <p:nvGrpSpPr>
          <p:cNvPr id="70" name="Group 69"/>
          <p:cNvGrpSpPr/>
          <p:nvPr/>
        </p:nvGrpSpPr>
        <p:grpSpPr>
          <a:xfrm>
            <a:off x="1241961" y="1965594"/>
            <a:ext cx="1100184" cy="1097086"/>
            <a:chOff x="2443684" y="3175058"/>
            <a:chExt cx="1100184" cy="1097086"/>
          </a:xfrm>
        </p:grpSpPr>
        <p:sp>
          <p:nvSpPr>
            <p:cNvPr id="71" name="Rectangle 70"/>
            <p:cNvSpPr/>
            <p:nvPr/>
          </p:nvSpPr>
          <p:spPr>
            <a:xfrm>
              <a:off x="2443684" y="3175058"/>
              <a:ext cx="1100184" cy="1097086"/>
            </a:xfrm>
            <a:prstGeom prst="rect">
              <a:avLst/>
            </a:prstGeom>
            <a:solidFill>
              <a:srgbClr val="00C85A"/>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2656798" y="3523546"/>
              <a:ext cx="694422" cy="400110"/>
            </a:xfrm>
            <a:prstGeom prst="rect">
              <a:avLst/>
            </a:prstGeom>
            <a:noFill/>
          </p:spPr>
          <p:txBody>
            <a:bodyPr wrap="none" rtlCol="0">
              <a:spAutoFit/>
            </a:bodyPr>
            <a:lstStyle/>
            <a:p>
              <a:pPr algn="ctr"/>
              <a:r>
                <a:rPr lang="en-US" sz="2000" b="1" dirty="0">
                  <a:solidFill>
                    <a:schemeClr val="bg1"/>
                  </a:solidFill>
                  <a:latin typeface="Century Gothic" panose="020B0502020202020204" pitchFamily="34" charset="0"/>
                  <a:cs typeface="Arial" panose="020B0604020202020204" pitchFamily="34" charset="0"/>
                </a:rPr>
                <a:t>52%</a:t>
              </a:r>
            </a:p>
          </p:txBody>
        </p:sp>
      </p:grpSp>
      <p:sp>
        <p:nvSpPr>
          <p:cNvPr id="23" name="Rectangle 22"/>
          <p:cNvSpPr/>
          <p:nvPr/>
        </p:nvSpPr>
        <p:spPr>
          <a:xfrm>
            <a:off x="6458857" y="965404"/>
            <a:ext cx="2832363" cy="2832363"/>
          </a:xfrm>
          <a:prstGeom prst="rect">
            <a:avLst/>
          </a:prstGeom>
          <a:solidFill>
            <a:srgbClr val="488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p:cNvGrpSpPr/>
          <p:nvPr/>
        </p:nvGrpSpPr>
        <p:grpSpPr>
          <a:xfrm>
            <a:off x="7324946" y="1833042"/>
            <a:ext cx="1100184" cy="1097086"/>
            <a:chOff x="8658695" y="3175058"/>
            <a:chExt cx="1100184" cy="1097086"/>
          </a:xfrm>
        </p:grpSpPr>
        <p:sp>
          <p:nvSpPr>
            <p:cNvPr id="95" name="Rectangle 94"/>
            <p:cNvSpPr/>
            <p:nvPr/>
          </p:nvSpPr>
          <p:spPr>
            <a:xfrm>
              <a:off x="8658695" y="3175058"/>
              <a:ext cx="1100184" cy="1097086"/>
            </a:xfrm>
            <a:prstGeom prst="rect">
              <a:avLst/>
            </a:prstGeom>
            <a:solidFill>
              <a:srgbClr val="488FD0"/>
            </a:solidFill>
            <a:ln>
              <a:solidFill>
                <a:srgbClr val="88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8871809" y="3523546"/>
              <a:ext cx="694422" cy="400110"/>
            </a:xfrm>
            <a:prstGeom prst="rect">
              <a:avLst/>
            </a:prstGeom>
            <a:noFill/>
          </p:spPr>
          <p:txBody>
            <a:bodyPr wrap="none" rtlCol="0">
              <a:spAutoFit/>
            </a:bodyPr>
            <a:lstStyle/>
            <a:p>
              <a:pPr algn="ctr"/>
              <a:r>
                <a:rPr lang="en-US" sz="2000" b="1" dirty="0">
                  <a:solidFill>
                    <a:schemeClr val="bg1"/>
                  </a:solidFill>
                  <a:latin typeface="Century Gothic" panose="020B0502020202020204" pitchFamily="34" charset="0"/>
                  <a:cs typeface="Arial" panose="020B0604020202020204" pitchFamily="34" charset="0"/>
                </a:rPr>
                <a:t>56%</a:t>
              </a:r>
            </a:p>
          </p:txBody>
        </p:sp>
      </p:grpSp>
      <p:sp>
        <p:nvSpPr>
          <p:cNvPr id="150" name="TextBox 149">
            <a:extLst>
              <a:ext uri="{FF2B5EF4-FFF2-40B4-BE49-F238E27FC236}">
                <a16:creationId xmlns:a16="http://schemas.microsoft.com/office/drawing/2014/main" id="{75619D3A-3670-4A51-9189-85F6E3CD654F}"/>
              </a:ext>
            </a:extLst>
          </p:cNvPr>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Internet ad revenue not issued at time of this presentation. PHD Canada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MPC from 2018 CMUST using  Internet Unearthed.</a:t>
            </a:r>
          </a:p>
        </p:txBody>
      </p:sp>
    </p:spTree>
    <p:extLst>
      <p:ext uri="{BB962C8B-B14F-4D97-AF65-F5344CB8AC3E}">
        <p14:creationId xmlns:p14="http://schemas.microsoft.com/office/powerpoint/2010/main" val="2879080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10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fade">
                                      <p:cBhvr>
                                        <p:cTn id="28"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1" grpId="0"/>
      <p:bldP spid="69" grpId="0"/>
      <p:bldP spid="23"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p:cNvSpPr txBox="1"/>
          <p:nvPr/>
        </p:nvSpPr>
        <p:spPr>
          <a:xfrm>
            <a:off x="243319" y="152879"/>
            <a:ext cx="11464772" cy="523220"/>
          </a:xfrm>
          <a:prstGeom prst="rect">
            <a:avLst/>
          </a:prstGeom>
          <a:noFill/>
        </p:spPr>
        <p:txBody>
          <a:bodyPr wrap="square" rtlCol="0">
            <a:spAutoFit/>
          </a:bodyPr>
          <a:lstStyle/>
          <a:p>
            <a:r>
              <a:rPr lang="en-US" sz="2800" dirty="0">
                <a:solidFill>
                  <a:schemeClr val="accent6">
                    <a:lumMod val="50000"/>
                  </a:schemeClr>
                </a:solidFill>
                <a:latin typeface="Century Gothic" panose="020B0502020202020204" pitchFamily="34" charset="0"/>
              </a:rPr>
              <a:t>Mobile revenue on a tear. Closer to full development.</a:t>
            </a:r>
          </a:p>
        </p:txBody>
      </p:sp>
      <p:sp>
        <p:nvSpPr>
          <p:cNvPr id="69" name="Rectangle 68">
            <a:extLst>
              <a:ext uri="{FF2B5EF4-FFF2-40B4-BE49-F238E27FC236}">
                <a16:creationId xmlns:a16="http://schemas.microsoft.com/office/drawing/2014/main" id="{E5EF1EE9-FF85-47E6-A3F3-734A37F59A87}"/>
              </a:ext>
            </a:extLst>
          </p:cNvPr>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3AE2D9F9-9A47-4D06-829B-A0077EECA08D}"/>
              </a:ext>
            </a:extLst>
          </p:cNvPr>
          <p:cNvGrpSpPr/>
          <p:nvPr/>
        </p:nvGrpSpPr>
        <p:grpSpPr>
          <a:xfrm>
            <a:off x="6458856" y="968501"/>
            <a:ext cx="3727531" cy="3727530"/>
            <a:chOff x="6291941" y="936374"/>
            <a:chExt cx="5500916" cy="5500915"/>
          </a:xfrm>
        </p:grpSpPr>
        <p:grpSp>
          <p:nvGrpSpPr>
            <p:cNvPr id="102" name="Group 101">
              <a:extLst>
                <a:ext uri="{FF2B5EF4-FFF2-40B4-BE49-F238E27FC236}">
                  <a16:creationId xmlns:a16="http://schemas.microsoft.com/office/drawing/2014/main" id="{57CA4021-9770-4C6D-B2CE-AC2369455463}"/>
                </a:ext>
              </a:extLst>
            </p:cNvPr>
            <p:cNvGrpSpPr/>
            <p:nvPr/>
          </p:nvGrpSpPr>
          <p:grpSpPr>
            <a:xfrm>
              <a:off x="6291942" y="936374"/>
              <a:ext cx="5500915" cy="5500915"/>
              <a:chOff x="6415312" y="936375"/>
              <a:chExt cx="5500915" cy="5297720"/>
            </a:xfrm>
          </p:grpSpPr>
          <p:cxnSp>
            <p:nvCxnSpPr>
              <p:cNvPr id="115" name="Straight Connector 114">
                <a:extLst>
                  <a:ext uri="{FF2B5EF4-FFF2-40B4-BE49-F238E27FC236}">
                    <a16:creationId xmlns:a16="http://schemas.microsoft.com/office/drawing/2014/main" id="{6A705E20-C647-482C-89C4-F1B514A2B6AA}"/>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3E68050-6DFB-4782-8D9A-668F8BAE8988}"/>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01A48D0-F442-48C2-9CC7-74BC048E1DC0}"/>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87CE008-BFAC-4BC6-B07F-152FE52D9DD0}"/>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2B433770-26A5-4682-A4AB-64E387C7A872}"/>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4B3C919-6995-4027-9749-F924FE78AB23}"/>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C80F1E5-DB45-428E-929A-7F88EFE5E60F}"/>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934E29B-DF5B-40D9-BD24-FA3A47DEA7C4}"/>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14D19FE-575D-4C09-B0C6-09648DB8316F}"/>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12B8DB89-76BC-40A9-863D-1095DF91EFF2}"/>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258045C-CE91-4C13-B824-F26194096BD7}"/>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3D15DC22-110D-4CE8-B4BF-D32CD30F37C2}"/>
                </a:ext>
              </a:extLst>
            </p:cNvPr>
            <p:cNvGrpSpPr/>
            <p:nvPr/>
          </p:nvGrpSpPr>
          <p:grpSpPr>
            <a:xfrm rot="16200000">
              <a:off x="6291941" y="936374"/>
              <a:ext cx="5500915" cy="5500915"/>
              <a:chOff x="6415312" y="936375"/>
              <a:chExt cx="5500915" cy="5297720"/>
            </a:xfrm>
          </p:grpSpPr>
          <p:cxnSp>
            <p:nvCxnSpPr>
              <p:cNvPr id="104" name="Straight Connector 103">
                <a:extLst>
                  <a:ext uri="{FF2B5EF4-FFF2-40B4-BE49-F238E27FC236}">
                    <a16:creationId xmlns:a16="http://schemas.microsoft.com/office/drawing/2014/main" id="{3A0DDF95-C76A-4400-B5E9-DF5444707975}"/>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E1179D3-8700-4D4F-968B-93756B018BAE}"/>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360D8B9-6EF7-4A35-ABD5-1CA2528E6B63}"/>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AA8AB12-FBF8-445F-A3E9-6BCB38DF66DB}"/>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FE774BB-1C26-4A14-8D59-64721541C01B}"/>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B8C5FD0-DC97-48E9-A4BB-5139444C3A68}"/>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3113CB8-48FB-41C0-A9BB-E5A1702D75CA}"/>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A8418F5-4025-438F-B1B9-8F533DC67FCA}"/>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D39B8C6-4E0D-422F-BCF9-8BAF298C97C2}"/>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AE7E5C3-D5AA-48F8-901E-8E1978952EE7}"/>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0CD401A-94ED-4C8D-82B5-1B0D503C5826}"/>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sp>
        <p:nvSpPr>
          <p:cNvPr id="154" name="Rectangle 153">
            <a:extLst>
              <a:ext uri="{FF2B5EF4-FFF2-40B4-BE49-F238E27FC236}">
                <a16:creationId xmlns:a16="http://schemas.microsoft.com/office/drawing/2014/main" id="{99480DE9-3562-422E-91F1-EB9A3E1C47E3}"/>
              </a:ext>
            </a:extLst>
          </p:cNvPr>
          <p:cNvSpPr/>
          <p:nvPr/>
        </p:nvSpPr>
        <p:spPr>
          <a:xfrm>
            <a:off x="6458857" y="965404"/>
            <a:ext cx="2832363" cy="2832363"/>
          </a:xfrm>
          <a:prstGeom prst="rect">
            <a:avLst/>
          </a:prstGeom>
          <a:solidFill>
            <a:srgbClr val="488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154">
            <a:extLst>
              <a:ext uri="{FF2B5EF4-FFF2-40B4-BE49-F238E27FC236}">
                <a16:creationId xmlns:a16="http://schemas.microsoft.com/office/drawing/2014/main" id="{3119D302-D93C-4591-B228-9681F7D4B3BA}"/>
              </a:ext>
            </a:extLst>
          </p:cNvPr>
          <p:cNvGrpSpPr/>
          <p:nvPr/>
        </p:nvGrpSpPr>
        <p:grpSpPr>
          <a:xfrm>
            <a:off x="7324946" y="1833042"/>
            <a:ext cx="1100184" cy="1097086"/>
            <a:chOff x="8658695" y="3175058"/>
            <a:chExt cx="1100184" cy="1097086"/>
          </a:xfrm>
        </p:grpSpPr>
        <p:sp>
          <p:nvSpPr>
            <p:cNvPr id="156" name="Rectangle 155">
              <a:extLst>
                <a:ext uri="{FF2B5EF4-FFF2-40B4-BE49-F238E27FC236}">
                  <a16:creationId xmlns:a16="http://schemas.microsoft.com/office/drawing/2014/main" id="{5E46ABC1-F0AE-480C-A0CD-80973967E0E3}"/>
                </a:ext>
              </a:extLst>
            </p:cNvPr>
            <p:cNvSpPr/>
            <p:nvPr/>
          </p:nvSpPr>
          <p:spPr>
            <a:xfrm>
              <a:off x="8658695" y="3175058"/>
              <a:ext cx="1100184" cy="1097086"/>
            </a:xfrm>
            <a:prstGeom prst="rect">
              <a:avLst/>
            </a:prstGeom>
            <a:solidFill>
              <a:srgbClr val="488FD0"/>
            </a:solidFill>
            <a:ln>
              <a:solidFill>
                <a:srgbClr val="88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a16="http://schemas.microsoft.com/office/drawing/2014/main" id="{2E1E25FD-B5BF-41E2-B0DD-F811133941A9}"/>
                </a:ext>
              </a:extLst>
            </p:cNvPr>
            <p:cNvSpPr txBox="1"/>
            <p:nvPr/>
          </p:nvSpPr>
          <p:spPr>
            <a:xfrm>
              <a:off x="8871809" y="3523546"/>
              <a:ext cx="694422" cy="400110"/>
            </a:xfrm>
            <a:prstGeom prst="rect">
              <a:avLst/>
            </a:prstGeom>
            <a:noFill/>
          </p:spPr>
          <p:txBody>
            <a:bodyPr wrap="none" rtlCol="0">
              <a:spAutoFit/>
            </a:bodyPr>
            <a:lstStyle/>
            <a:p>
              <a:pPr algn="ctr"/>
              <a:r>
                <a:rPr lang="en-US" sz="2000" b="1" dirty="0">
                  <a:solidFill>
                    <a:schemeClr val="bg1"/>
                  </a:solidFill>
                  <a:latin typeface="Century Gothic" panose="020B0502020202020204" pitchFamily="34" charset="0"/>
                  <a:cs typeface="Arial" panose="020B0604020202020204" pitchFamily="34" charset="0"/>
                </a:rPr>
                <a:t>56%</a:t>
              </a:r>
            </a:p>
          </p:txBody>
        </p:sp>
      </p:grpSp>
      <p:sp>
        <p:nvSpPr>
          <p:cNvPr id="158" name="TextBox 157">
            <a:extLst>
              <a:ext uri="{FF2B5EF4-FFF2-40B4-BE49-F238E27FC236}">
                <a16:creationId xmlns:a16="http://schemas.microsoft.com/office/drawing/2014/main" id="{318D5596-D5FD-4BCA-875C-3AAE1E5DE54A}"/>
              </a:ext>
            </a:extLst>
          </p:cNvPr>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Internet ad revenue not issued at time of this presentation. PHD Canada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MPC from 2018 CMUST using  Internet Unearthed.</a:t>
            </a:r>
          </a:p>
        </p:txBody>
      </p:sp>
      <p:sp>
        <p:nvSpPr>
          <p:cNvPr id="64" name="Rectangle 63">
            <a:extLst>
              <a:ext uri="{FF2B5EF4-FFF2-40B4-BE49-F238E27FC236}">
                <a16:creationId xmlns:a16="http://schemas.microsoft.com/office/drawing/2014/main" id="{79C61A45-438E-4334-A523-8DDDD7A4EC6D}"/>
              </a:ext>
            </a:extLst>
          </p:cNvPr>
          <p:cNvSpPr/>
          <p:nvPr/>
        </p:nvSpPr>
        <p:spPr>
          <a:xfrm>
            <a:off x="243318" y="965402"/>
            <a:ext cx="4109517" cy="4109517"/>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D7112BDE-9B0E-4CD6-B58B-22F6D5A6F03B}"/>
              </a:ext>
            </a:extLst>
          </p:cNvPr>
          <p:cNvGrpSpPr/>
          <p:nvPr/>
        </p:nvGrpSpPr>
        <p:grpSpPr>
          <a:xfrm>
            <a:off x="243320" y="968500"/>
            <a:ext cx="4109516" cy="4109515"/>
            <a:chOff x="6291941" y="936374"/>
            <a:chExt cx="5500916" cy="5500915"/>
          </a:xfrm>
        </p:grpSpPr>
        <p:grpSp>
          <p:nvGrpSpPr>
            <p:cNvPr id="66" name="Group 65">
              <a:extLst>
                <a:ext uri="{FF2B5EF4-FFF2-40B4-BE49-F238E27FC236}">
                  <a16:creationId xmlns:a16="http://schemas.microsoft.com/office/drawing/2014/main" id="{E810788F-FFE3-4FAE-AC7A-2B0AF0319ACC}"/>
                </a:ext>
              </a:extLst>
            </p:cNvPr>
            <p:cNvGrpSpPr/>
            <p:nvPr/>
          </p:nvGrpSpPr>
          <p:grpSpPr>
            <a:xfrm>
              <a:off x="6291942" y="936374"/>
              <a:ext cx="5500915" cy="5500915"/>
              <a:chOff x="6415312" y="936375"/>
              <a:chExt cx="5500915" cy="5297720"/>
            </a:xfrm>
          </p:grpSpPr>
          <p:cxnSp>
            <p:nvCxnSpPr>
              <p:cNvPr id="80" name="Straight Connector 79">
                <a:extLst>
                  <a:ext uri="{FF2B5EF4-FFF2-40B4-BE49-F238E27FC236}">
                    <a16:creationId xmlns:a16="http://schemas.microsoft.com/office/drawing/2014/main" id="{71B848DA-81D1-41D8-B58A-3CF7850D2721}"/>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81CDF50-9D44-407C-842B-2121887C5851}"/>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F417744-EC90-417E-9333-A40F8D6E4065}"/>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80031F9-C18A-4D4B-932E-E036F2167AE5}"/>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B3DEB17-4C8A-44ED-BF69-5932470CC8EF}"/>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E6A5E31-0D36-4827-917B-557F1772F4FA}"/>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AA54433-F745-4B64-8C17-8B0401EDB7F7}"/>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044C6F2-CDEB-49B4-BD3D-C35B787DCAC3}"/>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11396A8-6752-4897-BA5D-D0E8D18826F5}"/>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4DFFF39-2188-43C1-A14A-8892C01F962B}"/>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1C56846-2B8A-4780-8792-464E136B5C81}"/>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D88A0C4B-1B5D-4652-90BF-C3043167A2CE}"/>
                </a:ext>
              </a:extLst>
            </p:cNvPr>
            <p:cNvGrpSpPr/>
            <p:nvPr/>
          </p:nvGrpSpPr>
          <p:grpSpPr>
            <a:xfrm rot="16200000">
              <a:off x="6291941" y="936374"/>
              <a:ext cx="5500915" cy="5500915"/>
              <a:chOff x="6415312" y="936375"/>
              <a:chExt cx="5500915" cy="5297720"/>
            </a:xfrm>
          </p:grpSpPr>
          <p:cxnSp>
            <p:nvCxnSpPr>
              <p:cNvPr id="68" name="Straight Connector 67">
                <a:extLst>
                  <a:ext uri="{FF2B5EF4-FFF2-40B4-BE49-F238E27FC236}">
                    <a16:creationId xmlns:a16="http://schemas.microsoft.com/office/drawing/2014/main" id="{5EE4FD73-AEC1-403D-8AC4-019A3E446491}"/>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64012C4-B9E1-44B5-BC5A-78FF65410F5F}"/>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5F1E57E-9B1E-4016-9C30-D162E8DE4EC5}"/>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4B8E7FA-5666-4157-A616-68C8C547B0B5}"/>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57448E0-3EB6-4181-B0B3-9AA7801F4C68}"/>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EFF5A97-5437-436A-8D11-BEAADD9C6D51}"/>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DED1FF0-2233-434B-938B-EC46E5E7E9E0}"/>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66D4A85-F518-4C76-AAE6-44B25D7FDDF5}"/>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B49103A-4A99-4EDD-9F3F-56464FE485C5}"/>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5A5DB64-5BEE-4ACD-83FD-BA92825FBB9B}"/>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07EC199-32F2-4B76-9A2E-705EB128C8A2}"/>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sp>
        <p:nvSpPr>
          <p:cNvPr id="91" name="Rectangle 90">
            <a:extLst>
              <a:ext uri="{FF2B5EF4-FFF2-40B4-BE49-F238E27FC236}">
                <a16:creationId xmlns:a16="http://schemas.microsoft.com/office/drawing/2014/main" id="{8EB64AAD-7D5B-4BD3-B358-55F6140E6B0D}"/>
              </a:ext>
            </a:extLst>
          </p:cNvPr>
          <p:cNvSpPr/>
          <p:nvPr/>
        </p:nvSpPr>
        <p:spPr>
          <a:xfrm>
            <a:off x="243319" y="965403"/>
            <a:ext cx="2985122" cy="2985122"/>
          </a:xfrm>
          <a:prstGeom prst="rect">
            <a:avLst/>
          </a:prstGeom>
          <a:solidFill>
            <a:srgbClr val="00C85A"/>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27E44BBD-711D-4453-964D-6E03E3C3CA02}"/>
              </a:ext>
            </a:extLst>
          </p:cNvPr>
          <p:cNvGrpSpPr/>
          <p:nvPr/>
        </p:nvGrpSpPr>
        <p:grpSpPr>
          <a:xfrm>
            <a:off x="1241961" y="1965594"/>
            <a:ext cx="1100184" cy="1097086"/>
            <a:chOff x="2443684" y="3175058"/>
            <a:chExt cx="1100184" cy="1097086"/>
          </a:xfrm>
        </p:grpSpPr>
        <p:sp>
          <p:nvSpPr>
            <p:cNvPr id="93" name="Rectangle 92">
              <a:extLst>
                <a:ext uri="{FF2B5EF4-FFF2-40B4-BE49-F238E27FC236}">
                  <a16:creationId xmlns:a16="http://schemas.microsoft.com/office/drawing/2014/main" id="{C40E8975-38A9-4ED4-8066-908BA3C14056}"/>
                </a:ext>
              </a:extLst>
            </p:cNvPr>
            <p:cNvSpPr/>
            <p:nvPr/>
          </p:nvSpPr>
          <p:spPr>
            <a:xfrm>
              <a:off x="2443684" y="3175058"/>
              <a:ext cx="1100184" cy="1097086"/>
            </a:xfrm>
            <a:prstGeom prst="rect">
              <a:avLst/>
            </a:prstGeom>
            <a:solidFill>
              <a:srgbClr val="00C85A"/>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8DC5951B-4DBA-42EF-B07A-19F207625A6B}"/>
                </a:ext>
              </a:extLst>
            </p:cNvPr>
            <p:cNvSpPr txBox="1"/>
            <p:nvPr/>
          </p:nvSpPr>
          <p:spPr>
            <a:xfrm>
              <a:off x="2656798" y="3523546"/>
              <a:ext cx="694422" cy="400110"/>
            </a:xfrm>
            <a:prstGeom prst="rect">
              <a:avLst/>
            </a:prstGeom>
            <a:noFill/>
          </p:spPr>
          <p:txBody>
            <a:bodyPr wrap="none" rtlCol="0">
              <a:spAutoFit/>
            </a:bodyPr>
            <a:lstStyle/>
            <a:p>
              <a:pPr algn="ctr"/>
              <a:r>
                <a:rPr lang="en-US" sz="2000" b="1" dirty="0">
                  <a:solidFill>
                    <a:schemeClr val="bg1"/>
                  </a:solidFill>
                  <a:latin typeface="Century Gothic" panose="020B0502020202020204" pitchFamily="34" charset="0"/>
                  <a:cs typeface="Arial" panose="020B0604020202020204" pitchFamily="34" charset="0"/>
                </a:rPr>
                <a:t>52%</a:t>
              </a:r>
            </a:p>
          </p:txBody>
        </p:sp>
      </p:grpSp>
    </p:spTree>
    <p:extLst>
      <p:ext uri="{BB962C8B-B14F-4D97-AF65-F5344CB8AC3E}">
        <p14:creationId xmlns:p14="http://schemas.microsoft.com/office/powerpoint/2010/main" val="627393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reeform: Shape 68">
            <a:extLst>
              <a:ext uri="{FF2B5EF4-FFF2-40B4-BE49-F238E27FC236}">
                <a16:creationId xmlns:a16="http://schemas.microsoft.com/office/drawing/2014/main" id="{D64C5834-2EF5-483A-9BAE-D21E1D7A980B}"/>
              </a:ext>
            </a:extLst>
          </p:cNvPr>
          <p:cNvSpPr/>
          <p:nvPr/>
        </p:nvSpPr>
        <p:spPr>
          <a:xfrm>
            <a:off x="3874464" y="4901963"/>
            <a:ext cx="2559345" cy="1178648"/>
          </a:xfrm>
          <a:custGeom>
            <a:avLst/>
            <a:gdLst>
              <a:gd name="connsiteX0" fmla="*/ 0 w 1927860"/>
              <a:gd name="connsiteY0" fmla="*/ 1639326 h 1639326"/>
              <a:gd name="connsiteX1" fmla="*/ 198120 w 1927860"/>
              <a:gd name="connsiteY1" fmla="*/ 1624086 h 1639326"/>
              <a:gd name="connsiteX2" fmla="*/ 266700 w 1927860"/>
              <a:gd name="connsiteY2" fmla="*/ 1585986 h 1639326"/>
              <a:gd name="connsiteX3" fmla="*/ 342900 w 1927860"/>
              <a:gd name="connsiteY3" fmla="*/ 1593606 h 1639326"/>
              <a:gd name="connsiteX4" fmla="*/ 403860 w 1927860"/>
              <a:gd name="connsiteY4" fmla="*/ 1547886 h 1639326"/>
              <a:gd name="connsiteX5" fmla="*/ 533400 w 1927860"/>
              <a:gd name="connsiteY5" fmla="*/ 1532646 h 1639326"/>
              <a:gd name="connsiteX6" fmla="*/ 609600 w 1927860"/>
              <a:gd name="connsiteY6" fmla="*/ 1387866 h 1639326"/>
              <a:gd name="connsiteX7" fmla="*/ 701040 w 1927860"/>
              <a:gd name="connsiteY7" fmla="*/ 1326906 h 1639326"/>
              <a:gd name="connsiteX8" fmla="*/ 739140 w 1927860"/>
              <a:gd name="connsiteY8" fmla="*/ 854466 h 1639326"/>
              <a:gd name="connsiteX9" fmla="*/ 815340 w 1927860"/>
              <a:gd name="connsiteY9" fmla="*/ 23886 h 1639326"/>
              <a:gd name="connsiteX10" fmla="*/ 891540 w 1927860"/>
              <a:gd name="connsiteY10" fmla="*/ 214386 h 1639326"/>
              <a:gd name="connsiteX11" fmla="*/ 982980 w 1927860"/>
              <a:gd name="connsiteY11" fmla="*/ 100086 h 1639326"/>
              <a:gd name="connsiteX12" fmla="*/ 1005840 w 1927860"/>
              <a:gd name="connsiteY12" fmla="*/ 267726 h 1639326"/>
              <a:gd name="connsiteX13" fmla="*/ 1028700 w 1927860"/>
              <a:gd name="connsiteY13" fmla="*/ 603006 h 1639326"/>
              <a:gd name="connsiteX14" fmla="*/ 1074420 w 1927860"/>
              <a:gd name="connsiteY14" fmla="*/ 1144026 h 1639326"/>
              <a:gd name="connsiteX15" fmla="*/ 1173480 w 1927860"/>
              <a:gd name="connsiteY15" fmla="*/ 1418346 h 1639326"/>
              <a:gd name="connsiteX16" fmla="*/ 1257300 w 1927860"/>
              <a:gd name="connsiteY16" fmla="*/ 1547886 h 1639326"/>
              <a:gd name="connsiteX17" fmla="*/ 1386840 w 1927860"/>
              <a:gd name="connsiteY17" fmla="*/ 1578366 h 1639326"/>
              <a:gd name="connsiteX18" fmla="*/ 1516380 w 1927860"/>
              <a:gd name="connsiteY18" fmla="*/ 1601226 h 1639326"/>
              <a:gd name="connsiteX19" fmla="*/ 1645920 w 1927860"/>
              <a:gd name="connsiteY19" fmla="*/ 1616466 h 1639326"/>
              <a:gd name="connsiteX20" fmla="*/ 1729740 w 1927860"/>
              <a:gd name="connsiteY20" fmla="*/ 1608846 h 1639326"/>
              <a:gd name="connsiteX21" fmla="*/ 1927860 w 1927860"/>
              <a:gd name="connsiteY21" fmla="*/ 1631706 h 163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7860" h="1639326">
                <a:moveTo>
                  <a:pt x="0" y="1639326"/>
                </a:moveTo>
                <a:cubicBezTo>
                  <a:pt x="76835" y="1636151"/>
                  <a:pt x="153670" y="1632976"/>
                  <a:pt x="198120" y="1624086"/>
                </a:cubicBezTo>
                <a:cubicBezTo>
                  <a:pt x="242570" y="1615196"/>
                  <a:pt x="242570" y="1591066"/>
                  <a:pt x="266700" y="1585986"/>
                </a:cubicBezTo>
                <a:cubicBezTo>
                  <a:pt x="290830" y="1580906"/>
                  <a:pt x="320040" y="1599956"/>
                  <a:pt x="342900" y="1593606"/>
                </a:cubicBezTo>
                <a:cubicBezTo>
                  <a:pt x="365760" y="1587256"/>
                  <a:pt x="372110" y="1558046"/>
                  <a:pt x="403860" y="1547886"/>
                </a:cubicBezTo>
                <a:cubicBezTo>
                  <a:pt x="435610" y="1537726"/>
                  <a:pt x="499110" y="1559316"/>
                  <a:pt x="533400" y="1532646"/>
                </a:cubicBezTo>
                <a:cubicBezTo>
                  <a:pt x="567690" y="1505976"/>
                  <a:pt x="581660" y="1422156"/>
                  <a:pt x="609600" y="1387866"/>
                </a:cubicBezTo>
                <a:cubicBezTo>
                  <a:pt x="637540" y="1353576"/>
                  <a:pt x="679450" y="1415806"/>
                  <a:pt x="701040" y="1326906"/>
                </a:cubicBezTo>
                <a:cubicBezTo>
                  <a:pt x="722630" y="1238006"/>
                  <a:pt x="720090" y="1071636"/>
                  <a:pt x="739140" y="854466"/>
                </a:cubicBezTo>
                <a:cubicBezTo>
                  <a:pt x="758190" y="637296"/>
                  <a:pt x="789940" y="130566"/>
                  <a:pt x="815340" y="23886"/>
                </a:cubicBezTo>
                <a:cubicBezTo>
                  <a:pt x="840740" y="-82794"/>
                  <a:pt x="863600" y="201686"/>
                  <a:pt x="891540" y="214386"/>
                </a:cubicBezTo>
                <a:cubicBezTo>
                  <a:pt x="919480" y="227086"/>
                  <a:pt x="963930" y="91196"/>
                  <a:pt x="982980" y="100086"/>
                </a:cubicBezTo>
                <a:cubicBezTo>
                  <a:pt x="1002030" y="108976"/>
                  <a:pt x="998220" y="183906"/>
                  <a:pt x="1005840" y="267726"/>
                </a:cubicBezTo>
                <a:cubicBezTo>
                  <a:pt x="1013460" y="351546"/>
                  <a:pt x="1017270" y="456956"/>
                  <a:pt x="1028700" y="603006"/>
                </a:cubicBezTo>
                <a:cubicBezTo>
                  <a:pt x="1040130" y="749056"/>
                  <a:pt x="1050290" y="1008136"/>
                  <a:pt x="1074420" y="1144026"/>
                </a:cubicBezTo>
                <a:cubicBezTo>
                  <a:pt x="1098550" y="1279916"/>
                  <a:pt x="1143000" y="1351036"/>
                  <a:pt x="1173480" y="1418346"/>
                </a:cubicBezTo>
                <a:cubicBezTo>
                  <a:pt x="1203960" y="1485656"/>
                  <a:pt x="1221740" y="1521216"/>
                  <a:pt x="1257300" y="1547886"/>
                </a:cubicBezTo>
                <a:cubicBezTo>
                  <a:pt x="1292860" y="1574556"/>
                  <a:pt x="1343660" y="1569476"/>
                  <a:pt x="1386840" y="1578366"/>
                </a:cubicBezTo>
                <a:cubicBezTo>
                  <a:pt x="1430020" y="1587256"/>
                  <a:pt x="1473200" y="1594876"/>
                  <a:pt x="1516380" y="1601226"/>
                </a:cubicBezTo>
                <a:cubicBezTo>
                  <a:pt x="1559560" y="1607576"/>
                  <a:pt x="1610360" y="1615196"/>
                  <a:pt x="1645920" y="1616466"/>
                </a:cubicBezTo>
                <a:cubicBezTo>
                  <a:pt x="1681480" y="1617736"/>
                  <a:pt x="1682750" y="1606306"/>
                  <a:pt x="1729740" y="1608846"/>
                </a:cubicBezTo>
                <a:cubicBezTo>
                  <a:pt x="1776730" y="1611386"/>
                  <a:pt x="1852295" y="1621546"/>
                  <a:pt x="1927860" y="1631706"/>
                </a:cubicBezTo>
              </a:path>
            </a:pathLst>
          </a:custGeom>
          <a:solidFill>
            <a:srgbClr val="FF0808">
              <a:alpha val="2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2C4D7F5D-6E95-409F-8ECA-2C0C4796EB9E}"/>
              </a:ext>
            </a:extLst>
          </p:cNvPr>
          <p:cNvSpPr/>
          <p:nvPr/>
        </p:nvSpPr>
        <p:spPr>
          <a:xfrm>
            <a:off x="738507" y="2416685"/>
            <a:ext cx="1588210" cy="3634679"/>
          </a:xfrm>
          <a:custGeom>
            <a:avLst/>
            <a:gdLst>
              <a:gd name="connsiteX0" fmla="*/ 0 w 8237220"/>
              <a:gd name="connsiteY0" fmla="*/ 1478284 h 1615890"/>
              <a:gd name="connsiteX1" fmla="*/ 83820 w 8237220"/>
              <a:gd name="connsiteY1" fmla="*/ 1363984 h 1615890"/>
              <a:gd name="connsiteX2" fmla="*/ 175260 w 8237220"/>
              <a:gd name="connsiteY2" fmla="*/ 1402084 h 1615890"/>
              <a:gd name="connsiteX3" fmla="*/ 266700 w 8237220"/>
              <a:gd name="connsiteY3" fmla="*/ 1257304 h 1615890"/>
              <a:gd name="connsiteX4" fmla="*/ 381000 w 8237220"/>
              <a:gd name="connsiteY4" fmla="*/ 4 h 1615890"/>
              <a:gd name="connsiteX5" fmla="*/ 464820 w 8237220"/>
              <a:gd name="connsiteY5" fmla="*/ 1272544 h 1615890"/>
              <a:gd name="connsiteX6" fmla="*/ 571500 w 8237220"/>
              <a:gd name="connsiteY6" fmla="*/ 1455424 h 1615890"/>
              <a:gd name="connsiteX7" fmla="*/ 762000 w 8237220"/>
              <a:gd name="connsiteY7" fmla="*/ 1554484 h 1615890"/>
              <a:gd name="connsiteX8" fmla="*/ 1135380 w 8237220"/>
              <a:gd name="connsiteY8" fmla="*/ 1615444 h 1615890"/>
              <a:gd name="connsiteX9" fmla="*/ 1371600 w 8237220"/>
              <a:gd name="connsiteY9" fmla="*/ 1524004 h 1615890"/>
              <a:gd name="connsiteX10" fmla="*/ 1508760 w 8237220"/>
              <a:gd name="connsiteY10" fmla="*/ 1539244 h 1615890"/>
              <a:gd name="connsiteX11" fmla="*/ 1714500 w 8237220"/>
              <a:gd name="connsiteY11" fmla="*/ 1592584 h 1615890"/>
              <a:gd name="connsiteX12" fmla="*/ 1996440 w 8237220"/>
              <a:gd name="connsiteY12" fmla="*/ 1577344 h 1615890"/>
              <a:gd name="connsiteX13" fmla="*/ 2202180 w 8237220"/>
              <a:gd name="connsiteY13" fmla="*/ 1600204 h 1615890"/>
              <a:gd name="connsiteX14" fmla="*/ 2286000 w 8237220"/>
              <a:gd name="connsiteY14" fmla="*/ 1455424 h 1615890"/>
              <a:gd name="connsiteX15" fmla="*/ 2499360 w 8237220"/>
              <a:gd name="connsiteY15" fmla="*/ 1592584 h 1615890"/>
              <a:gd name="connsiteX16" fmla="*/ 2667000 w 8237220"/>
              <a:gd name="connsiteY16" fmla="*/ 1577344 h 1615890"/>
              <a:gd name="connsiteX17" fmla="*/ 2842260 w 8237220"/>
              <a:gd name="connsiteY17" fmla="*/ 1524004 h 1615890"/>
              <a:gd name="connsiteX18" fmla="*/ 3101340 w 8237220"/>
              <a:gd name="connsiteY18" fmla="*/ 1600204 h 1615890"/>
              <a:gd name="connsiteX19" fmla="*/ 3383280 w 8237220"/>
              <a:gd name="connsiteY19" fmla="*/ 1562104 h 1615890"/>
              <a:gd name="connsiteX20" fmla="*/ 3482340 w 8237220"/>
              <a:gd name="connsiteY20" fmla="*/ 1508764 h 1615890"/>
              <a:gd name="connsiteX21" fmla="*/ 3703320 w 8237220"/>
              <a:gd name="connsiteY21" fmla="*/ 1592584 h 1615890"/>
              <a:gd name="connsiteX22" fmla="*/ 4785360 w 8237220"/>
              <a:gd name="connsiteY22" fmla="*/ 1584964 h 1615890"/>
              <a:gd name="connsiteX23" fmla="*/ 4968240 w 8237220"/>
              <a:gd name="connsiteY23" fmla="*/ 1554484 h 1615890"/>
              <a:gd name="connsiteX24" fmla="*/ 5143500 w 8237220"/>
              <a:gd name="connsiteY24" fmla="*/ 1562104 h 1615890"/>
              <a:gd name="connsiteX25" fmla="*/ 5494020 w 8237220"/>
              <a:gd name="connsiteY25" fmla="*/ 1584964 h 1615890"/>
              <a:gd name="connsiteX26" fmla="*/ 5966460 w 8237220"/>
              <a:gd name="connsiteY26" fmla="*/ 1592584 h 1615890"/>
              <a:gd name="connsiteX27" fmla="*/ 7117080 w 8237220"/>
              <a:gd name="connsiteY27" fmla="*/ 1607824 h 1615890"/>
              <a:gd name="connsiteX28" fmla="*/ 8237220 w 8237220"/>
              <a:gd name="connsiteY28" fmla="*/ 1615444 h 1615890"/>
              <a:gd name="connsiteX0" fmla="*/ 0 w 8237220"/>
              <a:gd name="connsiteY0" fmla="*/ 1478284 h 1615568"/>
              <a:gd name="connsiteX1" fmla="*/ 83820 w 8237220"/>
              <a:gd name="connsiteY1" fmla="*/ 1363984 h 1615568"/>
              <a:gd name="connsiteX2" fmla="*/ 175260 w 8237220"/>
              <a:gd name="connsiteY2" fmla="*/ 1402084 h 1615568"/>
              <a:gd name="connsiteX3" fmla="*/ 266700 w 8237220"/>
              <a:gd name="connsiteY3" fmla="*/ 1257304 h 1615568"/>
              <a:gd name="connsiteX4" fmla="*/ 381000 w 8237220"/>
              <a:gd name="connsiteY4" fmla="*/ 4 h 1615568"/>
              <a:gd name="connsiteX5" fmla="*/ 464820 w 8237220"/>
              <a:gd name="connsiteY5" fmla="*/ 1272544 h 1615568"/>
              <a:gd name="connsiteX6" fmla="*/ 571500 w 8237220"/>
              <a:gd name="connsiteY6" fmla="*/ 1455424 h 1615568"/>
              <a:gd name="connsiteX7" fmla="*/ 762000 w 8237220"/>
              <a:gd name="connsiteY7" fmla="*/ 1554484 h 1615568"/>
              <a:gd name="connsiteX8" fmla="*/ 1135380 w 8237220"/>
              <a:gd name="connsiteY8" fmla="*/ 1615444 h 1615568"/>
              <a:gd name="connsiteX9" fmla="*/ 1508760 w 8237220"/>
              <a:gd name="connsiteY9" fmla="*/ 1539244 h 1615568"/>
              <a:gd name="connsiteX10" fmla="*/ 1714500 w 8237220"/>
              <a:gd name="connsiteY10" fmla="*/ 1592584 h 1615568"/>
              <a:gd name="connsiteX11" fmla="*/ 1996440 w 8237220"/>
              <a:gd name="connsiteY11" fmla="*/ 1577344 h 1615568"/>
              <a:gd name="connsiteX12" fmla="*/ 2202180 w 8237220"/>
              <a:gd name="connsiteY12" fmla="*/ 1600204 h 1615568"/>
              <a:gd name="connsiteX13" fmla="*/ 2286000 w 8237220"/>
              <a:gd name="connsiteY13" fmla="*/ 1455424 h 1615568"/>
              <a:gd name="connsiteX14" fmla="*/ 2499360 w 8237220"/>
              <a:gd name="connsiteY14" fmla="*/ 1592584 h 1615568"/>
              <a:gd name="connsiteX15" fmla="*/ 2667000 w 8237220"/>
              <a:gd name="connsiteY15" fmla="*/ 1577344 h 1615568"/>
              <a:gd name="connsiteX16" fmla="*/ 2842260 w 8237220"/>
              <a:gd name="connsiteY16" fmla="*/ 1524004 h 1615568"/>
              <a:gd name="connsiteX17" fmla="*/ 3101340 w 8237220"/>
              <a:gd name="connsiteY17" fmla="*/ 1600204 h 1615568"/>
              <a:gd name="connsiteX18" fmla="*/ 3383280 w 8237220"/>
              <a:gd name="connsiteY18" fmla="*/ 1562104 h 1615568"/>
              <a:gd name="connsiteX19" fmla="*/ 3482340 w 8237220"/>
              <a:gd name="connsiteY19" fmla="*/ 1508764 h 1615568"/>
              <a:gd name="connsiteX20" fmla="*/ 3703320 w 8237220"/>
              <a:gd name="connsiteY20" fmla="*/ 1592584 h 1615568"/>
              <a:gd name="connsiteX21" fmla="*/ 4785360 w 8237220"/>
              <a:gd name="connsiteY21" fmla="*/ 1584964 h 1615568"/>
              <a:gd name="connsiteX22" fmla="*/ 4968240 w 8237220"/>
              <a:gd name="connsiteY22" fmla="*/ 1554484 h 1615568"/>
              <a:gd name="connsiteX23" fmla="*/ 5143500 w 8237220"/>
              <a:gd name="connsiteY23" fmla="*/ 1562104 h 1615568"/>
              <a:gd name="connsiteX24" fmla="*/ 5494020 w 8237220"/>
              <a:gd name="connsiteY24" fmla="*/ 1584964 h 1615568"/>
              <a:gd name="connsiteX25" fmla="*/ 5966460 w 8237220"/>
              <a:gd name="connsiteY25" fmla="*/ 1592584 h 1615568"/>
              <a:gd name="connsiteX26" fmla="*/ 7117080 w 8237220"/>
              <a:gd name="connsiteY26" fmla="*/ 1607824 h 1615568"/>
              <a:gd name="connsiteX27" fmla="*/ 8237220 w 8237220"/>
              <a:gd name="connsiteY27" fmla="*/ 1615444 h 1615568"/>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1714500 w 8237220"/>
              <a:gd name="connsiteY9" fmla="*/ 1592584 h 1615444"/>
              <a:gd name="connsiteX10" fmla="*/ 1996440 w 8237220"/>
              <a:gd name="connsiteY10" fmla="*/ 1577344 h 1615444"/>
              <a:gd name="connsiteX11" fmla="*/ 2202180 w 8237220"/>
              <a:gd name="connsiteY11" fmla="*/ 1600204 h 1615444"/>
              <a:gd name="connsiteX12" fmla="*/ 2286000 w 8237220"/>
              <a:gd name="connsiteY12" fmla="*/ 1455424 h 1615444"/>
              <a:gd name="connsiteX13" fmla="*/ 2499360 w 8237220"/>
              <a:gd name="connsiteY13" fmla="*/ 1592584 h 1615444"/>
              <a:gd name="connsiteX14" fmla="*/ 2667000 w 8237220"/>
              <a:gd name="connsiteY14" fmla="*/ 1577344 h 1615444"/>
              <a:gd name="connsiteX15" fmla="*/ 2842260 w 8237220"/>
              <a:gd name="connsiteY15" fmla="*/ 1524004 h 1615444"/>
              <a:gd name="connsiteX16" fmla="*/ 3101340 w 8237220"/>
              <a:gd name="connsiteY16" fmla="*/ 1600204 h 1615444"/>
              <a:gd name="connsiteX17" fmla="*/ 3383280 w 8237220"/>
              <a:gd name="connsiteY17" fmla="*/ 1562104 h 1615444"/>
              <a:gd name="connsiteX18" fmla="*/ 3482340 w 8237220"/>
              <a:gd name="connsiteY18" fmla="*/ 1508764 h 1615444"/>
              <a:gd name="connsiteX19" fmla="*/ 3703320 w 8237220"/>
              <a:gd name="connsiteY19" fmla="*/ 1592584 h 1615444"/>
              <a:gd name="connsiteX20" fmla="*/ 4785360 w 8237220"/>
              <a:gd name="connsiteY20" fmla="*/ 1584964 h 1615444"/>
              <a:gd name="connsiteX21" fmla="*/ 4968240 w 8237220"/>
              <a:gd name="connsiteY21" fmla="*/ 1554484 h 1615444"/>
              <a:gd name="connsiteX22" fmla="*/ 5143500 w 8237220"/>
              <a:gd name="connsiteY22" fmla="*/ 1562104 h 1615444"/>
              <a:gd name="connsiteX23" fmla="*/ 5494020 w 8237220"/>
              <a:gd name="connsiteY23" fmla="*/ 1584964 h 1615444"/>
              <a:gd name="connsiteX24" fmla="*/ 5966460 w 8237220"/>
              <a:gd name="connsiteY24" fmla="*/ 1592584 h 1615444"/>
              <a:gd name="connsiteX25" fmla="*/ 7117080 w 8237220"/>
              <a:gd name="connsiteY25" fmla="*/ 1607824 h 1615444"/>
              <a:gd name="connsiteX26" fmla="*/ 8237220 w 8237220"/>
              <a:gd name="connsiteY26"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1996440 w 8237220"/>
              <a:gd name="connsiteY9" fmla="*/ 1577344 h 1615444"/>
              <a:gd name="connsiteX10" fmla="*/ 2202180 w 8237220"/>
              <a:gd name="connsiteY10" fmla="*/ 1600204 h 1615444"/>
              <a:gd name="connsiteX11" fmla="*/ 2286000 w 8237220"/>
              <a:gd name="connsiteY11" fmla="*/ 1455424 h 1615444"/>
              <a:gd name="connsiteX12" fmla="*/ 2499360 w 8237220"/>
              <a:gd name="connsiteY12" fmla="*/ 1592584 h 1615444"/>
              <a:gd name="connsiteX13" fmla="*/ 2667000 w 8237220"/>
              <a:gd name="connsiteY13" fmla="*/ 1577344 h 1615444"/>
              <a:gd name="connsiteX14" fmla="*/ 2842260 w 8237220"/>
              <a:gd name="connsiteY14" fmla="*/ 1524004 h 1615444"/>
              <a:gd name="connsiteX15" fmla="*/ 3101340 w 8237220"/>
              <a:gd name="connsiteY15" fmla="*/ 1600204 h 1615444"/>
              <a:gd name="connsiteX16" fmla="*/ 3383280 w 8237220"/>
              <a:gd name="connsiteY16" fmla="*/ 1562104 h 1615444"/>
              <a:gd name="connsiteX17" fmla="*/ 3482340 w 8237220"/>
              <a:gd name="connsiteY17" fmla="*/ 1508764 h 1615444"/>
              <a:gd name="connsiteX18" fmla="*/ 3703320 w 8237220"/>
              <a:gd name="connsiteY18" fmla="*/ 1592584 h 1615444"/>
              <a:gd name="connsiteX19" fmla="*/ 4785360 w 8237220"/>
              <a:gd name="connsiteY19" fmla="*/ 1584964 h 1615444"/>
              <a:gd name="connsiteX20" fmla="*/ 4968240 w 8237220"/>
              <a:gd name="connsiteY20" fmla="*/ 1554484 h 1615444"/>
              <a:gd name="connsiteX21" fmla="*/ 5143500 w 8237220"/>
              <a:gd name="connsiteY21" fmla="*/ 1562104 h 1615444"/>
              <a:gd name="connsiteX22" fmla="*/ 5494020 w 8237220"/>
              <a:gd name="connsiteY22" fmla="*/ 1584964 h 1615444"/>
              <a:gd name="connsiteX23" fmla="*/ 5966460 w 8237220"/>
              <a:gd name="connsiteY23" fmla="*/ 1592584 h 1615444"/>
              <a:gd name="connsiteX24" fmla="*/ 7117080 w 8237220"/>
              <a:gd name="connsiteY24" fmla="*/ 1607824 h 1615444"/>
              <a:gd name="connsiteX25" fmla="*/ 8237220 w 8237220"/>
              <a:gd name="connsiteY25"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202180 w 8237220"/>
              <a:gd name="connsiteY9" fmla="*/ 1600204 h 1615444"/>
              <a:gd name="connsiteX10" fmla="*/ 2286000 w 8237220"/>
              <a:gd name="connsiteY10" fmla="*/ 1455424 h 1615444"/>
              <a:gd name="connsiteX11" fmla="*/ 2499360 w 8237220"/>
              <a:gd name="connsiteY11" fmla="*/ 1592584 h 1615444"/>
              <a:gd name="connsiteX12" fmla="*/ 2667000 w 8237220"/>
              <a:gd name="connsiteY12" fmla="*/ 1577344 h 1615444"/>
              <a:gd name="connsiteX13" fmla="*/ 2842260 w 8237220"/>
              <a:gd name="connsiteY13" fmla="*/ 1524004 h 1615444"/>
              <a:gd name="connsiteX14" fmla="*/ 3101340 w 8237220"/>
              <a:gd name="connsiteY14" fmla="*/ 1600204 h 1615444"/>
              <a:gd name="connsiteX15" fmla="*/ 3383280 w 8237220"/>
              <a:gd name="connsiteY15" fmla="*/ 1562104 h 1615444"/>
              <a:gd name="connsiteX16" fmla="*/ 3482340 w 8237220"/>
              <a:gd name="connsiteY16" fmla="*/ 1508764 h 1615444"/>
              <a:gd name="connsiteX17" fmla="*/ 3703320 w 8237220"/>
              <a:gd name="connsiteY17" fmla="*/ 1592584 h 1615444"/>
              <a:gd name="connsiteX18" fmla="*/ 4785360 w 8237220"/>
              <a:gd name="connsiteY18" fmla="*/ 1584964 h 1615444"/>
              <a:gd name="connsiteX19" fmla="*/ 4968240 w 8237220"/>
              <a:gd name="connsiteY19" fmla="*/ 1554484 h 1615444"/>
              <a:gd name="connsiteX20" fmla="*/ 5143500 w 8237220"/>
              <a:gd name="connsiteY20" fmla="*/ 1562104 h 1615444"/>
              <a:gd name="connsiteX21" fmla="*/ 5494020 w 8237220"/>
              <a:gd name="connsiteY21" fmla="*/ 1584964 h 1615444"/>
              <a:gd name="connsiteX22" fmla="*/ 5966460 w 8237220"/>
              <a:gd name="connsiteY22" fmla="*/ 1592584 h 1615444"/>
              <a:gd name="connsiteX23" fmla="*/ 7117080 w 8237220"/>
              <a:gd name="connsiteY23" fmla="*/ 1607824 h 1615444"/>
              <a:gd name="connsiteX24" fmla="*/ 8237220 w 8237220"/>
              <a:gd name="connsiteY24"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286000 w 8237220"/>
              <a:gd name="connsiteY9" fmla="*/ 1455424 h 1615444"/>
              <a:gd name="connsiteX10" fmla="*/ 2499360 w 8237220"/>
              <a:gd name="connsiteY10" fmla="*/ 1592584 h 1615444"/>
              <a:gd name="connsiteX11" fmla="*/ 2667000 w 8237220"/>
              <a:gd name="connsiteY11" fmla="*/ 1577344 h 1615444"/>
              <a:gd name="connsiteX12" fmla="*/ 2842260 w 8237220"/>
              <a:gd name="connsiteY12" fmla="*/ 1524004 h 1615444"/>
              <a:gd name="connsiteX13" fmla="*/ 3101340 w 8237220"/>
              <a:gd name="connsiteY13" fmla="*/ 1600204 h 1615444"/>
              <a:gd name="connsiteX14" fmla="*/ 3383280 w 8237220"/>
              <a:gd name="connsiteY14" fmla="*/ 1562104 h 1615444"/>
              <a:gd name="connsiteX15" fmla="*/ 3482340 w 8237220"/>
              <a:gd name="connsiteY15" fmla="*/ 1508764 h 1615444"/>
              <a:gd name="connsiteX16" fmla="*/ 3703320 w 8237220"/>
              <a:gd name="connsiteY16" fmla="*/ 1592584 h 1615444"/>
              <a:gd name="connsiteX17" fmla="*/ 4785360 w 8237220"/>
              <a:gd name="connsiteY17" fmla="*/ 1584964 h 1615444"/>
              <a:gd name="connsiteX18" fmla="*/ 4968240 w 8237220"/>
              <a:gd name="connsiteY18" fmla="*/ 1554484 h 1615444"/>
              <a:gd name="connsiteX19" fmla="*/ 5143500 w 8237220"/>
              <a:gd name="connsiteY19" fmla="*/ 1562104 h 1615444"/>
              <a:gd name="connsiteX20" fmla="*/ 5494020 w 8237220"/>
              <a:gd name="connsiteY20" fmla="*/ 1584964 h 1615444"/>
              <a:gd name="connsiteX21" fmla="*/ 5966460 w 8237220"/>
              <a:gd name="connsiteY21" fmla="*/ 1592584 h 1615444"/>
              <a:gd name="connsiteX22" fmla="*/ 7117080 w 8237220"/>
              <a:gd name="connsiteY22" fmla="*/ 1607824 h 1615444"/>
              <a:gd name="connsiteX23" fmla="*/ 8237220 w 8237220"/>
              <a:gd name="connsiteY23"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499360 w 8237220"/>
              <a:gd name="connsiteY9" fmla="*/ 1592584 h 1615444"/>
              <a:gd name="connsiteX10" fmla="*/ 2667000 w 8237220"/>
              <a:gd name="connsiteY10" fmla="*/ 1577344 h 1615444"/>
              <a:gd name="connsiteX11" fmla="*/ 2842260 w 8237220"/>
              <a:gd name="connsiteY11" fmla="*/ 1524004 h 1615444"/>
              <a:gd name="connsiteX12" fmla="*/ 3101340 w 8237220"/>
              <a:gd name="connsiteY12" fmla="*/ 1600204 h 1615444"/>
              <a:gd name="connsiteX13" fmla="*/ 3383280 w 8237220"/>
              <a:gd name="connsiteY13" fmla="*/ 1562104 h 1615444"/>
              <a:gd name="connsiteX14" fmla="*/ 3482340 w 8237220"/>
              <a:gd name="connsiteY14" fmla="*/ 1508764 h 1615444"/>
              <a:gd name="connsiteX15" fmla="*/ 3703320 w 8237220"/>
              <a:gd name="connsiteY15" fmla="*/ 1592584 h 1615444"/>
              <a:gd name="connsiteX16" fmla="*/ 4785360 w 8237220"/>
              <a:gd name="connsiteY16" fmla="*/ 1584964 h 1615444"/>
              <a:gd name="connsiteX17" fmla="*/ 4968240 w 8237220"/>
              <a:gd name="connsiteY17" fmla="*/ 1554484 h 1615444"/>
              <a:gd name="connsiteX18" fmla="*/ 5143500 w 8237220"/>
              <a:gd name="connsiteY18" fmla="*/ 1562104 h 1615444"/>
              <a:gd name="connsiteX19" fmla="*/ 5494020 w 8237220"/>
              <a:gd name="connsiteY19" fmla="*/ 1584964 h 1615444"/>
              <a:gd name="connsiteX20" fmla="*/ 5966460 w 8237220"/>
              <a:gd name="connsiteY20" fmla="*/ 1592584 h 1615444"/>
              <a:gd name="connsiteX21" fmla="*/ 7117080 w 8237220"/>
              <a:gd name="connsiteY21" fmla="*/ 1607824 h 1615444"/>
              <a:gd name="connsiteX22" fmla="*/ 8237220 w 8237220"/>
              <a:gd name="connsiteY22"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667000 w 8237220"/>
              <a:gd name="connsiteY9" fmla="*/ 1577344 h 1615444"/>
              <a:gd name="connsiteX10" fmla="*/ 2842260 w 8237220"/>
              <a:gd name="connsiteY10" fmla="*/ 1524004 h 1615444"/>
              <a:gd name="connsiteX11" fmla="*/ 3101340 w 8237220"/>
              <a:gd name="connsiteY11" fmla="*/ 1600204 h 1615444"/>
              <a:gd name="connsiteX12" fmla="*/ 3383280 w 8237220"/>
              <a:gd name="connsiteY12" fmla="*/ 1562104 h 1615444"/>
              <a:gd name="connsiteX13" fmla="*/ 3482340 w 8237220"/>
              <a:gd name="connsiteY13" fmla="*/ 1508764 h 1615444"/>
              <a:gd name="connsiteX14" fmla="*/ 3703320 w 8237220"/>
              <a:gd name="connsiteY14" fmla="*/ 1592584 h 1615444"/>
              <a:gd name="connsiteX15" fmla="*/ 4785360 w 8237220"/>
              <a:gd name="connsiteY15" fmla="*/ 1584964 h 1615444"/>
              <a:gd name="connsiteX16" fmla="*/ 4968240 w 8237220"/>
              <a:gd name="connsiteY16" fmla="*/ 1554484 h 1615444"/>
              <a:gd name="connsiteX17" fmla="*/ 5143500 w 8237220"/>
              <a:gd name="connsiteY17" fmla="*/ 1562104 h 1615444"/>
              <a:gd name="connsiteX18" fmla="*/ 5494020 w 8237220"/>
              <a:gd name="connsiteY18" fmla="*/ 1584964 h 1615444"/>
              <a:gd name="connsiteX19" fmla="*/ 5966460 w 8237220"/>
              <a:gd name="connsiteY19" fmla="*/ 1592584 h 1615444"/>
              <a:gd name="connsiteX20" fmla="*/ 7117080 w 8237220"/>
              <a:gd name="connsiteY20" fmla="*/ 1607824 h 1615444"/>
              <a:gd name="connsiteX21" fmla="*/ 8237220 w 8237220"/>
              <a:gd name="connsiteY21"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842260 w 8237220"/>
              <a:gd name="connsiteY9" fmla="*/ 1524004 h 1615444"/>
              <a:gd name="connsiteX10" fmla="*/ 3101340 w 8237220"/>
              <a:gd name="connsiteY10" fmla="*/ 1600204 h 1615444"/>
              <a:gd name="connsiteX11" fmla="*/ 3383280 w 8237220"/>
              <a:gd name="connsiteY11" fmla="*/ 1562104 h 1615444"/>
              <a:gd name="connsiteX12" fmla="*/ 3482340 w 8237220"/>
              <a:gd name="connsiteY12" fmla="*/ 1508764 h 1615444"/>
              <a:gd name="connsiteX13" fmla="*/ 3703320 w 8237220"/>
              <a:gd name="connsiteY13" fmla="*/ 1592584 h 1615444"/>
              <a:gd name="connsiteX14" fmla="*/ 4785360 w 8237220"/>
              <a:gd name="connsiteY14" fmla="*/ 1584964 h 1615444"/>
              <a:gd name="connsiteX15" fmla="*/ 4968240 w 8237220"/>
              <a:gd name="connsiteY15" fmla="*/ 1554484 h 1615444"/>
              <a:gd name="connsiteX16" fmla="*/ 5143500 w 8237220"/>
              <a:gd name="connsiteY16" fmla="*/ 1562104 h 1615444"/>
              <a:gd name="connsiteX17" fmla="*/ 5494020 w 8237220"/>
              <a:gd name="connsiteY17" fmla="*/ 1584964 h 1615444"/>
              <a:gd name="connsiteX18" fmla="*/ 5966460 w 8237220"/>
              <a:gd name="connsiteY18" fmla="*/ 1592584 h 1615444"/>
              <a:gd name="connsiteX19" fmla="*/ 7117080 w 8237220"/>
              <a:gd name="connsiteY19" fmla="*/ 1607824 h 1615444"/>
              <a:gd name="connsiteX20" fmla="*/ 8237220 w 8237220"/>
              <a:gd name="connsiteY20"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101340 w 8237220"/>
              <a:gd name="connsiteY9" fmla="*/ 1600204 h 1615444"/>
              <a:gd name="connsiteX10" fmla="*/ 3383280 w 8237220"/>
              <a:gd name="connsiteY10" fmla="*/ 1562104 h 1615444"/>
              <a:gd name="connsiteX11" fmla="*/ 3482340 w 8237220"/>
              <a:gd name="connsiteY11" fmla="*/ 1508764 h 1615444"/>
              <a:gd name="connsiteX12" fmla="*/ 3703320 w 8237220"/>
              <a:gd name="connsiteY12" fmla="*/ 1592584 h 1615444"/>
              <a:gd name="connsiteX13" fmla="*/ 4785360 w 8237220"/>
              <a:gd name="connsiteY13" fmla="*/ 1584964 h 1615444"/>
              <a:gd name="connsiteX14" fmla="*/ 4968240 w 8237220"/>
              <a:gd name="connsiteY14" fmla="*/ 1554484 h 1615444"/>
              <a:gd name="connsiteX15" fmla="*/ 5143500 w 8237220"/>
              <a:gd name="connsiteY15" fmla="*/ 1562104 h 1615444"/>
              <a:gd name="connsiteX16" fmla="*/ 5494020 w 8237220"/>
              <a:gd name="connsiteY16" fmla="*/ 1584964 h 1615444"/>
              <a:gd name="connsiteX17" fmla="*/ 5966460 w 8237220"/>
              <a:gd name="connsiteY17" fmla="*/ 1592584 h 1615444"/>
              <a:gd name="connsiteX18" fmla="*/ 7117080 w 8237220"/>
              <a:gd name="connsiteY18" fmla="*/ 1607824 h 1615444"/>
              <a:gd name="connsiteX19" fmla="*/ 8237220 w 8237220"/>
              <a:gd name="connsiteY19"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383280 w 8237220"/>
              <a:gd name="connsiteY9" fmla="*/ 1562104 h 1615444"/>
              <a:gd name="connsiteX10" fmla="*/ 3482340 w 8237220"/>
              <a:gd name="connsiteY10" fmla="*/ 1508764 h 1615444"/>
              <a:gd name="connsiteX11" fmla="*/ 3703320 w 8237220"/>
              <a:gd name="connsiteY11" fmla="*/ 1592584 h 1615444"/>
              <a:gd name="connsiteX12" fmla="*/ 4785360 w 8237220"/>
              <a:gd name="connsiteY12" fmla="*/ 1584964 h 1615444"/>
              <a:gd name="connsiteX13" fmla="*/ 4968240 w 8237220"/>
              <a:gd name="connsiteY13" fmla="*/ 1554484 h 1615444"/>
              <a:gd name="connsiteX14" fmla="*/ 5143500 w 8237220"/>
              <a:gd name="connsiteY14" fmla="*/ 1562104 h 1615444"/>
              <a:gd name="connsiteX15" fmla="*/ 5494020 w 8237220"/>
              <a:gd name="connsiteY15" fmla="*/ 1584964 h 1615444"/>
              <a:gd name="connsiteX16" fmla="*/ 5966460 w 8237220"/>
              <a:gd name="connsiteY16" fmla="*/ 1592584 h 1615444"/>
              <a:gd name="connsiteX17" fmla="*/ 7117080 w 8237220"/>
              <a:gd name="connsiteY17" fmla="*/ 1607824 h 1615444"/>
              <a:gd name="connsiteX18" fmla="*/ 8237220 w 8237220"/>
              <a:gd name="connsiteY18"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482340 w 8237220"/>
              <a:gd name="connsiteY9" fmla="*/ 1508764 h 1615444"/>
              <a:gd name="connsiteX10" fmla="*/ 3703320 w 8237220"/>
              <a:gd name="connsiteY10" fmla="*/ 1592584 h 1615444"/>
              <a:gd name="connsiteX11" fmla="*/ 4785360 w 8237220"/>
              <a:gd name="connsiteY11" fmla="*/ 1584964 h 1615444"/>
              <a:gd name="connsiteX12" fmla="*/ 4968240 w 8237220"/>
              <a:gd name="connsiteY12" fmla="*/ 1554484 h 1615444"/>
              <a:gd name="connsiteX13" fmla="*/ 5143500 w 8237220"/>
              <a:gd name="connsiteY13" fmla="*/ 1562104 h 1615444"/>
              <a:gd name="connsiteX14" fmla="*/ 5494020 w 8237220"/>
              <a:gd name="connsiteY14" fmla="*/ 1584964 h 1615444"/>
              <a:gd name="connsiteX15" fmla="*/ 5966460 w 8237220"/>
              <a:gd name="connsiteY15" fmla="*/ 1592584 h 1615444"/>
              <a:gd name="connsiteX16" fmla="*/ 7117080 w 8237220"/>
              <a:gd name="connsiteY16" fmla="*/ 1607824 h 1615444"/>
              <a:gd name="connsiteX17" fmla="*/ 8237220 w 8237220"/>
              <a:gd name="connsiteY17"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703320 w 8237220"/>
              <a:gd name="connsiteY9" fmla="*/ 1592584 h 1615444"/>
              <a:gd name="connsiteX10" fmla="*/ 4785360 w 8237220"/>
              <a:gd name="connsiteY10" fmla="*/ 1584964 h 1615444"/>
              <a:gd name="connsiteX11" fmla="*/ 4968240 w 8237220"/>
              <a:gd name="connsiteY11" fmla="*/ 1554484 h 1615444"/>
              <a:gd name="connsiteX12" fmla="*/ 5143500 w 8237220"/>
              <a:gd name="connsiteY12" fmla="*/ 1562104 h 1615444"/>
              <a:gd name="connsiteX13" fmla="*/ 5494020 w 8237220"/>
              <a:gd name="connsiteY13" fmla="*/ 1584964 h 1615444"/>
              <a:gd name="connsiteX14" fmla="*/ 5966460 w 8237220"/>
              <a:gd name="connsiteY14" fmla="*/ 1592584 h 1615444"/>
              <a:gd name="connsiteX15" fmla="*/ 7117080 w 8237220"/>
              <a:gd name="connsiteY15" fmla="*/ 1607824 h 1615444"/>
              <a:gd name="connsiteX16" fmla="*/ 8237220 w 8237220"/>
              <a:gd name="connsiteY16"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4785360 w 8237220"/>
              <a:gd name="connsiteY9" fmla="*/ 1584964 h 1615444"/>
              <a:gd name="connsiteX10" fmla="*/ 4968240 w 8237220"/>
              <a:gd name="connsiteY10" fmla="*/ 1554484 h 1615444"/>
              <a:gd name="connsiteX11" fmla="*/ 5143500 w 8237220"/>
              <a:gd name="connsiteY11" fmla="*/ 1562104 h 1615444"/>
              <a:gd name="connsiteX12" fmla="*/ 5494020 w 8237220"/>
              <a:gd name="connsiteY12" fmla="*/ 1584964 h 1615444"/>
              <a:gd name="connsiteX13" fmla="*/ 5966460 w 8237220"/>
              <a:gd name="connsiteY13" fmla="*/ 1592584 h 1615444"/>
              <a:gd name="connsiteX14" fmla="*/ 7117080 w 8237220"/>
              <a:gd name="connsiteY14" fmla="*/ 1607824 h 1615444"/>
              <a:gd name="connsiteX15" fmla="*/ 8237220 w 8237220"/>
              <a:gd name="connsiteY15"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4968240 w 8237220"/>
              <a:gd name="connsiteY9" fmla="*/ 1554484 h 1615444"/>
              <a:gd name="connsiteX10" fmla="*/ 5143500 w 8237220"/>
              <a:gd name="connsiteY10" fmla="*/ 1562104 h 1615444"/>
              <a:gd name="connsiteX11" fmla="*/ 5494020 w 8237220"/>
              <a:gd name="connsiteY11" fmla="*/ 1584964 h 1615444"/>
              <a:gd name="connsiteX12" fmla="*/ 5966460 w 8237220"/>
              <a:gd name="connsiteY12" fmla="*/ 1592584 h 1615444"/>
              <a:gd name="connsiteX13" fmla="*/ 7117080 w 8237220"/>
              <a:gd name="connsiteY13" fmla="*/ 1607824 h 1615444"/>
              <a:gd name="connsiteX14" fmla="*/ 8237220 w 8237220"/>
              <a:gd name="connsiteY14"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143500 w 8237220"/>
              <a:gd name="connsiteY9" fmla="*/ 1562104 h 1615444"/>
              <a:gd name="connsiteX10" fmla="*/ 5494020 w 8237220"/>
              <a:gd name="connsiteY10" fmla="*/ 1584964 h 1615444"/>
              <a:gd name="connsiteX11" fmla="*/ 5966460 w 8237220"/>
              <a:gd name="connsiteY11" fmla="*/ 1592584 h 1615444"/>
              <a:gd name="connsiteX12" fmla="*/ 7117080 w 8237220"/>
              <a:gd name="connsiteY12" fmla="*/ 1607824 h 1615444"/>
              <a:gd name="connsiteX13" fmla="*/ 8237220 w 8237220"/>
              <a:gd name="connsiteY13"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494020 w 8237220"/>
              <a:gd name="connsiteY9" fmla="*/ 1584964 h 1615444"/>
              <a:gd name="connsiteX10" fmla="*/ 5966460 w 8237220"/>
              <a:gd name="connsiteY10" fmla="*/ 1592584 h 1615444"/>
              <a:gd name="connsiteX11" fmla="*/ 7117080 w 8237220"/>
              <a:gd name="connsiteY11" fmla="*/ 1607824 h 1615444"/>
              <a:gd name="connsiteX12" fmla="*/ 8237220 w 8237220"/>
              <a:gd name="connsiteY12"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966460 w 8237220"/>
              <a:gd name="connsiteY9" fmla="*/ 1592584 h 1615444"/>
              <a:gd name="connsiteX10" fmla="*/ 7117080 w 8237220"/>
              <a:gd name="connsiteY10" fmla="*/ 1607824 h 1615444"/>
              <a:gd name="connsiteX11" fmla="*/ 8237220 w 8237220"/>
              <a:gd name="connsiteY11"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7117080 w 8237220"/>
              <a:gd name="connsiteY9" fmla="*/ 1607824 h 1615444"/>
              <a:gd name="connsiteX10" fmla="*/ 8237220 w 8237220"/>
              <a:gd name="connsiteY10"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8237220 w 8237220"/>
              <a:gd name="connsiteY9" fmla="*/ 1615444 h 1615444"/>
              <a:gd name="connsiteX0" fmla="*/ 0 w 1135380"/>
              <a:gd name="connsiteY0" fmla="*/ 1478284 h 1615444"/>
              <a:gd name="connsiteX1" fmla="*/ 83820 w 1135380"/>
              <a:gd name="connsiteY1" fmla="*/ 1363984 h 1615444"/>
              <a:gd name="connsiteX2" fmla="*/ 175260 w 1135380"/>
              <a:gd name="connsiteY2" fmla="*/ 1402084 h 1615444"/>
              <a:gd name="connsiteX3" fmla="*/ 266700 w 1135380"/>
              <a:gd name="connsiteY3" fmla="*/ 1257304 h 1615444"/>
              <a:gd name="connsiteX4" fmla="*/ 381000 w 1135380"/>
              <a:gd name="connsiteY4" fmla="*/ 4 h 1615444"/>
              <a:gd name="connsiteX5" fmla="*/ 464820 w 1135380"/>
              <a:gd name="connsiteY5" fmla="*/ 1272544 h 1615444"/>
              <a:gd name="connsiteX6" fmla="*/ 571500 w 1135380"/>
              <a:gd name="connsiteY6" fmla="*/ 1455424 h 1615444"/>
              <a:gd name="connsiteX7" fmla="*/ 762000 w 1135380"/>
              <a:gd name="connsiteY7" fmla="*/ 1554484 h 1615444"/>
              <a:gd name="connsiteX8" fmla="*/ 1135380 w 1135380"/>
              <a:gd name="connsiteY8" fmla="*/ 1615444 h 1615444"/>
              <a:gd name="connsiteX0" fmla="*/ 0 w 1196340"/>
              <a:gd name="connsiteY0" fmla="*/ 1485904 h 1615444"/>
              <a:gd name="connsiteX1" fmla="*/ 144780 w 1196340"/>
              <a:gd name="connsiteY1" fmla="*/ 1363984 h 1615444"/>
              <a:gd name="connsiteX2" fmla="*/ 236220 w 1196340"/>
              <a:gd name="connsiteY2" fmla="*/ 1402084 h 1615444"/>
              <a:gd name="connsiteX3" fmla="*/ 327660 w 1196340"/>
              <a:gd name="connsiteY3" fmla="*/ 1257304 h 1615444"/>
              <a:gd name="connsiteX4" fmla="*/ 441960 w 1196340"/>
              <a:gd name="connsiteY4" fmla="*/ 4 h 1615444"/>
              <a:gd name="connsiteX5" fmla="*/ 525780 w 1196340"/>
              <a:gd name="connsiteY5" fmla="*/ 1272544 h 1615444"/>
              <a:gd name="connsiteX6" fmla="*/ 632460 w 1196340"/>
              <a:gd name="connsiteY6" fmla="*/ 1455424 h 1615444"/>
              <a:gd name="connsiteX7" fmla="*/ 822960 w 1196340"/>
              <a:gd name="connsiteY7" fmla="*/ 1554484 h 1615444"/>
              <a:gd name="connsiteX8" fmla="*/ 1196340 w 1196340"/>
              <a:gd name="connsiteY8" fmla="*/ 1615444 h 161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40" h="1615444">
                <a:moveTo>
                  <a:pt x="0" y="1485904"/>
                </a:moveTo>
                <a:cubicBezTo>
                  <a:pt x="27305" y="1435104"/>
                  <a:pt x="105410" y="1377954"/>
                  <a:pt x="144780" y="1363984"/>
                </a:cubicBezTo>
                <a:cubicBezTo>
                  <a:pt x="184150" y="1350014"/>
                  <a:pt x="205740" y="1419864"/>
                  <a:pt x="236220" y="1402084"/>
                </a:cubicBezTo>
                <a:cubicBezTo>
                  <a:pt x="266700" y="1384304"/>
                  <a:pt x="293370" y="1490984"/>
                  <a:pt x="327660" y="1257304"/>
                </a:cubicBezTo>
                <a:cubicBezTo>
                  <a:pt x="361950" y="1023624"/>
                  <a:pt x="408940" y="-2536"/>
                  <a:pt x="441960" y="4"/>
                </a:cubicBezTo>
                <a:cubicBezTo>
                  <a:pt x="474980" y="2544"/>
                  <a:pt x="494030" y="1029974"/>
                  <a:pt x="525780" y="1272544"/>
                </a:cubicBezTo>
                <a:cubicBezTo>
                  <a:pt x="557530" y="1515114"/>
                  <a:pt x="582930" y="1408434"/>
                  <a:pt x="632460" y="1455424"/>
                </a:cubicBezTo>
                <a:cubicBezTo>
                  <a:pt x="681990" y="1502414"/>
                  <a:pt x="728980" y="1527814"/>
                  <a:pt x="822960" y="1554484"/>
                </a:cubicBezTo>
                <a:cubicBezTo>
                  <a:pt x="916940" y="1581154"/>
                  <a:pt x="1037590" y="1609094"/>
                  <a:pt x="1196340" y="1615444"/>
                </a:cubicBezTo>
              </a:path>
            </a:pathLst>
          </a:custGeom>
          <a:no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A4E2C158-6A24-42D5-BEA2-AA99AB153F07}"/>
              </a:ext>
            </a:extLst>
          </p:cNvPr>
          <p:cNvPicPr>
            <a:picLocks noChangeAspect="1"/>
          </p:cNvPicPr>
          <p:nvPr/>
        </p:nvPicPr>
        <p:blipFill>
          <a:blip r:embed="rId3"/>
          <a:stretch>
            <a:fillRect/>
          </a:stretch>
        </p:blipFill>
        <p:spPr>
          <a:xfrm>
            <a:off x="177421" y="64367"/>
            <a:ext cx="2300486" cy="2296607"/>
          </a:xfrm>
          <a:prstGeom prst="rect">
            <a:avLst/>
          </a:prstGeom>
        </p:spPr>
      </p:pic>
      <p:pic>
        <p:nvPicPr>
          <p:cNvPr id="35" name="Picture 34">
            <a:extLst>
              <a:ext uri="{FF2B5EF4-FFF2-40B4-BE49-F238E27FC236}">
                <a16:creationId xmlns:a16="http://schemas.microsoft.com/office/drawing/2014/main" id="{743B7C10-A112-466A-AA7E-70B01B9E4B80}"/>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38" name="TextBox 37">
            <a:extLst>
              <a:ext uri="{FF2B5EF4-FFF2-40B4-BE49-F238E27FC236}">
                <a16:creationId xmlns:a16="http://schemas.microsoft.com/office/drawing/2014/main" id="{F0ED291B-7738-43E2-AE1C-87D39F3A2348}"/>
              </a:ext>
            </a:extLst>
          </p:cNvPr>
          <p:cNvSpPr txBox="1"/>
          <p:nvPr/>
        </p:nvSpPr>
        <p:spPr>
          <a:xfrm>
            <a:off x="2477907" y="1039240"/>
            <a:ext cx="2715808" cy="461665"/>
          </a:xfrm>
          <a:prstGeom prst="rect">
            <a:avLst/>
          </a:prstGeom>
          <a:noFill/>
        </p:spPr>
        <p:txBody>
          <a:bodyPr wrap="none" rtlCol="0">
            <a:spAutoFit/>
          </a:bodyPr>
          <a:lstStyle/>
          <a:p>
            <a:r>
              <a:rPr lang="en-US" sz="2400" b="1" dirty="0"/>
              <a:t>CELEBRITY POLITICS</a:t>
            </a:r>
            <a:endParaRPr lang="en-CA" sz="2400" b="1" dirty="0"/>
          </a:p>
        </p:txBody>
      </p:sp>
      <p:grpSp>
        <p:nvGrpSpPr>
          <p:cNvPr id="39" name="Group 38">
            <a:extLst>
              <a:ext uri="{FF2B5EF4-FFF2-40B4-BE49-F238E27FC236}">
                <a16:creationId xmlns:a16="http://schemas.microsoft.com/office/drawing/2014/main" id="{63AB5254-8507-48F3-BEF2-90BB2CCE1D99}"/>
              </a:ext>
            </a:extLst>
          </p:cNvPr>
          <p:cNvGrpSpPr/>
          <p:nvPr/>
        </p:nvGrpSpPr>
        <p:grpSpPr>
          <a:xfrm>
            <a:off x="332459" y="2254830"/>
            <a:ext cx="11835858" cy="4153874"/>
            <a:chOff x="332459" y="2254830"/>
            <a:chExt cx="11835858" cy="4153874"/>
          </a:xfrm>
        </p:grpSpPr>
        <p:sp>
          <p:nvSpPr>
            <p:cNvPr id="40" name="TextBox 39">
              <a:extLst>
                <a:ext uri="{FF2B5EF4-FFF2-40B4-BE49-F238E27FC236}">
                  <a16:creationId xmlns:a16="http://schemas.microsoft.com/office/drawing/2014/main" id="{3DB98F69-9614-4554-8109-79767F4D89C0}"/>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41" name="TextBox 40">
              <a:extLst>
                <a:ext uri="{FF2B5EF4-FFF2-40B4-BE49-F238E27FC236}">
                  <a16:creationId xmlns:a16="http://schemas.microsoft.com/office/drawing/2014/main" id="{6BD95E11-1159-44CF-B089-913AA3B8DE9E}"/>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42" name="TextBox 41">
              <a:extLst>
                <a:ext uri="{FF2B5EF4-FFF2-40B4-BE49-F238E27FC236}">
                  <a16:creationId xmlns:a16="http://schemas.microsoft.com/office/drawing/2014/main" id="{C157FF0C-60C0-4BD8-874C-5C464B9C3F8A}"/>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43" name="TextBox 42">
              <a:extLst>
                <a:ext uri="{FF2B5EF4-FFF2-40B4-BE49-F238E27FC236}">
                  <a16:creationId xmlns:a16="http://schemas.microsoft.com/office/drawing/2014/main" id="{48A3EC1E-F2BC-49E9-81AA-920D279183B5}"/>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44" name="TextBox 43">
              <a:extLst>
                <a:ext uri="{FF2B5EF4-FFF2-40B4-BE49-F238E27FC236}">
                  <a16:creationId xmlns:a16="http://schemas.microsoft.com/office/drawing/2014/main" id="{08B224BB-D27D-4948-827B-DC0B0138D50E}"/>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45" name="TextBox 44">
              <a:extLst>
                <a:ext uri="{FF2B5EF4-FFF2-40B4-BE49-F238E27FC236}">
                  <a16:creationId xmlns:a16="http://schemas.microsoft.com/office/drawing/2014/main" id="{2A62F3DA-D7B6-4578-A399-12015526522E}"/>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46" name="Straight Connector 45">
              <a:extLst>
                <a:ext uri="{FF2B5EF4-FFF2-40B4-BE49-F238E27FC236}">
                  <a16:creationId xmlns:a16="http://schemas.microsoft.com/office/drawing/2014/main" id="{EAB5127A-14FC-4A20-AB89-3A664F094270}"/>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571C4CF-6094-4306-B727-62C3D483211E}"/>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40B4B56-C3B3-4F23-827B-8B3900110DFD}"/>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826DC93-5F06-4829-8414-0DB92E53CA4B}"/>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BDBCF305-F86E-4A60-813B-473531A18B14}"/>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2" name="Freeform: Shape 31">
            <a:extLst>
              <a:ext uri="{FF2B5EF4-FFF2-40B4-BE49-F238E27FC236}">
                <a16:creationId xmlns:a16="http://schemas.microsoft.com/office/drawing/2014/main" id="{4705555F-C5EC-4791-A581-E440394F5F93}"/>
              </a:ext>
            </a:extLst>
          </p:cNvPr>
          <p:cNvSpPr/>
          <p:nvPr/>
        </p:nvSpPr>
        <p:spPr>
          <a:xfrm>
            <a:off x="3874464" y="2419596"/>
            <a:ext cx="2559346" cy="3648913"/>
          </a:xfrm>
          <a:custGeom>
            <a:avLst/>
            <a:gdLst>
              <a:gd name="connsiteX0" fmla="*/ 0 w 1927860"/>
              <a:gd name="connsiteY0" fmla="*/ 1639326 h 1639326"/>
              <a:gd name="connsiteX1" fmla="*/ 198120 w 1927860"/>
              <a:gd name="connsiteY1" fmla="*/ 1624086 h 1639326"/>
              <a:gd name="connsiteX2" fmla="*/ 266700 w 1927860"/>
              <a:gd name="connsiteY2" fmla="*/ 1585986 h 1639326"/>
              <a:gd name="connsiteX3" fmla="*/ 342900 w 1927860"/>
              <a:gd name="connsiteY3" fmla="*/ 1593606 h 1639326"/>
              <a:gd name="connsiteX4" fmla="*/ 403860 w 1927860"/>
              <a:gd name="connsiteY4" fmla="*/ 1547886 h 1639326"/>
              <a:gd name="connsiteX5" fmla="*/ 533400 w 1927860"/>
              <a:gd name="connsiteY5" fmla="*/ 1532646 h 1639326"/>
              <a:gd name="connsiteX6" fmla="*/ 609600 w 1927860"/>
              <a:gd name="connsiteY6" fmla="*/ 1387866 h 1639326"/>
              <a:gd name="connsiteX7" fmla="*/ 701040 w 1927860"/>
              <a:gd name="connsiteY7" fmla="*/ 1326906 h 1639326"/>
              <a:gd name="connsiteX8" fmla="*/ 739140 w 1927860"/>
              <a:gd name="connsiteY8" fmla="*/ 854466 h 1639326"/>
              <a:gd name="connsiteX9" fmla="*/ 815340 w 1927860"/>
              <a:gd name="connsiteY9" fmla="*/ 23886 h 1639326"/>
              <a:gd name="connsiteX10" fmla="*/ 891540 w 1927860"/>
              <a:gd name="connsiteY10" fmla="*/ 214386 h 1639326"/>
              <a:gd name="connsiteX11" fmla="*/ 982980 w 1927860"/>
              <a:gd name="connsiteY11" fmla="*/ 100086 h 1639326"/>
              <a:gd name="connsiteX12" fmla="*/ 1005840 w 1927860"/>
              <a:gd name="connsiteY12" fmla="*/ 267726 h 1639326"/>
              <a:gd name="connsiteX13" fmla="*/ 1028700 w 1927860"/>
              <a:gd name="connsiteY13" fmla="*/ 603006 h 1639326"/>
              <a:gd name="connsiteX14" fmla="*/ 1074420 w 1927860"/>
              <a:gd name="connsiteY14" fmla="*/ 1144026 h 1639326"/>
              <a:gd name="connsiteX15" fmla="*/ 1173480 w 1927860"/>
              <a:gd name="connsiteY15" fmla="*/ 1418346 h 1639326"/>
              <a:gd name="connsiteX16" fmla="*/ 1257300 w 1927860"/>
              <a:gd name="connsiteY16" fmla="*/ 1547886 h 1639326"/>
              <a:gd name="connsiteX17" fmla="*/ 1386840 w 1927860"/>
              <a:gd name="connsiteY17" fmla="*/ 1578366 h 1639326"/>
              <a:gd name="connsiteX18" fmla="*/ 1516380 w 1927860"/>
              <a:gd name="connsiteY18" fmla="*/ 1601226 h 1639326"/>
              <a:gd name="connsiteX19" fmla="*/ 1645920 w 1927860"/>
              <a:gd name="connsiteY19" fmla="*/ 1616466 h 1639326"/>
              <a:gd name="connsiteX20" fmla="*/ 1729740 w 1927860"/>
              <a:gd name="connsiteY20" fmla="*/ 1608846 h 1639326"/>
              <a:gd name="connsiteX21" fmla="*/ 1927860 w 1927860"/>
              <a:gd name="connsiteY21" fmla="*/ 1631706 h 163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7860" h="1639326">
                <a:moveTo>
                  <a:pt x="0" y="1639326"/>
                </a:moveTo>
                <a:cubicBezTo>
                  <a:pt x="76835" y="1636151"/>
                  <a:pt x="153670" y="1632976"/>
                  <a:pt x="198120" y="1624086"/>
                </a:cubicBezTo>
                <a:cubicBezTo>
                  <a:pt x="242570" y="1615196"/>
                  <a:pt x="242570" y="1591066"/>
                  <a:pt x="266700" y="1585986"/>
                </a:cubicBezTo>
                <a:cubicBezTo>
                  <a:pt x="290830" y="1580906"/>
                  <a:pt x="320040" y="1599956"/>
                  <a:pt x="342900" y="1593606"/>
                </a:cubicBezTo>
                <a:cubicBezTo>
                  <a:pt x="365760" y="1587256"/>
                  <a:pt x="372110" y="1558046"/>
                  <a:pt x="403860" y="1547886"/>
                </a:cubicBezTo>
                <a:cubicBezTo>
                  <a:pt x="435610" y="1537726"/>
                  <a:pt x="499110" y="1559316"/>
                  <a:pt x="533400" y="1532646"/>
                </a:cubicBezTo>
                <a:cubicBezTo>
                  <a:pt x="567690" y="1505976"/>
                  <a:pt x="581660" y="1422156"/>
                  <a:pt x="609600" y="1387866"/>
                </a:cubicBezTo>
                <a:cubicBezTo>
                  <a:pt x="637540" y="1353576"/>
                  <a:pt x="679450" y="1415806"/>
                  <a:pt x="701040" y="1326906"/>
                </a:cubicBezTo>
                <a:cubicBezTo>
                  <a:pt x="722630" y="1238006"/>
                  <a:pt x="720090" y="1071636"/>
                  <a:pt x="739140" y="854466"/>
                </a:cubicBezTo>
                <a:cubicBezTo>
                  <a:pt x="758190" y="637296"/>
                  <a:pt x="789940" y="130566"/>
                  <a:pt x="815340" y="23886"/>
                </a:cubicBezTo>
                <a:cubicBezTo>
                  <a:pt x="840740" y="-82794"/>
                  <a:pt x="863600" y="201686"/>
                  <a:pt x="891540" y="214386"/>
                </a:cubicBezTo>
                <a:cubicBezTo>
                  <a:pt x="919480" y="227086"/>
                  <a:pt x="963930" y="91196"/>
                  <a:pt x="982980" y="100086"/>
                </a:cubicBezTo>
                <a:cubicBezTo>
                  <a:pt x="1002030" y="108976"/>
                  <a:pt x="998220" y="183906"/>
                  <a:pt x="1005840" y="267726"/>
                </a:cubicBezTo>
                <a:cubicBezTo>
                  <a:pt x="1013460" y="351546"/>
                  <a:pt x="1017270" y="456956"/>
                  <a:pt x="1028700" y="603006"/>
                </a:cubicBezTo>
                <a:cubicBezTo>
                  <a:pt x="1040130" y="749056"/>
                  <a:pt x="1050290" y="1008136"/>
                  <a:pt x="1074420" y="1144026"/>
                </a:cubicBezTo>
                <a:cubicBezTo>
                  <a:pt x="1098550" y="1279916"/>
                  <a:pt x="1143000" y="1351036"/>
                  <a:pt x="1173480" y="1418346"/>
                </a:cubicBezTo>
                <a:cubicBezTo>
                  <a:pt x="1203960" y="1485656"/>
                  <a:pt x="1221740" y="1521216"/>
                  <a:pt x="1257300" y="1547886"/>
                </a:cubicBezTo>
                <a:cubicBezTo>
                  <a:pt x="1292860" y="1574556"/>
                  <a:pt x="1343660" y="1569476"/>
                  <a:pt x="1386840" y="1578366"/>
                </a:cubicBezTo>
                <a:cubicBezTo>
                  <a:pt x="1430020" y="1587256"/>
                  <a:pt x="1473200" y="1594876"/>
                  <a:pt x="1516380" y="1601226"/>
                </a:cubicBezTo>
                <a:cubicBezTo>
                  <a:pt x="1559560" y="1607576"/>
                  <a:pt x="1610360" y="1615196"/>
                  <a:pt x="1645920" y="1616466"/>
                </a:cubicBezTo>
                <a:cubicBezTo>
                  <a:pt x="1681480" y="1617736"/>
                  <a:pt x="1682750" y="1606306"/>
                  <a:pt x="1729740" y="1608846"/>
                </a:cubicBezTo>
                <a:cubicBezTo>
                  <a:pt x="1776730" y="1611386"/>
                  <a:pt x="1852295" y="1621546"/>
                  <a:pt x="1927860" y="1631706"/>
                </a:cubicBezTo>
              </a:path>
            </a:pathLst>
          </a:cu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333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wipe(down)">
                                      <p:cBhvr>
                                        <p:cTn id="14" dur="1000"/>
                                        <p:tgtEl>
                                          <p:spTgt spid="54"/>
                                        </p:tgtEl>
                                      </p:cBhvr>
                                    </p:animEffect>
                                  </p:childTnLst>
                                </p:cTn>
                              </p:par>
                              <p:par>
                                <p:cTn id="15" presetID="22" presetClass="exit" presetSubtype="1" fill="hold" grpId="0" nodeType="withEffect">
                                  <p:stCondLst>
                                    <p:cond delay="0"/>
                                  </p:stCondLst>
                                  <p:childTnLst>
                                    <p:animEffect transition="out" filter="wipe(up)">
                                      <p:cBhvr>
                                        <p:cTn id="16" dur="1000"/>
                                        <p:tgtEl>
                                          <p:spTgt spid="32"/>
                                        </p:tgtEl>
                                      </p:cBhvr>
                                    </p:animEffect>
                                    <p:set>
                                      <p:cBhvr>
                                        <p:cTn id="17" dur="1" fill="hold">
                                          <p:stCondLst>
                                            <p:cond delay="999"/>
                                          </p:stCondLst>
                                        </p:cTn>
                                        <p:tgtEl>
                                          <p:spTgt spid="32"/>
                                        </p:tgtEl>
                                        <p:attrNameLst>
                                          <p:attrName>style.visibility</p:attrName>
                                        </p:attrNameLst>
                                      </p:cBhvr>
                                      <p:to>
                                        <p:strVal val="hidden"/>
                                      </p:to>
                                    </p:set>
                                  </p:childTnLst>
                                </p:cTn>
                              </p:par>
                              <p:par>
                                <p:cTn id="18" presetID="10" presetClass="entr" presetSubtype="0" fill="hold" grpId="0" nodeType="withEffect">
                                  <p:stCondLst>
                                    <p:cond delay="500"/>
                                  </p:stCondLst>
                                  <p:childTnLst>
                                    <p:set>
                                      <p:cBhvr>
                                        <p:cTn id="19" dur="1" fill="hold">
                                          <p:stCondLst>
                                            <p:cond delay="0"/>
                                          </p:stCondLst>
                                        </p:cTn>
                                        <p:tgtEl>
                                          <p:spTgt spid="69"/>
                                        </p:tgtEl>
                                        <p:attrNameLst>
                                          <p:attrName>style.visibility</p:attrName>
                                        </p:attrNameLst>
                                      </p:cBhvr>
                                      <p:to>
                                        <p:strVal val="visible"/>
                                      </p:to>
                                    </p:set>
                                    <p:animEffect transition="in" filter="fade">
                                      <p:cBhvr>
                                        <p:cTn id="2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54" grpId="0" animBg="1"/>
      <p:bldP spid="38" grpId="0"/>
      <p:bldP spid="32"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24C64A5A-7A4D-4401-8670-20067589433C}"/>
              </a:ext>
            </a:extLst>
          </p:cNvPr>
          <p:cNvSpPr/>
          <p:nvPr/>
        </p:nvSpPr>
        <p:spPr>
          <a:xfrm>
            <a:off x="243318" y="965402"/>
            <a:ext cx="4109517" cy="4109517"/>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47EAD016-2B27-4229-ADF9-CDC66E5CBFAD}"/>
              </a:ext>
            </a:extLst>
          </p:cNvPr>
          <p:cNvGrpSpPr/>
          <p:nvPr/>
        </p:nvGrpSpPr>
        <p:grpSpPr>
          <a:xfrm>
            <a:off x="243320" y="968500"/>
            <a:ext cx="4109516" cy="4109515"/>
            <a:chOff x="6291941" y="936374"/>
            <a:chExt cx="5500916" cy="5500915"/>
          </a:xfrm>
        </p:grpSpPr>
        <p:grpSp>
          <p:nvGrpSpPr>
            <p:cNvPr id="67" name="Group 66">
              <a:extLst>
                <a:ext uri="{FF2B5EF4-FFF2-40B4-BE49-F238E27FC236}">
                  <a16:creationId xmlns:a16="http://schemas.microsoft.com/office/drawing/2014/main" id="{1C4C2520-6D9D-4E93-B840-957CADB5CD4A}"/>
                </a:ext>
              </a:extLst>
            </p:cNvPr>
            <p:cNvGrpSpPr/>
            <p:nvPr/>
          </p:nvGrpSpPr>
          <p:grpSpPr>
            <a:xfrm>
              <a:off x="6291942" y="936374"/>
              <a:ext cx="5500915" cy="5500915"/>
              <a:chOff x="6415312" y="936375"/>
              <a:chExt cx="5500915" cy="5297720"/>
            </a:xfrm>
          </p:grpSpPr>
          <p:cxnSp>
            <p:nvCxnSpPr>
              <p:cNvPr id="83" name="Straight Connector 82">
                <a:extLst>
                  <a:ext uri="{FF2B5EF4-FFF2-40B4-BE49-F238E27FC236}">
                    <a16:creationId xmlns:a16="http://schemas.microsoft.com/office/drawing/2014/main" id="{12F5299C-380F-4878-A676-708BFDD6234F}"/>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40A91F9-5C41-4A9A-AAED-3EFB48BA88CC}"/>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A39A385-B4B4-47CB-B3CF-A4DA54D5C489}"/>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F53E80B-7C54-4EED-99BF-AF9448A6EFC5}"/>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5B40FAF-E1B7-4BED-96BB-B28FD474715F}"/>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2DFB8F9-2F05-423E-A983-0DD5EA9B91B3}"/>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F37C289-74B4-48C5-93A3-A90CA4CF6704}"/>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00D47E6-AFB9-4A4E-9E40-0777D4E6C802}"/>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B2BD72B-A283-4C41-AC1C-B524495EC5C6}"/>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42299B6-FCCF-4EA6-B7DC-427A040E315D}"/>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76B700CB-FE6D-4660-A207-36991B8DB1D2}"/>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4999A6D1-657B-4FC9-A3D9-CA2ACA1C1046}"/>
                </a:ext>
              </a:extLst>
            </p:cNvPr>
            <p:cNvGrpSpPr/>
            <p:nvPr/>
          </p:nvGrpSpPr>
          <p:grpSpPr>
            <a:xfrm rot="16200000">
              <a:off x="6291941" y="936374"/>
              <a:ext cx="5500915" cy="5500915"/>
              <a:chOff x="6415312" y="936375"/>
              <a:chExt cx="5500915" cy="5297720"/>
            </a:xfrm>
          </p:grpSpPr>
          <p:cxnSp>
            <p:nvCxnSpPr>
              <p:cNvPr id="72" name="Straight Connector 71">
                <a:extLst>
                  <a:ext uri="{FF2B5EF4-FFF2-40B4-BE49-F238E27FC236}">
                    <a16:creationId xmlns:a16="http://schemas.microsoft.com/office/drawing/2014/main" id="{8DC006F5-5088-4E38-9A32-85BAECA2141B}"/>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4717829-67D9-473A-A624-E9CE845510E1}"/>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4A5C4F5-C100-4FCF-B285-DAE1D69291B8}"/>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FAD9452-BAF5-4337-852B-4F68A0EC9DE6}"/>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A8A5B8F-316D-4A26-AD56-923254DB29A1}"/>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DAACA0B-E7BC-4D92-B86E-ED1E94372C54}"/>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9A375A8-C022-4544-A54F-64EF3731352A}"/>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B0771D9-C081-42CB-B30B-4FC4D78990DE}"/>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2E006AC-0FB3-44AC-9C3F-7155CA413A06}"/>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A63B506-5212-4350-BD37-449BA7F84F0F}"/>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2ADF7CC-029D-4581-A171-A087C983EBEB}"/>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sp>
        <p:nvSpPr>
          <p:cNvPr id="70" name="Rectangle 69">
            <a:extLst>
              <a:ext uri="{FF2B5EF4-FFF2-40B4-BE49-F238E27FC236}">
                <a16:creationId xmlns:a16="http://schemas.microsoft.com/office/drawing/2014/main" id="{19E13C1A-7602-4C87-ADD2-4212E16DC899}"/>
              </a:ext>
            </a:extLst>
          </p:cNvPr>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24">
            <a:extLst>
              <a:ext uri="{FF2B5EF4-FFF2-40B4-BE49-F238E27FC236}">
                <a16:creationId xmlns:a16="http://schemas.microsoft.com/office/drawing/2014/main" id="{328C864B-9C89-4AB9-8663-7C7CCE0D286E}"/>
              </a:ext>
            </a:extLst>
          </p:cNvPr>
          <p:cNvGrpSpPr/>
          <p:nvPr/>
        </p:nvGrpSpPr>
        <p:grpSpPr>
          <a:xfrm>
            <a:off x="6458856" y="968501"/>
            <a:ext cx="3727531" cy="3727530"/>
            <a:chOff x="6291941" y="936374"/>
            <a:chExt cx="5500916" cy="5500915"/>
          </a:xfrm>
        </p:grpSpPr>
        <p:grpSp>
          <p:nvGrpSpPr>
            <p:cNvPr id="126" name="Group 125">
              <a:extLst>
                <a:ext uri="{FF2B5EF4-FFF2-40B4-BE49-F238E27FC236}">
                  <a16:creationId xmlns:a16="http://schemas.microsoft.com/office/drawing/2014/main" id="{B1B0B67E-2B91-4B04-8DCE-5BC114C75072}"/>
                </a:ext>
              </a:extLst>
            </p:cNvPr>
            <p:cNvGrpSpPr/>
            <p:nvPr/>
          </p:nvGrpSpPr>
          <p:grpSpPr>
            <a:xfrm>
              <a:off x="6291942" y="936374"/>
              <a:ext cx="5500915" cy="5500915"/>
              <a:chOff x="6415312" y="936375"/>
              <a:chExt cx="5500915" cy="5297720"/>
            </a:xfrm>
          </p:grpSpPr>
          <p:cxnSp>
            <p:nvCxnSpPr>
              <p:cNvPr id="139" name="Straight Connector 138">
                <a:extLst>
                  <a:ext uri="{FF2B5EF4-FFF2-40B4-BE49-F238E27FC236}">
                    <a16:creationId xmlns:a16="http://schemas.microsoft.com/office/drawing/2014/main" id="{81EE3301-2E14-476E-B762-B264EC72BB84}"/>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3F2270B-D173-4481-AD3A-8934BC3CAED8}"/>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D9EE867-FCD2-43D1-BA1C-C66A948F830B}"/>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C14A0AC-AE10-48FA-92E1-37569FFF5F24}"/>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342C1DF-E32D-413A-BA53-82994C160D34}"/>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CBB08229-234E-4A6B-AACD-0F195919369C}"/>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6E8AA73-27AC-41F3-945F-4F22D50A5FC3}"/>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D8D0E0F-E6FE-41F9-A2FE-044EB0D10D65}"/>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BD0BB73C-8602-4F44-863E-6570F15CC473}"/>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E9D2C39-77C7-4451-97C5-5FF7F31BD66D}"/>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030D199-0769-434B-AF73-9CEDAD6E63FF}"/>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A42CA9B5-96D4-4438-8D02-051D5A0E6B36}"/>
                </a:ext>
              </a:extLst>
            </p:cNvPr>
            <p:cNvGrpSpPr/>
            <p:nvPr/>
          </p:nvGrpSpPr>
          <p:grpSpPr>
            <a:xfrm rot="16200000">
              <a:off x="6291941" y="936374"/>
              <a:ext cx="5500915" cy="5500915"/>
              <a:chOff x="6415312" y="936375"/>
              <a:chExt cx="5500915" cy="5297720"/>
            </a:xfrm>
          </p:grpSpPr>
          <p:cxnSp>
            <p:nvCxnSpPr>
              <p:cNvPr id="128" name="Straight Connector 127">
                <a:extLst>
                  <a:ext uri="{FF2B5EF4-FFF2-40B4-BE49-F238E27FC236}">
                    <a16:creationId xmlns:a16="http://schemas.microsoft.com/office/drawing/2014/main" id="{1D8D8AB9-CC59-4040-A230-0098886E89E4}"/>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7FF18E-5DD2-4980-AC14-A85103E3FFF4}"/>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A5FA0EC4-8CE3-473A-A85F-D890281918DD}"/>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08A87E8-79BC-4B23-96F6-25FE321E9391}"/>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95A0448-939A-41D2-96AD-4EC2CFEC115B}"/>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F770B5D-F1D1-4C8A-A7A5-CD29A8672CCE}"/>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9896533D-456F-4047-BE22-9EDD8E28A897}"/>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1C9BBCC-756A-4A11-9C0C-908A3065256F}"/>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FB820A5-009A-4627-88E6-FDCE9341092A}"/>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ECBFDF0-351F-49A2-8184-D243A5B637F9}"/>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21490568-10AA-47B3-BA99-09127BAF3E00}"/>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sp>
        <p:nvSpPr>
          <p:cNvPr id="69" name="Rectangle 68"/>
          <p:cNvSpPr/>
          <p:nvPr/>
        </p:nvSpPr>
        <p:spPr>
          <a:xfrm>
            <a:off x="6458857" y="965404"/>
            <a:ext cx="2236518" cy="2236518"/>
          </a:xfrm>
          <a:prstGeom prst="rect">
            <a:avLst/>
          </a:prstGeom>
          <a:solidFill>
            <a:srgbClr val="2A6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243320" y="965404"/>
            <a:ext cx="1570532" cy="1570532"/>
          </a:xfrm>
          <a:prstGeom prst="rect">
            <a:avLst/>
          </a:prstGeom>
          <a:solidFill>
            <a:srgbClr val="009644"/>
          </a:solidFill>
          <a:ln>
            <a:solidFill>
              <a:srgbClr val="00C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6291942" y="105378"/>
            <a:ext cx="5030241" cy="707886"/>
          </a:xfrm>
          <a:prstGeom prst="rect">
            <a:avLst/>
          </a:prstGeom>
          <a:noFill/>
        </p:spPr>
        <p:txBody>
          <a:bodyPr wrap="square" rtlCol="0">
            <a:spAutoFit/>
          </a:bodyPr>
          <a:lstStyle/>
          <a:p>
            <a:r>
              <a:rPr lang="en-US" sz="2400" b="1" dirty="0">
                <a:solidFill>
                  <a:srgbClr val="0070C0"/>
                </a:solidFill>
                <a:latin typeface="Century Gothic" panose="020B0502020202020204" pitchFamily="34" charset="0"/>
                <a:cs typeface="Arial" panose="020B0604020202020204" pitchFamily="34" charset="0"/>
              </a:rPr>
              <a:t>Video Minutes 777  </a:t>
            </a:r>
            <a:r>
              <a:rPr lang="en-US" sz="2400" dirty="0">
                <a:solidFill>
                  <a:srgbClr val="0070C0"/>
                </a:solidFill>
                <a:latin typeface="Century Gothic" panose="020B0502020202020204" pitchFamily="34" charset="0"/>
                <a:cs typeface="Arial" panose="020B0604020202020204" pitchFamily="34" charset="0"/>
              </a:rPr>
              <a:t> </a:t>
            </a:r>
          </a:p>
          <a:p>
            <a:r>
              <a:rPr lang="en-US" sz="1600" dirty="0">
                <a:solidFill>
                  <a:srgbClr val="0070C0"/>
                </a:solidFill>
                <a:latin typeface="Century Gothic" panose="020B0502020202020204" pitchFamily="34" charset="0"/>
                <a:cs typeface="Arial" panose="020B0604020202020204" pitchFamily="34" charset="0"/>
              </a:rPr>
              <a:t>Per Capita Weekly Adults 18+ Internet UE</a:t>
            </a:r>
            <a:endParaRPr lang="en-US" sz="2400" dirty="0">
              <a:solidFill>
                <a:srgbClr val="0070C0"/>
              </a:solidFill>
              <a:latin typeface="Century Gothic" panose="020B0502020202020204" pitchFamily="34" charset="0"/>
              <a:cs typeface="Arial" panose="020B0604020202020204" pitchFamily="34" charset="0"/>
            </a:endParaRPr>
          </a:p>
        </p:txBody>
      </p:sp>
      <p:sp>
        <p:nvSpPr>
          <p:cNvPr id="100" name="TextBox 99"/>
          <p:cNvSpPr txBox="1"/>
          <p:nvPr/>
        </p:nvSpPr>
        <p:spPr>
          <a:xfrm>
            <a:off x="243320" y="105378"/>
            <a:ext cx="3332964" cy="707886"/>
          </a:xfrm>
          <a:prstGeom prst="rect">
            <a:avLst/>
          </a:prstGeom>
          <a:noFill/>
        </p:spPr>
        <p:txBody>
          <a:bodyPr wrap="none" rtlCol="0">
            <a:spAutoFit/>
          </a:bodyPr>
          <a:lstStyle/>
          <a:p>
            <a:r>
              <a:rPr lang="en-US" sz="2400" dirty="0">
                <a:solidFill>
                  <a:srgbClr val="00B050"/>
                </a:solidFill>
                <a:latin typeface="Century Gothic" panose="020B0502020202020204" pitchFamily="34" charset="0"/>
                <a:cs typeface="Arial" panose="020B0604020202020204" pitchFamily="34" charset="0"/>
              </a:rPr>
              <a:t> </a:t>
            </a:r>
            <a:r>
              <a:rPr lang="en-US" sz="2400" b="1" dirty="0">
                <a:solidFill>
                  <a:srgbClr val="00B050"/>
                </a:solidFill>
                <a:latin typeface="Century Gothic" panose="020B0502020202020204" pitchFamily="34" charset="0"/>
                <a:cs typeface="Arial" panose="020B0604020202020204" pitchFamily="34" charset="0"/>
              </a:rPr>
              <a:t>Video Revenue $928</a:t>
            </a:r>
          </a:p>
          <a:p>
            <a:r>
              <a:rPr lang="en-US" sz="1600" dirty="0">
                <a:solidFill>
                  <a:srgbClr val="00B050"/>
                </a:solidFill>
                <a:latin typeface="Century Gothic" panose="020B0502020202020204" pitchFamily="34" charset="0"/>
                <a:cs typeface="Arial" panose="020B0604020202020204" pitchFamily="34" charset="0"/>
              </a:rPr>
              <a:t>(Millions)</a:t>
            </a:r>
            <a:endParaRPr lang="en-US" sz="2400" dirty="0">
              <a:solidFill>
                <a:srgbClr val="00B050"/>
              </a:solidFill>
              <a:latin typeface="Century Gothic" panose="020B0502020202020204" pitchFamily="34" charset="0"/>
              <a:cs typeface="Arial" panose="020B0604020202020204" pitchFamily="34" charset="0"/>
            </a:endParaRPr>
          </a:p>
        </p:txBody>
      </p:sp>
      <p:grpSp>
        <p:nvGrpSpPr>
          <p:cNvPr id="9" name="Group 8"/>
          <p:cNvGrpSpPr/>
          <p:nvPr/>
        </p:nvGrpSpPr>
        <p:grpSpPr>
          <a:xfrm>
            <a:off x="724389" y="1464561"/>
            <a:ext cx="591830" cy="581117"/>
            <a:chOff x="4374950" y="4929966"/>
            <a:chExt cx="591830" cy="581117"/>
          </a:xfrm>
        </p:grpSpPr>
        <p:sp>
          <p:nvSpPr>
            <p:cNvPr id="102" name="Rectangle 101"/>
            <p:cNvSpPr/>
            <p:nvPr/>
          </p:nvSpPr>
          <p:spPr>
            <a:xfrm>
              <a:off x="4379485" y="4929966"/>
              <a:ext cx="582758" cy="581117"/>
            </a:xfrm>
            <a:prstGeom prst="rect">
              <a:avLst/>
            </a:prstGeom>
            <a:solidFill>
              <a:srgbClr val="00964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4374950" y="5051247"/>
              <a:ext cx="591830" cy="338554"/>
            </a:xfrm>
            <a:prstGeom prst="rect">
              <a:avLst/>
            </a:prstGeom>
            <a:noFill/>
          </p:spPr>
          <p:txBody>
            <a:bodyPr wrap="none" rtlCol="0">
              <a:spAutoFit/>
            </a:bodyPr>
            <a:lstStyle/>
            <a:p>
              <a:pPr algn="ctr"/>
              <a:r>
                <a:rPr lang="en-US" sz="1600" b="1" dirty="0">
                  <a:solidFill>
                    <a:schemeClr val="bg1"/>
                  </a:solidFill>
                  <a:latin typeface="Century Gothic" panose="020B0502020202020204" pitchFamily="34" charset="0"/>
                  <a:cs typeface="Arial" panose="020B0604020202020204" pitchFamily="34" charset="0"/>
                </a:rPr>
                <a:t>14%</a:t>
              </a:r>
            </a:p>
          </p:txBody>
        </p:sp>
      </p:grpSp>
      <p:grpSp>
        <p:nvGrpSpPr>
          <p:cNvPr id="10" name="Group 9"/>
          <p:cNvGrpSpPr/>
          <p:nvPr/>
        </p:nvGrpSpPr>
        <p:grpSpPr>
          <a:xfrm>
            <a:off x="7179766" y="1687432"/>
            <a:ext cx="794700" cy="792462"/>
            <a:chOff x="10566279" y="4984698"/>
            <a:chExt cx="885305" cy="882811"/>
          </a:xfrm>
        </p:grpSpPr>
        <p:sp>
          <p:nvSpPr>
            <p:cNvPr id="105" name="Rectangle 104"/>
            <p:cNvSpPr/>
            <p:nvPr/>
          </p:nvSpPr>
          <p:spPr>
            <a:xfrm>
              <a:off x="10566279" y="4984698"/>
              <a:ext cx="885305" cy="882811"/>
            </a:xfrm>
            <a:prstGeom prst="rect">
              <a:avLst/>
            </a:prstGeom>
            <a:solidFill>
              <a:srgbClr val="2A69A2"/>
            </a:solidFill>
            <a:ln>
              <a:solidFill>
                <a:srgbClr val="88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10660939" y="5226048"/>
              <a:ext cx="716450" cy="411440"/>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cs typeface="Arial" panose="020B0604020202020204" pitchFamily="34" charset="0"/>
                </a:rPr>
                <a:t>36%</a:t>
              </a:r>
            </a:p>
          </p:txBody>
        </p:sp>
      </p:grpSp>
      <p:sp>
        <p:nvSpPr>
          <p:cNvPr id="150" name="TextBox 149">
            <a:extLst>
              <a:ext uri="{FF2B5EF4-FFF2-40B4-BE49-F238E27FC236}">
                <a16:creationId xmlns:a16="http://schemas.microsoft.com/office/drawing/2014/main" id="{3162256D-B0EF-4477-BF3F-D56B8D02B119}"/>
              </a:ext>
            </a:extLst>
          </p:cNvPr>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Internet ad revenue not issued at time of this presentation. PHD Canada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MPC from 2018 CMUST using  Internet Unearthed.</a:t>
            </a:r>
          </a:p>
        </p:txBody>
      </p:sp>
    </p:spTree>
    <p:extLst>
      <p:ext uri="{BB962C8B-B14F-4D97-AF65-F5344CB8AC3E}">
        <p14:creationId xmlns:p14="http://schemas.microsoft.com/office/powerpoint/2010/main" val="2290180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fade">
                                      <p:cBhvr>
                                        <p:cTn id="11" dur="1000"/>
                                        <p:tgtEl>
                                          <p:spTgt spid="9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1000"/>
                                        <p:tgtEl>
                                          <p:spTgt spid="9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1000"/>
                                        <p:tgtEl>
                                          <p:spTgt spid="69"/>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8" grpId="0" animBg="1"/>
      <p:bldP spid="99" grpId="0"/>
      <p:bldP spid="10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p:cNvSpPr txBox="1"/>
          <p:nvPr/>
        </p:nvSpPr>
        <p:spPr>
          <a:xfrm>
            <a:off x="243319" y="152879"/>
            <a:ext cx="10886800" cy="523220"/>
          </a:xfrm>
          <a:prstGeom prst="rect">
            <a:avLst/>
          </a:prstGeom>
          <a:noFill/>
        </p:spPr>
        <p:txBody>
          <a:bodyPr wrap="square" rtlCol="0">
            <a:spAutoFit/>
          </a:bodyPr>
          <a:lstStyle/>
          <a:p>
            <a:r>
              <a:rPr lang="en-US" sz="2800" dirty="0">
                <a:solidFill>
                  <a:schemeClr val="accent6">
                    <a:lumMod val="50000"/>
                  </a:schemeClr>
                </a:solidFill>
                <a:latin typeface="Century Gothic" panose="020B0502020202020204" pitchFamily="34" charset="0"/>
              </a:rPr>
              <a:t>Video will never totally close the gap. Netflix is unmonetizable. </a:t>
            </a:r>
          </a:p>
        </p:txBody>
      </p:sp>
      <p:sp>
        <p:nvSpPr>
          <p:cNvPr id="71" name="Rectangle 70">
            <a:extLst>
              <a:ext uri="{FF2B5EF4-FFF2-40B4-BE49-F238E27FC236}">
                <a16:creationId xmlns:a16="http://schemas.microsoft.com/office/drawing/2014/main" id="{A6F57338-BB88-40A4-9F0F-0F58BB5CAA3A}"/>
              </a:ext>
            </a:extLst>
          </p:cNvPr>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a:extLst>
              <a:ext uri="{FF2B5EF4-FFF2-40B4-BE49-F238E27FC236}">
                <a16:creationId xmlns:a16="http://schemas.microsoft.com/office/drawing/2014/main" id="{550D311F-86D4-4F99-A0F6-10F698E3B5D6}"/>
              </a:ext>
            </a:extLst>
          </p:cNvPr>
          <p:cNvGrpSpPr/>
          <p:nvPr/>
        </p:nvGrpSpPr>
        <p:grpSpPr>
          <a:xfrm>
            <a:off x="6458856" y="968501"/>
            <a:ext cx="3727531" cy="3727530"/>
            <a:chOff x="6291941" y="936374"/>
            <a:chExt cx="5500916" cy="5500915"/>
          </a:xfrm>
        </p:grpSpPr>
        <p:grpSp>
          <p:nvGrpSpPr>
            <p:cNvPr id="125" name="Group 124">
              <a:extLst>
                <a:ext uri="{FF2B5EF4-FFF2-40B4-BE49-F238E27FC236}">
                  <a16:creationId xmlns:a16="http://schemas.microsoft.com/office/drawing/2014/main" id="{6E7B22F0-3734-4AA4-80DF-4BC8CA4E5718}"/>
                </a:ext>
              </a:extLst>
            </p:cNvPr>
            <p:cNvGrpSpPr/>
            <p:nvPr/>
          </p:nvGrpSpPr>
          <p:grpSpPr>
            <a:xfrm>
              <a:off x="6291942" y="936374"/>
              <a:ext cx="5500915" cy="5500915"/>
              <a:chOff x="6415312" y="936375"/>
              <a:chExt cx="5500915" cy="5297720"/>
            </a:xfrm>
          </p:grpSpPr>
          <p:cxnSp>
            <p:nvCxnSpPr>
              <p:cNvPr id="138" name="Straight Connector 137">
                <a:extLst>
                  <a:ext uri="{FF2B5EF4-FFF2-40B4-BE49-F238E27FC236}">
                    <a16:creationId xmlns:a16="http://schemas.microsoft.com/office/drawing/2014/main" id="{96459641-1478-4058-93FC-FB1C38F914C4}"/>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918F12C1-A4F1-4DCA-966E-F4AB3FBF5B6C}"/>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803C116-1D90-4C75-9E86-AEE4D57417AF}"/>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DEBDB9D-3453-43FC-AD04-823AC8852229}"/>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4944551D-2311-47C9-B206-7AC9BE54CB75}"/>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3F618FA-4F19-461D-9BD6-C52CF944E783}"/>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6D83812-E81C-4EB4-A0A8-46FDAAF9FA06}"/>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8837B1E-DA40-4F2C-A06B-64C298DF44B8}"/>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8FEE4EA-E328-4D53-87C5-50C8CFC0D0D5}"/>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38FE3C2-3757-418B-B020-C14CE7FAF715}"/>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224221A-F7FC-4040-9AE6-BC9EFDF1BD88}"/>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3366F111-606B-4818-84FE-2C50DD13764D}"/>
                </a:ext>
              </a:extLst>
            </p:cNvPr>
            <p:cNvGrpSpPr/>
            <p:nvPr/>
          </p:nvGrpSpPr>
          <p:grpSpPr>
            <a:xfrm rot="16200000">
              <a:off x="6291941" y="936374"/>
              <a:ext cx="5500915" cy="5500915"/>
              <a:chOff x="6415312" y="936375"/>
              <a:chExt cx="5500915" cy="5297720"/>
            </a:xfrm>
          </p:grpSpPr>
          <p:cxnSp>
            <p:nvCxnSpPr>
              <p:cNvPr id="127" name="Straight Connector 126">
                <a:extLst>
                  <a:ext uri="{FF2B5EF4-FFF2-40B4-BE49-F238E27FC236}">
                    <a16:creationId xmlns:a16="http://schemas.microsoft.com/office/drawing/2014/main" id="{D2F20A13-12CD-4513-95B6-2A64159F6207}"/>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05A36AF-1BB1-419B-B5E5-34411E468551}"/>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445468F-663A-457C-BF89-7F36FC1DD53A}"/>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4EDB99-DC48-4A03-93F2-5869CF4AE441}"/>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1F12DE1-760B-4BFD-A657-5F98BE123AFC}"/>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E715A57-7332-4BFB-B692-30B4AEFFE89E}"/>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290F13F-D9B1-4D06-90B0-97CD29DC114F}"/>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1407538-03F6-4E48-BB97-90C5A6B5004C}"/>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05E3A65-FE33-48EB-98CE-B13EC33C10FB}"/>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51026C6-67B2-4079-8AB6-2CA2D7B6589B}"/>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340761A-CF8E-40AE-8612-5C73D972280C}"/>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sp>
        <p:nvSpPr>
          <p:cNvPr id="149" name="Rectangle 148">
            <a:extLst>
              <a:ext uri="{FF2B5EF4-FFF2-40B4-BE49-F238E27FC236}">
                <a16:creationId xmlns:a16="http://schemas.microsoft.com/office/drawing/2014/main" id="{0785C542-850C-4C74-B530-78706FFB1D6C}"/>
              </a:ext>
            </a:extLst>
          </p:cNvPr>
          <p:cNvSpPr/>
          <p:nvPr/>
        </p:nvSpPr>
        <p:spPr>
          <a:xfrm>
            <a:off x="6458857" y="965404"/>
            <a:ext cx="2236518" cy="2236518"/>
          </a:xfrm>
          <a:prstGeom prst="rect">
            <a:avLst/>
          </a:prstGeom>
          <a:solidFill>
            <a:srgbClr val="2A6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a:extLst>
              <a:ext uri="{FF2B5EF4-FFF2-40B4-BE49-F238E27FC236}">
                <a16:creationId xmlns:a16="http://schemas.microsoft.com/office/drawing/2014/main" id="{57B64E3C-D65B-4C10-A7A6-A8A94D004246}"/>
              </a:ext>
            </a:extLst>
          </p:cNvPr>
          <p:cNvGrpSpPr/>
          <p:nvPr/>
        </p:nvGrpSpPr>
        <p:grpSpPr>
          <a:xfrm>
            <a:off x="7179766" y="1687432"/>
            <a:ext cx="794700" cy="792462"/>
            <a:chOff x="10566279" y="4984698"/>
            <a:chExt cx="885305" cy="882811"/>
          </a:xfrm>
        </p:grpSpPr>
        <p:sp>
          <p:nvSpPr>
            <p:cNvPr id="155" name="Rectangle 154">
              <a:extLst>
                <a:ext uri="{FF2B5EF4-FFF2-40B4-BE49-F238E27FC236}">
                  <a16:creationId xmlns:a16="http://schemas.microsoft.com/office/drawing/2014/main" id="{BCCC17CF-E5CC-4FDA-AF54-D3A2E122FFC8}"/>
                </a:ext>
              </a:extLst>
            </p:cNvPr>
            <p:cNvSpPr/>
            <p:nvPr/>
          </p:nvSpPr>
          <p:spPr>
            <a:xfrm>
              <a:off x="10566279" y="4984698"/>
              <a:ext cx="885305" cy="882811"/>
            </a:xfrm>
            <a:prstGeom prst="rect">
              <a:avLst/>
            </a:prstGeom>
            <a:solidFill>
              <a:srgbClr val="2A69A2"/>
            </a:solidFill>
            <a:ln>
              <a:solidFill>
                <a:srgbClr val="88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a:extLst>
                <a:ext uri="{FF2B5EF4-FFF2-40B4-BE49-F238E27FC236}">
                  <a16:creationId xmlns:a16="http://schemas.microsoft.com/office/drawing/2014/main" id="{80DC0DE7-5AE5-458F-A400-CAC7B97F9D8C}"/>
                </a:ext>
              </a:extLst>
            </p:cNvPr>
            <p:cNvSpPr txBox="1"/>
            <p:nvPr/>
          </p:nvSpPr>
          <p:spPr>
            <a:xfrm>
              <a:off x="10660939" y="5226048"/>
              <a:ext cx="716450" cy="411440"/>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cs typeface="Arial" panose="020B0604020202020204" pitchFamily="34" charset="0"/>
                </a:rPr>
                <a:t>36%</a:t>
              </a:r>
            </a:p>
          </p:txBody>
        </p:sp>
      </p:grpSp>
      <p:sp>
        <p:nvSpPr>
          <p:cNvPr id="157" name="TextBox 156">
            <a:extLst>
              <a:ext uri="{FF2B5EF4-FFF2-40B4-BE49-F238E27FC236}">
                <a16:creationId xmlns:a16="http://schemas.microsoft.com/office/drawing/2014/main" id="{1D011D1F-A7F9-4A7F-98B0-527BAD0D4F77}"/>
              </a:ext>
            </a:extLst>
          </p:cNvPr>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Internet ad revenue not issued at time of this presentation. PHD Canada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MPC from 2018 CMUST using  Internet Unearthed.</a:t>
            </a:r>
          </a:p>
        </p:txBody>
      </p:sp>
      <p:sp>
        <p:nvSpPr>
          <p:cNvPr id="64" name="Rectangle 63">
            <a:extLst>
              <a:ext uri="{FF2B5EF4-FFF2-40B4-BE49-F238E27FC236}">
                <a16:creationId xmlns:a16="http://schemas.microsoft.com/office/drawing/2014/main" id="{5ABC53B3-F886-4F00-89F9-786103EFC68F}"/>
              </a:ext>
            </a:extLst>
          </p:cNvPr>
          <p:cNvSpPr/>
          <p:nvPr/>
        </p:nvSpPr>
        <p:spPr>
          <a:xfrm>
            <a:off x="243318" y="965402"/>
            <a:ext cx="4109517" cy="4109517"/>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36C99E1-9BA1-4966-918B-234100E5F447}"/>
              </a:ext>
            </a:extLst>
          </p:cNvPr>
          <p:cNvGrpSpPr/>
          <p:nvPr/>
        </p:nvGrpSpPr>
        <p:grpSpPr>
          <a:xfrm>
            <a:off x="243320" y="968500"/>
            <a:ext cx="4109516" cy="4109515"/>
            <a:chOff x="6291941" y="936374"/>
            <a:chExt cx="5500916" cy="5500915"/>
          </a:xfrm>
        </p:grpSpPr>
        <p:grpSp>
          <p:nvGrpSpPr>
            <p:cNvPr id="66" name="Group 65">
              <a:extLst>
                <a:ext uri="{FF2B5EF4-FFF2-40B4-BE49-F238E27FC236}">
                  <a16:creationId xmlns:a16="http://schemas.microsoft.com/office/drawing/2014/main" id="{DF9BEDE8-57C0-4E9E-BC1B-41D4751E81D6}"/>
                </a:ext>
              </a:extLst>
            </p:cNvPr>
            <p:cNvGrpSpPr/>
            <p:nvPr/>
          </p:nvGrpSpPr>
          <p:grpSpPr>
            <a:xfrm>
              <a:off x="6291942" y="936374"/>
              <a:ext cx="5500915" cy="5500915"/>
              <a:chOff x="6415312" y="936375"/>
              <a:chExt cx="5500915" cy="5297720"/>
            </a:xfrm>
          </p:grpSpPr>
          <p:cxnSp>
            <p:nvCxnSpPr>
              <p:cNvPr id="81" name="Straight Connector 80">
                <a:extLst>
                  <a:ext uri="{FF2B5EF4-FFF2-40B4-BE49-F238E27FC236}">
                    <a16:creationId xmlns:a16="http://schemas.microsoft.com/office/drawing/2014/main" id="{26AF1B78-5811-425C-ABB7-2A8448A763EB}"/>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BCE776D-11F9-4467-B222-B2D0B4B34395}"/>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53C8B10-A476-46BF-A0E6-DDD848C0993B}"/>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54E870F-E9FF-4160-920D-118830B8AA54}"/>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730A191-895C-45BB-9922-9AE087068B53}"/>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6B27B33-26B6-4202-8CCF-3F18209CADDC}"/>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113C9FE-34F7-4508-8F2D-00A71404BF2B}"/>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FE87E72-BE6E-416E-99E6-24E5E04E2726}"/>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5451B91-4BFC-4133-B310-51EF7403239F}"/>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A1D2C13-34E0-4F28-80C5-7159496198FE}"/>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CA92D30-AF92-4E50-B7B6-28B3C4314869}"/>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7062CD48-D9D6-40E9-8DE9-6FE9B0810AAF}"/>
                </a:ext>
              </a:extLst>
            </p:cNvPr>
            <p:cNvGrpSpPr/>
            <p:nvPr/>
          </p:nvGrpSpPr>
          <p:grpSpPr>
            <a:xfrm rot="16200000">
              <a:off x="6291941" y="936374"/>
              <a:ext cx="5500915" cy="5500915"/>
              <a:chOff x="6415312" y="936375"/>
              <a:chExt cx="5500915" cy="5297720"/>
            </a:xfrm>
          </p:grpSpPr>
          <p:cxnSp>
            <p:nvCxnSpPr>
              <p:cNvPr id="68" name="Straight Connector 67">
                <a:extLst>
                  <a:ext uri="{FF2B5EF4-FFF2-40B4-BE49-F238E27FC236}">
                    <a16:creationId xmlns:a16="http://schemas.microsoft.com/office/drawing/2014/main" id="{A96D458F-1C79-4BDC-BC43-A9E2F293A061}"/>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81B7A6C-3000-487C-A292-CC1D93953129}"/>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4EE5E9F-7F23-4304-864F-5FAD7D29EFB5}"/>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6C1F0DB-DB92-4357-AEBF-F64123303CCF}"/>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614553C-F909-4ED5-887F-6FE31FC2B404}"/>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DB3C6BD-78EE-47F4-B3A3-91786717F5DF}"/>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AF9AF1B-BA25-4DC1-B2FA-687635AD2865}"/>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EF72681-6785-4C1E-AE11-1A985C8F7A6E}"/>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2ACD6D9-F3EE-4614-9C5B-3C6E83A7E975}"/>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26C91D9-B910-4A3E-9217-B6281F152E27}"/>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34F1445-F956-4D23-A3BE-28172C9D7BA6}"/>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sp>
        <p:nvSpPr>
          <p:cNvPr id="92" name="Rectangle 91">
            <a:extLst>
              <a:ext uri="{FF2B5EF4-FFF2-40B4-BE49-F238E27FC236}">
                <a16:creationId xmlns:a16="http://schemas.microsoft.com/office/drawing/2014/main" id="{8A274BC1-E58C-4EBB-99B4-63E1F935EB8E}"/>
              </a:ext>
            </a:extLst>
          </p:cNvPr>
          <p:cNvSpPr/>
          <p:nvPr/>
        </p:nvSpPr>
        <p:spPr>
          <a:xfrm>
            <a:off x="243320" y="965404"/>
            <a:ext cx="1570532" cy="1570532"/>
          </a:xfrm>
          <a:prstGeom prst="rect">
            <a:avLst/>
          </a:prstGeom>
          <a:solidFill>
            <a:srgbClr val="009644"/>
          </a:solidFill>
          <a:ln>
            <a:solidFill>
              <a:srgbClr val="00C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112D9ECA-3659-4A82-BEB8-8BB8EEE563AB}"/>
              </a:ext>
            </a:extLst>
          </p:cNvPr>
          <p:cNvGrpSpPr/>
          <p:nvPr/>
        </p:nvGrpSpPr>
        <p:grpSpPr>
          <a:xfrm>
            <a:off x="724389" y="1464561"/>
            <a:ext cx="591830" cy="581117"/>
            <a:chOff x="4374950" y="4929966"/>
            <a:chExt cx="591830" cy="581117"/>
          </a:xfrm>
        </p:grpSpPr>
        <p:sp>
          <p:nvSpPr>
            <p:cNvPr id="102" name="Rectangle 101">
              <a:extLst>
                <a:ext uri="{FF2B5EF4-FFF2-40B4-BE49-F238E27FC236}">
                  <a16:creationId xmlns:a16="http://schemas.microsoft.com/office/drawing/2014/main" id="{931A40D8-CF07-4014-A8FD-51679396E248}"/>
                </a:ext>
              </a:extLst>
            </p:cNvPr>
            <p:cNvSpPr/>
            <p:nvPr/>
          </p:nvSpPr>
          <p:spPr>
            <a:xfrm>
              <a:off x="4379485" y="4929966"/>
              <a:ext cx="582758" cy="581117"/>
            </a:xfrm>
            <a:prstGeom prst="rect">
              <a:avLst/>
            </a:prstGeom>
            <a:solidFill>
              <a:srgbClr val="00964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0391EC31-854C-489F-A9BC-3ADE98B5F3D2}"/>
                </a:ext>
              </a:extLst>
            </p:cNvPr>
            <p:cNvSpPr txBox="1"/>
            <p:nvPr/>
          </p:nvSpPr>
          <p:spPr>
            <a:xfrm>
              <a:off x="4374950" y="5051247"/>
              <a:ext cx="591830" cy="338554"/>
            </a:xfrm>
            <a:prstGeom prst="rect">
              <a:avLst/>
            </a:prstGeom>
            <a:noFill/>
          </p:spPr>
          <p:txBody>
            <a:bodyPr wrap="none" rtlCol="0">
              <a:spAutoFit/>
            </a:bodyPr>
            <a:lstStyle/>
            <a:p>
              <a:pPr algn="ctr"/>
              <a:r>
                <a:rPr lang="en-US" sz="1600" b="1" dirty="0">
                  <a:solidFill>
                    <a:schemeClr val="bg1"/>
                  </a:solidFill>
                  <a:latin typeface="Century Gothic" panose="020B0502020202020204" pitchFamily="34" charset="0"/>
                  <a:cs typeface="Arial" panose="020B0604020202020204" pitchFamily="34" charset="0"/>
                </a:rPr>
                <a:t>14%</a:t>
              </a:r>
            </a:p>
          </p:txBody>
        </p:sp>
      </p:grpSp>
    </p:spTree>
    <p:extLst>
      <p:ext uri="{BB962C8B-B14F-4D97-AF65-F5344CB8AC3E}">
        <p14:creationId xmlns:p14="http://schemas.microsoft.com/office/powerpoint/2010/main" val="717319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fade">
                                      <p:cBhvr>
                                        <p:cTn id="11"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84A10C4-F4FC-4DCF-9B33-5CBA4BAC4F17}"/>
              </a:ext>
            </a:extLst>
          </p:cNvPr>
          <p:cNvSpPr/>
          <p:nvPr/>
        </p:nvSpPr>
        <p:spPr>
          <a:xfrm>
            <a:off x="243318" y="965402"/>
            <a:ext cx="4109517" cy="4109517"/>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C0714AAC-F4F4-403A-A5A3-5A13014840CC}"/>
              </a:ext>
            </a:extLst>
          </p:cNvPr>
          <p:cNvGrpSpPr/>
          <p:nvPr/>
        </p:nvGrpSpPr>
        <p:grpSpPr>
          <a:xfrm>
            <a:off x="243320" y="968500"/>
            <a:ext cx="4109516" cy="4109515"/>
            <a:chOff x="6291941" y="936374"/>
            <a:chExt cx="5500916" cy="5500915"/>
          </a:xfrm>
        </p:grpSpPr>
        <p:grpSp>
          <p:nvGrpSpPr>
            <p:cNvPr id="67" name="Group 66">
              <a:extLst>
                <a:ext uri="{FF2B5EF4-FFF2-40B4-BE49-F238E27FC236}">
                  <a16:creationId xmlns:a16="http://schemas.microsoft.com/office/drawing/2014/main" id="{841DB39D-7129-4534-A05B-6D964F282D2B}"/>
                </a:ext>
              </a:extLst>
            </p:cNvPr>
            <p:cNvGrpSpPr/>
            <p:nvPr/>
          </p:nvGrpSpPr>
          <p:grpSpPr>
            <a:xfrm>
              <a:off x="6291942" y="936374"/>
              <a:ext cx="5500915" cy="5500915"/>
              <a:chOff x="6415312" y="936375"/>
              <a:chExt cx="5500915" cy="5297720"/>
            </a:xfrm>
          </p:grpSpPr>
          <p:cxnSp>
            <p:nvCxnSpPr>
              <p:cNvPr id="83" name="Straight Connector 82">
                <a:extLst>
                  <a:ext uri="{FF2B5EF4-FFF2-40B4-BE49-F238E27FC236}">
                    <a16:creationId xmlns:a16="http://schemas.microsoft.com/office/drawing/2014/main" id="{CDE3C08C-6A81-4149-A5EB-35463DEE1165}"/>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2ED8C4E-0597-4BF5-9F43-2988FAAF04FC}"/>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29E4B79-D06C-475F-9476-A1EA31851CDC}"/>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EC8D17D-4ADF-4624-80CF-205271C9FC46}"/>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8CED160-4636-459C-8E42-CB762E6F6106}"/>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C1CB9EB-C239-4216-A358-6639BD07976E}"/>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A86CE12-1773-46FF-8F0C-E0A5C6C801DB}"/>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13ED349-4B91-40F7-A768-089EDB8BF132}"/>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BB03C92-CE04-453B-9B18-61EAC35FCB1C}"/>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47C4D9D-8B86-423A-B25B-7B0DD0AFD248}"/>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06E4E927-5083-4AB7-BA82-FF9958EAAD83}"/>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A762C93-BCDF-4EB0-BE86-4FDFEBD81D3F}"/>
                </a:ext>
              </a:extLst>
            </p:cNvPr>
            <p:cNvGrpSpPr/>
            <p:nvPr/>
          </p:nvGrpSpPr>
          <p:grpSpPr>
            <a:xfrm rot="16200000">
              <a:off x="6291941" y="936374"/>
              <a:ext cx="5500915" cy="5500915"/>
              <a:chOff x="6415312" y="936375"/>
              <a:chExt cx="5500915" cy="5297720"/>
            </a:xfrm>
          </p:grpSpPr>
          <p:cxnSp>
            <p:nvCxnSpPr>
              <p:cNvPr id="72" name="Straight Connector 71">
                <a:extLst>
                  <a:ext uri="{FF2B5EF4-FFF2-40B4-BE49-F238E27FC236}">
                    <a16:creationId xmlns:a16="http://schemas.microsoft.com/office/drawing/2014/main" id="{8D7543AA-276C-4FBB-868E-5A9048BF586A}"/>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CA935B9-CD0C-4462-8E70-E54CC8BA6551}"/>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BC3CD57-9B00-4F20-9B4D-76A6921F0E52}"/>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61473EF-72A8-476E-9F47-90F84F34909F}"/>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97510A9-5C20-4E22-8928-B79F7B660F6B}"/>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9F441AD-8F9B-4192-B8A9-6E11177A0B0A}"/>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202D06A-2398-470B-8817-BBB7C5B07E2A}"/>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8F310C1-227E-4433-8ECB-144DA29A5D85}"/>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6A421E5-DA71-4813-B75B-9C419B186284}"/>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C49A39B-FF40-4047-8E2E-F411BD36F59F}"/>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7F9AB62-ACA9-46E2-A5E0-4EF1A2833412}"/>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sp>
        <p:nvSpPr>
          <p:cNvPr id="70" name="Rectangle 69">
            <a:extLst>
              <a:ext uri="{FF2B5EF4-FFF2-40B4-BE49-F238E27FC236}">
                <a16:creationId xmlns:a16="http://schemas.microsoft.com/office/drawing/2014/main" id="{FC322962-A373-42F1-BB62-1150F73A36A8}"/>
              </a:ext>
            </a:extLst>
          </p:cNvPr>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a:extLst>
              <a:ext uri="{FF2B5EF4-FFF2-40B4-BE49-F238E27FC236}">
                <a16:creationId xmlns:a16="http://schemas.microsoft.com/office/drawing/2014/main" id="{2B10DDC6-3870-42A5-A96F-250050C7EF43}"/>
              </a:ext>
            </a:extLst>
          </p:cNvPr>
          <p:cNvGrpSpPr/>
          <p:nvPr/>
        </p:nvGrpSpPr>
        <p:grpSpPr>
          <a:xfrm>
            <a:off x="6458856" y="968501"/>
            <a:ext cx="3727531" cy="3727530"/>
            <a:chOff x="6291941" y="936374"/>
            <a:chExt cx="5500916" cy="5500915"/>
          </a:xfrm>
        </p:grpSpPr>
        <p:grpSp>
          <p:nvGrpSpPr>
            <p:cNvPr id="125" name="Group 124">
              <a:extLst>
                <a:ext uri="{FF2B5EF4-FFF2-40B4-BE49-F238E27FC236}">
                  <a16:creationId xmlns:a16="http://schemas.microsoft.com/office/drawing/2014/main" id="{86692323-4E44-4156-99EB-42AF07EE9A75}"/>
                </a:ext>
              </a:extLst>
            </p:cNvPr>
            <p:cNvGrpSpPr/>
            <p:nvPr/>
          </p:nvGrpSpPr>
          <p:grpSpPr>
            <a:xfrm>
              <a:off x="6291942" y="936374"/>
              <a:ext cx="5500915" cy="5500915"/>
              <a:chOff x="6415312" y="936375"/>
              <a:chExt cx="5500915" cy="5297720"/>
            </a:xfrm>
          </p:grpSpPr>
          <p:cxnSp>
            <p:nvCxnSpPr>
              <p:cNvPr id="138" name="Straight Connector 137">
                <a:extLst>
                  <a:ext uri="{FF2B5EF4-FFF2-40B4-BE49-F238E27FC236}">
                    <a16:creationId xmlns:a16="http://schemas.microsoft.com/office/drawing/2014/main" id="{4C575E42-A4D9-4E73-A287-4C7EA9B5D71E}"/>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737E92F6-28BA-41D8-BBFC-48C351F29E9D}"/>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AC15026-90FC-4418-9F0D-29683927F5D5}"/>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EEFC0B6-1E6B-450F-8D82-C921B64F5CDD}"/>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BF44D95-95BE-43A9-9142-0C1932AE7FB2}"/>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148C1AB-395C-4069-B79F-7BFF81A99309}"/>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598B7A8-ED78-47FA-89D7-8BB00A8AA7D3}"/>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D872A459-0795-4B7B-ACC8-38509B30FE0B}"/>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4095C44-1EEB-4C79-A79B-0A41F07F88EB}"/>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836E336-B39F-457D-9B7A-2165C3CA5608}"/>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3B997A2-79B3-44B5-937E-10FB5898A4C3}"/>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76ECE5E3-6E99-4C81-9BD7-8B3702E356AF}"/>
                </a:ext>
              </a:extLst>
            </p:cNvPr>
            <p:cNvGrpSpPr/>
            <p:nvPr/>
          </p:nvGrpSpPr>
          <p:grpSpPr>
            <a:xfrm rot="16200000">
              <a:off x="6291941" y="936374"/>
              <a:ext cx="5500915" cy="5500915"/>
              <a:chOff x="6415312" y="936375"/>
              <a:chExt cx="5500915" cy="5297720"/>
            </a:xfrm>
          </p:grpSpPr>
          <p:cxnSp>
            <p:nvCxnSpPr>
              <p:cNvPr id="127" name="Straight Connector 126">
                <a:extLst>
                  <a:ext uri="{FF2B5EF4-FFF2-40B4-BE49-F238E27FC236}">
                    <a16:creationId xmlns:a16="http://schemas.microsoft.com/office/drawing/2014/main" id="{A50D5C7D-6539-4D67-A432-55782038912A}"/>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2BFF700-5626-4B61-9869-C987A1B6F67B}"/>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9EAC97F-F85E-4BEF-81C5-CB2864DAD7DD}"/>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025B359-6251-4AD4-BF39-F2B65A6F6CB5}"/>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E641A86-5BFB-4641-90C6-0CA1A35EEEEB}"/>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DEA1D7B-8DD3-4150-9988-9F16A5FA9689}"/>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DD5528A-28A2-4B13-88D3-44477569EF58}"/>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EF813A2-DFB2-4584-A994-66E768C8F8AC}"/>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4BA6EA6-423B-43CC-8050-24E46574E3BC}"/>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9C62B12-9F23-461B-8A6C-FCF5EFC2C726}"/>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1DC9C84B-B1C9-4A98-8579-6A05E5800036}"/>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sp>
        <p:nvSpPr>
          <p:cNvPr id="69" name="Rectangle 68"/>
          <p:cNvSpPr/>
          <p:nvPr/>
        </p:nvSpPr>
        <p:spPr>
          <a:xfrm>
            <a:off x="6458858" y="965405"/>
            <a:ext cx="1258198" cy="1258198"/>
          </a:xfrm>
          <a:prstGeom prst="rect">
            <a:avLst/>
          </a:prstGeom>
          <a:solidFill>
            <a:srgbClr val="2A6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243319" y="965403"/>
            <a:ext cx="1651231" cy="1651231"/>
          </a:xfrm>
          <a:prstGeom prst="rect">
            <a:avLst/>
          </a:prstGeom>
          <a:solidFill>
            <a:srgbClr val="009644"/>
          </a:solidFill>
          <a:ln>
            <a:solidFill>
              <a:srgbClr val="00C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6291942" y="105378"/>
            <a:ext cx="5030241" cy="707886"/>
          </a:xfrm>
          <a:prstGeom prst="rect">
            <a:avLst/>
          </a:prstGeom>
          <a:noFill/>
        </p:spPr>
        <p:txBody>
          <a:bodyPr wrap="square" rtlCol="0">
            <a:spAutoFit/>
          </a:bodyPr>
          <a:lstStyle/>
          <a:p>
            <a:r>
              <a:rPr lang="en-US" sz="2400" b="1" dirty="0">
                <a:solidFill>
                  <a:srgbClr val="0070C0"/>
                </a:solidFill>
                <a:latin typeface="Century Gothic" panose="020B0502020202020204" pitchFamily="34" charset="0"/>
                <a:cs typeface="Arial" panose="020B0604020202020204" pitchFamily="34" charset="0"/>
              </a:rPr>
              <a:t>Social Minutes 211  </a:t>
            </a:r>
            <a:r>
              <a:rPr lang="en-US" sz="2400" dirty="0">
                <a:solidFill>
                  <a:srgbClr val="0070C0"/>
                </a:solidFill>
                <a:latin typeface="Century Gothic" panose="020B0502020202020204" pitchFamily="34" charset="0"/>
                <a:cs typeface="Arial" panose="020B0604020202020204" pitchFamily="34" charset="0"/>
              </a:rPr>
              <a:t> </a:t>
            </a:r>
          </a:p>
          <a:p>
            <a:r>
              <a:rPr lang="en-US" sz="1600" dirty="0">
                <a:solidFill>
                  <a:srgbClr val="0070C0"/>
                </a:solidFill>
                <a:latin typeface="Century Gothic" panose="020B0502020202020204" pitchFamily="34" charset="0"/>
                <a:cs typeface="Arial" panose="020B0604020202020204" pitchFamily="34" charset="0"/>
              </a:rPr>
              <a:t>Per Capita Weekly Adults 18+ Internet UE</a:t>
            </a:r>
            <a:endParaRPr lang="en-US" sz="2400" dirty="0">
              <a:solidFill>
                <a:srgbClr val="0070C0"/>
              </a:solidFill>
              <a:latin typeface="Century Gothic" panose="020B0502020202020204" pitchFamily="34" charset="0"/>
              <a:cs typeface="Arial" panose="020B0604020202020204" pitchFamily="34" charset="0"/>
            </a:endParaRPr>
          </a:p>
        </p:txBody>
      </p:sp>
      <p:sp>
        <p:nvSpPr>
          <p:cNvPr id="100" name="TextBox 99"/>
          <p:cNvSpPr txBox="1"/>
          <p:nvPr/>
        </p:nvSpPr>
        <p:spPr>
          <a:xfrm>
            <a:off x="243320" y="105378"/>
            <a:ext cx="3611886" cy="707886"/>
          </a:xfrm>
          <a:prstGeom prst="rect">
            <a:avLst/>
          </a:prstGeom>
          <a:noFill/>
        </p:spPr>
        <p:txBody>
          <a:bodyPr wrap="none" rtlCol="0">
            <a:spAutoFit/>
          </a:bodyPr>
          <a:lstStyle/>
          <a:p>
            <a:r>
              <a:rPr lang="en-US" sz="2400" dirty="0">
                <a:solidFill>
                  <a:srgbClr val="00B050"/>
                </a:solidFill>
                <a:latin typeface="Century Gothic" panose="020B0502020202020204" pitchFamily="34" charset="0"/>
                <a:cs typeface="Arial" panose="020B0604020202020204" pitchFamily="34" charset="0"/>
              </a:rPr>
              <a:t> </a:t>
            </a:r>
            <a:r>
              <a:rPr lang="en-US" sz="2400" b="1" dirty="0">
                <a:solidFill>
                  <a:srgbClr val="00B050"/>
                </a:solidFill>
                <a:latin typeface="Century Gothic" panose="020B0502020202020204" pitchFamily="34" charset="0"/>
                <a:cs typeface="Arial" panose="020B0604020202020204" pitchFamily="34" charset="0"/>
              </a:rPr>
              <a:t>Social Revenue $1,100</a:t>
            </a:r>
          </a:p>
          <a:p>
            <a:r>
              <a:rPr lang="en-US" sz="1600" dirty="0">
                <a:solidFill>
                  <a:srgbClr val="00B050"/>
                </a:solidFill>
                <a:latin typeface="Century Gothic" panose="020B0502020202020204" pitchFamily="34" charset="0"/>
                <a:cs typeface="Arial" panose="020B0604020202020204" pitchFamily="34" charset="0"/>
              </a:rPr>
              <a:t>(Millions)</a:t>
            </a:r>
            <a:endParaRPr lang="en-US" sz="2400" dirty="0">
              <a:solidFill>
                <a:srgbClr val="00B050"/>
              </a:solidFill>
              <a:latin typeface="Century Gothic" panose="020B0502020202020204" pitchFamily="34" charset="0"/>
              <a:cs typeface="Arial" panose="020B0604020202020204" pitchFamily="34" charset="0"/>
            </a:endParaRPr>
          </a:p>
        </p:txBody>
      </p:sp>
      <p:grpSp>
        <p:nvGrpSpPr>
          <p:cNvPr id="9" name="Group 8"/>
          <p:cNvGrpSpPr/>
          <p:nvPr/>
        </p:nvGrpSpPr>
        <p:grpSpPr>
          <a:xfrm>
            <a:off x="773019" y="1500460"/>
            <a:ext cx="591830" cy="581117"/>
            <a:chOff x="4374950" y="4929966"/>
            <a:chExt cx="591830" cy="581117"/>
          </a:xfrm>
        </p:grpSpPr>
        <p:sp>
          <p:nvSpPr>
            <p:cNvPr id="102" name="Rectangle 101"/>
            <p:cNvSpPr/>
            <p:nvPr/>
          </p:nvSpPr>
          <p:spPr>
            <a:xfrm>
              <a:off x="4379485" y="4929966"/>
              <a:ext cx="582758" cy="581117"/>
            </a:xfrm>
            <a:prstGeom prst="rect">
              <a:avLst/>
            </a:prstGeom>
            <a:solidFill>
              <a:srgbClr val="00964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4374950" y="5051247"/>
              <a:ext cx="591830" cy="338554"/>
            </a:xfrm>
            <a:prstGeom prst="rect">
              <a:avLst/>
            </a:prstGeom>
            <a:noFill/>
          </p:spPr>
          <p:txBody>
            <a:bodyPr wrap="none" rtlCol="0">
              <a:spAutoFit/>
            </a:bodyPr>
            <a:lstStyle/>
            <a:p>
              <a:pPr algn="ctr"/>
              <a:r>
                <a:rPr lang="en-US" sz="1600" b="1" dirty="0">
                  <a:solidFill>
                    <a:schemeClr val="bg1"/>
                  </a:solidFill>
                  <a:latin typeface="Century Gothic" panose="020B0502020202020204" pitchFamily="34" charset="0"/>
                  <a:cs typeface="Arial" panose="020B0604020202020204" pitchFamily="34" charset="0"/>
                </a:rPr>
                <a:t>16%</a:t>
              </a:r>
            </a:p>
          </p:txBody>
        </p:sp>
      </p:grpSp>
      <p:grpSp>
        <p:nvGrpSpPr>
          <p:cNvPr id="10" name="Group 9"/>
          <p:cNvGrpSpPr/>
          <p:nvPr/>
        </p:nvGrpSpPr>
        <p:grpSpPr>
          <a:xfrm>
            <a:off x="6736732" y="1188270"/>
            <a:ext cx="702449" cy="700471"/>
            <a:chOff x="10566279" y="4984698"/>
            <a:chExt cx="782536" cy="780332"/>
          </a:xfrm>
        </p:grpSpPr>
        <p:sp>
          <p:nvSpPr>
            <p:cNvPr id="105" name="Rectangle 104"/>
            <p:cNvSpPr/>
            <p:nvPr/>
          </p:nvSpPr>
          <p:spPr>
            <a:xfrm>
              <a:off x="10566279" y="4984698"/>
              <a:ext cx="782536" cy="780332"/>
            </a:xfrm>
            <a:prstGeom prst="rect">
              <a:avLst/>
            </a:prstGeom>
            <a:solidFill>
              <a:srgbClr val="2A69A2"/>
            </a:solidFill>
            <a:ln>
              <a:solidFill>
                <a:srgbClr val="88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10646683" y="5199302"/>
              <a:ext cx="659305" cy="377153"/>
            </a:xfrm>
            <a:prstGeom prst="rect">
              <a:avLst/>
            </a:prstGeom>
            <a:noFill/>
          </p:spPr>
          <p:txBody>
            <a:bodyPr wrap="none" rtlCol="0">
              <a:spAutoFit/>
            </a:bodyPr>
            <a:lstStyle/>
            <a:p>
              <a:pPr algn="ctr"/>
              <a:r>
                <a:rPr lang="en-US" sz="1600" b="1" dirty="0">
                  <a:solidFill>
                    <a:schemeClr val="bg1"/>
                  </a:solidFill>
                  <a:latin typeface="Century Gothic" panose="020B0502020202020204" pitchFamily="34" charset="0"/>
                  <a:cs typeface="Arial" panose="020B0604020202020204" pitchFamily="34" charset="0"/>
                </a:rPr>
                <a:t>10%</a:t>
              </a:r>
            </a:p>
          </p:txBody>
        </p:sp>
      </p:grpSp>
      <p:sp>
        <p:nvSpPr>
          <p:cNvPr id="150" name="TextBox 149">
            <a:extLst>
              <a:ext uri="{FF2B5EF4-FFF2-40B4-BE49-F238E27FC236}">
                <a16:creationId xmlns:a16="http://schemas.microsoft.com/office/drawing/2014/main" id="{D73F1D16-5EA2-4473-902B-DE71C6EE1ADA}"/>
              </a:ext>
            </a:extLst>
          </p:cNvPr>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Internet ad revenue not issued at time of this presentation. PHD Canada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MPC from 2018 CMUST using  Internet Unearthed.</a:t>
            </a:r>
          </a:p>
        </p:txBody>
      </p:sp>
    </p:spTree>
    <p:extLst>
      <p:ext uri="{BB962C8B-B14F-4D97-AF65-F5344CB8AC3E}">
        <p14:creationId xmlns:p14="http://schemas.microsoft.com/office/powerpoint/2010/main" val="1318146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fade">
                                      <p:cBhvr>
                                        <p:cTn id="11" dur="1000"/>
                                        <p:tgtEl>
                                          <p:spTgt spid="9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1000"/>
                                        <p:tgtEl>
                                          <p:spTgt spid="9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1000"/>
                                        <p:tgtEl>
                                          <p:spTgt spid="69"/>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8" grpId="0" animBg="1"/>
      <p:bldP spid="99" grpId="0"/>
      <p:bldP spid="100"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359736F4-81B0-4389-88AA-26330C2F3F0C}"/>
              </a:ext>
            </a:extLst>
          </p:cNvPr>
          <p:cNvSpPr/>
          <p:nvPr/>
        </p:nvSpPr>
        <p:spPr>
          <a:xfrm>
            <a:off x="243318" y="965402"/>
            <a:ext cx="4109517" cy="4109517"/>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F46EA3CF-45D2-4B97-BD1E-041419E62893}"/>
              </a:ext>
            </a:extLst>
          </p:cNvPr>
          <p:cNvGrpSpPr/>
          <p:nvPr/>
        </p:nvGrpSpPr>
        <p:grpSpPr>
          <a:xfrm>
            <a:off x="243320" y="968500"/>
            <a:ext cx="4109516" cy="4109515"/>
            <a:chOff x="6291941" y="936374"/>
            <a:chExt cx="5500916" cy="5500915"/>
          </a:xfrm>
        </p:grpSpPr>
        <p:grpSp>
          <p:nvGrpSpPr>
            <p:cNvPr id="66" name="Group 65">
              <a:extLst>
                <a:ext uri="{FF2B5EF4-FFF2-40B4-BE49-F238E27FC236}">
                  <a16:creationId xmlns:a16="http://schemas.microsoft.com/office/drawing/2014/main" id="{BE034DF9-1936-4F6B-BD97-A018F42B1DF0}"/>
                </a:ext>
              </a:extLst>
            </p:cNvPr>
            <p:cNvGrpSpPr/>
            <p:nvPr/>
          </p:nvGrpSpPr>
          <p:grpSpPr>
            <a:xfrm>
              <a:off x="6291942" y="936374"/>
              <a:ext cx="5500915" cy="5500915"/>
              <a:chOff x="6415312" y="936375"/>
              <a:chExt cx="5500915" cy="5297720"/>
            </a:xfrm>
          </p:grpSpPr>
          <p:cxnSp>
            <p:nvCxnSpPr>
              <p:cNvPr id="82" name="Straight Connector 81">
                <a:extLst>
                  <a:ext uri="{FF2B5EF4-FFF2-40B4-BE49-F238E27FC236}">
                    <a16:creationId xmlns:a16="http://schemas.microsoft.com/office/drawing/2014/main" id="{6730F9A5-5126-40E9-8393-E28E83E1169B}"/>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AFA6AAB-9046-4EB1-93CD-FC33BC9D1FCA}"/>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D5A6583-CFAE-475B-A297-A88BE834624A}"/>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1B67615-123E-4AE5-9182-A5E4F3FA0199}"/>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199C21B-3BBD-448F-9599-2F53DBD2F9A5}"/>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A66003D-BDEA-419B-B34A-ED1B5E887498}"/>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D328B3B-725A-425F-8BC4-72613E748AB8}"/>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687E011-5A60-447F-924F-26B31C6D924F}"/>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59A17F3-30F4-4078-B552-5197C4057190}"/>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B122D9D-2663-4362-8BB9-D677BB201E9E}"/>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CE01CFC-BE82-4CBE-9EFE-C959DC999F26}"/>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47EEC50E-1265-404A-B99B-80B42D00229E}"/>
                </a:ext>
              </a:extLst>
            </p:cNvPr>
            <p:cNvGrpSpPr/>
            <p:nvPr/>
          </p:nvGrpSpPr>
          <p:grpSpPr>
            <a:xfrm rot="16200000">
              <a:off x="6291941" y="936374"/>
              <a:ext cx="5500915" cy="5500915"/>
              <a:chOff x="6415312" y="936375"/>
              <a:chExt cx="5500915" cy="5297720"/>
            </a:xfrm>
          </p:grpSpPr>
          <p:cxnSp>
            <p:nvCxnSpPr>
              <p:cNvPr id="68" name="Straight Connector 67">
                <a:extLst>
                  <a:ext uri="{FF2B5EF4-FFF2-40B4-BE49-F238E27FC236}">
                    <a16:creationId xmlns:a16="http://schemas.microsoft.com/office/drawing/2014/main" id="{F95D11EF-8055-4E90-A372-EE017EA658CE}"/>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E5334C5-15AA-43B2-98EB-2A738718D191}"/>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FD85203-9EC6-41FB-B7CE-B207887D5D86}"/>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CBEF1F7-E941-4874-9453-D9A5F6BD3642}"/>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97DFFFE-BE7C-4CF1-8068-3AD179CCD9B8}"/>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576A761-7539-4640-BB2F-CB5148F218DF}"/>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C2FCFFF-6BEC-4197-B3B2-96B2E05950F1}"/>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15C8E5C-C160-41EE-8042-99E364E3CFC2}"/>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8876E7-FD88-4397-A819-3B2682627A7A}"/>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B1A8CD6-E7E4-4A35-AEAE-CCC0C8EE5AD8}"/>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09AE6BE-E431-4BA5-8C59-1A93A6F8B4D9}"/>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sp>
        <p:nvSpPr>
          <p:cNvPr id="8" name="TextBox 7"/>
          <p:cNvSpPr txBox="1"/>
          <p:nvPr/>
        </p:nvSpPr>
        <p:spPr>
          <a:xfrm>
            <a:off x="243320" y="6595622"/>
            <a:ext cx="10337593" cy="246221"/>
          </a:xfrm>
          <a:prstGeom prst="rect">
            <a:avLst/>
          </a:prstGeom>
          <a:noFill/>
        </p:spPr>
        <p:txBody>
          <a:bodyPr wrap="square" rtlCol="0">
            <a:spAutoFit/>
          </a:bodyPr>
          <a:lstStyle/>
          <a:p>
            <a:r>
              <a:rPr lang="en-US" sz="1000" baseline="30000" dirty="0">
                <a:solidFill>
                  <a:srgbClr val="4475D0"/>
                </a:solidFill>
                <a:latin typeface="Century Gothic" panose="020B0502020202020204" pitchFamily="34" charset="0"/>
                <a:cs typeface="Arial" panose="020B0604020202020204" pitchFamily="34" charset="0"/>
              </a:rPr>
              <a:t>1</a:t>
            </a:r>
            <a:r>
              <a:rPr lang="en-US" sz="1000" dirty="0">
                <a:solidFill>
                  <a:srgbClr val="4475D0"/>
                </a:solidFill>
                <a:latin typeface="Century Gothic" panose="020B0502020202020204" pitchFamily="34" charset="0"/>
                <a:cs typeface="Arial" panose="020B0604020202020204" pitchFamily="34" charset="0"/>
              </a:rPr>
              <a:t> Total excludes OOH and Com Newspaper, Revenue from 2016 Ad Revenue Summary Think TV, </a:t>
            </a:r>
            <a:r>
              <a:rPr lang="en-US" sz="1000" dirty="0" err="1">
                <a:solidFill>
                  <a:srgbClr val="4475D0"/>
                </a:solidFill>
                <a:latin typeface="Century Gothic" panose="020B0502020202020204" pitchFamily="34" charset="0"/>
                <a:cs typeface="Arial" panose="020B0604020202020204" pitchFamily="34" charset="0"/>
              </a:rPr>
              <a:t>mpc</a:t>
            </a:r>
            <a:r>
              <a:rPr lang="en-US" sz="1000" dirty="0">
                <a:solidFill>
                  <a:srgbClr val="4475D0"/>
                </a:solidFill>
                <a:latin typeface="Century Gothic" panose="020B0502020202020204" pitchFamily="34" charset="0"/>
                <a:cs typeface="Arial" panose="020B0604020202020204" pitchFamily="34" charset="0"/>
              </a:rPr>
              <a:t> from 2017 CMUST using  Internet Unearthed.</a:t>
            </a:r>
          </a:p>
        </p:txBody>
      </p:sp>
      <p:sp>
        <p:nvSpPr>
          <p:cNvPr id="70" name="TextBox 69"/>
          <p:cNvSpPr txBox="1"/>
          <p:nvPr/>
        </p:nvSpPr>
        <p:spPr>
          <a:xfrm>
            <a:off x="243319" y="152879"/>
            <a:ext cx="10886800" cy="523220"/>
          </a:xfrm>
          <a:prstGeom prst="rect">
            <a:avLst/>
          </a:prstGeom>
          <a:noFill/>
        </p:spPr>
        <p:txBody>
          <a:bodyPr wrap="square" rtlCol="0">
            <a:spAutoFit/>
          </a:bodyPr>
          <a:lstStyle/>
          <a:p>
            <a:r>
              <a:rPr lang="en-US" sz="2800" dirty="0">
                <a:solidFill>
                  <a:schemeClr val="accent6">
                    <a:lumMod val="50000"/>
                  </a:schemeClr>
                </a:solidFill>
                <a:latin typeface="Century Gothic" panose="020B0502020202020204" pitchFamily="34" charset="0"/>
              </a:rPr>
              <a:t>Social’s scalability is valued by advertisers.</a:t>
            </a:r>
          </a:p>
        </p:txBody>
      </p:sp>
      <p:sp>
        <p:nvSpPr>
          <p:cNvPr id="71" name="Rectangle 70">
            <a:extLst>
              <a:ext uri="{FF2B5EF4-FFF2-40B4-BE49-F238E27FC236}">
                <a16:creationId xmlns:a16="http://schemas.microsoft.com/office/drawing/2014/main" id="{1BD91BF3-F4C2-4B43-B059-567DAC936DBC}"/>
              </a:ext>
            </a:extLst>
          </p:cNvPr>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6A58CDD6-1EE4-4C6A-877A-A407952415E1}"/>
              </a:ext>
            </a:extLst>
          </p:cNvPr>
          <p:cNvGrpSpPr/>
          <p:nvPr/>
        </p:nvGrpSpPr>
        <p:grpSpPr>
          <a:xfrm>
            <a:off x="6458856" y="968501"/>
            <a:ext cx="3727531" cy="3727530"/>
            <a:chOff x="6291941" y="936374"/>
            <a:chExt cx="5500916" cy="5500915"/>
          </a:xfrm>
        </p:grpSpPr>
        <p:grpSp>
          <p:nvGrpSpPr>
            <p:cNvPr id="127" name="Group 126">
              <a:extLst>
                <a:ext uri="{FF2B5EF4-FFF2-40B4-BE49-F238E27FC236}">
                  <a16:creationId xmlns:a16="http://schemas.microsoft.com/office/drawing/2014/main" id="{ED92C25B-B6B2-4247-910E-0A9604BA3D0E}"/>
                </a:ext>
              </a:extLst>
            </p:cNvPr>
            <p:cNvGrpSpPr/>
            <p:nvPr/>
          </p:nvGrpSpPr>
          <p:grpSpPr>
            <a:xfrm>
              <a:off x="6291942" y="936374"/>
              <a:ext cx="5500915" cy="5500915"/>
              <a:chOff x="6415312" y="936375"/>
              <a:chExt cx="5500915" cy="5297720"/>
            </a:xfrm>
          </p:grpSpPr>
          <p:cxnSp>
            <p:nvCxnSpPr>
              <p:cNvPr id="140" name="Straight Connector 139">
                <a:extLst>
                  <a:ext uri="{FF2B5EF4-FFF2-40B4-BE49-F238E27FC236}">
                    <a16:creationId xmlns:a16="http://schemas.microsoft.com/office/drawing/2014/main" id="{AB85765B-3AC4-404D-89E2-C1C390B6082A}"/>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73B0379-2E2F-477B-9AC7-C3C205D1AA68}"/>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A37F1A7-391C-4018-8663-70C614571E3A}"/>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FAC7B9D-D550-4501-B376-D5457EF057B9}"/>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0FA3C10-70DF-4B9B-91CD-09EDC0D2300C}"/>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F9DCBA7-5CFD-4CB3-9F7C-24049A7A2E84}"/>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ED8095B-798D-4D93-A015-ED15BEF5AFCC}"/>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C9705D0-924D-438C-B306-D469E1110601}"/>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E85D475-722C-4BC1-A3AF-7BA490511469}"/>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0E66347C-A0FD-4C04-BE1C-25CD284D0B36}"/>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A98D3DB-EF7E-4F91-8E72-1C78283CB5D9}"/>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AD3B9E23-0EB9-4A47-947A-CC0D7C67053A}"/>
                </a:ext>
              </a:extLst>
            </p:cNvPr>
            <p:cNvGrpSpPr/>
            <p:nvPr/>
          </p:nvGrpSpPr>
          <p:grpSpPr>
            <a:xfrm rot="16200000">
              <a:off x="6291941" y="936374"/>
              <a:ext cx="5500915" cy="5500915"/>
              <a:chOff x="6415312" y="936375"/>
              <a:chExt cx="5500915" cy="5297720"/>
            </a:xfrm>
          </p:grpSpPr>
          <p:cxnSp>
            <p:nvCxnSpPr>
              <p:cNvPr id="129" name="Straight Connector 128">
                <a:extLst>
                  <a:ext uri="{FF2B5EF4-FFF2-40B4-BE49-F238E27FC236}">
                    <a16:creationId xmlns:a16="http://schemas.microsoft.com/office/drawing/2014/main" id="{56ABA587-1B2B-448C-A56A-986FD96136A1}"/>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06E858D-19BC-438D-AAFF-1BA4D77BE675}"/>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9F2BB11-0413-4A96-BD2F-D21EDC517628}"/>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964CC83-F7AA-4223-A338-993E37FE587F}"/>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A776C4E-B8F8-4983-86BF-82805AA5F172}"/>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E88153B5-26E3-48A4-A9C3-893ECDC0F666}"/>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EEB4A8B-138C-451E-AF8C-794729FA91C5}"/>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CD9DF4A-0C96-4ECB-A2BE-66C2C7A3F100}"/>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A41E833-E48F-4257-99F1-36636FC5762D}"/>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2BC193F-A785-4948-97DE-6E2E90D30F02}"/>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F0DC237-0B3C-4DA9-935F-04E89CFB8E5A}"/>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sp>
        <p:nvSpPr>
          <p:cNvPr id="151" name="Rectangle 150">
            <a:extLst>
              <a:ext uri="{FF2B5EF4-FFF2-40B4-BE49-F238E27FC236}">
                <a16:creationId xmlns:a16="http://schemas.microsoft.com/office/drawing/2014/main" id="{1F30E663-2874-4B57-8AC6-862F0FF92C68}"/>
              </a:ext>
            </a:extLst>
          </p:cNvPr>
          <p:cNvSpPr/>
          <p:nvPr/>
        </p:nvSpPr>
        <p:spPr>
          <a:xfrm>
            <a:off x="6458858" y="965405"/>
            <a:ext cx="1258198" cy="1258198"/>
          </a:xfrm>
          <a:prstGeom prst="rect">
            <a:avLst/>
          </a:prstGeom>
          <a:solidFill>
            <a:srgbClr val="2A6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3965F1C6-0549-4F9E-9134-D04B975E6B1C}"/>
              </a:ext>
            </a:extLst>
          </p:cNvPr>
          <p:cNvSpPr/>
          <p:nvPr/>
        </p:nvSpPr>
        <p:spPr>
          <a:xfrm>
            <a:off x="243319" y="965403"/>
            <a:ext cx="1651231" cy="1651231"/>
          </a:xfrm>
          <a:prstGeom prst="rect">
            <a:avLst/>
          </a:prstGeom>
          <a:solidFill>
            <a:srgbClr val="009644"/>
          </a:solidFill>
          <a:ln>
            <a:solidFill>
              <a:srgbClr val="00C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DFF34ADE-37E1-486B-8D95-8FC5F4D06F53}"/>
              </a:ext>
            </a:extLst>
          </p:cNvPr>
          <p:cNvGrpSpPr/>
          <p:nvPr/>
        </p:nvGrpSpPr>
        <p:grpSpPr>
          <a:xfrm>
            <a:off x="773019" y="1500460"/>
            <a:ext cx="591830" cy="581117"/>
            <a:chOff x="4374950" y="4929966"/>
            <a:chExt cx="591830" cy="581117"/>
          </a:xfrm>
        </p:grpSpPr>
        <p:sp>
          <p:nvSpPr>
            <p:cNvPr id="154" name="Rectangle 153">
              <a:extLst>
                <a:ext uri="{FF2B5EF4-FFF2-40B4-BE49-F238E27FC236}">
                  <a16:creationId xmlns:a16="http://schemas.microsoft.com/office/drawing/2014/main" id="{70862FDF-F8A0-44E5-91DE-B9D777BF2CC5}"/>
                </a:ext>
              </a:extLst>
            </p:cNvPr>
            <p:cNvSpPr/>
            <p:nvPr/>
          </p:nvSpPr>
          <p:spPr>
            <a:xfrm>
              <a:off x="4379485" y="4929966"/>
              <a:ext cx="582758" cy="581117"/>
            </a:xfrm>
            <a:prstGeom prst="rect">
              <a:avLst/>
            </a:prstGeom>
            <a:solidFill>
              <a:srgbClr val="00964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0A984815-8433-4864-9638-1C3A7993C9A7}"/>
                </a:ext>
              </a:extLst>
            </p:cNvPr>
            <p:cNvSpPr txBox="1"/>
            <p:nvPr/>
          </p:nvSpPr>
          <p:spPr>
            <a:xfrm>
              <a:off x="4374950" y="5051247"/>
              <a:ext cx="591830" cy="338554"/>
            </a:xfrm>
            <a:prstGeom prst="rect">
              <a:avLst/>
            </a:prstGeom>
            <a:noFill/>
          </p:spPr>
          <p:txBody>
            <a:bodyPr wrap="none" rtlCol="0">
              <a:spAutoFit/>
            </a:bodyPr>
            <a:lstStyle/>
            <a:p>
              <a:pPr algn="ctr"/>
              <a:r>
                <a:rPr lang="en-US" sz="1600" b="1" dirty="0">
                  <a:solidFill>
                    <a:schemeClr val="bg1"/>
                  </a:solidFill>
                  <a:latin typeface="Century Gothic" panose="020B0502020202020204" pitchFamily="34" charset="0"/>
                  <a:cs typeface="Arial" panose="020B0604020202020204" pitchFamily="34" charset="0"/>
                </a:rPr>
                <a:t>16%</a:t>
              </a:r>
            </a:p>
          </p:txBody>
        </p:sp>
      </p:grpSp>
      <p:grpSp>
        <p:nvGrpSpPr>
          <p:cNvPr id="156" name="Group 155">
            <a:extLst>
              <a:ext uri="{FF2B5EF4-FFF2-40B4-BE49-F238E27FC236}">
                <a16:creationId xmlns:a16="http://schemas.microsoft.com/office/drawing/2014/main" id="{504A1AA9-2CCA-49E4-B856-8A23B9D1900C}"/>
              </a:ext>
            </a:extLst>
          </p:cNvPr>
          <p:cNvGrpSpPr/>
          <p:nvPr/>
        </p:nvGrpSpPr>
        <p:grpSpPr>
          <a:xfrm>
            <a:off x="6736732" y="1188270"/>
            <a:ext cx="702449" cy="700471"/>
            <a:chOff x="10566279" y="4984698"/>
            <a:chExt cx="782536" cy="780332"/>
          </a:xfrm>
        </p:grpSpPr>
        <p:sp>
          <p:nvSpPr>
            <p:cNvPr id="157" name="Rectangle 156">
              <a:extLst>
                <a:ext uri="{FF2B5EF4-FFF2-40B4-BE49-F238E27FC236}">
                  <a16:creationId xmlns:a16="http://schemas.microsoft.com/office/drawing/2014/main" id="{A075CE59-6528-4EA8-BC2C-3C00D6084DC3}"/>
                </a:ext>
              </a:extLst>
            </p:cNvPr>
            <p:cNvSpPr/>
            <p:nvPr/>
          </p:nvSpPr>
          <p:spPr>
            <a:xfrm>
              <a:off x="10566279" y="4984698"/>
              <a:ext cx="782536" cy="780332"/>
            </a:xfrm>
            <a:prstGeom prst="rect">
              <a:avLst/>
            </a:prstGeom>
            <a:solidFill>
              <a:srgbClr val="2A69A2"/>
            </a:solidFill>
            <a:ln>
              <a:solidFill>
                <a:srgbClr val="88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980CED0B-E7B9-4FED-948C-9142044F67E2}"/>
                </a:ext>
              </a:extLst>
            </p:cNvPr>
            <p:cNvSpPr txBox="1"/>
            <p:nvPr/>
          </p:nvSpPr>
          <p:spPr>
            <a:xfrm>
              <a:off x="10646683" y="5199302"/>
              <a:ext cx="659305" cy="377153"/>
            </a:xfrm>
            <a:prstGeom prst="rect">
              <a:avLst/>
            </a:prstGeom>
            <a:noFill/>
          </p:spPr>
          <p:txBody>
            <a:bodyPr wrap="none" rtlCol="0">
              <a:spAutoFit/>
            </a:bodyPr>
            <a:lstStyle/>
            <a:p>
              <a:pPr algn="ctr"/>
              <a:r>
                <a:rPr lang="en-US" sz="1600" b="1" dirty="0">
                  <a:solidFill>
                    <a:schemeClr val="bg1"/>
                  </a:solidFill>
                  <a:latin typeface="Century Gothic" panose="020B0502020202020204" pitchFamily="34" charset="0"/>
                  <a:cs typeface="Arial" panose="020B0604020202020204" pitchFamily="34" charset="0"/>
                </a:rPr>
                <a:t>10%</a:t>
              </a:r>
            </a:p>
          </p:txBody>
        </p:sp>
      </p:grpSp>
    </p:spTree>
    <p:extLst>
      <p:ext uri="{BB962C8B-B14F-4D97-AF65-F5344CB8AC3E}">
        <p14:creationId xmlns:p14="http://schemas.microsoft.com/office/powerpoint/2010/main" val="205716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444423" y="1819227"/>
            <a:ext cx="6883616" cy="584775"/>
          </a:xfrm>
          <a:prstGeom prst="rect">
            <a:avLst/>
          </a:prstGeom>
          <a:noFill/>
        </p:spPr>
        <p:txBody>
          <a:bodyPr wrap="none" rtlCol="0">
            <a:spAutoFit/>
          </a:bodyPr>
          <a:lstStyle/>
          <a:p>
            <a:pPr algn="r"/>
            <a:r>
              <a:rPr lang="en-US" sz="3200" b="1" dirty="0">
                <a:solidFill>
                  <a:srgbClr val="B92508"/>
                </a:solidFill>
                <a:latin typeface="Century Gothic" panose="020B0502020202020204" pitchFamily="34" charset="0"/>
                <a:cs typeface="Arial" panose="020B0604020202020204" pitchFamily="34" charset="0"/>
              </a:rPr>
              <a:t>MONEY IN MOBILE/VIDEO/SOCIAL</a:t>
            </a:r>
          </a:p>
        </p:txBody>
      </p:sp>
      <p:sp>
        <p:nvSpPr>
          <p:cNvPr id="10" name="TextBox 9">
            <a:extLst>
              <a:ext uri="{FF2B5EF4-FFF2-40B4-BE49-F238E27FC236}">
                <a16:creationId xmlns:a16="http://schemas.microsoft.com/office/drawing/2014/main" id="{AA06A080-CC97-48F9-ACBC-B8E075C3313B}"/>
              </a:ext>
            </a:extLst>
          </p:cNvPr>
          <p:cNvSpPr txBox="1"/>
          <p:nvPr/>
        </p:nvSpPr>
        <p:spPr>
          <a:xfrm>
            <a:off x="1271617" y="2553754"/>
            <a:ext cx="9587881" cy="2062103"/>
          </a:xfrm>
          <a:prstGeom prst="rect">
            <a:avLst/>
          </a:prstGeom>
          <a:noFill/>
        </p:spPr>
        <p:txBody>
          <a:bodyPr wrap="none" rtlCol="0">
            <a:spAutoFit/>
          </a:bodyPr>
          <a:lstStyle/>
          <a:p>
            <a:r>
              <a:rPr lang="en-US" sz="3200" dirty="0">
                <a:solidFill>
                  <a:srgbClr val="B92508"/>
                </a:solidFill>
                <a:latin typeface="Century Gothic" panose="020B0502020202020204" pitchFamily="34" charset="0"/>
                <a:cs typeface="Arial" panose="020B0604020202020204" pitchFamily="34" charset="0"/>
              </a:rPr>
              <a:t>Internet now 50%+ share of revenue.</a:t>
            </a:r>
          </a:p>
          <a:p>
            <a:r>
              <a:rPr lang="en-US" sz="3200" dirty="0">
                <a:solidFill>
                  <a:srgbClr val="B92508"/>
                </a:solidFill>
                <a:latin typeface="Century Gothic" panose="020B0502020202020204" pitchFamily="34" charset="0"/>
                <a:cs typeface="Arial" panose="020B0604020202020204" pitchFamily="34" charset="0"/>
              </a:rPr>
              <a:t>Internet/social revenue overdeveloped.</a:t>
            </a:r>
          </a:p>
          <a:p>
            <a:r>
              <a:rPr lang="en-US" sz="3200" dirty="0">
                <a:solidFill>
                  <a:srgbClr val="B92508"/>
                </a:solidFill>
                <a:latin typeface="Century Gothic" panose="020B0502020202020204" pitchFamily="34" charset="0"/>
                <a:cs typeface="Arial" panose="020B0604020202020204" pitchFamily="34" charset="0"/>
              </a:rPr>
              <a:t>Mobile closer to full development.</a:t>
            </a:r>
          </a:p>
          <a:p>
            <a:r>
              <a:rPr lang="en-US" sz="3200" dirty="0">
                <a:solidFill>
                  <a:srgbClr val="B92508"/>
                </a:solidFill>
                <a:latin typeface="Century Gothic" panose="020B0502020202020204" pitchFamily="34" charset="0"/>
                <a:cs typeface="Arial" panose="020B0604020202020204" pitchFamily="34" charset="0"/>
              </a:rPr>
              <a:t>Video revenue will always be underdeveloped.</a:t>
            </a:r>
          </a:p>
        </p:txBody>
      </p:sp>
    </p:spTree>
    <p:extLst>
      <p:ext uri="{BB962C8B-B14F-4D97-AF65-F5344CB8AC3E}">
        <p14:creationId xmlns:p14="http://schemas.microsoft.com/office/powerpoint/2010/main" val="799908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10"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626699" y="825231"/>
            <a:ext cx="2938626"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Actions</a:t>
            </a:r>
          </a:p>
        </p:txBody>
      </p:sp>
      <p:grpSp>
        <p:nvGrpSpPr>
          <p:cNvPr id="2" name="Group 1">
            <a:extLst>
              <a:ext uri="{FF2B5EF4-FFF2-40B4-BE49-F238E27FC236}">
                <a16:creationId xmlns:a16="http://schemas.microsoft.com/office/drawing/2014/main" id="{30561C8E-E836-489F-8378-A006BEF96153}"/>
              </a:ext>
            </a:extLst>
          </p:cNvPr>
          <p:cNvGrpSpPr/>
          <p:nvPr/>
        </p:nvGrpSpPr>
        <p:grpSpPr>
          <a:xfrm>
            <a:off x="3743661" y="3204704"/>
            <a:ext cx="4704678" cy="3290656"/>
            <a:chOff x="3743661" y="3204704"/>
            <a:chExt cx="4704678" cy="3290656"/>
          </a:xfrm>
        </p:grpSpPr>
        <p:pic>
          <p:nvPicPr>
            <p:cNvPr id="9218" name="Picture 2" descr="Ethan Frome first edition cover.jpg">
              <a:extLst>
                <a:ext uri="{FF2B5EF4-FFF2-40B4-BE49-F238E27FC236}">
                  <a16:creationId xmlns:a16="http://schemas.microsoft.com/office/drawing/2014/main" id="{0758AB33-5381-4778-88B4-06661C5F762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576" t="4357" r="5766" b="4156"/>
            <a:stretch/>
          </p:blipFill>
          <p:spPr bwMode="auto">
            <a:xfrm>
              <a:off x="5361618" y="3204704"/>
              <a:ext cx="1468765" cy="21142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F1B01A-24AF-45D5-9F48-160BD1D28FBB}"/>
                </a:ext>
              </a:extLst>
            </p:cNvPr>
            <p:cNvSpPr txBox="1"/>
            <p:nvPr/>
          </p:nvSpPr>
          <p:spPr>
            <a:xfrm>
              <a:off x="3743661" y="5479697"/>
              <a:ext cx="4704678" cy="1015663"/>
            </a:xfrm>
            <a:prstGeom prst="rect">
              <a:avLst/>
            </a:prstGeom>
            <a:noFill/>
          </p:spPr>
          <p:txBody>
            <a:bodyPr wrap="square" rtlCol="0">
              <a:spAutoFit/>
            </a:bodyPr>
            <a:lstStyle/>
            <a:p>
              <a:pPr algn="ctr"/>
              <a:r>
                <a:rPr lang="en-US" sz="2400" dirty="0">
                  <a:solidFill>
                    <a:srgbClr val="B92508"/>
                  </a:solidFill>
                  <a:latin typeface="Century Gothic" panose="020B0502020202020204" pitchFamily="34" charset="0"/>
                </a:rPr>
                <a:t>Ethan </a:t>
              </a:r>
              <a:r>
                <a:rPr lang="en-US" sz="2400" dirty="0" err="1">
                  <a:solidFill>
                    <a:srgbClr val="B92508"/>
                  </a:solidFill>
                  <a:latin typeface="Century Gothic" panose="020B0502020202020204" pitchFamily="34" charset="0"/>
                </a:rPr>
                <a:t>Frome</a:t>
              </a:r>
              <a:endParaRPr lang="en-US" sz="2400" dirty="0">
                <a:solidFill>
                  <a:srgbClr val="B92508"/>
                </a:solidFill>
                <a:latin typeface="Century Gothic" panose="020B0502020202020204" pitchFamily="34" charset="0"/>
              </a:endParaRPr>
            </a:p>
            <a:p>
              <a:pPr algn="ctr"/>
              <a:r>
                <a:rPr lang="en-US" dirty="0">
                  <a:solidFill>
                    <a:srgbClr val="B92508"/>
                  </a:solidFill>
                  <a:latin typeface="Century Gothic" panose="020B0502020202020204" pitchFamily="34" charset="0"/>
                </a:rPr>
                <a:t>Edith Wharton</a:t>
              </a:r>
            </a:p>
            <a:p>
              <a:pPr algn="ctr"/>
              <a:r>
                <a:rPr lang="en-US" dirty="0">
                  <a:solidFill>
                    <a:srgbClr val="B92508"/>
                  </a:solidFill>
                  <a:latin typeface="Century Gothic" panose="020B0502020202020204" pitchFamily="34" charset="0"/>
                </a:rPr>
                <a:t>1911</a:t>
              </a:r>
            </a:p>
          </p:txBody>
        </p:sp>
      </p:grpSp>
      <p:sp>
        <p:nvSpPr>
          <p:cNvPr id="12" name="TextBox 11">
            <a:extLst>
              <a:ext uri="{FF2B5EF4-FFF2-40B4-BE49-F238E27FC236}">
                <a16:creationId xmlns:a16="http://schemas.microsoft.com/office/drawing/2014/main" id="{24F3437C-F86B-4A43-9A73-194010B25887}"/>
              </a:ext>
            </a:extLst>
          </p:cNvPr>
          <p:cNvSpPr txBox="1"/>
          <p:nvPr/>
        </p:nvSpPr>
        <p:spPr>
          <a:xfrm>
            <a:off x="356315" y="1871728"/>
            <a:ext cx="11479370" cy="646331"/>
          </a:xfrm>
          <a:prstGeom prst="rect">
            <a:avLst/>
          </a:prstGeom>
          <a:noFill/>
        </p:spPr>
        <p:txBody>
          <a:bodyPr wrap="square" rtlCol="0">
            <a:spAutoFit/>
          </a:bodyPr>
          <a:lstStyle/>
          <a:p>
            <a:pPr algn="ctr"/>
            <a:r>
              <a:rPr lang="en-US" sz="3600" i="1" dirty="0">
                <a:solidFill>
                  <a:srgbClr val="B92508"/>
                </a:solidFill>
                <a:latin typeface="Century Gothic" panose="020B0502020202020204" pitchFamily="34" charset="0"/>
              </a:rPr>
              <a:t>“I had the story, bit by bit, from various people…”</a:t>
            </a:r>
          </a:p>
        </p:txBody>
      </p:sp>
    </p:spTree>
    <p:extLst>
      <p:ext uri="{BB962C8B-B14F-4D97-AF65-F5344CB8AC3E}">
        <p14:creationId xmlns:p14="http://schemas.microsoft.com/office/powerpoint/2010/main" val="38387274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TextBox 389"/>
          <p:cNvSpPr txBox="1"/>
          <p:nvPr/>
        </p:nvSpPr>
        <p:spPr>
          <a:xfrm>
            <a:off x="1394519" y="2039523"/>
            <a:ext cx="9331539" cy="1569660"/>
          </a:xfrm>
          <a:prstGeom prst="rect">
            <a:avLst/>
          </a:prstGeom>
          <a:noFill/>
        </p:spPr>
        <p:txBody>
          <a:bodyPr wrap="square" rtlCol="0">
            <a:spAutoFit/>
          </a:bodyPr>
          <a:lstStyle/>
          <a:p>
            <a:r>
              <a:rPr lang="en-US" sz="2600" b="1" dirty="0">
                <a:solidFill>
                  <a:srgbClr val="B92508"/>
                </a:solidFill>
                <a:latin typeface="Century Gothic" panose="020B0502020202020204" pitchFamily="34" charset="0"/>
              </a:rPr>
              <a:t>DEVICE ACTION </a:t>
            </a:r>
          </a:p>
          <a:p>
            <a:r>
              <a:rPr lang="en-US" sz="2600" dirty="0">
                <a:solidFill>
                  <a:srgbClr val="B92508"/>
                </a:solidFill>
                <a:latin typeface="Century Gothic" panose="020B0502020202020204" pitchFamily="34" charset="0"/>
              </a:rPr>
              <a:t>Need to learn how to “smart” communicate?</a:t>
            </a:r>
          </a:p>
          <a:p>
            <a:r>
              <a:rPr lang="en-US" sz="2600" dirty="0">
                <a:solidFill>
                  <a:srgbClr val="B92508"/>
                </a:solidFill>
                <a:latin typeface="Century Gothic" panose="020B0502020202020204" pitchFamily="34" charset="0"/>
              </a:rPr>
              <a:t>“Consumer take-up of voice commerce remains low.”</a:t>
            </a:r>
          </a:p>
          <a:p>
            <a:pPr algn="r"/>
            <a:r>
              <a:rPr lang="en-US" i="1" dirty="0">
                <a:solidFill>
                  <a:srgbClr val="B92508"/>
                </a:solidFill>
                <a:latin typeface="Century Gothic" panose="020B0502020202020204" pitchFamily="34" charset="0"/>
              </a:rPr>
              <a:t>David </a:t>
            </a:r>
            <a:r>
              <a:rPr lang="en-US" i="1" dirty="0" err="1">
                <a:solidFill>
                  <a:srgbClr val="B92508"/>
                </a:solidFill>
                <a:latin typeface="Century Gothic" panose="020B0502020202020204" pitchFamily="34" charset="0"/>
              </a:rPr>
              <a:t>Tiltman</a:t>
            </a:r>
            <a:r>
              <a:rPr lang="en-US" i="1" dirty="0">
                <a:solidFill>
                  <a:srgbClr val="B92508"/>
                </a:solidFill>
                <a:latin typeface="Century Gothic" panose="020B0502020202020204" pitchFamily="34" charset="0"/>
              </a:rPr>
              <a:t>, WARC, yesterday</a:t>
            </a:r>
            <a:endParaRPr lang="en-US" sz="1600" i="1"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415689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0">
                                            <p:txEl>
                                              <p:pRg st="0" end="0"/>
                                            </p:txEl>
                                          </p:spTgt>
                                        </p:tgtEl>
                                        <p:attrNameLst>
                                          <p:attrName>style.visibility</p:attrName>
                                        </p:attrNameLst>
                                      </p:cBhvr>
                                      <p:to>
                                        <p:strVal val="visible"/>
                                      </p:to>
                                    </p:set>
                                    <p:animEffect transition="in" filter="fade">
                                      <p:cBhvr>
                                        <p:cTn id="7" dur="1000"/>
                                        <p:tgtEl>
                                          <p:spTgt spid="390">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90">
                                            <p:txEl>
                                              <p:pRg st="1" end="1"/>
                                            </p:txEl>
                                          </p:spTgt>
                                        </p:tgtEl>
                                        <p:attrNameLst>
                                          <p:attrName>style.visibility</p:attrName>
                                        </p:attrNameLst>
                                      </p:cBhvr>
                                      <p:to>
                                        <p:strVal val="visible"/>
                                      </p:to>
                                    </p:set>
                                    <p:animEffect transition="in" filter="fade">
                                      <p:cBhvr>
                                        <p:cTn id="11" dur="1000"/>
                                        <p:tgtEl>
                                          <p:spTgt spid="39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0">
                                            <p:txEl>
                                              <p:pRg st="2" end="2"/>
                                            </p:txEl>
                                          </p:spTgt>
                                        </p:tgtEl>
                                        <p:attrNameLst>
                                          <p:attrName>style.visibility</p:attrName>
                                        </p:attrNameLst>
                                      </p:cBhvr>
                                      <p:to>
                                        <p:strVal val="visible"/>
                                      </p:to>
                                    </p:set>
                                    <p:animEffect transition="in" filter="fade">
                                      <p:cBhvr>
                                        <p:cTn id="16" dur="1000"/>
                                        <p:tgtEl>
                                          <p:spTgt spid="390">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0">
                                            <p:txEl>
                                              <p:pRg st="3" end="3"/>
                                            </p:txEl>
                                          </p:spTgt>
                                        </p:tgtEl>
                                        <p:attrNameLst>
                                          <p:attrName>style.visibility</p:attrName>
                                        </p:attrNameLst>
                                      </p:cBhvr>
                                      <p:to>
                                        <p:strVal val="visible"/>
                                      </p:to>
                                    </p:set>
                                    <p:animEffect transition="in" filter="fade">
                                      <p:cBhvr>
                                        <p:cTn id="19" dur="1000"/>
                                        <p:tgtEl>
                                          <p:spTgt spid="3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uiExpand="1"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5A51CD73-165F-4E77-A2BF-3DEEA335B1B2}"/>
              </a:ext>
            </a:extLst>
          </p:cNvPr>
          <p:cNvSpPr txBox="1"/>
          <p:nvPr/>
        </p:nvSpPr>
        <p:spPr>
          <a:xfrm>
            <a:off x="1414856" y="2040864"/>
            <a:ext cx="10267627" cy="1292662"/>
          </a:xfrm>
          <a:prstGeom prst="rect">
            <a:avLst/>
          </a:prstGeom>
          <a:noFill/>
        </p:spPr>
        <p:txBody>
          <a:bodyPr wrap="square" rtlCol="0">
            <a:spAutoFit/>
          </a:bodyPr>
          <a:lstStyle/>
          <a:p>
            <a:r>
              <a:rPr lang="en-US" sz="2600" b="1" dirty="0">
                <a:solidFill>
                  <a:srgbClr val="B92508"/>
                </a:solidFill>
                <a:latin typeface="Century Gothic" panose="020B0502020202020204" pitchFamily="34" charset="0"/>
              </a:rPr>
              <a:t>MEDIA ACTION</a:t>
            </a:r>
          </a:p>
          <a:p>
            <a:r>
              <a:rPr lang="en-US" sz="2600" dirty="0">
                <a:solidFill>
                  <a:srgbClr val="B92508"/>
                </a:solidFill>
                <a:latin typeface="Century Gothic" panose="020B0502020202020204" pitchFamily="34" charset="0"/>
              </a:rPr>
              <a:t>Plan against the “Two Solitudes” </a:t>
            </a:r>
            <a:r>
              <a:rPr lang="en-US" sz="2000" i="1" dirty="0">
                <a:solidFill>
                  <a:srgbClr val="C00000"/>
                </a:solidFill>
                <a:latin typeface="Century Gothic" panose="020B0502020202020204" pitchFamily="34" charset="0"/>
              </a:rPr>
              <a:t>Hugh MacLennan</a:t>
            </a:r>
            <a:r>
              <a:rPr lang="en-US" sz="2600" dirty="0">
                <a:solidFill>
                  <a:srgbClr val="C00000"/>
                </a:solidFill>
                <a:latin typeface="Century Gothic" panose="020B0502020202020204" pitchFamily="34" charset="0"/>
              </a:rPr>
              <a:t>.</a:t>
            </a:r>
          </a:p>
          <a:p>
            <a:r>
              <a:rPr lang="en-US" sz="2600" dirty="0">
                <a:solidFill>
                  <a:srgbClr val="B92508"/>
                </a:solidFill>
                <a:latin typeface="Century Gothic" panose="020B0502020202020204" pitchFamily="34" charset="0"/>
              </a:rPr>
              <a:t>Older (offline)/younger (online) solitudes.</a:t>
            </a:r>
          </a:p>
        </p:txBody>
      </p:sp>
    </p:spTree>
    <p:extLst>
      <p:ext uri="{BB962C8B-B14F-4D97-AF65-F5344CB8AC3E}">
        <p14:creationId xmlns:p14="http://schemas.microsoft.com/office/powerpoint/2010/main" val="65176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fade">
                                      <p:cBhvr>
                                        <p:cTn id="7" dur="1000"/>
                                        <p:tgtEl>
                                          <p:spTgt spid="3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animEffect transition="in" filter="fade">
                                      <p:cBhvr>
                                        <p:cTn id="11" dur="1000"/>
                                        <p:tgtEl>
                                          <p:spTgt spid="3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xEl>
                                              <p:pRg st="2" end="2"/>
                                            </p:txEl>
                                          </p:spTgt>
                                        </p:tgtEl>
                                        <p:attrNameLst>
                                          <p:attrName>style.visibility</p:attrName>
                                        </p:attrNameLst>
                                      </p:cBhvr>
                                      <p:to>
                                        <p:strVal val="visible"/>
                                      </p:to>
                                    </p:set>
                                    <p:animEffect transition="in" filter="fade">
                                      <p:cBhvr>
                                        <p:cTn id="16" dur="1000"/>
                                        <p:tgtEl>
                                          <p:spTgt spid="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uiExpand="1"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1F1A5EA-6412-4D74-8C2A-40DDE0F56372}"/>
              </a:ext>
            </a:extLst>
          </p:cNvPr>
          <p:cNvSpPr txBox="1"/>
          <p:nvPr/>
        </p:nvSpPr>
        <p:spPr>
          <a:xfrm>
            <a:off x="1401011" y="2028870"/>
            <a:ext cx="10790989" cy="1292662"/>
          </a:xfrm>
          <a:prstGeom prst="rect">
            <a:avLst/>
          </a:prstGeom>
          <a:noFill/>
        </p:spPr>
        <p:txBody>
          <a:bodyPr wrap="square" rtlCol="0">
            <a:spAutoFit/>
          </a:bodyPr>
          <a:lstStyle/>
          <a:p>
            <a:r>
              <a:rPr lang="en-US" sz="2600" b="1" dirty="0">
                <a:solidFill>
                  <a:srgbClr val="B92508"/>
                </a:solidFill>
                <a:latin typeface="Century Gothic" panose="020B0502020202020204" pitchFamily="34" charset="0"/>
              </a:rPr>
              <a:t>E-COMMERCE ACTION</a:t>
            </a:r>
          </a:p>
          <a:p>
            <a:r>
              <a:rPr lang="en-US" sz="2600" dirty="0">
                <a:solidFill>
                  <a:srgbClr val="B92508"/>
                </a:solidFill>
                <a:latin typeface="Century Gothic" panose="020B0502020202020204" pitchFamily="34" charset="0"/>
              </a:rPr>
              <a:t>Only medium that provides both mental and physical availability.</a:t>
            </a:r>
          </a:p>
          <a:p>
            <a:r>
              <a:rPr lang="en-US" sz="2600" dirty="0">
                <a:solidFill>
                  <a:srgbClr val="B92508"/>
                </a:solidFill>
                <a:latin typeface="Century Gothic" panose="020B0502020202020204" pitchFamily="34" charset="0"/>
              </a:rPr>
              <a:t>Media plan must learn how to incorporate “e-channel media”.</a:t>
            </a:r>
          </a:p>
        </p:txBody>
      </p:sp>
    </p:spTree>
    <p:extLst>
      <p:ext uri="{BB962C8B-B14F-4D97-AF65-F5344CB8AC3E}">
        <p14:creationId xmlns:p14="http://schemas.microsoft.com/office/powerpoint/2010/main" val="409600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1000"/>
                                        <p:tgtEl>
                                          <p:spTgt spid="37">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animEffect transition="in" filter="fade">
                                      <p:cBhvr>
                                        <p:cTn id="11" dur="1000"/>
                                        <p:tgtEl>
                                          <p:spTgt spid="3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xEl>
                                              <p:pRg st="2" end="2"/>
                                            </p:txEl>
                                          </p:spTgt>
                                        </p:tgtEl>
                                        <p:attrNameLst>
                                          <p:attrName>style.visibility</p:attrName>
                                        </p:attrNameLst>
                                      </p:cBhvr>
                                      <p:to>
                                        <p:strVal val="visible"/>
                                      </p:to>
                                    </p:set>
                                    <p:animEffect transition="in" filter="fade">
                                      <p:cBhvr>
                                        <p:cTn id="16" dur="1000"/>
                                        <p:tgtEl>
                                          <p:spTgt spid="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TextBox 389"/>
          <p:cNvSpPr txBox="1"/>
          <p:nvPr/>
        </p:nvSpPr>
        <p:spPr>
          <a:xfrm>
            <a:off x="1415565" y="2042518"/>
            <a:ext cx="11233971" cy="1692771"/>
          </a:xfrm>
          <a:prstGeom prst="rect">
            <a:avLst/>
          </a:prstGeom>
          <a:noFill/>
        </p:spPr>
        <p:txBody>
          <a:bodyPr wrap="square" rtlCol="0">
            <a:spAutoFit/>
          </a:bodyPr>
          <a:lstStyle/>
          <a:p>
            <a:r>
              <a:rPr lang="en-US" sz="2600" b="1" dirty="0">
                <a:solidFill>
                  <a:srgbClr val="B92508"/>
                </a:solidFill>
                <a:latin typeface="Century Gothic" panose="020B0502020202020204" pitchFamily="34" charset="0"/>
              </a:rPr>
              <a:t>ONLINE AUDIO ACTION</a:t>
            </a:r>
          </a:p>
          <a:p>
            <a:r>
              <a:rPr lang="en-US" sz="2600" dirty="0">
                <a:solidFill>
                  <a:srgbClr val="B92508"/>
                </a:solidFill>
                <a:latin typeface="Century Gothic" panose="020B0502020202020204" pitchFamily="34" charset="0"/>
              </a:rPr>
              <a:t>Left critical mass behind last year. </a:t>
            </a:r>
          </a:p>
          <a:p>
            <a:r>
              <a:rPr lang="en-US" sz="2600" dirty="0">
                <a:solidFill>
                  <a:srgbClr val="B92508"/>
                </a:solidFill>
                <a:latin typeface="Century Gothic" panose="020B0502020202020204" pitchFamily="34" charset="0"/>
              </a:rPr>
              <a:t>The time really has come to engage with this media channel.</a:t>
            </a:r>
          </a:p>
          <a:p>
            <a:r>
              <a:rPr lang="en-US" sz="2600" dirty="0">
                <a:solidFill>
                  <a:srgbClr val="B92508"/>
                </a:solidFill>
                <a:latin typeface="Century Gothic" panose="020B0502020202020204" pitchFamily="34" charset="0"/>
              </a:rPr>
              <a:t>Podcast buy/sell infrastructure has developed.</a:t>
            </a:r>
          </a:p>
        </p:txBody>
      </p:sp>
    </p:spTree>
    <p:extLst>
      <p:ext uri="{BB962C8B-B14F-4D97-AF65-F5344CB8AC3E}">
        <p14:creationId xmlns:p14="http://schemas.microsoft.com/office/powerpoint/2010/main" val="312837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0">
                                            <p:txEl>
                                              <p:pRg st="0" end="0"/>
                                            </p:txEl>
                                          </p:spTgt>
                                        </p:tgtEl>
                                        <p:attrNameLst>
                                          <p:attrName>style.visibility</p:attrName>
                                        </p:attrNameLst>
                                      </p:cBhvr>
                                      <p:to>
                                        <p:strVal val="visible"/>
                                      </p:to>
                                    </p:set>
                                    <p:animEffect transition="in" filter="fade">
                                      <p:cBhvr>
                                        <p:cTn id="7" dur="1000"/>
                                        <p:tgtEl>
                                          <p:spTgt spid="390">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90">
                                            <p:txEl>
                                              <p:pRg st="1" end="1"/>
                                            </p:txEl>
                                          </p:spTgt>
                                        </p:tgtEl>
                                        <p:attrNameLst>
                                          <p:attrName>style.visibility</p:attrName>
                                        </p:attrNameLst>
                                      </p:cBhvr>
                                      <p:to>
                                        <p:strVal val="visible"/>
                                      </p:to>
                                    </p:set>
                                    <p:animEffect transition="in" filter="fade">
                                      <p:cBhvr>
                                        <p:cTn id="11" dur="1000"/>
                                        <p:tgtEl>
                                          <p:spTgt spid="39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0">
                                            <p:txEl>
                                              <p:pRg st="2" end="2"/>
                                            </p:txEl>
                                          </p:spTgt>
                                        </p:tgtEl>
                                        <p:attrNameLst>
                                          <p:attrName>style.visibility</p:attrName>
                                        </p:attrNameLst>
                                      </p:cBhvr>
                                      <p:to>
                                        <p:strVal val="visible"/>
                                      </p:to>
                                    </p:set>
                                    <p:animEffect transition="in" filter="fade">
                                      <p:cBhvr>
                                        <p:cTn id="16" dur="1000"/>
                                        <p:tgtEl>
                                          <p:spTgt spid="39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90">
                                            <p:txEl>
                                              <p:pRg st="3" end="3"/>
                                            </p:txEl>
                                          </p:spTgt>
                                        </p:tgtEl>
                                        <p:attrNameLst>
                                          <p:attrName>style.visibility</p:attrName>
                                        </p:attrNameLst>
                                      </p:cBhvr>
                                      <p:to>
                                        <p:strVal val="visible"/>
                                      </p:to>
                                    </p:set>
                                    <p:animEffect transition="in" filter="fade">
                                      <p:cBhvr>
                                        <p:cTn id="21" dur="1000"/>
                                        <p:tgtEl>
                                          <p:spTgt spid="3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F132CA6C-B6F4-4A5F-875C-E35668F65D08}"/>
              </a:ext>
            </a:extLst>
          </p:cNvPr>
          <p:cNvSpPr/>
          <p:nvPr/>
        </p:nvSpPr>
        <p:spPr>
          <a:xfrm>
            <a:off x="725627" y="2935138"/>
            <a:ext cx="1601089" cy="3154226"/>
          </a:xfrm>
          <a:custGeom>
            <a:avLst/>
            <a:gdLst>
              <a:gd name="connsiteX0" fmla="*/ 0 w 8237220"/>
              <a:gd name="connsiteY0" fmla="*/ 1478284 h 1615890"/>
              <a:gd name="connsiteX1" fmla="*/ 83820 w 8237220"/>
              <a:gd name="connsiteY1" fmla="*/ 1363984 h 1615890"/>
              <a:gd name="connsiteX2" fmla="*/ 175260 w 8237220"/>
              <a:gd name="connsiteY2" fmla="*/ 1402084 h 1615890"/>
              <a:gd name="connsiteX3" fmla="*/ 266700 w 8237220"/>
              <a:gd name="connsiteY3" fmla="*/ 1257304 h 1615890"/>
              <a:gd name="connsiteX4" fmla="*/ 381000 w 8237220"/>
              <a:gd name="connsiteY4" fmla="*/ 4 h 1615890"/>
              <a:gd name="connsiteX5" fmla="*/ 464820 w 8237220"/>
              <a:gd name="connsiteY5" fmla="*/ 1272544 h 1615890"/>
              <a:gd name="connsiteX6" fmla="*/ 571500 w 8237220"/>
              <a:gd name="connsiteY6" fmla="*/ 1455424 h 1615890"/>
              <a:gd name="connsiteX7" fmla="*/ 762000 w 8237220"/>
              <a:gd name="connsiteY7" fmla="*/ 1554484 h 1615890"/>
              <a:gd name="connsiteX8" fmla="*/ 1135380 w 8237220"/>
              <a:gd name="connsiteY8" fmla="*/ 1615444 h 1615890"/>
              <a:gd name="connsiteX9" fmla="*/ 1371600 w 8237220"/>
              <a:gd name="connsiteY9" fmla="*/ 1524004 h 1615890"/>
              <a:gd name="connsiteX10" fmla="*/ 1508760 w 8237220"/>
              <a:gd name="connsiteY10" fmla="*/ 1539244 h 1615890"/>
              <a:gd name="connsiteX11" fmla="*/ 1714500 w 8237220"/>
              <a:gd name="connsiteY11" fmla="*/ 1592584 h 1615890"/>
              <a:gd name="connsiteX12" fmla="*/ 1996440 w 8237220"/>
              <a:gd name="connsiteY12" fmla="*/ 1577344 h 1615890"/>
              <a:gd name="connsiteX13" fmla="*/ 2202180 w 8237220"/>
              <a:gd name="connsiteY13" fmla="*/ 1600204 h 1615890"/>
              <a:gd name="connsiteX14" fmla="*/ 2286000 w 8237220"/>
              <a:gd name="connsiteY14" fmla="*/ 1455424 h 1615890"/>
              <a:gd name="connsiteX15" fmla="*/ 2499360 w 8237220"/>
              <a:gd name="connsiteY15" fmla="*/ 1592584 h 1615890"/>
              <a:gd name="connsiteX16" fmla="*/ 2667000 w 8237220"/>
              <a:gd name="connsiteY16" fmla="*/ 1577344 h 1615890"/>
              <a:gd name="connsiteX17" fmla="*/ 2842260 w 8237220"/>
              <a:gd name="connsiteY17" fmla="*/ 1524004 h 1615890"/>
              <a:gd name="connsiteX18" fmla="*/ 3101340 w 8237220"/>
              <a:gd name="connsiteY18" fmla="*/ 1600204 h 1615890"/>
              <a:gd name="connsiteX19" fmla="*/ 3383280 w 8237220"/>
              <a:gd name="connsiteY19" fmla="*/ 1562104 h 1615890"/>
              <a:gd name="connsiteX20" fmla="*/ 3482340 w 8237220"/>
              <a:gd name="connsiteY20" fmla="*/ 1508764 h 1615890"/>
              <a:gd name="connsiteX21" fmla="*/ 3703320 w 8237220"/>
              <a:gd name="connsiteY21" fmla="*/ 1592584 h 1615890"/>
              <a:gd name="connsiteX22" fmla="*/ 4785360 w 8237220"/>
              <a:gd name="connsiteY22" fmla="*/ 1584964 h 1615890"/>
              <a:gd name="connsiteX23" fmla="*/ 4968240 w 8237220"/>
              <a:gd name="connsiteY23" fmla="*/ 1554484 h 1615890"/>
              <a:gd name="connsiteX24" fmla="*/ 5143500 w 8237220"/>
              <a:gd name="connsiteY24" fmla="*/ 1562104 h 1615890"/>
              <a:gd name="connsiteX25" fmla="*/ 5494020 w 8237220"/>
              <a:gd name="connsiteY25" fmla="*/ 1584964 h 1615890"/>
              <a:gd name="connsiteX26" fmla="*/ 5966460 w 8237220"/>
              <a:gd name="connsiteY26" fmla="*/ 1592584 h 1615890"/>
              <a:gd name="connsiteX27" fmla="*/ 7117080 w 8237220"/>
              <a:gd name="connsiteY27" fmla="*/ 1607824 h 1615890"/>
              <a:gd name="connsiteX28" fmla="*/ 8237220 w 8237220"/>
              <a:gd name="connsiteY28" fmla="*/ 1615444 h 1615890"/>
              <a:gd name="connsiteX0" fmla="*/ 0 w 8237220"/>
              <a:gd name="connsiteY0" fmla="*/ 1478284 h 1615568"/>
              <a:gd name="connsiteX1" fmla="*/ 83820 w 8237220"/>
              <a:gd name="connsiteY1" fmla="*/ 1363984 h 1615568"/>
              <a:gd name="connsiteX2" fmla="*/ 175260 w 8237220"/>
              <a:gd name="connsiteY2" fmla="*/ 1402084 h 1615568"/>
              <a:gd name="connsiteX3" fmla="*/ 266700 w 8237220"/>
              <a:gd name="connsiteY3" fmla="*/ 1257304 h 1615568"/>
              <a:gd name="connsiteX4" fmla="*/ 381000 w 8237220"/>
              <a:gd name="connsiteY4" fmla="*/ 4 h 1615568"/>
              <a:gd name="connsiteX5" fmla="*/ 464820 w 8237220"/>
              <a:gd name="connsiteY5" fmla="*/ 1272544 h 1615568"/>
              <a:gd name="connsiteX6" fmla="*/ 571500 w 8237220"/>
              <a:gd name="connsiteY6" fmla="*/ 1455424 h 1615568"/>
              <a:gd name="connsiteX7" fmla="*/ 762000 w 8237220"/>
              <a:gd name="connsiteY7" fmla="*/ 1554484 h 1615568"/>
              <a:gd name="connsiteX8" fmla="*/ 1135380 w 8237220"/>
              <a:gd name="connsiteY8" fmla="*/ 1615444 h 1615568"/>
              <a:gd name="connsiteX9" fmla="*/ 1508760 w 8237220"/>
              <a:gd name="connsiteY9" fmla="*/ 1539244 h 1615568"/>
              <a:gd name="connsiteX10" fmla="*/ 1714500 w 8237220"/>
              <a:gd name="connsiteY10" fmla="*/ 1592584 h 1615568"/>
              <a:gd name="connsiteX11" fmla="*/ 1996440 w 8237220"/>
              <a:gd name="connsiteY11" fmla="*/ 1577344 h 1615568"/>
              <a:gd name="connsiteX12" fmla="*/ 2202180 w 8237220"/>
              <a:gd name="connsiteY12" fmla="*/ 1600204 h 1615568"/>
              <a:gd name="connsiteX13" fmla="*/ 2286000 w 8237220"/>
              <a:gd name="connsiteY13" fmla="*/ 1455424 h 1615568"/>
              <a:gd name="connsiteX14" fmla="*/ 2499360 w 8237220"/>
              <a:gd name="connsiteY14" fmla="*/ 1592584 h 1615568"/>
              <a:gd name="connsiteX15" fmla="*/ 2667000 w 8237220"/>
              <a:gd name="connsiteY15" fmla="*/ 1577344 h 1615568"/>
              <a:gd name="connsiteX16" fmla="*/ 2842260 w 8237220"/>
              <a:gd name="connsiteY16" fmla="*/ 1524004 h 1615568"/>
              <a:gd name="connsiteX17" fmla="*/ 3101340 w 8237220"/>
              <a:gd name="connsiteY17" fmla="*/ 1600204 h 1615568"/>
              <a:gd name="connsiteX18" fmla="*/ 3383280 w 8237220"/>
              <a:gd name="connsiteY18" fmla="*/ 1562104 h 1615568"/>
              <a:gd name="connsiteX19" fmla="*/ 3482340 w 8237220"/>
              <a:gd name="connsiteY19" fmla="*/ 1508764 h 1615568"/>
              <a:gd name="connsiteX20" fmla="*/ 3703320 w 8237220"/>
              <a:gd name="connsiteY20" fmla="*/ 1592584 h 1615568"/>
              <a:gd name="connsiteX21" fmla="*/ 4785360 w 8237220"/>
              <a:gd name="connsiteY21" fmla="*/ 1584964 h 1615568"/>
              <a:gd name="connsiteX22" fmla="*/ 4968240 w 8237220"/>
              <a:gd name="connsiteY22" fmla="*/ 1554484 h 1615568"/>
              <a:gd name="connsiteX23" fmla="*/ 5143500 w 8237220"/>
              <a:gd name="connsiteY23" fmla="*/ 1562104 h 1615568"/>
              <a:gd name="connsiteX24" fmla="*/ 5494020 w 8237220"/>
              <a:gd name="connsiteY24" fmla="*/ 1584964 h 1615568"/>
              <a:gd name="connsiteX25" fmla="*/ 5966460 w 8237220"/>
              <a:gd name="connsiteY25" fmla="*/ 1592584 h 1615568"/>
              <a:gd name="connsiteX26" fmla="*/ 7117080 w 8237220"/>
              <a:gd name="connsiteY26" fmla="*/ 1607824 h 1615568"/>
              <a:gd name="connsiteX27" fmla="*/ 8237220 w 8237220"/>
              <a:gd name="connsiteY27" fmla="*/ 1615444 h 1615568"/>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1714500 w 8237220"/>
              <a:gd name="connsiteY9" fmla="*/ 1592584 h 1615444"/>
              <a:gd name="connsiteX10" fmla="*/ 1996440 w 8237220"/>
              <a:gd name="connsiteY10" fmla="*/ 1577344 h 1615444"/>
              <a:gd name="connsiteX11" fmla="*/ 2202180 w 8237220"/>
              <a:gd name="connsiteY11" fmla="*/ 1600204 h 1615444"/>
              <a:gd name="connsiteX12" fmla="*/ 2286000 w 8237220"/>
              <a:gd name="connsiteY12" fmla="*/ 1455424 h 1615444"/>
              <a:gd name="connsiteX13" fmla="*/ 2499360 w 8237220"/>
              <a:gd name="connsiteY13" fmla="*/ 1592584 h 1615444"/>
              <a:gd name="connsiteX14" fmla="*/ 2667000 w 8237220"/>
              <a:gd name="connsiteY14" fmla="*/ 1577344 h 1615444"/>
              <a:gd name="connsiteX15" fmla="*/ 2842260 w 8237220"/>
              <a:gd name="connsiteY15" fmla="*/ 1524004 h 1615444"/>
              <a:gd name="connsiteX16" fmla="*/ 3101340 w 8237220"/>
              <a:gd name="connsiteY16" fmla="*/ 1600204 h 1615444"/>
              <a:gd name="connsiteX17" fmla="*/ 3383280 w 8237220"/>
              <a:gd name="connsiteY17" fmla="*/ 1562104 h 1615444"/>
              <a:gd name="connsiteX18" fmla="*/ 3482340 w 8237220"/>
              <a:gd name="connsiteY18" fmla="*/ 1508764 h 1615444"/>
              <a:gd name="connsiteX19" fmla="*/ 3703320 w 8237220"/>
              <a:gd name="connsiteY19" fmla="*/ 1592584 h 1615444"/>
              <a:gd name="connsiteX20" fmla="*/ 4785360 w 8237220"/>
              <a:gd name="connsiteY20" fmla="*/ 1584964 h 1615444"/>
              <a:gd name="connsiteX21" fmla="*/ 4968240 w 8237220"/>
              <a:gd name="connsiteY21" fmla="*/ 1554484 h 1615444"/>
              <a:gd name="connsiteX22" fmla="*/ 5143500 w 8237220"/>
              <a:gd name="connsiteY22" fmla="*/ 1562104 h 1615444"/>
              <a:gd name="connsiteX23" fmla="*/ 5494020 w 8237220"/>
              <a:gd name="connsiteY23" fmla="*/ 1584964 h 1615444"/>
              <a:gd name="connsiteX24" fmla="*/ 5966460 w 8237220"/>
              <a:gd name="connsiteY24" fmla="*/ 1592584 h 1615444"/>
              <a:gd name="connsiteX25" fmla="*/ 7117080 w 8237220"/>
              <a:gd name="connsiteY25" fmla="*/ 1607824 h 1615444"/>
              <a:gd name="connsiteX26" fmla="*/ 8237220 w 8237220"/>
              <a:gd name="connsiteY26"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1996440 w 8237220"/>
              <a:gd name="connsiteY9" fmla="*/ 1577344 h 1615444"/>
              <a:gd name="connsiteX10" fmla="*/ 2202180 w 8237220"/>
              <a:gd name="connsiteY10" fmla="*/ 1600204 h 1615444"/>
              <a:gd name="connsiteX11" fmla="*/ 2286000 w 8237220"/>
              <a:gd name="connsiteY11" fmla="*/ 1455424 h 1615444"/>
              <a:gd name="connsiteX12" fmla="*/ 2499360 w 8237220"/>
              <a:gd name="connsiteY12" fmla="*/ 1592584 h 1615444"/>
              <a:gd name="connsiteX13" fmla="*/ 2667000 w 8237220"/>
              <a:gd name="connsiteY13" fmla="*/ 1577344 h 1615444"/>
              <a:gd name="connsiteX14" fmla="*/ 2842260 w 8237220"/>
              <a:gd name="connsiteY14" fmla="*/ 1524004 h 1615444"/>
              <a:gd name="connsiteX15" fmla="*/ 3101340 w 8237220"/>
              <a:gd name="connsiteY15" fmla="*/ 1600204 h 1615444"/>
              <a:gd name="connsiteX16" fmla="*/ 3383280 w 8237220"/>
              <a:gd name="connsiteY16" fmla="*/ 1562104 h 1615444"/>
              <a:gd name="connsiteX17" fmla="*/ 3482340 w 8237220"/>
              <a:gd name="connsiteY17" fmla="*/ 1508764 h 1615444"/>
              <a:gd name="connsiteX18" fmla="*/ 3703320 w 8237220"/>
              <a:gd name="connsiteY18" fmla="*/ 1592584 h 1615444"/>
              <a:gd name="connsiteX19" fmla="*/ 4785360 w 8237220"/>
              <a:gd name="connsiteY19" fmla="*/ 1584964 h 1615444"/>
              <a:gd name="connsiteX20" fmla="*/ 4968240 w 8237220"/>
              <a:gd name="connsiteY20" fmla="*/ 1554484 h 1615444"/>
              <a:gd name="connsiteX21" fmla="*/ 5143500 w 8237220"/>
              <a:gd name="connsiteY21" fmla="*/ 1562104 h 1615444"/>
              <a:gd name="connsiteX22" fmla="*/ 5494020 w 8237220"/>
              <a:gd name="connsiteY22" fmla="*/ 1584964 h 1615444"/>
              <a:gd name="connsiteX23" fmla="*/ 5966460 w 8237220"/>
              <a:gd name="connsiteY23" fmla="*/ 1592584 h 1615444"/>
              <a:gd name="connsiteX24" fmla="*/ 7117080 w 8237220"/>
              <a:gd name="connsiteY24" fmla="*/ 1607824 h 1615444"/>
              <a:gd name="connsiteX25" fmla="*/ 8237220 w 8237220"/>
              <a:gd name="connsiteY25"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202180 w 8237220"/>
              <a:gd name="connsiteY9" fmla="*/ 1600204 h 1615444"/>
              <a:gd name="connsiteX10" fmla="*/ 2286000 w 8237220"/>
              <a:gd name="connsiteY10" fmla="*/ 1455424 h 1615444"/>
              <a:gd name="connsiteX11" fmla="*/ 2499360 w 8237220"/>
              <a:gd name="connsiteY11" fmla="*/ 1592584 h 1615444"/>
              <a:gd name="connsiteX12" fmla="*/ 2667000 w 8237220"/>
              <a:gd name="connsiteY12" fmla="*/ 1577344 h 1615444"/>
              <a:gd name="connsiteX13" fmla="*/ 2842260 w 8237220"/>
              <a:gd name="connsiteY13" fmla="*/ 1524004 h 1615444"/>
              <a:gd name="connsiteX14" fmla="*/ 3101340 w 8237220"/>
              <a:gd name="connsiteY14" fmla="*/ 1600204 h 1615444"/>
              <a:gd name="connsiteX15" fmla="*/ 3383280 w 8237220"/>
              <a:gd name="connsiteY15" fmla="*/ 1562104 h 1615444"/>
              <a:gd name="connsiteX16" fmla="*/ 3482340 w 8237220"/>
              <a:gd name="connsiteY16" fmla="*/ 1508764 h 1615444"/>
              <a:gd name="connsiteX17" fmla="*/ 3703320 w 8237220"/>
              <a:gd name="connsiteY17" fmla="*/ 1592584 h 1615444"/>
              <a:gd name="connsiteX18" fmla="*/ 4785360 w 8237220"/>
              <a:gd name="connsiteY18" fmla="*/ 1584964 h 1615444"/>
              <a:gd name="connsiteX19" fmla="*/ 4968240 w 8237220"/>
              <a:gd name="connsiteY19" fmla="*/ 1554484 h 1615444"/>
              <a:gd name="connsiteX20" fmla="*/ 5143500 w 8237220"/>
              <a:gd name="connsiteY20" fmla="*/ 1562104 h 1615444"/>
              <a:gd name="connsiteX21" fmla="*/ 5494020 w 8237220"/>
              <a:gd name="connsiteY21" fmla="*/ 1584964 h 1615444"/>
              <a:gd name="connsiteX22" fmla="*/ 5966460 w 8237220"/>
              <a:gd name="connsiteY22" fmla="*/ 1592584 h 1615444"/>
              <a:gd name="connsiteX23" fmla="*/ 7117080 w 8237220"/>
              <a:gd name="connsiteY23" fmla="*/ 1607824 h 1615444"/>
              <a:gd name="connsiteX24" fmla="*/ 8237220 w 8237220"/>
              <a:gd name="connsiteY24"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286000 w 8237220"/>
              <a:gd name="connsiteY9" fmla="*/ 1455424 h 1615444"/>
              <a:gd name="connsiteX10" fmla="*/ 2499360 w 8237220"/>
              <a:gd name="connsiteY10" fmla="*/ 1592584 h 1615444"/>
              <a:gd name="connsiteX11" fmla="*/ 2667000 w 8237220"/>
              <a:gd name="connsiteY11" fmla="*/ 1577344 h 1615444"/>
              <a:gd name="connsiteX12" fmla="*/ 2842260 w 8237220"/>
              <a:gd name="connsiteY12" fmla="*/ 1524004 h 1615444"/>
              <a:gd name="connsiteX13" fmla="*/ 3101340 w 8237220"/>
              <a:gd name="connsiteY13" fmla="*/ 1600204 h 1615444"/>
              <a:gd name="connsiteX14" fmla="*/ 3383280 w 8237220"/>
              <a:gd name="connsiteY14" fmla="*/ 1562104 h 1615444"/>
              <a:gd name="connsiteX15" fmla="*/ 3482340 w 8237220"/>
              <a:gd name="connsiteY15" fmla="*/ 1508764 h 1615444"/>
              <a:gd name="connsiteX16" fmla="*/ 3703320 w 8237220"/>
              <a:gd name="connsiteY16" fmla="*/ 1592584 h 1615444"/>
              <a:gd name="connsiteX17" fmla="*/ 4785360 w 8237220"/>
              <a:gd name="connsiteY17" fmla="*/ 1584964 h 1615444"/>
              <a:gd name="connsiteX18" fmla="*/ 4968240 w 8237220"/>
              <a:gd name="connsiteY18" fmla="*/ 1554484 h 1615444"/>
              <a:gd name="connsiteX19" fmla="*/ 5143500 w 8237220"/>
              <a:gd name="connsiteY19" fmla="*/ 1562104 h 1615444"/>
              <a:gd name="connsiteX20" fmla="*/ 5494020 w 8237220"/>
              <a:gd name="connsiteY20" fmla="*/ 1584964 h 1615444"/>
              <a:gd name="connsiteX21" fmla="*/ 5966460 w 8237220"/>
              <a:gd name="connsiteY21" fmla="*/ 1592584 h 1615444"/>
              <a:gd name="connsiteX22" fmla="*/ 7117080 w 8237220"/>
              <a:gd name="connsiteY22" fmla="*/ 1607824 h 1615444"/>
              <a:gd name="connsiteX23" fmla="*/ 8237220 w 8237220"/>
              <a:gd name="connsiteY23"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499360 w 8237220"/>
              <a:gd name="connsiteY9" fmla="*/ 1592584 h 1615444"/>
              <a:gd name="connsiteX10" fmla="*/ 2667000 w 8237220"/>
              <a:gd name="connsiteY10" fmla="*/ 1577344 h 1615444"/>
              <a:gd name="connsiteX11" fmla="*/ 2842260 w 8237220"/>
              <a:gd name="connsiteY11" fmla="*/ 1524004 h 1615444"/>
              <a:gd name="connsiteX12" fmla="*/ 3101340 w 8237220"/>
              <a:gd name="connsiteY12" fmla="*/ 1600204 h 1615444"/>
              <a:gd name="connsiteX13" fmla="*/ 3383280 w 8237220"/>
              <a:gd name="connsiteY13" fmla="*/ 1562104 h 1615444"/>
              <a:gd name="connsiteX14" fmla="*/ 3482340 w 8237220"/>
              <a:gd name="connsiteY14" fmla="*/ 1508764 h 1615444"/>
              <a:gd name="connsiteX15" fmla="*/ 3703320 w 8237220"/>
              <a:gd name="connsiteY15" fmla="*/ 1592584 h 1615444"/>
              <a:gd name="connsiteX16" fmla="*/ 4785360 w 8237220"/>
              <a:gd name="connsiteY16" fmla="*/ 1584964 h 1615444"/>
              <a:gd name="connsiteX17" fmla="*/ 4968240 w 8237220"/>
              <a:gd name="connsiteY17" fmla="*/ 1554484 h 1615444"/>
              <a:gd name="connsiteX18" fmla="*/ 5143500 w 8237220"/>
              <a:gd name="connsiteY18" fmla="*/ 1562104 h 1615444"/>
              <a:gd name="connsiteX19" fmla="*/ 5494020 w 8237220"/>
              <a:gd name="connsiteY19" fmla="*/ 1584964 h 1615444"/>
              <a:gd name="connsiteX20" fmla="*/ 5966460 w 8237220"/>
              <a:gd name="connsiteY20" fmla="*/ 1592584 h 1615444"/>
              <a:gd name="connsiteX21" fmla="*/ 7117080 w 8237220"/>
              <a:gd name="connsiteY21" fmla="*/ 1607824 h 1615444"/>
              <a:gd name="connsiteX22" fmla="*/ 8237220 w 8237220"/>
              <a:gd name="connsiteY22"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667000 w 8237220"/>
              <a:gd name="connsiteY9" fmla="*/ 1577344 h 1615444"/>
              <a:gd name="connsiteX10" fmla="*/ 2842260 w 8237220"/>
              <a:gd name="connsiteY10" fmla="*/ 1524004 h 1615444"/>
              <a:gd name="connsiteX11" fmla="*/ 3101340 w 8237220"/>
              <a:gd name="connsiteY11" fmla="*/ 1600204 h 1615444"/>
              <a:gd name="connsiteX12" fmla="*/ 3383280 w 8237220"/>
              <a:gd name="connsiteY12" fmla="*/ 1562104 h 1615444"/>
              <a:gd name="connsiteX13" fmla="*/ 3482340 w 8237220"/>
              <a:gd name="connsiteY13" fmla="*/ 1508764 h 1615444"/>
              <a:gd name="connsiteX14" fmla="*/ 3703320 w 8237220"/>
              <a:gd name="connsiteY14" fmla="*/ 1592584 h 1615444"/>
              <a:gd name="connsiteX15" fmla="*/ 4785360 w 8237220"/>
              <a:gd name="connsiteY15" fmla="*/ 1584964 h 1615444"/>
              <a:gd name="connsiteX16" fmla="*/ 4968240 w 8237220"/>
              <a:gd name="connsiteY16" fmla="*/ 1554484 h 1615444"/>
              <a:gd name="connsiteX17" fmla="*/ 5143500 w 8237220"/>
              <a:gd name="connsiteY17" fmla="*/ 1562104 h 1615444"/>
              <a:gd name="connsiteX18" fmla="*/ 5494020 w 8237220"/>
              <a:gd name="connsiteY18" fmla="*/ 1584964 h 1615444"/>
              <a:gd name="connsiteX19" fmla="*/ 5966460 w 8237220"/>
              <a:gd name="connsiteY19" fmla="*/ 1592584 h 1615444"/>
              <a:gd name="connsiteX20" fmla="*/ 7117080 w 8237220"/>
              <a:gd name="connsiteY20" fmla="*/ 1607824 h 1615444"/>
              <a:gd name="connsiteX21" fmla="*/ 8237220 w 8237220"/>
              <a:gd name="connsiteY21"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842260 w 8237220"/>
              <a:gd name="connsiteY9" fmla="*/ 1524004 h 1615444"/>
              <a:gd name="connsiteX10" fmla="*/ 3101340 w 8237220"/>
              <a:gd name="connsiteY10" fmla="*/ 1600204 h 1615444"/>
              <a:gd name="connsiteX11" fmla="*/ 3383280 w 8237220"/>
              <a:gd name="connsiteY11" fmla="*/ 1562104 h 1615444"/>
              <a:gd name="connsiteX12" fmla="*/ 3482340 w 8237220"/>
              <a:gd name="connsiteY12" fmla="*/ 1508764 h 1615444"/>
              <a:gd name="connsiteX13" fmla="*/ 3703320 w 8237220"/>
              <a:gd name="connsiteY13" fmla="*/ 1592584 h 1615444"/>
              <a:gd name="connsiteX14" fmla="*/ 4785360 w 8237220"/>
              <a:gd name="connsiteY14" fmla="*/ 1584964 h 1615444"/>
              <a:gd name="connsiteX15" fmla="*/ 4968240 w 8237220"/>
              <a:gd name="connsiteY15" fmla="*/ 1554484 h 1615444"/>
              <a:gd name="connsiteX16" fmla="*/ 5143500 w 8237220"/>
              <a:gd name="connsiteY16" fmla="*/ 1562104 h 1615444"/>
              <a:gd name="connsiteX17" fmla="*/ 5494020 w 8237220"/>
              <a:gd name="connsiteY17" fmla="*/ 1584964 h 1615444"/>
              <a:gd name="connsiteX18" fmla="*/ 5966460 w 8237220"/>
              <a:gd name="connsiteY18" fmla="*/ 1592584 h 1615444"/>
              <a:gd name="connsiteX19" fmla="*/ 7117080 w 8237220"/>
              <a:gd name="connsiteY19" fmla="*/ 1607824 h 1615444"/>
              <a:gd name="connsiteX20" fmla="*/ 8237220 w 8237220"/>
              <a:gd name="connsiteY20"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101340 w 8237220"/>
              <a:gd name="connsiteY9" fmla="*/ 1600204 h 1615444"/>
              <a:gd name="connsiteX10" fmla="*/ 3383280 w 8237220"/>
              <a:gd name="connsiteY10" fmla="*/ 1562104 h 1615444"/>
              <a:gd name="connsiteX11" fmla="*/ 3482340 w 8237220"/>
              <a:gd name="connsiteY11" fmla="*/ 1508764 h 1615444"/>
              <a:gd name="connsiteX12" fmla="*/ 3703320 w 8237220"/>
              <a:gd name="connsiteY12" fmla="*/ 1592584 h 1615444"/>
              <a:gd name="connsiteX13" fmla="*/ 4785360 w 8237220"/>
              <a:gd name="connsiteY13" fmla="*/ 1584964 h 1615444"/>
              <a:gd name="connsiteX14" fmla="*/ 4968240 w 8237220"/>
              <a:gd name="connsiteY14" fmla="*/ 1554484 h 1615444"/>
              <a:gd name="connsiteX15" fmla="*/ 5143500 w 8237220"/>
              <a:gd name="connsiteY15" fmla="*/ 1562104 h 1615444"/>
              <a:gd name="connsiteX16" fmla="*/ 5494020 w 8237220"/>
              <a:gd name="connsiteY16" fmla="*/ 1584964 h 1615444"/>
              <a:gd name="connsiteX17" fmla="*/ 5966460 w 8237220"/>
              <a:gd name="connsiteY17" fmla="*/ 1592584 h 1615444"/>
              <a:gd name="connsiteX18" fmla="*/ 7117080 w 8237220"/>
              <a:gd name="connsiteY18" fmla="*/ 1607824 h 1615444"/>
              <a:gd name="connsiteX19" fmla="*/ 8237220 w 8237220"/>
              <a:gd name="connsiteY19"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383280 w 8237220"/>
              <a:gd name="connsiteY9" fmla="*/ 1562104 h 1615444"/>
              <a:gd name="connsiteX10" fmla="*/ 3482340 w 8237220"/>
              <a:gd name="connsiteY10" fmla="*/ 1508764 h 1615444"/>
              <a:gd name="connsiteX11" fmla="*/ 3703320 w 8237220"/>
              <a:gd name="connsiteY11" fmla="*/ 1592584 h 1615444"/>
              <a:gd name="connsiteX12" fmla="*/ 4785360 w 8237220"/>
              <a:gd name="connsiteY12" fmla="*/ 1584964 h 1615444"/>
              <a:gd name="connsiteX13" fmla="*/ 4968240 w 8237220"/>
              <a:gd name="connsiteY13" fmla="*/ 1554484 h 1615444"/>
              <a:gd name="connsiteX14" fmla="*/ 5143500 w 8237220"/>
              <a:gd name="connsiteY14" fmla="*/ 1562104 h 1615444"/>
              <a:gd name="connsiteX15" fmla="*/ 5494020 w 8237220"/>
              <a:gd name="connsiteY15" fmla="*/ 1584964 h 1615444"/>
              <a:gd name="connsiteX16" fmla="*/ 5966460 w 8237220"/>
              <a:gd name="connsiteY16" fmla="*/ 1592584 h 1615444"/>
              <a:gd name="connsiteX17" fmla="*/ 7117080 w 8237220"/>
              <a:gd name="connsiteY17" fmla="*/ 1607824 h 1615444"/>
              <a:gd name="connsiteX18" fmla="*/ 8237220 w 8237220"/>
              <a:gd name="connsiteY18"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482340 w 8237220"/>
              <a:gd name="connsiteY9" fmla="*/ 1508764 h 1615444"/>
              <a:gd name="connsiteX10" fmla="*/ 3703320 w 8237220"/>
              <a:gd name="connsiteY10" fmla="*/ 1592584 h 1615444"/>
              <a:gd name="connsiteX11" fmla="*/ 4785360 w 8237220"/>
              <a:gd name="connsiteY11" fmla="*/ 1584964 h 1615444"/>
              <a:gd name="connsiteX12" fmla="*/ 4968240 w 8237220"/>
              <a:gd name="connsiteY12" fmla="*/ 1554484 h 1615444"/>
              <a:gd name="connsiteX13" fmla="*/ 5143500 w 8237220"/>
              <a:gd name="connsiteY13" fmla="*/ 1562104 h 1615444"/>
              <a:gd name="connsiteX14" fmla="*/ 5494020 w 8237220"/>
              <a:gd name="connsiteY14" fmla="*/ 1584964 h 1615444"/>
              <a:gd name="connsiteX15" fmla="*/ 5966460 w 8237220"/>
              <a:gd name="connsiteY15" fmla="*/ 1592584 h 1615444"/>
              <a:gd name="connsiteX16" fmla="*/ 7117080 w 8237220"/>
              <a:gd name="connsiteY16" fmla="*/ 1607824 h 1615444"/>
              <a:gd name="connsiteX17" fmla="*/ 8237220 w 8237220"/>
              <a:gd name="connsiteY17"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703320 w 8237220"/>
              <a:gd name="connsiteY9" fmla="*/ 1592584 h 1615444"/>
              <a:gd name="connsiteX10" fmla="*/ 4785360 w 8237220"/>
              <a:gd name="connsiteY10" fmla="*/ 1584964 h 1615444"/>
              <a:gd name="connsiteX11" fmla="*/ 4968240 w 8237220"/>
              <a:gd name="connsiteY11" fmla="*/ 1554484 h 1615444"/>
              <a:gd name="connsiteX12" fmla="*/ 5143500 w 8237220"/>
              <a:gd name="connsiteY12" fmla="*/ 1562104 h 1615444"/>
              <a:gd name="connsiteX13" fmla="*/ 5494020 w 8237220"/>
              <a:gd name="connsiteY13" fmla="*/ 1584964 h 1615444"/>
              <a:gd name="connsiteX14" fmla="*/ 5966460 w 8237220"/>
              <a:gd name="connsiteY14" fmla="*/ 1592584 h 1615444"/>
              <a:gd name="connsiteX15" fmla="*/ 7117080 w 8237220"/>
              <a:gd name="connsiteY15" fmla="*/ 1607824 h 1615444"/>
              <a:gd name="connsiteX16" fmla="*/ 8237220 w 8237220"/>
              <a:gd name="connsiteY16"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4785360 w 8237220"/>
              <a:gd name="connsiteY9" fmla="*/ 1584964 h 1615444"/>
              <a:gd name="connsiteX10" fmla="*/ 4968240 w 8237220"/>
              <a:gd name="connsiteY10" fmla="*/ 1554484 h 1615444"/>
              <a:gd name="connsiteX11" fmla="*/ 5143500 w 8237220"/>
              <a:gd name="connsiteY11" fmla="*/ 1562104 h 1615444"/>
              <a:gd name="connsiteX12" fmla="*/ 5494020 w 8237220"/>
              <a:gd name="connsiteY12" fmla="*/ 1584964 h 1615444"/>
              <a:gd name="connsiteX13" fmla="*/ 5966460 w 8237220"/>
              <a:gd name="connsiteY13" fmla="*/ 1592584 h 1615444"/>
              <a:gd name="connsiteX14" fmla="*/ 7117080 w 8237220"/>
              <a:gd name="connsiteY14" fmla="*/ 1607824 h 1615444"/>
              <a:gd name="connsiteX15" fmla="*/ 8237220 w 8237220"/>
              <a:gd name="connsiteY15"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4968240 w 8237220"/>
              <a:gd name="connsiteY9" fmla="*/ 1554484 h 1615444"/>
              <a:gd name="connsiteX10" fmla="*/ 5143500 w 8237220"/>
              <a:gd name="connsiteY10" fmla="*/ 1562104 h 1615444"/>
              <a:gd name="connsiteX11" fmla="*/ 5494020 w 8237220"/>
              <a:gd name="connsiteY11" fmla="*/ 1584964 h 1615444"/>
              <a:gd name="connsiteX12" fmla="*/ 5966460 w 8237220"/>
              <a:gd name="connsiteY12" fmla="*/ 1592584 h 1615444"/>
              <a:gd name="connsiteX13" fmla="*/ 7117080 w 8237220"/>
              <a:gd name="connsiteY13" fmla="*/ 1607824 h 1615444"/>
              <a:gd name="connsiteX14" fmla="*/ 8237220 w 8237220"/>
              <a:gd name="connsiteY14"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143500 w 8237220"/>
              <a:gd name="connsiteY9" fmla="*/ 1562104 h 1615444"/>
              <a:gd name="connsiteX10" fmla="*/ 5494020 w 8237220"/>
              <a:gd name="connsiteY10" fmla="*/ 1584964 h 1615444"/>
              <a:gd name="connsiteX11" fmla="*/ 5966460 w 8237220"/>
              <a:gd name="connsiteY11" fmla="*/ 1592584 h 1615444"/>
              <a:gd name="connsiteX12" fmla="*/ 7117080 w 8237220"/>
              <a:gd name="connsiteY12" fmla="*/ 1607824 h 1615444"/>
              <a:gd name="connsiteX13" fmla="*/ 8237220 w 8237220"/>
              <a:gd name="connsiteY13"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494020 w 8237220"/>
              <a:gd name="connsiteY9" fmla="*/ 1584964 h 1615444"/>
              <a:gd name="connsiteX10" fmla="*/ 5966460 w 8237220"/>
              <a:gd name="connsiteY10" fmla="*/ 1592584 h 1615444"/>
              <a:gd name="connsiteX11" fmla="*/ 7117080 w 8237220"/>
              <a:gd name="connsiteY11" fmla="*/ 1607824 h 1615444"/>
              <a:gd name="connsiteX12" fmla="*/ 8237220 w 8237220"/>
              <a:gd name="connsiteY12"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966460 w 8237220"/>
              <a:gd name="connsiteY9" fmla="*/ 1592584 h 1615444"/>
              <a:gd name="connsiteX10" fmla="*/ 7117080 w 8237220"/>
              <a:gd name="connsiteY10" fmla="*/ 1607824 h 1615444"/>
              <a:gd name="connsiteX11" fmla="*/ 8237220 w 8237220"/>
              <a:gd name="connsiteY11"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7117080 w 8237220"/>
              <a:gd name="connsiteY9" fmla="*/ 1607824 h 1615444"/>
              <a:gd name="connsiteX10" fmla="*/ 8237220 w 8237220"/>
              <a:gd name="connsiteY10"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8237220 w 8237220"/>
              <a:gd name="connsiteY9" fmla="*/ 1615444 h 1615444"/>
              <a:gd name="connsiteX0" fmla="*/ 0 w 1135380"/>
              <a:gd name="connsiteY0" fmla="*/ 1478284 h 1615444"/>
              <a:gd name="connsiteX1" fmla="*/ 83820 w 1135380"/>
              <a:gd name="connsiteY1" fmla="*/ 1363984 h 1615444"/>
              <a:gd name="connsiteX2" fmla="*/ 175260 w 1135380"/>
              <a:gd name="connsiteY2" fmla="*/ 1402084 h 1615444"/>
              <a:gd name="connsiteX3" fmla="*/ 266700 w 1135380"/>
              <a:gd name="connsiteY3" fmla="*/ 1257304 h 1615444"/>
              <a:gd name="connsiteX4" fmla="*/ 381000 w 1135380"/>
              <a:gd name="connsiteY4" fmla="*/ 4 h 1615444"/>
              <a:gd name="connsiteX5" fmla="*/ 464820 w 1135380"/>
              <a:gd name="connsiteY5" fmla="*/ 1272544 h 1615444"/>
              <a:gd name="connsiteX6" fmla="*/ 571500 w 1135380"/>
              <a:gd name="connsiteY6" fmla="*/ 1455424 h 1615444"/>
              <a:gd name="connsiteX7" fmla="*/ 762000 w 1135380"/>
              <a:gd name="connsiteY7" fmla="*/ 1554484 h 1615444"/>
              <a:gd name="connsiteX8" fmla="*/ 1135380 w 1135380"/>
              <a:gd name="connsiteY8" fmla="*/ 1615444 h 1615444"/>
              <a:gd name="connsiteX0" fmla="*/ 0 w 1196340"/>
              <a:gd name="connsiteY0" fmla="*/ 1485904 h 1615444"/>
              <a:gd name="connsiteX1" fmla="*/ 144780 w 1196340"/>
              <a:gd name="connsiteY1" fmla="*/ 1363984 h 1615444"/>
              <a:gd name="connsiteX2" fmla="*/ 236220 w 1196340"/>
              <a:gd name="connsiteY2" fmla="*/ 1402084 h 1615444"/>
              <a:gd name="connsiteX3" fmla="*/ 327660 w 1196340"/>
              <a:gd name="connsiteY3" fmla="*/ 1257304 h 1615444"/>
              <a:gd name="connsiteX4" fmla="*/ 441960 w 1196340"/>
              <a:gd name="connsiteY4" fmla="*/ 4 h 1615444"/>
              <a:gd name="connsiteX5" fmla="*/ 525780 w 1196340"/>
              <a:gd name="connsiteY5" fmla="*/ 1272544 h 1615444"/>
              <a:gd name="connsiteX6" fmla="*/ 632460 w 1196340"/>
              <a:gd name="connsiteY6" fmla="*/ 1455424 h 1615444"/>
              <a:gd name="connsiteX7" fmla="*/ 822960 w 1196340"/>
              <a:gd name="connsiteY7" fmla="*/ 1554484 h 1615444"/>
              <a:gd name="connsiteX8" fmla="*/ 1196340 w 1196340"/>
              <a:gd name="connsiteY8" fmla="*/ 1615444 h 1615444"/>
              <a:gd name="connsiteX0" fmla="*/ 0 w 1206041"/>
              <a:gd name="connsiteY0" fmla="*/ 1632551 h 1632551"/>
              <a:gd name="connsiteX1" fmla="*/ 154481 w 1206041"/>
              <a:gd name="connsiteY1" fmla="*/ 1363984 h 1632551"/>
              <a:gd name="connsiteX2" fmla="*/ 245921 w 1206041"/>
              <a:gd name="connsiteY2" fmla="*/ 1402084 h 1632551"/>
              <a:gd name="connsiteX3" fmla="*/ 337361 w 1206041"/>
              <a:gd name="connsiteY3" fmla="*/ 1257304 h 1632551"/>
              <a:gd name="connsiteX4" fmla="*/ 451661 w 1206041"/>
              <a:gd name="connsiteY4" fmla="*/ 4 h 1632551"/>
              <a:gd name="connsiteX5" fmla="*/ 535481 w 1206041"/>
              <a:gd name="connsiteY5" fmla="*/ 1272544 h 1632551"/>
              <a:gd name="connsiteX6" fmla="*/ 642161 w 1206041"/>
              <a:gd name="connsiteY6" fmla="*/ 1455424 h 1632551"/>
              <a:gd name="connsiteX7" fmla="*/ 832661 w 1206041"/>
              <a:gd name="connsiteY7" fmla="*/ 1554484 h 1632551"/>
              <a:gd name="connsiteX8" fmla="*/ 1206041 w 1206041"/>
              <a:gd name="connsiteY8" fmla="*/ 1615444 h 1632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6041" h="1632551">
                <a:moveTo>
                  <a:pt x="0" y="1632551"/>
                </a:moveTo>
                <a:cubicBezTo>
                  <a:pt x="27305" y="1581751"/>
                  <a:pt x="113494" y="1402395"/>
                  <a:pt x="154481" y="1363984"/>
                </a:cubicBezTo>
                <a:cubicBezTo>
                  <a:pt x="195468" y="1325573"/>
                  <a:pt x="215441" y="1419864"/>
                  <a:pt x="245921" y="1402084"/>
                </a:cubicBezTo>
                <a:cubicBezTo>
                  <a:pt x="276401" y="1384304"/>
                  <a:pt x="303071" y="1490984"/>
                  <a:pt x="337361" y="1257304"/>
                </a:cubicBezTo>
                <a:cubicBezTo>
                  <a:pt x="371651" y="1023624"/>
                  <a:pt x="418641" y="-2536"/>
                  <a:pt x="451661" y="4"/>
                </a:cubicBezTo>
                <a:cubicBezTo>
                  <a:pt x="484681" y="2544"/>
                  <a:pt x="503731" y="1029974"/>
                  <a:pt x="535481" y="1272544"/>
                </a:cubicBezTo>
                <a:cubicBezTo>
                  <a:pt x="567231" y="1515114"/>
                  <a:pt x="592631" y="1408434"/>
                  <a:pt x="642161" y="1455424"/>
                </a:cubicBezTo>
                <a:cubicBezTo>
                  <a:pt x="691691" y="1502414"/>
                  <a:pt x="738681" y="1527814"/>
                  <a:pt x="832661" y="1554484"/>
                </a:cubicBezTo>
                <a:cubicBezTo>
                  <a:pt x="926641" y="1581154"/>
                  <a:pt x="1047291" y="1609094"/>
                  <a:pt x="1206041" y="1615444"/>
                </a:cubicBezTo>
              </a:path>
            </a:pathLst>
          </a:custGeom>
          <a:solidFill>
            <a:srgbClr val="46B478">
              <a:alpha val="27843"/>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4B97AAC2-BFFD-4DC9-AF58-2C2C46BB4311}"/>
              </a:ext>
            </a:extLst>
          </p:cNvPr>
          <p:cNvSpPr/>
          <p:nvPr/>
        </p:nvSpPr>
        <p:spPr>
          <a:xfrm>
            <a:off x="738507" y="2416685"/>
            <a:ext cx="1588210" cy="3634679"/>
          </a:xfrm>
          <a:custGeom>
            <a:avLst/>
            <a:gdLst>
              <a:gd name="connsiteX0" fmla="*/ 0 w 8237220"/>
              <a:gd name="connsiteY0" fmla="*/ 1478284 h 1615890"/>
              <a:gd name="connsiteX1" fmla="*/ 83820 w 8237220"/>
              <a:gd name="connsiteY1" fmla="*/ 1363984 h 1615890"/>
              <a:gd name="connsiteX2" fmla="*/ 175260 w 8237220"/>
              <a:gd name="connsiteY2" fmla="*/ 1402084 h 1615890"/>
              <a:gd name="connsiteX3" fmla="*/ 266700 w 8237220"/>
              <a:gd name="connsiteY3" fmla="*/ 1257304 h 1615890"/>
              <a:gd name="connsiteX4" fmla="*/ 381000 w 8237220"/>
              <a:gd name="connsiteY4" fmla="*/ 4 h 1615890"/>
              <a:gd name="connsiteX5" fmla="*/ 464820 w 8237220"/>
              <a:gd name="connsiteY5" fmla="*/ 1272544 h 1615890"/>
              <a:gd name="connsiteX6" fmla="*/ 571500 w 8237220"/>
              <a:gd name="connsiteY6" fmla="*/ 1455424 h 1615890"/>
              <a:gd name="connsiteX7" fmla="*/ 762000 w 8237220"/>
              <a:gd name="connsiteY7" fmla="*/ 1554484 h 1615890"/>
              <a:gd name="connsiteX8" fmla="*/ 1135380 w 8237220"/>
              <a:gd name="connsiteY8" fmla="*/ 1615444 h 1615890"/>
              <a:gd name="connsiteX9" fmla="*/ 1371600 w 8237220"/>
              <a:gd name="connsiteY9" fmla="*/ 1524004 h 1615890"/>
              <a:gd name="connsiteX10" fmla="*/ 1508760 w 8237220"/>
              <a:gd name="connsiteY10" fmla="*/ 1539244 h 1615890"/>
              <a:gd name="connsiteX11" fmla="*/ 1714500 w 8237220"/>
              <a:gd name="connsiteY11" fmla="*/ 1592584 h 1615890"/>
              <a:gd name="connsiteX12" fmla="*/ 1996440 w 8237220"/>
              <a:gd name="connsiteY12" fmla="*/ 1577344 h 1615890"/>
              <a:gd name="connsiteX13" fmla="*/ 2202180 w 8237220"/>
              <a:gd name="connsiteY13" fmla="*/ 1600204 h 1615890"/>
              <a:gd name="connsiteX14" fmla="*/ 2286000 w 8237220"/>
              <a:gd name="connsiteY14" fmla="*/ 1455424 h 1615890"/>
              <a:gd name="connsiteX15" fmla="*/ 2499360 w 8237220"/>
              <a:gd name="connsiteY15" fmla="*/ 1592584 h 1615890"/>
              <a:gd name="connsiteX16" fmla="*/ 2667000 w 8237220"/>
              <a:gd name="connsiteY16" fmla="*/ 1577344 h 1615890"/>
              <a:gd name="connsiteX17" fmla="*/ 2842260 w 8237220"/>
              <a:gd name="connsiteY17" fmla="*/ 1524004 h 1615890"/>
              <a:gd name="connsiteX18" fmla="*/ 3101340 w 8237220"/>
              <a:gd name="connsiteY18" fmla="*/ 1600204 h 1615890"/>
              <a:gd name="connsiteX19" fmla="*/ 3383280 w 8237220"/>
              <a:gd name="connsiteY19" fmla="*/ 1562104 h 1615890"/>
              <a:gd name="connsiteX20" fmla="*/ 3482340 w 8237220"/>
              <a:gd name="connsiteY20" fmla="*/ 1508764 h 1615890"/>
              <a:gd name="connsiteX21" fmla="*/ 3703320 w 8237220"/>
              <a:gd name="connsiteY21" fmla="*/ 1592584 h 1615890"/>
              <a:gd name="connsiteX22" fmla="*/ 4785360 w 8237220"/>
              <a:gd name="connsiteY22" fmla="*/ 1584964 h 1615890"/>
              <a:gd name="connsiteX23" fmla="*/ 4968240 w 8237220"/>
              <a:gd name="connsiteY23" fmla="*/ 1554484 h 1615890"/>
              <a:gd name="connsiteX24" fmla="*/ 5143500 w 8237220"/>
              <a:gd name="connsiteY24" fmla="*/ 1562104 h 1615890"/>
              <a:gd name="connsiteX25" fmla="*/ 5494020 w 8237220"/>
              <a:gd name="connsiteY25" fmla="*/ 1584964 h 1615890"/>
              <a:gd name="connsiteX26" fmla="*/ 5966460 w 8237220"/>
              <a:gd name="connsiteY26" fmla="*/ 1592584 h 1615890"/>
              <a:gd name="connsiteX27" fmla="*/ 7117080 w 8237220"/>
              <a:gd name="connsiteY27" fmla="*/ 1607824 h 1615890"/>
              <a:gd name="connsiteX28" fmla="*/ 8237220 w 8237220"/>
              <a:gd name="connsiteY28" fmla="*/ 1615444 h 1615890"/>
              <a:gd name="connsiteX0" fmla="*/ 0 w 8237220"/>
              <a:gd name="connsiteY0" fmla="*/ 1478284 h 1615568"/>
              <a:gd name="connsiteX1" fmla="*/ 83820 w 8237220"/>
              <a:gd name="connsiteY1" fmla="*/ 1363984 h 1615568"/>
              <a:gd name="connsiteX2" fmla="*/ 175260 w 8237220"/>
              <a:gd name="connsiteY2" fmla="*/ 1402084 h 1615568"/>
              <a:gd name="connsiteX3" fmla="*/ 266700 w 8237220"/>
              <a:gd name="connsiteY3" fmla="*/ 1257304 h 1615568"/>
              <a:gd name="connsiteX4" fmla="*/ 381000 w 8237220"/>
              <a:gd name="connsiteY4" fmla="*/ 4 h 1615568"/>
              <a:gd name="connsiteX5" fmla="*/ 464820 w 8237220"/>
              <a:gd name="connsiteY5" fmla="*/ 1272544 h 1615568"/>
              <a:gd name="connsiteX6" fmla="*/ 571500 w 8237220"/>
              <a:gd name="connsiteY6" fmla="*/ 1455424 h 1615568"/>
              <a:gd name="connsiteX7" fmla="*/ 762000 w 8237220"/>
              <a:gd name="connsiteY7" fmla="*/ 1554484 h 1615568"/>
              <a:gd name="connsiteX8" fmla="*/ 1135380 w 8237220"/>
              <a:gd name="connsiteY8" fmla="*/ 1615444 h 1615568"/>
              <a:gd name="connsiteX9" fmla="*/ 1508760 w 8237220"/>
              <a:gd name="connsiteY9" fmla="*/ 1539244 h 1615568"/>
              <a:gd name="connsiteX10" fmla="*/ 1714500 w 8237220"/>
              <a:gd name="connsiteY10" fmla="*/ 1592584 h 1615568"/>
              <a:gd name="connsiteX11" fmla="*/ 1996440 w 8237220"/>
              <a:gd name="connsiteY11" fmla="*/ 1577344 h 1615568"/>
              <a:gd name="connsiteX12" fmla="*/ 2202180 w 8237220"/>
              <a:gd name="connsiteY12" fmla="*/ 1600204 h 1615568"/>
              <a:gd name="connsiteX13" fmla="*/ 2286000 w 8237220"/>
              <a:gd name="connsiteY13" fmla="*/ 1455424 h 1615568"/>
              <a:gd name="connsiteX14" fmla="*/ 2499360 w 8237220"/>
              <a:gd name="connsiteY14" fmla="*/ 1592584 h 1615568"/>
              <a:gd name="connsiteX15" fmla="*/ 2667000 w 8237220"/>
              <a:gd name="connsiteY15" fmla="*/ 1577344 h 1615568"/>
              <a:gd name="connsiteX16" fmla="*/ 2842260 w 8237220"/>
              <a:gd name="connsiteY16" fmla="*/ 1524004 h 1615568"/>
              <a:gd name="connsiteX17" fmla="*/ 3101340 w 8237220"/>
              <a:gd name="connsiteY17" fmla="*/ 1600204 h 1615568"/>
              <a:gd name="connsiteX18" fmla="*/ 3383280 w 8237220"/>
              <a:gd name="connsiteY18" fmla="*/ 1562104 h 1615568"/>
              <a:gd name="connsiteX19" fmla="*/ 3482340 w 8237220"/>
              <a:gd name="connsiteY19" fmla="*/ 1508764 h 1615568"/>
              <a:gd name="connsiteX20" fmla="*/ 3703320 w 8237220"/>
              <a:gd name="connsiteY20" fmla="*/ 1592584 h 1615568"/>
              <a:gd name="connsiteX21" fmla="*/ 4785360 w 8237220"/>
              <a:gd name="connsiteY21" fmla="*/ 1584964 h 1615568"/>
              <a:gd name="connsiteX22" fmla="*/ 4968240 w 8237220"/>
              <a:gd name="connsiteY22" fmla="*/ 1554484 h 1615568"/>
              <a:gd name="connsiteX23" fmla="*/ 5143500 w 8237220"/>
              <a:gd name="connsiteY23" fmla="*/ 1562104 h 1615568"/>
              <a:gd name="connsiteX24" fmla="*/ 5494020 w 8237220"/>
              <a:gd name="connsiteY24" fmla="*/ 1584964 h 1615568"/>
              <a:gd name="connsiteX25" fmla="*/ 5966460 w 8237220"/>
              <a:gd name="connsiteY25" fmla="*/ 1592584 h 1615568"/>
              <a:gd name="connsiteX26" fmla="*/ 7117080 w 8237220"/>
              <a:gd name="connsiteY26" fmla="*/ 1607824 h 1615568"/>
              <a:gd name="connsiteX27" fmla="*/ 8237220 w 8237220"/>
              <a:gd name="connsiteY27" fmla="*/ 1615444 h 1615568"/>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1714500 w 8237220"/>
              <a:gd name="connsiteY9" fmla="*/ 1592584 h 1615444"/>
              <a:gd name="connsiteX10" fmla="*/ 1996440 w 8237220"/>
              <a:gd name="connsiteY10" fmla="*/ 1577344 h 1615444"/>
              <a:gd name="connsiteX11" fmla="*/ 2202180 w 8237220"/>
              <a:gd name="connsiteY11" fmla="*/ 1600204 h 1615444"/>
              <a:gd name="connsiteX12" fmla="*/ 2286000 w 8237220"/>
              <a:gd name="connsiteY12" fmla="*/ 1455424 h 1615444"/>
              <a:gd name="connsiteX13" fmla="*/ 2499360 w 8237220"/>
              <a:gd name="connsiteY13" fmla="*/ 1592584 h 1615444"/>
              <a:gd name="connsiteX14" fmla="*/ 2667000 w 8237220"/>
              <a:gd name="connsiteY14" fmla="*/ 1577344 h 1615444"/>
              <a:gd name="connsiteX15" fmla="*/ 2842260 w 8237220"/>
              <a:gd name="connsiteY15" fmla="*/ 1524004 h 1615444"/>
              <a:gd name="connsiteX16" fmla="*/ 3101340 w 8237220"/>
              <a:gd name="connsiteY16" fmla="*/ 1600204 h 1615444"/>
              <a:gd name="connsiteX17" fmla="*/ 3383280 w 8237220"/>
              <a:gd name="connsiteY17" fmla="*/ 1562104 h 1615444"/>
              <a:gd name="connsiteX18" fmla="*/ 3482340 w 8237220"/>
              <a:gd name="connsiteY18" fmla="*/ 1508764 h 1615444"/>
              <a:gd name="connsiteX19" fmla="*/ 3703320 w 8237220"/>
              <a:gd name="connsiteY19" fmla="*/ 1592584 h 1615444"/>
              <a:gd name="connsiteX20" fmla="*/ 4785360 w 8237220"/>
              <a:gd name="connsiteY20" fmla="*/ 1584964 h 1615444"/>
              <a:gd name="connsiteX21" fmla="*/ 4968240 w 8237220"/>
              <a:gd name="connsiteY21" fmla="*/ 1554484 h 1615444"/>
              <a:gd name="connsiteX22" fmla="*/ 5143500 w 8237220"/>
              <a:gd name="connsiteY22" fmla="*/ 1562104 h 1615444"/>
              <a:gd name="connsiteX23" fmla="*/ 5494020 w 8237220"/>
              <a:gd name="connsiteY23" fmla="*/ 1584964 h 1615444"/>
              <a:gd name="connsiteX24" fmla="*/ 5966460 w 8237220"/>
              <a:gd name="connsiteY24" fmla="*/ 1592584 h 1615444"/>
              <a:gd name="connsiteX25" fmla="*/ 7117080 w 8237220"/>
              <a:gd name="connsiteY25" fmla="*/ 1607824 h 1615444"/>
              <a:gd name="connsiteX26" fmla="*/ 8237220 w 8237220"/>
              <a:gd name="connsiteY26"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1996440 w 8237220"/>
              <a:gd name="connsiteY9" fmla="*/ 1577344 h 1615444"/>
              <a:gd name="connsiteX10" fmla="*/ 2202180 w 8237220"/>
              <a:gd name="connsiteY10" fmla="*/ 1600204 h 1615444"/>
              <a:gd name="connsiteX11" fmla="*/ 2286000 w 8237220"/>
              <a:gd name="connsiteY11" fmla="*/ 1455424 h 1615444"/>
              <a:gd name="connsiteX12" fmla="*/ 2499360 w 8237220"/>
              <a:gd name="connsiteY12" fmla="*/ 1592584 h 1615444"/>
              <a:gd name="connsiteX13" fmla="*/ 2667000 w 8237220"/>
              <a:gd name="connsiteY13" fmla="*/ 1577344 h 1615444"/>
              <a:gd name="connsiteX14" fmla="*/ 2842260 w 8237220"/>
              <a:gd name="connsiteY14" fmla="*/ 1524004 h 1615444"/>
              <a:gd name="connsiteX15" fmla="*/ 3101340 w 8237220"/>
              <a:gd name="connsiteY15" fmla="*/ 1600204 h 1615444"/>
              <a:gd name="connsiteX16" fmla="*/ 3383280 w 8237220"/>
              <a:gd name="connsiteY16" fmla="*/ 1562104 h 1615444"/>
              <a:gd name="connsiteX17" fmla="*/ 3482340 w 8237220"/>
              <a:gd name="connsiteY17" fmla="*/ 1508764 h 1615444"/>
              <a:gd name="connsiteX18" fmla="*/ 3703320 w 8237220"/>
              <a:gd name="connsiteY18" fmla="*/ 1592584 h 1615444"/>
              <a:gd name="connsiteX19" fmla="*/ 4785360 w 8237220"/>
              <a:gd name="connsiteY19" fmla="*/ 1584964 h 1615444"/>
              <a:gd name="connsiteX20" fmla="*/ 4968240 w 8237220"/>
              <a:gd name="connsiteY20" fmla="*/ 1554484 h 1615444"/>
              <a:gd name="connsiteX21" fmla="*/ 5143500 w 8237220"/>
              <a:gd name="connsiteY21" fmla="*/ 1562104 h 1615444"/>
              <a:gd name="connsiteX22" fmla="*/ 5494020 w 8237220"/>
              <a:gd name="connsiteY22" fmla="*/ 1584964 h 1615444"/>
              <a:gd name="connsiteX23" fmla="*/ 5966460 w 8237220"/>
              <a:gd name="connsiteY23" fmla="*/ 1592584 h 1615444"/>
              <a:gd name="connsiteX24" fmla="*/ 7117080 w 8237220"/>
              <a:gd name="connsiteY24" fmla="*/ 1607824 h 1615444"/>
              <a:gd name="connsiteX25" fmla="*/ 8237220 w 8237220"/>
              <a:gd name="connsiteY25"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202180 w 8237220"/>
              <a:gd name="connsiteY9" fmla="*/ 1600204 h 1615444"/>
              <a:gd name="connsiteX10" fmla="*/ 2286000 w 8237220"/>
              <a:gd name="connsiteY10" fmla="*/ 1455424 h 1615444"/>
              <a:gd name="connsiteX11" fmla="*/ 2499360 w 8237220"/>
              <a:gd name="connsiteY11" fmla="*/ 1592584 h 1615444"/>
              <a:gd name="connsiteX12" fmla="*/ 2667000 w 8237220"/>
              <a:gd name="connsiteY12" fmla="*/ 1577344 h 1615444"/>
              <a:gd name="connsiteX13" fmla="*/ 2842260 w 8237220"/>
              <a:gd name="connsiteY13" fmla="*/ 1524004 h 1615444"/>
              <a:gd name="connsiteX14" fmla="*/ 3101340 w 8237220"/>
              <a:gd name="connsiteY14" fmla="*/ 1600204 h 1615444"/>
              <a:gd name="connsiteX15" fmla="*/ 3383280 w 8237220"/>
              <a:gd name="connsiteY15" fmla="*/ 1562104 h 1615444"/>
              <a:gd name="connsiteX16" fmla="*/ 3482340 w 8237220"/>
              <a:gd name="connsiteY16" fmla="*/ 1508764 h 1615444"/>
              <a:gd name="connsiteX17" fmla="*/ 3703320 w 8237220"/>
              <a:gd name="connsiteY17" fmla="*/ 1592584 h 1615444"/>
              <a:gd name="connsiteX18" fmla="*/ 4785360 w 8237220"/>
              <a:gd name="connsiteY18" fmla="*/ 1584964 h 1615444"/>
              <a:gd name="connsiteX19" fmla="*/ 4968240 w 8237220"/>
              <a:gd name="connsiteY19" fmla="*/ 1554484 h 1615444"/>
              <a:gd name="connsiteX20" fmla="*/ 5143500 w 8237220"/>
              <a:gd name="connsiteY20" fmla="*/ 1562104 h 1615444"/>
              <a:gd name="connsiteX21" fmla="*/ 5494020 w 8237220"/>
              <a:gd name="connsiteY21" fmla="*/ 1584964 h 1615444"/>
              <a:gd name="connsiteX22" fmla="*/ 5966460 w 8237220"/>
              <a:gd name="connsiteY22" fmla="*/ 1592584 h 1615444"/>
              <a:gd name="connsiteX23" fmla="*/ 7117080 w 8237220"/>
              <a:gd name="connsiteY23" fmla="*/ 1607824 h 1615444"/>
              <a:gd name="connsiteX24" fmla="*/ 8237220 w 8237220"/>
              <a:gd name="connsiteY24"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286000 w 8237220"/>
              <a:gd name="connsiteY9" fmla="*/ 1455424 h 1615444"/>
              <a:gd name="connsiteX10" fmla="*/ 2499360 w 8237220"/>
              <a:gd name="connsiteY10" fmla="*/ 1592584 h 1615444"/>
              <a:gd name="connsiteX11" fmla="*/ 2667000 w 8237220"/>
              <a:gd name="connsiteY11" fmla="*/ 1577344 h 1615444"/>
              <a:gd name="connsiteX12" fmla="*/ 2842260 w 8237220"/>
              <a:gd name="connsiteY12" fmla="*/ 1524004 h 1615444"/>
              <a:gd name="connsiteX13" fmla="*/ 3101340 w 8237220"/>
              <a:gd name="connsiteY13" fmla="*/ 1600204 h 1615444"/>
              <a:gd name="connsiteX14" fmla="*/ 3383280 w 8237220"/>
              <a:gd name="connsiteY14" fmla="*/ 1562104 h 1615444"/>
              <a:gd name="connsiteX15" fmla="*/ 3482340 w 8237220"/>
              <a:gd name="connsiteY15" fmla="*/ 1508764 h 1615444"/>
              <a:gd name="connsiteX16" fmla="*/ 3703320 w 8237220"/>
              <a:gd name="connsiteY16" fmla="*/ 1592584 h 1615444"/>
              <a:gd name="connsiteX17" fmla="*/ 4785360 w 8237220"/>
              <a:gd name="connsiteY17" fmla="*/ 1584964 h 1615444"/>
              <a:gd name="connsiteX18" fmla="*/ 4968240 w 8237220"/>
              <a:gd name="connsiteY18" fmla="*/ 1554484 h 1615444"/>
              <a:gd name="connsiteX19" fmla="*/ 5143500 w 8237220"/>
              <a:gd name="connsiteY19" fmla="*/ 1562104 h 1615444"/>
              <a:gd name="connsiteX20" fmla="*/ 5494020 w 8237220"/>
              <a:gd name="connsiteY20" fmla="*/ 1584964 h 1615444"/>
              <a:gd name="connsiteX21" fmla="*/ 5966460 w 8237220"/>
              <a:gd name="connsiteY21" fmla="*/ 1592584 h 1615444"/>
              <a:gd name="connsiteX22" fmla="*/ 7117080 w 8237220"/>
              <a:gd name="connsiteY22" fmla="*/ 1607824 h 1615444"/>
              <a:gd name="connsiteX23" fmla="*/ 8237220 w 8237220"/>
              <a:gd name="connsiteY23"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499360 w 8237220"/>
              <a:gd name="connsiteY9" fmla="*/ 1592584 h 1615444"/>
              <a:gd name="connsiteX10" fmla="*/ 2667000 w 8237220"/>
              <a:gd name="connsiteY10" fmla="*/ 1577344 h 1615444"/>
              <a:gd name="connsiteX11" fmla="*/ 2842260 w 8237220"/>
              <a:gd name="connsiteY11" fmla="*/ 1524004 h 1615444"/>
              <a:gd name="connsiteX12" fmla="*/ 3101340 w 8237220"/>
              <a:gd name="connsiteY12" fmla="*/ 1600204 h 1615444"/>
              <a:gd name="connsiteX13" fmla="*/ 3383280 w 8237220"/>
              <a:gd name="connsiteY13" fmla="*/ 1562104 h 1615444"/>
              <a:gd name="connsiteX14" fmla="*/ 3482340 w 8237220"/>
              <a:gd name="connsiteY14" fmla="*/ 1508764 h 1615444"/>
              <a:gd name="connsiteX15" fmla="*/ 3703320 w 8237220"/>
              <a:gd name="connsiteY15" fmla="*/ 1592584 h 1615444"/>
              <a:gd name="connsiteX16" fmla="*/ 4785360 w 8237220"/>
              <a:gd name="connsiteY16" fmla="*/ 1584964 h 1615444"/>
              <a:gd name="connsiteX17" fmla="*/ 4968240 w 8237220"/>
              <a:gd name="connsiteY17" fmla="*/ 1554484 h 1615444"/>
              <a:gd name="connsiteX18" fmla="*/ 5143500 w 8237220"/>
              <a:gd name="connsiteY18" fmla="*/ 1562104 h 1615444"/>
              <a:gd name="connsiteX19" fmla="*/ 5494020 w 8237220"/>
              <a:gd name="connsiteY19" fmla="*/ 1584964 h 1615444"/>
              <a:gd name="connsiteX20" fmla="*/ 5966460 w 8237220"/>
              <a:gd name="connsiteY20" fmla="*/ 1592584 h 1615444"/>
              <a:gd name="connsiteX21" fmla="*/ 7117080 w 8237220"/>
              <a:gd name="connsiteY21" fmla="*/ 1607824 h 1615444"/>
              <a:gd name="connsiteX22" fmla="*/ 8237220 w 8237220"/>
              <a:gd name="connsiteY22"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667000 w 8237220"/>
              <a:gd name="connsiteY9" fmla="*/ 1577344 h 1615444"/>
              <a:gd name="connsiteX10" fmla="*/ 2842260 w 8237220"/>
              <a:gd name="connsiteY10" fmla="*/ 1524004 h 1615444"/>
              <a:gd name="connsiteX11" fmla="*/ 3101340 w 8237220"/>
              <a:gd name="connsiteY11" fmla="*/ 1600204 h 1615444"/>
              <a:gd name="connsiteX12" fmla="*/ 3383280 w 8237220"/>
              <a:gd name="connsiteY12" fmla="*/ 1562104 h 1615444"/>
              <a:gd name="connsiteX13" fmla="*/ 3482340 w 8237220"/>
              <a:gd name="connsiteY13" fmla="*/ 1508764 h 1615444"/>
              <a:gd name="connsiteX14" fmla="*/ 3703320 w 8237220"/>
              <a:gd name="connsiteY14" fmla="*/ 1592584 h 1615444"/>
              <a:gd name="connsiteX15" fmla="*/ 4785360 w 8237220"/>
              <a:gd name="connsiteY15" fmla="*/ 1584964 h 1615444"/>
              <a:gd name="connsiteX16" fmla="*/ 4968240 w 8237220"/>
              <a:gd name="connsiteY16" fmla="*/ 1554484 h 1615444"/>
              <a:gd name="connsiteX17" fmla="*/ 5143500 w 8237220"/>
              <a:gd name="connsiteY17" fmla="*/ 1562104 h 1615444"/>
              <a:gd name="connsiteX18" fmla="*/ 5494020 w 8237220"/>
              <a:gd name="connsiteY18" fmla="*/ 1584964 h 1615444"/>
              <a:gd name="connsiteX19" fmla="*/ 5966460 w 8237220"/>
              <a:gd name="connsiteY19" fmla="*/ 1592584 h 1615444"/>
              <a:gd name="connsiteX20" fmla="*/ 7117080 w 8237220"/>
              <a:gd name="connsiteY20" fmla="*/ 1607824 h 1615444"/>
              <a:gd name="connsiteX21" fmla="*/ 8237220 w 8237220"/>
              <a:gd name="connsiteY21"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842260 w 8237220"/>
              <a:gd name="connsiteY9" fmla="*/ 1524004 h 1615444"/>
              <a:gd name="connsiteX10" fmla="*/ 3101340 w 8237220"/>
              <a:gd name="connsiteY10" fmla="*/ 1600204 h 1615444"/>
              <a:gd name="connsiteX11" fmla="*/ 3383280 w 8237220"/>
              <a:gd name="connsiteY11" fmla="*/ 1562104 h 1615444"/>
              <a:gd name="connsiteX12" fmla="*/ 3482340 w 8237220"/>
              <a:gd name="connsiteY12" fmla="*/ 1508764 h 1615444"/>
              <a:gd name="connsiteX13" fmla="*/ 3703320 w 8237220"/>
              <a:gd name="connsiteY13" fmla="*/ 1592584 h 1615444"/>
              <a:gd name="connsiteX14" fmla="*/ 4785360 w 8237220"/>
              <a:gd name="connsiteY14" fmla="*/ 1584964 h 1615444"/>
              <a:gd name="connsiteX15" fmla="*/ 4968240 w 8237220"/>
              <a:gd name="connsiteY15" fmla="*/ 1554484 h 1615444"/>
              <a:gd name="connsiteX16" fmla="*/ 5143500 w 8237220"/>
              <a:gd name="connsiteY16" fmla="*/ 1562104 h 1615444"/>
              <a:gd name="connsiteX17" fmla="*/ 5494020 w 8237220"/>
              <a:gd name="connsiteY17" fmla="*/ 1584964 h 1615444"/>
              <a:gd name="connsiteX18" fmla="*/ 5966460 w 8237220"/>
              <a:gd name="connsiteY18" fmla="*/ 1592584 h 1615444"/>
              <a:gd name="connsiteX19" fmla="*/ 7117080 w 8237220"/>
              <a:gd name="connsiteY19" fmla="*/ 1607824 h 1615444"/>
              <a:gd name="connsiteX20" fmla="*/ 8237220 w 8237220"/>
              <a:gd name="connsiteY20"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101340 w 8237220"/>
              <a:gd name="connsiteY9" fmla="*/ 1600204 h 1615444"/>
              <a:gd name="connsiteX10" fmla="*/ 3383280 w 8237220"/>
              <a:gd name="connsiteY10" fmla="*/ 1562104 h 1615444"/>
              <a:gd name="connsiteX11" fmla="*/ 3482340 w 8237220"/>
              <a:gd name="connsiteY11" fmla="*/ 1508764 h 1615444"/>
              <a:gd name="connsiteX12" fmla="*/ 3703320 w 8237220"/>
              <a:gd name="connsiteY12" fmla="*/ 1592584 h 1615444"/>
              <a:gd name="connsiteX13" fmla="*/ 4785360 w 8237220"/>
              <a:gd name="connsiteY13" fmla="*/ 1584964 h 1615444"/>
              <a:gd name="connsiteX14" fmla="*/ 4968240 w 8237220"/>
              <a:gd name="connsiteY14" fmla="*/ 1554484 h 1615444"/>
              <a:gd name="connsiteX15" fmla="*/ 5143500 w 8237220"/>
              <a:gd name="connsiteY15" fmla="*/ 1562104 h 1615444"/>
              <a:gd name="connsiteX16" fmla="*/ 5494020 w 8237220"/>
              <a:gd name="connsiteY16" fmla="*/ 1584964 h 1615444"/>
              <a:gd name="connsiteX17" fmla="*/ 5966460 w 8237220"/>
              <a:gd name="connsiteY17" fmla="*/ 1592584 h 1615444"/>
              <a:gd name="connsiteX18" fmla="*/ 7117080 w 8237220"/>
              <a:gd name="connsiteY18" fmla="*/ 1607824 h 1615444"/>
              <a:gd name="connsiteX19" fmla="*/ 8237220 w 8237220"/>
              <a:gd name="connsiteY19"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383280 w 8237220"/>
              <a:gd name="connsiteY9" fmla="*/ 1562104 h 1615444"/>
              <a:gd name="connsiteX10" fmla="*/ 3482340 w 8237220"/>
              <a:gd name="connsiteY10" fmla="*/ 1508764 h 1615444"/>
              <a:gd name="connsiteX11" fmla="*/ 3703320 w 8237220"/>
              <a:gd name="connsiteY11" fmla="*/ 1592584 h 1615444"/>
              <a:gd name="connsiteX12" fmla="*/ 4785360 w 8237220"/>
              <a:gd name="connsiteY12" fmla="*/ 1584964 h 1615444"/>
              <a:gd name="connsiteX13" fmla="*/ 4968240 w 8237220"/>
              <a:gd name="connsiteY13" fmla="*/ 1554484 h 1615444"/>
              <a:gd name="connsiteX14" fmla="*/ 5143500 w 8237220"/>
              <a:gd name="connsiteY14" fmla="*/ 1562104 h 1615444"/>
              <a:gd name="connsiteX15" fmla="*/ 5494020 w 8237220"/>
              <a:gd name="connsiteY15" fmla="*/ 1584964 h 1615444"/>
              <a:gd name="connsiteX16" fmla="*/ 5966460 w 8237220"/>
              <a:gd name="connsiteY16" fmla="*/ 1592584 h 1615444"/>
              <a:gd name="connsiteX17" fmla="*/ 7117080 w 8237220"/>
              <a:gd name="connsiteY17" fmla="*/ 1607824 h 1615444"/>
              <a:gd name="connsiteX18" fmla="*/ 8237220 w 8237220"/>
              <a:gd name="connsiteY18"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482340 w 8237220"/>
              <a:gd name="connsiteY9" fmla="*/ 1508764 h 1615444"/>
              <a:gd name="connsiteX10" fmla="*/ 3703320 w 8237220"/>
              <a:gd name="connsiteY10" fmla="*/ 1592584 h 1615444"/>
              <a:gd name="connsiteX11" fmla="*/ 4785360 w 8237220"/>
              <a:gd name="connsiteY11" fmla="*/ 1584964 h 1615444"/>
              <a:gd name="connsiteX12" fmla="*/ 4968240 w 8237220"/>
              <a:gd name="connsiteY12" fmla="*/ 1554484 h 1615444"/>
              <a:gd name="connsiteX13" fmla="*/ 5143500 w 8237220"/>
              <a:gd name="connsiteY13" fmla="*/ 1562104 h 1615444"/>
              <a:gd name="connsiteX14" fmla="*/ 5494020 w 8237220"/>
              <a:gd name="connsiteY14" fmla="*/ 1584964 h 1615444"/>
              <a:gd name="connsiteX15" fmla="*/ 5966460 w 8237220"/>
              <a:gd name="connsiteY15" fmla="*/ 1592584 h 1615444"/>
              <a:gd name="connsiteX16" fmla="*/ 7117080 w 8237220"/>
              <a:gd name="connsiteY16" fmla="*/ 1607824 h 1615444"/>
              <a:gd name="connsiteX17" fmla="*/ 8237220 w 8237220"/>
              <a:gd name="connsiteY17"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703320 w 8237220"/>
              <a:gd name="connsiteY9" fmla="*/ 1592584 h 1615444"/>
              <a:gd name="connsiteX10" fmla="*/ 4785360 w 8237220"/>
              <a:gd name="connsiteY10" fmla="*/ 1584964 h 1615444"/>
              <a:gd name="connsiteX11" fmla="*/ 4968240 w 8237220"/>
              <a:gd name="connsiteY11" fmla="*/ 1554484 h 1615444"/>
              <a:gd name="connsiteX12" fmla="*/ 5143500 w 8237220"/>
              <a:gd name="connsiteY12" fmla="*/ 1562104 h 1615444"/>
              <a:gd name="connsiteX13" fmla="*/ 5494020 w 8237220"/>
              <a:gd name="connsiteY13" fmla="*/ 1584964 h 1615444"/>
              <a:gd name="connsiteX14" fmla="*/ 5966460 w 8237220"/>
              <a:gd name="connsiteY14" fmla="*/ 1592584 h 1615444"/>
              <a:gd name="connsiteX15" fmla="*/ 7117080 w 8237220"/>
              <a:gd name="connsiteY15" fmla="*/ 1607824 h 1615444"/>
              <a:gd name="connsiteX16" fmla="*/ 8237220 w 8237220"/>
              <a:gd name="connsiteY16"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4785360 w 8237220"/>
              <a:gd name="connsiteY9" fmla="*/ 1584964 h 1615444"/>
              <a:gd name="connsiteX10" fmla="*/ 4968240 w 8237220"/>
              <a:gd name="connsiteY10" fmla="*/ 1554484 h 1615444"/>
              <a:gd name="connsiteX11" fmla="*/ 5143500 w 8237220"/>
              <a:gd name="connsiteY11" fmla="*/ 1562104 h 1615444"/>
              <a:gd name="connsiteX12" fmla="*/ 5494020 w 8237220"/>
              <a:gd name="connsiteY12" fmla="*/ 1584964 h 1615444"/>
              <a:gd name="connsiteX13" fmla="*/ 5966460 w 8237220"/>
              <a:gd name="connsiteY13" fmla="*/ 1592584 h 1615444"/>
              <a:gd name="connsiteX14" fmla="*/ 7117080 w 8237220"/>
              <a:gd name="connsiteY14" fmla="*/ 1607824 h 1615444"/>
              <a:gd name="connsiteX15" fmla="*/ 8237220 w 8237220"/>
              <a:gd name="connsiteY15"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4968240 w 8237220"/>
              <a:gd name="connsiteY9" fmla="*/ 1554484 h 1615444"/>
              <a:gd name="connsiteX10" fmla="*/ 5143500 w 8237220"/>
              <a:gd name="connsiteY10" fmla="*/ 1562104 h 1615444"/>
              <a:gd name="connsiteX11" fmla="*/ 5494020 w 8237220"/>
              <a:gd name="connsiteY11" fmla="*/ 1584964 h 1615444"/>
              <a:gd name="connsiteX12" fmla="*/ 5966460 w 8237220"/>
              <a:gd name="connsiteY12" fmla="*/ 1592584 h 1615444"/>
              <a:gd name="connsiteX13" fmla="*/ 7117080 w 8237220"/>
              <a:gd name="connsiteY13" fmla="*/ 1607824 h 1615444"/>
              <a:gd name="connsiteX14" fmla="*/ 8237220 w 8237220"/>
              <a:gd name="connsiteY14"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143500 w 8237220"/>
              <a:gd name="connsiteY9" fmla="*/ 1562104 h 1615444"/>
              <a:gd name="connsiteX10" fmla="*/ 5494020 w 8237220"/>
              <a:gd name="connsiteY10" fmla="*/ 1584964 h 1615444"/>
              <a:gd name="connsiteX11" fmla="*/ 5966460 w 8237220"/>
              <a:gd name="connsiteY11" fmla="*/ 1592584 h 1615444"/>
              <a:gd name="connsiteX12" fmla="*/ 7117080 w 8237220"/>
              <a:gd name="connsiteY12" fmla="*/ 1607824 h 1615444"/>
              <a:gd name="connsiteX13" fmla="*/ 8237220 w 8237220"/>
              <a:gd name="connsiteY13"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494020 w 8237220"/>
              <a:gd name="connsiteY9" fmla="*/ 1584964 h 1615444"/>
              <a:gd name="connsiteX10" fmla="*/ 5966460 w 8237220"/>
              <a:gd name="connsiteY10" fmla="*/ 1592584 h 1615444"/>
              <a:gd name="connsiteX11" fmla="*/ 7117080 w 8237220"/>
              <a:gd name="connsiteY11" fmla="*/ 1607824 h 1615444"/>
              <a:gd name="connsiteX12" fmla="*/ 8237220 w 8237220"/>
              <a:gd name="connsiteY12"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966460 w 8237220"/>
              <a:gd name="connsiteY9" fmla="*/ 1592584 h 1615444"/>
              <a:gd name="connsiteX10" fmla="*/ 7117080 w 8237220"/>
              <a:gd name="connsiteY10" fmla="*/ 1607824 h 1615444"/>
              <a:gd name="connsiteX11" fmla="*/ 8237220 w 8237220"/>
              <a:gd name="connsiteY11"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7117080 w 8237220"/>
              <a:gd name="connsiteY9" fmla="*/ 1607824 h 1615444"/>
              <a:gd name="connsiteX10" fmla="*/ 8237220 w 8237220"/>
              <a:gd name="connsiteY10"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8237220 w 8237220"/>
              <a:gd name="connsiteY9" fmla="*/ 1615444 h 1615444"/>
              <a:gd name="connsiteX0" fmla="*/ 0 w 1135380"/>
              <a:gd name="connsiteY0" fmla="*/ 1478284 h 1615444"/>
              <a:gd name="connsiteX1" fmla="*/ 83820 w 1135380"/>
              <a:gd name="connsiteY1" fmla="*/ 1363984 h 1615444"/>
              <a:gd name="connsiteX2" fmla="*/ 175260 w 1135380"/>
              <a:gd name="connsiteY2" fmla="*/ 1402084 h 1615444"/>
              <a:gd name="connsiteX3" fmla="*/ 266700 w 1135380"/>
              <a:gd name="connsiteY3" fmla="*/ 1257304 h 1615444"/>
              <a:gd name="connsiteX4" fmla="*/ 381000 w 1135380"/>
              <a:gd name="connsiteY4" fmla="*/ 4 h 1615444"/>
              <a:gd name="connsiteX5" fmla="*/ 464820 w 1135380"/>
              <a:gd name="connsiteY5" fmla="*/ 1272544 h 1615444"/>
              <a:gd name="connsiteX6" fmla="*/ 571500 w 1135380"/>
              <a:gd name="connsiteY6" fmla="*/ 1455424 h 1615444"/>
              <a:gd name="connsiteX7" fmla="*/ 762000 w 1135380"/>
              <a:gd name="connsiteY7" fmla="*/ 1554484 h 1615444"/>
              <a:gd name="connsiteX8" fmla="*/ 1135380 w 1135380"/>
              <a:gd name="connsiteY8" fmla="*/ 1615444 h 1615444"/>
              <a:gd name="connsiteX0" fmla="*/ 0 w 1196340"/>
              <a:gd name="connsiteY0" fmla="*/ 1485904 h 1615444"/>
              <a:gd name="connsiteX1" fmla="*/ 144780 w 1196340"/>
              <a:gd name="connsiteY1" fmla="*/ 1363984 h 1615444"/>
              <a:gd name="connsiteX2" fmla="*/ 236220 w 1196340"/>
              <a:gd name="connsiteY2" fmla="*/ 1402084 h 1615444"/>
              <a:gd name="connsiteX3" fmla="*/ 327660 w 1196340"/>
              <a:gd name="connsiteY3" fmla="*/ 1257304 h 1615444"/>
              <a:gd name="connsiteX4" fmla="*/ 441960 w 1196340"/>
              <a:gd name="connsiteY4" fmla="*/ 4 h 1615444"/>
              <a:gd name="connsiteX5" fmla="*/ 525780 w 1196340"/>
              <a:gd name="connsiteY5" fmla="*/ 1272544 h 1615444"/>
              <a:gd name="connsiteX6" fmla="*/ 632460 w 1196340"/>
              <a:gd name="connsiteY6" fmla="*/ 1455424 h 1615444"/>
              <a:gd name="connsiteX7" fmla="*/ 822960 w 1196340"/>
              <a:gd name="connsiteY7" fmla="*/ 1554484 h 1615444"/>
              <a:gd name="connsiteX8" fmla="*/ 1196340 w 1196340"/>
              <a:gd name="connsiteY8" fmla="*/ 1615444 h 161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40" h="1615444">
                <a:moveTo>
                  <a:pt x="0" y="1485904"/>
                </a:moveTo>
                <a:cubicBezTo>
                  <a:pt x="27305" y="1435104"/>
                  <a:pt x="105410" y="1377954"/>
                  <a:pt x="144780" y="1363984"/>
                </a:cubicBezTo>
                <a:cubicBezTo>
                  <a:pt x="184150" y="1350014"/>
                  <a:pt x="205740" y="1419864"/>
                  <a:pt x="236220" y="1402084"/>
                </a:cubicBezTo>
                <a:cubicBezTo>
                  <a:pt x="266700" y="1384304"/>
                  <a:pt x="293370" y="1490984"/>
                  <a:pt x="327660" y="1257304"/>
                </a:cubicBezTo>
                <a:cubicBezTo>
                  <a:pt x="361950" y="1023624"/>
                  <a:pt x="408940" y="-2536"/>
                  <a:pt x="441960" y="4"/>
                </a:cubicBezTo>
                <a:cubicBezTo>
                  <a:pt x="474980" y="2544"/>
                  <a:pt x="494030" y="1029974"/>
                  <a:pt x="525780" y="1272544"/>
                </a:cubicBezTo>
                <a:cubicBezTo>
                  <a:pt x="557530" y="1515114"/>
                  <a:pt x="582930" y="1408434"/>
                  <a:pt x="632460" y="1455424"/>
                </a:cubicBezTo>
                <a:cubicBezTo>
                  <a:pt x="681990" y="1502414"/>
                  <a:pt x="728980" y="1527814"/>
                  <a:pt x="822960" y="1554484"/>
                </a:cubicBezTo>
                <a:cubicBezTo>
                  <a:pt x="916940" y="1581154"/>
                  <a:pt x="1037590" y="1609094"/>
                  <a:pt x="1196340" y="1615444"/>
                </a:cubicBezTo>
              </a:path>
            </a:pathLst>
          </a:custGeom>
          <a:no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9B485383-9928-4BEA-9407-244EF085B57D}"/>
              </a:ext>
            </a:extLst>
          </p:cNvPr>
          <p:cNvSpPr/>
          <p:nvPr/>
        </p:nvSpPr>
        <p:spPr>
          <a:xfrm>
            <a:off x="9185359" y="2419596"/>
            <a:ext cx="2620041" cy="3683202"/>
          </a:xfrm>
          <a:custGeom>
            <a:avLst/>
            <a:gdLst>
              <a:gd name="connsiteX0" fmla="*/ 0 w 1897380"/>
              <a:gd name="connsiteY0" fmla="*/ 1650485 h 1650485"/>
              <a:gd name="connsiteX1" fmla="*/ 68580 w 1897380"/>
              <a:gd name="connsiteY1" fmla="*/ 1452365 h 1650485"/>
              <a:gd name="connsiteX2" fmla="*/ 175260 w 1897380"/>
              <a:gd name="connsiteY2" fmla="*/ 1292345 h 1650485"/>
              <a:gd name="connsiteX3" fmla="*/ 281940 w 1897380"/>
              <a:gd name="connsiteY3" fmla="*/ 1399025 h 1650485"/>
              <a:gd name="connsiteX4" fmla="*/ 289560 w 1897380"/>
              <a:gd name="connsiteY4" fmla="*/ 1018025 h 1650485"/>
              <a:gd name="connsiteX5" fmla="*/ 327660 w 1897380"/>
              <a:gd name="connsiteY5" fmla="*/ 553205 h 1650485"/>
              <a:gd name="connsiteX6" fmla="*/ 358140 w 1897380"/>
              <a:gd name="connsiteY6" fmla="*/ 27425 h 1650485"/>
              <a:gd name="connsiteX7" fmla="*/ 388620 w 1897380"/>
              <a:gd name="connsiteY7" fmla="*/ 103625 h 1650485"/>
              <a:gd name="connsiteX8" fmla="*/ 419100 w 1897380"/>
              <a:gd name="connsiteY8" fmla="*/ 355085 h 1650485"/>
              <a:gd name="connsiteX9" fmla="*/ 502920 w 1897380"/>
              <a:gd name="connsiteY9" fmla="*/ 964685 h 1650485"/>
              <a:gd name="connsiteX10" fmla="*/ 541020 w 1897380"/>
              <a:gd name="connsiteY10" fmla="*/ 1277105 h 1650485"/>
              <a:gd name="connsiteX11" fmla="*/ 647700 w 1897380"/>
              <a:gd name="connsiteY11" fmla="*/ 1513325 h 1650485"/>
              <a:gd name="connsiteX12" fmla="*/ 746760 w 1897380"/>
              <a:gd name="connsiteY12" fmla="*/ 1604765 h 1650485"/>
              <a:gd name="connsiteX13" fmla="*/ 914400 w 1897380"/>
              <a:gd name="connsiteY13" fmla="*/ 1589525 h 1650485"/>
              <a:gd name="connsiteX14" fmla="*/ 1097280 w 1897380"/>
              <a:gd name="connsiteY14" fmla="*/ 1627625 h 1650485"/>
              <a:gd name="connsiteX15" fmla="*/ 1402080 w 1897380"/>
              <a:gd name="connsiteY15" fmla="*/ 1627625 h 1650485"/>
              <a:gd name="connsiteX16" fmla="*/ 1562100 w 1897380"/>
              <a:gd name="connsiteY16" fmla="*/ 1581905 h 1650485"/>
              <a:gd name="connsiteX17" fmla="*/ 1645920 w 1897380"/>
              <a:gd name="connsiteY17" fmla="*/ 1597145 h 1650485"/>
              <a:gd name="connsiteX18" fmla="*/ 1744980 w 1897380"/>
              <a:gd name="connsiteY18" fmla="*/ 1383785 h 1650485"/>
              <a:gd name="connsiteX19" fmla="*/ 1851660 w 1897380"/>
              <a:gd name="connsiteY19" fmla="*/ 1414265 h 1650485"/>
              <a:gd name="connsiteX20" fmla="*/ 1897380 w 1897380"/>
              <a:gd name="connsiteY20" fmla="*/ 1528565 h 1650485"/>
              <a:gd name="connsiteX0" fmla="*/ 0 w 1973580"/>
              <a:gd name="connsiteY0" fmla="*/ 1650485 h 1650485"/>
              <a:gd name="connsiteX1" fmla="*/ 68580 w 1973580"/>
              <a:gd name="connsiteY1" fmla="*/ 1452365 h 1650485"/>
              <a:gd name="connsiteX2" fmla="*/ 175260 w 1973580"/>
              <a:gd name="connsiteY2" fmla="*/ 1292345 h 1650485"/>
              <a:gd name="connsiteX3" fmla="*/ 281940 w 1973580"/>
              <a:gd name="connsiteY3" fmla="*/ 1399025 h 1650485"/>
              <a:gd name="connsiteX4" fmla="*/ 289560 w 1973580"/>
              <a:gd name="connsiteY4" fmla="*/ 1018025 h 1650485"/>
              <a:gd name="connsiteX5" fmla="*/ 327660 w 1973580"/>
              <a:gd name="connsiteY5" fmla="*/ 553205 h 1650485"/>
              <a:gd name="connsiteX6" fmla="*/ 358140 w 1973580"/>
              <a:gd name="connsiteY6" fmla="*/ 27425 h 1650485"/>
              <a:gd name="connsiteX7" fmla="*/ 388620 w 1973580"/>
              <a:gd name="connsiteY7" fmla="*/ 103625 h 1650485"/>
              <a:gd name="connsiteX8" fmla="*/ 419100 w 1973580"/>
              <a:gd name="connsiteY8" fmla="*/ 355085 h 1650485"/>
              <a:gd name="connsiteX9" fmla="*/ 502920 w 1973580"/>
              <a:gd name="connsiteY9" fmla="*/ 964685 h 1650485"/>
              <a:gd name="connsiteX10" fmla="*/ 541020 w 1973580"/>
              <a:gd name="connsiteY10" fmla="*/ 1277105 h 1650485"/>
              <a:gd name="connsiteX11" fmla="*/ 647700 w 1973580"/>
              <a:gd name="connsiteY11" fmla="*/ 1513325 h 1650485"/>
              <a:gd name="connsiteX12" fmla="*/ 746760 w 1973580"/>
              <a:gd name="connsiteY12" fmla="*/ 1604765 h 1650485"/>
              <a:gd name="connsiteX13" fmla="*/ 914400 w 1973580"/>
              <a:gd name="connsiteY13" fmla="*/ 1589525 h 1650485"/>
              <a:gd name="connsiteX14" fmla="*/ 1097280 w 1973580"/>
              <a:gd name="connsiteY14" fmla="*/ 1627625 h 1650485"/>
              <a:gd name="connsiteX15" fmla="*/ 1402080 w 1973580"/>
              <a:gd name="connsiteY15" fmla="*/ 1627625 h 1650485"/>
              <a:gd name="connsiteX16" fmla="*/ 1562100 w 1973580"/>
              <a:gd name="connsiteY16" fmla="*/ 1581905 h 1650485"/>
              <a:gd name="connsiteX17" fmla="*/ 1645920 w 1973580"/>
              <a:gd name="connsiteY17" fmla="*/ 1597145 h 1650485"/>
              <a:gd name="connsiteX18" fmla="*/ 1744980 w 1973580"/>
              <a:gd name="connsiteY18" fmla="*/ 1383785 h 1650485"/>
              <a:gd name="connsiteX19" fmla="*/ 1851660 w 1973580"/>
              <a:gd name="connsiteY19" fmla="*/ 1414265 h 1650485"/>
              <a:gd name="connsiteX20" fmla="*/ 1973580 w 1973580"/>
              <a:gd name="connsiteY20" fmla="*/ 1566665 h 165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73580" h="1650485">
                <a:moveTo>
                  <a:pt x="0" y="1650485"/>
                </a:moveTo>
                <a:cubicBezTo>
                  <a:pt x="19685" y="1581270"/>
                  <a:pt x="39370" y="1512055"/>
                  <a:pt x="68580" y="1452365"/>
                </a:cubicBezTo>
                <a:cubicBezTo>
                  <a:pt x="97790" y="1392675"/>
                  <a:pt x="139700" y="1301235"/>
                  <a:pt x="175260" y="1292345"/>
                </a:cubicBezTo>
                <a:cubicBezTo>
                  <a:pt x="210820" y="1283455"/>
                  <a:pt x="262890" y="1444745"/>
                  <a:pt x="281940" y="1399025"/>
                </a:cubicBezTo>
                <a:cubicBezTo>
                  <a:pt x="300990" y="1353305"/>
                  <a:pt x="281940" y="1158995"/>
                  <a:pt x="289560" y="1018025"/>
                </a:cubicBezTo>
                <a:cubicBezTo>
                  <a:pt x="297180" y="877055"/>
                  <a:pt x="316230" y="718305"/>
                  <a:pt x="327660" y="553205"/>
                </a:cubicBezTo>
                <a:cubicBezTo>
                  <a:pt x="339090" y="388105"/>
                  <a:pt x="347980" y="102355"/>
                  <a:pt x="358140" y="27425"/>
                </a:cubicBezTo>
                <a:cubicBezTo>
                  <a:pt x="368300" y="-47505"/>
                  <a:pt x="378460" y="49015"/>
                  <a:pt x="388620" y="103625"/>
                </a:cubicBezTo>
                <a:cubicBezTo>
                  <a:pt x="398780" y="158235"/>
                  <a:pt x="400050" y="211575"/>
                  <a:pt x="419100" y="355085"/>
                </a:cubicBezTo>
                <a:cubicBezTo>
                  <a:pt x="438150" y="498595"/>
                  <a:pt x="482600" y="811015"/>
                  <a:pt x="502920" y="964685"/>
                </a:cubicBezTo>
                <a:cubicBezTo>
                  <a:pt x="523240" y="1118355"/>
                  <a:pt x="516890" y="1185665"/>
                  <a:pt x="541020" y="1277105"/>
                </a:cubicBezTo>
                <a:cubicBezTo>
                  <a:pt x="565150" y="1368545"/>
                  <a:pt x="613410" y="1458715"/>
                  <a:pt x="647700" y="1513325"/>
                </a:cubicBezTo>
                <a:cubicBezTo>
                  <a:pt x="681990" y="1567935"/>
                  <a:pt x="702310" y="1592065"/>
                  <a:pt x="746760" y="1604765"/>
                </a:cubicBezTo>
                <a:cubicBezTo>
                  <a:pt x="791210" y="1617465"/>
                  <a:pt x="855980" y="1585715"/>
                  <a:pt x="914400" y="1589525"/>
                </a:cubicBezTo>
                <a:cubicBezTo>
                  <a:pt x="972820" y="1593335"/>
                  <a:pt x="1016000" y="1621275"/>
                  <a:pt x="1097280" y="1627625"/>
                </a:cubicBezTo>
                <a:cubicBezTo>
                  <a:pt x="1178560" y="1633975"/>
                  <a:pt x="1324610" y="1635245"/>
                  <a:pt x="1402080" y="1627625"/>
                </a:cubicBezTo>
                <a:cubicBezTo>
                  <a:pt x="1479550" y="1620005"/>
                  <a:pt x="1521460" y="1586985"/>
                  <a:pt x="1562100" y="1581905"/>
                </a:cubicBezTo>
                <a:cubicBezTo>
                  <a:pt x="1602740" y="1576825"/>
                  <a:pt x="1615440" y="1630165"/>
                  <a:pt x="1645920" y="1597145"/>
                </a:cubicBezTo>
                <a:cubicBezTo>
                  <a:pt x="1676400" y="1564125"/>
                  <a:pt x="1710690" y="1414265"/>
                  <a:pt x="1744980" y="1383785"/>
                </a:cubicBezTo>
                <a:cubicBezTo>
                  <a:pt x="1779270" y="1353305"/>
                  <a:pt x="1826260" y="1390135"/>
                  <a:pt x="1851660" y="1414265"/>
                </a:cubicBezTo>
                <a:cubicBezTo>
                  <a:pt x="1877060" y="1438395"/>
                  <a:pt x="1963420" y="1521580"/>
                  <a:pt x="1973580" y="1566665"/>
                </a:cubicBezTo>
              </a:path>
            </a:pathLst>
          </a:custGeom>
          <a:noFill/>
          <a:ln w="38100">
            <a:solidFill>
              <a:srgbClr val="C55A1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C9744374-BCBC-4969-B1C7-5EFC4C54FD98}"/>
              </a:ext>
            </a:extLst>
          </p:cNvPr>
          <p:cNvPicPr>
            <a:picLocks noChangeAspect="1"/>
          </p:cNvPicPr>
          <p:nvPr/>
        </p:nvPicPr>
        <p:blipFill>
          <a:blip r:embed="rId3"/>
          <a:stretch>
            <a:fillRect/>
          </a:stretch>
        </p:blipFill>
        <p:spPr>
          <a:xfrm>
            <a:off x="8464329" y="47428"/>
            <a:ext cx="2329049" cy="2325121"/>
          </a:xfrm>
          <a:prstGeom prst="rect">
            <a:avLst/>
          </a:prstGeom>
        </p:spPr>
      </p:pic>
      <p:pic>
        <p:nvPicPr>
          <p:cNvPr id="39" name="Picture 38">
            <a:extLst>
              <a:ext uri="{FF2B5EF4-FFF2-40B4-BE49-F238E27FC236}">
                <a16:creationId xmlns:a16="http://schemas.microsoft.com/office/drawing/2014/main" id="{5D285F7C-FE2F-4A41-9319-7A3BA64490C4}"/>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40" name="TextBox 39">
            <a:extLst>
              <a:ext uri="{FF2B5EF4-FFF2-40B4-BE49-F238E27FC236}">
                <a16:creationId xmlns:a16="http://schemas.microsoft.com/office/drawing/2014/main" id="{66B3905F-784D-4C44-9B3F-29D1175EBAD4}"/>
              </a:ext>
            </a:extLst>
          </p:cNvPr>
          <p:cNvSpPr txBox="1"/>
          <p:nvPr/>
        </p:nvSpPr>
        <p:spPr>
          <a:xfrm>
            <a:off x="5995771" y="1037784"/>
            <a:ext cx="2437911" cy="461665"/>
          </a:xfrm>
          <a:prstGeom prst="rect">
            <a:avLst/>
          </a:prstGeom>
          <a:noFill/>
        </p:spPr>
        <p:txBody>
          <a:bodyPr wrap="none" rtlCol="0">
            <a:spAutoFit/>
          </a:bodyPr>
          <a:lstStyle/>
          <a:p>
            <a:r>
              <a:rPr lang="en-US" sz="2400" b="1" dirty="0"/>
              <a:t>CELEBRITY DEATH</a:t>
            </a:r>
            <a:endParaRPr lang="en-CA" sz="2400" b="1" dirty="0"/>
          </a:p>
        </p:txBody>
      </p:sp>
      <p:grpSp>
        <p:nvGrpSpPr>
          <p:cNvPr id="41" name="Group 40">
            <a:extLst>
              <a:ext uri="{FF2B5EF4-FFF2-40B4-BE49-F238E27FC236}">
                <a16:creationId xmlns:a16="http://schemas.microsoft.com/office/drawing/2014/main" id="{1980884A-C15A-4859-98C5-7CAFE8ED22E4}"/>
              </a:ext>
            </a:extLst>
          </p:cNvPr>
          <p:cNvGrpSpPr/>
          <p:nvPr/>
        </p:nvGrpSpPr>
        <p:grpSpPr>
          <a:xfrm>
            <a:off x="332459" y="2254830"/>
            <a:ext cx="11835858" cy="4153874"/>
            <a:chOff x="332459" y="2254830"/>
            <a:chExt cx="11835858" cy="4153874"/>
          </a:xfrm>
        </p:grpSpPr>
        <p:sp>
          <p:nvSpPr>
            <p:cNvPr id="42" name="TextBox 41">
              <a:extLst>
                <a:ext uri="{FF2B5EF4-FFF2-40B4-BE49-F238E27FC236}">
                  <a16:creationId xmlns:a16="http://schemas.microsoft.com/office/drawing/2014/main" id="{5111A171-C975-4FBF-849B-46F19AF642AA}"/>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43" name="TextBox 42">
              <a:extLst>
                <a:ext uri="{FF2B5EF4-FFF2-40B4-BE49-F238E27FC236}">
                  <a16:creationId xmlns:a16="http://schemas.microsoft.com/office/drawing/2014/main" id="{37A08691-F0D9-4E42-8768-2B2091D291F3}"/>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44" name="TextBox 43">
              <a:extLst>
                <a:ext uri="{FF2B5EF4-FFF2-40B4-BE49-F238E27FC236}">
                  <a16:creationId xmlns:a16="http://schemas.microsoft.com/office/drawing/2014/main" id="{2F21C2F2-3578-494D-86CF-2DFBB59CFDF0}"/>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45" name="TextBox 44">
              <a:extLst>
                <a:ext uri="{FF2B5EF4-FFF2-40B4-BE49-F238E27FC236}">
                  <a16:creationId xmlns:a16="http://schemas.microsoft.com/office/drawing/2014/main" id="{3EBFC0AB-E521-4550-B9E4-AA1DC2D78421}"/>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46" name="TextBox 45">
              <a:extLst>
                <a:ext uri="{FF2B5EF4-FFF2-40B4-BE49-F238E27FC236}">
                  <a16:creationId xmlns:a16="http://schemas.microsoft.com/office/drawing/2014/main" id="{0213EC2D-C6D7-4992-854A-0488D442DED5}"/>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47" name="TextBox 46">
              <a:extLst>
                <a:ext uri="{FF2B5EF4-FFF2-40B4-BE49-F238E27FC236}">
                  <a16:creationId xmlns:a16="http://schemas.microsoft.com/office/drawing/2014/main" id="{EC8D1A5F-612F-4E7C-844D-7D8E9AA9737B}"/>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48" name="Straight Connector 47">
              <a:extLst>
                <a:ext uri="{FF2B5EF4-FFF2-40B4-BE49-F238E27FC236}">
                  <a16:creationId xmlns:a16="http://schemas.microsoft.com/office/drawing/2014/main" id="{E026B06F-5E73-4E29-AEE3-1E15A8AACB7F}"/>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7BAB8E0-DABF-42D0-8D81-8D09EFE5E165}"/>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316496-386C-49BE-A818-376AC568A5D7}"/>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8FC3DC9-9E03-4A65-97C5-DC337E247206}"/>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E3F40AF8-F720-48C6-9D1D-4BFC6C55C8F7}"/>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310789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1000"/>
                                        <p:tgtEl>
                                          <p:spTgt spid="4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wipe(down)">
                                      <p:cBhvr>
                                        <p:cTn id="14" dur="1000"/>
                                        <p:tgtEl>
                                          <p:spTgt spid="57"/>
                                        </p:tgtEl>
                                      </p:cBhvr>
                                    </p:animEffect>
                                  </p:childTnLst>
                                </p:cTn>
                              </p:par>
                              <p:par>
                                <p:cTn id="15" presetID="22" presetClass="exit" presetSubtype="1" fill="hold" grpId="0" nodeType="withEffect">
                                  <p:stCondLst>
                                    <p:cond delay="0"/>
                                  </p:stCondLst>
                                  <p:childTnLst>
                                    <p:animEffect transition="out" filter="wipe(up)">
                                      <p:cBhvr>
                                        <p:cTn id="16" dur="1000"/>
                                        <p:tgtEl>
                                          <p:spTgt spid="37"/>
                                        </p:tgtEl>
                                      </p:cBhvr>
                                    </p:animEffect>
                                    <p:set>
                                      <p:cBhvr>
                                        <p:cTn id="17" dur="1" fill="hold">
                                          <p:stCondLst>
                                            <p:cond delay="999"/>
                                          </p:stCondLst>
                                        </p:cTn>
                                        <p:tgtEl>
                                          <p:spTgt spid="37"/>
                                        </p:tgtEl>
                                        <p:attrNameLst>
                                          <p:attrName>style.visibility</p:attrName>
                                        </p:attrNameLst>
                                      </p:cBhvr>
                                      <p:to>
                                        <p:strVal val="hidden"/>
                                      </p:to>
                                    </p:set>
                                  </p:childTnLst>
                                </p:cTn>
                              </p:par>
                              <p:par>
                                <p:cTn id="18" presetID="10" presetClass="entr" presetSubtype="0" fill="hold" grpId="0" nodeType="withEffect">
                                  <p:stCondLst>
                                    <p:cond delay="50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37" grpId="0" animBg="1"/>
      <p:bldP spid="57" grpId="0" animBg="1"/>
      <p:bldP spid="4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73561" y="3359856"/>
            <a:ext cx="184731" cy="1692771"/>
          </a:xfrm>
          <a:prstGeom prst="rect">
            <a:avLst/>
          </a:prstGeom>
          <a:noFill/>
        </p:spPr>
        <p:txBody>
          <a:bodyPr wrap="none" rtlCol="0">
            <a:spAutoFit/>
          </a:bodyPr>
          <a:lstStyle/>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p:txBody>
      </p:sp>
      <p:sp>
        <p:nvSpPr>
          <p:cNvPr id="40" name="TextBox 39">
            <a:extLst>
              <a:ext uri="{FF2B5EF4-FFF2-40B4-BE49-F238E27FC236}">
                <a16:creationId xmlns:a16="http://schemas.microsoft.com/office/drawing/2014/main" id="{3D7BEBEF-0B8D-4453-BC43-3663BD26F932}"/>
              </a:ext>
            </a:extLst>
          </p:cNvPr>
          <p:cNvSpPr txBox="1"/>
          <p:nvPr/>
        </p:nvSpPr>
        <p:spPr>
          <a:xfrm>
            <a:off x="1428504" y="2045121"/>
            <a:ext cx="10514451" cy="2800767"/>
          </a:xfrm>
          <a:prstGeom prst="rect">
            <a:avLst/>
          </a:prstGeom>
          <a:noFill/>
        </p:spPr>
        <p:txBody>
          <a:bodyPr wrap="square" rtlCol="0">
            <a:spAutoFit/>
          </a:bodyPr>
          <a:lstStyle/>
          <a:p>
            <a:r>
              <a:rPr lang="en-US" sz="2600" b="1" dirty="0">
                <a:solidFill>
                  <a:srgbClr val="B92508"/>
                </a:solidFill>
                <a:latin typeface="Century Gothic" panose="020B0502020202020204" pitchFamily="34" charset="0"/>
              </a:rPr>
              <a:t>ONLINE VIDEO ACTION</a:t>
            </a:r>
          </a:p>
          <a:p>
            <a:r>
              <a:rPr lang="en-US" sz="2600" dirty="0">
                <a:solidFill>
                  <a:srgbClr val="B92508"/>
                </a:solidFill>
                <a:latin typeface="Century Gothic" panose="020B0502020202020204" pitchFamily="34" charset="0"/>
              </a:rPr>
              <a:t>“Video” not “TV” approach to planning/trading is now a given.</a:t>
            </a:r>
          </a:p>
          <a:p>
            <a:r>
              <a:rPr lang="en-US" sz="2600" dirty="0">
                <a:solidFill>
                  <a:srgbClr val="B92508"/>
                </a:solidFill>
                <a:latin typeface="Century Gothic" panose="020B0502020202020204" pitchFamily="34" charset="0"/>
              </a:rPr>
              <a:t>Commercialized VOD end of 2019.</a:t>
            </a:r>
          </a:p>
          <a:p>
            <a:r>
              <a:rPr lang="en-US" sz="2600" dirty="0">
                <a:solidFill>
                  <a:srgbClr val="B92508"/>
                </a:solidFill>
                <a:latin typeface="Century Gothic" panose="020B0502020202020204" pitchFamily="34" charset="0"/>
              </a:rPr>
              <a:t>True TV addressability unlikely in 2019. 2020 perhaps?</a:t>
            </a:r>
          </a:p>
          <a:p>
            <a:r>
              <a:rPr lang="en-US" sz="2600" dirty="0">
                <a:solidFill>
                  <a:srgbClr val="B92508"/>
                </a:solidFill>
                <a:latin typeface="Century Gothic" panose="020B0502020202020204" pitchFamily="34" charset="0"/>
              </a:rPr>
              <a:t>Broadcasters aggressive in cobranded video development.</a:t>
            </a:r>
          </a:p>
          <a:p>
            <a:r>
              <a:rPr lang="en-US" sz="2600" dirty="0">
                <a:solidFill>
                  <a:srgbClr val="B92508"/>
                </a:solidFill>
                <a:latin typeface="Century Gothic" panose="020B0502020202020204" pitchFamily="34" charset="0"/>
              </a:rPr>
              <a:t>RPD? The search for proof continues. </a:t>
            </a:r>
          </a:p>
          <a:p>
            <a:r>
              <a:rPr lang="en-US" sz="2000" i="1" dirty="0">
                <a:solidFill>
                  <a:srgbClr val="B92508"/>
                </a:solidFill>
                <a:latin typeface="Century Gothic" panose="020B0502020202020204" pitchFamily="34" charset="0"/>
              </a:rPr>
              <a:t>				</a:t>
            </a:r>
            <a:r>
              <a:rPr lang="en-US" i="1" dirty="0">
                <a:solidFill>
                  <a:srgbClr val="B92508"/>
                </a:solidFill>
                <a:latin typeface="Century Gothic" panose="020B0502020202020204" pitchFamily="34" charset="0"/>
              </a:rPr>
              <a:t> Return Path Data</a:t>
            </a:r>
            <a:endParaRPr lang="en-US" sz="2600" i="1"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73726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1000"/>
                                        <p:tgtEl>
                                          <p:spTgt spid="40">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0">
                                            <p:txEl>
                                              <p:pRg st="1" end="1"/>
                                            </p:txEl>
                                          </p:spTgt>
                                        </p:tgtEl>
                                        <p:attrNameLst>
                                          <p:attrName>style.visibility</p:attrName>
                                        </p:attrNameLst>
                                      </p:cBhvr>
                                      <p:to>
                                        <p:strVal val="visible"/>
                                      </p:to>
                                    </p:set>
                                    <p:animEffect transition="in" filter="fade">
                                      <p:cBhvr>
                                        <p:cTn id="11" dur="1000"/>
                                        <p:tgtEl>
                                          <p:spTgt spid="4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0">
                                            <p:txEl>
                                              <p:pRg st="2" end="2"/>
                                            </p:txEl>
                                          </p:spTgt>
                                        </p:tgtEl>
                                        <p:attrNameLst>
                                          <p:attrName>style.visibility</p:attrName>
                                        </p:attrNameLst>
                                      </p:cBhvr>
                                      <p:to>
                                        <p:strVal val="visible"/>
                                      </p:to>
                                    </p:set>
                                    <p:animEffect transition="in" filter="fade">
                                      <p:cBhvr>
                                        <p:cTn id="16" dur="1000"/>
                                        <p:tgtEl>
                                          <p:spTgt spid="4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0">
                                            <p:txEl>
                                              <p:pRg st="3" end="3"/>
                                            </p:txEl>
                                          </p:spTgt>
                                        </p:tgtEl>
                                        <p:attrNameLst>
                                          <p:attrName>style.visibility</p:attrName>
                                        </p:attrNameLst>
                                      </p:cBhvr>
                                      <p:to>
                                        <p:strVal val="visible"/>
                                      </p:to>
                                    </p:set>
                                    <p:animEffect transition="in" filter="fade">
                                      <p:cBhvr>
                                        <p:cTn id="21" dur="1000"/>
                                        <p:tgtEl>
                                          <p:spTgt spid="40">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0">
                                            <p:txEl>
                                              <p:pRg st="4" end="4"/>
                                            </p:txEl>
                                          </p:spTgt>
                                        </p:tgtEl>
                                        <p:attrNameLst>
                                          <p:attrName>style.visibility</p:attrName>
                                        </p:attrNameLst>
                                      </p:cBhvr>
                                      <p:to>
                                        <p:strVal val="visible"/>
                                      </p:to>
                                    </p:set>
                                    <p:animEffect transition="in" filter="fade">
                                      <p:cBhvr>
                                        <p:cTn id="26" dur="1000"/>
                                        <p:tgtEl>
                                          <p:spTgt spid="40">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
                                            <p:txEl>
                                              <p:pRg st="5" end="5"/>
                                            </p:txEl>
                                          </p:spTgt>
                                        </p:tgtEl>
                                        <p:attrNameLst>
                                          <p:attrName>style.visibility</p:attrName>
                                        </p:attrNameLst>
                                      </p:cBhvr>
                                      <p:to>
                                        <p:strVal val="visible"/>
                                      </p:to>
                                    </p:set>
                                    <p:animEffect transition="in" filter="fade">
                                      <p:cBhvr>
                                        <p:cTn id="31" dur="1000"/>
                                        <p:tgtEl>
                                          <p:spTgt spid="40">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0">
                                            <p:txEl>
                                              <p:pRg st="6" end="6"/>
                                            </p:txEl>
                                          </p:spTgt>
                                        </p:tgtEl>
                                        <p:attrNameLst>
                                          <p:attrName>style.visibility</p:attrName>
                                        </p:attrNameLst>
                                      </p:cBhvr>
                                      <p:to>
                                        <p:strVal val="visible"/>
                                      </p:to>
                                    </p:set>
                                    <p:animEffect transition="in" filter="fade">
                                      <p:cBhvr>
                                        <p:cTn id="34" dur="1000"/>
                                        <p:tgtEl>
                                          <p:spTgt spid="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uiExpand="1"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73BC9F-FA41-4AB2-A5D7-F8E39128F848}"/>
              </a:ext>
            </a:extLst>
          </p:cNvPr>
          <p:cNvSpPr txBox="1"/>
          <p:nvPr/>
        </p:nvSpPr>
        <p:spPr>
          <a:xfrm>
            <a:off x="1401826" y="2047508"/>
            <a:ext cx="10635500" cy="1354217"/>
          </a:xfrm>
          <a:prstGeom prst="rect">
            <a:avLst/>
          </a:prstGeom>
          <a:noFill/>
        </p:spPr>
        <p:txBody>
          <a:bodyPr wrap="square" rtlCol="0">
            <a:spAutoFit/>
          </a:bodyPr>
          <a:lstStyle/>
          <a:p>
            <a:r>
              <a:rPr lang="en-US" sz="2600" b="1" dirty="0">
                <a:solidFill>
                  <a:srgbClr val="B92508"/>
                </a:solidFill>
                <a:latin typeface="Century Gothic" panose="020B0502020202020204" pitchFamily="34" charset="0"/>
              </a:rPr>
              <a:t>COMMERCIAL ACTION</a:t>
            </a:r>
          </a:p>
          <a:p>
            <a:r>
              <a:rPr lang="en-US" sz="2800" dirty="0">
                <a:solidFill>
                  <a:srgbClr val="B92508"/>
                </a:solidFill>
                <a:latin typeface="Century Gothic" panose="020B0502020202020204" pitchFamily="34" charset="0"/>
              </a:rPr>
              <a:t>Devices are ad-</a:t>
            </a:r>
            <a:r>
              <a:rPr lang="en-US" sz="2800" dirty="0" err="1">
                <a:solidFill>
                  <a:srgbClr val="B92508"/>
                </a:solidFill>
                <a:latin typeface="Century Gothic" panose="020B0502020202020204" pitchFamily="34" charset="0"/>
              </a:rPr>
              <a:t>nostic</a:t>
            </a:r>
            <a:r>
              <a:rPr lang="en-US" sz="2800" dirty="0">
                <a:solidFill>
                  <a:srgbClr val="B92508"/>
                </a:solidFill>
                <a:latin typeface="Century Gothic" panose="020B0502020202020204" pitchFamily="34" charset="0"/>
              </a:rPr>
              <a:t>.</a:t>
            </a:r>
          </a:p>
          <a:p>
            <a:r>
              <a:rPr lang="en-US" sz="2800" dirty="0">
                <a:solidFill>
                  <a:srgbClr val="B92508"/>
                </a:solidFill>
                <a:latin typeface="Century Gothic" panose="020B0502020202020204" pitchFamily="34" charset="0"/>
              </a:rPr>
              <a:t>So weighting impressions by device type is ill advised.</a:t>
            </a:r>
          </a:p>
        </p:txBody>
      </p:sp>
    </p:spTree>
    <p:extLst>
      <p:ext uri="{BB962C8B-B14F-4D97-AF65-F5344CB8AC3E}">
        <p14:creationId xmlns:p14="http://schemas.microsoft.com/office/powerpoint/2010/main" val="257710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73561" y="3359856"/>
            <a:ext cx="184731" cy="1692771"/>
          </a:xfrm>
          <a:prstGeom prst="rect">
            <a:avLst/>
          </a:prstGeom>
          <a:noFill/>
        </p:spPr>
        <p:txBody>
          <a:bodyPr wrap="none" rtlCol="0">
            <a:spAutoFit/>
          </a:bodyPr>
          <a:lstStyle/>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p:txBody>
      </p:sp>
      <p:sp>
        <p:nvSpPr>
          <p:cNvPr id="5" name="TextBox 4">
            <a:extLst>
              <a:ext uri="{FF2B5EF4-FFF2-40B4-BE49-F238E27FC236}">
                <a16:creationId xmlns:a16="http://schemas.microsoft.com/office/drawing/2014/main" id="{89821E21-B090-4448-BEB2-40C50598F970}"/>
              </a:ext>
            </a:extLst>
          </p:cNvPr>
          <p:cNvSpPr txBox="1"/>
          <p:nvPr/>
        </p:nvSpPr>
        <p:spPr>
          <a:xfrm>
            <a:off x="1428506" y="2041798"/>
            <a:ext cx="10513286" cy="2492990"/>
          </a:xfrm>
          <a:prstGeom prst="rect">
            <a:avLst/>
          </a:prstGeom>
          <a:noFill/>
        </p:spPr>
        <p:txBody>
          <a:bodyPr wrap="square" rtlCol="0">
            <a:spAutoFit/>
          </a:bodyPr>
          <a:lstStyle/>
          <a:p>
            <a:r>
              <a:rPr lang="en-US" sz="2600" b="1" dirty="0">
                <a:solidFill>
                  <a:srgbClr val="B92508"/>
                </a:solidFill>
                <a:latin typeface="Century Gothic" panose="020B0502020202020204" pitchFamily="34" charset="0"/>
              </a:rPr>
              <a:t>UNEARTHED ACTION</a:t>
            </a:r>
          </a:p>
          <a:p>
            <a:r>
              <a:rPr lang="en-US" sz="2600" dirty="0">
                <a:solidFill>
                  <a:srgbClr val="B92508"/>
                </a:solidFill>
                <a:latin typeface="Century Gothic" panose="020B0502020202020204" pitchFamily="34" charset="0"/>
              </a:rPr>
              <a:t>Hard for measurement to keep up with consumer behavior.</a:t>
            </a:r>
          </a:p>
          <a:p>
            <a:r>
              <a:rPr lang="en-US" sz="2600" dirty="0">
                <a:solidFill>
                  <a:srgbClr val="B92508"/>
                </a:solidFill>
                <a:latin typeface="Century Gothic" panose="020B0502020202020204" pitchFamily="34" charset="0"/>
              </a:rPr>
              <a:t>A serious and growing reporting problem in Canada.</a:t>
            </a:r>
          </a:p>
          <a:p>
            <a:r>
              <a:rPr lang="en-US" sz="2600" dirty="0">
                <a:solidFill>
                  <a:srgbClr val="B92508"/>
                </a:solidFill>
                <a:latin typeface="Century Gothic" panose="020B0502020202020204" pitchFamily="34" charset="0"/>
              </a:rPr>
              <a:t>Data bases do not a census make.</a:t>
            </a:r>
          </a:p>
          <a:p>
            <a:r>
              <a:rPr lang="en-US" sz="2600" dirty="0">
                <a:solidFill>
                  <a:srgbClr val="B92508"/>
                </a:solidFill>
                <a:latin typeface="Century Gothic" panose="020B0502020202020204" pitchFamily="34" charset="0"/>
              </a:rPr>
              <a:t>Places huge pressure and cost on media agencies.</a:t>
            </a:r>
          </a:p>
          <a:p>
            <a:r>
              <a:rPr lang="en-US" sz="2600" dirty="0">
                <a:solidFill>
                  <a:srgbClr val="B92508"/>
                </a:solidFill>
                <a:latin typeface="Century Gothic" panose="020B0502020202020204" pitchFamily="34" charset="0"/>
              </a:rPr>
              <a:t>Need for tripartite, non-profit coop approach in Canada.</a:t>
            </a:r>
          </a:p>
        </p:txBody>
      </p:sp>
    </p:spTree>
    <p:extLst>
      <p:ext uri="{BB962C8B-B14F-4D97-AF65-F5344CB8AC3E}">
        <p14:creationId xmlns:p14="http://schemas.microsoft.com/office/powerpoint/2010/main" val="195943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10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10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73561" y="3359856"/>
            <a:ext cx="184731" cy="1692771"/>
          </a:xfrm>
          <a:prstGeom prst="rect">
            <a:avLst/>
          </a:prstGeom>
          <a:noFill/>
        </p:spPr>
        <p:txBody>
          <a:bodyPr wrap="none" rtlCol="0">
            <a:spAutoFit/>
          </a:bodyPr>
          <a:lstStyle/>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p:txBody>
      </p:sp>
      <p:sp>
        <p:nvSpPr>
          <p:cNvPr id="41" name="TextBox 40">
            <a:extLst>
              <a:ext uri="{FF2B5EF4-FFF2-40B4-BE49-F238E27FC236}">
                <a16:creationId xmlns:a16="http://schemas.microsoft.com/office/drawing/2014/main" id="{11AF4F5C-083C-4B5A-9C5F-8F564EB8C299}"/>
              </a:ext>
            </a:extLst>
          </p:cNvPr>
          <p:cNvSpPr txBox="1"/>
          <p:nvPr/>
        </p:nvSpPr>
        <p:spPr>
          <a:xfrm>
            <a:off x="1428505" y="2042518"/>
            <a:ext cx="10001495" cy="1692771"/>
          </a:xfrm>
          <a:prstGeom prst="rect">
            <a:avLst/>
          </a:prstGeom>
          <a:noFill/>
        </p:spPr>
        <p:txBody>
          <a:bodyPr wrap="square" rtlCol="0">
            <a:spAutoFit/>
          </a:bodyPr>
          <a:lstStyle/>
          <a:p>
            <a:r>
              <a:rPr lang="en-US" sz="2600" b="1" dirty="0">
                <a:solidFill>
                  <a:srgbClr val="B92508"/>
                </a:solidFill>
                <a:latin typeface="Century Gothic" panose="020B0502020202020204" pitchFamily="34" charset="0"/>
              </a:rPr>
              <a:t>MONEY ACTION</a:t>
            </a:r>
          </a:p>
          <a:p>
            <a:r>
              <a:rPr lang="en-US" sz="2600" dirty="0" err="1">
                <a:solidFill>
                  <a:srgbClr val="B92508"/>
                </a:solidFill>
                <a:latin typeface="Century Gothic" panose="020B0502020202020204" pitchFamily="34" charset="0"/>
              </a:rPr>
              <a:t>Online’s</a:t>
            </a:r>
            <a:r>
              <a:rPr lang="en-US" sz="2600" dirty="0">
                <a:solidFill>
                  <a:srgbClr val="B92508"/>
                </a:solidFill>
                <a:latin typeface="Century Gothic" panose="020B0502020202020204" pitchFamily="34" charset="0"/>
              </a:rPr>
              <a:t> share of expenditure moves above the 50% mark.</a:t>
            </a:r>
          </a:p>
          <a:p>
            <a:r>
              <a:rPr lang="en-US" sz="2600" dirty="0">
                <a:solidFill>
                  <a:srgbClr val="B92508"/>
                </a:solidFill>
                <a:latin typeface="Century Gothic" panose="020B0502020202020204" pitchFamily="34" charset="0"/>
              </a:rPr>
              <a:t>Online focus = activation focus.</a:t>
            </a:r>
          </a:p>
          <a:p>
            <a:r>
              <a:rPr lang="en-US" sz="2600" dirty="0">
                <a:solidFill>
                  <a:srgbClr val="B92508"/>
                </a:solidFill>
                <a:latin typeface="Century Gothic" panose="020B0502020202020204" pitchFamily="34" charset="0"/>
              </a:rPr>
              <a:t>Are we, perhaps, over-activating and under-branding?</a:t>
            </a:r>
          </a:p>
        </p:txBody>
      </p:sp>
    </p:spTree>
    <p:extLst>
      <p:ext uri="{BB962C8B-B14F-4D97-AF65-F5344CB8AC3E}">
        <p14:creationId xmlns:p14="http://schemas.microsoft.com/office/powerpoint/2010/main" val="360449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1000"/>
                                        <p:tgtEl>
                                          <p:spTgt spid="4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1">
                                            <p:txEl>
                                              <p:pRg st="1" end="1"/>
                                            </p:txEl>
                                          </p:spTgt>
                                        </p:tgtEl>
                                        <p:attrNameLst>
                                          <p:attrName>style.visibility</p:attrName>
                                        </p:attrNameLst>
                                      </p:cBhvr>
                                      <p:to>
                                        <p:strVal val="visible"/>
                                      </p:to>
                                    </p:set>
                                    <p:animEffect transition="in" filter="fade">
                                      <p:cBhvr>
                                        <p:cTn id="11" dur="1000"/>
                                        <p:tgtEl>
                                          <p:spTgt spid="41">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1">
                                            <p:txEl>
                                              <p:pRg st="2" end="2"/>
                                            </p:txEl>
                                          </p:spTgt>
                                        </p:tgtEl>
                                        <p:attrNameLst>
                                          <p:attrName>style.visibility</p:attrName>
                                        </p:attrNameLst>
                                      </p:cBhvr>
                                      <p:to>
                                        <p:strVal val="visible"/>
                                      </p:to>
                                    </p:set>
                                    <p:animEffect transition="in" filter="fade">
                                      <p:cBhvr>
                                        <p:cTn id="16" dur="1000"/>
                                        <p:tgtEl>
                                          <p:spTgt spid="4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
                                            <p:txEl>
                                              <p:pRg st="3" end="3"/>
                                            </p:txEl>
                                          </p:spTgt>
                                        </p:tgtEl>
                                        <p:attrNameLst>
                                          <p:attrName>style.visibility</p:attrName>
                                        </p:attrNameLst>
                                      </p:cBhvr>
                                      <p:to>
                                        <p:strVal val="visible"/>
                                      </p:to>
                                    </p:set>
                                    <p:animEffect transition="in" filter="fade">
                                      <p:cBhvr>
                                        <p:cTn id="21" dur="1000"/>
                                        <p:tgtEl>
                                          <p:spTgt spid="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uiExpand="1"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D943C3-F851-4A0A-B909-76A5BC798B05}"/>
              </a:ext>
            </a:extLst>
          </p:cNvPr>
          <p:cNvSpPr txBox="1"/>
          <p:nvPr/>
        </p:nvSpPr>
        <p:spPr>
          <a:xfrm>
            <a:off x="1975637" y="2580916"/>
            <a:ext cx="8240726" cy="1169551"/>
          </a:xfrm>
          <a:prstGeom prst="rect">
            <a:avLst/>
          </a:prstGeom>
          <a:noFill/>
        </p:spPr>
        <p:txBody>
          <a:bodyPr wrap="square" rtlCol="0">
            <a:spAutoFit/>
          </a:bodyPr>
          <a:lstStyle/>
          <a:p>
            <a:pPr algn="ctr">
              <a:lnSpc>
                <a:spcPts val="8400"/>
              </a:lnSpc>
            </a:pPr>
            <a:r>
              <a:rPr lang="en-US" sz="8000" dirty="0">
                <a:solidFill>
                  <a:srgbClr val="B92508"/>
                </a:solidFill>
                <a:latin typeface="Century Gothic" panose="020B0502020202020204" pitchFamily="34" charset="0"/>
              </a:rPr>
              <a:t>One last story?</a:t>
            </a:r>
          </a:p>
        </p:txBody>
      </p:sp>
    </p:spTree>
    <p:extLst>
      <p:ext uri="{BB962C8B-B14F-4D97-AF65-F5344CB8AC3E}">
        <p14:creationId xmlns:p14="http://schemas.microsoft.com/office/powerpoint/2010/main" val="20826934"/>
      </p:ext>
    </p:extLst>
  </p:cSld>
  <p:clrMapOvr>
    <a:masterClrMapping/>
  </p:clrMapOvr>
  <p:transition spd="slow">
    <p:push/>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D4458798-0AA4-451E-BEC3-907986AF7A09}"/>
              </a:ext>
            </a:extLst>
          </p:cNvPr>
          <p:cNvSpPr/>
          <p:nvPr/>
        </p:nvSpPr>
        <p:spPr>
          <a:xfrm>
            <a:off x="741940" y="2416384"/>
            <a:ext cx="3791399" cy="3663437"/>
          </a:xfrm>
          <a:custGeom>
            <a:avLst/>
            <a:gdLst>
              <a:gd name="connsiteX0" fmla="*/ 0 w 4549140"/>
              <a:gd name="connsiteY0" fmla="*/ 1562237 h 1638437"/>
              <a:gd name="connsiteX1" fmla="*/ 175260 w 4549140"/>
              <a:gd name="connsiteY1" fmla="*/ 1577477 h 1638437"/>
              <a:gd name="connsiteX2" fmla="*/ 274320 w 4549140"/>
              <a:gd name="connsiteY2" fmla="*/ 1539377 h 1638437"/>
              <a:gd name="connsiteX3" fmla="*/ 441960 w 4549140"/>
              <a:gd name="connsiteY3" fmla="*/ 1524137 h 1638437"/>
              <a:gd name="connsiteX4" fmla="*/ 708660 w 4549140"/>
              <a:gd name="connsiteY4" fmla="*/ 1455557 h 1638437"/>
              <a:gd name="connsiteX5" fmla="*/ 807720 w 4549140"/>
              <a:gd name="connsiteY5" fmla="*/ 1257437 h 1638437"/>
              <a:gd name="connsiteX6" fmla="*/ 914400 w 4549140"/>
              <a:gd name="connsiteY6" fmla="*/ 724037 h 1638437"/>
              <a:gd name="connsiteX7" fmla="*/ 998220 w 4549140"/>
              <a:gd name="connsiteY7" fmla="*/ 388757 h 1638437"/>
              <a:gd name="connsiteX8" fmla="*/ 1089660 w 4549140"/>
              <a:gd name="connsiteY8" fmla="*/ 251597 h 1638437"/>
              <a:gd name="connsiteX9" fmla="*/ 1150620 w 4549140"/>
              <a:gd name="connsiteY9" fmla="*/ 213497 h 1638437"/>
              <a:gd name="connsiteX10" fmla="*/ 1181100 w 4549140"/>
              <a:gd name="connsiteY10" fmla="*/ 183017 h 1638437"/>
              <a:gd name="connsiteX11" fmla="*/ 1211580 w 4549140"/>
              <a:gd name="connsiteY11" fmla="*/ 274457 h 1638437"/>
              <a:gd name="connsiteX12" fmla="*/ 1257300 w 4549140"/>
              <a:gd name="connsiteY12" fmla="*/ 510677 h 1638437"/>
              <a:gd name="connsiteX13" fmla="*/ 1356360 w 4549140"/>
              <a:gd name="connsiteY13" fmla="*/ 548777 h 1638437"/>
              <a:gd name="connsiteX14" fmla="*/ 1432560 w 4549140"/>
              <a:gd name="connsiteY14" fmla="*/ 503057 h 1638437"/>
              <a:gd name="connsiteX15" fmla="*/ 1539240 w 4549140"/>
              <a:gd name="connsiteY15" fmla="*/ 442097 h 1638437"/>
              <a:gd name="connsiteX16" fmla="*/ 1623060 w 4549140"/>
              <a:gd name="connsiteY16" fmla="*/ 388757 h 1638437"/>
              <a:gd name="connsiteX17" fmla="*/ 1714500 w 4549140"/>
              <a:gd name="connsiteY17" fmla="*/ 312557 h 1638437"/>
              <a:gd name="connsiteX18" fmla="*/ 1821180 w 4549140"/>
              <a:gd name="connsiteY18" fmla="*/ 358277 h 1638437"/>
              <a:gd name="connsiteX19" fmla="*/ 1897380 w 4549140"/>
              <a:gd name="connsiteY19" fmla="*/ 297317 h 1638437"/>
              <a:gd name="connsiteX20" fmla="*/ 2004060 w 4549140"/>
              <a:gd name="connsiteY20" fmla="*/ 274457 h 1638437"/>
              <a:gd name="connsiteX21" fmla="*/ 2103120 w 4549140"/>
              <a:gd name="connsiteY21" fmla="*/ 30617 h 1638437"/>
              <a:gd name="connsiteX22" fmla="*/ 2164080 w 4549140"/>
              <a:gd name="connsiteY22" fmla="*/ 221117 h 1638437"/>
              <a:gd name="connsiteX23" fmla="*/ 2194560 w 4549140"/>
              <a:gd name="connsiteY23" fmla="*/ 297317 h 1638437"/>
              <a:gd name="connsiteX24" fmla="*/ 2286000 w 4549140"/>
              <a:gd name="connsiteY24" fmla="*/ 1021217 h 1638437"/>
              <a:gd name="connsiteX25" fmla="*/ 2339340 w 4549140"/>
              <a:gd name="connsiteY25" fmla="*/ 655457 h 1638437"/>
              <a:gd name="connsiteX26" fmla="*/ 2346960 w 4549140"/>
              <a:gd name="connsiteY26" fmla="*/ 388757 h 1638437"/>
              <a:gd name="connsiteX27" fmla="*/ 2385060 w 4549140"/>
              <a:gd name="connsiteY27" fmla="*/ 243977 h 1638437"/>
              <a:gd name="connsiteX28" fmla="*/ 2461260 w 4549140"/>
              <a:gd name="connsiteY28" fmla="*/ 137297 h 1638437"/>
              <a:gd name="connsiteX29" fmla="*/ 2560320 w 4549140"/>
              <a:gd name="connsiteY29" fmla="*/ 274457 h 1638437"/>
              <a:gd name="connsiteX30" fmla="*/ 2644140 w 4549140"/>
              <a:gd name="connsiteY30" fmla="*/ 190637 h 1638437"/>
              <a:gd name="connsiteX31" fmla="*/ 2697480 w 4549140"/>
              <a:gd name="connsiteY31" fmla="*/ 510677 h 1638437"/>
              <a:gd name="connsiteX32" fmla="*/ 2727960 w 4549140"/>
              <a:gd name="connsiteY32" fmla="*/ 975497 h 1638437"/>
              <a:gd name="connsiteX33" fmla="*/ 2834640 w 4549140"/>
              <a:gd name="connsiteY33" fmla="*/ 1249817 h 1638437"/>
              <a:gd name="connsiteX34" fmla="*/ 2849880 w 4549140"/>
              <a:gd name="connsiteY34" fmla="*/ 876437 h 1638437"/>
              <a:gd name="connsiteX35" fmla="*/ 2903220 w 4549140"/>
              <a:gd name="connsiteY35" fmla="*/ 350657 h 1638437"/>
              <a:gd name="connsiteX36" fmla="*/ 2918460 w 4549140"/>
              <a:gd name="connsiteY36" fmla="*/ 266837 h 1638437"/>
              <a:gd name="connsiteX37" fmla="*/ 3009900 w 4549140"/>
              <a:gd name="connsiteY37" fmla="*/ 137 h 1638437"/>
              <a:gd name="connsiteX38" fmla="*/ 3025140 w 4549140"/>
              <a:gd name="connsiteY38" fmla="*/ 304937 h 1638437"/>
              <a:gd name="connsiteX39" fmla="*/ 3093720 w 4549140"/>
              <a:gd name="connsiteY39" fmla="*/ 1051697 h 1638437"/>
              <a:gd name="connsiteX40" fmla="*/ 3192780 w 4549140"/>
              <a:gd name="connsiteY40" fmla="*/ 1257437 h 1638437"/>
              <a:gd name="connsiteX41" fmla="*/ 3208020 w 4549140"/>
              <a:gd name="connsiteY41" fmla="*/ 1105037 h 1638437"/>
              <a:gd name="connsiteX42" fmla="*/ 3253740 w 4549140"/>
              <a:gd name="connsiteY42" fmla="*/ 754517 h 1638437"/>
              <a:gd name="connsiteX43" fmla="*/ 3375660 w 4549140"/>
              <a:gd name="connsiteY43" fmla="*/ 205877 h 1638437"/>
              <a:gd name="connsiteX44" fmla="*/ 3413760 w 4549140"/>
              <a:gd name="connsiteY44" fmla="*/ 647837 h 1638437"/>
              <a:gd name="connsiteX45" fmla="*/ 3451860 w 4549140"/>
              <a:gd name="connsiteY45" fmla="*/ 1135517 h 1638437"/>
              <a:gd name="connsiteX46" fmla="*/ 3459480 w 4549140"/>
              <a:gd name="connsiteY46" fmla="*/ 1272677 h 1638437"/>
              <a:gd name="connsiteX47" fmla="*/ 3543300 w 4549140"/>
              <a:gd name="connsiteY47" fmla="*/ 1394597 h 1638437"/>
              <a:gd name="connsiteX48" fmla="*/ 3596640 w 4549140"/>
              <a:gd name="connsiteY48" fmla="*/ 1226957 h 1638437"/>
              <a:gd name="connsiteX49" fmla="*/ 3649980 w 4549140"/>
              <a:gd name="connsiteY49" fmla="*/ 952637 h 1638437"/>
              <a:gd name="connsiteX50" fmla="*/ 3733800 w 4549140"/>
              <a:gd name="connsiteY50" fmla="*/ 53477 h 1638437"/>
              <a:gd name="connsiteX51" fmla="*/ 3779520 w 4549140"/>
              <a:gd name="connsiteY51" fmla="*/ 609737 h 1638437"/>
              <a:gd name="connsiteX52" fmla="*/ 3817620 w 4549140"/>
              <a:gd name="connsiteY52" fmla="*/ 1226957 h 1638437"/>
              <a:gd name="connsiteX53" fmla="*/ 3832860 w 4549140"/>
              <a:gd name="connsiteY53" fmla="*/ 1440317 h 1638437"/>
              <a:gd name="connsiteX54" fmla="*/ 3924300 w 4549140"/>
              <a:gd name="connsiteY54" fmla="*/ 1577477 h 1638437"/>
              <a:gd name="connsiteX55" fmla="*/ 4099560 w 4549140"/>
              <a:gd name="connsiteY55" fmla="*/ 1615577 h 1638437"/>
              <a:gd name="connsiteX56" fmla="*/ 4358640 w 4549140"/>
              <a:gd name="connsiteY56" fmla="*/ 1615577 h 1638437"/>
              <a:gd name="connsiteX57" fmla="*/ 4549140 w 4549140"/>
              <a:gd name="connsiteY57" fmla="*/ 1638437 h 1638437"/>
              <a:gd name="connsiteX0" fmla="*/ 0 w 4615128"/>
              <a:gd name="connsiteY0" fmla="*/ 1628225 h 1638437"/>
              <a:gd name="connsiteX1" fmla="*/ 241248 w 4615128"/>
              <a:gd name="connsiteY1" fmla="*/ 1577477 h 1638437"/>
              <a:gd name="connsiteX2" fmla="*/ 340308 w 4615128"/>
              <a:gd name="connsiteY2" fmla="*/ 1539377 h 1638437"/>
              <a:gd name="connsiteX3" fmla="*/ 507948 w 4615128"/>
              <a:gd name="connsiteY3" fmla="*/ 1524137 h 1638437"/>
              <a:gd name="connsiteX4" fmla="*/ 774648 w 4615128"/>
              <a:gd name="connsiteY4" fmla="*/ 1455557 h 1638437"/>
              <a:gd name="connsiteX5" fmla="*/ 873708 w 4615128"/>
              <a:gd name="connsiteY5" fmla="*/ 1257437 h 1638437"/>
              <a:gd name="connsiteX6" fmla="*/ 980388 w 4615128"/>
              <a:gd name="connsiteY6" fmla="*/ 724037 h 1638437"/>
              <a:gd name="connsiteX7" fmla="*/ 1064208 w 4615128"/>
              <a:gd name="connsiteY7" fmla="*/ 388757 h 1638437"/>
              <a:gd name="connsiteX8" fmla="*/ 1155648 w 4615128"/>
              <a:gd name="connsiteY8" fmla="*/ 251597 h 1638437"/>
              <a:gd name="connsiteX9" fmla="*/ 1216608 w 4615128"/>
              <a:gd name="connsiteY9" fmla="*/ 213497 h 1638437"/>
              <a:gd name="connsiteX10" fmla="*/ 1247088 w 4615128"/>
              <a:gd name="connsiteY10" fmla="*/ 183017 h 1638437"/>
              <a:gd name="connsiteX11" fmla="*/ 1277568 w 4615128"/>
              <a:gd name="connsiteY11" fmla="*/ 274457 h 1638437"/>
              <a:gd name="connsiteX12" fmla="*/ 1323288 w 4615128"/>
              <a:gd name="connsiteY12" fmla="*/ 510677 h 1638437"/>
              <a:gd name="connsiteX13" fmla="*/ 1422348 w 4615128"/>
              <a:gd name="connsiteY13" fmla="*/ 548777 h 1638437"/>
              <a:gd name="connsiteX14" fmla="*/ 1498548 w 4615128"/>
              <a:gd name="connsiteY14" fmla="*/ 503057 h 1638437"/>
              <a:gd name="connsiteX15" fmla="*/ 1605228 w 4615128"/>
              <a:gd name="connsiteY15" fmla="*/ 442097 h 1638437"/>
              <a:gd name="connsiteX16" fmla="*/ 1689048 w 4615128"/>
              <a:gd name="connsiteY16" fmla="*/ 388757 h 1638437"/>
              <a:gd name="connsiteX17" fmla="*/ 1780488 w 4615128"/>
              <a:gd name="connsiteY17" fmla="*/ 312557 h 1638437"/>
              <a:gd name="connsiteX18" fmla="*/ 1887168 w 4615128"/>
              <a:gd name="connsiteY18" fmla="*/ 358277 h 1638437"/>
              <a:gd name="connsiteX19" fmla="*/ 1963368 w 4615128"/>
              <a:gd name="connsiteY19" fmla="*/ 297317 h 1638437"/>
              <a:gd name="connsiteX20" fmla="*/ 2070048 w 4615128"/>
              <a:gd name="connsiteY20" fmla="*/ 274457 h 1638437"/>
              <a:gd name="connsiteX21" fmla="*/ 2169108 w 4615128"/>
              <a:gd name="connsiteY21" fmla="*/ 30617 h 1638437"/>
              <a:gd name="connsiteX22" fmla="*/ 2230068 w 4615128"/>
              <a:gd name="connsiteY22" fmla="*/ 221117 h 1638437"/>
              <a:gd name="connsiteX23" fmla="*/ 2260548 w 4615128"/>
              <a:gd name="connsiteY23" fmla="*/ 297317 h 1638437"/>
              <a:gd name="connsiteX24" fmla="*/ 2351988 w 4615128"/>
              <a:gd name="connsiteY24" fmla="*/ 1021217 h 1638437"/>
              <a:gd name="connsiteX25" fmla="*/ 2405328 w 4615128"/>
              <a:gd name="connsiteY25" fmla="*/ 655457 h 1638437"/>
              <a:gd name="connsiteX26" fmla="*/ 2412948 w 4615128"/>
              <a:gd name="connsiteY26" fmla="*/ 388757 h 1638437"/>
              <a:gd name="connsiteX27" fmla="*/ 2451048 w 4615128"/>
              <a:gd name="connsiteY27" fmla="*/ 243977 h 1638437"/>
              <a:gd name="connsiteX28" fmla="*/ 2527248 w 4615128"/>
              <a:gd name="connsiteY28" fmla="*/ 137297 h 1638437"/>
              <a:gd name="connsiteX29" fmla="*/ 2626308 w 4615128"/>
              <a:gd name="connsiteY29" fmla="*/ 274457 h 1638437"/>
              <a:gd name="connsiteX30" fmla="*/ 2710128 w 4615128"/>
              <a:gd name="connsiteY30" fmla="*/ 190637 h 1638437"/>
              <a:gd name="connsiteX31" fmla="*/ 2763468 w 4615128"/>
              <a:gd name="connsiteY31" fmla="*/ 510677 h 1638437"/>
              <a:gd name="connsiteX32" fmla="*/ 2793948 w 4615128"/>
              <a:gd name="connsiteY32" fmla="*/ 975497 h 1638437"/>
              <a:gd name="connsiteX33" fmla="*/ 2900628 w 4615128"/>
              <a:gd name="connsiteY33" fmla="*/ 1249817 h 1638437"/>
              <a:gd name="connsiteX34" fmla="*/ 2915868 w 4615128"/>
              <a:gd name="connsiteY34" fmla="*/ 876437 h 1638437"/>
              <a:gd name="connsiteX35" fmla="*/ 2969208 w 4615128"/>
              <a:gd name="connsiteY35" fmla="*/ 350657 h 1638437"/>
              <a:gd name="connsiteX36" fmla="*/ 2984448 w 4615128"/>
              <a:gd name="connsiteY36" fmla="*/ 266837 h 1638437"/>
              <a:gd name="connsiteX37" fmla="*/ 3075888 w 4615128"/>
              <a:gd name="connsiteY37" fmla="*/ 137 h 1638437"/>
              <a:gd name="connsiteX38" fmla="*/ 3091128 w 4615128"/>
              <a:gd name="connsiteY38" fmla="*/ 304937 h 1638437"/>
              <a:gd name="connsiteX39" fmla="*/ 3159708 w 4615128"/>
              <a:gd name="connsiteY39" fmla="*/ 1051697 h 1638437"/>
              <a:gd name="connsiteX40" fmla="*/ 3258768 w 4615128"/>
              <a:gd name="connsiteY40" fmla="*/ 1257437 h 1638437"/>
              <a:gd name="connsiteX41" fmla="*/ 3274008 w 4615128"/>
              <a:gd name="connsiteY41" fmla="*/ 1105037 h 1638437"/>
              <a:gd name="connsiteX42" fmla="*/ 3319728 w 4615128"/>
              <a:gd name="connsiteY42" fmla="*/ 754517 h 1638437"/>
              <a:gd name="connsiteX43" fmla="*/ 3441648 w 4615128"/>
              <a:gd name="connsiteY43" fmla="*/ 205877 h 1638437"/>
              <a:gd name="connsiteX44" fmla="*/ 3479748 w 4615128"/>
              <a:gd name="connsiteY44" fmla="*/ 647837 h 1638437"/>
              <a:gd name="connsiteX45" fmla="*/ 3517848 w 4615128"/>
              <a:gd name="connsiteY45" fmla="*/ 1135517 h 1638437"/>
              <a:gd name="connsiteX46" fmla="*/ 3525468 w 4615128"/>
              <a:gd name="connsiteY46" fmla="*/ 1272677 h 1638437"/>
              <a:gd name="connsiteX47" fmla="*/ 3609288 w 4615128"/>
              <a:gd name="connsiteY47" fmla="*/ 1394597 h 1638437"/>
              <a:gd name="connsiteX48" fmla="*/ 3662628 w 4615128"/>
              <a:gd name="connsiteY48" fmla="*/ 1226957 h 1638437"/>
              <a:gd name="connsiteX49" fmla="*/ 3715968 w 4615128"/>
              <a:gd name="connsiteY49" fmla="*/ 952637 h 1638437"/>
              <a:gd name="connsiteX50" fmla="*/ 3799788 w 4615128"/>
              <a:gd name="connsiteY50" fmla="*/ 53477 h 1638437"/>
              <a:gd name="connsiteX51" fmla="*/ 3845508 w 4615128"/>
              <a:gd name="connsiteY51" fmla="*/ 609737 h 1638437"/>
              <a:gd name="connsiteX52" fmla="*/ 3883608 w 4615128"/>
              <a:gd name="connsiteY52" fmla="*/ 1226957 h 1638437"/>
              <a:gd name="connsiteX53" fmla="*/ 3898848 w 4615128"/>
              <a:gd name="connsiteY53" fmla="*/ 1440317 h 1638437"/>
              <a:gd name="connsiteX54" fmla="*/ 3990288 w 4615128"/>
              <a:gd name="connsiteY54" fmla="*/ 1577477 h 1638437"/>
              <a:gd name="connsiteX55" fmla="*/ 4165548 w 4615128"/>
              <a:gd name="connsiteY55" fmla="*/ 1615577 h 1638437"/>
              <a:gd name="connsiteX56" fmla="*/ 4424628 w 4615128"/>
              <a:gd name="connsiteY56" fmla="*/ 1615577 h 1638437"/>
              <a:gd name="connsiteX57" fmla="*/ 4615128 w 4615128"/>
              <a:gd name="connsiteY57" fmla="*/ 1638437 h 1638437"/>
              <a:gd name="connsiteX0" fmla="*/ 5 w 4615133"/>
              <a:gd name="connsiteY0" fmla="*/ 1628225 h 1638437"/>
              <a:gd name="connsiteX1" fmla="*/ 241253 w 4615133"/>
              <a:gd name="connsiteY1" fmla="*/ 1577477 h 1638437"/>
              <a:gd name="connsiteX2" fmla="*/ 340313 w 4615133"/>
              <a:gd name="connsiteY2" fmla="*/ 1539377 h 1638437"/>
              <a:gd name="connsiteX3" fmla="*/ 507953 w 4615133"/>
              <a:gd name="connsiteY3" fmla="*/ 1524137 h 1638437"/>
              <a:gd name="connsiteX4" fmla="*/ 774653 w 4615133"/>
              <a:gd name="connsiteY4" fmla="*/ 1455557 h 1638437"/>
              <a:gd name="connsiteX5" fmla="*/ 873713 w 4615133"/>
              <a:gd name="connsiteY5" fmla="*/ 1257437 h 1638437"/>
              <a:gd name="connsiteX6" fmla="*/ 980393 w 4615133"/>
              <a:gd name="connsiteY6" fmla="*/ 724037 h 1638437"/>
              <a:gd name="connsiteX7" fmla="*/ 1064213 w 4615133"/>
              <a:gd name="connsiteY7" fmla="*/ 388757 h 1638437"/>
              <a:gd name="connsiteX8" fmla="*/ 1155653 w 4615133"/>
              <a:gd name="connsiteY8" fmla="*/ 251597 h 1638437"/>
              <a:gd name="connsiteX9" fmla="*/ 1216613 w 4615133"/>
              <a:gd name="connsiteY9" fmla="*/ 213497 h 1638437"/>
              <a:gd name="connsiteX10" fmla="*/ 1247093 w 4615133"/>
              <a:gd name="connsiteY10" fmla="*/ 183017 h 1638437"/>
              <a:gd name="connsiteX11" fmla="*/ 1277573 w 4615133"/>
              <a:gd name="connsiteY11" fmla="*/ 274457 h 1638437"/>
              <a:gd name="connsiteX12" fmla="*/ 1323293 w 4615133"/>
              <a:gd name="connsiteY12" fmla="*/ 510677 h 1638437"/>
              <a:gd name="connsiteX13" fmla="*/ 1422353 w 4615133"/>
              <a:gd name="connsiteY13" fmla="*/ 548777 h 1638437"/>
              <a:gd name="connsiteX14" fmla="*/ 1498553 w 4615133"/>
              <a:gd name="connsiteY14" fmla="*/ 503057 h 1638437"/>
              <a:gd name="connsiteX15" fmla="*/ 1605233 w 4615133"/>
              <a:gd name="connsiteY15" fmla="*/ 442097 h 1638437"/>
              <a:gd name="connsiteX16" fmla="*/ 1689053 w 4615133"/>
              <a:gd name="connsiteY16" fmla="*/ 388757 h 1638437"/>
              <a:gd name="connsiteX17" fmla="*/ 1780493 w 4615133"/>
              <a:gd name="connsiteY17" fmla="*/ 312557 h 1638437"/>
              <a:gd name="connsiteX18" fmla="*/ 1887173 w 4615133"/>
              <a:gd name="connsiteY18" fmla="*/ 358277 h 1638437"/>
              <a:gd name="connsiteX19" fmla="*/ 1963373 w 4615133"/>
              <a:gd name="connsiteY19" fmla="*/ 297317 h 1638437"/>
              <a:gd name="connsiteX20" fmla="*/ 2070053 w 4615133"/>
              <a:gd name="connsiteY20" fmla="*/ 274457 h 1638437"/>
              <a:gd name="connsiteX21" fmla="*/ 2169113 w 4615133"/>
              <a:gd name="connsiteY21" fmla="*/ 30617 h 1638437"/>
              <a:gd name="connsiteX22" fmla="*/ 2230073 w 4615133"/>
              <a:gd name="connsiteY22" fmla="*/ 221117 h 1638437"/>
              <a:gd name="connsiteX23" fmla="*/ 2260553 w 4615133"/>
              <a:gd name="connsiteY23" fmla="*/ 297317 h 1638437"/>
              <a:gd name="connsiteX24" fmla="*/ 2351993 w 4615133"/>
              <a:gd name="connsiteY24" fmla="*/ 1021217 h 1638437"/>
              <a:gd name="connsiteX25" fmla="*/ 2405333 w 4615133"/>
              <a:gd name="connsiteY25" fmla="*/ 655457 h 1638437"/>
              <a:gd name="connsiteX26" fmla="*/ 2412953 w 4615133"/>
              <a:gd name="connsiteY26" fmla="*/ 388757 h 1638437"/>
              <a:gd name="connsiteX27" fmla="*/ 2451053 w 4615133"/>
              <a:gd name="connsiteY27" fmla="*/ 243977 h 1638437"/>
              <a:gd name="connsiteX28" fmla="*/ 2527253 w 4615133"/>
              <a:gd name="connsiteY28" fmla="*/ 137297 h 1638437"/>
              <a:gd name="connsiteX29" fmla="*/ 2626313 w 4615133"/>
              <a:gd name="connsiteY29" fmla="*/ 274457 h 1638437"/>
              <a:gd name="connsiteX30" fmla="*/ 2710133 w 4615133"/>
              <a:gd name="connsiteY30" fmla="*/ 190637 h 1638437"/>
              <a:gd name="connsiteX31" fmla="*/ 2763473 w 4615133"/>
              <a:gd name="connsiteY31" fmla="*/ 510677 h 1638437"/>
              <a:gd name="connsiteX32" fmla="*/ 2793953 w 4615133"/>
              <a:gd name="connsiteY32" fmla="*/ 975497 h 1638437"/>
              <a:gd name="connsiteX33" fmla="*/ 2900633 w 4615133"/>
              <a:gd name="connsiteY33" fmla="*/ 1249817 h 1638437"/>
              <a:gd name="connsiteX34" fmla="*/ 2915873 w 4615133"/>
              <a:gd name="connsiteY34" fmla="*/ 876437 h 1638437"/>
              <a:gd name="connsiteX35" fmla="*/ 2969213 w 4615133"/>
              <a:gd name="connsiteY35" fmla="*/ 350657 h 1638437"/>
              <a:gd name="connsiteX36" fmla="*/ 2984453 w 4615133"/>
              <a:gd name="connsiteY36" fmla="*/ 266837 h 1638437"/>
              <a:gd name="connsiteX37" fmla="*/ 3075893 w 4615133"/>
              <a:gd name="connsiteY37" fmla="*/ 137 h 1638437"/>
              <a:gd name="connsiteX38" fmla="*/ 3091133 w 4615133"/>
              <a:gd name="connsiteY38" fmla="*/ 304937 h 1638437"/>
              <a:gd name="connsiteX39" fmla="*/ 3159713 w 4615133"/>
              <a:gd name="connsiteY39" fmla="*/ 1051697 h 1638437"/>
              <a:gd name="connsiteX40" fmla="*/ 3258773 w 4615133"/>
              <a:gd name="connsiteY40" fmla="*/ 1257437 h 1638437"/>
              <a:gd name="connsiteX41" fmla="*/ 3274013 w 4615133"/>
              <a:gd name="connsiteY41" fmla="*/ 1105037 h 1638437"/>
              <a:gd name="connsiteX42" fmla="*/ 3319733 w 4615133"/>
              <a:gd name="connsiteY42" fmla="*/ 754517 h 1638437"/>
              <a:gd name="connsiteX43" fmla="*/ 3441653 w 4615133"/>
              <a:gd name="connsiteY43" fmla="*/ 205877 h 1638437"/>
              <a:gd name="connsiteX44" fmla="*/ 3479753 w 4615133"/>
              <a:gd name="connsiteY44" fmla="*/ 647837 h 1638437"/>
              <a:gd name="connsiteX45" fmla="*/ 3517853 w 4615133"/>
              <a:gd name="connsiteY45" fmla="*/ 1135517 h 1638437"/>
              <a:gd name="connsiteX46" fmla="*/ 3525473 w 4615133"/>
              <a:gd name="connsiteY46" fmla="*/ 1272677 h 1638437"/>
              <a:gd name="connsiteX47" fmla="*/ 3609293 w 4615133"/>
              <a:gd name="connsiteY47" fmla="*/ 1394597 h 1638437"/>
              <a:gd name="connsiteX48" fmla="*/ 3662633 w 4615133"/>
              <a:gd name="connsiteY48" fmla="*/ 1226957 h 1638437"/>
              <a:gd name="connsiteX49" fmla="*/ 3715973 w 4615133"/>
              <a:gd name="connsiteY49" fmla="*/ 952637 h 1638437"/>
              <a:gd name="connsiteX50" fmla="*/ 3799793 w 4615133"/>
              <a:gd name="connsiteY50" fmla="*/ 53477 h 1638437"/>
              <a:gd name="connsiteX51" fmla="*/ 3845513 w 4615133"/>
              <a:gd name="connsiteY51" fmla="*/ 609737 h 1638437"/>
              <a:gd name="connsiteX52" fmla="*/ 3883613 w 4615133"/>
              <a:gd name="connsiteY52" fmla="*/ 1226957 h 1638437"/>
              <a:gd name="connsiteX53" fmla="*/ 3898853 w 4615133"/>
              <a:gd name="connsiteY53" fmla="*/ 1440317 h 1638437"/>
              <a:gd name="connsiteX54" fmla="*/ 3990293 w 4615133"/>
              <a:gd name="connsiteY54" fmla="*/ 1577477 h 1638437"/>
              <a:gd name="connsiteX55" fmla="*/ 4165553 w 4615133"/>
              <a:gd name="connsiteY55" fmla="*/ 1615577 h 1638437"/>
              <a:gd name="connsiteX56" fmla="*/ 4424633 w 4615133"/>
              <a:gd name="connsiteY56" fmla="*/ 1615577 h 1638437"/>
              <a:gd name="connsiteX57" fmla="*/ 4615133 w 4615133"/>
              <a:gd name="connsiteY57" fmla="*/ 1638437 h 1638437"/>
              <a:gd name="connsiteX0" fmla="*/ 5 w 4615133"/>
              <a:gd name="connsiteY0" fmla="*/ 1628225 h 1629406"/>
              <a:gd name="connsiteX1" fmla="*/ 241253 w 4615133"/>
              <a:gd name="connsiteY1" fmla="*/ 1577477 h 1629406"/>
              <a:gd name="connsiteX2" fmla="*/ 340313 w 4615133"/>
              <a:gd name="connsiteY2" fmla="*/ 1539377 h 1629406"/>
              <a:gd name="connsiteX3" fmla="*/ 507953 w 4615133"/>
              <a:gd name="connsiteY3" fmla="*/ 1524137 h 1629406"/>
              <a:gd name="connsiteX4" fmla="*/ 774653 w 4615133"/>
              <a:gd name="connsiteY4" fmla="*/ 1455557 h 1629406"/>
              <a:gd name="connsiteX5" fmla="*/ 873713 w 4615133"/>
              <a:gd name="connsiteY5" fmla="*/ 1257437 h 1629406"/>
              <a:gd name="connsiteX6" fmla="*/ 980393 w 4615133"/>
              <a:gd name="connsiteY6" fmla="*/ 724037 h 1629406"/>
              <a:gd name="connsiteX7" fmla="*/ 1064213 w 4615133"/>
              <a:gd name="connsiteY7" fmla="*/ 388757 h 1629406"/>
              <a:gd name="connsiteX8" fmla="*/ 1155653 w 4615133"/>
              <a:gd name="connsiteY8" fmla="*/ 251597 h 1629406"/>
              <a:gd name="connsiteX9" fmla="*/ 1216613 w 4615133"/>
              <a:gd name="connsiteY9" fmla="*/ 213497 h 1629406"/>
              <a:gd name="connsiteX10" fmla="*/ 1247093 w 4615133"/>
              <a:gd name="connsiteY10" fmla="*/ 183017 h 1629406"/>
              <a:gd name="connsiteX11" fmla="*/ 1277573 w 4615133"/>
              <a:gd name="connsiteY11" fmla="*/ 274457 h 1629406"/>
              <a:gd name="connsiteX12" fmla="*/ 1323293 w 4615133"/>
              <a:gd name="connsiteY12" fmla="*/ 510677 h 1629406"/>
              <a:gd name="connsiteX13" fmla="*/ 1422353 w 4615133"/>
              <a:gd name="connsiteY13" fmla="*/ 548777 h 1629406"/>
              <a:gd name="connsiteX14" fmla="*/ 1498553 w 4615133"/>
              <a:gd name="connsiteY14" fmla="*/ 503057 h 1629406"/>
              <a:gd name="connsiteX15" fmla="*/ 1605233 w 4615133"/>
              <a:gd name="connsiteY15" fmla="*/ 442097 h 1629406"/>
              <a:gd name="connsiteX16" fmla="*/ 1689053 w 4615133"/>
              <a:gd name="connsiteY16" fmla="*/ 388757 h 1629406"/>
              <a:gd name="connsiteX17" fmla="*/ 1780493 w 4615133"/>
              <a:gd name="connsiteY17" fmla="*/ 312557 h 1629406"/>
              <a:gd name="connsiteX18" fmla="*/ 1887173 w 4615133"/>
              <a:gd name="connsiteY18" fmla="*/ 358277 h 1629406"/>
              <a:gd name="connsiteX19" fmla="*/ 1963373 w 4615133"/>
              <a:gd name="connsiteY19" fmla="*/ 297317 h 1629406"/>
              <a:gd name="connsiteX20" fmla="*/ 2070053 w 4615133"/>
              <a:gd name="connsiteY20" fmla="*/ 274457 h 1629406"/>
              <a:gd name="connsiteX21" fmla="*/ 2169113 w 4615133"/>
              <a:gd name="connsiteY21" fmla="*/ 30617 h 1629406"/>
              <a:gd name="connsiteX22" fmla="*/ 2230073 w 4615133"/>
              <a:gd name="connsiteY22" fmla="*/ 221117 h 1629406"/>
              <a:gd name="connsiteX23" fmla="*/ 2260553 w 4615133"/>
              <a:gd name="connsiteY23" fmla="*/ 297317 h 1629406"/>
              <a:gd name="connsiteX24" fmla="*/ 2351993 w 4615133"/>
              <a:gd name="connsiteY24" fmla="*/ 1021217 h 1629406"/>
              <a:gd name="connsiteX25" fmla="*/ 2405333 w 4615133"/>
              <a:gd name="connsiteY25" fmla="*/ 655457 h 1629406"/>
              <a:gd name="connsiteX26" fmla="*/ 2412953 w 4615133"/>
              <a:gd name="connsiteY26" fmla="*/ 388757 h 1629406"/>
              <a:gd name="connsiteX27" fmla="*/ 2451053 w 4615133"/>
              <a:gd name="connsiteY27" fmla="*/ 243977 h 1629406"/>
              <a:gd name="connsiteX28" fmla="*/ 2527253 w 4615133"/>
              <a:gd name="connsiteY28" fmla="*/ 137297 h 1629406"/>
              <a:gd name="connsiteX29" fmla="*/ 2626313 w 4615133"/>
              <a:gd name="connsiteY29" fmla="*/ 274457 h 1629406"/>
              <a:gd name="connsiteX30" fmla="*/ 2710133 w 4615133"/>
              <a:gd name="connsiteY30" fmla="*/ 190637 h 1629406"/>
              <a:gd name="connsiteX31" fmla="*/ 2763473 w 4615133"/>
              <a:gd name="connsiteY31" fmla="*/ 510677 h 1629406"/>
              <a:gd name="connsiteX32" fmla="*/ 2793953 w 4615133"/>
              <a:gd name="connsiteY32" fmla="*/ 975497 h 1629406"/>
              <a:gd name="connsiteX33" fmla="*/ 2900633 w 4615133"/>
              <a:gd name="connsiteY33" fmla="*/ 1249817 h 1629406"/>
              <a:gd name="connsiteX34" fmla="*/ 2915873 w 4615133"/>
              <a:gd name="connsiteY34" fmla="*/ 876437 h 1629406"/>
              <a:gd name="connsiteX35" fmla="*/ 2969213 w 4615133"/>
              <a:gd name="connsiteY35" fmla="*/ 350657 h 1629406"/>
              <a:gd name="connsiteX36" fmla="*/ 2984453 w 4615133"/>
              <a:gd name="connsiteY36" fmla="*/ 266837 h 1629406"/>
              <a:gd name="connsiteX37" fmla="*/ 3075893 w 4615133"/>
              <a:gd name="connsiteY37" fmla="*/ 137 h 1629406"/>
              <a:gd name="connsiteX38" fmla="*/ 3091133 w 4615133"/>
              <a:gd name="connsiteY38" fmla="*/ 304937 h 1629406"/>
              <a:gd name="connsiteX39" fmla="*/ 3159713 w 4615133"/>
              <a:gd name="connsiteY39" fmla="*/ 1051697 h 1629406"/>
              <a:gd name="connsiteX40" fmla="*/ 3258773 w 4615133"/>
              <a:gd name="connsiteY40" fmla="*/ 1257437 h 1629406"/>
              <a:gd name="connsiteX41" fmla="*/ 3274013 w 4615133"/>
              <a:gd name="connsiteY41" fmla="*/ 1105037 h 1629406"/>
              <a:gd name="connsiteX42" fmla="*/ 3319733 w 4615133"/>
              <a:gd name="connsiteY42" fmla="*/ 754517 h 1629406"/>
              <a:gd name="connsiteX43" fmla="*/ 3441653 w 4615133"/>
              <a:gd name="connsiteY43" fmla="*/ 205877 h 1629406"/>
              <a:gd name="connsiteX44" fmla="*/ 3479753 w 4615133"/>
              <a:gd name="connsiteY44" fmla="*/ 647837 h 1629406"/>
              <a:gd name="connsiteX45" fmla="*/ 3517853 w 4615133"/>
              <a:gd name="connsiteY45" fmla="*/ 1135517 h 1629406"/>
              <a:gd name="connsiteX46" fmla="*/ 3525473 w 4615133"/>
              <a:gd name="connsiteY46" fmla="*/ 1272677 h 1629406"/>
              <a:gd name="connsiteX47" fmla="*/ 3609293 w 4615133"/>
              <a:gd name="connsiteY47" fmla="*/ 1394597 h 1629406"/>
              <a:gd name="connsiteX48" fmla="*/ 3662633 w 4615133"/>
              <a:gd name="connsiteY48" fmla="*/ 1226957 h 1629406"/>
              <a:gd name="connsiteX49" fmla="*/ 3715973 w 4615133"/>
              <a:gd name="connsiteY49" fmla="*/ 952637 h 1629406"/>
              <a:gd name="connsiteX50" fmla="*/ 3799793 w 4615133"/>
              <a:gd name="connsiteY50" fmla="*/ 53477 h 1629406"/>
              <a:gd name="connsiteX51" fmla="*/ 3845513 w 4615133"/>
              <a:gd name="connsiteY51" fmla="*/ 609737 h 1629406"/>
              <a:gd name="connsiteX52" fmla="*/ 3883613 w 4615133"/>
              <a:gd name="connsiteY52" fmla="*/ 1226957 h 1629406"/>
              <a:gd name="connsiteX53" fmla="*/ 3898853 w 4615133"/>
              <a:gd name="connsiteY53" fmla="*/ 1440317 h 1629406"/>
              <a:gd name="connsiteX54" fmla="*/ 3990293 w 4615133"/>
              <a:gd name="connsiteY54" fmla="*/ 1577477 h 1629406"/>
              <a:gd name="connsiteX55" fmla="*/ 4165553 w 4615133"/>
              <a:gd name="connsiteY55" fmla="*/ 1615577 h 1629406"/>
              <a:gd name="connsiteX56" fmla="*/ 4424633 w 4615133"/>
              <a:gd name="connsiteY56" fmla="*/ 1615577 h 1629406"/>
              <a:gd name="connsiteX57" fmla="*/ 4615133 w 4615133"/>
              <a:gd name="connsiteY57" fmla="*/ 1629406 h 1629406"/>
              <a:gd name="connsiteX0" fmla="*/ 5 w 4424633"/>
              <a:gd name="connsiteY0" fmla="*/ 1628225 h 1628225"/>
              <a:gd name="connsiteX1" fmla="*/ 241253 w 4424633"/>
              <a:gd name="connsiteY1" fmla="*/ 1577477 h 1628225"/>
              <a:gd name="connsiteX2" fmla="*/ 340313 w 4424633"/>
              <a:gd name="connsiteY2" fmla="*/ 1539377 h 1628225"/>
              <a:gd name="connsiteX3" fmla="*/ 507953 w 4424633"/>
              <a:gd name="connsiteY3" fmla="*/ 1524137 h 1628225"/>
              <a:gd name="connsiteX4" fmla="*/ 774653 w 4424633"/>
              <a:gd name="connsiteY4" fmla="*/ 1455557 h 1628225"/>
              <a:gd name="connsiteX5" fmla="*/ 873713 w 4424633"/>
              <a:gd name="connsiteY5" fmla="*/ 1257437 h 1628225"/>
              <a:gd name="connsiteX6" fmla="*/ 980393 w 4424633"/>
              <a:gd name="connsiteY6" fmla="*/ 724037 h 1628225"/>
              <a:gd name="connsiteX7" fmla="*/ 1064213 w 4424633"/>
              <a:gd name="connsiteY7" fmla="*/ 388757 h 1628225"/>
              <a:gd name="connsiteX8" fmla="*/ 1155653 w 4424633"/>
              <a:gd name="connsiteY8" fmla="*/ 251597 h 1628225"/>
              <a:gd name="connsiteX9" fmla="*/ 1216613 w 4424633"/>
              <a:gd name="connsiteY9" fmla="*/ 213497 h 1628225"/>
              <a:gd name="connsiteX10" fmla="*/ 1247093 w 4424633"/>
              <a:gd name="connsiteY10" fmla="*/ 183017 h 1628225"/>
              <a:gd name="connsiteX11" fmla="*/ 1277573 w 4424633"/>
              <a:gd name="connsiteY11" fmla="*/ 274457 h 1628225"/>
              <a:gd name="connsiteX12" fmla="*/ 1323293 w 4424633"/>
              <a:gd name="connsiteY12" fmla="*/ 510677 h 1628225"/>
              <a:gd name="connsiteX13" fmla="*/ 1422353 w 4424633"/>
              <a:gd name="connsiteY13" fmla="*/ 548777 h 1628225"/>
              <a:gd name="connsiteX14" fmla="*/ 1498553 w 4424633"/>
              <a:gd name="connsiteY14" fmla="*/ 503057 h 1628225"/>
              <a:gd name="connsiteX15" fmla="*/ 1605233 w 4424633"/>
              <a:gd name="connsiteY15" fmla="*/ 442097 h 1628225"/>
              <a:gd name="connsiteX16" fmla="*/ 1689053 w 4424633"/>
              <a:gd name="connsiteY16" fmla="*/ 388757 h 1628225"/>
              <a:gd name="connsiteX17" fmla="*/ 1780493 w 4424633"/>
              <a:gd name="connsiteY17" fmla="*/ 312557 h 1628225"/>
              <a:gd name="connsiteX18" fmla="*/ 1887173 w 4424633"/>
              <a:gd name="connsiteY18" fmla="*/ 358277 h 1628225"/>
              <a:gd name="connsiteX19" fmla="*/ 1963373 w 4424633"/>
              <a:gd name="connsiteY19" fmla="*/ 297317 h 1628225"/>
              <a:gd name="connsiteX20" fmla="*/ 2070053 w 4424633"/>
              <a:gd name="connsiteY20" fmla="*/ 274457 h 1628225"/>
              <a:gd name="connsiteX21" fmla="*/ 2169113 w 4424633"/>
              <a:gd name="connsiteY21" fmla="*/ 30617 h 1628225"/>
              <a:gd name="connsiteX22" fmla="*/ 2230073 w 4424633"/>
              <a:gd name="connsiteY22" fmla="*/ 221117 h 1628225"/>
              <a:gd name="connsiteX23" fmla="*/ 2260553 w 4424633"/>
              <a:gd name="connsiteY23" fmla="*/ 297317 h 1628225"/>
              <a:gd name="connsiteX24" fmla="*/ 2351993 w 4424633"/>
              <a:gd name="connsiteY24" fmla="*/ 1021217 h 1628225"/>
              <a:gd name="connsiteX25" fmla="*/ 2405333 w 4424633"/>
              <a:gd name="connsiteY25" fmla="*/ 655457 h 1628225"/>
              <a:gd name="connsiteX26" fmla="*/ 2412953 w 4424633"/>
              <a:gd name="connsiteY26" fmla="*/ 388757 h 1628225"/>
              <a:gd name="connsiteX27" fmla="*/ 2451053 w 4424633"/>
              <a:gd name="connsiteY27" fmla="*/ 243977 h 1628225"/>
              <a:gd name="connsiteX28" fmla="*/ 2527253 w 4424633"/>
              <a:gd name="connsiteY28" fmla="*/ 137297 h 1628225"/>
              <a:gd name="connsiteX29" fmla="*/ 2626313 w 4424633"/>
              <a:gd name="connsiteY29" fmla="*/ 274457 h 1628225"/>
              <a:gd name="connsiteX30" fmla="*/ 2710133 w 4424633"/>
              <a:gd name="connsiteY30" fmla="*/ 190637 h 1628225"/>
              <a:gd name="connsiteX31" fmla="*/ 2763473 w 4424633"/>
              <a:gd name="connsiteY31" fmla="*/ 510677 h 1628225"/>
              <a:gd name="connsiteX32" fmla="*/ 2793953 w 4424633"/>
              <a:gd name="connsiteY32" fmla="*/ 975497 h 1628225"/>
              <a:gd name="connsiteX33" fmla="*/ 2900633 w 4424633"/>
              <a:gd name="connsiteY33" fmla="*/ 1249817 h 1628225"/>
              <a:gd name="connsiteX34" fmla="*/ 2915873 w 4424633"/>
              <a:gd name="connsiteY34" fmla="*/ 876437 h 1628225"/>
              <a:gd name="connsiteX35" fmla="*/ 2969213 w 4424633"/>
              <a:gd name="connsiteY35" fmla="*/ 350657 h 1628225"/>
              <a:gd name="connsiteX36" fmla="*/ 2984453 w 4424633"/>
              <a:gd name="connsiteY36" fmla="*/ 266837 h 1628225"/>
              <a:gd name="connsiteX37" fmla="*/ 3075893 w 4424633"/>
              <a:gd name="connsiteY37" fmla="*/ 137 h 1628225"/>
              <a:gd name="connsiteX38" fmla="*/ 3091133 w 4424633"/>
              <a:gd name="connsiteY38" fmla="*/ 304937 h 1628225"/>
              <a:gd name="connsiteX39" fmla="*/ 3159713 w 4424633"/>
              <a:gd name="connsiteY39" fmla="*/ 1051697 h 1628225"/>
              <a:gd name="connsiteX40" fmla="*/ 3258773 w 4424633"/>
              <a:gd name="connsiteY40" fmla="*/ 1257437 h 1628225"/>
              <a:gd name="connsiteX41" fmla="*/ 3274013 w 4424633"/>
              <a:gd name="connsiteY41" fmla="*/ 1105037 h 1628225"/>
              <a:gd name="connsiteX42" fmla="*/ 3319733 w 4424633"/>
              <a:gd name="connsiteY42" fmla="*/ 754517 h 1628225"/>
              <a:gd name="connsiteX43" fmla="*/ 3441653 w 4424633"/>
              <a:gd name="connsiteY43" fmla="*/ 205877 h 1628225"/>
              <a:gd name="connsiteX44" fmla="*/ 3479753 w 4424633"/>
              <a:gd name="connsiteY44" fmla="*/ 647837 h 1628225"/>
              <a:gd name="connsiteX45" fmla="*/ 3517853 w 4424633"/>
              <a:gd name="connsiteY45" fmla="*/ 1135517 h 1628225"/>
              <a:gd name="connsiteX46" fmla="*/ 3525473 w 4424633"/>
              <a:gd name="connsiteY46" fmla="*/ 1272677 h 1628225"/>
              <a:gd name="connsiteX47" fmla="*/ 3609293 w 4424633"/>
              <a:gd name="connsiteY47" fmla="*/ 1394597 h 1628225"/>
              <a:gd name="connsiteX48" fmla="*/ 3662633 w 4424633"/>
              <a:gd name="connsiteY48" fmla="*/ 1226957 h 1628225"/>
              <a:gd name="connsiteX49" fmla="*/ 3715973 w 4424633"/>
              <a:gd name="connsiteY49" fmla="*/ 952637 h 1628225"/>
              <a:gd name="connsiteX50" fmla="*/ 3799793 w 4424633"/>
              <a:gd name="connsiteY50" fmla="*/ 53477 h 1628225"/>
              <a:gd name="connsiteX51" fmla="*/ 3845513 w 4424633"/>
              <a:gd name="connsiteY51" fmla="*/ 609737 h 1628225"/>
              <a:gd name="connsiteX52" fmla="*/ 3883613 w 4424633"/>
              <a:gd name="connsiteY52" fmla="*/ 1226957 h 1628225"/>
              <a:gd name="connsiteX53" fmla="*/ 3898853 w 4424633"/>
              <a:gd name="connsiteY53" fmla="*/ 1440317 h 1628225"/>
              <a:gd name="connsiteX54" fmla="*/ 3990293 w 4424633"/>
              <a:gd name="connsiteY54" fmla="*/ 1577477 h 1628225"/>
              <a:gd name="connsiteX55" fmla="*/ 4165553 w 4424633"/>
              <a:gd name="connsiteY55" fmla="*/ 1615577 h 1628225"/>
              <a:gd name="connsiteX56" fmla="*/ 4424633 w 4424633"/>
              <a:gd name="connsiteY56" fmla="*/ 1615577 h 162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24633" h="1628225">
                <a:moveTo>
                  <a:pt x="5" y="1628225"/>
                </a:moveTo>
                <a:cubicBezTo>
                  <a:pt x="-1212" y="1628323"/>
                  <a:pt x="184535" y="1592285"/>
                  <a:pt x="241253" y="1577477"/>
                </a:cubicBezTo>
                <a:cubicBezTo>
                  <a:pt x="297971" y="1562669"/>
                  <a:pt x="295863" y="1548267"/>
                  <a:pt x="340313" y="1539377"/>
                </a:cubicBezTo>
                <a:cubicBezTo>
                  <a:pt x="384763" y="1530487"/>
                  <a:pt x="435563" y="1538107"/>
                  <a:pt x="507953" y="1524137"/>
                </a:cubicBezTo>
                <a:cubicBezTo>
                  <a:pt x="580343" y="1510167"/>
                  <a:pt x="713693" y="1500007"/>
                  <a:pt x="774653" y="1455557"/>
                </a:cubicBezTo>
                <a:cubicBezTo>
                  <a:pt x="835613" y="1411107"/>
                  <a:pt x="839423" y="1379357"/>
                  <a:pt x="873713" y="1257437"/>
                </a:cubicBezTo>
                <a:cubicBezTo>
                  <a:pt x="908003" y="1135517"/>
                  <a:pt x="948643" y="868817"/>
                  <a:pt x="980393" y="724037"/>
                </a:cubicBezTo>
                <a:cubicBezTo>
                  <a:pt x="1012143" y="579257"/>
                  <a:pt x="1035003" y="467497"/>
                  <a:pt x="1064213" y="388757"/>
                </a:cubicBezTo>
                <a:cubicBezTo>
                  <a:pt x="1093423" y="310017"/>
                  <a:pt x="1130253" y="280807"/>
                  <a:pt x="1155653" y="251597"/>
                </a:cubicBezTo>
                <a:cubicBezTo>
                  <a:pt x="1181053" y="222387"/>
                  <a:pt x="1216613" y="213497"/>
                  <a:pt x="1216613" y="213497"/>
                </a:cubicBezTo>
                <a:cubicBezTo>
                  <a:pt x="1231853" y="202067"/>
                  <a:pt x="1236933" y="172857"/>
                  <a:pt x="1247093" y="183017"/>
                </a:cubicBezTo>
                <a:cubicBezTo>
                  <a:pt x="1257253" y="193177"/>
                  <a:pt x="1264873" y="219847"/>
                  <a:pt x="1277573" y="274457"/>
                </a:cubicBezTo>
                <a:cubicBezTo>
                  <a:pt x="1290273" y="329067"/>
                  <a:pt x="1299163" y="464957"/>
                  <a:pt x="1323293" y="510677"/>
                </a:cubicBezTo>
                <a:cubicBezTo>
                  <a:pt x="1347423" y="556397"/>
                  <a:pt x="1393143" y="550047"/>
                  <a:pt x="1422353" y="548777"/>
                </a:cubicBezTo>
                <a:cubicBezTo>
                  <a:pt x="1451563" y="547507"/>
                  <a:pt x="1468073" y="520837"/>
                  <a:pt x="1498553" y="503057"/>
                </a:cubicBezTo>
                <a:cubicBezTo>
                  <a:pt x="1529033" y="485277"/>
                  <a:pt x="1573483" y="461147"/>
                  <a:pt x="1605233" y="442097"/>
                </a:cubicBezTo>
                <a:cubicBezTo>
                  <a:pt x="1636983" y="423047"/>
                  <a:pt x="1659843" y="410347"/>
                  <a:pt x="1689053" y="388757"/>
                </a:cubicBezTo>
                <a:cubicBezTo>
                  <a:pt x="1718263" y="367167"/>
                  <a:pt x="1747473" y="317637"/>
                  <a:pt x="1780493" y="312557"/>
                </a:cubicBezTo>
                <a:cubicBezTo>
                  <a:pt x="1813513" y="307477"/>
                  <a:pt x="1856693" y="360817"/>
                  <a:pt x="1887173" y="358277"/>
                </a:cubicBezTo>
                <a:cubicBezTo>
                  <a:pt x="1917653" y="355737"/>
                  <a:pt x="1932893" y="311287"/>
                  <a:pt x="1963373" y="297317"/>
                </a:cubicBezTo>
                <a:cubicBezTo>
                  <a:pt x="1993853" y="283347"/>
                  <a:pt x="2035763" y="318907"/>
                  <a:pt x="2070053" y="274457"/>
                </a:cubicBezTo>
                <a:cubicBezTo>
                  <a:pt x="2104343" y="230007"/>
                  <a:pt x="2142443" y="39507"/>
                  <a:pt x="2169113" y="30617"/>
                </a:cubicBezTo>
                <a:cubicBezTo>
                  <a:pt x="2195783" y="21727"/>
                  <a:pt x="2214833" y="176667"/>
                  <a:pt x="2230073" y="221117"/>
                </a:cubicBezTo>
                <a:cubicBezTo>
                  <a:pt x="2245313" y="265567"/>
                  <a:pt x="2240233" y="163967"/>
                  <a:pt x="2260553" y="297317"/>
                </a:cubicBezTo>
                <a:cubicBezTo>
                  <a:pt x="2280873" y="430667"/>
                  <a:pt x="2327863" y="961527"/>
                  <a:pt x="2351993" y="1021217"/>
                </a:cubicBezTo>
                <a:cubicBezTo>
                  <a:pt x="2376123" y="1080907"/>
                  <a:pt x="2395173" y="760867"/>
                  <a:pt x="2405333" y="655457"/>
                </a:cubicBezTo>
                <a:cubicBezTo>
                  <a:pt x="2415493" y="550047"/>
                  <a:pt x="2405333" y="457337"/>
                  <a:pt x="2412953" y="388757"/>
                </a:cubicBezTo>
                <a:cubicBezTo>
                  <a:pt x="2420573" y="320177"/>
                  <a:pt x="2432003" y="285887"/>
                  <a:pt x="2451053" y="243977"/>
                </a:cubicBezTo>
                <a:cubicBezTo>
                  <a:pt x="2470103" y="202067"/>
                  <a:pt x="2498043" y="132217"/>
                  <a:pt x="2527253" y="137297"/>
                </a:cubicBezTo>
                <a:cubicBezTo>
                  <a:pt x="2556463" y="142377"/>
                  <a:pt x="2595833" y="265567"/>
                  <a:pt x="2626313" y="274457"/>
                </a:cubicBezTo>
                <a:cubicBezTo>
                  <a:pt x="2656793" y="283347"/>
                  <a:pt x="2687273" y="151267"/>
                  <a:pt x="2710133" y="190637"/>
                </a:cubicBezTo>
                <a:cubicBezTo>
                  <a:pt x="2732993" y="230007"/>
                  <a:pt x="2749503" y="379867"/>
                  <a:pt x="2763473" y="510677"/>
                </a:cubicBezTo>
                <a:cubicBezTo>
                  <a:pt x="2777443" y="641487"/>
                  <a:pt x="2771093" y="852307"/>
                  <a:pt x="2793953" y="975497"/>
                </a:cubicBezTo>
                <a:cubicBezTo>
                  <a:pt x="2816813" y="1098687"/>
                  <a:pt x="2880313" y="1266327"/>
                  <a:pt x="2900633" y="1249817"/>
                </a:cubicBezTo>
                <a:cubicBezTo>
                  <a:pt x="2920953" y="1233307"/>
                  <a:pt x="2904443" y="1026297"/>
                  <a:pt x="2915873" y="876437"/>
                </a:cubicBezTo>
                <a:cubicBezTo>
                  <a:pt x="2927303" y="726577"/>
                  <a:pt x="2957783" y="452257"/>
                  <a:pt x="2969213" y="350657"/>
                </a:cubicBezTo>
                <a:cubicBezTo>
                  <a:pt x="2980643" y="249057"/>
                  <a:pt x="2966673" y="325257"/>
                  <a:pt x="2984453" y="266837"/>
                </a:cubicBezTo>
                <a:cubicBezTo>
                  <a:pt x="3002233" y="208417"/>
                  <a:pt x="3058113" y="-6213"/>
                  <a:pt x="3075893" y="137"/>
                </a:cubicBezTo>
                <a:cubicBezTo>
                  <a:pt x="3093673" y="6487"/>
                  <a:pt x="3077163" y="129677"/>
                  <a:pt x="3091133" y="304937"/>
                </a:cubicBezTo>
                <a:cubicBezTo>
                  <a:pt x="3105103" y="480197"/>
                  <a:pt x="3131773" y="892947"/>
                  <a:pt x="3159713" y="1051697"/>
                </a:cubicBezTo>
                <a:cubicBezTo>
                  <a:pt x="3187653" y="1210447"/>
                  <a:pt x="3239723" y="1248547"/>
                  <a:pt x="3258773" y="1257437"/>
                </a:cubicBezTo>
                <a:cubicBezTo>
                  <a:pt x="3277823" y="1266327"/>
                  <a:pt x="3263853" y="1188857"/>
                  <a:pt x="3274013" y="1105037"/>
                </a:cubicBezTo>
                <a:cubicBezTo>
                  <a:pt x="3284173" y="1021217"/>
                  <a:pt x="3291793" y="904377"/>
                  <a:pt x="3319733" y="754517"/>
                </a:cubicBezTo>
                <a:cubicBezTo>
                  <a:pt x="3347673" y="604657"/>
                  <a:pt x="3414983" y="223657"/>
                  <a:pt x="3441653" y="205877"/>
                </a:cubicBezTo>
                <a:cubicBezTo>
                  <a:pt x="3468323" y="188097"/>
                  <a:pt x="3467053" y="492897"/>
                  <a:pt x="3479753" y="647837"/>
                </a:cubicBezTo>
                <a:cubicBezTo>
                  <a:pt x="3492453" y="802777"/>
                  <a:pt x="3510233" y="1031377"/>
                  <a:pt x="3517853" y="1135517"/>
                </a:cubicBezTo>
                <a:cubicBezTo>
                  <a:pt x="3525473" y="1239657"/>
                  <a:pt x="3510233" y="1229497"/>
                  <a:pt x="3525473" y="1272677"/>
                </a:cubicBezTo>
                <a:cubicBezTo>
                  <a:pt x="3540713" y="1315857"/>
                  <a:pt x="3586433" y="1402217"/>
                  <a:pt x="3609293" y="1394597"/>
                </a:cubicBezTo>
                <a:cubicBezTo>
                  <a:pt x="3632153" y="1386977"/>
                  <a:pt x="3644853" y="1300617"/>
                  <a:pt x="3662633" y="1226957"/>
                </a:cubicBezTo>
                <a:cubicBezTo>
                  <a:pt x="3680413" y="1153297"/>
                  <a:pt x="3693113" y="1148217"/>
                  <a:pt x="3715973" y="952637"/>
                </a:cubicBezTo>
                <a:cubicBezTo>
                  <a:pt x="3738833" y="757057"/>
                  <a:pt x="3778203" y="110627"/>
                  <a:pt x="3799793" y="53477"/>
                </a:cubicBezTo>
                <a:cubicBezTo>
                  <a:pt x="3821383" y="-3673"/>
                  <a:pt x="3831543" y="414157"/>
                  <a:pt x="3845513" y="609737"/>
                </a:cubicBezTo>
                <a:cubicBezTo>
                  <a:pt x="3859483" y="805317"/>
                  <a:pt x="3874723" y="1088527"/>
                  <a:pt x="3883613" y="1226957"/>
                </a:cubicBezTo>
                <a:cubicBezTo>
                  <a:pt x="3892503" y="1365387"/>
                  <a:pt x="3881073" y="1381897"/>
                  <a:pt x="3898853" y="1440317"/>
                </a:cubicBezTo>
                <a:cubicBezTo>
                  <a:pt x="3916633" y="1498737"/>
                  <a:pt x="3945843" y="1548267"/>
                  <a:pt x="3990293" y="1577477"/>
                </a:cubicBezTo>
                <a:cubicBezTo>
                  <a:pt x="4034743" y="1606687"/>
                  <a:pt x="4093163" y="1609227"/>
                  <a:pt x="4165553" y="1615577"/>
                </a:cubicBezTo>
                <a:cubicBezTo>
                  <a:pt x="4237943" y="1621927"/>
                  <a:pt x="4349703" y="1611767"/>
                  <a:pt x="4424633" y="1615577"/>
                </a:cubicBezTo>
              </a:path>
            </a:pathLst>
          </a:custGeom>
          <a:noFill/>
          <a:ln w="38100">
            <a:solidFill>
              <a:srgbClr val="FF1D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A9622456-13B4-4804-BF51-F7EA9B4999AC}"/>
              </a:ext>
            </a:extLst>
          </p:cNvPr>
          <p:cNvPicPr>
            <a:picLocks noChangeAspect="1"/>
          </p:cNvPicPr>
          <p:nvPr/>
        </p:nvPicPr>
        <p:blipFill>
          <a:blip r:embed="rId3"/>
          <a:stretch>
            <a:fillRect/>
          </a:stretch>
        </p:blipFill>
        <p:spPr>
          <a:xfrm>
            <a:off x="2319641" y="667146"/>
            <a:ext cx="1196289" cy="1194270"/>
          </a:xfrm>
          <a:prstGeom prst="rect">
            <a:avLst/>
          </a:prstGeom>
        </p:spPr>
      </p:pic>
      <p:pic>
        <p:nvPicPr>
          <p:cNvPr id="45" name="Picture 44">
            <a:extLst>
              <a:ext uri="{FF2B5EF4-FFF2-40B4-BE49-F238E27FC236}">
                <a16:creationId xmlns:a16="http://schemas.microsoft.com/office/drawing/2014/main" id="{F47FC40E-2835-4568-AFA1-90AB9FC69DDA}"/>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42" name="TextBox 41">
            <a:extLst>
              <a:ext uri="{FF2B5EF4-FFF2-40B4-BE49-F238E27FC236}">
                <a16:creationId xmlns:a16="http://schemas.microsoft.com/office/drawing/2014/main" id="{57A60B79-56A2-4887-A959-137CFDA68852}"/>
              </a:ext>
            </a:extLst>
          </p:cNvPr>
          <p:cNvSpPr txBox="1"/>
          <p:nvPr/>
        </p:nvSpPr>
        <p:spPr>
          <a:xfrm>
            <a:off x="1088129" y="1033449"/>
            <a:ext cx="1141979" cy="461665"/>
          </a:xfrm>
          <a:prstGeom prst="rect">
            <a:avLst/>
          </a:prstGeom>
          <a:noFill/>
        </p:spPr>
        <p:txBody>
          <a:bodyPr wrap="none" rtlCol="0">
            <a:spAutoFit/>
          </a:bodyPr>
          <a:lstStyle/>
          <a:p>
            <a:r>
              <a:rPr lang="en-US" sz="2400" dirty="0"/>
              <a:t>SPORTS</a:t>
            </a:r>
            <a:endParaRPr lang="en-CA" sz="2400" dirty="0"/>
          </a:p>
        </p:txBody>
      </p:sp>
      <p:sp>
        <p:nvSpPr>
          <p:cNvPr id="44" name="TextBox 43">
            <a:extLst>
              <a:ext uri="{FF2B5EF4-FFF2-40B4-BE49-F238E27FC236}">
                <a16:creationId xmlns:a16="http://schemas.microsoft.com/office/drawing/2014/main" id="{EC54C494-22C6-4B26-8363-8776B4774FDE}"/>
              </a:ext>
            </a:extLst>
          </p:cNvPr>
          <p:cNvSpPr txBox="1"/>
          <p:nvPr/>
        </p:nvSpPr>
        <p:spPr>
          <a:xfrm>
            <a:off x="236434" y="6131705"/>
            <a:ext cx="716863" cy="276999"/>
          </a:xfrm>
          <a:prstGeom prst="rect">
            <a:avLst/>
          </a:prstGeom>
          <a:noFill/>
        </p:spPr>
        <p:txBody>
          <a:bodyPr wrap="none" rtlCol="0">
            <a:spAutoFit/>
          </a:bodyPr>
          <a:lstStyle/>
          <a:p>
            <a:pPr algn="ctr"/>
            <a:r>
              <a:rPr lang="en-US" sz="1200" dirty="0">
                <a:solidFill>
                  <a:srgbClr val="B92508"/>
                </a:solidFill>
              </a:rPr>
              <a:t>June 4th</a:t>
            </a:r>
          </a:p>
        </p:txBody>
      </p:sp>
      <p:sp>
        <p:nvSpPr>
          <p:cNvPr id="48" name="TextBox 47">
            <a:extLst>
              <a:ext uri="{FF2B5EF4-FFF2-40B4-BE49-F238E27FC236}">
                <a16:creationId xmlns:a16="http://schemas.microsoft.com/office/drawing/2014/main" id="{817EB3A5-C175-4EF3-984B-D6DC785664A1}"/>
              </a:ext>
            </a:extLst>
          </p:cNvPr>
          <p:cNvSpPr txBox="1"/>
          <p:nvPr/>
        </p:nvSpPr>
        <p:spPr>
          <a:xfrm>
            <a:off x="2642518" y="6131705"/>
            <a:ext cx="620876" cy="276999"/>
          </a:xfrm>
          <a:prstGeom prst="rect">
            <a:avLst/>
          </a:prstGeom>
          <a:noFill/>
        </p:spPr>
        <p:txBody>
          <a:bodyPr wrap="none" rtlCol="0">
            <a:spAutoFit/>
          </a:bodyPr>
          <a:lstStyle/>
          <a:p>
            <a:pPr algn="ct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49" name="TextBox 48">
            <a:extLst>
              <a:ext uri="{FF2B5EF4-FFF2-40B4-BE49-F238E27FC236}">
                <a16:creationId xmlns:a16="http://schemas.microsoft.com/office/drawing/2014/main" id="{D0E960BE-D9E2-45CD-864F-46370647E15B}"/>
              </a:ext>
            </a:extLst>
          </p:cNvPr>
          <p:cNvSpPr txBox="1"/>
          <p:nvPr/>
        </p:nvSpPr>
        <p:spPr>
          <a:xfrm>
            <a:off x="4797669" y="6131705"/>
            <a:ext cx="839012" cy="276999"/>
          </a:xfrm>
          <a:prstGeom prst="rect">
            <a:avLst/>
          </a:prstGeom>
          <a:noFill/>
        </p:spPr>
        <p:txBody>
          <a:bodyPr wrap="none" rtlCol="0">
            <a:spAutoFit/>
          </a:bodyPr>
          <a:lstStyle/>
          <a:p>
            <a:pPr algn="ct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50" name="TextBox 49">
            <a:extLst>
              <a:ext uri="{FF2B5EF4-FFF2-40B4-BE49-F238E27FC236}">
                <a16:creationId xmlns:a16="http://schemas.microsoft.com/office/drawing/2014/main" id="{85ECFF00-207F-489D-B64C-7BE3EA3C2D20}"/>
              </a:ext>
            </a:extLst>
          </p:cNvPr>
          <p:cNvSpPr txBox="1"/>
          <p:nvPr/>
        </p:nvSpPr>
        <p:spPr>
          <a:xfrm>
            <a:off x="7121281" y="6131705"/>
            <a:ext cx="720968" cy="276999"/>
          </a:xfrm>
          <a:prstGeom prst="rect">
            <a:avLst/>
          </a:prstGeom>
          <a:noFill/>
        </p:spPr>
        <p:txBody>
          <a:bodyPr wrap="none" rtlCol="0">
            <a:spAutoFit/>
          </a:bodyPr>
          <a:lstStyle/>
          <a:p>
            <a:pPr algn="ct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51" name="TextBox 50">
            <a:extLst>
              <a:ext uri="{FF2B5EF4-FFF2-40B4-BE49-F238E27FC236}">
                <a16:creationId xmlns:a16="http://schemas.microsoft.com/office/drawing/2014/main" id="{9AE1ACC8-2BCB-4A6D-BE79-05ED8C9ECF25}"/>
              </a:ext>
            </a:extLst>
          </p:cNvPr>
          <p:cNvSpPr txBox="1"/>
          <p:nvPr/>
        </p:nvSpPr>
        <p:spPr>
          <a:xfrm>
            <a:off x="332459" y="2254830"/>
            <a:ext cx="271291" cy="276999"/>
          </a:xfrm>
          <a:prstGeom prst="rect">
            <a:avLst/>
          </a:prstGeom>
          <a:noFill/>
        </p:spPr>
        <p:txBody>
          <a:bodyPr wrap="none" rtlCol="0">
            <a:spAutoFit/>
          </a:bodyPr>
          <a:lstStyle/>
          <a:p>
            <a:pPr algn="r"/>
            <a:r>
              <a:rPr lang="en-US" sz="1200" dirty="0">
                <a:solidFill>
                  <a:srgbClr val="B92508"/>
                </a:solidFill>
              </a:rPr>
              <a:t>100</a:t>
            </a:r>
          </a:p>
        </p:txBody>
      </p:sp>
      <p:sp>
        <p:nvSpPr>
          <p:cNvPr id="52" name="TextBox 51">
            <a:extLst>
              <a:ext uri="{FF2B5EF4-FFF2-40B4-BE49-F238E27FC236}">
                <a16:creationId xmlns:a16="http://schemas.microsoft.com/office/drawing/2014/main" id="{060D7358-8518-4918-8779-C1F57544C697}"/>
              </a:ext>
            </a:extLst>
          </p:cNvPr>
          <p:cNvSpPr txBox="1"/>
          <p:nvPr/>
        </p:nvSpPr>
        <p:spPr>
          <a:xfrm>
            <a:off x="383158" y="4073119"/>
            <a:ext cx="220592" cy="276999"/>
          </a:xfrm>
          <a:prstGeom prst="rect">
            <a:avLst/>
          </a:prstGeom>
          <a:noFill/>
        </p:spPr>
        <p:txBody>
          <a:bodyPr wrap="none" rtlCol="0">
            <a:spAutoFit/>
          </a:bodyPr>
          <a:lstStyle/>
          <a:p>
            <a:pPr algn="r"/>
            <a:r>
              <a:rPr lang="en-US" sz="1200" dirty="0">
                <a:solidFill>
                  <a:srgbClr val="B92508"/>
                </a:solidFill>
              </a:rPr>
              <a:t>50</a:t>
            </a:r>
          </a:p>
        </p:txBody>
      </p:sp>
      <p:cxnSp>
        <p:nvCxnSpPr>
          <p:cNvPr id="53" name="Straight Connector 52">
            <a:extLst>
              <a:ext uri="{FF2B5EF4-FFF2-40B4-BE49-F238E27FC236}">
                <a16:creationId xmlns:a16="http://schemas.microsoft.com/office/drawing/2014/main" id="{DE0237F5-AB5C-41F5-BAAF-9D5A330BAAB4}"/>
              </a:ext>
            </a:extLst>
          </p:cNvPr>
          <p:cNvCxnSpPr>
            <a:cxnSpLocks/>
          </p:cNvCxnSpPr>
          <p:nvPr/>
        </p:nvCxnSpPr>
        <p:spPr>
          <a:xfrm>
            <a:off x="5205772"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A9AB1EE-0C42-4806-8C47-A84A1ADAD06A}"/>
              </a:ext>
            </a:extLst>
          </p:cNvPr>
          <p:cNvCxnSpPr>
            <a:cxnSpLocks/>
          </p:cNvCxnSpPr>
          <p:nvPr/>
        </p:nvCxnSpPr>
        <p:spPr>
          <a:xfrm>
            <a:off x="294952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1A73536-8F1D-44A4-AEF5-6A2D24E5BCAA}"/>
              </a:ext>
            </a:extLst>
          </p:cNvPr>
          <p:cNvCxnSpPr>
            <a:cxnSpLocks/>
          </p:cNvCxnSpPr>
          <p:nvPr/>
        </p:nvCxnSpPr>
        <p:spPr>
          <a:xfrm>
            <a:off x="586385" y="6110259"/>
            <a:ext cx="11388119"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82469C-236D-422F-8F12-5AF7354F6667}"/>
              </a:ext>
            </a:extLst>
          </p:cNvPr>
          <p:cNvCxnSpPr>
            <a:cxnSpLocks/>
            <a:endCxn id="57" idx="3"/>
          </p:cNvCxnSpPr>
          <p:nvPr/>
        </p:nvCxnSpPr>
        <p:spPr>
          <a:xfrm flipV="1">
            <a:off x="586385" y="4250996"/>
            <a:ext cx="11388119" cy="218"/>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B5EE594A-04A9-446D-8442-256FDA89D618}"/>
              </a:ext>
            </a:extLst>
          </p:cNvPr>
          <p:cNvSpPr/>
          <p:nvPr/>
        </p:nvSpPr>
        <p:spPr>
          <a:xfrm>
            <a:off x="586384" y="2403835"/>
            <a:ext cx="11388120"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9" name="Straight Connector 58">
            <a:extLst>
              <a:ext uri="{FF2B5EF4-FFF2-40B4-BE49-F238E27FC236}">
                <a16:creationId xmlns:a16="http://schemas.microsoft.com/office/drawing/2014/main" id="{9CDEF712-D637-497E-BAFE-A0B9840A15B6}"/>
              </a:ext>
            </a:extLst>
          </p:cNvPr>
          <p:cNvCxnSpPr>
            <a:cxnSpLocks/>
          </p:cNvCxnSpPr>
          <p:nvPr/>
        </p:nvCxnSpPr>
        <p:spPr>
          <a:xfrm>
            <a:off x="7462016" y="2431257"/>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988D656-DA7D-4843-BAF8-87E5D8E986E8}"/>
              </a:ext>
            </a:extLst>
          </p:cNvPr>
          <p:cNvCxnSpPr>
            <a:cxnSpLocks/>
          </p:cNvCxnSpPr>
          <p:nvPr/>
        </p:nvCxnSpPr>
        <p:spPr>
          <a:xfrm>
            <a:off x="9718260" y="2444968"/>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3E401F8E-A166-486E-8D05-49CB96FC6F30}"/>
              </a:ext>
            </a:extLst>
          </p:cNvPr>
          <p:cNvSpPr txBox="1"/>
          <p:nvPr/>
        </p:nvSpPr>
        <p:spPr>
          <a:xfrm>
            <a:off x="9406828" y="6131705"/>
            <a:ext cx="662361" cy="276999"/>
          </a:xfrm>
          <a:prstGeom prst="rect">
            <a:avLst/>
          </a:prstGeom>
          <a:noFill/>
        </p:spPr>
        <p:txBody>
          <a:bodyPr wrap="none" rtlCol="0">
            <a:spAutoFit/>
          </a:bodyPr>
          <a:lstStyle/>
          <a:p>
            <a:pPr algn="ctr"/>
            <a:r>
              <a:rPr lang="en-US" sz="1200" dirty="0">
                <a:solidFill>
                  <a:srgbClr val="B92508"/>
                </a:solidFill>
              </a:rPr>
              <a:t>Oct 2</a:t>
            </a:r>
            <a:r>
              <a:rPr lang="en-US" sz="1200" baseline="30000" dirty="0">
                <a:solidFill>
                  <a:srgbClr val="B92508"/>
                </a:solidFill>
              </a:rPr>
              <a:t>nd</a:t>
            </a:r>
            <a:r>
              <a:rPr lang="en-US" sz="1200" dirty="0">
                <a:solidFill>
                  <a:srgbClr val="B92508"/>
                </a:solidFill>
              </a:rPr>
              <a:t> </a:t>
            </a:r>
          </a:p>
        </p:txBody>
      </p:sp>
      <p:pic>
        <p:nvPicPr>
          <p:cNvPr id="9" name="Picture 8">
            <a:extLst>
              <a:ext uri="{FF2B5EF4-FFF2-40B4-BE49-F238E27FC236}">
                <a16:creationId xmlns:a16="http://schemas.microsoft.com/office/drawing/2014/main" id="{A5586351-AF46-47B8-970E-9A71C9CB4B86}"/>
              </a:ext>
            </a:extLst>
          </p:cNvPr>
          <p:cNvPicPr>
            <a:picLocks noChangeAspect="1"/>
          </p:cNvPicPr>
          <p:nvPr/>
        </p:nvPicPr>
        <p:blipFill rotWithShape="1">
          <a:blip r:embed="rId5">
            <a:clrChange>
              <a:clrFrom>
                <a:srgbClr val="FFFFFF"/>
              </a:clrFrom>
              <a:clrTo>
                <a:srgbClr val="FFFFFF">
                  <a:alpha val="0"/>
                </a:srgbClr>
              </a:clrTo>
            </a:clrChange>
          </a:blip>
          <a:srcRect b="8797"/>
          <a:stretch/>
        </p:blipFill>
        <p:spPr>
          <a:xfrm>
            <a:off x="10393313" y="586153"/>
            <a:ext cx="1390793" cy="1356256"/>
          </a:xfrm>
          <a:prstGeom prst="rect">
            <a:avLst/>
          </a:prstGeom>
        </p:spPr>
      </p:pic>
      <p:sp>
        <p:nvSpPr>
          <p:cNvPr id="11" name="Freeform: Shape 10">
            <a:extLst>
              <a:ext uri="{FF2B5EF4-FFF2-40B4-BE49-F238E27FC236}">
                <a16:creationId xmlns:a16="http://schemas.microsoft.com/office/drawing/2014/main" id="{DB170B42-262C-4FBD-9F2D-6379CF0D59F8}"/>
              </a:ext>
            </a:extLst>
          </p:cNvPr>
          <p:cNvSpPr/>
          <p:nvPr/>
        </p:nvSpPr>
        <p:spPr>
          <a:xfrm>
            <a:off x="10135673" y="3152334"/>
            <a:ext cx="1854558" cy="2939373"/>
          </a:xfrm>
          <a:custGeom>
            <a:avLst/>
            <a:gdLst>
              <a:gd name="connsiteX0" fmla="*/ 0 w 1854558"/>
              <a:gd name="connsiteY0" fmla="*/ 2939373 h 2939373"/>
              <a:gd name="connsiteX1" fmla="*/ 296214 w 1854558"/>
              <a:gd name="connsiteY1" fmla="*/ 2784826 h 2939373"/>
              <a:gd name="connsiteX2" fmla="*/ 515155 w 1854558"/>
              <a:gd name="connsiteY2" fmla="*/ 2501491 h 2939373"/>
              <a:gd name="connsiteX3" fmla="*/ 618186 w 1854558"/>
              <a:gd name="connsiteY3" fmla="*/ 2591643 h 2939373"/>
              <a:gd name="connsiteX4" fmla="*/ 837127 w 1854558"/>
              <a:gd name="connsiteY4" fmla="*/ 2024973 h 2939373"/>
              <a:gd name="connsiteX5" fmla="*/ 875763 w 1854558"/>
              <a:gd name="connsiteY5" fmla="*/ 1252240 h 2939373"/>
              <a:gd name="connsiteX6" fmla="*/ 901521 w 1854558"/>
              <a:gd name="connsiteY6" fmla="*/ 41626 h 2939373"/>
              <a:gd name="connsiteX7" fmla="*/ 888642 w 1854558"/>
              <a:gd name="connsiteY7" fmla="*/ 376477 h 2939373"/>
              <a:gd name="connsiteX8" fmla="*/ 978794 w 1854558"/>
              <a:gd name="connsiteY8" fmla="*/ 1316635 h 2939373"/>
              <a:gd name="connsiteX9" fmla="*/ 1056068 w 1854558"/>
              <a:gd name="connsiteY9" fmla="*/ 1934821 h 2939373"/>
              <a:gd name="connsiteX10" fmla="*/ 1236372 w 1854558"/>
              <a:gd name="connsiteY10" fmla="*/ 2334066 h 2939373"/>
              <a:gd name="connsiteX11" fmla="*/ 1493949 w 1854558"/>
              <a:gd name="connsiteY11" fmla="*/ 2449976 h 2939373"/>
              <a:gd name="connsiteX12" fmla="*/ 1687132 w 1854558"/>
              <a:gd name="connsiteY12" fmla="*/ 2449976 h 2939373"/>
              <a:gd name="connsiteX13" fmla="*/ 1764406 w 1854558"/>
              <a:gd name="connsiteY13" fmla="*/ 2565885 h 2939373"/>
              <a:gd name="connsiteX14" fmla="*/ 1854558 w 1854558"/>
              <a:gd name="connsiteY14" fmla="*/ 2565885 h 293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4558" h="2939373">
                <a:moveTo>
                  <a:pt x="0" y="2939373"/>
                </a:moveTo>
                <a:cubicBezTo>
                  <a:pt x="105177" y="2898589"/>
                  <a:pt x="210355" y="2857806"/>
                  <a:pt x="296214" y="2784826"/>
                </a:cubicBezTo>
                <a:cubicBezTo>
                  <a:pt x="382073" y="2711846"/>
                  <a:pt x="461493" y="2533688"/>
                  <a:pt x="515155" y="2501491"/>
                </a:cubicBezTo>
                <a:cubicBezTo>
                  <a:pt x="568817" y="2469294"/>
                  <a:pt x="564524" y="2671063"/>
                  <a:pt x="618186" y="2591643"/>
                </a:cubicBezTo>
                <a:cubicBezTo>
                  <a:pt x="671848" y="2512223"/>
                  <a:pt x="794198" y="2248207"/>
                  <a:pt x="837127" y="2024973"/>
                </a:cubicBezTo>
                <a:cubicBezTo>
                  <a:pt x="880056" y="1801739"/>
                  <a:pt x="865031" y="1582798"/>
                  <a:pt x="875763" y="1252240"/>
                </a:cubicBezTo>
                <a:cubicBezTo>
                  <a:pt x="886495" y="921682"/>
                  <a:pt x="899375" y="187586"/>
                  <a:pt x="901521" y="41626"/>
                </a:cubicBezTo>
                <a:cubicBezTo>
                  <a:pt x="903667" y="-104334"/>
                  <a:pt x="875763" y="163976"/>
                  <a:pt x="888642" y="376477"/>
                </a:cubicBezTo>
                <a:cubicBezTo>
                  <a:pt x="901521" y="588978"/>
                  <a:pt x="950890" y="1056911"/>
                  <a:pt x="978794" y="1316635"/>
                </a:cubicBezTo>
                <a:cubicBezTo>
                  <a:pt x="1006698" y="1576359"/>
                  <a:pt x="1013138" y="1765249"/>
                  <a:pt x="1056068" y="1934821"/>
                </a:cubicBezTo>
                <a:cubicBezTo>
                  <a:pt x="1098998" y="2104393"/>
                  <a:pt x="1163392" y="2248207"/>
                  <a:pt x="1236372" y="2334066"/>
                </a:cubicBezTo>
                <a:cubicBezTo>
                  <a:pt x="1309352" y="2419925"/>
                  <a:pt x="1418822" y="2430658"/>
                  <a:pt x="1493949" y="2449976"/>
                </a:cubicBezTo>
                <a:cubicBezTo>
                  <a:pt x="1569076" y="2469294"/>
                  <a:pt x="1642056" y="2430658"/>
                  <a:pt x="1687132" y="2449976"/>
                </a:cubicBezTo>
                <a:cubicBezTo>
                  <a:pt x="1732208" y="2469294"/>
                  <a:pt x="1736502" y="2546567"/>
                  <a:pt x="1764406" y="2565885"/>
                </a:cubicBezTo>
                <a:cubicBezTo>
                  <a:pt x="1792310" y="2585203"/>
                  <a:pt x="1823434" y="2575544"/>
                  <a:pt x="1854558" y="2565885"/>
                </a:cubicBezTo>
              </a:path>
            </a:pathLst>
          </a:custGeom>
          <a:noFill/>
          <a:ln w="38100">
            <a:solidFill>
              <a:srgbClr val="F6563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E582BE9-BB41-4857-B7B3-56B94184B454}"/>
              </a:ext>
            </a:extLst>
          </p:cNvPr>
          <p:cNvSpPr/>
          <p:nvPr/>
        </p:nvSpPr>
        <p:spPr>
          <a:xfrm>
            <a:off x="10277139" y="586153"/>
            <a:ext cx="1571625" cy="1356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C13E24"/>
                </a:solidFill>
              </a:rPr>
              <a:t>?</a:t>
            </a:r>
            <a:endParaRPr lang="en-CA" sz="9600" dirty="0">
              <a:solidFill>
                <a:srgbClr val="C13E24"/>
              </a:solidFill>
            </a:endParaRPr>
          </a:p>
        </p:txBody>
      </p:sp>
    </p:spTree>
    <p:extLst>
      <p:ext uri="{BB962C8B-B14F-4D97-AF65-F5344CB8AC3E}">
        <p14:creationId xmlns:p14="http://schemas.microsoft.com/office/powerpoint/2010/main" val="113872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544145" y="868773"/>
            <a:ext cx="3103735"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The End</a:t>
            </a:r>
          </a:p>
        </p:txBody>
      </p:sp>
      <p:sp>
        <p:nvSpPr>
          <p:cNvPr id="12" name="TextBox 11">
            <a:extLst>
              <a:ext uri="{FF2B5EF4-FFF2-40B4-BE49-F238E27FC236}">
                <a16:creationId xmlns:a16="http://schemas.microsoft.com/office/drawing/2014/main" id="{24F3437C-F86B-4A43-9A73-194010B25887}"/>
              </a:ext>
            </a:extLst>
          </p:cNvPr>
          <p:cNvSpPr txBox="1"/>
          <p:nvPr/>
        </p:nvSpPr>
        <p:spPr>
          <a:xfrm>
            <a:off x="356315" y="1871728"/>
            <a:ext cx="11479370" cy="646331"/>
          </a:xfrm>
          <a:prstGeom prst="rect">
            <a:avLst/>
          </a:prstGeom>
          <a:noFill/>
        </p:spPr>
        <p:txBody>
          <a:bodyPr wrap="square" rtlCol="0">
            <a:spAutoFit/>
          </a:bodyPr>
          <a:lstStyle/>
          <a:p>
            <a:pPr algn="ctr"/>
            <a:r>
              <a:rPr lang="en-US" sz="3600" i="1" dirty="0">
                <a:solidFill>
                  <a:srgbClr val="B92508"/>
                </a:solidFill>
                <a:latin typeface="Century Gothic" panose="020B0502020202020204" pitchFamily="34" charset="0"/>
              </a:rPr>
              <a:t>“Are there any questions?” </a:t>
            </a:r>
          </a:p>
        </p:txBody>
      </p:sp>
      <p:grpSp>
        <p:nvGrpSpPr>
          <p:cNvPr id="2" name="Group 1">
            <a:extLst>
              <a:ext uri="{FF2B5EF4-FFF2-40B4-BE49-F238E27FC236}">
                <a16:creationId xmlns:a16="http://schemas.microsoft.com/office/drawing/2014/main" id="{F85C1509-FEE4-4D37-BE1F-3AFC993961F1}"/>
              </a:ext>
            </a:extLst>
          </p:cNvPr>
          <p:cNvGrpSpPr/>
          <p:nvPr/>
        </p:nvGrpSpPr>
        <p:grpSpPr>
          <a:xfrm>
            <a:off x="3743661" y="3193963"/>
            <a:ext cx="4704678" cy="3301397"/>
            <a:chOff x="3743661" y="3193963"/>
            <a:chExt cx="4704678" cy="3301397"/>
          </a:xfrm>
        </p:grpSpPr>
        <p:sp>
          <p:nvSpPr>
            <p:cNvPr id="9" name="TextBox 8">
              <a:extLst>
                <a:ext uri="{FF2B5EF4-FFF2-40B4-BE49-F238E27FC236}">
                  <a16:creationId xmlns:a16="http://schemas.microsoft.com/office/drawing/2014/main" id="{09F1B01A-24AF-45D5-9F48-160BD1D28FBB}"/>
                </a:ext>
              </a:extLst>
            </p:cNvPr>
            <p:cNvSpPr txBox="1"/>
            <p:nvPr/>
          </p:nvSpPr>
          <p:spPr>
            <a:xfrm>
              <a:off x="3743661" y="5479697"/>
              <a:ext cx="4704678" cy="1015663"/>
            </a:xfrm>
            <a:prstGeom prst="rect">
              <a:avLst/>
            </a:prstGeom>
            <a:noFill/>
          </p:spPr>
          <p:txBody>
            <a:bodyPr wrap="square" rtlCol="0">
              <a:spAutoFit/>
            </a:bodyPr>
            <a:lstStyle/>
            <a:p>
              <a:pPr algn="ctr"/>
              <a:r>
                <a:rPr lang="en-US" sz="2400" dirty="0">
                  <a:solidFill>
                    <a:srgbClr val="B92508"/>
                  </a:solidFill>
                  <a:latin typeface="Century Gothic" panose="020B0502020202020204" pitchFamily="34" charset="0"/>
                </a:rPr>
                <a:t>Margaret Atwood</a:t>
              </a:r>
            </a:p>
            <a:p>
              <a:pPr algn="ctr"/>
              <a:r>
                <a:rPr lang="en-US" dirty="0">
                  <a:solidFill>
                    <a:srgbClr val="B92508"/>
                  </a:solidFill>
                  <a:latin typeface="Century Gothic" panose="020B0502020202020204" pitchFamily="34" charset="0"/>
                </a:rPr>
                <a:t>The Handmaid’s Tale</a:t>
              </a:r>
            </a:p>
            <a:p>
              <a:pPr algn="ctr"/>
              <a:r>
                <a:rPr lang="en-US" dirty="0">
                  <a:solidFill>
                    <a:srgbClr val="B92508"/>
                  </a:solidFill>
                  <a:latin typeface="Century Gothic" panose="020B0502020202020204" pitchFamily="34" charset="0"/>
                </a:rPr>
                <a:t>1986</a:t>
              </a:r>
            </a:p>
          </p:txBody>
        </p:sp>
        <p:pic>
          <p:nvPicPr>
            <p:cNvPr id="3" name="Picture 2">
              <a:extLst>
                <a:ext uri="{FF2B5EF4-FFF2-40B4-BE49-F238E27FC236}">
                  <a16:creationId xmlns:a16="http://schemas.microsoft.com/office/drawing/2014/main" id="{47FDD5DA-A58C-41F9-9FDB-6E459F5AD18B}"/>
                </a:ext>
              </a:extLst>
            </p:cNvPr>
            <p:cNvPicPr>
              <a:picLocks noChangeAspect="1"/>
            </p:cNvPicPr>
            <p:nvPr/>
          </p:nvPicPr>
          <p:blipFill>
            <a:blip r:embed="rId3"/>
            <a:stretch>
              <a:fillRect/>
            </a:stretch>
          </p:blipFill>
          <p:spPr>
            <a:xfrm>
              <a:off x="5398234" y="3193963"/>
              <a:ext cx="1395532" cy="212501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078354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190478"/>
      </p:ext>
    </p:extLst>
  </p:cSld>
  <p:clrMapOvr>
    <a:masterClrMapping/>
  </p:clrMapOvr>
  <p:transition spd="slow">
    <p:push/>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sp>
        <p:nvSpPr>
          <p:cNvPr id="272" name="Rectangle 271"/>
          <p:cNvSpPr/>
          <p:nvPr/>
        </p:nvSpPr>
        <p:spPr>
          <a:xfrm>
            <a:off x="4644125" y="3664597"/>
            <a:ext cx="6165734" cy="2476326"/>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p:cNvSpPr txBox="1"/>
          <p:nvPr/>
        </p:nvSpPr>
        <p:spPr>
          <a:xfrm>
            <a:off x="4885301" y="4546392"/>
            <a:ext cx="735797" cy="1310615"/>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18+</a:t>
            </a:r>
          </a:p>
          <a:p>
            <a:pPr algn="r">
              <a:lnSpc>
                <a:spcPts val="1900"/>
              </a:lnSpc>
            </a:pPr>
            <a:r>
              <a:rPr lang="en-US" sz="1400" dirty="0">
                <a:solidFill>
                  <a:srgbClr val="CE3838"/>
                </a:solidFill>
                <a:latin typeface="Century Gothic" panose="020B0502020202020204" pitchFamily="34" charset="0"/>
              </a:rPr>
              <a:t>18-24</a:t>
            </a:r>
          </a:p>
          <a:p>
            <a:pPr algn="r">
              <a:lnSpc>
                <a:spcPts val="1900"/>
              </a:lnSpc>
            </a:pPr>
            <a:r>
              <a:rPr lang="en-US" sz="1400" dirty="0">
                <a:solidFill>
                  <a:srgbClr val="CE3838"/>
                </a:solidFill>
                <a:latin typeface="Century Gothic" panose="020B0502020202020204" pitchFamily="34" charset="0"/>
              </a:rPr>
              <a:t>25-34</a:t>
            </a:r>
          </a:p>
          <a:p>
            <a:pPr algn="r">
              <a:lnSpc>
                <a:spcPts val="1900"/>
              </a:lnSpc>
            </a:pPr>
            <a:r>
              <a:rPr lang="en-US" sz="1400" dirty="0">
                <a:solidFill>
                  <a:srgbClr val="CE3838"/>
                </a:solidFill>
                <a:latin typeface="Century Gothic" panose="020B0502020202020204" pitchFamily="34" charset="0"/>
              </a:rPr>
              <a:t>35-54</a:t>
            </a:r>
          </a:p>
          <a:p>
            <a:pPr algn="r">
              <a:lnSpc>
                <a:spcPts val="1900"/>
              </a:lnSpc>
            </a:pPr>
            <a:r>
              <a:rPr lang="en-US" sz="1400" dirty="0">
                <a:solidFill>
                  <a:srgbClr val="CE3838"/>
                </a:solidFill>
                <a:latin typeface="Century Gothic" panose="020B0502020202020204" pitchFamily="34" charset="0"/>
              </a:rPr>
              <a:t>55+</a:t>
            </a:r>
          </a:p>
        </p:txBody>
      </p:sp>
      <p:grpSp>
        <p:nvGrpSpPr>
          <p:cNvPr id="14" name="Group 13">
            <a:extLst>
              <a:ext uri="{FF2B5EF4-FFF2-40B4-BE49-F238E27FC236}">
                <a16:creationId xmlns:a16="http://schemas.microsoft.com/office/drawing/2014/main" id="{F14B63CE-464F-4CDA-A880-F473F0B48316}"/>
              </a:ext>
            </a:extLst>
          </p:cNvPr>
          <p:cNvGrpSpPr/>
          <p:nvPr/>
        </p:nvGrpSpPr>
        <p:grpSpPr>
          <a:xfrm>
            <a:off x="7457783" y="4233769"/>
            <a:ext cx="1144735" cy="1808481"/>
            <a:chOff x="7457783" y="4233769"/>
            <a:chExt cx="1144735" cy="1808481"/>
          </a:xfrm>
        </p:grpSpPr>
        <p:sp>
          <p:nvSpPr>
            <p:cNvPr id="114" name="TextBox 113"/>
            <p:cNvSpPr txBox="1"/>
            <p:nvPr/>
          </p:nvSpPr>
          <p:spPr>
            <a:xfrm>
              <a:off x="7457783" y="4546392"/>
              <a:ext cx="1144735" cy="1310615"/>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97%  1,632</a:t>
              </a:r>
            </a:p>
            <a:p>
              <a:pPr algn="r">
                <a:lnSpc>
                  <a:spcPts val="1900"/>
                </a:lnSpc>
              </a:pPr>
              <a:r>
                <a:rPr lang="en-US" sz="1400" dirty="0">
                  <a:solidFill>
                    <a:srgbClr val="CE3838"/>
                  </a:solidFill>
                  <a:latin typeface="Century Gothic" panose="020B0502020202020204" pitchFamily="34" charset="0"/>
                </a:rPr>
                <a:t>96%     978</a:t>
              </a:r>
            </a:p>
            <a:p>
              <a:pPr algn="r">
                <a:lnSpc>
                  <a:spcPts val="1900"/>
                </a:lnSpc>
              </a:pPr>
              <a:r>
                <a:rPr lang="en-US" sz="1400" dirty="0">
                  <a:solidFill>
                    <a:srgbClr val="CE3838"/>
                  </a:solidFill>
                  <a:latin typeface="Century Gothic" panose="020B0502020202020204" pitchFamily="34" charset="0"/>
                </a:rPr>
                <a:t>94%  1,074</a:t>
              </a:r>
            </a:p>
            <a:p>
              <a:pPr algn="r">
                <a:lnSpc>
                  <a:spcPts val="1900"/>
                </a:lnSpc>
              </a:pPr>
              <a:r>
                <a:rPr lang="en-US" sz="1400" dirty="0">
                  <a:solidFill>
                    <a:srgbClr val="CE3838"/>
                  </a:solidFill>
                  <a:latin typeface="Century Gothic" panose="020B0502020202020204" pitchFamily="34" charset="0"/>
                </a:rPr>
                <a:t>98%  1,392</a:t>
              </a:r>
            </a:p>
            <a:p>
              <a:pPr algn="r">
                <a:lnSpc>
                  <a:spcPts val="1900"/>
                </a:lnSpc>
              </a:pPr>
              <a:r>
                <a:rPr lang="en-US" sz="1400" dirty="0">
                  <a:solidFill>
                    <a:srgbClr val="CE3838"/>
                  </a:solidFill>
                  <a:latin typeface="Century Gothic" panose="020B0502020202020204" pitchFamily="34" charset="0"/>
                </a:rPr>
                <a:t>99%  2,322</a:t>
              </a:r>
            </a:p>
          </p:txBody>
        </p:sp>
        <p:sp>
          <p:nvSpPr>
            <p:cNvPr id="9" name="TextBox 8"/>
            <p:cNvSpPr txBox="1"/>
            <p:nvPr/>
          </p:nvSpPr>
          <p:spPr>
            <a:xfrm>
              <a:off x="7642260" y="5788334"/>
              <a:ext cx="862737" cy="253916"/>
            </a:xfrm>
            <a:prstGeom prst="rect">
              <a:avLst/>
            </a:prstGeom>
            <a:noFill/>
          </p:spPr>
          <p:txBody>
            <a:bodyPr wrap="none" rtlCol="0">
              <a:spAutoFit/>
            </a:bodyPr>
            <a:lstStyle/>
            <a:p>
              <a:r>
                <a:rPr lang="en-US" sz="1050" dirty="0" err="1"/>
                <a:t>Sp</a:t>
              </a:r>
              <a:r>
                <a:rPr lang="en-US" sz="1050" dirty="0"/>
                <a:t>/Fall 2016</a:t>
              </a:r>
            </a:p>
          </p:txBody>
        </p:sp>
        <p:sp>
          <p:nvSpPr>
            <p:cNvPr id="259" name="TextBox 258"/>
            <p:cNvSpPr txBox="1"/>
            <p:nvPr/>
          </p:nvSpPr>
          <p:spPr>
            <a:xfrm>
              <a:off x="7676738" y="4233769"/>
              <a:ext cx="809281" cy="307777"/>
            </a:xfrm>
            <a:prstGeom prst="rect">
              <a:avLst/>
            </a:prstGeom>
            <a:noFill/>
            <a:ln w="3175">
              <a:noFill/>
            </a:ln>
          </p:spPr>
          <p:txBody>
            <a:bodyPr wrap="square" rtlCol="0">
              <a:spAutoFit/>
            </a:bodyPr>
            <a:lstStyle/>
            <a:p>
              <a:pPr algn="ctr"/>
              <a:r>
                <a:rPr lang="en-US" sz="1400" b="1" u="sng" dirty="0">
                  <a:latin typeface="Century Gothic" panose="020B0502020202020204" pitchFamily="34" charset="0"/>
                </a:rPr>
                <a:t>2017</a:t>
              </a:r>
              <a:endParaRPr lang="en-US" sz="1400" b="1" dirty="0">
                <a:solidFill>
                  <a:srgbClr val="C00000"/>
                </a:solidFill>
                <a:latin typeface="Century Gothic" panose="020B0502020202020204" pitchFamily="34" charset="0"/>
              </a:endParaRPr>
            </a:p>
          </p:txBody>
        </p:sp>
      </p:grpSp>
      <p:sp>
        <p:nvSpPr>
          <p:cNvPr id="127" name="TextBox 126"/>
          <p:cNvSpPr txBox="1"/>
          <p:nvPr/>
        </p:nvSpPr>
        <p:spPr>
          <a:xfrm>
            <a:off x="5554511" y="3842000"/>
            <a:ext cx="4687564" cy="307777"/>
          </a:xfrm>
          <a:prstGeom prst="rect">
            <a:avLst/>
          </a:prstGeom>
          <a:noFill/>
          <a:ln w="3175">
            <a:noFill/>
          </a:ln>
        </p:spPr>
        <p:txBody>
          <a:bodyPr wrap="square" rtlCol="0">
            <a:spAutoFit/>
          </a:bodyPr>
          <a:lstStyle/>
          <a:p>
            <a:pPr algn="ctr"/>
            <a:r>
              <a:rPr lang="en-US" sz="1400" b="1" dirty="0">
                <a:solidFill>
                  <a:srgbClr val="C00000"/>
                </a:solidFill>
                <a:latin typeface="Century Gothic" panose="020B0502020202020204" pitchFamily="34" charset="0"/>
              </a:rPr>
              <a:t>TV </a:t>
            </a:r>
            <a:r>
              <a:rPr lang="en-US" sz="1400" dirty="0">
                <a:latin typeface="Century Gothic" panose="020B0502020202020204" pitchFamily="34" charset="0"/>
              </a:rPr>
              <a:t>Adults Weekly Reach/Minutes</a:t>
            </a:r>
            <a:endParaRPr lang="en-US" sz="1400" b="1" dirty="0">
              <a:solidFill>
                <a:srgbClr val="C00000"/>
              </a:solidFill>
              <a:latin typeface="Century Gothic" panose="020B0502020202020204" pitchFamily="34" charset="0"/>
            </a:endParaRPr>
          </a:p>
        </p:txBody>
      </p:sp>
      <p:sp>
        <p:nvSpPr>
          <p:cNvPr id="140" name="TextBox 139"/>
          <p:cNvSpPr txBox="1"/>
          <p:nvPr/>
        </p:nvSpPr>
        <p:spPr>
          <a:xfrm>
            <a:off x="6083218" y="4546392"/>
            <a:ext cx="1136293" cy="1310615"/>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98%  1,782</a:t>
            </a:r>
          </a:p>
          <a:p>
            <a:pPr algn="r">
              <a:lnSpc>
                <a:spcPts val="1900"/>
              </a:lnSpc>
            </a:pPr>
            <a:r>
              <a:rPr lang="en-US" sz="1400" dirty="0">
                <a:solidFill>
                  <a:srgbClr val="CE3838"/>
                </a:solidFill>
                <a:latin typeface="Century Gothic" panose="020B0502020202020204" pitchFamily="34" charset="0"/>
              </a:rPr>
              <a:t>98%  1,380</a:t>
            </a:r>
          </a:p>
          <a:p>
            <a:pPr algn="r">
              <a:lnSpc>
                <a:spcPts val="1900"/>
              </a:lnSpc>
            </a:pPr>
            <a:r>
              <a:rPr lang="en-US" sz="1400" dirty="0">
                <a:solidFill>
                  <a:srgbClr val="CE3838"/>
                </a:solidFill>
                <a:latin typeface="Century Gothic" panose="020B0502020202020204" pitchFamily="34" charset="0"/>
              </a:rPr>
              <a:t>94%  1,080</a:t>
            </a:r>
          </a:p>
          <a:p>
            <a:pPr algn="r">
              <a:lnSpc>
                <a:spcPts val="1900"/>
              </a:lnSpc>
            </a:pPr>
            <a:r>
              <a:rPr lang="en-US" sz="1400" dirty="0">
                <a:solidFill>
                  <a:srgbClr val="CE3838"/>
                </a:solidFill>
                <a:latin typeface="Century Gothic" panose="020B0502020202020204" pitchFamily="34" charset="0"/>
              </a:rPr>
              <a:t>98%  1,410</a:t>
            </a:r>
          </a:p>
          <a:p>
            <a:pPr algn="r">
              <a:lnSpc>
                <a:spcPts val="1900"/>
              </a:lnSpc>
            </a:pPr>
            <a:r>
              <a:rPr lang="en-US" sz="1400" dirty="0">
                <a:solidFill>
                  <a:srgbClr val="CE3838"/>
                </a:solidFill>
                <a:latin typeface="Century Gothic" panose="020B0502020202020204" pitchFamily="34" charset="0"/>
              </a:rPr>
              <a:t>99%  2,364</a:t>
            </a:r>
          </a:p>
        </p:txBody>
      </p:sp>
      <p:sp>
        <p:nvSpPr>
          <p:cNvPr id="200" name="TextBox 199"/>
          <p:cNvSpPr txBox="1"/>
          <p:nvPr/>
        </p:nvSpPr>
        <p:spPr>
          <a:xfrm>
            <a:off x="6246594" y="5788334"/>
            <a:ext cx="862736" cy="253916"/>
          </a:xfrm>
          <a:prstGeom prst="rect">
            <a:avLst/>
          </a:prstGeom>
          <a:noFill/>
        </p:spPr>
        <p:txBody>
          <a:bodyPr wrap="none" rtlCol="0">
            <a:spAutoFit/>
          </a:bodyPr>
          <a:lstStyle/>
          <a:p>
            <a:r>
              <a:rPr lang="en-US" sz="1050" dirty="0" err="1"/>
              <a:t>Sp</a:t>
            </a:r>
            <a:r>
              <a:rPr lang="en-US" sz="1050" dirty="0"/>
              <a:t>/Fall 2012</a:t>
            </a:r>
          </a:p>
        </p:txBody>
      </p:sp>
      <p:sp>
        <p:nvSpPr>
          <p:cNvPr id="260" name="TextBox 259"/>
          <p:cNvSpPr txBox="1"/>
          <p:nvPr/>
        </p:nvSpPr>
        <p:spPr>
          <a:xfrm>
            <a:off x="6072817" y="4233769"/>
            <a:ext cx="1146693" cy="307777"/>
          </a:xfrm>
          <a:prstGeom prst="rect">
            <a:avLst/>
          </a:prstGeom>
          <a:noFill/>
          <a:ln w="3175">
            <a:noFill/>
          </a:ln>
        </p:spPr>
        <p:txBody>
          <a:bodyPr wrap="square" rtlCol="0">
            <a:spAutoFit/>
          </a:bodyPr>
          <a:lstStyle/>
          <a:p>
            <a:pPr algn="ctr"/>
            <a:r>
              <a:rPr lang="en-US" sz="1400" b="1" u="sng" dirty="0">
                <a:latin typeface="Century Gothic" panose="020B0502020202020204" pitchFamily="34" charset="0"/>
              </a:rPr>
              <a:t>2013</a:t>
            </a:r>
            <a:endParaRPr lang="en-US" sz="1400" b="1" dirty="0">
              <a:solidFill>
                <a:srgbClr val="C00000"/>
              </a:solidFill>
              <a:latin typeface="Century Gothic" panose="020B0502020202020204" pitchFamily="34" charset="0"/>
            </a:endParaRPr>
          </a:p>
        </p:txBody>
      </p:sp>
      <p:pic>
        <p:nvPicPr>
          <p:cNvPr id="150" name="Picture 149">
            <a:extLst>
              <a:ext uri="{FF2B5EF4-FFF2-40B4-BE49-F238E27FC236}">
                <a16:creationId xmlns:a16="http://schemas.microsoft.com/office/drawing/2014/main" id="{CAA8F3C9-8138-47E1-8266-443A0D5C27E1}"/>
              </a:ext>
            </a:extLst>
          </p:cNvPr>
          <p:cNvPicPr>
            <a:picLocks noChangeAspect="1"/>
          </p:cNvPicPr>
          <p:nvPr/>
        </p:nvPicPr>
        <p:blipFill>
          <a:blip r:embed="rId2"/>
          <a:stretch>
            <a:fillRect/>
          </a:stretch>
        </p:blipFill>
        <p:spPr>
          <a:xfrm>
            <a:off x="5650587" y="4551103"/>
            <a:ext cx="310950" cy="366262"/>
          </a:xfrm>
          <a:prstGeom prst="rect">
            <a:avLst/>
          </a:prstGeom>
        </p:spPr>
      </p:pic>
      <p:pic>
        <p:nvPicPr>
          <p:cNvPr id="151" name="Picture 150">
            <a:extLst>
              <a:ext uri="{FF2B5EF4-FFF2-40B4-BE49-F238E27FC236}">
                <a16:creationId xmlns:a16="http://schemas.microsoft.com/office/drawing/2014/main" id="{15F3A2C7-3AE4-4C8E-962D-C63670D6CC01}"/>
              </a:ext>
            </a:extLst>
          </p:cNvPr>
          <p:cNvPicPr>
            <a:picLocks noChangeAspect="1"/>
          </p:cNvPicPr>
          <p:nvPr/>
        </p:nvPicPr>
        <p:blipFill>
          <a:blip r:embed="rId3"/>
          <a:stretch>
            <a:fillRect/>
          </a:stretch>
        </p:blipFill>
        <p:spPr>
          <a:xfrm>
            <a:off x="5693574" y="4828909"/>
            <a:ext cx="224976" cy="224976"/>
          </a:xfrm>
          <a:prstGeom prst="rect">
            <a:avLst/>
          </a:prstGeom>
        </p:spPr>
      </p:pic>
      <p:pic>
        <p:nvPicPr>
          <p:cNvPr id="152" name="Picture 151">
            <a:extLst>
              <a:ext uri="{FF2B5EF4-FFF2-40B4-BE49-F238E27FC236}">
                <a16:creationId xmlns:a16="http://schemas.microsoft.com/office/drawing/2014/main" id="{CB89D484-D276-4A85-BF53-7E51219944E0}"/>
              </a:ext>
            </a:extLst>
          </p:cNvPr>
          <p:cNvPicPr>
            <a:picLocks noChangeAspect="1"/>
          </p:cNvPicPr>
          <p:nvPr/>
        </p:nvPicPr>
        <p:blipFill>
          <a:blip r:embed="rId4"/>
          <a:stretch>
            <a:fillRect/>
          </a:stretch>
        </p:blipFill>
        <p:spPr>
          <a:xfrm>
            <a:off x="5684811" y="5072372"/>
            <a:ext cx="242502" cy="244162"/>
          </a:xfrm>
          <a:prstGeom prst="rect">
            <a:avLst/>
          </a:prstGeom>
        </p:spPr>
      </p:pic>
      <p:pic>
        <p:nvPicPr>
          <p:cNvPr id="153" name="Picture 152">
            <a:extLst>
              <a:ext uri="{FF2B5EF4-FFF2-40B4-BE49-F238E27FC236}">
                <a16:creationId xmlns:a16="http://schemas.microsoft.com/office/drawing/2014/main" id="{63C83638-EAD8-4423-8A8A-C157D9619BB6}"/>
              </a:ext>
            </a:extLst>
          </p:cNvPr>
          <p:cNvPicPr>
            <a:picLocks noChangeAspect="1"/>
          </p:cNvPicPr>
          <p:nvPr/>
        </p:nvPicPr>
        <p:blipFill>
          <a:blip r:embed="rId5"/>
          <a:stretch>
            <a:fillRect/>
          </a:stretch>
        </p:blipFill>
        <p:spPr>
          <a:xfrm>
            <a:off x="5691021" y="5312380"/>
            <a:ext cx="230082" cy="230082"/>
          </a:xfrm>
          <a:prstGeom prst="rect">
            <a:avLst/>
          </a:prstGeom>
        </p:spPr>
      </p:pic>
      <p:pic>
        <p:nvPicPr>
          <p:cNvPr id="154" name="Picture 153">
            <a:extLst>
              <a:ext uri="{FF2B5EF4-FFF2-40B4-BE49-F238E27FC236}">
                <a16:creationId xmlns:a16="http://schemas.microsoft.com/office/drawing/2014/main" id="{C4F49C84-759D-45FA-BADA-664DD9D6D89D}"/>
              </a:ext>
            </a:extLst>
          </p:cNvPr>
          <p:cNvPicPr>
            <a:picLocks noChangeAspect="1"/>
          </p:cNvPicPr>
          <p:nvPr/>
        </p:nvPicPr>
        <p:blipFill>
          <a:blip r:embed="rId6"/>
          <a:stretch>
            <a:fillRect/>
          </a:stretch>
        </p:blipFill>
        <p:spPr>
          <a:xfrm>
            <a:off x="5693575" y="5555478"/>
            <a:ext cx="224974" cy="226454"/>
          </a:xfrm>
          <a:prstGeom prst="rect">
            <a:avLst/>
          </a:prstGeom>
        </p:spPr>
      </p:pic>
      <p:cxnSp>
        <p:nvCxnSpPr>
          <p:cNvPr id="158" name="Straight Connector 157">
            <a:extLst>
              <a:ext uri="{FF2B5EF4-FFF2-40B4-BE49-F238E27FC236}">
                <a16:creationId xmlns:a16="http://schemas.microsoft.com/office/drawing/2014/main" id="{F7509D17-03BB-49CA-8508-93E45E312B48}"/>
              </a:ext>
            </a:extLst>
          </p:cNvPr>
          <p:cNvCxnSpPr>
            <a:cxnSpLocks/>
          </p:cNvCxnSpPr>
          <p:nvPr/>
        </p:nvCxnSpPr>
        <p:spPr>
          <a:xfrm>
            <a:off x="8766089" y="4585395"/>
            <a:ext cx="0" cy="1198275"/>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053E88B-FFA3-47BC-8522-FE5C7FB06A37}"/>
              </a:ext>
            </a:extLst>
          </p:cNvPr>
          <p:cNvCxnSpPr>
            <a:cxnSpLocks/>
          </p:cNvCxnSpPr>
          <p:nvPr/>
        </p:nvCxnSpPr>
        <p:spPr>
          <a:xfrm>
            <a:off x="7374817" y="4585395"/>
            <a:ext cx="0" cy="1198275"/>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4" name="Picture 123"/>
          <p:cNvPicPr>
            <a:picLocks noChangeAspect="1"/>
          </p:cNvPicPr>
          <p:nvPr/>
        </p:nvPicPr>
        <p:blipFill>
          <a:blip r:embed="rId6"/>
          <a:stretch>
            <a:fillRect/>
          </a:stretch>
        </p:blipFill>
        <p:spPr>
          <a:xfrm>
            <a:off x="9467389" y="169519"/>
            <a:ext cx="227876" cy="229376"/>
          </a:xfrm>
          <a:prstGeom prst="rect">
            <a:avLst/>
          </a:prstGeom>
        </p:spPr>
      </p:pic>
      <p:pic>
        <p:nvPicPr>
          <p:cNvPr id="122" name="Picture 121"/>
          <p:cNvPicPr>
            <a:picLocks noChangeAspect="1"/>
          </p:cNvPicPr>
          <p:nvPr/>
        </p:nvPicPr>
        <p:blipFill>
          <a:blip r:embed="rId4"/>
          <a:stretch>
            <a:fillRect/>
          </a:stretch>
        </p:blipFill>
        <p:spPr>
          <a:xfrm>
            <a:off x="4553651" y="687937"/>
            <a:ext cx="229514" cy="231084"/>
          </a:xfrm>
          <a:prstGeom prst="rect">
            <a:avLst/>
          </a:prstGeom>
        </p:spPr>
      </p:pic>
      <p:pic>
        <p:nvPicPr>
          <p:cNvPr id="264" name="Picture 263"/>
          <p:cNvPicPr>
            <a:picLocks noChangeAspect="1"/>
          </p:cNvPicPr>
          <p:nvPr/>
        </p:nvPicPr>
        <p:blipFill>
          <a:blip r:embed="rId5"/>
          <a:stretch>
            <a:fillRect/>
          </a:stretch>
        </p:blipFill>
        <p:spPr>
          <a:xfrm>
            <a:off x="5826740" y="268740"/>
            <a:ext cx="239272" cy="239272"/>
          </a:xfrm>
          <a:prstGeom prst="rect">
            <a:avLst/>
          </a:prstGeom>
        </p:spPr>
      </p:pic>
      <p:grpSp>
        <p:nvGrpSpPr>
          <p:cNvPr id="99" name="Group 98"/>
          <p:cNvGrpSpPr/>
          <p:nvPr/>
        </p:nvGrpSpPr>
        <p:grpSpPr>
          <a:xfrm>
            <a:off x="5581085" y="274721"/>
            <a:ext cx="239724" cy="239724"/>
            <a:chOff x="4204765" y="472683"/>
            <a:chExt cx="239724" cy="239724"/>
          </a:xfrm>
        </p:grpSpPr>
        <p:sp>
          <p:nvSpPr>
            <p:cNvPr id="128" name="Oval 127"/>
            <p:cNvSpPr/>
            <p:nvPr/>
          </p:nvSpPr>
          <p:spPr>
            <a:xfrm>
              <a:off x="4210477" y="476722"/>
              <a:ext cx="227991" cy="2279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Picture 128"/>
            <p:cNvPicPr>
              <a:picLocks noChangeAspect="1"/>
            </p:cNvPicPr>
            <p:nvPr/>
          </p:nvPicPr>
          <p:blipFill>
            <a:blip r:embed="rId3"/>
            <a:stretch>
              <a:fillRect/>
            </a:stretch>
          </p:blipFill>
          <p:spPr>
            <a:xfrm>
              <a:off x="4204765" y="472683"/>
              <a:ext cx="239724" cy="239724"/>
            </a:xfrm>
            <a:prstGeom prst="rect">
              <a:avLst/>
            </a:prstGeom>
          </p:spPr>
        </p:pic>
      </p:grpSp>
      <p:pic>
        <p:nvPicPr>
          <p:cNvPr id="126" name="Picture 125"/>
          <p:cNvPicPr>
            <a:picLocks noChangeAspect="1"/>
          </p:cNvPicPr>
          <p:nvPr/>
        </p:nvPicPr>
        <p:blipFill>
          <a:blip r:embed="rId2"/>
          <a:stretch>
            <a:fillRect/>
          </a:stretch>
        </p:blipFill>
        <p:spPr>
          <a:xfrm>
            <a:off x="7212820" y="224235"/>
            <a:ext cx="307306" cy="361970"/>
          </a:xfrm>
          <a:prstGeom prst="rect">
            <a:avLst/>
          </a:prstGeom>
        </p:spPr>
      </p:pic>
    </p:spTree>
    <p:extLst>
      <p:ext uri="{BB962C8B-B14F-4D97-AF65-F5344CB8AC3E}">
        <p14:creationId xmlns:p14="http://schemas.microsoft.com/office/powerpoint/2010/main" val="3986862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3333E-6 2.22222E-6 L -0.04662 0.01597 " pathEditMode="relative" rAng="0" ptsTypes="AA">
                                      <p:cBhvr>
                                        <p:cTn id="6" dur="2000" fill="hold"/>
                                        <p:tgtEl>
                                          <p:spTgt spid="126"/>
                                        </p:tgtEl>
                                        <p:attrNameLst>
                                          <p:attrName>ppt_x</p:attrName>
                                          <p:attrName>ppt_y</p:attrName>
                                        </p:attrNameLst>
                                      </p:cBhvr>
                                      <p:rCtr x="-2331" y="787"/>
                                    </p:animMotion>
                                  </p:childTnLst>
                                </p:cTn>
                              </p:par>
                              <p:par>
                                <p:cTn id="7" presetID="35" presetClass="path" presetSubtype="0" accel="50000" decel="50000" fill="hold" nodeType="withEffect">
                                  <p:stCondLst>
                                    <p:cond delay="500"/>
                                  </p:stCondLst>
                                  <p:childTnLst>
                                    <p:animMotion origin="layout" path="M -2.08333E-7 -1.48148E-6 L -0.01068 0.00162 " pathEditMode="relative" rAng="0" ptsTypes="AA">
                                      <p:cBhvr>
                                        <p:cTn id="8" dur="2000" fill="hold"/>
                                        <p:tgtEl>
                                          <p:spTgt spid="264"/>
                                        </p:tgtEl>
                                        <p:attrNameLst>
                                          <p:attrName>ppt_x</p:attrName>
                                          <p:attrName>ppt_y</p:attrName>
                                        </p:attrNameLst>
                                      </p:cBhvr>
                                      <p:rCtr x="-534" y="69"/>
                                    </p:animMotion>
                                  </p:childTnLst>
                                </p:cTn>
                              </p:par>
                              <p:par>
                                <p:cTn id="9" presetID="35" presetClass="path" presetSubtype="0" accel="50000" decel="50000" fill="hold" nodeType="withEffect">
                                  <p:stCondLst>
                                    <p:cond delay="500"/>
                                  </p:stCondLst>
                                  <p:childTnLst>
                                    <p:animMotion origin="layout" path="M 1.875E-6 2.59259E-6 L -0.1168 0.02778 " pathEditMode="relative" rAng="0" ptsTypes="AA">
                                      <p:cBhvr>
                                        <p:cTn id="10" dur="2000" fill="hold"/>
                                        <p:tgtEl>
                                          <p:spTgt spid="99"/>
                                        </p:tgtEl>
                                        <p:attrNameLst>
                                          <p:attrName>ppt_x</p:attrName>
                                          <p:attrName>ppt_y</p:attrName>
                                        </p:attrNameLst>
                                      </p:cBhvr>
                                      <p:rCtr x="-5846" y="1389"/>
                                    </p:animMotion>
                                  </p:childTnLst>
                                </p:cTn>
                              </p:par>
                              <p:par>
                                <p:cTn id="11" presetID="35" presetClass="path" presetSubtype="0" accel="50000" decel="50000" fill="hold" nodeType="withEffect">
                                  <p:stCondLst>
                                    <p:cond delay="500"/>
                                  </p:stCondLst>
                                  <p:childTnLst>
                                    <p:animMotion origin="layout" path="M -2.5E-6 3.7037E-7 L -0.00429 0.00139 " pathEditMode="relative" rAng="0" ptsTypes="AA">
                                      <p:cBhvr>
                                        <p:cTn id="12" dur="2000" fill="hold"/>
                                        <p:tgtEl>
                                          <p:spTgt spid="122"/>
                                        </p:tgtEl>
                                        <p:attrNameLst>
                                          <p:attrName>ppt_x</p:attrName>
                                          <p:attrName>ppt_y</p:attrName>
                                        </p:attrNameLst>
                                      </p:cBhvr>
                                      <p:rCtr x="-221" y="69"/>
                                    </p:animMotion>
                                  </p:childTnLst>
                                </p:cTn>
                              </p:par>
                              <p:par>
                                <p:cTn id="13" presetID="35" presetClass="path" presetSubtype="0" accel="50000" decel="50000" fill="hold" nodeType="withEffect">
                                  <p:stCondLst>
                                    <p:cond delay="500"/>
                                  </p:stCondLst>
                                  <p:childTnLst>
                                    <p:animMotion origin="layout" path="M 2.70833E-6 4.81481E-6 L -0.01224 0.00046 " pathEditMode="relative" rAng="0" ptsTypes="AA">
                                      <p:cBhvr>
                                        <p:cTn id="14" dur="2000" fill="hold"/>
                                        <p:tgtEl>
                                          <p:spTgt spid="124"/>
                                        </p:tgtEl>
                                        <p:attrNameLst>
                                          <p:attrName>ppt_x</p:attrName>
                                          <p:attrName>ppt_y</p:attrName>
                                        </p:attrNameLst>
                                      </p:cBhvr>
                                      <p:rCtr x="-612" y="23"/>
                                    </p:animMotion>
                                  </p:childTnLst>
                                </p:cTn>
                              </p:par>
                              <p:par>
                                <p:cTn id="15" presetID="22" presetClass="entr" presetSubtype="1"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sp>
        <p:nvSpPr>
          <p:cNvPr id="272" name="Rectangle 271"/>
          <p:cNvSpPr/>
          <p:nvPr/>
        </p:nvSpPr>
        <p:spPr>
          <a:xfrm>
            <a:off x="4644125" y="3664597"/>
            <a:ext cx="6165734" cy="2476326"/>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a:off x="7457783" y="4546392"/>
            <a:ext cx="1144735" cy="1310615"/>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97%  1,632</a:t>
            </a:r>
          </a:p>
          <a:p>
            <a:pPr algn="r">
              <a:lnSpc>
                <a:spcPts val="1900"/>
              </a:lnSpc>
            </a:pPr>
            <a:r>
              <a:rPr lang="en-US" sz="1400" dirty="0">
                <a:solidFill>
                  <a:srgbClr val="CE3838"/>
                </a:solidFill>
                <a:latin typeface="Century Gothic" panose="020B0502020202020204" pitchFamily="34" charset="0"/>
              </a:rPr>
              <a:t>96%     978</a:t>
            </a:r>
          </a:p>
          <a:p>
            <a:pPr algn="r">
              <a:lnSpc>
                <a:spcPts val="1900"/>
              </a:lnSpc>
            </a:pPr>
            <a:r>
              <a:rPr lang="en-US" sz="1400" dirty="0">
                <a:solidFill>
                  <a:srgbClr val="CE3838"/>
                </a:solidFill>
                <a:latin typeface="Century Gothic" panose="020B0502020202020204" pitchFamily="34" charset="0"/>
              </a:rPr>
              <a:t>94%  1,074</a:t>
            </a:r>
          </a:p>
          <a:p>
            <a:pPr algn="r">
              <a:lnSpc>
                <a:spcPts val="1900"/>
              </a:lnSpc>
            </a:pPr>
            <a:r>
              <a:rPr lang="en-US" sz="1400" dirty="0">
                <a:solidFill>
                  <a:srgbClr val="CE3838"/>
                </a:solidFill>
                <a:latin typeface="Century Gothic" panose="020B0502020202020204" pitchFamily="34" charset="0"/>
              </a:rPr>
              <a:t>98%  1,392</a:t>
            </a:r>
          </a:p>
          <a:p>
            <a:pPr algn="r">
              <a:lnSpc>
                <a:spcPts val="1900"/>
              </a:lnSpc>
            </a:pPr>
            <a:r>
              <a:rPr lang="en-US" sz="1400" dirty="0">
                <a:solidFill>
                  <a:srgbClr val="CE3838"/>
                </a:solidFill>
                <a:latin typeface="Century Gothic" panose="020B0502020202020204" pitchFamily="34" charset="0"/>
              </a:rPr>
              <a:t>99%  2,322</a:t>
            </a:r>
          </a:p>
        </p:txBody>
      </p:sp>
      <p:sp>
        <p:nvSpPr>
          <p:cNvPr id="115" name="TextBox 114"/>
          <p:cNvSpPr txBox="1"/>
          <p:nvPr/>
        </p:nvSpPr>
        <p:spPr>
          <a:xfrm>
            <a:off x="4885301" y="4546392"/>
            <a:ext cx="735797" cy="1310615"/>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18+</a:t>
            </a:r>
          </a:p>
          <a:p>
            <a:pPr algn="r">
              <a:lnSpc>
                <a:spcPts val="1900"/>
              </a:lnSpc>
            </a:pPr>
            <a:r>
              <a:rPr lang="en-US" sz="1400" dirty="0">
                <a:solidFill>
                  <a:srgbClr val="CE3838"/>
                </a:solidFill>
                <a:latin typeface="Century Gothic" panose="020B0502020202020204" pitchFamily="34" charset="0"/>
              </a:rPr>
              <a:t>18-24</a:t>
            </a:r>
          </a:p>
          <a:p>
            <a:pPr algn="r">
              <a:lnSpc>
                <a:spcPts val="1900"/>
              </a:lnSpc>
            </a:pPr>
            <a:r>
              <a:rPr lang="en-US" sz="1400" dirty="0">
                <a:solidFill>
                  <a:srgbClr val="CE3838"/>
                </a:solidFill>
                <a:latin typeface="Century Gothic" panose="020B0502020202020204" pitchFamily="34" charset="0"/>
              </a:rPr>
              <a:t>25-34</a:t>
            </a:r>
          </a:p>
          <a:p>
            <a:pPr algn="r">
              <a:lnSpc>
                <a:spcPts val="1900"/>
              </a:lnSpc>
            </a:pPr>
            <a:r>
              <a:rPr lang="en-US" sz="1400" dirty="0">
                <a:solidFill>
                  <a:srgbClr val="CE3838"/>
                </a:solidFill>
                <a:latin typeface="Century Gothic" panose="020B0502020202020204" pitchFamily="34" charset="0"/>
              </a:rPr>
              <a:t>35-54</a:t>
            </a:r>
          </a:p>
          <a:p>
            <a:pPr algn="r">
              <a:lnSpc>
                <a:spcPts val="1900"/>
              </a:lnSpc>
            </a:pPr>
            <a:r>
              <a:rPr lang="en-US" sz="1400" dirty="0">
                <a:solidFill>
                  <a:srgbClr val="CE3838"/>
                </a:solidFill>
                <a:latin typeface="Century Gothic" panose="020B0502020202020204" pitchFamily="34" charset="0"/>
              </a:rPr>
              <a:t>55+</a:t>
            </a:r>
          </a:p>
        </p:txBody>
      </p:sp>
      <p:sp>
        <p:nvSpPr>
          <p:cNvPr id="9" name="TextBox 8"/>
          <p:cNvSpPr txBox="1"/>
          <p:nvPr/>
        </p:nvSpPr>
        <p:spPr>
          <a:xfrm>
            <a:off x="7642260" y="5788334"/>
            <a:ext cx="862737" cy="253916"/>
          </a:xfrm>
          <a:prstGeom prst="rect">
            <a:avLst/>
          </a:prstGeom>
          <a:noFill/>
        </p:spPr>
        <p:txBody>
          <a:bodyPr wrap="none" rtlCol="0">
            <a:spAutoFit/>
          </a:bodyPr>
          <a:lstStyle/>
          <a:p>
            <a:r>
              <a:rPr lang="en-US" sz="1050" dirty="0" err="1"/>
              <a:t>Sp</a:t>
            </a:r>
            <a:r>
              <a:rPr lang="en-US" sz="1050" dirty="0"/>
              <a:t>/Fall 2016</a:t>
            </a:r>
          </a:p>
        </p:txBody>
      </p:sp>
      <p:sp>
        <p:nvSpPr>
          <p:cNvPr id="259" name="TextBox 258"/>
          <p:cNvSpPr txBox="1"/>
          <p:nvPr/>
        </p:nvSpPr>
        <p:spPr>
          <a:xfrm>
            <a:off x="7676738" y="4233769"/>
            <a:ext cx="809281" cy="307777"/>
          </a:xfrm>
          <a:prstGeom prst="rect">
            <a:avLst/>
          </a:prstGeom>
          <a:noFill/>
          <a:ln w="3175">
            <a:noFill/>
          </a:ln>
        </p:spPr>
        <p:txBody>
          <a:bodyPr wrap="square" rtlCol="0">
            <a:spAutoFit/>
          </a:bodyPr>
          <a:lstStyle/>
          <a:p>
            <a:pPr algn="ctr"/>
            <a:r>
              <a:rPr lang="en-US" sz="1400" b="1" u="sng" dirty="0">
                <a:solidFill>
                  <a:srgbClr val="C00000"/>
                </a:solidFill>
                <a:latin typeface="Century Gothic" panose="020B0502020202020204" pitchFamily="34" charset="0"/>
              </a:rPr>
              <a:t>2017</a:t>
            </a:r>
            <a:endParaRPr lang="en-US" sz="1400" b="1" dirty="0">
              <a:solidFill>
                <a:srgbClr val="C00000"/>
              </a:solidFill>
              <a:latin typeface="Century Gothic" panose="020B0502020202020204" pitchFamily="34" charset="0"/>
            </a:endParaRPr>
          </a:p>
        </p:txBody>
      </p:sp>
      <p:sp>
        <p:nvSpPr>
          <p:cNvPr id="127" name="TextBox 126"/>
          <p:cNvSpPr txBox="1"/>
          <p:nvPr/>
        </p:nvSpPr>
        <p:spPr>
          <a:xfrm>
            <a:off x="5554511" y="3842000"/>
            <a:ext cx="4687564" cy="307777"/>
          </a:xfrm>
          <a:prstGeom prst="rect">
            <a:avLst/>
          </a:prstGeom>
          <a:noFill/>
          <a:ln w="3175">
            <a:noFill/>
          </a:ln>
        </p:spPr>
        <p:txBody>
          <a:bodyPr wrap="square" rtlCol="0">
            <a:spAutoFit/>
          </a:bodyPr>
          <a:lstStyle/>
          <a:p>
            <a:pPr algn="ctr"/>
            <a:r>
              <a:rPr lang="en-US" sz="1400" b="1" dirty="0">
                <a:solidFill>
                  <a:srgbClr val="C00000"/>
                </a:solidFill>
                <a:latin typeface="Century Gothic" panose="020B0502020202020204" pitchFamily="34" charset="0"/>
              </a:rPr>
              <a:t>TV </a:t>
            </a:r>
            <a:r>
              <a:rPr lang="en-US" sz="1400" dirty="0">
                <a:latin typeface="Century Gothic" panose="020B0502020202020204" pitchFamily="34" charset="0"/>
              </a:rPr>
              <a:t>Adults Weekly Reach/Minutes</a:t>
            </a:r>
            <a:endParaRPr lang="en-US" sz="1400" b="1" dirty="0">
              <a:solidFill>
                <a:srgbClr val="C00000"/>
              </a:solidFill>
              <a:latin typeface="Century Gothic" panose="020B0502020202020204" pitchFamily="34" charset="0"/>
            </a:endParaRPr>
          </a:p>
        </p:txBody>
      </p:sp>
      <p:sp>
        <p:nvSpPr>
          <p:cNvPr id="140" name="TextBox 139"/>
          <p:cNvSpPr txBox="1"/>
          <p:nvPr/>
        </p:nvSpPr>
        <p:spPr>
          <a:xfrm>
            <a:off x="6083218" y="4546392"/>
            <a:ext cx="1136293" cy="1310615"/>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98%  1,782</a:t>
            </a:r>
          </a:p>
          <a:p>
            <a:pPr algn="r">
              <a:lnSpc>
                <a:spcPts val="1900"/>
              </a:lnSpc>
            </a:pPr>
            <a:r>
              <a:rPr lang="en-US" sz="1400" dirty="0">
                <a:solidFill>
                  <a:srgbClr val="CE3838"/>
                </a:solidFill>
                <a:latin typeface="Century Gothic" panose="020B0502020202020204" pitchFamily="34" charset="0"/>
              </a:rPr>
              <a:t>98%  1,380</a:t>
            </a:r>
          </a:p>
          <a:p>
            <a:pPr algn="r">
              <a:lnSpc>
                <a:spcPts val="1900"/>
              </a:lnSpc>
            </a:pPr>
            <a:r>
              <a:rPr lang="en-US" sz="1400" dirty="0">
                <a:solidFill>
                  <a:srgbClr val="CE3838"/>
                </a:solidFill>
                <a:latin typeface="Century Gothic" panose="020B0502020202020204" pitchFamily="34" charset="0"/>
              </a:rPr>
              <a:t>94%  1,080</a:t>
            </a:r>
          </a:p>
          <a:p>
            <a:pPr algn="r">
              <a:lnSpc>
                <a:spcPts val="1900"/>
              </a:lnSpc>
            </a:pPr>
            <a:r>
              <a:rPr lang="en-US" sz="1400" dirty="0">
                <a:solidFill>
                  <a:srgbClr val="CE3838"/>
                </a:solidFill>
                <a:latin typeface="Century Gothic" panose="020B0502020202020204" pitchFamily="34" charset="0"/>
              </a:rPr>
              <a:t>98%  1,410</a:t>
            </a:r>
          </a:p>
          <a:p>
            <a:pPr algn="r">
              <a:lnSpc>
                <a:spcPts val="1900"/>
              </a:lnSpc>
            </a:pPr>
            <a:r>
              <a:rPr lang="en-US" sz="1400" dirty="0">
                <a:solidFill>
                  <a:srgbClr val="CE3838"/>
                </a:solidFill>
                <a:latin typeface="Century Gothic" panose="020B0502020202020204" pitchFamily="34" charset="0"/>
              </a:rPr>
              <a:t>99%  2,364</a:t>
            </a:r>
          </a:p>
        </p:txBody>
      </p:sp>
      <p:sp>
        <p:nvSpPr>
          <p:cNvPr id="200" name="TextBox 199"/>
          <p:cNvSpPr txBox="1"/>
          <p:nvPr/>
        </p:nvSpPr>
        <p:spPr>
          <a:xfrm>
            <a:off x="6246594" y="5788334"/>
            <a:ext cx="862736" cy="253916"/>
          </a:xfrm>
          <a:prstGeom prst="rect">
            <a:avLst/>
          </a:prstGeom>
          <a:noFill/>
        </p:spPr>
        <p:txBody>
          <a:bodyPr wrap="none" rtlCol="0">
            <a:spAutoFit/>
          </a:bodyPr>
          <a:lstStyle/>
          <a:p>
            <a:r>
              <a:rPr lang="en-US" sz="1050" dirty="0" err="1"/>
              <a:t>Sp</a:t>
            </a:r>
            <a:r>
              <a:rPr lang="en-US" sz="1050" dirty="0"/>
              <a:t>/Fall 2012</a:t>
            </a:r>
          </a:p>
        </p:txBody>
      </p:sp>
      <p:sp>
        <p:nvSpPr>
          <p:cNvPr id="260" name="TextBox 259"/>
          <p:cNvSpPr txBox="1"/>
          <p:nvPr/>
        </p:nvSpPr>
        <p:spPr>
          <a:xfrm>
            <a:off x="6072817" y="4233769"/>
            <a:ext cx="1146693" cy="307777"/>
          </a:xfrm>
          <a:prstGeom prst="rect">
            <a:avLst/>
          </a:prstGeom>
          <a:noFill/>
          <a:ln w="3175">
            <a:noFill/>
          </a:ln>
        </p:spPr>
        <p:txBody>
          <a:bodyPr wrap="square" rtlCol="0">
            <a:spAutoFit/>
          </a:bodyPr>
          <a:lstStyle/>
          <a:p>
            <a:pPr algn="ctr"/>
            <a:r>
              <a:rPr lang="en-US" sz="1400" b="1" u="sng" dirty="0">
                <a:solidFill>
                  <a:srgbClr val="C00000"/>
                </a:solidFill>
                <a:latin typeface="Century Gothic" panose="020B0502020202020204" pitchFamily="34" charset="0"/>
              </a:rPr>
              <a:t>2013</a:t>
            </a:r>
            <a:endParaRPr lang="en-US" sz="1400" b="1" dirty="0">
              <a:solidFill>
                <a:srgbClr val="C00000"/>
              </a:solidFill>
              <a:latin typeface="Century Gothic" panose="020B0502020202020204" pitchFamily="34" charset="0"/>
            </a:endParaRPr>
          </a:p>
        </p:txBody>
      </p:sp>
      <p:pic>
        <p:nvPicPr>
          <p:cNvPr id="150" name="Picture 149">
            <a:extLst>
              <a:ext uri="{FF2B5EF4-FFF2-40B4-BE49-F238E27FC236}">
                <a16:creationId xmlns:a16="http://schemas.microsoft.com/office/drawing/2014/main" id="{CAA8F3C9-8138-47E1-8266-443A0D5C27E1}"/>
              </a:ext>
            </a:extLst>
          </p:cNvPr>
          <p:cNvPicPr>
            <a:picLocks noChangeAspect="1"/>
          </p:cNvPicPr>
          <p:nvPr/>
        </p:nvPicPr>
        <p:blipFill>
          <a:blip r:embed="rId2"/>
          <a:stretch>
            <a:fillRect/>
          </a:stretch>
        </p:blipFill>
        <p:spPr>
          <a:xfrm>
            <a:off x="5650587" y="4551103"/>
            <a:ext cx="310950" cy="366262"/>
          </a:xfrm>
          <a:prstGeom prst="rect">
            <a:avLst/>
          </a:prstGeom>
        </p:spPr>
      </p:pic>
      <p:pic>
        <p:nvPicPr>
          <p:cNvPr id="151" name="Picture 150">
            <a:extLst>
              <a:ext uri="{FF2B5EF4-FFF2-40B4-BE49-F238E27FC236}">
                <a16:creationId xmlns:a16="http://schemas.microsoft.com/office/drawing/2014/main" id="{15F3A2C7-3AE4-4C8E-962D-C63670D6CC01}"/>
              </a:ext>
            </a:extLst>
          </p:cNvPr>
          <p:cNvPicPr>
            <a:picLocks noChangeAspect="1"/>
          </p:cNvPicPr>
          <p:nvPr/>
        </p:nvPicPr>
        <p:blipFill>
          <a:blip r:embed="rId3"/>
          <a:stretch>
            <a:fillRect/>
          </a:stretch>
        </p:blipFill>
        <p:spPr>
          <a:xfrm>
            <a:off x="5693574" y="4828909"/>
            <a:ext cx="224976" cy="224976"/>
          </a:xfrm>
          <a:prstGeom prst="rect">
            <a:avLst/>
          </a:prstGeom>
        </p:spPr>
      </p:pic>
      <p:pic>
        <p:nvPicPr>
          <p:cNvPr id="152" name="Picture 151">
            <a:extLst>
              <a:ext uri="{FF2B5EF4-FFF2-40B4-BE49-F238E27FC236}">
                <a16:creationId xmlns:a16="http://schemas.microsoft.com/office/drawing/2014/main" id="{CB89D484-D276-4A85-BF53-7E51219944E0}"/>
              </a:ext>
            </a:extLst>
          </p:cNvPr>
          <p:cNvPicPr>
            <a:picLocks noChangeAspect="1"/>
          </p:cNvPicPr>
          <p:nvPr/>
        </p:nvPicPr>
        <p:blipFill>
          <a:blip r:embed="rId4"/>
          <a:stretch>
            <a:fillRect/>
          </a:stretch>
        </p:blipFill>
        <p:spPr>
          <a:xfrm>
            <a:off x="5684811" y="5072372"/>
            <a:ext cx="242502" cy="244162"/>
          </a:xfrm>
          <a:prstGeom prst="rect">
            <a:avLst/>
          </a:prstGeom>
        </p:spPr>
      </p:pic>
      <p:pic>
        <p:nvPicPr>
          <p:cNvPr id="153" name="Picture 152">
            <a:extLst>
              <a:ext uri="{FF2B5EF4-FFF2-40B4-BE49-F238E27FC236}">
                <a16:creationId xmlns:a16="http://schemas.microsoft.com/office/drawing/2014/main" id="{63C83638-EAD8-4423-8A8A-C157D9619BB6}"/>
              </a:ext>
            </a:extLst>
          </p:cNvPr>
          <p:cNvPicPr>
            <a:picLocks noChangeAspect="1"/>
          </p:cNvPicPr>
          <p:nvPr/>
        </p:nvPicPr>
        <p:blipFill>
          <a:blip r:embed="rId5"/>
          <a:stretch>
            <a:fillRect/>
          </a:stretch>
        </p:blipFill>
        <p:spPr>
          <a:xfrm>
            <a:off x="5691021" y="5312380"/>
            <a:ext cx="230082" cy="230082"/>
          </a:xfrm>
          <a:prstGeom prst="rect">
            <a:avLst/>
          </a:prstGeom>
        </p:spPr>
      </p:pic>
      <p:pic>
        <p:nvPicPr>
          <p:cNvPr id="154" name="Picture 153">
            <a:extLst>
              <a:ext uri="{FF2B5EF4-FFF2-40B4-BE49-F238E27FC236}">
                <a16:creationId xmlns:a16="http://schemas.microsoft.com/office/drawing/2014/main" id="{C4F49C84-759D-45FA-BADA-664DD9D6D89D}"/>
              </a:ext>
            </a:extLst>
          </p:cNvPr>
          <p:cNvPicPr>
            <a:picLocks noChangeAspect="1"/>
          </p:cNvPicPr>
          <p:nvPr/>
        </p:nvPicPr>
        <p:blipFill>
          <a:blip r:embed="rId6"/>
          <a:stretch>
            <a:fillRect/>
          </a:stretch>
        </p:blipFill>
        <p:spPr>
          <a:xfrm>
            <a:off x="5693575" y="5555478"/>
            <a:ext cx="224974" cy="226454"/>
          </a:xfrm>
          <a:prstGeom prst="rect">
            <a:avLst/>
          </a:prstGeom>
        </p:spPr>
      </p:pic>
      <p:cxnSp>
        <p:nvCxnSpPr>
          <p:cNvPr id="158" name="Straight Connector 157">
            <a:extLst>
              <a:ext uri="{FF2B5EF4-FFF2-40B4-BE49-F238E27FC236}">
                <a16:creationId xmlns:a16="http://schemas.microsoft.com/office/drawing/2014/main" id="{F7509D17-03BB-49CA-8508-93E45E312B48}"/>
              </a:ext>
            </a:extLst>
          </p:cNvPr>
          <p:cNvCxnSpPr>
            <a:cxnSpLocks/>
          </p:cNvCxnSpPr>
          <p:nvPr/>
        </p:nvCxnSpPr>
        <p:spPr>
          <a:xfrm>
            <a:off x="8766089" y="4585395"/>
            <a:ext cx="0" cy="1198275"/>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55B218E9-A3B0-4AD5-BD69-0AC5E6B8473B}"/>
              </a:ext>
            </a:extLst>
          </p:cNvPr>
          <p:cNvGrpSpPr/>
          <p:nvPr/>
        </p:nvGrpSpPr>
        <p:grpSpPr>
          <a:xfrm>
            <a:off x="8791858" y="4233769"/>
            <a:ext cx="1259955" cy="1798298"/>
            <a:chOff x="8791858" y="4233769"/>
            <a:chExt cx="1259955" cy="1798298"/>
          </a:xfrm>
        </p:grpSpPr>
        <p:sp>
          <p:nvSpPr>
            <p:cNvPr id="155" name="TextBox 154">
              <a:extLst>
                <a:ext uri="{FF2B5EF4-FFF2-40B4-BE49-F238E27FC236}">
                  <a16:creationId xmlns:a16="http://schemas.microsoft.com/office/drawing/2014/main" id="{39DB0D8D-67F5-49B7-87BC-E5F6F4C71C08}"/>
                </a:ext>
              </a:extLst>
            </p:cNvPr>
            <p:cNvSpPr txBox="1"/>
            <p:nvPr/>
          </p:nvSpPr>
          <p:spPr>
            <a:xfrm>
              <a:off x="8975857" y="4233769"/>
              <a:ext cx="1049965" cy="307777"/>
            </a:xfrm>
            <a:prstGeom prst="rect">
              <a:avLst/>
            </a:prstGeom>
            <a:noFill/>
            <a:ln w="3175">
              <a:noFill/>
            </a:ln>
          </p:spPr>
          <p:txBody>
            <a:bodyPr wrap="square" rtlCol="0">
              <a:spAutoFit/>
            </a:bodyPr>
            <a:lstStyle/>
            <a:p>
              <a:pPr algn="ctr"/>
              <a:r>
                <a:rPr lang="en-US" sz="1400" b="1" u="sng" dirty="0">
                  <a:solidFill>
                    <a:srgbClr val="C00000"/>
                  </a:solidFill>
                  <a:latin typeface="Century Gothic" panose="020B0502020202020204" pitchFamily="34" charset="0"/>
                </a:rPr>
                <a:t>2018</a:t>
              </a:r>
            </a:p>
          </p:txBody>
        </p:sp>
        <p:sp>
          <p:nvSpPr>
            <p:cNvPr id="157" name="TextBox 156">
              <a:extLst>
                <a:ext uri="{FF2B5EF4-FFF2-40B4-BE49-F238E27FC236}">
                  <a16:creationId xmlns:a16="http://schemas.microsoft.com/office/drawing/2014/main" id="{8BF65DDB-22D4-43FE-B431-57C69CBB94AD}"/>
                </a:ext>
              </a:extLst>
            </p:cNvPr>
            <p:cNvSpPr txBox="1"/>
            <p:nvPr/>
          </p:nvSpPr>
          <p:spPr>
            <a:xfrm>
              <a:off x="8791858" y="4546392"/>
              <a:ext cx="1259955" cy="1310615"/>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95%  1,554</a:t>
              </a:r>
            </a:p>
            <a:p>
              <a:pPr algn="r">
                <a:lnSpc>
                  <a:spcPts val="1900"/>
                </a:lnSpc>
              </a:pPr>
              <a:r>
                <a:rPr lang="en-US" sz="1400" dirty="0">
                  <a:solidFill>
                    <a:srgbClr val="CE3838"/>
                  </a:solidFill>
                  <a:latin typeface="Century Gothic" panose="020B0502020202020204" pitchFamily="34" charset="0"/>
                </a:rPr>
                <a:t>91%     876</a:t>
              </a:r>
            </a:p>
            <a:p>
              <a:pPr algn="r">
                <a:lnSpc>
                  <a:spcPts val="1900"/>
                </a:lnSpc>
              </a:pPr>
              <a:r>
                <a:rPr lang="en-US" sz="1400" dirty="0">
                  <a:solidFill>
                    <a:srgbClr val="CE3838"/>
                  </a:solidFill>
                  <a:latin typeface="Century Gothic" panose="020B0502020202020204" pitchFamily="34" charset="0"/>
                </a:rPr>
                <a:t>90%     888</a:t>
              </a:r>
            </a:p>
            <a:p>
              <a:pPr algn="r">
                <a:lnSpc>
                  <a:spcPts val="1900"/>
                </a:lnSpc>
              </a:pPr>
              <a:r>
                <a:rPr lang="en-US" sz="1400" dirty="0">
                  <a:solidFill>
                    <a:srgbClr val="CE3838"/>
                  </a:solidFill>
                  <a:latin typeface="Century Gothic" panose="020B0502020202020204" pitchFamily="34" charset="0"/>
                </a:rPr>
                <a:t>95%  1,254</a:t>
              </a:r>
            </a:p>
            <a:p>
              <a:pPr algn="r">
                <a:lnSpc>
                  <a:spcPts val="1900"/>
                </a:lnSpc>
              </a:pPr>
              <a:r>
                <a:rPr lang="en-US" sz="1400" dirty="0">
                  <a:solidFill>
                    <a:srgbClr val="CE3838"/>
                  </a:solidFill>
                  <a:latin typeface="Century Gothic" panose="020B0502020202020204" pitchFamily="34" charset="0"/>
                </a:rPr>
                <a:t>98%  2,304</a:t>
              </a:r>
            </a:p>
          </p:txBody>
        </p:sp>
        <p:sp>
          <p:nvSpPr>
            <p:cNvPr id="159" name="TextBox 158">
              <a:extLst>
                <a:ext uri="{FF2B5EF4-FFF2-40B4-BE49-F238E27FC236}">
                  <a16:creationId xmlns:a16="http://schemas.microsoft.com/office/drawing/2014/main" id="{B344D356-1844-4F25-92D1-9CF883D1CEA9}"/>
                </a:ext>
              </a:extLst>
            </p:cNvPr>
            <p:cNvSpPr txBox="1"/>
            <p:nvPr/>
          </p:nvSpPr>
          <p:spPr>
            <a:xfrm>
              <a:off x="9080581" y="5778151"/>
              <a:ext cx="862737" cy="253916"/>
            </a:xfrm>
            <a:prstGeom prst="rect">
              <a:avLst/>
            </a:prstGeom>
            <a:noFill/>
          </p:spPr>
          <p:txBody>
            <a:bodyPr wrap="none" rtlCol="0">
              <a:spAutoFit/>
            </a:bodyPr>
            <a:lstStyle/>
            <a:p>
              <a:pPr algn="ctr"/>
              <a:r>
                <a:rPr lang="en-US" sz="1050" dirty="0" err="1"/>
                <a:t>Sp</a:t>
              </a:r>
              <a:r>
                <a:rPr lang="en-US" sz="1050" dirty="0"/>
                <a:t>/Fall 2017</a:t>
              </a:r>
            </a:p>
          </p:txBody>
        </p:sp>
      </p:grpSp>
      <p:cxnSp>
        <p:nvCxnSpPr>
          <p:cNvPr id="160" name="Straight Connector 159">
            <a:extLst>
              <a:ext uri="{FF2B5EF4-FFF2-40B4-BE49-F238E27FC236}">
                <a16:creationId xmlns:a16="http://schemas.microsoft.com/office/drawing/2014/main" id="{A053E88B-FFA3-47BC-8522-FE5C7FB06A37}"/>
              </a:ext>
            </a:extLst>
          </p:cNvPr>
          <p:cNvCxnSpPr>
            <a:cxnSpLocks/>
          </p:cNvCxnSpPr>
          <p:nvPr/>
        </p:nvCxnSpPr>
        <p:spPr>
          <a:xfrm>
            <a:off x="7374817" y="4585395"/>
            <a:ext cx="0" cy="1198275"/>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6" name="Picture 125"/>
          <p:cNvPicPr>
            <a:picLocks noChangeAspect="1"/>
          </p:cNvPicPr>
          <p:nvPr/>
        </p:nvPicPr>
        <p:blipFill>
          <a:blip r:embed="rId2"/>
          <a:stretch>
            <a:fillRect/>
          </a:stretch>
        </p:blipFill>
        <p:spPr>
          <a:xfrm>
            <a:off x="6651988" y="327867"/>
            <a:ext cx="307306" cy="361970"/>
          </a:xfrm>
          <a:prstGeom prst="rect">
            <a:avLst/>
          </a:prstGeom>
        </p:spPr>
      </p:pic>
      <p:pic>
        <p:nvPicPr>
          <p:cNvPr id="264" name="Picture 263"/>
          <p:cNvPicPr>
            <a:picLocks noChangeAspect="1"/>
          </p:cNvPicPr>
          <p:nvPr/>
        </p:nvPicPr>
        <p:blipFill>
          <a:blip r:embed="rId5"/>
          <a:stretch>
            <a:fillRect/>
          </a:stretch>
        </p:blipFill>
        <p:spPr>
          <a:xfrm>
            <a:off x="5698724" y="272931"/>
            <a:ext cx="239272" cy="239272"/>
          </a:xfrm>
          <a:prstGeom prst="rect">
            <a:avLst/>
          </a:prstGeom>
        </p:spPr>
      </p:pic>
      <p:pic>
        <p:nvPicPr>
          <p:cNvPr id="124" name="Picture 123"/>
          <p:cNvPicPr>
            <a:picLocks noChangeAspect="1"/>
          </p:cNvPicPr>
          <p:nvPr/>
        </p:nvPicPr>
        <p:blipFill>
          <a:blip r:embed="rId6"/>
          <a:stretch>
            <a:fillRect/>
          </a:stretch>
        </p:blipFill>
        <p:spPr>
          <a:xfrm>
            <a:off x="9321085" y="169519"/>
            <a:ext cx="227876" cy="229376"/>
          </a:xfrm>
          <a:prstGeom prst="rect">
            <a:avLst/>
          </a:prstGeom>
        </p:spPr>
      </p:pic>
      <p:grpSp>
        <p:nvGrpSpPr>
          <p:cNvPr id="99" name="Group 98"/>
          <p:cNvGrpSpPr/>
          <p:nvPr/>
        </p:nvGrpSpPr>
        <p:grpSpPr>
          <a:xfrm>
            <a:off x="4160717" y="463697"/>
            <a:ext cx="239724" cy="239724"/>
            <a:chOff x="4204765" y="472683"/>
            <a:chExt cx="239724" cy="239724"/>
          </a:xfrm>
        </p:grpSpPr>
        <p:sp>
          <p:nvSpPr>
            <p:cNvPr id="128" name="Oval 127"/>
            <p:cNvSpPr/>
            <p:nvPr/>
          </p:nvSpPr>
          <p:spPr>
            <a:xfrm>
              <a:off x="4210477" y="476722"/>
              <a:ext cx="227991" cy="2279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Picture 128"/>
            <p:cNvPicPr>
              <a:picLocks noChangeAspect="1"/>
            </p:cNvPicPr>
            <p:nvPr/>
          </p:nvPicPr>
          <p:blipFill>
            <a:blip r:embed="rId3"/>
            <a:stretch>
              <a:fillRect/>
            </a:stretch>
          </p:blipFill>
          <p:spPr>
            <a:xfrm>
              <a:off x="4204765" y="472683"/>
              <a:ext cx="239724" cy="239724"/>
            </a:xfrm>
            <a:prstGeom prst="rect">
              <a:avLst/>
            </a:prstGeom>
          </p:spPr>
        </p:pic>
      </p:grpSp>
      <p:pic>
        <p:nvPicPr>
          <p:cNvPr id="122" name="Picture 121"/>
          <p:cNvPicPr>
            <a:picLocks noChangeAspect="1"/>
          </p:cNvPicPr>
          <p:nvPr/>
        </p:nvPicPr>
        <p:blipFill>
          <a:blip r:embed="rId4"/>
          <a:stretch>
            <a:fillRect/>
          </a:stretch>
        </p:blipFill>
        <p:spPr>
          <a:xfrm>
            <a:off x="4498787" y="694033"/>
            <a:ext cx="229514" cy="231084"/>
          </a:xfrm>
          <a:prstGeom prst="rect">
            <a:avLst/>
          </a:prstGeom>
        </p:spPr>
      </p:pic>
    </p:spTree>
    <p:extLst>
      <p:ext uri="{BB962C8B-B14F-4D97-AF65-F5344CB8AC3E}">
        <p14:creationId xmlns:p14="http://schemas.microsoft.com/office/powerpoint/2010/main" val="1767921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3.125E-6 4.44444E-6 L -0.02591 0.03009 " pathEditMode="relative" rAng="0" ptsTypes="AA">
                                      <p:cBhvr>
                                        <p:cTn id="6" dur="2000" fill="hold"/>
                                        <p:tgtEl>
                                          <p:spTgt spid="126"/>
                                        </p:tgtEl>
                                        <p:attrNameLst>
                                          <p:attrName>ppt_x</p:attrName>
                                          <p:attrName>ppt_y</p:attrName>
                                        </p:attrNameLst>
                                      </p:cBhvr>
                                      <p:rCtr x="-1302" y="1505"/>
                                    </p:animMotion>
                                  </p:childTnLst>
                                </p:cTn>
                              </p:par>
                              <p:par>
                                <p:cTn id="7" presetID="35" presetClass="path" presetSubtype="0" accel="50000" decel="50000" fill="hold" nodeType="withEffect">
                                  <p:stCondLst>
                                    <p:cond delay="0"/>
                                  </p:stCondLst>
                                  <p:childTnLst>
                                    <p:animMotion origin="layout" path="M -3.54167E-6 4.07407E-6 L -0.03906 0.04351 " pathEditMode="relative" rAng="0" ptsTypes="AA">
                                      <p:cBhvr>
                                        <p:cTn id="8" dur="2000" fill="hold"/>
                                        <p:tgtEl>
                                          <p:spTgt spid="264"/>
                                        </p:tgtEl>
                                        <p:attrNameLst>
                                          <p:attrName>ppt_x</p:attrName>
                                          <p:attrName>ppt_y</p:attrName>
                                        </p:attrNameLst>
                                      </p:cBhvr>
                                      <p:rCtr x="-1953" y="2176"/>
                                    </p:animMotion>
                                  </p:childTnLst>
                                </p:cTn>
                              </p:par>
                              <p:par>
                                <p:cTn id="9" presetID="35" presetClass="path" presetSubtype="0" accel="50000" decel="50000" fill="hold" nodeType="withEffect">
                                  <p:stCondLst>
                                    <p:cond delay="0"/>
                                  </p:stCondLst>
                                  <p:childTnLst>
                                    <p:animMotion origin="layout" path="M -1.66667E-6 -3.7037E-6 L -0.03541 0.07848 " pathEditMode="relative" rAng="0" ptsTypes="AA">
                                      <p:cBhvr>
                                        <p:cTn id="10" dur="2000" fill="hold"/>
                                        <p:tgtEl>
                                          <p:spTgt spid="99"/>
                                        </p:tgtEl>
                                        <p:attrNameLst>
                                          <p:attrName>ppt_x</p:attrName>
                                          <p:attrName>ppt_y</p:attrName>
                                        </p:attrNameLst>
                                      </p:cBhvr>
                                      <p:rCtr x="-1771" y="3912"/>
                                    </p:animMotion>
                                  </p:childTnLst>
                                </p:cTn>
                              </p:par>
                              <p:par>
                                <p:cTn id="11" presetID="35" presetClass="path" presetSubtype="0" accel="50000" decel="50000" fill="hold" nodeType="withEffect">
                                  <p:stCondLst>
                                    <p:cond delay="0"/>
                                  </p:stCondLst>
                                  <p:childTnLst>
                                    <p:animMotion origin="layout" path="M 4.58333E-6 4.44444E-6 L -0.05456 0.06018 " pathEditMode="relative" rAng="0" ptsTypes="AA">
                                      <p:cBhvr>
                                        <p:cTn id="12" dur="2000" fill="hold"/>
                                        <p:tgtEl>
                                          <p:spTgt spid="122"/>
                                        </p:tgtEl>
                                        <p:attrNameLst>
                                          <p:attrName>ppt_x</p:attrName>
                                          <p:attrName>ppt_y</p:attrName>
                                        </p:attrNameLst>
                                      </p:cBhvr>
                                      <p:rCtr x="-2734" y="3009"/>
                                    </p:animMotion>
                                  </p:childTnLst>
                                </p:cTn>
                              </p:par>
                              <p:par>
                                <p:cTn id="13" presetID="35" presetClass="path" presetSubtype="0" accel="50000" decel="50000" fill="hold" nodeType="withEffect">
                                  <p:stCondLst>
                                    <p:cond delay="0"/>
                                  </p:stCondLst>
                                  <p:childTnLst>
                                    <p:animMotion origin="layout" path="M 1.875E-6 4.81481E-6 L -0.00781 0.01712 " pathEditMode="relative" rAng="0" ptsTypes="AA">
                                      <p:cBhvr>
                                        <p:cTn id="14" dur="2000" fill="hold"/>
                                        <p:tgtEl>
                                          <p:spTgt spid="124"/>
                                        </p:tgtEl>
                                        <p:attrNameLst>
                                          <p:attrName>ppt_x</p:attrName>
                                          <p:attrName>ppt_y</p:attrName>
                                        </p:attrNameLst>
                                      </p:cBhvr>
                                      <p:rCtr x="-391" y="856"/>
                                    </p:animMotion>
                                  </p:childTnLst>
                                </p:cTn>
                              </p:par>
                              <p:par>
                                <p:cTn id="15" presetID="22" presetClass="entr" presetSubtype="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7656CF85-3A9F-4D3A-A195-C1517607E68F}"/>
              </a:ext>
            </a:extLst>
          </p:cNvPr>
          <p:cNvSpPr/>
          <p:nvPr/>
        </p:nvSpPr>
        <p:spPr>
          <a:xfrm>
            <a:off x="9185359" y="2881494"/>
            <a:ext cx="2639091" cy="3221304"/>
          </a:xfrm>
          <a:custGeom>
            <a:avLst/>
            <a:gdLst>
              <a:gd name="connsiteX0" fmla="*/ 0 w 1897380"/>
              <a:gd name="connsiteY0" fmla="*/ 1650485 h 1650485"/>
              <a:gd name="connsiteX1" fmla="*/ 68580 w 1897380"/>
              <a:gd name="connsiteY1" fmla="*/ 1452365 h 1650485"/>
              <a:gd name="connsiteX2" fmla="*/ 175260 w 1897380"/>
              <a:gd name="connsiteY2" fmla="*/ 1292345 h 1650485"/>
              <a:gd name="connsiteX3" fmla="*/ 281940 w 1897380"/>
              <a:gd name="connsiteY3" fmla="*/ 1399025 h 1650485"/>
              <a:gd name="connsiteX4" fmla="*/ 289560 w 1897380"/>
              <a:gd name="connsiteY4" fmla="*/ 1018025 h 1650485"/>
              <a:gd name="connsiteX5" fmla="*/ 327660 w 1897380"/>
              <a:gd name="connsiteY5" fmla="*/ 553205 h 1650485"/>
              <a:gd name="connsiteX6" fmla="*/ 358140 w 1897380"/>
              <a:gd name="connsiteY6" fmla="*/ 27425 h 1650485"/>
              <a:gd name="connsiteX7" fmla="*/ 388620 w 1897380"/>
              <a:gd name="connsiteY7" fmla="*/ 103625 h 1650485"/>
              <a:gd name="connsiteX8" fmla="*/ 419100 w 1897380"/>
              <a:gd name="connsiteY8" fmla="*/ 355085 h 1650485"/>
              <a:gd name="connsiteX9" fmla="*/ 502920 w 1897380"/>
              <a:gd name="connsiteY9" fmla="*/ 964685 h 1650485"/>
              <a:gd name="connsiteX10" fmla="*/ 541020 w 1897380"/>
              <a:gd name="connsiteY10" fmla="*/ 1277105 h 1650485"/>
              <a:gd name="connsiteX11" fmla="*/ 647700 w 1897380"/>
              <a:gd name="connsiteY11" fmla="*/ 1513325 h 1650485"/>
              <a:gd name="connsiteX12" fmla="*/ 746760 w 1897380"/>
              <a:gd name="connsiteY12" fmla="*/ 1604765 h 1650485"/>
              <a:gd name="connsiteX13" fmla="*/ 914400 w 1897380"/>
              <a:gd name="connsiteY13" fmla="*/ 1589525 h 1650485"/>
              <a:gd name="connsiteX14" fmla="*/ 1097280 w 1897380"/>
              <a:gd name="connsiteY14" fmla="*/ 1627625 h 1650485"/>
              <a:gd name="connsiteX15" fmla="*/ 1402080 w 1897380"/>
              <a:gd name="connsiteY15" fmla="*/ 1627625 h 1650485"/>
              <a:gd name="connsiteX16" fmla="*/ 1562100 w 1897380"/>
              <a:gd name="connsiteY16" fmla="*/ 1581905 h 1650485"/>
              <a:gd name="connsiteX17" fmla="*/ 1645920 w 1897380"/>
              <a:gd name="connsiteY17" fmla="*/ 1597145 h 1650485"/>
              <a:gd name="connsiteX18" fmla="*/ 1744980 w 1897380"/>
              <a:gd name="connsiteY18" fmla="*/ 1383785 h 1650485"/>
              <a:gd name="connsiteX19" fmla="*/ 1851660 w 1897380"/>
              <a:gd name="connsiteY19" fmla="*/ 1414265 h 1650485"/>
              <a:gd name="connsiteX20" fmla="*/ 1897380 w 1897380"/>
              <a:gd name="connsiteY20" fmla="*/ 1528565 h 1650485"/>
              <a:gd name="connsiteX0" fmla="*/ 0 w 1973580"/>
              <a:gd name="connsiteY0" fmla="*/ 1650485 h 1650485"/>
              <a:gd name="connsiteX1" fmla="*/ 68580 w 1973580"/>
              <a:gd name="connsiteY1" fmla="*/ 1452365 h 1650485"/>
              <a:gd name="connsiteX2" fmla="*/ 175260 w 1973580"/>
              <a:gd name="connsiteY2" fmla="*/ 1292345 h 1650485"/>
              <a:gd name="connsiteX3" fmla="*/ 281940 w 1973580"/>
              <a:gd name="connsiteY3" fmla="*/ 1399025 h 1650485"/>
              <a:gd name="connsiteX4" fmla="*/ 289560 w 1973580"/>
              <a:gd name="connsiteY4" fmla="*/ 1018025 h 1650485"/>
              <a:gd name="connsiteX5" fmla="*/ 327660 w 1973580"/>
              <a:gd name="connsiteY5" fmla="*/ 553205 h 1650485"/>
              <a:gd name="connsiteX6" fmla="*/ 358140 w 1973580"/>
              <a:gd name="connsiteY6" fmla="*/ 27425 h 1650485"/>
              <a:gd name="connsiteX7" fmla="*/ 388620 w 1973580"/>
              <a:gd name="connsiteY7" fmla="*/ 103625 h 1650485"/>
              <a:gd name="connsiteX8" fmla="*/ 419100 w 1973580"/>
              <a:gd name="connsiteY8" fmla="*/ 355085 h 1650485"/>
              <a:gd name="connsiteX9" fmla="*/ 502920 w 1973580"/>
              <a:gd name="connsiteY9" fmla="*/ 964685 h 1650485"/>
              <a:gd name="connsiteX10" fmla="*/ 541020 w 1973580"/>
              <a:gd name="connsiteY10" fmla="*/ 1277105 h 1650485"/>
              <a:gd name="connsiteX11" fmla="*/ 647700 w 1973580"/>
              <a:gd name="connsiteY11" fmla="*/ 1513325 h 1650485"/>
              <a:gd name="connsiteX12" fmla="*/ 746760 w 1973580"/>
              <a:gd name="connsiteY12" fmla="*/ 1604765 h 1650485"/>
              <a:gd name="connsiteX13" fmla="*/ 914400 w 1973580"/>
              <a:gd name="connsiteY13" fmla="*/ 1589525 h 1650485"/>
              <a:gd name="connsiteX14" fmla="*/ 1097280 w 1973580"/>
              <a:gd name="connsiteY14" fmla="*/ 1627625 h 1650485"/>
              <a:gd name="connsiteX15" fmla="*/ 1402080 w 1973580"/>
              <a:gd name="connsiteY15" fmla="*/ 1627625 h 1650485"/>
              <a:gd name="connsiteX16" fmla="*/ 1562100 w 1973580"/>
              <a:gd name="connsiteY16" fmla="*/ 1581905 h 1650485"/>
              <a:gd name="connsiteX17" fmla="*/ 1645920 w 1973580"/>
              <a:gd name="connsiteY17" fmla="*/ 1597145 h 1650485"/>
              <a:gd name="connsiteX18" fmla="*/ 1744980 w 1973580"/>
              <a:gd name="connsiteY18" fmla="*/ 1383785 h 1650485"/>
              <a:gd name="connsiteX19" fmla="*/ 1851660 w 1973580"/>
              <a:gd name="connsiteY19" fmla="*/ 1414265 h 1650485"/>
              <a:gd name="connsiteX20" fmla="*/ 1973580 w 1973580"/>
              <a:gd name="connsiteY20" fmla="*/ 1566665 h 1650485"/>
              <a:gd name="connsiteX0" fmla="*/ 0 w 1987930"/>
              <a:gd name="connsiteY0" fmla="*/ 1650485 h 1650485"/>
              <a:gd name="connsiteX1" fmla="*/ 68580 w 1987930"/>
              <a:gd name="connsiteY1" fmla="*/ 1452365 h 1650485"/>
              <a:gd name="connsiteX2" fmla="*/ 175260 w 1987930"/>
              <a:gd name="connsiteY2" fmla="*/ 1292345 h 1650485"/>
              <a:gd name="connsiteX3" fmla="*/ 281940 w 1987930"/>
              <a:gd name="connsiteY3" fmla="*/ 1399025 h 1650485"/>
              <a:gd name="connsiteX4" fmla="*/ 289560 w 1987930"/>
              <a:gd name="connsiteY4" fmla="*/ 1018025 h 1650485"/>
              <a:gd name="connsiteX5" fmla="*/ 327660 w 1987930"/>
              <a:gd name="connsiteY5" fmla="*/ 553205 h 1650485"/>
              <a:gd name="connsiteX6" fmla="*/ 358140 w 1987930"/>
              <a:gd name="connsiteY6" fmla="*/ 27425 h 1650485"/>
              <a:gd name="connsiteX7" fmla="*/ 388620 w 1987930"/>
              <a:gd name="connsiteY7" fmla="*/ 103625 h 1650485"/>
              <a:gd name="connsiteX8" fmla="*/ 419100 w 1987930"/>
              <a:gd name="connsiteY8" fmla="*/ 355085 h 1650485"/>
              <a:gd name="connsiteX9" fmla="*/ 502920 w 1987930"/>
              <a:gd name="connsiteY9" fmla="*/ 964685 h 1650485"/>
              <a:gd name="connsiteX10" fmla="*/ 541020 w 1987930"/>
              <a:gd name="connsiteY10" fmla="*/ 1277105 h 1650485"/>
              <a:gd name="connsiteX11" fmla="*/ 647700 w 1987930"/>
              <a:gd name="connsiteY11" fmla="*/ 1513325 h 1650485"/>
              <a:gd name="connsiteX12" fmla="*/ 746760 w 1987930"/>
              <a:gd name="connsiteY12" fmla="*/ 1604765 h 1650485"/>
              <a:gd name="connsiteX13" fmla="*/ 914400 w 1987930"/>
              <a:gd name="connsiteY13" fmla="*/ 1589525 h 1650485"/>
              <a:gd name="connsiteX14" fmla="*/ 1097280 w 1987930"/>
              <a:gd name="connsiteY14" fmla="*/ 1627625 h 1650485"/>
              <a:gd name="connsiteX15" fmla="*/ 1402080 w 1987930"/>
              <a:gd name="connsiteY15" fmla="*/ 1627625 h 1650485"/>
              <a:gd name="connsiteX16" fmla="*/ 1562100 w 1987930"/>
              <a:gd name="connsiteY16" fmla="*/ 1581905 h 1650485"/>
              <a:gd name="connsiteX17" fmla="*/ 1645920 w 1987930"/>
              <a:gd name="connsiteY17" fmla="*/ 1597145 h 1650485"/>
              <a:gd name="connsiteX18" fmla="*/ 1744980 w 1987930"/>
              <a:gd name="connsiteY18" fmla="*/ 1383785 h 1650485"/>
              <a:gd name="connsiteX19" fmla="*/ 1851660 w 1987930"/>
              <a:gd name="connsiteY19" fmla="*/ 1414265 h 1650485"/>
              <a:gd name="connsiteX20" fmla="*/ 1987930 w 1987930"/>
              <a:gd name="connsiteY20" fmla="*/ 1647189 h 165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87930" h="1650485">
                <a:moveTo>
                  <a:pt x="0" y="1650485"/>
                </a:moveTo>
                <a:cubicBezTo>
                  <a:pt x="19685" y="1581270"/>
                  <a:pt x="39370" y="1512055"/>
                  <a:pt x="68580" y="1452365"/>
                </a:cubicBezTo>
                <a:cubicBezTo>
                  <a:pt x="97790" y="1392675"/>
                  <a:pt x="139700" y="1301235"/>
                  <a:pt x="175260" y="1292345"/>
                </a:cubicBezTo>
                <a:cubicBezTo>
                  <a:pt x="210820" y="1283455"/>
                  <a:pt x="262890" y="1444745"/>
                  <a:pt x="281940" y="1399025"/>
                </a:cubicBezTo>
                <a:cubicBezTo>
                  <a:pt x="300990" y="1353305"/>
                  <a:pt x="281940" y="1158995"/>
                  <a:pt x="289560" y="1018025"/>
                </a:cubicBezTo>
                <a:cubicBezTo>
                  <a:pt x="297180" y="877055"/>
                  <a:pt x="316230" y="718305"/>
                  <a:pt x="327660" y="553205"/>
                </a:cubicBezTo>
                <a:cubicBezTo>
                  <a:pt x="339090" y="388105"/>
                  <a:pt x="347980" y="102355"/>
                  <a:pt x="358140" y="27425"/>
                </a:cubicBezTo>
                <a:cubicBezTo>
                  <a:pt x="368300" y="-47505"/>
                  <a:pt x="378460" y="49015"/>
                  <a:pt x="388620" y="103625"/>
                </a:cubicBezTo>
                <a:cubicBezTo>
                  <a:pt x="398780" y="158235"/>
                  <a:pt x="400050" y="211575"/>
                  <a:pt x="419100" y="355085"/>
                </a:cubicBezTo>
                <a:cubicBezTo>
                  <a:pt x="438150" y="498595"/>
                  <a:pt x="482600" y="811015"/>
                  <a:pt x="502920" y="964685"/>
                </a:cubicBezTo>
                <a:cubicBezTo>
                  <a:pt x="523240" y="1118355"/>
                  <a:pt x="516890" y="1185665"/>
                  <a:pt x="541020" y="1277105"/>
                </a:cubicBezTo>
                <a:cubicBezTo>
                  <a:pt x="565150" y="1368545"/>
                  <a:pt x="613410" y="1458715"/>
                  <a:pt x="647700" y="1513325"/>
                </a:cubicBezTo>
                <a:cubicBezTo>
                  <a:pt x="681990" y="1567935"/>
                  <a:pt x="702310" y="1592065"/>
                  <a:pt x="746760" y="1604765"/>
                </a:cubicBezTo>
                <a:cubicBezTo>
                  <a:pt x="791210" y="1617465"/>
                  <a:pt x="855980" y="1585715"/>
                  <a:pt x="914400" y="1589525"/>
                </a:cubicBezTo>
                <a:cubicBezTo>
                  <a:pt x="972820" y="1593335"/>
                  <a:pt x="1016000" y="1621275"/>
                  <a:pt x="1097280" y="1627625"/>
                </a:cubicBezTo>
                <a:cubicBezTo>
                  <a:pt x="1178560" y="1633975"/>
                  <a:pt x="1324610" y="1635245"/>
                  <a:pt x="1402080" y="1627625"/>
                </a:cubicBezTo>
                <a:cubicBezTo>
                  <a:pt x="1479550" y="1620005"/>
                  <a:pt x="1521460" y="1586985"/>
                  <a:pt x="1562100" y="1581905"/>
                </a:cubicBezTo>
                <a:cubicBezTo>
                  <a:pt x="1602740" y="1576825"/>
                  <a:pt x="1615440" y="1630165"/>
                  <a:pt x="1645920" y="1597145"/>
                </a:cubicBezTo>
                <a:cubicBezTo>
                  <a:pt x="1676400" y="1564125"/>
                  <a:pt x="1710690" y="1414265"/>
                  <a:pt x="1744980" y="1383785"/>
                </a:cubicBezTo>
                <a:cubicBezTo>
                  <a:pt x="1779270" y="1353305"/>
                  <a:pt x="1826260" y="1390135"/>
                  <a:pt x="1851660" y="1414265"/>
                </a:cubicBezTo>
                <a:cubicBezTo>
                  <a:pt x="1877060" y="1438395"/>
                  <a:pt x="1977770" y="1602104"/>
                  <a:pt x="1987930" y="1647189"/>
                </a:cubicBezTo>
              </a:path>
            </a:pathLst>
          </a:custGeom>
          <a:solidFill>
            <a:srgbClr val="C55A11">
              <a:alpha val="27843"/>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EE9F316A-FBE0-4DA1-90F4-67116A58AD0E}"/>
              </a:ext>
            </a:extLst>
          </p:cNvPr>
          <p:cNvSpPr/>
          <p:nvPr/>
        </p:nvSpPr>
        <p:spPr>
          <a:xfrm>
            <a:off x="9185359" y="2419596"/>
            <a:ext cx="2620041" cy="3683202"/>
          </a:xfrm>
          <a:custGeom>
            <a:avLst/>
            <a:gdLst>
              <a:gd name="connsiteX0" fmla="*/ 0 w 1897380"/>
              <a:gd name="connsiteY0" fmla="*/ 1650485 h 1650485"/>
              <a:gd name="connsiteX1" fmla="*/ 68580 w 1897380"/>
              <a:gd name="connsiteY1" fmla="*/ 1452365 h 1650485"/>
              <a:gd name="connsiteX2" fmla="*/ 175260 w 1897380"/>
              <a:gd name="connsiteY2" fmla="*/ 1292345 h 1650485"/>
              <a:gd name="connsiteX3" fmla="*/ 281940 w 1897380"/>
              <a:gd name="connsiteY3" fmla="*/ 1399025 h 1650485"/>
              <a:gd name="connsiteX4" fmla="*/ 289560 w 1897380"/>
              <a:gd name="connsiteY4" fmla="*/ 1018025 h 1650485"/>
              <a:gd name="connsiteX5" fmla="*/ 327660 w 1897380"/>
              <a:gd name="connsiteY5" fmla="*/ 553205 h 1650485"/>
              <a:gd name="connsiteX6" fmla="*/ 358140 w 1897380"/>
              <a:gd name="connsiteY6" fmla="*/ 27425 h 1650485"/>
              <a:gd name="connsiteX7" fmla="*/ 388620 w 1897380"/>
              <a:gd name="connsiteY7" fmla="*/ 103625 h 1650485"/>
              <a:gd name="connsiteX8" fmla="*/ 419100 w 1897380"/>
              <a:gd name="connsiteY8" fmla="*/ 355085 h 1650485"/>
              <a:gd name="connsiteX9" fmla="*/ 502920 w 1897380"/>
              <a:gd name="connsiteY9" fmla="*/ 964685 h 1650485"/>
              <a:gd name="connsiteX10" fmla="*/ 541020 w 1897380"/>
              <a:gd name="connsiteY10" fmla="*/ 1277105 h 1650485"/>
              <a:gd name="connsiteX11" fmla="*/ 647700 w 1897380"/>
              <a:gd name="connsiteY11" fmla="*/ 1513325 h 1650485"/>
              <a:gd name="connsiteX12" fmla="*/ 746760 w 1897380"/>
              <a:gd name="connsiteY12" fmla="*/ 1604765 h 1650485"/>
              <a:gd name="connsiteX13" fmla="*/ 914400 w 1897380"/>
              <a:gd name="connsiteY13" fmla="*/ 1589525 h 1650485"/>
              <a:gd name="connsiteX14" fmla="*/ 1097280 w 1897380"/>
              <a:gd name="connsiteY14" fmla="*/ 1627625 h 1650485"/>
              <a:gd name="connsiteX15" fmla="*/ 1402080 w 1897380"/>
              <a:gd name="connsiteY15" fmla="*/ 1627625 h 1650485"/>
              <a:gd name="connsiteX16" fmla="*/ 1562100 w 1897380"/>
              <a:gd name="connsiteY16" fmla="*/ 1581905 h 1650485"/>
              <a:gd name="connsiteX17" fmla="*/ 1645920 w 1897380"/>
              <a:gd name="connsiteY17" fmla="*/ 1597145 h 1650485"/>
              <a:gd name="connsiteX18" fmla="*/ 1744980 w 1897380"/>
              <a:gd name="connsiteY18" fmla="*/ 1383785 h 1650485"/>
              <a:gd name="connsiteX19" fmla="*/ 1851660 w 1897380"/>
              <a:gd name="connsiteY19" fmla="*/ 1414265 h 1650485"/>
              <a:gd name="connsiteX20" fmla="*/ 1897380 w 1897380"/>
              <a:gd name="connsiteY20" fmla="*/ 1528565 h 1650485"/>
              <a:gd name="connsiteX0" fmla="*/ 0 w 1973580"/>
              <a:gd name="connsiteY0" fmla="*/ 1650485 h 1650485"/>
              <a:gd name="connsiteX1" fmla="*/ 68580 w 1973580"/>
              <a:gd name="connsiteY1" fmla="*/ 1452365 h 1650485"/>
              <a:gd name="connsiteX2" fmla="*/ 175260 w 1973580"/>
              <a:gd name="connsiteY2" fmla="*/ 1292345 h 1650485"/>
              <a:gd name="connsiteX3" fmla="*/ 281940 w 1973580"/>
              <a:gd name="connsiteY3" fmla="*/ 1399025 h 1650485"/>
              <a:gd name="connsiteX4" fmla="*/ 289560 w 1973580"/>
              <a:gd name="connsiteY4" fmla="*/ 1018025 h 1650485"/>
              <a:gd name="connsiteX5" fmla="*/ 327660 w 1973580"/>
              <a:gd name="connsiteY5" fmla="*/ 553205 h 1650485"/>
              <a:gd name="connsiteX6" fmla="*/ 358140 w 1973580"/>
              <a:gd name="connsiteY6" fmla="*/ 27425 h 1650485"/>
              <a:gd name="connsiteX7" fmla="*/ 388620 w 1973580"/>
              <a:gd name="connsiteY7" fmla="*/ 103625 h 1650485"/>
              <a:gd name="connsiteX8" fmla="*/ 419100 w 1973580"/>
              <a:gd name="connsiteY8" fmla="*/ 355085 h 1650485"/>
              <a:gd name="connsiteX9" fmla="*/ 502920 w 1973580"/>
              <a:gd name="connsiteY9" fmla="*/ 964685 h 1650485"/>
              <a:gd name="connsiteX10" fmla="*/ 541020 w 1973580"/>
              <a:gd name="connsiteY10" fmla="*/ 1277105 h 1650485"/>
              <a:gd name="connsiteX11" fmla="*/ 647700 w 1973580"/>
              <a:gd name="connsiteY11" fmla="*/ 1513325 h 1650485"/>
              <a:gd name="connsiteX12" fmla="*/ 746760 w 1973580"/>
              <a:gd name="connsiteY12" fmla="*/ 1604765 h 1650485"/>
              <a:gd name="connsiteX13" fmla="*/ 914400 w 1973580"/>
              <a:gd name="connsiteY13" fmla="*/ 1589525 h 1650485"/>
              <a:gd name="connsiteX14" fmla="*/ 1097280 w 1973580"/>
              <a:gd name="connsiteY14" fmla="*/ 1627625 h 1650485"/>
              <a:gd name="connsiteX15" fmla="*/ 1402080 w 1973580"/>
              <a:gd name="connsiteY15" fmla="*/ 1627625 h 1650485"/>
              <a:gd name="connsiteX16" fmla="*/ 1562100 w 1973580"/>
              <a:gd name="connsiteY16" fmla="*/ 1581905 h 1650485"/>
              <a:gd name="connsiteX17" fmla="*/ 1645920 w 1973580"/>
              <a:gd name="connsiteY17" fmla="*/ 1597145 h 1650485"/>
              <a:gd name="connsiteX18" fmla="*/ 1744980 w 1973580"/>
              <a:gd name="connsiteY18" fmla="*/ 1383785 h 1650485"/>
              <a:gd name="connsiteX19" fmla="*/ 1851660 w 1973580"/>
              <a:gd name="connsiteY19" fmla="*/ 1414265 h 1650485"/>
              <a:gd name="connsiteX20" fmla="*/ 1973580 w 1973580"/>
              <a:gd name="connsiteY20" fmla="*/ 1566665 h 165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73580" h="1650485">
                <a:moveTo>
                  <a:pt x="0" y="1650485"/>
                </a:moveTo>
                <a:cubicBezTo>
                  <a:pt x="19685" y="1581270"/>
                  <a:pt x="39370" y="1512055"/>
                  <a:pt x="68580" y="1452365"/>
                </a:cubicBezTo>
                <a:cubicBezTo>
                  <a:pt x="97790" y="1392675"/>
                  <a:pt x="139700" y="1301235"/>
                  <a:pt x="175260" y="1292345"/>
                </a:cubicBezTo>
                <a:cubicBezTo>
                  <a:pt x="210820" y="1283455"/>
                  <a:pt x="262890" y="1444745"/>
                  <a:pt x="281940" y="1399025"/>
                </a:cubicBezTo>
                <a:cubicBezTo>
                  <a:pt x="300990" y="1353305"/>
                  <a:pt x="281940" y="1158995"/>
                  <a:pt x="289560" y="1018025"/>
                </a:cubicBezTo>
                <a:cubicBezTo>
                  <a:pt x="297180" y="877055"/>
                  <a:pt x="316230" y="718305"/>
                  <a:pt x="327660" y="553205"/>
                </a:cubicBezTo>
                <a:cubicBezTo>
                  <a:pt x="339090" y="388105"/>
                  <a:pt x="347980" y="102355"/>
                  <a:pt x="358140" y="27425"/>
                </a:cubicBezTo>
                <a:cubicBezTo>
                  <a:pt x="368300" y="-47505"/>
                  <a:pt x="378460" y="49015"/>
                  <a:pt x="388620" y="103625"/>
                </a:cubicBezTo>
                <a:cubicBezTo>
                  <a:pt x="398780" y="158235"/>
                  <a:pt x="400050" y="211575"/>
                  <a:pt x="419100" y="355085"/>
                </a:cubicBezTo>
                <a:cubicBezTo>
                  <a:pt x="438150" y="498595"/>
                  <a:pt x="482600" y="811015"/>
                  <a:pt x="502920" y="964685"/>
                </a:cubicBezTo>
                <a:cubicBezTo>
                  <a:pt x="523240" y="1118355"/>
                  <a:pt x="516890" y="1185665"/>
                  <a:pt x="541020" y="1277105"/>
                </a:cubicBezTo>
                <a:cubicBezTo>
                  <a:pt x="565150" y="1368545"/>
                  <a:pt x="613410" y="1458715"/>
                  <a:pt x="647700" y="1513325"/>
                </a:cubicBezTo>
                <a:cubicBezTo>
                  <a:pt x="681990" y="1567935"/>
                  <a:pt x="702310" y="1592065"/>
                  <a:pt x="746760" y="1604765"/>
                </a:cubicBezTo>
                <a:cubicBezTo>
                  <a:pt x="791210" y="1617465"/>
                  <a:pt x="855980" y="1585715"/>
                  <a:pt x="914400" y="1589525"/>
                </a:cubicBezTo>
                <a:cubicBezTo>
                  <a:pt x="972820" y="1593335"/>
                  <a:pt x="1016000" y="1621275"/>
                  <a:pt x="1097280" y="1627625"/>
                </a:cubicBezTo>
                <a:cubicBezTo>
                  <a:pt x="1178560" y="1633975"/>
                  <a:pt x="1324610" y="1635245"/>
                  <a:pt x="1402080" y="1627625"/>
                </a:cubicBezTo>
                <a:cubicBezTo>
                  <a:pt x="1479550" y="1620005"/>
                  <a:pt x="1521460" y="1586985"/>
                  <a:pt x="1562100" y="1581905"/>
                </a:cubicBezTo>
                <a:cubicBezTo>
                  <a:pt x="1602740" y="1576825"/>
                  <a:pt x="1615440" y="1630165"/>
                  <a:pt x="1645920" y="1597145"/>
                </a:cubicBezTo>
                <a:cubicBezTo>
                  <a:pt x="1676400" y="1564125"/>
                  <a:pt x="1710690" y="1414265"/>
                  <a:pt x="1744980" y="1383785"/>
                </a:cubicBezTo>
                <a:cubicBezTo>
                  <a:pt x="1779270" y="1353305"/>
                  <a:pt x="1826260" y="1390135"/>
                  <a:pt x="1851660" y="1414265"/>
                </a:cubicBezTo>
                <a:cubicBezTo>
                  <a:pt x="1877060" y="1438395"/>
                  <a:pt x="1963420" y="1521580"/>
                  <a:pt x="1973580" y="1566665"/>
                </a:cubicBezTo>
              </a:path>
            </a:pathLst>
          </a:custGeom>
          <a:noFill/>
          <a:ln w="38100">
            <a:solidFill>
              <a:srgbClr val="C55A1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7FB42DCA-DABD-4975-9E0E-C82B0EB83460}"/>
              </a:ext>
            </a:extLst>
          </p:cNvPr>
          <p:cNvSpPr/>
          <p:nvPr/>
        </p:nvSpPr>
        <p:spPr>
          <a:xfrm>
            <a:off x="10540902" y="2469156"/>
            <a:ext cx="1248313" cy="3582208"/>
          </a:xfrm>
          <a:custGeom>
            <a:avLst/>
            <a:gdLst>
              <a:gd name="connsiteX0" fmla="*/ 0 w 891540"/>
              <a:gd name="connsiteY0" fmla="*/ 1624163 h 1624163"/>
              <a:gd name="connsiteX1" fmla="*/ 76200 w 891540"/>
              <a:gd name="connsiteY1" fmla="*/ 1525103 h 1624163"/>
              <a:gd name="connsiteX2" fmla="*/ 160020 w 891540"/>
              <a:gd name="connsiteY2" fmla="*/ 1525103 h 1624163"/>
              <a:gd name="connsiteX3" fmla="*/ 198120 w 891540"/>
              <a:gd name="connsiteY3" fmla="*/ 1060283 h 1624163"/>
              <a:gd name="connsiteX4" fmla="*/ 236220 w 891540"/>
              <a:gd name="connsiteY4" fmla="*/ 564983 h 1624163"/>
              <a:gd name="connsiteX5" fmla="*/ 243840 w 891540"/>
              <a:gd name="connsiteY5" fmla="*/ 23963 h 1624163"/>
              <a:gd name="connsiteX6" fmla="*/ 266700 w 891540"/>
              <a:gd name="connsiteY6" fmla="*/ 123023 h 1624163"/>
              <a:gd name="connsiteX7" fmla="*/ 281940 w 891540"/>
              <a:gd name="connsiteY7" fmla="*/ 374483 h 1624163"/>
              <a:gd name="connsiteX8" fmla="*/ 327660 w 891540"/>
              <a:gd name="connsiteY8" fmla="*/ 824063 h 1624163"/>
              <a:gd name="connsiteX9" fmla="*/ 342900 w 891540"/>
              <a:gd name="connsiteY9" fmla="*/ 1227923 h 1624163"/>
              <a:gd name="connsiteX10" fmla="*/ 449580 w 891540"/>
              <a:gd name="connsiteY10" fmla="*/ 1433663 h 1624163"/>
              <a:gd name="connsiteX11" fmla="*/ 548640 w 891540"/>
              <a:gd name="connsiteY11" fmla="*/ 1487003 h 1624163"/>
              <a:gd name="connsiteX12" fmla="*/ 640080 w 891540"/>
              <a:gd name="connsiteY12" fmla="*/ 1403183 h 1624163"/>
              <a:gd name="connsiteX13" fmla="*/ 723900 w 891540"/>
              <a:gd name="connsiteY13" fmla="*/ 1387943 h 1624163"/>
              <a:gd name="connsiteX14" fmla="*/ 800100 w 891540"/>
              <a:gd name="connsiteY14" fmla="*/ 968843 h 1624163"/>
              <a:gd name="connsiteX15" fmla="*/ 891540 w 891540"/>
              <a:gd name="connsiteY15" fmla="*/ 1311743 h 1624163"/>
              <a:gd name="connsiteX0" fmla="*/ 0 w 940308"/>
              <a:gd name="connsiteY0" fmla="*/ 1624163 h 1624163"/>
              <a:gd name="connsiteX1" fmla="*/ 76200 w 940308"/>
              <a:gd name="connsiteY1" fmla="*/ 1525103 h 1624163"/>
              <a:gd name="connsiteX2" fmla="*/ 160020 w 940308"/>
              <a:gd name="connsiteY2" fmla="*/ 1525103 h 1624163"/>
              <a:gd name="connsiteX3" fmla="*/ 198120 w 940308"/>
              <a:gd name="connsiteY3" fmla="*/ 1060283 h 1624163"/>
              <a:gd name="connsiteX4" fmla="*/ 236220 w 940308"/>
              <a:gd name="connsiteY4" fmla="*/ 564983 h 1624163"/>
              <a:gd name="connsiteX5" fmla="*/ 243840 w 940308"/>
              <a:gd name="connsiteY5" fmla="*/ 23963 h 1624163"/>
              <a:gd name="connsiteX6" fmla="*/ 266700 w 940308"/>
              <a:gd name="connsiteY6" fmla="*/ 123023 h 1624163"/>
              <a:gd name="connsiteX7" fmla="*/ 281940 w 940308"/>
              <a:gd name="connsiteY7" fmla="*/ 374483 h 1624163"/>
              <a:gd name="connsiteX8" fmla="*/ 327660 w 940308"/>
              <a:gd name="connsiteY8" fmla="*/ 824063 h 1624163"/>
              <a:gd name="connsiteX9" fmla="*/ 342900 w 940308"/>
              <a:gd name="connsiteY9" fmla="*/ 1227923 h 1624163"/>
              <a:gd name="connsiteX10" fmla="*/ 449580 w 940308"/>
              <a:gd name="connsiteY10" fmla="*/ 1433663 h 1624163"/>
              <a:gd name="connsiteX11" fmla="*/ 548640 w 940308"/>
              <a:gd name="connsiteY11" fmla="*/ 1487003 h 1624163"/>
              <a:gd name="connsiteX12" fmla="*/ 640080 w 940308"/>
              <a:gd name="connsiteY12" fmla="*/ 1403183 h 1624163"/>
              <a:gd name="connsiteX13" fmla="*/ 723900 w 940308"/>
              <a:gd name="connsiteY13" fmla="*/ 1387943 h 1624163"/>
              <a:gd name="connsiteX14" fmla="*/ 800100 w 940308"/>
              <a:gd name="connsiteY14" fmla="*/ 968843 h 1624163"/>
              <a:gd name="connsiteX15" fmla="*/ 940308 w 940308"/>
              <a:gd name="connsiteY15" fmla="*/ 1360511 h 1624163"/>
              <a:gd name="connsiteX0" fmla="*/ 0 w 940308"/>
              <a:gd name="connsiteY0" fmla="*/ 1601999 h 1601999"/>
              <a:gd name="connsiteX1" fmla="*/ 76200 w 940308"/>
              <a:gd name="connsiteY1" fmla="*/ 1502939 h 1601999"/>
              <a:gd name="connsiteX2" fmla="*/ 160020 w 940308"/>
              <a:gd name="connsiteY2" fmla="*/ 1502939 h 1601999"/>
              <a:gd name="connsiteX3" fmla="*/ 198120 w 940308"/>
              <a:gd name="connsiteY3" fmla="*/ 1038119 h 1601999"/>
              <a:gd name="connsiteX4" fmla="*/ 236220 w 940308"/>
              <a:gd name="connsiteY4" fmla="*/ 542819 h 1601999"/>
              <a:gd name="connsiteX5" fmla="*/ 243840 w 940308"/>
              <a:gd name="connsiteY5" fmla="*/ 1799 h 1601999"/>
              <a:gd name="connsiteX6" fmla="*/ 266700 w 940308"/>
              <a:gd name="connsiteY6" fmla="*/ 100859 h 1601999"/>
              <a:gd name="connsiteX7" fmla="*/ 281940 w 940308"/>
              <a:gd name="connsiteY7" fmla="*/ 352319 h 1601999"/>
              <a:gd name="connsiteX8" fmla="*/ 327660 w 940308"/>
              <a:gd name="connsiteY8" fmla="*/ 801899 h 1601999"/>
              <a:gd name="connsiteX9" fmla="*/ 342900 w 940308"/>
              <a:gd name="connsiteY9" fmla="*/ 1205759 h 1601999"/>
              <a:gd name="connsiteX10" fmla="*/ 449580 w 940308"/>
              <a:gd name="connsiteY10" fmla="*/ 1411499 h 1601999"/>
              <a:gd name="connsiteX11" fmla="*/ 548640 w 940308"/>
              <a:gd name="connsiteY11" fmla="*/ 1464839 h 1601999"/>
              <a:gd name="connsiteX12" fmla="*/ 640080 w 940308"/>
              <a:gd name="connsiteY12" fmla="*/ 1381019 h 1601999"/>
              <a:gd name="connsiteX13" fmla="*/ 723900 w 940308"/>
              <a:gd name="connsiteY13" fmla="*/ 1365779 h 1601999"/>
              <a:gd name="connsiteX14" fmla="*/ 800100 w 940308"/>
              <a:gd name="connsiteY14" fmla="*/ 946679 h 1601999"/>
              <a:gd name="connsiteX15" fmla="*/ 940308 w 940308"/>
              <a:gd name="connsiteY15" fmla="*/ 1338347 h 160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0308" h="1601999">
                <a:moveTo>
                  <a:pt x="0" y="1601999"/>
                </a:moveTo>
                <a:cubicBezTo>
                  <a:pt x="24765" y="1560724"/>
                  <a:pt x="49530" y="1519449"/>
                  <a:pt x="76200" y="1502939"/>
                </a:cubicBezTo>
                <a:cubicBezTo>
                  <a:pt x="102870" y="1486429"/>
                  <a:pt x="139700" y="1580409"/>
                  <a:pt x="160020" y="1502939"/>
                </a:cubicBezTo>
                <a:cubicBezTo>
                  <a:pt x="180340" y="1425469"/>
                  <a:pt x="185420" y="1198139"/>
                  <a:pt x="198120" y="1038119"/>
                </a:cubicBezTo>
                <a:cubicBezTo>
                  <a:pt x="210820" y="878099"/>
                  <a:pt x="228600" y="715539"/>
                  <a:pt x="236220" y="542819"/>
                </a:cubicBezTo>
                <a:cubicBezTo>
                  <a:pt x="243840" y="370099"/>
                  <a:pt x="238760" y="14121"/>
                  <a:pt x="243840" y="1799"/>
                </a:cubicBezTo>
                <a:cubicBezTo>
                  <a:pt x="248920" y="-10523"/>
                  <a:pt x="260350" y="42439"/>
                  <a:pt x="266700" y="100859"/>
                </a:cubicBezTo>
                <a:cubicBezTo>
                  <a:pt x="273050" y="159279"/>
                  <a:pt x="271780" y="235479"/>
                  <a:pt x="281940" y="352319"/>
                </a:cubicBezTo>
                <a:cubicBezTo>
                  <a:pt x="292100" y="469159"/>
                  <a:pt x="317500" y="659659"/>
                  <a:pt x="327660" y="801899"/>
                </a:cubicBezTo>
                <a:cubicBezTo>
                  <a:pt x="337820" y="944139"/>
                  <a:pt x="322580" y="1104159"/>
                  <a:pt x="342900" y="1205759"/>
                </a:cubicBezTo>
                <a:cubicBezTo>
                  <a:pt x="363220" y="1307359"/>
                  <a:pt x="415290" y="1368319"/>
                  <a:pt x="449580" y="1411499"/>
                </a:cubicBezTo>
                <a:cubicBezTo>
                  <a:pt x="483870" y="1454679"/>
                  <a:pt x="516890" y="1469919"/>
                  <a:pt x="548640" y="1464839"/>
                </a:cubicBezTo>
                <a:cubicBezTo>
                  <a:pt x="580390" y="1459759"/>
                  <a:pt x="610870" y="1397529"/>
                  <a:pt x="640080" y="1381019"/>
                </a:cubicBezTo>
                <a:cubicBezTo>
                  <a:pt x="669290" y="1364509"/>
                  <a:pt x="697230" y="1438169"/>
                  <a:pt x="723900" y="1365779"/>
                </a:cubicBezTo>
                <a:cubicBezTo>
                  <a:pt x="750570" y="1293389"/>
                  <a:pt x="772160" y="959379"/>
                  <a:pt x="800100" y="946679"/>
                </a:cubicBezTo>
                <a:cubicBezTo>
                  <a:pt x="828040" y="933979"/>
                  <a:pt x="908558" y="1160547"/>
                  <a:pt x="940308" y="1338347"/>
                </a:cubicBezTo>
              </a:path>
            </a:pathLst>
          </a:cu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8056B5B8-DC25-49C8-81D2-E3DE3ED1706B}"/>
              </a:ext>
            </a:extLst>
          </p:cNvPr>
          <p:cNvPicPr>
            <a:picLocks noChangeAspect="1"/>
          </p:cNvPicPr>
          <p:nvPr/>
        </p:nvPicPr>
        <p:blipFill>
          <a:blip r:embed="rId3"/>
          <a:stretch>
            <a:fillRect/>
          </a:stretch>
        </p:blipFill>
        <p:spPr>
          <a:xfrm>
            <a:off x="9632125" y="49723"/>
            <a:ext cx="2322505" cy="2325121"/>
          </a:xfrm>
          <a:prstGeom prst="rect">
            <a:avLst/>
          </a:prstGeom>
        </p:spPr>
      </p:pic>
      <p:pic>
        <p:nvPicPr>
          <p:cNvPr id="39" name="Picture 38">
            <a:extLst>
              <a:ext uri="{FF2B5EF4-FFF2-40B4-BE49-F238E27FC236}">
                <a16:creationId xmlns:a16="http://schemas.microsoft.com/office/drawing/2014/main" id="{BAC94407-CF28-40C9-94EE-3ED0D5673E91}"/>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42" name="TextBox 41">
            <a:extLst>
              <a:ext uri="{FF2B5EF4-FFF2-40B4-BE49-F238E27FC236}">
                <a16:creationId xmlns:a16="http://schemas.microsoft.com/office/drawing/2014/main" id="{873F00B4-95C4-416D-8169-5DB672B740EE}"/>
              </a:ext>
            </a:extLst>
          </p:cNvPr>
          <p:cNvSpPr txBox="1"/>
          <p:nvPr/>
        </p:nvSpPr>
        <p:spPr>
          <a:xfrm>
            <a:off x="7192509" y="1039240"/>
            <a:ext cx="2437911" cy="461665"/>
          </a:xfrm>
          <a:prstGeom prst="rect">
            <a:avLst/>
          </a:prstGeom>
          <a:noFill/>
        </p:spPr>
        <p:txBody>
          <a:bodyPr wrap="none" rtlCol="0">
            <a:spAutoFit/>
          </a:bodyPr>
          <a:lstStyle/>
          <a:p>
            <a:r>
              <a:rPr lang="en-US" sz="2400" b="1" dirty="0"/>
              <a:t>CELEBRITY DEATH</a:t>
            </a:r>
            <a:endParaRPr lang="en-CA" sz="2400" b="1" dirty="0"/>
          </a:p>
        </p:txBody>
      </p:sp>
      <p:grpSp>
        <p:nvGrpSpPr>
          <p:cNvPr id="43" name="Group 42">
            <a:extLst>
              <a:ext uri="{FF2B5EF4-FFF2-40B4-BE49-F238E27FC236}">
                <a16:creationId xmlns:a16="http://schemas.microsoft.com/office/drawing/2014/main" id="{87A8F2C1-7470-4BC8-99D4-217F1D40A070}"/>
              </a:ext>
            </a:extLst>
          </p:cNvPr>
          <p:cNvGrpSpPr/>
          <p:nvPr/>
        </p:nvGrpSpPr>
        <p:grpSpPr>
          <a:xfrm>
            <a:off x="332459" y="2254830"/>
            <a:ext cx="11835858" cy="4153874"/>
            <a:chOff x="332459" y="2254830"/>
            <a:chExt cx="11835858" cy="4153874"/>
          </a:xfrm>
        </p:grpSpPr>
        <p:sp>
          <p:nvSpPr>
            <p:cNvPr id="44" name="TextBox 43">
              <a:extLst>
                <a:ext uri="{FF2B5EF4-FFF2-40B4-BE49-F238E27FC236}">
                  <a16:creationId xmlns:a16="http://schemas.microsoft.com/office/drawing/2014/main" id="{54C90AF5-9641-421E-9876-DA8301A4B077}"/>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45" name="TextBox 44">
              <a:extLst>
                <a:ext uri="{FF2B5EF4-FFF2-40B4-BE49-F238E27FC236}">
                  <a16:creationId xmlns:a16="http://schemas.microsoft.com/office/drawing/2014/main" id="{3C57C7AC-3901-4EEF-BD69-EFDF9D60962A}"/>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46" name="TextBox 45">
              <a:extLst>
                <a:ext uri="{FF2B5EF4-FFF2-40B4-BE49-F238E27FC236}">
                  <a16:creationId xmlns:a16="http://schemas.microsoft.com/office/drawing/2014/main" id="{84D19755-63CD-4A15-AE74-14A12983FFD7}"/>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47" name="TextBox 46">
              <a:extLst>
                <a:ext uri="{FF2B5EF4-FFF2-40B4-BE49-F238E27FC236}">
                  <a16:creationId xmlns:a16="http://schemas.microsoft.com/office/drawing/2014/main" id="{405DE843-FE00-47EA-9E82-479F656758C0}"/>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48" name="TextBox 47">
              <a:extLst>
                <a:ext uri="{FF2B5EF4-FFF2-40B4-BE49-F238E27FC236}">
                  <a16:creationId xmlns:a16="http://schemas.microsoft.com/office/drawing/2014/main" id="{5F230A79-C5E6-405F-AEA9-B2FBB942F98B}"/>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49" name="TextBox 48">
              <a:extLst>
                <a:ext uri="{FF2B5EF4-FFF2-40B4-BE49-F238E27FC236}">
                  <a16:creationId xmlns:a16="http://schemas.microsoft.com/office/drawing/2014/main" id="{97787CB0-5907-4F02-BF9C-C9FF52B34CB0}"/>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50" name="Straight Connector 49">
              <a:extLst>
                <a:ext uri="{FF2B5EF4-FFF2-40B4-BE49-F238E27FC236}">
                  <a16:creationId xmlns:a16="http://schemas.microsoft.com/office/drawing/2014/main" id="{532AD484-50AD-4628-AB26-F82D665B1B37}"/>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44B80EB-099F-4E49-A1D9-CF63837E13EC}"/>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0140ACF-C538-4B6E-8552-AA532C09878A}"/>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0479409-5A3F-42CD-9065-D60F3C79DE51}"/>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EF74F96F-38B6-4B96-9E93-CD6773662A72}"/>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4203692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wipe(down)">
                                      <p:cBhvr>
                                        <p:cTn id="14" dur="1000"/>
                                        <p:tgtEl>
                                          <p:spTgt spid="58"/>
                                        </p:tgtEl>
                                      </p:cBhvr>
                                    </p:animEffect>
                                  </p:childTnLst>
                                </p:cTn>
                              </p:par>
                              <p:par>
                                <p:cTn id="15" presetID="22" presetClass="exit" presetSubtype="1" fill="hold" grpId="0" nodeType="withEffect">
                                  <p:stCondLst>
                                    <p:cond delay="0"/>
                                  </p:stCondLst>
                                  <p:childTnLst>
                                    <p:animEffect transition="out" filter="wipe(up)">
                                      <p:cBhvr>
                                        <p:cTn id="16" dur="1000"/>
                                        <p:tgtEl>
                                          <p:spTgt spid="41"/>
                                        </p:tgtEl>
                                      </p:cBhvr>
                                    </p:animEffect>
                                    <p:set>
                                      <p:cBhvr>
                                        <p:cTn id="17" dur="1" fill="hold">
                                          <p:stCondLst>
                                            <p:cond delay="999"/>
                                          </p:stCondLst>
                                        </p:cTn>
                                        <p:tgtEl>
                                          <p:spTgt spid="41"/>
                                        </p:tgtEl>
                                        <p:attrNameLst>
                                          <p:attrName>style.visibility</p:attrName>
                                        </p:attrNameLst>
                                      </p:cBhvr>
                                      <p:to>
                                        <p:strVal val="hidden"/>
                                      </p:to>
                                    </p:set>
                                  </p:childTnLst>
                                </p:cTn>
                              </p:par>
                              <p:par>
                                <p:cTn id="18" presetID="10" presetClass="entr" presetSubtype="0" fill="hold" grpId="0" nodeType="withEffect">
                                  <p:stCondLst>
                                    <p:cond delay="50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41" grpId="0" animBg="1"/>
      <p:bldP spid="58" grpId="0" animBg="1"/>
      <p:bldP spid="4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grpSp>
        <p:nvGrpSpPr>
          <p:cNvPr id="12" name="Group 11"/>
          <p:cNvGrpSpPr/>
          <p:nvPr/>
        </p:nvGrpSpPr>
        <p:grpSpPr>
          <a:xfrm>
            <a:off x="6327664" y="3366197"/>
            <a:ext cx="3500739" cy="3184025"/>
            <a:chOff x="6327664" y="3366197"/>
            <a:chExt cx="3500739" cy="3184025"/>
          </a:xfrm>
        </p:grpSpPr>
        <p:sp>
          <p:nvSpPr>
            <p:cNvPr id="123" name="Rectangle 122"/>
            <p:cNvSpPr/>
            <p:nvPr/>
          </p:nvSpPr>
          <p:spPr>
            <a:xfrm>
              <a:off x="6327664" y="3366197"/>
              <a:ext cx="3500739" cy="3184025"/>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p:cNvSpPr txBox="1"/>
            <p:nvPr/>
          </p:nvSpPr>
          <p:spPr>
            <a:xfrm>
              <a:off x="7377937" y="6253440"/>
              <a:ext cx="1494320" cy="261610"/>
            </a:xfrm>
            <a:prstGeom prst="rect">
              <a:avLst/>
            </a:prstGeom>
            <a:noFill/>
          </p:spPr>
          <p:txBody>
            <a:bodyPr wrap="none" rtlCol="0">
              <a:spAutoFit/>
            </a:bodyPr>
            <a:lstStyle/>
            <a:p>
              <a:pPr algn="ctr"/>
              <a:r>
                <a:rPr lang="en-US" sz="1100" baseline="30000" dirty="0">
                  <a:solidFill>
                    <a:schemeClr val="tx1">
                      <a:lumMod val="75000"/>
                      <a:lumOff val="25000"/>
                    </a:schemeClr>
                  </a:solidFill>
                </a:rPr>
                <a:t>comScore July 208, PHD Estimates</a:t>
              </a:r>
              <a:endParaRPr lang="en-US" sz="1100" dirty="0">
                <a:solidFill>
                  <a:schemeClr val="tx1">
                    <a:lumMod val="75000"/>
                    <a:lumOff val="25000"/>
                  </a:schemeClr>
                </a:solidFill>
              </a:endParaRPr>
            </a:p>
          </p:txBody>
        </p:sp>
      </p:grpSp>
      <p:sp>
        <p:nvSpPr>
          <p:cNvPr id="167" name="TextBox 166"/>
          <p:cNvSpPr txBox="1"/>
          <p:nvPr/>
        </p:nvSpPr>
        <p:spPr>
          <a:xfrm>
            <a:off x="8269686" y="4458750"/>
            <a:ext cx="1202346" cy="823302"/>
          </a:xfrm>
          <a:prstGeom prst="rect">
            <a:avLst/>
          </a:prstGeom>
          <a:noFill/>
          <a:ln w="3175">
            <a:noFill/>
          </a:ln>
        </p:spPr>
        <p:txBody>
          <a:bodyPr wrap="square" rtlCol="0">
            <a:spAutoFit/>
          </a:bodyPr>
          <a:lstStyle/>
          <a:p>
            <a:pPr algn="r">
              <a:lnSpc>
                <a:spcPts val="1900"/>
              </a:lnSpc>
            </a:pPr>
            <a:r>
              <a:rPr lang="en-US" sz="1400" dirty="0">
                <a:solidFill>
                  <a:srgbClr val="00B050"/>
                </a:solidFill>
                <a:latin typeface="Century Gothic" panose="020B0502020202020204" pitchFamily="34" charset="0"/>
              </a:rPr>
              <a:t>97%  2,994</a:t>
            </a:r>
          </a:p>
          <a:p>
            <a:pPr algn="r">
              <a:lnSpc>
                <a:spcPts val="1900"/>
              </a:lnSpc>
            </a:pPr>
            <a:r>
              <a:rPr lang="en-US" sz="1400" dirty="0">
                <a:solidFill>
                  <a:srgbClr val="00B050"/>
                </a:solidFill>
                <a:latin typeface="Century Gothic" panose="020B0502020202020204" pitchFamily="34" charset="0"/>
              </a:rPr>
              <a:t>93%  1,692</a:t>
            </a:r>
          </a:p>
          <a:p>
            <a:pPr algn="r">
              <a:lnSpc>
                <a:spcPts val="1900"/>
              </a:lnSpc>
            </a:pPr>
            <a:r>
              <a:rPr lang="en-US" sz="1400" dirty="0">
                <a:solidFill>
                  <a:srgbClr val="00B050"/>
                </a:solidFill>
                <a:latin typeface="Century Gothic" panose="020B0502020202020204" pitchFamily="34" charset="0"/>
              </a:rPr>
              <a:t>90%  1,302</a:t>
            </a:r>
          </a:p>
        </p:txBody>
      </p:sp>
      <p:sp>
        <p:nvSpPr>
          <p:cNvPr id="168" name="TextBox 167"/>
          <p:cNvSpPr txBox="1"/>
          <p:nvPr/>
        </p:nvSpPr>
        <p:spPr>
          <a:xfrm>
            <a:off x="6234585" y="4458750"/>
            <a:ext cx="1708025" cy="823302"/>
          </a:xfrm>
          <a:prstGeom prst="rect">
            <a:avLst/>
          </a:prstGeom>
          <a:noFill/>
          <a:ln w="3175">
            <a:noFill/>
          </a:ln>
        </p:spPr>
        <p:txBody>
          <a:bodyPr wrap="square" rtlCol="0">
            <a:spAutoFit/>
          </a:bodyPr>
          <a:lstStyle/>
          <a:p>
            <a:pPr algn="r">
              <a:lnSpc>
                <a:spcPts val="1900"/>
              </a:lnSpc>
            </a:pPr>
            <a:r>
              <a:rPr lang="en-US" sz="1400" dirty="0">
                <a:solidFill>
                  <a:srgbClr val="00B050"/>
                </a:solidFill>
                <a:latin typeface="Century Gothic" panose="020B0502020202020204" pitchFamily="34" charset="0"/>
              </a:rPr>
              <a:t>UNEARTHED</a:t>
            </a:r>
          </a:p>
          <a:p>
            <a:pPr algn="r">
              <a:lnSpc>
                <a:spcPts val="1900"/>
              </a:lnSpc>
            </a:pPr>
            <a:r>
              <a:rPr lang="en-US" sz="1400" dirty="0">
                <a:solidFill>
                  <a:srgbClr val="00B050"/>
                </a:solidFill>
                <a:latin typeface="Century Gothic" panose="020B0502020202020204" pitchFamily="34" charset="0"/>
              </a:rPr>
              <a:t>NON-VIDEO</a:t>
            </a:r>
          </a:p>
          <a:p>
            <a:pPr algn="r">
              <a:lnSpc>
                <a:spcPts val="1900"/>
              </a:lnSpc>
            </a:pPr>
            <a:r>
              <a:rPr lang="en-US" sz="1400" dirty="0">
                <a:solidFill>
                  <a:srgbClr val="00B050"/>
                </a:solidFill>
                <a:latin typeface="Century Gothic" panose="020B0502020202020204" pitchFamily="34" charset="0"/>
              </a:rPr>
              <a:t>VIDEO</a:t>
            </a:r>
          </a:p>
        </p:txBody>
      </p:sp>
      <p:sp>
        <p:nvSpPr>
          <p:cNvPr id="110" name="TextBox 109"/>
          <p:cNvSpPr txBox="1"/>
          <p:nvPr/>
        </p:nvSpPr>
        <p:spPr>
          <a:xfrm>
            <a:off x="6907380" y="4116282"/>
            <a:ext cx="2517268" cy="307777"/>
          </a:xfrm>
          <a:prstGeom prst="rect">
            <a:avLst/>
          </a:prstGeom>
          <a:noFill/>
          <a:ln w="3175">
            <a:noFill/>
          </a:ln>
        </p:spPr>
        <p:txBody>
          <a:bodyPr wrap="square" rtlCol="0">
            <a:spAutoFit/>
          </a:bodyPr>
          <a:lstStyle/>
          <a:p>
            <a:pPr algn="ctr"/>
            <a:r>
              <a:rPr lang="en-US" sz="1400" b="1" u="sng" dirty="0">
                <a:solidFill>
                  <a:srgbClr val="00B050"/>
                </a:solidFill>
                <a:latin typeface="Century Gothic" panose="020B0502020202020204" pitchFamily="34" charset="0"/>
              </a:rPr>
              <a:t>ADULTS 18-34</a:t>
            </a:r>
          </a:p>
        </p:txBody>
      </p:sp>
      <p:pic>
        <p:nvPicPr>
          <p:cNvPr id="125" name="Picture 124"/>
          <p:cNvPicPr>
            <a:picLocks noChangeAspect="1"/>
          </p:cNvPicPr>
          <p:nvPr/>
        </p:nvPicPr>
        <p:blipFill>
          <a:blip r:embed="rId3"/>
          <a:stretch>
            <a:fillRect/>
          </a:stretch>
        </p:blipFill>
        <p:spPr>
          <a:xfrm>
            <a:off x="11668286" y="280046"/>
            <a:ext cx="465860" cy="475408"/>
          </a:xfrm>
          <a:prstGeom prst="rect">
            <a:avLst/>
          </a:prstGeom>
        </p:spPr>
      </p:pic>
      <p:pic>
        <p:nvPicPr>
          <p:cNvPr id="127" name="Picture 126"/>
          <p:cNvPicPr>
            <a:picLocks noChangeAspect="1"/>
          </p:cNvPicPr>
          <p:nvPr/>
        </p:nvPicPr>
        <p:blipFill>
          <a:blip r:embed="rId4"/>
          <a:stretch>
            <a:fillRect/>
          </a:stretch>
        </p:blipFill>
        <p:spPr>
          <a:xfrm>
            <a:off x="6728881" y="762205"/>
            <a:ext cx="548680" cy="382394"/>
          </a:xfrm>
          <a:prstGeom prst="rect">
            <a:avLst/>
          </a:prstGeom>
        </p:spPr>
      </p:pic>
      <p:pic>
        <p:nvPicPr>
          <p:cNvPr id="128" name="Picture 127"/>
          <p:cNvPicPr>
            <a:picLocks noChangeAspect="1"/>
          </p:cNvPicPr>
          <p:nvPr/>
        </p:nvPicPr>
        <p:blipFill>
          <a:blip r:embed="rId3"/>
          <a:stretch>
            <a:fillRect/>
          </a:stretch>
        </p:blipFill>
        <p:spPr>
          <a:xfrm>
            <a:off x="7997025" y="4408189"/>
            <a:ext cx="399170" cy="407352"/>
          </a:xfrm>
          <a:prstGeom prst="rect">
            <a:avLst/>
          </a:prstGeom>
        </p:spPr>
      </p:pic>
      <p:pic>
        <p:nvPicPr>
          <p:cNvPr id="129" name="Picture 128"/>
          <p:cNvPicPr>
            <a:picLocks noChangeAspect="1"/>
          </p:cNvPicPr>
          <p:nvPr/>
        </p:nvPicPr>
        <p:blipFill>
          <a:blip r:embed="rId5"/>
          <a:stretch>
            <a:fillRect/>
          </a:stretch>
        </p:blipFill>
        <p:spPr>
          <a:xfrm>
            <a:off x="7970414" y="4953094"/>
            <a:ext cx="452392" cy="416208"/>
          </a:xfrm>
          <a:prstGeom prst="rect">
            <a:avLst/>
          </a:prstGeom>
        </p:spPr>
      </p:pic>
      <p:pic>
        <p:nvPicPr>
          <p:cNvPr id="130" name="Picture 129"/>
          <p:cNvPicPr>
            <a:picLocks noChangeAspect="1"/>
          </p:cNvPicPr>
          <p:nvPr/>
        </p:nvPicPr>
        <p:blipFill>
          <a:blip r:embed="rId4"/>
          <a:stretch>
            <a:fillRect/>
          </a:stretch>
        </p:blipFill>
        <p:spPr>
          <a:xfrm>
            <a:off x="7961543" y="4732674"/>
            <a:ext cx="470134" cy="327652"/>
          </a:xfrm>
          <a:prstGeom prst="rect">
            <a:avLst/>
          </a:prstGeom>
        </p:spPr>
      </p:pic>
      <p:pic>
        <p:nvPicPr>
          <p:cNvPr id="132" name="Picture 131">
            <a:extLst>
              <a:ext uri="{FF2B5EF4-FFF2-40B4-BE49-F238E27FC236}">
                <a16:creationId xmlns:a16="http://schemas.microsoft.com/office/drawing/2014/main" id="{49AEA74F-B53F-484F-AEC3-A8E22C0F2DB0}"/>
              </a:ext>
            </a:extLst>
          </p:cNvPr>
          <p:cNvPicPr>
            <a:picLocks noChangeAspect="1"/>
          </p:cNvPicPr>
          <p:nvPr/>
        </p:nvPicPr>
        <p:blipFill>
          <a:blip r:embed="rId6"/>
          <a:stretch>
            <a:fillRect/>
          </a:stretch>
        </p:blipFill>
        <p:spPr>
          <a:xfrm>
            <a:off x="5525731" y="1032913"/>
            <a:ext cx="566762" cy="391346"/>
          </a:xfrm>
          <a:prstGeom prst="rect">
            <a:avLst/>
          </a:prstGeom>
        </p:spPr>
      </p:pic>
      <p:pic>
        <p:nvPicPr>
          <p:cNvPr id="138" name="Picture 137">
            <a:extLst>
              <a:ext uri="{FF2B5EF4-FFF2-40B4-BE49-F238E27FC236}">
                <a16:creationId xmlns:a16="http://schemas.microsoft.com/office/drawing/2014/main" id="{DCF8CF86-511F-4BF5-A066-FD85F6EA7F22}"/>
              </a:ext>
            </a:extLst>
          </p:cNvPr>
          <p:cNvPicPr>
            <a:picLocks noChangeAspect="1"/>
          </p:cNvPicPr>
          <p:nvPr/>
        </p:nvPicPr>
        <p:blipFill>
          <a:blip r:embed="rId7"/>
          <a:stretch>
            <a:fillRect/>
          </a:stretch>
        </p:blipFill>
        <p:spPr>
          <a:xfrm>
            <a:off x="3609859" y="1363590"/>
            <a:ext cx="539772" cy="485806"/>
          </a:xfrm>
          <a:prstGeom prst="rect">
            <a:avLst/>
          </a:prstGeom>
        </p:spPr>
      </p:pic>
      <p:pic>
        <p:nvPicPr>
          <p:cNvPr id="139" name="Picture 138">
            <a:extLst>
              <a:ext uri="{FF2B5EF4-FFF2-40B4-BE49-F238E27FC236}">
                <a16:creationId xmlns:a16="http://schemas.microsoft.com/office/drawing/2014/main" id="{70A94A27-8ACC-48CF-BD1E-97C61ADFA605}"/>
              </a:ext>
            </a:extLst>
          </p:cNvPr>
          <p:cNvPicPr>
            <a:picLocks noChangeAspect="1"/>
          </p:cNvPicPr>
          <p:nvPr/>
        </p:nvPicPr>
        <p:blipFill>
          <a:blip r:embed="rId8"/>
          <a:stretch>
            <a:fillRect/>
          </a:stretch>
        </p:blipFill>
        <p:spPr>
          <a:xfrm>
            <a:off x="8508792" y="479935"/>
            <a:ext cx="458806" cy="485810"/>
          </a:xfrm>
          <a:prstGeom prst="rect">
            <a:avLst/>
          </a:prstGeom>
        </p:spPr>
      </p:pic>
      <p:grpSp>
        <p:nvGrpSpPr>
          <p:cNvPr id="140" name="Group 139">
            <a:extLst>
              <a:ext uri="{FF2B5EF4-FFF2-40B4-BE49-F238E27FC236}">
                <a16:creationId xmlns:a16="http://schemas.microsoft.com/office/drawing/2014/main" id="{040D77C9-B0BE-4212-815C-3F161FBCCFFC}"/>
              </a:ext>
            </a:extLst>
          </p:cNvPr>
          <p:cNvGrpSpPr/>
          <p:nvPr/>
        </p:nvGrpSpPr>
        <p:grpSpPr>
          <a:xfrm>
            <a:off x="430571" y="538891"/>
            <a:ext cx="6215901" cy="5154469"/>
            <a:chOff x="430571" y="538891"/>
            <a:chExt cx="6215901" cy="5154469"/>
          </a:xfrm>
        </p:grpSpPr>
        <p:grpSp>
          <p:nvGrpSpPr>
            <p:cNvPr id="141" name="Group 140">
              <a:extLst>
                <a:ext uri="{FF2B5EF4-FFF2-40B4-BE49-F238E27FC236}">
                  <a16:creationId xmlns:a16="http://schemas.microsoft.com/office/drawing/2014/main" id="{6085E9EC-7D4E-4717-80D6-B71223E88623}"/>
                </a:ext>
              </a:extLst>
            </p:cNvPr>
            <p:cNvGrpSpPr/>
            <p:nvPr/>
          </p:nvGrpSpPr>
          <p:grpSpPr>
            <a:xfrm>
              <a:off x="645543" y="1653333"/>
              <a:ext cx="228600" cy="225425"/>
              <a:chOff x="4630738" y="4584700"/>
              <a:chExt cx="228600" cy="225425"/>
            </a:xfrm>
          </p:grpSpPr>
          <p:sp>
            <p:nvSpPr>
              <p:cNvPr id="148" name="Freeform 5">
                <a:extLst>
                  <a:ext uri="{FF2B5EF4-FFF2-40B4-BE49-F238E27FC236}">
                    <a16:creationId xmlns:a16="http://schemas.microsoft.com/office/drawing/2014/main" id="{63B15DF8-950C-4F83-AB63-ADF38695F971}"/>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close/>
                  </a:path>
                </a:pathLst>
              </a:custGeom>
              <a:solidFill>
                <a:schemeClr val="tx1">
                  <a:lumMod val="50000"/>
                  <a:lumOff val="50000"/>
                </a:schemeClr>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9" name="Freeform 6">
                <a:extLst>
                  <a:ext uri="{FF2B5EF4-FFF2-40B4-BE49-F238E27FC236}">
                    <a16:creationId xmlns:a16="http://schemas.microsoft.com/office/drawing/2014/main" id="{78B8ED1A-B75B-4530-A43B-7F7C7FC0559D}"/>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Rectangle 7">
                <a:extLst>
                  <a:ext uri="{FF2B5EF4-FFF2-40B4-BE49-F238E27FC236}">
                    <a16:creationId xmlns:a16="http://schemas.microsoft.com/office/drawing/2014/main" id="{B1EF8694-5A3C-49E8-81B1-30232C9D9E24}"/>
                  </a:ext>
                </a:extLst>
              </p:cNvPr>
              <p:cNvSpPr>
                <a:spLocks noChangeArrowheads="1"/>
              </p:cNvSpPr>
              <p:nvPr/>
            </p:nvSpPr>
            <p:spPr bwMode="auto">
              <a:xfrm>
                <a:off x="4692941" y="4589690"/>
                <a:ext cx="1041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rPr>
                  <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pic>
          <p:nvPicPr>
            <p:cNvPr id="143" name="Picture 142">
              <a:extLst>
                <a:ext uri="{FF2B5EF4-FFF2-40B4-BE49-F238E27FC236}">
                  <a16:creationId xmlns:a16="http://schemas.microsoft.com/office/drawing/2014/main" id="{5FF2A934-E97F-49E6-AD4C-A7BF9315600F}"/>
                </a:ext>
              </a:extLst>
            </p:cNvPr>
            <p:cNvPicPr>
              <a:picLocks noChangeAspect="1"/>
            </p:cNvPicPr>
            <p:nvPr/>
          </p:nvPicPr>
          <p:blipFill>
            <a:blip r:embed="rId9"/>
            <a:stretch>
              <a:fillRect/>
            </a:stretch>
          </p:blipFill>
          <p:spPr>
            <a:xfrm>
              <a:off x="664860" y="4918867"/>
              <a:ext cx="302918" cy="356804"/>
            </a:xfrm>
            <a:prstGeom prst="rect">
              <a:avLst/>
            </a:prstGeom>
          </p:spPr>
        </p:pic>
        <p:pic>
          <p:nvPicPr>
            <p:cNvPr id="144" name="Picture 143">
              <a:extLst>
                <a:ext uri="{FF2B5EF4-FFF2-40B4-BE49-F238E27FC236}">
                  <a16:creationId xmlns:a16="http://schemas.microsoft.com/office/drawing/2014/main" id="{D6D93B90-83BC-4C15-960A-2EEA05B24793}"/>
                </a:ext>
              </a:extLst>
            </p:cNvPr>
            <p:cNvPicPr>
              <a:picLocks noChangeAspect="1"/>
            </p:cNvPicPr>
            <p:nvPr/>
          </p:nvPicPr>
          <p:blipFill>
            <a:blip r:embed="rId10"/>
            <a:stretch>
              <a:fillRect/>
            </a:stretch>
          </p:blipFill>
          <p:spPr>
            <a:xfrm>
              <a:off x="6339166" y="538891"/>
              <a:ext cx="307306" cy="361970"/>
            </a:xfrm>
            <a:prstGeom prst="rect">
              <a:avLst/>
            </a:prstGeom>
          </p:spPr>
        </p:pic>
        <p:pic>
          <p:nvPicPr>
            <p:cNvPr id="145" name="Picture 144">
              <a:extLst>
                <a:ext uri="{FF2B5EF4-FFF2-40B4-BE49-F238E27FC236}">
                  <a16:creationId xmlns:a16="http://schemas.microsoft.com/office/drawing/2014/main" id="{06637BC6-0507-46DB-AF9B-6C8F9613EBDB}"/>
                </a:ext>
              </a:extLst>
            </p:cNvPr>
            <p:cNvPicPr>
              <a:picLocks noChangeAspect="1"/>
            </p:cNvPicPr>
            <p:nvPr/>
          </p:nvPicPr>
          <p:blipFill>
            <a:blip r:embed="rId11"/>
            <a:stretch>
              <a:fillRect/>
            </a:stretch>
          </p:blipFill>
          <p:spPr>
            <a:xfrm>
              <a:off x="3830927" y="1400894"/>
              <a:ext cx="313852" cy="369686"/>
            </a:xfrm>
            <a:prstGeom prst="rect">
              <a:avLst/>
            </a:prstGeom>
          </p:spPr>
        </p:pic>
        <p:pic>
          <p:nvPicPr>
            <p:cNvPr id="147" name="Picture 146">
              <a:extLst>
                <a:ext uri="{FF2B5EF4-FFF2-40B4-BE49-F238E27FC236}">
                  <a16:creationId xmlns:a16="http://schemas.microsoft.com/office/drawing/2014/main" id="{6839C6AC-3253-4BA6-BFAE-D7DCE1552108}"/>
                </a:ext>
              </a:extLst>
            </p:cNvPr>
            <p:cNvPicPr>
              <a:picLocks noChangeAspect="1"/>
            </p:cNvPicPr>
            <p:nvPr/>
          </p:nvPicPr>
          <p:blipFill>
            <a:blip r:embed="rId12"/>
            <a:stretch>
              <a:fillRect/>
            </a:stretch>
          </p:blipFill>
          <p:spPr>
            <a:xfrm>
              <a:off x="430571" y="5304986"/>
              <a:ext cx="329724" cy="388374"/>
            </a:xfrm>
            <a:prstGeom prst="rect">
              <a:avLst/>
            </a:prstGeom>
          </p:spPr>
        </p:pic>
        <p:pic>
          <p:nvPicPr>
            <p:cNvPr id="142" name="Picture 141">
              <a:extLst>
                <a:ext uri="{FF2B5EF4-FFF2-40B4-BE49-F238E27FC236}">
                  <a16:creationId xmlns:a16="http://schemas.microsoft.com/office/drawing/2014/main" id="{C1040B23-C0D6-410A-8FCD-D90901EB96EC}"/>
                </a:ext>
              </a:extLst>
            </p:cNvPr>
            <p:cNvPicPr>
              <a:picLocks noChangeAspect="1"/>
            </p:cNvPicPr>
            <p:nvPr/>
          </p:nvPicPr>
          <p:blipFill>
            <a:blip r:embed="rId13"/>
            <a:stretch>
              <a:fillRect/>
            </a:stretch>
          </p:blipFill>
          <p:spPr>
            <a:xfrm>
              <a:off x="5418138" y="1031587"/>
              <a:ext cx="354170" cy="417172"/>
            </a:xfrm>
            <a:prstGeom prst="rect">
              <a:avLst/>
            </a:prstGeom>
          </p:spPr>
        </p:pic>
      </p:grpSp>
      <p:grpSp>
        <p:nvGrpSpPr>
          <p:cNvPr id="151" name="Group 150">
            <a:extLst>
              <a:ext uri="{FF2B5EF4-FFF2-40B4-BE49-F238E27FC236}">
                <a16:creationId xmlns:a16="http://schemas.microsoft.com/office/drawing/2014/main" id="{4F217744-A861-4BD6-A854-F7EE90F8C7E6}"/>
              </a:ext>
            </a:extLst>
          </p:cNvPr>
          <p:cNvGrpSpPr/>
          <p:nvPr/>
        </p:nvGrpSpPr>
        <p:grpSpPr>
          <a:xfrm>
            <a:off x="10151221" y="4185364"/>
            <a:ext cx="1542419" cy="1970945"/>
            <a:chOff x="10151221" y="4185364"/>
            <a:chExt cx="1542419" cy="1970945"/>
          </a:xfrm>
        </p:grpSpPr>
        <p:grpSp>
          <p:nvGrpSpPr>
            <p:cNvPr id="152" name="Group 151">
              <a:extLst>
                <a:ext uri="{FF2B5EF4-FFF2-40B4-BE49-F238E27FC236}">
                  <a16:creationId xmlns:a16="http://schemas.microsoft.com/office/drawing/2014/main" id="{53631911-726B-46B9-80EC-0A5CCFEA4152}"/>
                </a:ext>
              </a:extLst>
            </p:cNvPr>
            <p:cNvGrpSpPr/>
            <p:nvPr/>
          </p:nvGrpSpPr>
          <p:grpSpPr>
            <a:xfrm>
              <a:off x="10151221" y="4185364"/>
              <a:ext cx="1542419" cy="1970945"/>
              <a:chOff x="10151221" y="4185364"/>
              <a:chExt cx="1542419" cy="1970945"/>
            </a:xfrm>
          </p:grpSpPr>
          <p:sp>
            <p:nvSpPr>
              <p:cNvPr id="154" name="Rectangle 153">
                <a:extLst>
                  <a:ext uri="{FF2B5EF4-FFF2-40B4-BE49-F238E27FC236}">
                    <a16:creationId xmlns:a16="http://schemas.microsoft.com/office/drawing/2014/main" id="{F55A4D37-5A2B-48BD-8DCB-123E712F71B9}"/>
                  </a:ext>
                </a:extLst>
              </p:cNvPr>
              <p:cNvSpPr/>
              <p:nvPr/>
            </p:nvSpPr>
            <p:spPr>
              <a:xfrm>
                <a:off x="10151221" y="4185364"/>
                <a:ext cx="1542419" cy="1970945"/>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E85295C4-7793-4AD4-A9FF-EDC601977E65}"/>
                  </a:ext>
                </a:extLst>
              </p:cNvPr>
              <p:cNvSpPr txBox="1"/>
              <p:nvPr/>
            </p:nvSpPr>
            <p:spPr>
              <a:xfrm>
                <a:off x="10437930" y="4264577"/>
                <a:ext cx="1196175" cy="1862048"/>
              </a:xfrm>
              <a:prstGeom prst="rect">
                <a:avLst/>
              </a:prstGeom>
              <a:noFill/>
              <a:ln w="3175">
                <a:noFill/>
              </a:ln>
            </p:spPr>
            <p:txBody>
              <a:bodyPr wrap="square" rtlCol="0">
                <a:spAutoFit/>
              </a:bodyPr>
              <a:lstStyle/>
              <a:p>
                <a:pPr>
                  <a:lnSpc>
                    <a:spcPts val="2300"/>
                  </a:lnSpc>
                </a:pPr>
                <a:r>
                  <a:rPr lang="en-US" sz="1400" dirty="0">
                    <a:solidFill>
                      <a:schemeClr val="tx1">
                        <a:lumMod val="65000"/>
                        <a:lumOff val="35000"/>
                      </a:schemeClr>
                    </a:solidFill>
                    <a:latin typeface="Century Gothic" panose="020B0502020202020204" pitchFamily="34" charset="0"/>
                  </a:rPr>
                  <a:t>TV</a:t>
                </a:r>
              </a:p>
              <a:p>
                <a:pPr>
                  <a:lnSpc>
                    <a:spcPts val="2300"/>
                  </a:lnSpc>
                </a:pPr>
                <a:r>
                  <a:rPr lang="en-US" sz="1400" dirty="0">
                    <a:solidFill>
                      <a:schemeClr val="tx1">
                        <a:lumMod val="65000"/>
                        <a:lumOff val="35000"/>
                      </a:schemeClr>
                    </a:solidFill>
                    <a:latin typeface="Century Gothic" panose="020B0502020202020204" pitchFamily="34" charset="0"/>
                  </a:rPr>
                  <a:t>Radio</a:t>
                </a:r>
              </a:p>
              <a:p>
                <a:pPr>
                  <a:lnSpc>
                    <a:spcPts val="2300"/>
                  </a:lnSpc>
                </a:pPr>
                <a:r>
                  <a:rPr lang="en-US" sz="1400" dirty="0">
                    <a:solidFill>
                      <a:schemeClr val="tx1">
                        <a:lumMod val="65000"/>
                        <a:lumOff val="35000"/>
                      </a:schemeClr>
                    </a:solidFill>
                    <a:latin typeface="Century Gothic" panose="020B0502020202020204" pitchFamily="34" charset="0"/>
                  </a:rPr>
                  <a:t>Newspaper</a:t>
                </a:r>
              </a:p>
              <a:p>
                <a:pPr>
                  <a:lnSpc>
                    <a:spcPts val="2300"/>
                  </a:lnSpc>
                </a:pPr>
                <a:r>
                  <a:rPr lang="en-US" sz="1400" dirty="0">
                    <a:solidFill>
                      <a:schemeClr val="tx1">
                        <a:lumMod val="65000"/>
                        <a:lumOff val="35000"/>
                      </a:schemeClr>
                    </a:solidFill>
                    <a:latin typeface="Century Gothic" panose="020B0502020202020204" pitchFamily="34" charset="0"/>
                  </a:rPr>
                  <a:t>Magazine</a:t>
                </a:r>
              </a:p>
              <a:p>
                <a:pPr>
                  <a:lnSpc>
                    <a:spcPts val="2300"/>
                  </a:lnSpc>
                </a:pPr>
                <a:r>
                  <a:rPr lang="en-US" sz="1400" dirty="0">
                    <a:solidFill>
                      <a:schemeClr val="tx1">
                        <a:lumMod val="65000"/>
                        <a:lumOff val="35000"/>
                      </a:schemeClr>
                    </a:solidFill>
                    <a:latin typeface="Century Gothic" panose="020B0502020202020204" pitchFamily="34" charset="0"/>
                  </a:rPr>
                  <a:t>Internet</a:t>
                </a:r>
              </a:p>
              <a:p>
                <a:pPr>
                  <a:lnSpc>
                    <a:spcPts val="2300"/>
                  </a:lnSpc>
                </a:pPr>
                <a:r>
                  <a:rPr lang="en-US" sz="1400" dirty="0">
                    <a:solidFill>
                      <a:schemeClr val="tx1">
                        <a:lumMod val="65000"/>
                        <a:lumOff val="35000"/>
                      </a:schemeClr>
                    </a:solidFill>
                    <a:latin typeface="Century Gothic" panose="020B0502020202020204" pitchFamily="34" charset="0"/>
                  </a:rPr>
                  <a:t>OOH</a:t>
                </a:r>
              </a:p>
            </p:txBody>
          </p:sp>
          <p:pic>
            <p:nvPicPr>
              <p:cNvPr id="156" name="Picture 155">
                <a:extLst>
                  <a:ext uri="{FF2B5EF4-FFF2-40B4-BE49-F238E27FC236}">
                    <a16:creationId xmlns:a16="http://schemas.microsoft.com/office/drawing/2014/main" id="{844F8FE1-5EDD-49A3-8726-56EF55B865D2}"/>
                  </a:ext>
                </a:extLst>
              </p:cNvPr>
              <p:cNvPicPr>
                <a:picLocks noChangeAspect="1"/>
              </p:cNvPicPr>
              <p:nvPr/>
            </p:nvPicPr>
            <p:blipFill>
              <a:blip r:embed="rId10"/>
              <a:stretch>
                <a:fillRect/>
              </a:stretch>
            </p:blipFill>
            <p:spPr>
              <a:xfrm>
                <a:off x="10217364" y="4354761"/>
                <a:ext cx="250566" cy="295138"/>
              </a:xfrm>
              <a:prstGeom prst="rect">
                <a:avLst/>
              </a:prstGeom>
            </p:spPr>
          </p:pic>
          <p:pic>
            <p:nvPicPr>
              <p:cNvPr id="157" name="Picture 156">
                <a:extLst>
                  <a:ext uri="{FF2B5EF4-FFF2-40B4-BE49-F238E27FC236}">
                    <a16:creationId xmlns:a16="http://schemas.microsoft.com/office/drawing/2014/main" id="{2BE4538E-2E8E-4E8F-B662-F280856C4585}"/>
                  </a:ext>
                </a:extLst>
              </p:cNvPr>
              <p:cNvPicPr>
                <a:picLocks noChangeAspect="1"/>
              </p:cNvPicPr>
              <p:nvPr/>
            </p:nvPicPr>
            <p:blipFill>
              <a:blip r:embed="rId11"/>
              <a:stretch>
                <a:fillRect/>
              </a:stretch>
            </p:blipFill>
            <p:spPr>
              <a:xfrm>
                <a:off x="10214696" y="4649989"/>
                <a:ext cx="255902" cy="301426"/>
              </a:xfrm>
              <a:prstGeom prst="rect">
                <a:avLst/>
              </a:prstGeom>
            </p:spPr>
          </p:pic>
          <p:pic>
            <p:nvPicPr>
              <p:cNvPr id="158" name="Picture 157">
                <a:extLst>
                  <a:ext uri="{FF2B5EF4-FFF2-40B4-BE49-F238E27FC236}">
                    <a16:creationId xmlns:a16="http://schemas.microsoft.com/office/drawing/2014/main" id="{2BFAB06C-29BE-42A9-86C7-FDED46D8787A}"/>
                  </a:ext>
                </a:extLst>
              </p:cNvPr>
              <p:cNvPicPr>
                <a:picLocks noChangeAspect="1"/>
              </p:cNvPicPr>
              <p:nvPr/>
            </p:nvPicPr>
            <p:blipFill>
              <a:blip r:embed="rId12"/>
              <a:stretch>
                <a:fillRect/>
              </a:stretch>
            </p:blipFill>
            <p:spPr>
              <a:xfrm>
                <a:off x="10208226" y="4923091"/>
                <a:ext cx="268842" cy="316662"/>
              </a:xfrm>
              <a:prstGeom prst="rect">
                <a:avLst/>
              </a:prstGeom>
            </p:spPr>
          </p:pic>
          <p:pic>
            <p:nvPicPr>
              <p:cNvPr id="159" name="Picture 158">
                <a:extLst>
                  <a:ext uri="{FF2B5EF4-FFF2-40B4-BE49-F238E27FC236}">
                    <a16:creationId xmlns:a16="http://schemas.microsoft.com/office/drawing/2014/main" id="{05DB3DF9-19E8-428F-A535-F26E841D8B39}"/>
                  </a:ext>
                </a:extLst>
              </p:cNvPr>
              <p:cNvPicPr>
                <a:picLocks noChangeAspect="1"/>
              </p:cNvPicPr>
              <p:nvPr/>
            </p:nvPicPr>
            <p:blipFill>
              <a:blip r:embed="rId9"/>
              <a:stretch>
                <a:fillRect/>
              </a:stretch>
            </p:blipFill>
            <p:spPr>
              <a:xfrm>
                <a:off x="10219154" y="5227550"/>
                <a:ext cx="246986" cy="290924"/>
              </a:xfrm>
              <a:prstGeom prst="rect">
                <a:avLst/>
              </a:prstGeom>
            </p:spPr>
          </p:pic>
          <p:pic>
            <p:nvPicPr>
              <p:cNvPr id="160" name="Picture 159">
                <a:extLst>
                  <a:ext uri="{FF2B5EF4-FFF2-40B4-BE49-F238E27FC236}">
                    <a16:creationId xmlns:a16="http://schemas.microsoft.com/office/drawing/2014/main" id="{982F52BE-EA03-4564-9E97-F371E90A9313}"/>
                  </a:ext>
                </a:extLst>
              </p:cNvPr>
              <p:cNvPicPr>
                <a:picLocks noChangeAspect="1"/>
              </p:cNvPicPr>
              <p:nvPr/>
            </p:nvPicPr>
            <p:blipFill>
              <a:blip r:embed="rId13"/>
              <a:stretch>
                <a:fillRect/>
              </a:stretch>
            </p:blipFill>
            <p:spPr>
              <a:xfrm>
                <a:off x="10198259" y="5498632"/>
                <a:ext cx="288776" cy="340146"/>
              </a:xfrm>
              <a:prstGeom prst="rect">
                <a:avLst/>
              </a:prstGeom>
            </p:spPr>
          </p:pic>
        </p:grpSp>
        <p:pic>
          <p:nvPicPr>
            <p:cNvPr id="153" name="Picture 152">
              <a:extLst>
                <a:ext uri="{FF2B5EF4-FFF2-40B4-BE49-F238E27FC236}">
                  <a16:creationId xmlns:a16="http://schemas.microsoft.com/office/drawing/2014/main" id="{E1A85584-1D0A-454C-B6C5-509DC348A193}"/>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0200116" y="5795242"/>
              <a:ext cx="268542" cy="314578"/>
            </a:xfrm>
            <a:prstGeom prst="rect">
              <a:avLst/>
            </a:prstGeom>
          </p:spPr>
        </p:pic>
      </p:grpSp>
      <p:pic>
        <p:nvPicPr>
          <p:cNvPr id="126" name="Picture 125"/>
          <p:cNvPicPr>
            <a:picLocks noChangeAspect="1"/>
          </p:cNvPicPr>
          <p:nvPr/>
        </p:nvPicPr>
        <p:blipFill>
          <a:blip r:embed="rId5"/>
          <a:stretch>
            <a:fillRect/>
          </a:stretch>
        </p:blipFill>
        <p:spPr>
          <a:xfrm>
            <a:off x="5182547" y="955234"/>
            <a:ext cx="527974" cy="485744"/>
          </a:xfrm>
          <a:prstGeom prst="rect">
            <a:avLst/>
          </a:prstGeom>
        </p:spPr>
      </p:pic>
    </p:spTree>
    <p:extLst>
      <p:ext uri="{BB962C8B-B14F-4D97-AF65-F5344CB8AC3E}">
        <p14:creationId xmlns:p14="http://schemas.microsoft.com/office/powerpoint/2010/main" val="2420614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4000">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14:bounceEnd="54000">
                                          <p:cBhvr additive="base">
                                            <p:cTn id="7" dur="1000" fill="hold"/>
                                            <p:tgtEl>
                                              <p:spTgt spid="128"/>
                                            </p:tgtEl>
                                            <p:attrNameLst>
                                              <p:attrName>ppt_x</p:attrName>
                                            </p:attrNameLst>
                                          </p:cBhvr>
                                          <p:tavLst>
                                            <p:tav tm="0">
                                              <p:val>
                                                <p:strVal val="#ppt_x"/>
                                              </p:val>
                                            </p:tav>
                                            <p:tav tm="100000">
                                              <p:val>
                                                <p:strVal val="#ppt_x"/>
                                              </p:val>
                                            </p:tav>
                                          </p:tavLst>
                                        </p:anim>
                                        <p:anim calcmode="lin" valueType="num" p14:bounceEnd="54000">
                                          <p:cBhvr additive="base">
                                            <p:cTn id="8" dur="1000" fill="hold"/>
                                            <p:tgtEl>
                                              <p:spTgt spid="12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nodeType="afterEffect" p14:presetBounceEnd="63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3000">
                                          <p:cBhvr additive="base">
                                            <p:cTn id="12" dur="1000" fill="hold"/>
                                            <p:tgtEl>
                                              <p:spTgt spid="125"/>
                                            </p:tgtEl>
                                            <p:attrNameLst>
                                              <p:attrName>ppt_x</p:attrName>
                                            </p:attrNameLst>
                                          </p:cBhvr>
                                          <p:tavLst>
                                            <p:tav tm="0">
                                              <p:val>
                                                <p:strVal val="0-#ppt_w/2"/>
                                              </p:val>
                                            </p:tav>
                                            <p:tav tm="100000">
                                              <p:val>
                                                <p:strVal val="#ppt_x"/>
                                              </p:val>
                                            </p:tav>
                                          </p:tavLst>
                                        </p:anim>
                                        <p:anim calcmode="lin" valueType="num" p14:bounceEnd="63000">
                                          <p:cBhvr additive="base">
                                            <p:cTn id="13" dur="1000" fill="hold"/>
                                            <p:tgtEl>
                                              <p:spTgt spid="12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54000">
                                      <p:stCondLst>
                                        <p:cond delay="0"/>
                                      </p:stCondLst>
                                      <p:childTnLst>
                                        <p:set>
                                          <p:cBhvr>
                                            <p:cTn id="17" dur="1" fill="hold">
                                              <p:stCondLst>
                                                <p:cond delay="0"/>
                                              </p:stCondLst>
                                            </p:cTn>
                                            <p:tgtEl>
                                              <p:spTgt spid="130"/>
                                            </p:tgtEl>
                                            <p:attrNameLst>
                                              <p:attrName>style.visibility</p:attrName>
                                            </p:attrNameLst>
                                          </p:cBhvr>
                                          <p:to>
                                            <p:strVal val="visible"/>
                                          </p:to>
                                        </p:set>
                                        <p:anim calcmode="lin" valueType="num" p14:bounceEnd="54000">
                                          <p:cBhvr additive="base">
                                            <p:cTn id="18" dur="1000" fill="hold"/>
                                            <p:tgtEl>
                                              <p:spTgt spid="130"/>
                                            </p:tgtEl>
                                            <p:attrNameLst>
                                              <p:attrName>ppt_x</p:attrName>
                                            </p:attrNameLst>
                                          </p:cBhvr>
                                          <p:tavLst>
                                            <p:tav tm="0">
                                              <p:val>
                                                <p:strVal val="#ppt_x"/>
                                              </p:val>
                                            </p:tav>
                                            <p:tav tm="100000">
                                              <p:val>
                                                <p:strVal val="#ppt_x"/>
                                              </p:val>
                                            </p:tav>
                                          </p:tavLst>
                                        </p:anim>
                                        <p:anim calcmode="lin" valueType="num" p14:bounceEnd="54000">
                                          <p:cBhvr additive="base">
                                            <p:cTn id="19" dur="1000" fill="hold"/>
                                            <p:tgtEl>
                                              <p:spTgt spid="13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8" fill="hold" nodeType="afterEffect" p14:presetBounceEnd="63000">
                                      <p:stCondLst>
                                        <p:cond delay="0"/>
                                      </p:stCondLst>
                                      <p:childTnLst>
                                        <p:set>
                                          <p:cBhvr>
                                            <p:cTn id="22" dur="1" fill="hold">
                                              <p:stCondLst>
                                                <p:cond delay="0"/>
                                              </p:stCondLst>
                                            </p:cTn>
                                            <p:tgtEl>
                                              <p:spTgt spid="127"/>
                                            </p:tgtEl>
                                            <p:attrNameLst>
                                              <p:attrName>style.visibility</p:attrName>
                                            </p:attrNameLst>
                                          </p:cBhvr>
                                          <p:to>
                                            <p:strVal val="visible"/>
                                          </p:to>
                                        </p:set>
                                        <p:anim calcmode="lin" valueType="num" p14:bounceEnd="63000">
                                          <p:cBhvr additive="base">
                                            <p:cTn id="23" dur="1000" fill="hold"/>
                                            <p:tgtEl>
                                              <p:spTgt spid="127"/>
                                            </p:tgtEl>
                                            <p:attrNameLst>
                                              <p:attrName>ppt_x</p:attrName>
                                            </p:attrNameLst>
                                          </p:cBhvr>
                                          <p:tavLst>
                                            <p:tav tm="0">
                                              <p:val>
                                                <p:strVal val="0-#ppt_w/2"/>
                                              </p:val>
                                            </p:tav>
                                            <p:tav tm="100000">
                                              <p:val>
                                                <p:strVal val="#ppt_x"/>
                                              </p:val>
                                            </p:tav>
                                          </p:tavLst>
                                        </p:anim>
                                        <p:anim calcmode="lin" valueType="num" p14:bounceEnd="63000">
                                          <p:cBhvr additive="base">
                                            <p:cTn id="24" dur="1000" fill="hold"/>
                                            <p:tgtEl>
                                              <p:spTgt spid="12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14:presetBounceEnd="54000">
                                      <p:stCondLst>
                                        <p:cond delay="0"/>
                                      </p:stCondLst>
                                      <p:childTnLst>
                                        <p:set>
                                          <p:cBhvr>
                                            <p:cTn id="28" dur="1" fill="hold">
                                              <p:stCondLst>
                                                <p:cond delay="0"/>
                                              </p:stCondLst>
                                            </p:cTn>
                                            <p:tgtEl>
                                              <p:spTgt spid="129"/>
                                            </p:tgtEl>
                                            <p:attrNameLst>
                                              <p:attrName>style.visibility</p:attrName>
                                            </p:attrNameLst>
                                          </p:cBhvr>
                                          <p:to>
                                            <p:strVal val="visible"/>
                                          </p:to>
                                        </p:set>
                                        <p:anim calcmode="lin" valueType="num" p14:bounceEnd="54000">
                                          <p:cBhvr additive="base">
                                            <p:cTn id="29" dur="1000" fill="hold"/>
                                            <p:tgtEl>
                                              <p:spTgt spid="129"/>
                                            </p:tgtEl>
                                            <p:attrNameLst>
                                              <p:attrName>ppt_x</p:attrName>
                                            </p:attrNameLst>
                                          </p:cBhvr>
                                          <p:tavLst>
                                            <p:tav tm="0">
                                              <p:val>
                                                <p:strVal val="#ppt_x"/>
                                              </p:val>
                                            </p:tav>
                                            <p:tav tm="100000">
                                              <p:val>
                                                <p:strVal val="#ppt_x"/>
                                              </p:val>
                                            </p:tav>
                                          </p:tavLst>
                                        </p:anim>
                                        <p:anim calcmode="lin" valueType="num" p14:bounceEnd="54000">
                                          <p:cBhvr additive="base">
                                            <p:cTn id="30" dur="1000" fill="hold"/>
                                            <p:tgtEl>
                                              <p:spTgt spid="129"/>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2" presetClass="entr" presetSubtype="8" fill="hold" nodeType="afterEffect" p14:presetBounceEnd="63000">
                                      <p:stCondLst>
                                        <p:cond delay="0"/>
                                      </p:stCondLst>
                                      <p:childTnLst>
                                        <p:set>
                                          <p:cBhvr>
                                            <p:cTn id="33" dur="1" fill="hold">
                                              <p:stCondLst>
                                                <p:cond delay="0"/>
                                              </p:stCondLst>
                                            </p:cTn>
                                            <p:tgtEl>
                                              <p:spTgt spid="126"/>
                                            </p:tgtEl>
                                            <p:attrNameLst>
                                              <p:attrName>style.visibility</p:attrName>
                                            </p:attrNameLst>
                                          </p:cBhvr>
                                          <p:to>
                                            <p:strVal val="visible"/>
                                          </p:to>
                                        </p:set>
                                        <p:anim calcmode="lin" valueType="num" p14:bounceEnd="63000">
                                          <p:cBhvr additive="base">
                                            <p:cTn id="34" dur="1000" fill="hold"/>
                                            <p:tgtEl>
                                              <p:spTgt spid="126"/>
                                            </p:tgtEl>
                                            <p:attrNameLst>
                                              <p:attrName>ppt_x</p:attrName>
                                            </p:attrNameLst>
                                          </p:cBhvr>
                                          <p:tavLst>
                                            <p:tav tm="0">
                                              <p:val>
                                                <p:strVal val="0-#ppt_w/2"/>
                                              </p:val>
                                            </p:tav>
                                            <p:tav tm="100000">
                                              <p:val>
                                                <p:strVal val="#ppt_x"/>
                                              </p:val>
                                            </p:tav>
                                          </p:tavLst>
                                        </p:anim>
                                        <p:anim calcmode="lin" valueType="num" p14:bounceEnd="63000">
                                          <p:cBhvr additive="base">
                                            <p:cTn id="35" dur="1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fade">
                                          <p:cBhvr>
                                            <p:cTn id="40" dur="500"/>
                                            <p:tgtEl>
                                              <p:spTgt spid="140"/>
                                            </p:tgtEl>
                                          </p:cBhvr>
                                        </p:animEffect>
                                      </p:childTnLst>
                                    </p:cTn>
                                  </p:par>
                                  <p:par>
                                    <p:cTn id="41" presetID="10" presetClass="entr" presetSubtype="0" fill="hold" nodeType="withEffect">
                                      <p:stCondLst>
                                        <p:cond delay="0"/>
                                      </p:stCondLst>
                                      <p:childTnLst>
                                        <p:set>
                                          <p:cBhvr>
                                            <p:cTn id="42" dur="1" fill="hold">
                                              <p:stCondLst>
                                                <p:cond delay="0"/>
                                              </p:stCondLst>
                                            </p:cTn>
                                            <p:tgtEl>
                                              <p:spTgt spid="151"/>
                                            </p:tgtEl>
                                            <p:attrNameLst>
                                              <p:attrName>style.visibility</p:attrName>
                                            </p:attrNameLst>
                                          </p:cBhvr>
                                          <p:to>
                                            <p:strVal val="visible"/>
                                          </p:to>
                                        </p:set>
                                        <p:animEffect transition="in" filter="fade">
                                          <p:cBhvr>
                                            <p:cTn id="43"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additive="base">
                                            <p:cTn id="7" dur="1000" fill="hold"/>
                                            <p:tgtEl>
                                              <p:spTgt spid="128"/>
                                            </p:tgtEl>
                                            <p:attrNameLst>
                                              <p:attrName>ppt_x</p:attrName>
                                            </p:attrNameLst>
                                          </p:cBhvr>
                                          <p:tavLst>
                                            <p:tav tm="0">
                                              <p:val>
                                                <p:strVal val="#ppt_x"/>
                                              </p:val>
                                            </p:tav>
                                            <p:tav tm="100000">
                                              <p:val>
                                                <p:strVal val="#ppt_x"/>
                                              </p:val>
                                            </p:tav>
                                          </p:tavLst>
                                        </p:anim>
                                        <p:anim calcmode="lin" valueType="num">
                                          <p:cBhvr additive="base">
                                            <p:cTn id="8" dur="1000" fill="hold"/>
                                            <p:tgtEl>
                                              <p:spTgt spid="12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1000" fill="hold"/>
                                            <p:tgtEl>
                                              <p:spTgt spid="125"/>
                                            </p:tgtEl>
                                            <p:attrNameLst>
                                              <p:attrName>ppt_x</p:attrName>
                                            </p:attrNameLst>
                                          </p:cBhvr>
                                          <p:tavLst>
                                            <p:tav tm="0">
                                              <p:val>
                                                <p:strVal val="0-#ppt_w/2"/>
                                              </p:val>
                                            </p:tav>
                                            <p:tav tm="100000">
                                              <p:val>
                                                <p:strVal val="#ppt_x"/>
                                              </p:val>
                                            </p:tav>
                                          </p:tavLst>
                                        </p:anim>
                                        <p:anim calcmode="lin" valueType="num">
                                          <p:cBhvr additive="base">
                                            <p:cTn id="13" dur="1000" fill="hold"/>
                                            <p:tgtEl>
                                              <p:spTgt spid="12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0"/>
                                            </p:tgtEl>
                                            <p:attrNameLst>
                                              <p:attrName>style.visibility</p:attrName>
                                            </p:attrNameLst>
                                          </p:cBhvr>
                                          <p:to>
                                            <p:strVal val="visible"/>
                                          </p:to>
                                        </p:set>
                                        <p:anim calcmode="lin" valueType="num">
                                          <p:cBhvr additive="base">
                                            <p:cTn id="18" dur="1000" fill="hold"/>
                                            <p:tgtEl>
                                              <p:spTgt spid="130"/>
                                            </p:tgtEl>
                                            <p:attrNameLst>
                                              <p:attrName>ppt_x</p:attrName>
                                            </p:attrNameLst>
                                          </p:cBhvr>
                                          <p:tavLst>
                                            <p:tav tm="0">
                                              <p:val>
                                                <p:strVal val="#ppt_x"/>
                                              </p:val>
                                            </p:tav>
                                            <p:tav tm="100000">
                                              <p:val>
                                                <p:strVal val="#ppt_x"/>
                                              </p:val>
                                            </p:tav>
                                          </p:tavLst>
                                        </p:anim>
                                        <p:anim calcmode="lin" valueType="num">
                                          <p:cBhvr additive="base">
                                            <p:cTn id="19" dur="1000" fill="hold"/>
                                            <p:tgtEl>
                                              <p:spTgt spid="13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127"/>
                                            </p:tgtEl>
                                            <p:attrNameLst>
                                              <p:attrName>style.visibility</p:attrName>
                                            </p:attrNameLst>
                                          </p:cBhvr>
                                          <p:to>
                                            <p:strVal val="visible"/>
                                          </p:to>
                                        </p:set>
                                        <p:anim calcmode="lin" valueType="num">
                                          <p:cBhvr additive="base">
                                            <p:cTn id="23" dur="1000" fill="hold"/>
                                            <p:tgtEl>
                                              <p:spTgt spid="127"/>
                                            </p:tgtEl>
                                            <p:attrNameLst>
                                              <p:attrName>ppt_x</p:attrName>
                                            </p:attrNameLst>
                                          </p:cBhvr>
                                          <p:tavLst>
                                            <p:tav tm="0">
                                              <p:val>
                                                <p:strVal val="0-#ppt_w/2"/>
                                              </p:val>
                                            </p:tav>
                                            <p:tav tm="100000">
                                              <p:val>
                                                <p:strVal val="#ppt_x"/>
                                              </p:val>
                                            </p:tav>
                                          </p:tavLst>
                                        </p:anim>
                                        <p:anim calcmode="lin" valueType="num">
                                          <p:cBhvr additive="base">
                                            <p:cTn id="24" dur="1000" fill="hold"/>
                                            <p:tgtEl>
                                              <p:spTgt spid="12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9"/>
                                            </p:tgtEl>
                                            <p:attrNameLst>
                                              <p:attrName>style.visibility</p:attrName>
                                            </p:attrNameLst>
                                          </p:cBhvr>
                                          <p:to>
                                            <p:strVal val="visible"/>
                                          </p:to>
                                        </p:set>
                                        <p:anim calcmode="lin" valueType="num">
                                          <p:cBhvr additive="base">
                                            <p:cTn id="29" dur="1000" fill="hold"/>
                                            <p:tgtEl>
                                              <p:spTgt spid="129"/>
                                            </p:tgtEl>
                                            <p:attrNameLst>
                                              <p:attrName>ppt_x</p:attrName>
                                            </p:attrNameLst>
                                          </p:cBhvr>
                                          <p:tavLst>
                                            <p:tav tm="0">
                                              <p:val>
                                                <p:strVal val="#ppt_x"/>
                                              </p:val>
                                            </p:tav>
                                            <p:tav tm="100000">
                                              <p:val>
                                                <p:strVal val="#ppt_x"/>
                                              </p:val>
                                            </p:tav>
                                          </p:tavLst>
                                        </p:anim>
                                        <p:anim calcmode="lin" valueType="num">
                                          <p:cBhvr additive="base">
                                            <p:cTn id="30" dur="1000" fill="hold"/>
                                            <p:tgtEl>
                                              <p:spTgt spid="129"/>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2" presetClass="entr" presetSubtype="8" fill="hold" nodeType="afterEffect">
                                      <p:stCondLst>
                                        <p:cond delay="0"/>
                                      </p:stCondLst>
                                      <p:childTnLst>
                                        <p:set>
                                          <p:cBhvr>
                                            <p:cTn id="33" dur="1" fill="hold">
                                              <p:stCondLst>
                                                <p:cond delay="0"/>
                                              </p:stCondLst>
                                            </p:cTn>
                                            <p:tgtEl>
                                              <p:spTgt spid="126"/>
                                            </p:tgtEl>
                                            <p:attrNameLst>
                                              <p:attrName>style.visibility</p:attrName>
                                            </p:attrNameLst>
                                          </p:cBhvr>
                                          <p:to>
                                            <p:strVal val="visible"/>
                                          </p:to>
                                        </p:set>
                                        <p:anim calcmode="lin" valueType="num">
                                          <p:cBhvr additive="base">
                                            <p:cTn id="34" dur="1000" fill="hold"/>
                                            <p:tgtEl>
                                              <p:spTgt spid="126"/>
                                            </p:tgtEl>
                                            <p:attrNameLst>
                                              <p:attrName>ppt_x</p:attrName>
                                            </p:attrNameLst>
                                          </p:cBhvr>
                                          <p:tavLst>
                                            <p:tav tm="0">
                                              <p:val>
                                                <p:strVal val="0-#ppt_w/2"/>
                                              </p:val>
                                            </p:tav>
                                            <p:tav tm="100000">
                                              <p:val>
                                                <p:strVal val="#ppt_x"/>
                                              </p:val>
                                            </p:tav>
                                          </p:tavLst>
                                        </p:anim>
                                        <p:anim calcmode="lin" valueType="num">
                                          <p:cBhvr additive="base">
                                            <p:cTn id="35" dur="1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fade">
                                          <p:cBhvr>
                                            <p:cTn id="40" dur="500"/>
                                            <p:tgtEl>
                                              <p:spTgt spid="140"/>
                                            </p:tgtEl>
                                          </p:cBhvr>
                                        </p:animEffect>
                                      </p:childTnLst>
                                    </p:cTn>
                                  </p:par>
                                  <p:par>
                                    <p:cTn id="41" presetID="10" presetClass="entr" presetSubtype="0" fill="hold" nodeType="withEffect">
                                      <p:stCondLst>
                                        <p:cond delay="0"/>
                                      </p:stCondLst>
                                      <p:childTnLst>
                                        <p:set>
                                          <p:cBhvr>
                                            <p:cTn id="42" dur="1" fill="hold">
                                              <p:stCondLst>
                                                <p:cond delay="0"/>
                                              </p:stCondLst>
                                            </p:cTn>
                                            <p:tgtEl>
                                              <p:spTgt spid="151"/>
                                            </p:tgtEl>
                                            <p:attrNameLst>
                                              <p:attrName>style.visibility</p:attrName>
                                            </p:attrNameLst>
                                          </p:cBhvr>
                                          <p:to>
                                            <p:strVal val="visible"/>
                                          </p:to>
                                        </p:set>
                                        <p:animEffect transition="in" filter="fade">
                                          <p:cBhvr>
                                            <p:cTn id="43"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C20BBF5F-015F-4416-8DB5-ADC9DECA8FB5}"/>
              </a:ext>
            </a:extLst>
          </p:cNvPr>
          <p:cNvSpPr/>
          <p:nvPr/>
        </p:nvSpPr>
        <p:spPr>
          <a:xfrm>
            <a:off x="10540902" y="4250264"/>
            <a:ext cx="1277341" cy="1826310"/>
          </a:xfrm>
          <a:custGeom>
            <a:avLst/>
            <a:gdLst>
              <a:gd name="connsiteX0" fmla="*/ 0 w 891540"/>
              <a:gd name="connsiteY0" fmla="*/ 1624163 h 1624163"/>
              <a:gd name="connsiteX1" fmla="*/ 76200 w 891540"/>
              <a:gd name="connsiteY1" fmla="*/ 1525103 h 1624163"/>
              <a:gd name="connsiteX2" fmla="*/ 160020 w 891540"/>
              <a:gd name="connsiteY2" fmla="*/ 1525103 h 1624163"/>
              <a:gd name="connsiteX3" fmla="*/ 198120 w 891540"/>
              <a:gd name="connsiteY3" fmla="*/ 1060283 h 1624163"/>
              <a:gd name="connsiteX4" fmla="*/ 236220 w 891540"/>
              <a:gd name="connsiteY4" fmla="*/ 564983 h 1624163"/>
              <a:gd name="connsiteX5" fmla="*/ 243840 w 891540"/>
              <a:gd name="connsiteY5" fmla="*/ 23963 h 1624163"/>
              <a:gd name="connsiteX6" fmla="*/ 266700 w 891540"/>
              <a:gd name="connsiteY6" fmla="*/ 123023 h 1624163"/>
              <a:gd name="connsiteX7" fmla="*/ 281940 w 891540"/>
              <a:gd name="connsiteY7" fmla="*/ 374483 h 1624163"/>
              <a:gd name="connsiteX8" fmla="*/ 327660 w 891540"/>
              <a:gd name="connsiteY8" fmla="*/ 824063 h 1624163"/>
              <a:gd name="connsiteX9" fmla="*/ 342900 w 891540"/>
              <a:gd name="connsiteY9" fmla="*/ 1227923 h 1624163"/>
              <a:gd name="connsiteX10" fmla="*/ 449580 w 891540"/>
              <a:gd name="connsiteY10" fmla="*/ 1433663 h 1624163"/>
              <a:gd name="connsiteX11" fmla="*/ 548640 w 891540"/>
              <a:gd name="connsiteY11" fmla="*/ 1487003 h 1624163"/>
              <a:gd name="connsiteX12" fmla="*/ 640080 w 891540"/>
              <a:gd name="connsiteY12" fmla="*/ 1403183 h 1624163"/>
              <a:gd name="connsiteX13" fmla="*/ 723900 w 891540"/>
              <a:gd name="connsiteY13" fmla="*/ 1387943 h 1624163"/>
              <a:gd name="connsiteX14" fmla="*/ 800100 w 891540"/>
              <a:gd name="connsiteY14" fmla="*/ 968843 h 1624163"/>
              <a:gd name="connsiteX15" fmla="*/ 891540 w 891540"/>
              <a:gd name="connsiteY15" fmla="*/ 1311743 h 1624163"/>
              <a:gd name="connsiteX0" fmla="*/ 0 w 940308"/>
              <a:gd name="connsiteY0" fmla="*/ 1624163 h 1624163"/>
              <a:gd name="connsiteX1" fmla="*/ 76200 w 940308"/>
              <a:gd name="connsiteY1" fmla="*/ 1525103 h 1624163"/>
              <a:gd name="connsiteX2" fmla="*/ 160020 w 940308"/>
              <a:gd name="connsiteY2" fmla="*/ 1525103 h 1624163"/>
              <a:gd name="connsiteX3" fmla="*/ 198120 w 940308"/>
              <a:gd name="connsiteY3" fmla="*/ 1060283 h 1624163"/>
              <a:gd name="connsiteX4" fmla="*/ 236220 w 940308"/>
              <a:gd name="connsiteY4" fmla="*/ 564983 h 1624163"/>
              <a:gd name="connsiteX5" fmla="*/ 243840 w 940308"/>
              <a:gd name="connsiteY5" fmla="*/ 23963 h 1624163"/>
              <a:gd name="connsiteX6" fmla="*/ 266700 w 940308"/>
              <a:gd name="connsiteY6" fmla="*/ 123023 h 1624163"/>
              <a:gd name="connsiteX7" fmla="*/ 281940 w 940308"/>
              <a:gd name="connsiteY7" fmla="*/ 374483 h 1624163"/>
              <a:gd name="connsiteX8" fmla="*/ 327660 w 940308"/>
              <a:gd name="connsiteY8" fmla="*/ 824063 h 1624163"/>
              <a:gd name="connsiteX9" fmla="*/ 342900 w 940308"/>
              <a:gd name="connsiteY9" fmla="*/ 1227923 h 1624163"/>
              <a:gd name="connsiteX10" fmla="*/ 449580 w 940308"/>
              <a:gd name="connsiteY10" fmla="*/ 1433663 h 1624163"/>
              <a:gd name="connsiteX11" fmla="*/ 548640 w 940308"/>
              <a:gd name="connsiteY11" fmla="*/ 1487003 h 1624163"/>
              <a:gd name="connsiteX12" fmla="*/ 640080 w 940308"/>
              <a:gd name="connsiteY12" fmla="*/ 1403183 h 1624163"/>
              <a:gd name="connsiteX13" fmla="*/ 723900 w 940308"/>
              <a:gd name="connsiteY13" fmla="*/ 1387943 h 1624163"/>
              <a:gd name="connsiteX14" fmla="*/ 800100 w 940308"/>
              <a:gd name="connsiteY14" fmla="*/ 968843 h 1624163"/>
              <a:gd name="connsiteX15" fmla="*/ 940308 w 940308"/>
              <a:gd name="connsiteY15" fmla="*/ 1360511 h 1624163"/>
              <a:gd name="connsiteX0" fmla="*/ 0 w 940308"/>
              <a:gd name="connsiteY0" fmla="*/ 1601999 h 1601999"/>
              <a:gd name="connsiteX1" fmla="*/ 76200 w 940308"/>
              <a:gd name="connsiteY1" fmla="*/ 1502939 h 1601999"/>
              <a:gd name="connsiteX2" fmla="*/ 160020 w 940308"/>
              <a:gd name="connsiteY2" fmla="*/ 1502939 h 1601999"/>
              <a:gd name="connsiteX3" fmla="*/ 198120 w 940308"/>
              <a:gd name="connsiteY3" fmla="*/ 1038119 h 1601999"/>
              <a:gd name="connsiteX4" fmla="*/ 236220 w 940308"/>
              <a:gd name="connsiteY4" fmla="*/ 542819 h 1601999"/>
              <a:gd name="connsiteX5" fmla="*/ 243840 w 940308"/>
              <a:gd name="connsiteY5" fmla="*/ 1799 h 1601999"/>
              <a:gd name="connsiteX6" fmla="*/ 266700 w 940308"/>
              <a:gd name="connsiteY6" fmla="*/ 100859 h 1601999"/>
              <a:gd name="connsiteX7" fmla="*/ 281940 w 940308"/>
              <a:gd name="connsiteY7" fmla="*/ 352319 h 1601999"/>
              <a:gd name="connsiteX8" fmla="*/ 327660 w 940308"/>
              <a:gd name="connsiteY8" fmla="*/ 801899 h 1601999"/>
              <a:gd name="connsiteX9" fmla="*/ 342900 w 940308"/>
              <a:gd name="connsiteY9" fmla="*/ 1205759 h 1601999"/>
              <a:gd name="connsiteX10" fmla="*/ 449580 w 940308"/>
              <a:gd name="connsiteY10" fmla="*/ 1411499 h 1601999"/>
              <a:gd name="connsiteX11" fmla="*/ 548640 w 940308"/>
              <a:gd name="connsiteY11" fmla="*/ 1464839 h 1601999"/>
              <a:gd name="connsiteX12" fmla="*/ 640080 w 940308"/>
              <a:gd name="connsiteY12" fmla="*/ 1381019 h 1601999"/>
              <a:gd name="connsiteX13" fmla="*/ 723900 w 940308"/>
              <a:gd name="connsiteY13" fmla="*/ 1365779 h 1601999"/>
              <a:gd name="connsiteX14" fmla="*/ 800100 w 940308"/>
              <a:gd name="connsiteY14" fmla="*/ 946679 h 1601999"/>
              <a:gd name="connsiteX15" fmla="*/ 940308 w 940308"/>
              <a:gd name="connsiteY15" fmla="*/ 1338347 h 1601999"/>
              <a:gd name="connsiteX0" fmla="*/ 0 w 962174"/>
              <a:gd name="connsiteY0" fmla="*/ 1601999 h 1601999"/>
              <a:gd name="connsiteX1" fmla="*/ 76200 w 962174"/>
              <a:gd name="connsiteY1" fmla="*/ 1502939 h 1601999"/>
              <a:gd name="connsiteX2" fmla="*/ 160020 w 962174"/>
              <a:gd name="connsiteY2" fmla="*/ 1502939 h 1601999"/>
              <a:gd name="connsiteX3" fmla="*/ 198120 w 962174"/>
              <a:gd name="connsiteY3" fmla="*/ 1038119 h 1601999"/>
              <a:gd name="connsiteX4" fmla="*/ 236220 w 962174"/>
              <a:gd name="connsiteY4" fmla="*/ 542819 h 1601999"/>
              <a:gd name="connsiteX5" fmla="*/ 243840 w 962174"/>
              <a:gd name="connsiteY5" fmla="*/ 1799 h 1601999"/>
              <a:gd name="connsiteX6" fmla="*/ 266700 w 962174"/>
              <a:gd name="connsiteY6" fmla="*/ 100859 h 1601999"/>
              <a:gd name="connsiteX7" fmla="*/ 281940 w 962174"/>
              <a:gd name="connsiteY7" fmla="*/ 352319 h 1601999"/>
              <a:gd name="connsiteX8" fmla="*/ 327660 w 962174"/>
              <a:gd name="connsiteY8" fmla="*/ 801899 h 1601999"/>
              <a:gd name="connsiteX9" fmla="*/ 342900 w 962174"/>
              <a:gd name="connsiteY9" fmla="*/ 1205759 h 1601999"/>
              <a:gd name="connsiteX10" fmla="*/ 449580 w 962174"/>
              <a:gd name="connsiteY10" fmla="*/ 1411499 h 1601999"/>
              <a:gd name="connsiteX11" fmla="*/ 548640 w 962174"/>
              <a:gd name="connsiteY11" fmla="*/ 1464839 h 1601999"/>
              <a:gd name="connsiteX12" fmla="*/ 640080 w 962174"/>
              <a:gd name="connsiteY12" fmla="*/ 1381019 h 1601999"/>
              <a:gd name="connsiteX13" fmla="*/ 723900 w 962174"/>
              <a:gd name="connsiteY13" fmla="*/ 1365779 h 1601999"/>
              <a:gd name="connsiteX14" fmla="*/ 800100 w 962174"/>
              <a:gd name="connsiteY14" fmla="*/ 946679 h 1601999"/>
              <a:gd name="connsiteX15" fmla="*/ 962174 w 962174"/>
              <a:gd name="connsiteY15" fmla="*/ 1580248 h 160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2174" h="1601999">
                <a:moveTo>
                  <a:pt x="0" y="1601999"/>
                </a:moveTo>
                <a:cubicBezTo>
                  <a:pt x="24765" y="1560724"/>
                  <a:pt x="49530" y="1519449"/>
                  <a:pt x="76200" y="1502939"/>
                </a:cubicBezTo>
                <a:cubicBezTo>
                  <a:pt x="102870" y="1486429"/>
                  <a:pt x="139700" y="1580409"/>
                  <a:pt x="160020" y="1502939"/>
                </a:cubicBezTo>
                <a:cubicBezTo>
                  <a:pt x="180340" y="1425469"/>
                  <a:pt x="185420" y="1198139"/>
                  <a:pt x="198120" y="1038119"/>
                </a:cubicBezTo>
                <a:cubicBezTo>
                  <a:pt x="210820" y="878099"/>
                  <a:pt x="228600" y="715539"/>
                  <a:pt x="236220" y="542819"/>
                </a:cubicBezTo>
                <a:cubicBezTo>
                  <a:pt x="243840" y="370099"/>
                  <a:pt x="238760" y="14121"/>
                  <a:pt x="243840" y="1799"/>
                </a:cubicBezTo>
                <a:cubicBezTo>
                  <a:pt x="248920" y="-10523"/>
                  <a:pt x="260350" y="42439"/>
                  <a:pt x="266700" y="100859"/>
                </a:cubicBezTo>
                <a:cubicBezTo>
                  <a:pt x="273050" y="159279"/>
                  <a:pt x="271780" y="235479"/>
                  <a:pt x="281940" y="352319"/>
                </a:cubicBezTo>
                <a:cubicBezTo>
                  <a:pt x="292100" y="469159"/>
                  <a:pt x="317500" y="659659"/>
                  <a:pt x="327660" y="801899"/>
                </a:cubicBezTo>
                <a:cubicBezTo>
                  <a:pt x="337820" y="944139"/>
                  <a:pt x="322580" y="1104159"/>
                  <a:pt x="342900" y="1205759"/>
                </a:cubicBezTo>
                <a:cubicBezTo>
                  <a:pt x="363220" y="1307359"/>
                  <a:pt x="415290" y="1368319"/>
                  <a:pt x="449580" y="1411499"/>
                </a:cubicBezTo>
                <a:cubicBezTo>
                  <a:pt x="483870" y="1454679"/>
                  <a:pt x="516890" y="1469919"/>
                  <a:pt x="548640" y="1464839"/>
                </a:cubicBezTo>
                <a:cubicBezTo>
                  <a:pt x="580390" y="1459759"/>
                  <a:pt x="610870" y="1397529"/>
                  <a:pt x="640080" y="1381019"/>
                </a:cubicBezTo>
                <a:cubicBezTo>
                  <a:pt x="669290" y="1364509"/>
                  <a:pt x="697230" y="1438169"/>
                  <a:pt x="723900" y="1365779"/>
                </a:cubicBezTo>
                <a:cubicBezTo>
                  <a:pt x="750570" y="1293389"/>
                  <a:pt x="772160" y="959379"/>
                  <a:pt x="800100" y="946679"/>
                </a:cubicBezTo>
                <a:cubicBezTo>
                  <a:pt x="828040" y="933979"/>
                  <a:pt x="930424" y="1402448"/>
                  <a:pt x="962174" y="1580248"/>
                </a:cubicBezTo>
              </a:path>
            </a:pathLst>
          </a:custGeom>
          <a:solidFill>
            <a:srgbClr val="8B57B2">
              <a:alpha val="27843"/>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26E0A219-2179-47E7-8ACB-A3EA18EE8929}"/>
              </a:ext>
            </a:extLst>
          </p:cNvPr>
          <p:cNvSpPr/>
          <p:nvPr/>
        </p:nvSpPr>
        <p:spPr>
          <a:xfrm>
            <a:off x="805947" y="2427932"/>
            <a:ext cx="1576408" cy="3669151"/>
          </a:xfrm>
          <a:custGeom>
            <a:avLst/>
            <a:gdLst>
              <a:gd name="connsiteX0" fmla="*/ 0 w 1187450"/>
              <a:gd name="connsiteY0" fmla="*/ 1638381 h 1638381"/>
              <a:gd name="connsiteX1" fmla="*/ 38100 w 1187450"/>
              <a:gd name="connsiteY1" fmla="*/ 1117681 h 1638381"/>
              <a:gd name="connsiteX2" fmla="*/ 69850 w 1187450"/>
              <a:gd name="connsiteY2" fmla="*/ 647781 h 1638381"/>
              <a:gd name="connsiteX3" fmla="*/ 88900 w 1187450"/>
              <a:gd name="connsiteY3" fmla="*/ 393781 h 1638381"/>
              <a:gd name="connsiteX4" fmla="*/ 107950 w 1187450"/>
              <a:gd name="connsiteY4" fmla="*/ 81 h 1638381"/>
              <a:gd name="connsiteX5" fmla="*/ 171450 w 1187450"/>
              <a:gd name="connsiteY5" fmla="*/ 368381 h 1638381"/>
              <a:gd name="connsiteX6" fmla="*/ 285750 w 1187450"/>
              <a:gd name="connsiteY6" fmla="*/ 1270081 h 1638381"/>
              <a:gd name="connsiteX7" fmla="*/ 336550 w 1187450"/>
              <a:gd name="connsiteY7" fmla="*/ 1301831 h 1638381"/>
              <a:gd name="connsiteX8" fmla="*/ 419100 w 1187450"/>
              <a:gd name="connsiteY8" fmla="*/ 1346281 h 1638381"/>
              <a:gd name="connsiteX9" fmla="*/ 508000 w 1187450"/>
              <a:gd name="connsiteY9" fmla="*/ 1397081 h 1638381"/>
              <a:gd name="connsiteX10" fmla="*/ 577850 w 1187450"/>
              <a:gd name="connsiteY10" fmla="*/ 1511381 h 1638381"/>
              <a:gd name="connsiteX11" fmla="*/ 717550 w 1187450"/>
              <a:gd name="connsiteY11" fmla="*/ 1581231 h 1638381"/>
              <a:gd name="connsiteX12" fmla="*/ 869950 w 1187450"/>
              <a:gd name="connsiteY12" fmla="*/ 1606631 h 1638381"/>
              <a:gd name="connsiteX13" fmla="*/ 1187450 w 1187450"/>
              <a:gd name="connsiteY13" fmla="*/ 1632031 h 1638381"/>
              <a:gd name="connsiteX0" fmla="*/ 0 w 1187450"/>
              <a:gd name="connsiteY0" fmla="*/ 1630765 h 1630765"/>
              <a:gd name="connsiteX1" fmla="*/ 38100 w 1187450"/>
              <a:gd name="connsiteY1" fmla="*/ 1110065 h 1630765"/>
              <a:gd name="connsiteX2" fmla="*/ 69850 w 1187450"/>
              <a:gd name="connsiteY2" fmla="*/ 640165 h 1630765"/>
              <a:gd name="connsiteX3" fmla="*/ 88900 w 1187450"/>
              <a:gd name="connsiteY3" fmla="*/ 386165 h 1630765"/>
              <a:gd name="connsiteX4" fmla="*/ 107950 w 1187450"/>
              <a:gd name="connsiteY4" fmla="*/ 85 h 1630765"/>
              <a:gd name="connsiteX5" fmla="*/ 171450 w 1187450"/>
              <a:gd name="connsiteY5" fmla="*/ 360765 h 1630765"/>
              <a:gd name="connsiteX6" fmla="*/ 285750 w 1187450"/>
              <a:gd name="connsiteY6" fmla="*/ 1262465 h 1630765"/>
              <a:gd name="connsiteX7" fmla="*/ 336550 w 1187450"/>
              <a:gd name="connsiteY7" fmla="*/ 1294215 h 1630765"/>
              <a:gd name="connsiteX8" fmla="*/ 419100 w 1187450"/>
              <a:gd name="connsiteY8" fmla="*/ 1338665 h 1630765"/>
              <a:gd name="connsiteX9" fmla="*/ 508000 w 1187450"/>
              <a:gd name="connsiteY9" fmla="*/ 1389465 h 1630765"/>
              <a:gd name="connsiteX10" fmla="*/ 577850 w 1187450"/>
              <a:gd name="connsiteY10" fmla="*/ 1503765 h 1630765"/>
              <a:gd name="connsiteX11" fmla="*/ 717550 w 1187450"/>
              <a:gd name="connsiteY11" fmla="*/ 1573615 h 1630765"/>
              <a:gd name="connsiteX12" fmla="*/ 869950 w 1187450"/>
              <a:gd name="connsiteY12" fmla="*/ 1599015 h 1630765"/>
              <a:gd name="connsiteX13" fmla="*/ 1187450 w 1187450"/>
              <a:gd name="connsiteY13" fmla="*/ 1624415 h 16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7450" h="1630765">
                <a:moveTo>
                  <a:pt x="0" y="1630765"/>
                </a:moveTo>
                <a:cubicBezTo>
                  <a:pt x="13229" y="1452965"/>
                  <a:pt x="26458" y="1275165"/>
                  <a:pt x="38100" y="1110065"/>
                </a:cubicBezTo>
                <a:cubicBezTo>
                  <a:pt x="49742" y="944965"/>
                  <a:pt x="61383" y="760815"/>
                  <a:pt x="69850" y="640165"/>
                </a:cubicBezTo>
                <a:cubicBezTo>
                  <a:pt x="78317" y="519515"/>
                  <a:pt x="82550" y="492845"/>
                  <a:pt x="88900" y="386165"/>
                </a:cubicBezTo>
                <a:cubicBezTo>
                  <a:pt x="95250" y="279485"/>
                  <a:pt x="94192" y="4318"/>
                  <a:pt x="107950" y="85"/>
                </a:cubicBezTo>
                <a:cubicBezTo>
                  <a:pt x="121708" y="-4148"/>
                  <a:pt x="141817" y="150368"/>
                  <a:pt x="171450" y="360765"/>
                </a:cubicBezTo>
                <a:cubicBezTo>
                  <a:pt x="201083" y="571162"/>
                  <a:pt x="258233" y="1106890"/>
                  <a:pt x="285750" y="1262465"/>
                </a:cubicBezTo>
                <a:cubicBezTo>
                  <a:pt x="313267" y="1418040"/>
                  <a:pt x="314325" y="1281515"/>
                  <a:pt x="336550" y="1294215"/>
                </a:cubicBezTo>
                <a:cubicBezTo>
                  <a:pt x="358775" y="1306915"/>
                  <a:pt x="390525" y="1322790"/>
                  <a:pt x="419100" y="1338665"/>
                </a:cubicBezTo>
                <a:cubicBezTo>
                  <a:pt x="447675" y="1354540"/>
                  <a:pt x="481542" y="1361948"/>
                  <a:pt x="508000" y="1389465"/>
                </a:cubicBezTo>
                <a:cubicBezTo>
                  <a:pt x="534458" y="1416982"/>
                  <a:pt x="542925" y="1473073"/>
                  <a:pt x="577850" y="1503765"/>
                </a:cubicBezTo>
                <a:cubicBezTo>
                  <a:pt x="612775" y="1534457"/>
                  <a:pt x="668867" y="1557740"/>
                  <a:pt x="717550" y="1573615"/>
                </a:cubicBezTo>
                <a:cubicBezTo>
                  <a:pt x="766233" y="1589490"/>
                  <a:pt x="791633" y="1590548"/>
                  <a:pt x="869950" y="1599015"/>
                </a:cubicBezTo>
                <a:cubicBezTo>
                  <a:pt x="948267" y="1607482"/>
                  <a:pt x="1067858" y="1615948"/>
                  <a:pt x="1187450" y="1624415"/>
                </a:cubicBezTo>
              </a:path>
            </a:pathLst>
          </a:custGeom>
          <a:no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28BD9BAA-ED8A-4396-AAAA-2306CED33EA1}"/>
              </a:ext>
            </a:extLst>
          </p:cNvPr>
          <p:cNvPicPr>
            <a:picLocks noChangeAspect="1"/>
          </p:cNvPicPr>
          <p:nvPr/>
        </p:nvPicPr>
        <p:blipFill>
          <a:blip r:embed="rId3"/>
          <a:stretch>
            <a:fillRect/>
          </a:stretch>
        </p:blipFill>
        <p:spPr>
          <a:xfrm>
            <a:off x="19102" y="34637"/>
            <a:ext cx="2329049" cy="2318571"/>
          </a:xfrm>
          <a:prstGeom prst="rect">
            <a:avLst/>
          </a:prstGeom>
        </p:spPr>
      </p:pic>
      <p:pic>
        <p:nvPicPr>
          <p:cNvPr id="41" name="Picture 40">
            <a:extLst>
              <a:ext uri="{FF2B5EF4-FFF2-40B4-BE49-F238E27FC236}">
                <a16:creationId xmlns:a16="http://schemas.microsoft.com/office/drawing/2014/main" id="{117C529B-2B4C-4BAC-B3C6-A8D640B13E1B}"/>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43" name="Freeform: Shape 42">
            <a:extLst>
              <a:ext uri="{FF2B5EF4-FFF2-40B4-BE49-F238E27FC236}">
                <a16:creationId xmlns:a16="http://schemas.microsoft.com/office/drawing/2014/main" id="{EAD0B85F-C105-44DD-BE9E-FB32E4CA2C9D}"/>
              </a:ext>
            </a:extLst>
          </p:cNvPr>
          <p:cNvSpPr/>
          <p:nvPr/>
        </p:nvSpPr>
        <p:spPr>
          <a:xfrm>
            <a:off x="10540902" y="2469156"/>
            <a:ext cx="1248313" cy="3582208"/>
          </a:xfrm>
          <a:custGeom>
            <a:avLst/>
            <a:gdLst>
              <a:gd name="connsiteX0" fmla="*/ 0 w 891540"/>
              <a:gd name="connsiteY0" fmla="*/ 1624163 h 1624163"/>
              <a:gd name="connsiteX1" fmla="*/ 76200 w 891540"/>
              <a:gd name="connsiteY1" fmla="*/ 1525103 h 1624163"/>
              <a:gd name="connsiteX2" fmla="*/ 160020 w 891540"/>
              <a:gd name="connsiteY2" fmla="*/ 1525103 h 1624163"/>
              <a:gd name="connsiteX3" fmla="*/ 198120 w 891540"/>
              <a:gd name="connsiteY3" fmla="*/ 1060283 h 1624163"/>
              <a:gd name="connsiteX4" fmla="*/ 236220 w 891540"/>
              <a:gd name="connsiteY4" fmla="*/ 564983 h 1624163"/>
              <a:gd name="connsiteX5" fmla="*/ 243840 w 891540"/>
              <a:gd name="connsiteY5" fmla="*/ 23963 h 1624163"/>
              <a:gd name="connsiteX6" fmla="*/ 266700 w 891540"/>
              <a:gd name="connsiteY6" fmla="*/ 123023 h 1624163"/>
              <a:gd name="connsiteX7" fmla="*/ 281940 w 891540"/>
              <a:gd name="connsiteY7" fmla="*/ 374483 h 1624163"/>
              <a:gd name="connsiteX8" fmla="*/ 327660 w 891540"/>
              <a:gd name="connsiteY8" fmla="*/ 824063 h 1624163"/>
              <a:gd name="connsiteX9" fmla="*/ 342900 w 891540"/>
              <a:gd name="connsiteY9" fmla="*/ 1227923 h 1624163"/>
              <a:gd name="connsiteX10" fmla="*/ 449580 w 891540"/>
              <a:gd name="connsiteY10" fmla="*/ 1433663 h 1624163"/>
              <a:gd name="connsiteX11" fmla="*/ 548640 w 891540"/>
              <a:gd name="connsiteY11" fmla="*/ 1487003 h 1624163"/>
              <a:gd name="connsiteX12" fmla="*/ 640080 w 891540"/>
              <a:gd name="connsiteY12" fmla="*/ 1403183 h 1624163"/>
              <a:gd name="connsiteX13" fmla="*/ 723900 w 891540"/>
              <a:gd name="connsiteY13" fmla="*/ 1387943 h 1624163"/>
              <a:gd name="connsiteX14" fmla="*/ 800100 w 891540"/>
              <a:gd name="connsiteY14" fmla="*/ 968843 h 1624163"/>
              <a:gd name="connsiteX15" fmla="*/ 891540 w 891540"/>
              <a:gd name="connsiteY15" fmla="*/ 1311743 h 1624163"/>
              <a:gd name="connsiteX0" fmla="*/ 0 w 940308"/>
              <a:gd name="connsiteY0" fmla="*/ 1624163 h 1624163"/>
              <a:gd name="connsiteX1" fmla="*/ 76200 w 940308"/>
              <a:gd name="connsiteY1" fmla="*/ 1525103 h 1624163"/>
              <a:gd name="connsiteX2" fmla="*/ 160020 w 940308"/>
              <a:gd name="connsiteY2" fmla="*/ 1525103 h 1624163"/>
              <a:gd name="connsiteX3" fmla="*/ 198120 w 940308"/>
              <a:gd name="connsiteY3" fmla="*/ 1060283 h 1624163"/>
              <a:gd name="connsiteX4" fmla="*/ 236220 w 940308"/>
              <a:gd name="connsiteY4" fmla="*/ 564983 h 1624163"/>
              <a:gd name="connsiteX5" fmla="*/ 243840 w 940308"/>
              <a:gd name="connsiteY5" fmla="*/ 23963 h 1624163"/>
              <a:gd name="connsiteX6" fmla="*/ 266700 w 940308"/>
              <a:gd name="connsiteY6" fmla="*/ 123023 h 1624163"/>
              <a:gd name="connsiteX7" fmla="*/ 281940 w 940308"/>
              <a:gd name="connsiteY7" fmla="*/ 374483 h 1624163"/>
              <a:gd name="connsiteX8" fmla="*/ 327660 w 940308"/>
              <a:gd name="connsiteY8" fmla="*/ 824063 h 1624163"/>
              <a:gd name="connsiteX9" fmla="*/ 342900 w 940308"/>
              <a:gd name="connsiteY9" fmla="*/ 1227923 h 1624163"/>
              <a:gd name="connsiteX10" fmla="*/ 449580 w 940308"/>
              <a:gd name="connsiteY10" fmla="*/ 1433663 h 1624163"/>
              <a:gd name="connsiteX11" fmla="*/ 548640 w 940308"/>
              <a:gd name="connsiteY11" fmla="*/ 1487003 h 1624163"/>
              <a:gd name="connsiteX12" fmla="*/ 640080 w 940308"/>
              <a:gd name="connsiteY12" fmla="*/ 1403183 h 1624163"/>
              <a:gd name="connsiteX13" fmla="*/ 723900 w 940308"/>
              <a:gd name="connsiteY13" fmla="*/ 1387943 h 1624163"/>
              <a:gd name="connsiteX14" fmla="*/ 800100 w 940308"/>
              <a:gd name="connsiteY14" fmla="*/ 968843 h 1624163"/>
              <a:gd name="connsiteX15" fmla="*/ 940308 w 940308"/>
              <a:gd name="connsiteY15" fmla="*/ 1360511 h 1624163"/>
              <a:gd name="connsiteX0" fmla="*/ 0 w 940308"/>
              <a:gd name="connsiteY0" fmla="*/ 1601999 h 1601999"/>
              <a:gd name="connsiteX1" fmla="*/ 76200 w 940308"/>
              <a:gd name="connsiteY1" fmla="*/ 1502939 h 1601999"/>
              <a:gd name="connsiteX2" fmla="*/ 160020 w 940308"/>
              <a:gd name="connsiteY2" fmla="*/ 1502939 h 1601999"/>
              <a:gd name="connsiteX3" fmla="*/ 198120 w 940308"/>
              <a:gd name="connsiteY3" fmla="*/ 1038119 h 1601999"/>
              <a:gd name="connsiteX4" fmla="*/ 236220 w 940308"/>
              <a:gd name="connsiteY4" fmla="*/ 542819 h 1601999"/>
              <a:gd name="connsiteX5" fmla="*/ 243840 w 940308"/>
              <a:gd name="connsiteY5" fmla="*/ 1799 h 1601999"/>
              <a:gd name="connsiteX6" fmla="*/ 266700 w 940308"/>
              <a:gd name="connsiteY6" fmla="*/ 100859 h 1601999"/>
              <a:gd name="connsiteX7" fmla="*/ 281940 w 940308"/>
              <a:gd name="connsiteY7" fmla="*/ 352319 h 1601999"/>
              <a:gd name="connsiteX8" fmla="*/ 327660 w 940308"/>
              <a:gd name="connsiteY8" fmla="*/ 801899 h 1601999"/>
              <a:gd name="connsiteX9" fmla="*/ 342900 w 940308"/>
              <a:gd name="connsiteY9" fmla="*/ 1205759 h 1601999"/>
              <a:gd name="connsiteX10" fmla="*/ 449580 w 940308"/>
              <a:gd name="connsiteY10" fmla="*/ 1411499 h 1601999"/>
              <a:gd name="connsiteX11" fmla="*/ 548640 w 940308"/>
              <a:gd name="connsiteY11" fmla="*/ 1464839 h 1601999"/>
              <a:gd name="connsiteX12" fmla="*/ 640080 w 940308"/>
              <a:gd name="connsiteY12" fmla="*/ 1381019 h 1601999"/>
              <a:gd name="connsiteX13" fmla="*/ 723900 w 940308"/>
              <a:gd name="connsiteY13" fmla="*/ 1365779 h 1601999"/>
              <a:gd name="connsiteX14" fmla="*/ 800100 w 940308"/>
              <a:gd name="connsiteY14" fmla="*/ 946679 h 1601999"/>
              <a:gd name="connsiteX15" fmla="*/ 940308 w 940308"/>
              <a:gd name="connsiteY15" fmla="*/ 1338347 h 160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0308" h="1601999">
                <a:moveTo>
                  <a:pt x="0" y="1601999"/>
                </a:moveTo>
                <a:cubicBezTo>
                  <a:pt x="24765" y="1560724"/>
                  <a:pt x="49530" y="1519449"/>
                  <a:pt x="76200" y="1502939"/>
                </a:cubicBezTo>
                <a:cubicBezTo>
                  <a:pt x="102870" y="1486429"/>
                  <a:pt x="139700" y="1580409"/>
                  <a:pt x="160020" y="1502939"/>
                </a:cubicBezTo>
                <a:cubicBezTo>
                  <a:pt x="180340" y="1425469"/>
                  <a:pt x="185420" y="1198139"/>
                  <a:pt x="198120" y="1038119"/>
                </a:cubicBezTo>
                <a:cubicBezTo>
                  <a:pt x="210820" y="878099"/>
                  <a:pt x="228600" y="715539"/>
                  <a:pt x="236220" y="542819"/>
                </a:cubicBezTo>
                <a:cubicBezTo>
                  <a:pt x="243840" y="370099"/>
                  <a:pt x="238760" y="14121"/>
                  <a:pt x="243840" y="1799"/>
                </a:cubicBezTo>
                <a:cubicBezTo>
                  <a:pt x="248920" y="-10523"/>
                  <a:pt x="260350" y="42439"/>
                  <a:pt x="266700" y="100859"/>
                </a:cubicBezTo>
                <a:cubicBezTo>
                  <a:pt x="273050" y="159279"/>
                  <a:pt x="271780" y="235479"/>
                  <a:pt x="281940" y="352319"/>
                </a:cubicBezTo>
                <a:cubicBezTo>
                  <a:pt x="292100" y="469159"/>
                  <a:pt x="317500" y="659659"/>
                  <a:pt x="327660" y="801899"/>
                </a:cubicBezTo>
                <a:cubicBezTo>
                  <a:pt x="337820" y="944139"/>
                  <a:pt x="322580" y="1104159"/>
                  <a:pt x="342900" y="1205759"/>
                </a:cubicBezTo>
                <a:cubicBezTo>
                  <a:pt x="363220" y="1307359"/>
                  <a:pt x="415290" y="1368319"/>
                  <a:pt x="449580" y="1411499"/>
                </a:cubicBezTo>
                <a:cubicBezTo>
                  <a:pt x="483870" y="1454679"/>
                  <a:pt x="516890" y="1469919"/>
                  <a:pt x="548640" y="1464839"/>
                </a:cubicBezTo>
                <a:cubicBezTo>
                  <a:pt x="580390" y="1459759"/>
                  <a:pt x="610870" y="1397529"/>
                  <a:pt x="640080" y="1381019"/>
                </a:cubicBezTo>
                <a:cubicBezTo>
                  <a:pt x="669290" y="1364509"/>
                  <a:pt x="697230" y="1438169"/>
                  <a:pt x="723900" y="1365779"/>
                </a:cubicBezTo>
                <a:cubicBezTo>
                  <a:pt x="750570" y="1293389"/>
                  <a:pt x="772160" y="959379"/>
                  <a:pt x="800100" y="946679"/>
                </a:cubicBezTo>
                <a:cubicBezTo>
                  <a:pt x="828040" y="933979"/>
                  <a:pt x="908558" y="1160547"/>
                  <a:pt x="940308" y="1338347"/>
                </a:cubicBezTo>
              </a:path>
            </a:pathLst>
          </a:cu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6AF2B50-86AE-496D-9A28-D73F119A768A}"/>
              </a:ext>
            </a:extLst>
          </p:cNvPr>
          <p:cNvSpPr txBox="1"/>
          <p:nvPr/>
        </p:nvSpPr>
        <p:spPr>
          <a:xfrm>
            <a:off x="2382355" y="1039240"/>
            <a:ext cx="2606804" cy="461665"/>
          </a:xfrm>
          <a:prstGeom prst="rect">
            <a:avLst/>
          </a:prstGeom>
          <a:noFill/>
        </p:spPr>
        <p:txBody>
          <a:bodyPr wrap="none" rtlCol="0">
            <a:spAutoFit/>
          </a:bodyPr>
          <a:lstStyle/>
          <a:p>
            <a:r>
              <a:rPr lang="en-US" sz="2400" b="1" dirty="0"/>
              <a:t>CELEBRITY SUICIDE</a:t>
            </a:r>
            <a:endParaRPr lang="en-CA" sz="2400" b="1" dirty="0"/>
          </a:p>
        </p:txBody>
      </p:sp>
      <p:grpSp>
        <p:nvGrpSpPr>
          <p:cNvPr id="45" name="Group 44">
            <a:extLst>
              <a:ext uri="{FF2B5EF4-FFF2-40B4-BE49-F238E27FC236}">
                <a16:creationId xmlns:a16="http://schemas.microsoft.com/office/drawing/2014/main" id="{FD2BCD3C-BA24-478F-96BC-581F016BFB08}"/>
              </a:ext>
            </a:extLst>
          </p:cNvPr>
          <p:cNvGrpSpPr/>
          <p:nvPr/>
        </p:nvGrpSpPr>
        <p:grpSpPr>
          <a:xfrm>
            <a:off x="332459" y="2254830"/>
            <a:ext cx="11835858" cy="4153874"/>
            <a:chOff x="332459" y="2254830"/>
            <a:chExt cx="11835858" cy="4153874"/>
          </a:xfrm>
        </p:grpSpPr>
        <p:sp>
          <p:nvSpPr>
            <p:cNvPr id="46" name="TextBox 45">
              <a:extLst>
                <a:ext uri="{FF2B5EF4-FFF2-40B4-BE49-F238E27FC236}">
                  <a16:creationId xmlns:a16="http://schemas.microsoft.com/office/drawing/2014/main" id="{C50D51D8-3E10-4475-86A4-E26D4B4E276B}"/>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47" name="TextBox 46">
              <a:extLst>
                <a:ext uri="{FF2B5EF4-FFF2-40B4-BE49-F238E27FC236}">
                  <a16:creationId xmlns:a16="http://schemas.microsoft.com/office/drawing/2014/main" id="{28D0C59A-F974-4121-A231-0A91DE83BDA5}"/>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48" name="TextBox 47">
              <a:extLst>
                <a:ext uri="{FF2B5EF4-FFF2-40B4-BE49-F238E27FC236}">
                  <a16:creationId xmlns:a16="http://schemas.microsoft.com/office/drawing/2014/main" id="{7C1F2329-5AD0-493F-9F6E-BF681003AAA1}"/>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49" name="TextBox 48">
              <a:extLst>
                <a:ext uri="{FF2B5EF4-FFF2-40B4-BE49-F238E27FC236}">
                  <a16:creationId xmlns:a16="http://schemas.microsoft.com/office/drawing/2014/main" id="{C7D358FE-3B19-4C9F-AA74-E7D02764030A}"/>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50" name="TextBox 49">
              <a:extLst>
                <a:ext uri="{FF2B5EF4-FFF2-40B4-BE49-F238E27FC236}">
                  <a16:creationId xmlns:a16="http://schemas.microsoft.com/office/drawing/2014/main" id="{C3FF4D25-BD3B-4757-A341-8C55567A3781}"/>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51" name="TextBox 50">
              <a:extLst>
                <a:ext uri="{FF2B5EF4-FFF2-40B4-BE49-F238E27FC236}">
                  <a16:creationId xmlns:a16="http://schemas.microsoft.com/office/drawing/2014/main" id="{7E454068-0065-48B3-A1A9-10606EA95231}"/>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52" name="Straight Connector 51">
              <a:extLst>
                <a:ext uri="{FF2B5EF4-FFF2-40B4-BE49-F238E27FC236}">
                  <a16:creationId xmlns:a16="http://schemas.microsoft.com/office/drawing/2014/main" id="{10FE446B-C6BB-44B8-8F36-4E1C838B4CB8}"/>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1896787-BD5C-4860-9E17-1F9AE0602EE4}"/>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DBD0E0C-D81B-4909-B00E-97E124FF470B}"/>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6130A7F-701C-4D14-AB75-14960333D2CD}"/>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A0391229-692E-409D-A214-8D3103084E52}"/>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385383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000"/>
                                        <p:tgtEl>
                                          <p:spTgt spid="4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wipe(down)">
                                      <p:cBhvr>
                                        <p:cTn id="14" dur="1000"/>
                                        <p:tgtEl>
                                          <p:spTgt spid="58"/>
                                        </p:tgtEl>
                                      </p:cBhvr>
                                    </p:animEffect>
                                  </p:childTnLst>
                                </p:cTn>
                              </p:par>
                              <p:par>
                                <p:cTn id="15" presetID="22" presetClass="exit" presetSubtype="1" fill="hold" grpId="0" nodeType="withEffect">
                                  <p:stCondLst>
                                    <p:cond delay="0"/>
                                  </p:stCondLst>
                                  <p:childTnLst>
                                    <p:animEffect transition="out" filter="wipe(up)">
                                      <p:cBhvr>
                                        <p:cTn id="16" dur="1000"/>
                                        <p:tgtEl>
                                          <p:spTgt spid="43"/>
                                        </p:tgtEl>
                                      </p:cBhvr>
                                    </p:animEffect>
                                    <p:set>
                                      <p:cBhvr>
                                        <p:cTn id="17" dur="1" fill="hold">
                                          <p:stCondLst>
                                            <p:cond delay="999"/>
                                          </p:stCondLst>
                                        </p:cTn>
                                        <p:tgtEl>
                                          <p:spTgt spid="43"/>
                                        </p:tgtEl>
                                        <p:attrNameLst>
                                          <p:attrName>style.visibility</p:attrName>
                                        </p:attrNameLst>
                                      </p:cBhvr>
                                      <p:to>
                                        <p:strVal val="hidden"/>
                                      </p:to>
                                    </p:set>
                                  </p:childTnLst>
                                </p:cTn>
                              </p:par>
                              <p:par>
                                <p:cTn id="18" presetID="10" presetClass="entr" presetSubtype="0" fill="hold" grpId="0" nodeType="withEffect">
                                  <p:stCondLst>
                                    <p:cond delay="50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58" grpId="0" animBg="1"/>
      <p:bldP spid="43" grpId="0" animBg="1"/>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Freeform: Shape 76">
            <a:extLst>
              <a:ext uri="{FF2B5EF4-FFF2-40B4-BE49-F238E27FC236}">
                <a16:creationId xmlns:a16="http://schemas.microsoft.com/office/drawing/2014/main" id="{16AB2A3A-837C-4958-8BB7-BF2199CB517A}"/>
              </a:ext>
            </a:extLst>
          </p:cNvPr>
          <p:cNvSpPr/>
          <p:nvPr/>
        </p:nvSpPr>
        <p:spPr>
          <a:xfrm>
            <a:off x="805947" y="3503371"/>
            <a:ext cx="1576408" cy="2575660"/>
          </a:xfrm>
          <a:custGeom>
            <a:avLst/>
            <a:gdLst>
              <a:gd name="connsiteX0" fmla="*/ 0 w 1187450"/>
              <a:gd name="connsiteY0" fmla="*/ 1638381 h 1638381"/>
              <a:gd name="connsiteX1" fmla="*/ 38100 w 1187450"/>
              <a:gd name="connsiteY1" fmla="*/ 1117681 h 1638381"/>
              <a:gd name="connsiteX2" fmla="*/ 69850 w 1187450"/>
              <a:gd name="connsiteY2" fmla="*/ 647781 h 1638381"/>
              <a:gd name="connsiteX3" fmla="*/ 88900 w 1187450"/>
              <a:gd name="connsiteY3" fmla="*/ 393781 h 1638381"/>
              <a:gd name="connsiteX4" fmla="*/ 107950 w 1187450"/>
              <a:gd name="connsiteY4" fmla="*/ 81 h 1638381"/>
              <a:gd name="connsiteX5" fmla="*/ 171450 w 1187450"/>
              <a:gd name="connsiteY5" fmla="*/ 368381 h 1638381"/>
              <a:gd name="connsiteX6" fmla="*/ 285750 w 1187450"/>
              <a:gd name="connsiteY6" fmla="*/ 1270081 h 1638381"/>
              <a:gd name="connsiteX7" fmla="*/ 336550 w 1187450"/>
              <a:gd name="connsiteY7" fmla="*/ 1301831 h 1638381"/>
              <a:gd name="connsiteX8" fmla="*/ 419100 w 1187450"/>
              <a:gd name="connsiteY8" fmla="*/ 1346281 h 1638381"/>
              <a:gd name="connsiteX9" fmla="*/ 508000 w 1187450"/>
              <a:gd name="connsiteY9" fmla="*/ 1397081 h 1638381"/>
              <a:gd name="connsiteX10" fmla="*/ 577850 w 1187450"/>
              <a:gd name="connsiteY10" fmla="*/ 1511381 h 1638381"/>
              <a:gd name="connsiteX11" fmla="*/ 717550 w 1187450"/>
              <a:gd name="connsiteY11" fmla="*/ 1581231 h 1638381"/>
              <a:gd name="connsiteX12" fmla="*/ 869950 w 1187450"/>
              <a:gd name="connsiteY12" fmla="*/ 1606631 h 1638381"/>
              <a:gd name="connsiteX13" fmla="*/ 1187450 w 1187450"/>
              <a:gd name="connsiteY13" fmla="*/ 1632031 h 1638381"/>
              <a:gd name="connsiteX0" fmla="*/ 0 w 1187450"/>
              <a:gd name="connsiteY0" fmla="*/ 1630765 h 1630765"/>
              <a:gd name="connsiteX1" fmla="*/ 38100 w 1187450"/>
              <a:gd name="connsiteY1" fmla="*/ 1110065 h 1630765"/>
              <a:gd name="connsiteX2" fmla="*/ 69850 w 1187450"/>
              <a:gd name="connsiteY2" fmla="*/ 640165 h 1630765"/>
              <a:gd name="connsiteX3" fmla="*/ 88900 w 1187450"/>
              <a:gd name="connsiteY3" fmla="*/ 386165 h 1630765"/>
              <a:gd name="connsiteX4" fmla="*/ 107950 w 1187450"/>
              <a:gd name="connsiteY4" fmla="*/ 85 h 1630765"/>
              <a:gd name="connsiteX5" fmla="*/ 171450 w 1187450"/>
              <a:gd name="connsiteY5" fmla="*/ 360765 h 1630765"/>
              <a:gd name="connsiteX6" fmla="*/ 285750 w 1187450"/>
              <a:gd name="connsiteY6" fmla="*/ 1262465 h 1630765"/>
              <a:gd name="connsiteX7" fmla="*/ 336550 w 1187450"/>
              <a:gd name="connsiteY7" fmla="*/ 1294215 h 1630765"/>
              <a:gd name="connsiteX8" fmla="*/ 419100 w 1187450"/>
              <a:gd name="connsiteY8" fmla="*/ 1338665 h 1630765"/>
              <a:gd name="connsiteX9" fmla="*/ 508000 w 1187450"/>
              <a:gd name="connsiteY9" fmla="*/ 1389465 h 1630765"/>
              <a:gd name="connsiteX10" fmla="*/ 577850 w 1187450"/>
              <a:gd name="connsiteY10" fmla="*/ 1503765 h 1630765"/>
              <a:gd name="connsiteX11" fmla="*/ 717550 w 1187450"/>
              <a:gd name="connsiteY11" fmla="*/ 1573615 h 1630765"/>
              <a:gd name="connsiteX12" fmla="*/ 869950 w 1187450"/>
              <a:gd name="connsiteY12" fmla="*/ 1599015 h 1630765"/>
              <a:gd name="connsiteX13" fmla="*/ 1187450 w 1187450"/>
              <a:gd name="connsiteY13" fmla="*/ 1624415 h 16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7450" h="1630765">
                <a:moveTo>
                  <a:pt x="0" y="1630765"/>
                </a:moveTo>
                <a:cubicBezTo>
                  <a:pt x="13229" y="1452965"/>
                  <a:pt x="26458" y="1275165"/>
                  <a:pt x="38100" y="1110065"/>
                </a:cubicBezTo>
                <a:cubicBezTo>
                  <a:pt x="49742" y="944965"/>
                  <a:pt x="61383" y="760815"/>
                  <a:pt x="69850" y="640165"/>
                </a:cubicBezTo>
                <a:cubicBezTo>
                  <a:pt x="78317" y="519515"/>
                  <a:pt x="82550" y="492845"/>
                  <a:pt x="88900" y="386165"/>
                </a:cubicBezTo>
                <a:cubicBezTo>
                  <a:pt x="95250" y="279485"/>
                  <a:pt x="94192" y="4318"/>
                  <a:pt x="107950" y="85"/>
                </a:cubicBezTo>
                <a:cubicBezTo>
                  <a:pt x="121708" y="-4148"/>
                  <a:pt x="141817" y="150368"/>
                  <a:pt x="171450" y="360765"/>
                </a:cubicBezTo>
                <a:cubicBezTo>
                  <a:pt x="201083" y="571162"/>
                  <a:pt x="258233" y="1106890"/>
                  <a:pt x="285750" y="1262465"/>
                </a:cubicBezTo>
                <a:cubicBezTo>
                  <a:pt x="313267" y="1418040"/>
                  <a:pt x="314325" y="1281515"/>
                  <a:pt x="336550" y="1294215"/>
                </a:cubicBezTo>
                <a:cubicBezTo>
                  <a:pt x="358775" y="1306915"/>
                  <a:pt x="390525" y="1322790"/>
                  <a:pt x="419100" y="1338665"/>
                </a:cubicBezTo>
                <a:cubicBezTo>
                  <a:pt x="447675" y="1354540"/>
                  <a:pt x="481542" y="1361948"/>
                  <a:pt x="508000" y="1389465"/>
                </a:cubicBezTo>
                <a:cubicBezTo>
                  <a:pt x="534458" y="1416982"/>
                  <a:pt x="542925" y="1473073"/>
                  <a:pt x="577850" y="1503765"/>
                </a:cubicBezTo>
                <a:cubicBezTo>
                  <a:pt x="612775" y="1534457"/>
                  <a:pt x="668867" y="1557740"/>
                  <a:pt x="717550" y="1573615"/>
                </a:cubicBezTo>
                <a:cubicBezTo>
                  <a:pt x="766233" y="1589490"/>
                  <a:pt x="791633" y="1590548"/>
                  <a:pt x="869950" y="1599015"/>
                </a:cubicBezTo>
                <a:cubicBezTo>
                  <a:pt x="948267" y="1607482"/>
                  <a:pt x="1067858" y="1615948"/>
                  <a:pt x="1187450" y="1624415"/>
                </a:cubicBezTo>
              </a:path>
            </a:pathLst>
          </a:custGeom>
          <a:solidFill>
            <a:srgbClr val="95B3BE">
              <a:alpha val="27843"/>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D9B60FCC-F16F-4A5E-B9CA-74949D0392C5}"/>
              </a:ext>
            </a:extLst>
          </p:cNvPr>
          <p:cNvSpPr/>
          <p:nvPr/>
        </p:nvSpPr>
        <p:spPr>
          <a:xfrm>
            <a:off x="1168437" y="2418026"/>
            <a:ext cx="2516353" cy="3630911"/>
          </a:xfrm>
          <a:custGeom>
            <a:avLst/>
            <a:gdLst>
              <a:gd name="connsiteX0" fmla="*/ 0 w 1895475"/>
              <a:gd name="connsiteY0" fmla="*/ 1622434 h 1622434"/>
              <a:gd name="connsiteX1" fmla="*/ 28575 w 1895475"/>
              <a:gd name="connsiteY1" fmla="*/ 1193809 h 1622434"/>
              <a:gd name="connsiteX2" fmla="*/ 47625 w 1895475"/>
              <a:gd name="connsiteY2" fmla="*/ 641359 h 1622434"/>
              <a:gd name="connsiteX3" fmla="*/ 85725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 name="connsiteX0" fmla="*/ 0 w 1895475"/>
              <a:gd name="connsiteY0" fmla="*/ 1622434 h 1622434"/>
              <a:gd name="connsiteX1" fmla="*/ 28575 w 1895475"/>
              <a:gd name="connsiteY1" fmla="*/ 1193809 h 1622434"/>
              <a:gd name="connsiteX2" fmla="*/ 47625 w 1895475"/>
              <a:gd name="connsiteY2" fmla="*/ 641359 h 1622434"/>
              <a:gd name="connsiteX3" fmla="*/ 57444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 name="connsiteX0" fmla="*/ 0 w 1895475"/>
              <a:gd name="connsiteY0" fmla="*/ 1622434 h 1622434"/>
              <a:gd name="connsiteX1" fmla="*/ 28575 w 1895475"/>
              <a:gd name="connsiteY1" fmla="*/ 1193809 h 1622434"/>
              <a:gd name="connsiteX2" fmla="*/ 47625 w 1895475"/>
              <a:gd name="connsiteY2" fmla="*/ 641359 h 1622434"/>
              <a:gd name="connsiteX3" fmla="*/ 57444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475" h="1622434">
                <a:moveTo>
                  <a:pt x="0" y="1622434"/>
                </a:moveTo>
                <a:cubicBezTo>
                  <a:pt x="10319" y="1489877"/>
                  <a:pt x="20638" y="1357321"/>
                  <a:pt x="28575" y="1193809"/>
                </a:cubicBezTo>
                <a:cubicBezTo>
                  <a:pt x="36512" y="1030297"/>
                  <a:pt x="42814" y="779471"/>
                  <a:pt x="47625" y="641359"/>
                </a:cubicBezTo>
                <a:cubicBezTo>
                  <a:pt x="52436" y="503247"/>
                  <a:pt x="47919" y="471496"/>
                  <a:pt x="57444" y="365134"/>
                </a:cubicBezTo>
                <a:cubicBezTo>
                  <a:pt x="66969" y="258772"/>
                  <a:pt x="93712" y="28584"/>
                  <a:pt x="104775" y="3184"/>
                </a:cubicBezTo>
                <a:cubicBezTo>
                  <a:pt x="115839" y="-22216"/>
                  <a:pt x="112713" y="109547"/>
                  <a:pt x="123825" y="212734"/>
                </a:cubicBezTo>
                <a:cubicBezTo>
                  <a:pt x="134937" y="315921"/>
                  <a:pt x="158750" y="508009"/>
                  <a:pt x="171450" y="622309"/>
                </a:cubicBezTo>
                <a:cubicBezTo>
                  <a:pt x="184150" y="736609"/>
                  <a:pt x="182563" y="782647"/>
                  <a:pt x="200025" y="898534"/>
                </a:cubicBezTo>
                <a:cubicBezTo>
                  <a:pt x="217487" y="1014421"/>
                  <a:pt x="234950" y="1214447"/>
                  <a:pt x="276225" y="1317634"/>
                </a:cubicBezTo>
                <a:cubicBezTo>
                  <a:pt x="317500" y="1420821"/>
                  <a:pt x="387350" y="1474797"/>
                  <a:pt x="447675" y="1517659"/>
                </a:cubicBezTo>
                <a:cubicBezTo>
                  <a:pt x="508000" y="1560521"/>
                  <a:pt x="547688" y="1563697"/>
                  <a:pt x="638175" y="1574809"/>
                </a:cubicBezTo>
                <a:cubicBezTo>
                  <a:pt x="728662" y="1585921"/>
                  <a:pt x="990600" y="1584334"/>
                  <a:pt x="990600" y="1584334"/>
                </a:cubicBezTo>
                <a:lnTo>
                  <a:pt x="1419225" y="1603384"/>
                </a:lnTo>
                <a:lnTo>
                  <a:pt x="1895475" y="1622434"/>
                </a:lnTo>
              </a:path>
            </a:pathLst>
          </a:cu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3316D0CD-3774-4320-9D19-29F0BD613FD5}"/>
              </a:ext>
            </a:extLst>
          </p:cNvPr>
          <p:cNvPicPr>
            <a:picLocks noChangeAspect="1"/>
          </p:cNvPicPr>
          <p:nvPr/>
        </p:nvPicPr>
        <p:blipFill>
          <a:blip r:embed="rId3"/>
          <a:stretch>
            <a:fillRect/>
          </a:stretch>
        </p:blipFill>
        <p:spPr>
          <a:xfrm>
            <a:off x="54609" y="47380"/>
            <a:ext cx="2309311" cy="2311911"/>
          </a:xfrm>
          <a:prstGeom prst="rect">
            <a:avLst/>
          </a:prstGeom>
        </p:spPr>
      </p:pic>
      <p:pic>
        <p:nvPicPr>
          <p:cNvPr id="43" name="Picture 42">
            <a:extLst>
              <a:ext uri="{FF2B5EF4-FFF2-40B4-BE49-F238E27FC236}">
                <a16:creationId xmlns:a16="http://schemas.microsoft.com/office/drawing/2014/main" id="{A8C933D3-361C-48E1-876B-3A7ACCFAA4EF}"/>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45" name="Freeform: Shape 44">
            <a:extLst>
              <a:ext uri="{FF2B5EF4-FFF2-40B4-BE49-F238E27FC236}">
                <a16:creationId xmlns:a16="http://schemas.microsoft.com/office/drawing/2014/main" id="{34D14A60-EE58-4FA2-8F77-DE97E0BA190A}"/>
              </a:ext>
            </a:extLst>
          </p:cNvPr>
          <p:cNvSpPr/>
          <p:nvPr/>
        </p:nvSpPr>
        <p:spPr>
          <a:xfrm>
            <a:off x="805947" y="2427932"/>
            <a:ext cx="1576408" cy="3669151"/>
          </a:xfrm>
          <a:custGeom>
            <a:avLst/>
            <a:gdLst>
              <a:gd name="connsiteX0" fmla="*/ 0 w 1187450"/>
              <a:gd name="connsiteY0" fmla="*/ 1638381 h 1638381"/>
              <a:gd name="connsiteX1" fmla="*/ 38100 w 1187450"/>
              <a:gd name="connsiteY1" fmla="*/ 1117681 h 1638381"/>
              <a:gd name="connsiteX2" fmla="*/ 69850 w 1187450"/>
              <a:gd name="connsiteY2" fmla="*/ 647781 h 1638381"/>
              <a:gd name="connsiteX3" fmla="*/ 88900 w 1187450"/>
              <a:gd name="connsiteY3" fmla="*/ 393781 h 1638381"/>
              <a:gd name="connsiteX4" fmla="*/ 107950 w 1187450"/>
              <a:gd name="connsiteY4" fmla="*/ 81 h 1638381"/>
              <a:gd name="connsiteX5" fmla="*/ 171450 w 1187450"/>
              <a:gd name="connsiteY5" fmla="*/ 368381 h 1638381"/>
              <a:gd name="connsiteX6" fmla="*/ 285750 w 1187450"/>
              <a:gd name="connsiteY6" fmla="*/ 1270081 h 1638381"/>
              <a:gd name="connsiteX7" fmla="*/ 336550 w 1187450"/>
              <a:gd name="connsiteY7" fmla="*/ 1301831 h 1638381"/>
              <a:gd name="connsiteX8" fmla="*/ 419100 w 1187450"/>
              <a:gd name="connsiteY8" fmla="*/ 1346281 h 1638381"/>
              <a:gd name="connsiteX9" fmla="*/ 508000 w 1187450"/>
              <a:gd name="connsiteY9" fmla="*/ 1397081 h 1638381"/>
              <a:gd name="connsiteX10" fmla="*/ 577850 w 1187450"/>
              <a:gd name="connsiteY10" fmla="*/ 1511381 h 1638381"/>
              <a:gd name="connsiteX11" fmla="*/ 717550 w 1187450"/>
              <a:gd name="connsiteY11" fmla="*/ 1581231 h 1638381"/>
              <a:gd name="connsiteX12" fmla="*/ 869950 w 1187450"/>
              <a:gd name="connsiteY12" fmla="*/ 1606631 h 1638381"/>
              <a:gd name="connsiteX13" fmla="*/ 1187450 w 1187450"/>
              <a:gd name="connsiteY13" fmla="*/ 1632031 h 1638381"/>
              <a:gd name="connsiteX0" fmla="*/ 0 w 1187450"/>
              <a:gd name="connsiteY0" fmla="*/ 1630765 h 1630765"/>
              <a:gd name="connsiteX1" fmla="*/ 38100 w 1187450"/>
              <a:gd name="connsiteY1" fmla="*/ 1110065 h 1630765"/>
              <a:gd name="connsiteX2" fmla="*/ 69850 w 1187450"/>
              <a:gd name="connsiteY2" fmla="*/ 640165 h 1630765"/>
              <a:gd name="connsiteX3" fmla="*/ 88900 w 1187450"/>
              <a:gd name="connsiteY3" fmla="*/ 386165 h 1630765"/>
              <a:gd name="connsiteX4" fmla="*/ 107950 w 1187450"/>
              <a:gd name="connsiteY4" fmla="*/ 85 h 1630765"/>
              <a:gd name="connsiteX5" fmla="*/ 171450 w 1187450"/>
              <a:gd name="connsiteY5" fmla="*/ 360765 h 1630765"/>
              <a:gd name="connsiteX6" fmla="*/ 285750 w 1187450"/>
              <a:gd name="connsiteY6" fmla="*/ 1262465 h 1630765"/>
              <a:gd name="connsiteX7" fmla="*/ 336550 w 1187450"/>
              <a:gd name="connsiteY7" fmla="*/ 1294215 h 1630765"/>
              <a:gd name="connsiteX8" fmla="*/ 419100 w 1187450"/>
              <a:gd name="connsiteY8" fmla="*/ 1338665 h 1630765"/>
              <a:gd name="connsiteX9" fmla="*/ 508000 w 1187450"/>
              <a:gd name="connsiteY9" fmla="*/ 1389465 h 1630765"/>
              <a:gd name="connsiteX10" fmla="*/ 577850 w 1187450"/>
              <a:gd name="connsiteY10" fmla="*/ 1503765 h 1630765"/>
              <a:gd name="connsiteX11" fmla="*/ 717550 w 1187450"/>
              <a:gd name="connsiteY11" fmla="*/ 1573615 h 1630765"/>
              <a:gd name="connsiteX12" fmla="*/ 869950 w 1187450"/>
              <a:gd name="connsiteY12" fmla="*/ 1599015 h 1630765"/>
              <a:gd name="connsiteX13" fmla="*/ 1187450 w 1187450"/>
              <a:gd name="connsiteY13" fmla="*/ 1624415 h 16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7450" h="1630765">
                <a:moveTo>
                  <a:pt x="0" y="1630765"/>
                </a:moveTo>
                <a:cubicBezTo>
                  <a:pt x="13229" y="1452965"/>
                  <a:pt x="26458" y="1275165"/>
                  <a:pt x="38100" y="1110065"/>
                </a:cubicBezTo>
                <a:cubicBezTo>
                  <a:pt x="49742" y="944965"/>
                  <a:pt x="61383" y="760815"/>
                  <a:pt x="69850" y="640165"/>
                </a:cubicBezTo>
                <a:cubicBezTo>
                  <a:pt x="78317" y="519515"/>
                  <a:pt x="82550" y="492845"/>
                  <a:pt x="88900" y="386165"/>
                </a:cubicBezTo>
                <a:cubicBezTo>
                  <a:pt x="95250" y="279485"/>
                  <a:pt x="94192" y="4318"/>
                  <a:pt x="107950" y="85"/>
                </a:cubicBezTo>
                <a:cubicBezTo>
                  <a:pt x="121708" y="-4148"/>
                  <a:pt x="141817" y="150368"/>
                  <a:pt x="171450" y="360765"/>
                </a:cubicBezTo>
                <a:cubicBezTo>
                  <a:pt x="201083" y="571162"/>
                  <a:pt x="258233" y="1106890"/>
                  <a:pt x="285750" y="1262465"/>
                </a:cubicBezTo>
                <a:cubicBezTo>
                  <a:pt x="313267" y="1418040"/>
                  <a:pt x="314325" y="1281515"/>
                  <a:pt x="336550" y="1294215"/>
                </a:cubicBezTo>
                <a:cubicBezTo>
                  <a:pt x="358775" y="1306915"/>
                  <a:pt x="390525" y="1322790"/>
                  <a:pt x="419100" y="1338665"/>
                </a:cubicBezTo>
                <a:cubicBezTo>
                  <a:pt x="447675" y="1354540"/>
                  <a:pt x="481542" y="1361948"/>
                  <a:pt x="508000" y="1389465"/>
                </a:cubicBezTo>
                <a:cubicBezTo>
                  <a:pt x="534458" y="1416982"/>
                  <a:pt x="542925" y="1473073"/>
                  <a:pt x="577850" y="1503765"/>
                </a:cubicBezTo>
                <a:cubicBezTo>
                  <a:pt x="612775" y="1534457"/>
                  <a:pt x="668867" y="1557740"/>
                  <a:pt x="717550" y="1573615"/>
                </a:cubicBezTo>
                <a:cubicBezTo>
                  <a:pt x="766233" y="1589490"/>
                  <a:pt x="791633" y="1590548"/>
                  <a:pt x="869950" y="1599015"/>
                </a:cubicBezTo>
                <a:cubicBezTo>
                  <a:pt x="948267" y="1607482"/>
                  <a:pt x="1067858" y="1615948"/>
                  <a:pt x="1187450" y="1624415"/>
                </a:cubicBezTo>
              </a:path>
            </a:pathLst>
          </a:custGeom>
          <a:no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37782AC-B326-44A4-B52C-A9AF43B33568}"/>
              </a:ext>
            </a:extLst>
          </p:cNvPr>
          <p:cNvSpPr txBox="1"/>
          <p:nvPr/>
        </p:nvSpPr>
        <p:spPr>
          <a:xfrm>
            <a:off x="2382355" y="1039240"/>
            <a:ext cx="2606804" cy="461665"/>
          </a:xfrm>
          <a:prstGeom prst="rect">
            <a:avLst/>
          </a:prstGeom>
          <a:noFill/>
        </p:spPr>
        <p:txBody>
          <a:bodyPr wrap="none" rtlCol="0">
            <a:spAutoFit/>
          </a:bodyPr>
          <a:lstStyle/>
          <a:p>
            <a:r>
              <a:rPr lang="en-US" sz="2400" b="1" dirty="0"/>
              <a:t>CELEBRITY SUICIDE</a:t>
            </a:r>
            <a:endParaRPr lang="en-CA" sz="2400" b="1" dirty="0"/>
          </a:p>
        </p:txBody>
      </p:sp>
      <p:grpSp>
        <p:nvGrpSpPr>
          <p:cNvPr id="46" name="Group 45">
            <a:extLst>
              <a:ext uri="{FF2B5EF4-FFF2-40B4-BE49-F238E27FC236}">
                <a16:creationId xmlns:a16="http://schemas.microsoft.com/office/drawing/2014/main" id="{603F0D80-0919-46FB-A3C3-8DF9F00D81AE}"/>
              </a:ext>
            </a:extLst>
          </p:cNvPr>
          <p:cNvGrpSpPr/>
          <p:nvPr/>
        </p:nvGrpSpPr>
        <p:grpSpPr>
          <a:xfrm>
            <a:off x="332459" y="2254830"/>
            <a:ext cx="11835858" cy="4153874"/>
            <a:chOff x="332459" y="2254830"/>
            <a:chExt cx="11835858" cy="4153874"/>
          </a:xfrm>
        </p:grpSpPr>
        <p:sp>
          <p:nvSpPr>
            <p:cNvPr id="47" name="TextBox 46">
              <a:extLst>
                <a:ext uri="{FF2B5EF4-FFF2-40B4-BE49-F238E27FC236}">
                  <a16:creationId xmlns:a16="http://schemas.microsoft.com/office/drawing/2014/main" id="{E200A9C1-4A4D-4FD5-B752-10EFD0EE0048}"/>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48" name="TextBox 47">
              <a:extLst>
                <a:ext uri="{FF2B5EF4-FFF2-40B4-BE49-F238E27FC236}">
                  <a16:creationId xmlns:a16="http://schemas.microsoft.com/office/drawing/2014/main" id="{DA9C27A7-8A56-42BB-9EEF-6D963D3BF609}"/>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49" name="TextBox 48">
              <a:extLst>
                <a:ext uri="{FF2B5EF4-FFF2-40B4-BE49-F238E27FC236}">
                  <a16:creationId xmlns:a16="http://schemas.microsoft.com/office/drawing/2014/main" id="{60A379D4-7BE0-428B-AC59-1B68DFCEBAE1}"/>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50" name="TextBox 49">
              <a:extLst>
                <a:ext uri="{FF2B5EF4-FFF2-40B4-BE49-F238E27FC236}">
                  <a16:creationId xmlns:a16="http://schemas.microsoft.com/office/drawing/2014/main" id="{F9071C1E-E559-463C-A7DA-2D8DA28A6D75}"/>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51" name="TextBox 50">
              <a:extLst>
                <a:ext uri="{FF2B5EF4-FFF2-40B4-BE49-F238E27FC236}">
                  <a16:creationId xmlns:a16="http://schemas.microsoft.com/office/drawing/2014/main" id="{1D95918D-00D2-4A7C-B1FB-DC9CFB195DE5}"/>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52" name="TextBox 51">
              <a:extLst>
                <a:ext uri="{FF2B5EF4-FFF2-40B4-BE49-F238E27FC236}">
                  <a16:creationId xmlns:a16="http://schemas.microsoft.com/office/drawing/2014/main" id="{DF5D05A0-53EC-4E2B-BF84-D168DD4EFE62}"/>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53" name="Straight Connector 52">
              <a:extLst>
                <a:ext uri="{FF2B5EF4-FFF2-40B4-BE49-F238E27FC236}">
                  <a16:creationId xmlns:a16="http://schemas.microsoft.com/office/drawing/2014/main" id="{4A258981-1AF2-4CD8-BD34-69C6E74B4306}"/>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AB6D3F9-E690-43BF-9990-DD163BC18C99}"/>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B399F9A-0A3D-45C7-BE3B-D4E520A36F71}"/>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5D839E9-2F9D-468C-BAEF-1E85A701D1C9}"/>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0461ADD-A893-46E8-A205-BAEAA7D9E085}"/>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4182742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childTnLst>
                                </p:cTn>
                              </p:par>
                              <p:par>
                                <p:cTn id="12" presetID="22" presetClass="exit" presetSubtype="1" fill="hold" grpId="0" nodeType="withEffect">
                                  <p:stCondLst>
                                    <p:cond delay="0"/>
                                  </p:stCondLst>
                                  <p:childTnLst>
                                    <p:animEffect transition="out" filter="wipe(up)">
                                      <p:cBhvr>
                                        <p:cTn id="13" dur="1000"/>
                                        <p:tgtEl>
                                          <p:spTgt spid="45"/>
                                        </p:tgtEl>
                                      </p:cBhvr>
                                    </p:animEffect>
                                    <p:set>
                                      <p:cBhvr>
                                        <p:cTn id="14" dur="1" fill="hold">
                                          <p:stCondLst>
                                            <p:cond delay="999"/>
                                          </p:stCondLst>
                                        </p:cTn>
                                        <p:tgtEl>
                                          <p:spTgt spid="45"/>
                                        </p:tgtEl>
                                        <p:attrNameLst>
                                          <p:attrName>style.visibility</p:attrName>
                                        </p:attrNameLst>
                                      </p:cBhvr>
                                      <p:to>
                                        <p:strVal val="hidden"/>
                                      </p:to>
                                    </p:set>
                                  </p:childTnLst>
                                </p:cTn>
                              </p:par>
                              <p:par>
                                <p:cTn id="15" presetID="22" presetClass="entr" presetSubtype="4"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down)">
                                      <p:cBhvr>
                                        <p:cTn id="17" dur="1000"/>
                                        <p:tgtEl>
                                          <p:spTgt spid="64"/>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64" grpId="0" animBg="1"/>
      <p:bldP spid="45" grpId="0" animBg="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Freeform: Shape 76">
            <a:extLst>
              <a:ext uri="{FF2B5EF4-FFF2-40B4-BE49-F238E27FC236}">
                <a16:creationId xmlns:a16="http://schemas.microsoft.com/office/drawing/2014/main" id="{8F9A83D3-0D60-4BBE-BD6D-4F91377E7756}"/>
              </a:ext>
            </a:extLst>
          </p:cNvPr>
          <p:cNvSpPr/>
          <p:nvPr/>
        </p:nvSpPr>
        <p:spPr>
          <a:xfrm>
            <a:off x="1168437" y="3596967"/>
            <a:ext cx="2516353" cy="2482512"/>
          </a:xfrm>
          <a:custGeom>
            <a:avLst/>
            <a:gdLst>
              <a:gd name="connsiteX0" fmla="*/ 0 w 1895475"/>
              <a:gd name="connsiteY0" fmla="*/ 1622434 h 1622434"/>
              <a:gd name="connsiteX1" fmla="*/ 28575 w 1895475"/>
              <a:gd name="connsiteY1" fmla="*/ 1193809 h 1622434"/>
              <a:gd name="connsiteX2" fmla="*/ 47625 w 1895475"/>
              <a:gd name="connsiteY2" fmla="*/ 641359 h 1622434"/>
              <a:gd name="connsiteX3" fmla="*/ 85725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 name="connsiteX0" fmla="*/ 0 w 1895475"/>
              <a:gd name="connsiteY0" fmla="*/ 1622434 h 1622434"/>
              <a:gd name="connsiteX1" fmla="*/ 28575 w 1895475"/>
              <a:gd name="connsiteY1" fmla="*/ 1193809 h 1622434"/>
              <a:gd name="connsiteX2" fmla="*/ 47625 w 1895475"/>
              <a:gd name="connsiteY2" fmla="*/ 641359 h 1622434"/>
              <a:gd name="connsiteX3" fmla="*/ 57444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 name="connsiteX0" fmla="*/ 0 w 1895475"/>
              <a:gd name="connsiteY0" fmla="*/ 1622434 h 1622434"/>
              <a:gd name="connsiteX1" fmla="*/ 28575 w 1895475"/>
              <a:gd name="connsiteY1" fmla="*/ 1193809 h 1622434"/>
              <a:gd name="connsiteX2" fmla="*/ 47625 w 1895475"/>
              <a:gd name="connsiteY2" fmla="*/ 641359 h 1622434"/>
              <a:gd name="connsiteX3" fmla="*/ 57444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475" h="1622434">
                <a:moveTo>
                  <a:pt x="0" y="1622434"/>
                </a:moveTo>
                <a:cubicBezTo>
                  <a:pt x="10319" y="1489877"/>
                  <a:pt x="20638" y="1357321"/>
                  <a:pt x="28575" y="1193809"/>
                </a:cubicBezTo>
                <a:cubicBezTo>
                  <a:pt x="36512" y="1030297"/>
                  <a:pt x="42814" y="779471"/>
                  <a:pt x="47625" y="641359"/>
                </a:cubicBezTo>
                <a:cubicBezTo>
                  <a:pt x="52436" y="503247"/>
                  <a:pt x="47919" y="471496"/>
                  <a:pt x="57444" y="365134"/>
                </a:cubicBezTo>
                <a:cubicBezTo>
                  <a:pt x="66969" y="258772"/>
                  <a:pt x="93712" y="28584"/>
                  <a:pt x="104775" y="3184"/>
                </a:cubicBezTo>
                <a:cubicBezTo>
                  <a:pt x="115839" y="-22216"/>
                  <a:pt x="112713" y="109547"/>
                  <a:pt x="123825" y="212734"/>
                </a:cubicBezTo>
                <a:cubicBezTo>
                  <a:pt x="134937" y="315921"/>
                  <a:pt x="158750" y="508009"/>
                  <a:pt x="171450" y="622309"/>
                </a:cubicBezTo>
                <a:cubicBezTo>
                  <a:pt x="184150" y="736609"/>
                  <a:pt x="182563" y="782647"/>
                  <a:pt x="200025" y="898534"/>
                </a:cubicBezTo>
                <a:cubicBezTo>
                  <a:pt x="217487" y="1014421"/>
                  <a:pt x="234950" y="1214447"/>
                  <a:pt x="276225" y="1317634"/>
                </a:cubicBezTo>
                <a:cubicBezTo>
                  <a:pt x="317500" y="1420821"/>
                  <a:pt x="387350" y="1474797"/>
                  <a:pt x="447675" y="1517659"/>
                </a:cubicBezTo>
                <a:cubicBezTo>
                  <a:pt x="508000" y="1560521"/>
                  <a:pt x="547688" y="1563697"/>
                  <a:pt x="638175" y="1574809"/>
                </a:cubicBezTo>
                <a:cubicBezTo>
                  <a:pt x="728662" y="1585921"/>
                  <a:pt x="990600" y="1584334"/>
                  <a:pt x="990600" y="1584334"/>
                </a:cubicBezTo>
                <a:lnTo>
                  <a:pt x="1419225" y="1603384"/>
                </a:lnTo>
                <a:lnTo>
                  <a:pt x="1895475" y="1622434"/>
                </a:lnTo>
              </a:path>
            </a:pathLst>
          </a:custGeom>
          <a:solidFill>
            <a:srgbClr val="000000">
              <a:alpha val="2902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D4458798-0AA4-451E-BEC3-907986AF7A09}"/>
              </a:ext>
            </a:extLst>
          </p:cNvPr>
          <p:cNvSpPr/>
          <p:nvPr/>
        </p:nvSpPr>
        <p:spPr>
          <a:xfrm>
            <a:off x="741940" y="2416384"/>
            <a:ext cx="5873956" cy="3663437"/>
          </a:xfrm>
          <a:custGeom>
            <a:avLst/>
            <a:gdLst>
              <a:gd name="connsiteX0" fmla="*/ 0 w 4549140"/>
              <a:gd name="connsiteY0" fmla="*/ 1562237 h 1638437"/>
              <a:gd name="connsiteX1" fmla="*/ 175260 w 4549140"/>
              <a:gd name="connsiteY1" fmla="*/ 1577477 h 1638437"/>
              <a:gd name="connsiteX2" fmla="*/ 274320 w 4549140"/>
              <a:gd name="connsiteY2" fmla="*/ 1539377 h 1638437"/>
              <a:gd name="connsiteX3" fmla="*/ 441960 w 4549140"/>
              <a:gd name="connsiteY3" fmla="*/ 1524137 h 1638437"/>
              <a:gd name="connsiteX4" fmla="*/ 708660 w 4549140"/>
              <a:gd name="connsiteY4" fmla="*/ 1455557 h 1638437"/>
              <a:gd name="connsiteX5" fmla="*/ 807720 w 4549140"/>
              <a:gd name="connsiteY5" fmla="*/ 1257437 h 1638437"/>
              <a:gd name="connsiteX6" fmla="*/ 914400 w 4549140"/>
              <a:gd name="connsiteY6" fmla="*/ 724037 h 1638437"/>
              <a:gd name="connsiteX7" fmla="*/ 998220 w 4549140"/>
              <a:gd name="connsiteY7" fmla="*/ 388757 h 1638437"/>
              <a:gd name="connsiteX8" fmla="*/ 1089660 w 4549140"/>
              <a:gd name="connsiteY8" fmla="*/ 251597 h 1638437"/>
              <a:gd name="connsiteX9" fmla="*/ 1150620 w 4549140"/>
              <a:gd name="connsiteY9" fmla="*/ 213497 h 1638437"/>
              <a:gd name="connsiteX10" fmla="*/ 1181100 w 4549140"/>
              <a:gd name="connsiteY10" fmla="*/ 183017 h 1638437"/>
              <a:gd name="connsiteX11" fmla="*/ 1211580 w 4549140"/>
              <a:gd name="connsiteY11" fmla="*/ 274457 h 1638437"/>
              <a:gd name="connsiteX12" fmla="*/ 1257300 w 4549140"/>
              <a:gd name="connsiteY12" fmla="*/ 510677 h 1638437"/>
              <a:gd name="connsiteX13" fmla="*/ 1356360 w 4549140"/>
              <a:gd name="connsiteY13" fmla="*/ 548777 h 1638437"/>
              <a:gd name="connsiteX14" fmla="*/ 1432560 w 4549140"/>
              <a:gd name="connsiteY14" fmla="*/ 503057 h 1638437"/>
              <a:gd name="connsiteX15" fmla="*/ 1539240 w 4549140"/>
              <a:gd name="connsiteY15" fmla="*/ 442097 h 1638437"/>
              <a:gd name="connsiteX16" fmla="*/ 1623060 w 4549140"/>
              <a:gd name="connsiteY16" fmla="*/ 388757 h 1638437"/>
              <a:gd name="connsiteX17" fmla="*/ 1714500 w 4549140"/>
              <a:gd name="connsiteY17" fmla="*/ 312557 h 1638437"/>
              <a:gd name="connsiteX18" fmla="*/ 1821180 w 4549140"/>
              <a:gd name="connsiteY18" fmla="*/ 358277 h 1638437"/>
              <a:gd name="connsiteX19" fmla="*/ 1897380 w 4549140"/>
              <a:gd name="connsiteY19" fmla="*/ 297317 h 1638437"/>
              <a:gd name="connsiteX20" fmla="*/ 2004060 w 4549140"/>
              <a:gd name="connsiteY20" fmla="*/ 274457 h 1638437"/>
              <a:gd name="connsiteX21" fmla="*/ 2103120 w 4549140"/>
              <a:gd name="connsiteY21" fmla="*/ 30617 h 1638437"/>
              <a:gd name="connsiteX22" fmla="*/ 2164080 w 4549140"/>
              <a:gd name="connsiteY22" fmla="*/ 221117 h 1638437"/>
              <a:gd name="connsiteX23" fmla="*/ 2194560 w 4549140"/>
              <a:gd name="connsiteY23" fmla="*/ 297317 h 1638437"/>
              <a:gd name="connsiteX24" fmla="*/ 2286000 w 4549140"/>
              <a:gd name="connsiteY24" fmla="*/ 1021217 h 1638437"/>
              <a:gd name="connsiteX25" fmla="*/ 2339340 w 4549140"/>
              <a:gd name="connsiteY25" fmla="*/ 655457 h 1638437"/>
              <a:gd name="connsiteX26" fmla="*/ 2346960 w 4549140"/>
              <a:gd name="connsiteY26" fmla="*/ 388757 h 1638437"/>
              <a:gd name="connsiteX27" fmla="*/ 2385060 w 4549140"/>
              <a:gd name="connsiteY27" fmla="*/ 243977 h 1638437"/>
              <a:gd name="connsiteX28" fmla="*/ 2461260 w 4549140"/>
              <a:gd name="connsiteY28" fmla="*/ 137297 h 1638437"/>
              <a:gd name="connsiteX29" fmla="*/ 2560320 w 4549140"/>
              <a:gd name="connsiteY29" fmla="*/ 274457 h 1638437"/>
              <a:gd name="connsiteX30" fmla="*/ 2644140 w 4549140"/>
              <a:gd name="connsiteY30" fmla="*/ 190637 h 1638437"/>
              <a:gd name="connsiteX31" fmla="*/ 2697480 w 4549140"/>
              <a:gd name="connsiteY31" fmla="*/ 510677 h 1638437"/>
              <a:gd name="connsiteX32" fmla="*/ 2727960 w 4549140"/>
              <a:gd name="connsiteY32" fmla="*/ 975497 h 1638437"/>
              <a:gd name="connsiteX33" fmla="*/ 2834640 w 4549140"/>
              <a:gd name="connsiteY33" fmla="*/ 1249817 h 1638437"/>
              <a:gd name="connsiteX34" fmla="*/ 2849880 w 4549140"/>
              <a:gd name="connsiteY34" fmla="*/ 876437 h 1638437"/>
              <a:gd name="connsiteX35" fmla="*/ 2903220 w 4549140"/>
              <a:gd name="connsiteY35" fmla="*/ 350657 h 1638437"/>
              <a:gd name="connsiteX36" fmla="*/ 2918460 w 4549140"/>
              <a:gd name="connsiteY36" fmla="*/ 266837 h 1638437"/>
              <a:gd name="connsiteX37" fmla="*/ 3009900 w 4549140"/>
              <a:gd name="connsiteY37" fmla="*/ 137 h 1638437"/>
              <a:gd name="connsiteX38" fmla="*/ 3025140 w 4549140"/>
              <a:gd name="connsiteY38" fmla="*/ 304937 h 1638437"/>
              <a:gd name="connsiteX39" fmla="*/ 3093720 w 4549140"/>
              <a:gd name="connsiteY39" fmla="*/ 1051697 h 1638437"/>
              <a:gd name="connsiteX40" fmla="*/ 3192780 w 4549140"/>
              <a:gd name="connsiteY40" fmla="*/ 1257437 h 1638437"/>
              <a:gd name="connsiteX41" fmla="*/ 3208020 w 4549140"/>
              <a:gd name="connsiteY41" fmla="*/ 1105037 h 1638437"/>
              <a:gd name="connsiteX42" fmla="*/ 3253740 w 4549140"/>
              <a:gd name="connsiteY42" fmla="*/ 754517 h 1638437"/>
              <a:gd name="connsiteX43" fmla="*/ 3375660 w 4549140"/>
              <a:gd name="connsiteY43" fmla="*/ 205877 h 1638437"/>
              <a:gd name="connsiteX44" fmla="*/ 3413760 w 4549140"/>
              <a:gd name="connsiteY44" fmla="*/ 647837 h 1638437"/>
              <a:gd name="connsiteX45" fmla="*/ 3451860 w 4549140"/>
              <a:gd name="connsiteY45" fmla="*/ 1135517 h 1638437"/>
              <a:gd name="connsiteX46" fmla="*/ 3459480 w 4549140"/>
              <a:gd name="connsiteY46" fmla="*/ 1272677 h 1638437"/>
              <a:gd name="connsiteX47" fmla="*/ 3543300 w 4549140"/>
              <a:gd name="connsiteY47" fmla="*/ 1394597 h 1638437"/>
              <a:gd name="connsiteX48" fmla="*/ 3596640 w 4549140"/>
              <a:gd name="connsiteY48" fmla="*/ 1226957 h 1638437"/>
              <a:gd name="connsiteX49" fmla="*/ 3649980 w 4549140"/>
              <a:gd name="connsiteY49" fmla="*/ 952637 h 1638437"/>
              <a:gd name="connsiteX50" fmla="*/ 3733800 w 4549140"/>
              <a:gd name="connsiteY50" fmla="*/ 53477 h 1638437"/>
              <a:gd name="connsiteX51" fmla="*/ 3779520 w 4549140"/>
              <a:gd name="connsiteY51" fmla="*/ 609737 h 1638437"/>
              <a:gd name="connsiteX52" fmla="*/ 3817620 w 4549140"/>
              <a:gd name="connsiteY52" fmla="*/ 1226957 h 1638437"/>
              <a:gd name="connsiteX53" fmla="*/ 3832860 w 4549140"/>
              <a:gd name="connsiteY53" fmla="*/ 1440317 h 1638437"/>
              <a:gd name="connsiteX54" fmla="*/ 3924300 w 4549140"/>
              <a:gd name="connsiteY54" fmla="*/ 1577477 h 1638437"/>
              <a:gd name="connsiteX55" fmla="*/ 4099560 w 4549140"/>
              <a:gd name="connsiteY55" fmla="*/ 1615577 h 1638437"/>
              <a:gd name="connsiteX56" fmla="*/ 4358640 w 4549140"/>
              <a:gd name="connsiteY56" fmla="*/ 1615577 h 1638437"/>
              <a:gd name="connsiteX57" fmla="*/ 4549140 w 4549140"/>
              <a:gd name="connsiteY57" fmla="*/ 1638437 h 1638437"/>
              <a:gd name="connsiteX0" fmla="*/ 0 w 4615128"/>
              <a:gd name="connsiteY0" fmla="*/ 1628225 h 1638437"/>
              <a:gd name="connsiteX1" fmla="*/ 241248 w 4615128"/>
              <a:gd name="connsiteY1" fmla="*/ 1577477 h 1638437"/>
              <a:gd name="connsiteX2" fmla="*/ 340308 w 4615128"/>
              <a:gd name="connsiteY2" fmla="*/ 1539377 h 1638437"/>
              <a:gd name="connsiteX3" fmla="*/ 507948 w 4615128"/>
              <a:gd name="connsiteY3" fmla="*/ 1524137 h 1638437"/>
              <a:gd name="connsiteX4" fmla="*/ 774648 w 4615128"/>
              <a:gd name="connsiteY4" fmla="*/ 1455557 h 1638437"/>
              <a:gd name="connsiteX5" fmla="*/ 873708 w 4615128"/>
              <a:gd name="connsiteY5" fmla="*/ 1257437 h 1638437"/>
              <a:gd name="connsiteX6" fmla="*/ 980388 w 4615128"/>
              <a:gd name="connsiteY6" fmla="*/ 724037 h 1638437"/>
              <a:gd name="connsiteX7" fmla="*/ 1064208 w 4615128"/>
              <a:gd name="connsiteY7" fmla="*/ 388757 h 1638437"/>
              <a:gd name="connsiteX8" fmla="*/ 1155648 w 4615128"/>
              <a:gd name="connsiteY8" fmla="*/ 251597 h 1638437"/>
              <a:gd name="connsiteX9" fmla="*/ 1216608 w 4615128"/>
              <a:gd name="connsiteY9" fmla="*/ 213497 h 1638437"/>
              <a:gd name="connsiteX10" fmla="*/ 1247088 w 4615128"/>
              <a:gd name="connsiteY10" fmla="*/ 183017 h 1638437"/>
              <a:gd name="connsiteX11" fmla="*/ 1277568 w 4615128"/>
              <a:gd name="connsiteY11" fmla="*/ 274457 h 1638437"/>
              <a:gd name="connsiteX12" fmla="*/ 1323288 w 4615128"/>
              <a:gd name="connsiteY12" fmla="*/ 510677 h 1638437"/>
              <a:gd name="connsiteX13" fmla="*/ 1422348 w 4615128"/>
              <a:gd name="connsiteY13" fmla="*/ 548777 h 1638437"/>
              <a:gd name="connsiteX14" fmla="*/ 1498548 w 4615128"/>
              <a:gd name="connsiteY14" fmla="*/ 503057 h 1638437"/>
              <a:gd name="connsiteX15" fmla="*/ 1605228 w 4615128"/>
              <a:gd name="connsiteY15" fmla="*/ 442097 h 1638437"/>
              <a:gd name="connsiteX16" fmla="*/ 1689048 w 4615128"/>
              <a:gd name="connsiteY16" fmla="*/ 388757 h 1638437"/>
              <a:gd name="connsiteX17" fmla="*/ 1780488 w 4615128"/>
              <a:gd name="connsiteY17" fmla="*/ 312557 h 1638437"/>
              <a:gd name="connsiteX18" fmla="*/ 1887168 w 4615128"/>
              <a:gd name="connsiteY18" fmla="*/ 358277 h 1638437"/>
              <a:gd name="connsiteX19" fmla="*/ 1963368 w 4615128"/>
              <a:gd name="connsiteY19" fmla="*/ 297317 h 1638437"/>
              <a:gd name="connsiteX20" fmla="*/ 2070048 w 4615128"/>
              <a:gd name="connsiteY20" fmla="*/ 274457 h 1638437"/>
              <a:gd name="connsiteX21" fmla="*/ 2169108 w 4615128"/>
              <a:gd name="connsiteY21" fmla="*/ 30617 h 1638437"/>
              <a:gd name="connsiteX22" fmla="*/ 2230068 w 4615128"/>
              <a:gd name="connsiteY22" fmla="*/ 221117 h 1638437"/>
              <a:gd name="connsiteX23" fmla="*/ 2260548 w 4615128"/>
              <a:gd name="connsiteY23" fmla="*/ 297317 h 1638437"/>
              <a:gd name="connsiteX24" fmla="*/ 2351988 w 4615128"/>
              <a:gd name="connsiteY24" fmla="*/ 1021217 h 1638437"/>
              <a:gd name="connsiteX25" fmla="*/ 2405328 w 4615128"/>
              <a:gd name="connsiteY25" fmla="*/ 655457 h 1638437"/>
              <a:gd name="connsiteX26" fmla="*/ 2412948 w 4615128"/>
              <a:gd name="connsiteY26" fmla="*/ 388757 h 1638437"/>
              <a:gd name="connsiteX27" fmla="*/ 2451048 w 4615128"/>
              <a:gd name="connsiteY27" fmla="*/ 243977 h 1638437"/>
              <a:gd name="connsiteX28" fmla="*/ 2527248 w 4615128"/>
              <a:gd name="connsiteY28" fmla="*/ 137297 h 1638437"/>
              <a:gd name="connsiteX29" fmla="*/ 2626308 w 4615128"/>
              <a:gd name="connsiteY29" fmla="*/ 274457 h 1638437"/>
              <a:gd name="connsiteX30" fmla="*/ 2710128 w 4615128"/>
              <a:gd name="connsiteY30" fmla="*/ 190637 h 1638437"/>
              <a:gd name="connsiteX31" fmla="*/ 2763468 w 4615128"/>
              <a:gd name="connsiteY31" fmla="*/ 510677 h 1638437"/>
              <a:gd name="connsiteX32" fmla="*/ 2793948 w 4615128"/>
              <a:gd name="connsiteY32" fmla="*/ 975497 h 1638437"/>
              <a:gd name="connsiteX33" fmla="*/ 2900628 w 4615128"/>
              <a:gd name="connsiteY33" fmla="*/ 1249817 h 1638437"/>
              <a:gd name="connsiteX34" fmla="*/ 2915868 w 4615128"/>
              <a:gd name="connsiteY34" fmla="*/ 876437 h 1638437"/>
              <a:gd name="connsiteX35" fmla="*/ 2969208 w 4615128"/>
              <a:gd name="connsiteY35" fmla="*/ 350657 h 1638437"/>
              <a:gd name="connsiteX36" fmla="*/ 2984448 w 4615128"/>
              <a:gd name="connsiteY36" fmla="*/ 266837 h 1638437"/>
              <a:gd name="connsiteX37" fmla="*/ 3075888 w 4615128"/>
              <a:gd name="connsiteY37" fmla="*/ 137 h 1638437"/>
              <a:gd name="connsiteX38" fmla="*/ 3091128 w 4615128"/>
              <a:gd name="connsiteY38" fmla="*/ 304937 h 1638437"/>
              <a:gd name="connsiteX39" fmla="*/ 3159708 w 4615128"/>
              <a:gd name="connsiteY39" fmla="*/ 1051697 h 1638437"/>
              <a:gd name="connsiteX40" fmla="*/ 3258768 w 4615128"/>
              <a:gd name="connsiteY40" fmla="*/ 1257437 h 1638437"/>
              <a:gd name="connsiteX41" fmla="*/ 3274008 w 4615128"/>
              <a:gd name="connsiteY41" fmla="*/ 1105037 h 1638437"/>
              <a:gd name="connsiteX42" fmla="*/ 3319728 w 4615128"/>
              <a:gd name="connsiteY42" fmla="*/ 754517 h 1638437"/>
              <a:gd name="connsiteX43" fmla="*/ 3441648 w 4615128"/>
              <a:gd name="connsiteY43" fmla="*/ 205877 h 1638437"/>
              <a:gd name="connsiteX44" fmla="*/ 3479748 w 4615128"/>
              <a:gd name="connsiteY44" fmla="*/ 647837 h 1638437"/>
              <a:gd name="connsiteX45" fmla="*/ 3517848 w 4615128"/>
              <a:gd name="connsiteY45" fmla="*/ 1135517 h 1638437"/>
              <a:gd name="connsiteX46" fmla="*/ 3525468 w 4615128"/>
              <a:gd name="connsiteY46" fmla="*/ 1272677 h 1638437"/>
              <a:gd name="connsiteX47" fmla="*/ 3609288 w 4615128"/>
              <a:gd name="connsiteY47" fmla="*/ 1394597 h 1638437"/>
              <a:gd name="connsiteX48" fmla="*/ 3662628 w 4615128"/>
              <a:gd name="connsiteY48" fmla="*/ 1226957 h 1638437"/>
              <a:gd name="connsiteX49" fmla="*/ 3715968 w 4615128"/>
              <a:gd name="connsiteY49" fmla="*/ 952637 h 1638437"/>
              <a:gd name="connsiteX50" fmla="*/ 3799788 w 4615128"/>
              <a:gd name="connsiteY50" fmla="*/ 53477 h 1638437"/>
              <a:gd name="connsiteX51" fmla="*/ 3845508 w 4615128"/>
              <a:gd name="connsiteY51" fmla="*/ 609737 h 1638437"/>
              <a:gd name="connsiteX52" fmla="*/ 3883608 w 4615128"/>
              <a:gd name="connsiteY52" fmla="*/ 1226957 h 1638437"/>
              <a:gd name="connsiteX53" fmla="*/ 3898848 w 4615128"/>
              <a:gd name="connsiteY53" fmla="*/ 1440317 h 1638437"/>
              <a:gd name="connsiteX54" fmla="*/ 3990288 w 4615128"/>
              <a:gd name="connsiteY54" fmla="*/ 1577477 h 1638437"/>
              <a:gd name="connsiteX55" fmla="*/ 4165548 w 4615128"/>
              <a:gd name="connsiteY55" fmla="*/ 1615577 h 1638437"/>
              <a:gd name="connsiteX56" fmla="*/ 4424628 w 4615128"/>
              <a:gd name="connsiteY56" fmla="*/ 1615577 h 1638437"/>
              <a:gd name="connsiteX57" fmla="*/ 4615128 w 4615128"/>
              <a:gd name="connsiteY57" fmla="*/ 1638437 h 1638437"/>
              <a:gd name="connsiteX0" fmla="*/ 5 w 4615133"/>
              <a:gd name="connsiteY0" fmla="*/ 1628225 h 1638437"/>
              <a:gd name="connsiteX1" fmla="*/ 241253 w 4615133"/>
              <a:gd name="connsiteY1" fmla="*/ 1577477 h 1638437"/>
              <a:gd name="connsiteX2" fmla="*/ 340313 w 4615133"/>
              <a:gd name="connsiteY2" fmla="*/ 1539377 h 1638437"/>
              <a:gd name="connsiteX3" fmla="*/ 507953 w 4615133"/>
              <a:gd name="connsiteY3" fmla="*/ 1524137 h 1638437"/>
              <a:gd name="connsiteX4" fmla="*/ 774653 w 4615133"/>
              <a:gd name="connsiteY4" fmla="*/ 1455557 h 1638437"/>
              <a:gd name="connsiteX5" fmla="*/ 873713 w 4615133"/>
              <a:gd name="connsiteY5" fmla="*/ 1257437 h 1638437"/>
              <a:gd name="connsiteX6" fmla="*/ 980393 w 4615133"/>
              <a:gd name="connsiteY6" fmla="*/ 724037 h 1638437"/>
              <a:gd name="connsiteX7" fmla="*/ 1064213 w 4615133"/>
              <a:gd name="connsiteY7" fmla="*/ 388757 h 1638437"/>
              <a:gd name="connsiteX8" fmla="*/ 1155653 w 4615133"/>
              <a:gd name="connsiteY8" fmla="*/ 251597 h 1638437"/>
              <a:gd name="connsiteX9" fmla="*/ 1216613 w 4615133"/>
              <a:gd name="connsiteY9" fmla="*/ 213497 h 1638437"/>
              <a:gd name="connsiteX10" fmla="*/ 1247093 w 4615133"/>
              <a:gd name="connsiteY10" fmla="*/ 183017 h 1638437"/>
              <a:gd name="connsiteX11" fmla="*/ 1277573 w 4615133"/>
              <a:gd name="connsiteY11" fmla="*/ 274457 h 1638437"/>
              <a:gd name="connsiteX12" fmla="*/ 1323293 w 4615133"/>
              <a:gd name="connsiteY12" fmla="*/ 510677 h 1638437"/>
              <a:gd name="connsiteX13" fmla="*/ 1422353 w 4615133"/>
              <a:gd name="connsiteY13" fmla="*/ 548777 h 1638437"/>
              <a:gd name="connsiteX14" fmla="*/ 1498553 w 4615133"/>
              <a:gd name="connsiteY14" fmla="*/ 503057 h 1638437"/>
              <a:gd name="connsiteX15" fmla="*/ 1605233 w 4615133"/>
              <a:gd name="connsiteY15" fmla="*/ 442097 h 1638437"/>
              <a:gd name="connsiteX16" fmla="*/ 1689053 w 4615133"/>
              <a:gd name="connsiteY16" fmla="*/ 388757 h 1638437"/>
              <a:gd name="connsiteX17" fmla="*/ 1780493 w 4615133"/>
              <a:gd name="connsiteY17" fmla="*/ 312557 h 1638437"/>
              <a:gd name="connsiteX18" fmla="*/ 1887173 w 4615133"/>
              <a:gd name="connsiteY18" fmla="*/ 358277 h 1638437"/>
              <a:gd name="connsiteX19" fmla="*/ 1963373 w 4615133"/>
              <a:gd name="connsiteY19" fmla="*/ 297317 h 1638437"/>
              <a:gd name="connsiteX20" fmla="*/ 2070053 w 4615133"/>
              <a:gd name="connsiteY20" fmla="*/ 274457 h 1638437"/>
              <a:gd name="connsiteX21" fmla="*/ 2169113 w 4615133"/>
              <a:gd name="connsiteY21" fmla="*/ 30617 h 1638437"/>
              <a:gd name="connsiteX22" fmla="*/ 2230073 w 4615133"/>
              <a:gd name="connsiteY22" fmla="*/ 221117 h 1638437"/>
              <a:gd name="connsiteX23" fmla="*/ 2260553 w 4615133"/>
              <a:gd name="connsiteY23" fmla="*/ 297317 h 1638437"/>
              <a:gd name="connsiteX24" fmla="*/ 2351993 w 4615133"/>
              <a:gd name="connsiteY24" fmla="*/ 1021217 h 1638437"/>
              <a:gd name="connsiteX25" fmla="*/ 2405333 w 4615133"/>
              <a:gd name="connsiteY25" fmla="*/ 655457 h 1638437"/>
              <a:gd name="connsiteX26" fmla="*/ 2412953 w 4615133"/>
              <a:gd name="connsiteY26" fmla="*/ 388757 h 1638437"/>
              <a:gd name="connsiteX27" fmla="*/ 2451053 w 4615133"/>
              <a:gd name="connsiteY27" fmla="*/ 243977 h 1638437"/>
              <a:gd name="connsiteX28" fmla="*/ 2527253 w 4615133"/>
              <a:gd name="connsiteY28" fmla="*/ 137297 h 1638437"/>
              <a:gd name="connsiteX29" fmla="*/ 2626313 w 4615133"/>
              <a:gd name="connsiteY29" fmla="*/ 274457 h 1638437"/>
              <a:gd name="connsiteX30" fmla="*/ 2710133 w 4615133"/>
              <a:gd name="connsiteY30" fmla="*/ 190637 h 1638437"/>
              <a:gd name="connsiteX31" fmla="*/ 2763473 w 4615133"/>
              <a:gd name="connsiteY31" fmla="*/ 510677 h 1638437"/>
              <a:gd name="connsiteX32" fmla="*/ 2793953 w 4615133"/>
              <a:gd name="connsiteY32" fmla="*/ 975497 h 1638437"/>
              <a:gd name="connsiteX33" fmla="*/ 2900633 w 4615133"/>
              <a:gd name="connsiteY33" fmla="*/ 1249817 h 1638437"/>
              <a:gd name="connsiteX34" fmla="*/ 2915873 w 4615133"/>
              <a:gd name="connsiteY34" fmla="*/ 876437 h 1638437"/>
              <a:gd name="connsiteX35" fmla="*/ 2969213 w 4615133"/>
              <a:gd name="connsiteY35" fmla="*/ 350657 h 1638437"/>
              <a:gd name="connsiteX36" fmla="*/ 2984453 w 4615133"/>
              <a:gd name="connsiteY36" fmla="*/ 266837 h 1638437"/>
              <a:gd name="connsiteX37" fmla="*/ 3075893 w 4615133"/>
              <a:gd name="connsiteY37" fmla="*/ 137 h 1638437"/>
              <a:gd name="connsiteX38" fmla="*/ 3091133 w 4615133"/>
              <a:gd name="connsiteY38" fmla="*/ 304937 h 1638437"/>
              <a:gd name="connsiteX39" fmla="*/ 3159713 w 4615133"/>
              <a:gd name="connsiteY39" fmla="*/ 1051697 h 1638437"/>
              <a:gd name="connsiteX40" fmla="*/ 3258773 w 4615133"/>
              <a:gd name="connsiteY40" fmla="*/ 1257437 h 1638437"/>
              <a:gd name="connsiteX41" fmla="*/ 3274013 w 4615133"/>
              <a:gd name="connsiteY41" fmla="*/ 1105037 h 1638437"/>
              <a:gd name="connsiteX42" fmla="*/ 3319733 w 4615133"/>
              <a:gd name="connsiteY42" fmla="*/ 754517 h 1638437"/>
              <a:gd name="connsiteX43" fmla="*/ 3441653 w 4615133"/>
              <a:gd name="connsiteY43" fmla="*/ 205877 h 1638437"/>
              <a:gd name="connsiteX44" fmla="*/ 3479753 w 4615133"/>
              <a:gd name="connsiteY44" fmla="*/ 647837 h 1638437"/>
              <a:gd name="connsiteX45" fmla="*/ 3517853 w 4615133"/>
              <a:gd name="connsiteY45" fmla="*/ 1135517 h 1638437"/>
              <a:gd name="connsiteX46" fmla="*/ 3525473 w 4615133"/>
              <a:gd name="connsiteY46" fmla="*/ 1272677 h 1638437"/>
              <a:gd name="connsiteX47" fmla="*/ 3609293 w 4615133"/>
              <a:gd name="connsiteY47" fmla="*/ 1394597 h 1638437"/>
              <a:gd name="connsiteX48" fmla="*/ 3662633 w 4615133"/>
              <a:gd name="connsiteY48" fmla="*/ 1226957 h 1638437"/>
              <a:gd name="connsiteX49" fmla="*/ 3715973 w 4615133"/>
              <a:gd name="connsiteY49" fmla="*/ 952637 h 1638437"/>
              <a:gd name="connsiteX50" fmla="*/ 3799793 w 4615133"/>
              <a:gd name="connsiteY50" fmla="*/ 53477 h 1638437"/>
              <a:gd name="connsiteX51" fmla="*/ 3845513 w 4615133"/>
              <a:gd name="connsiteY51" fmla="*/ 609737 h 1638437"/>
              <a:gd name="connsiteX52" fmla="*/ 3883613 w 4615133"/>
              <a:gd name="connsiteY52" fmla="*/ 1226957 h 1638437"/>
              <a:gd name="connsiteX53" fmla="*/ 3898853 w 4615133"/>
              <a:gd name="connsiteY53" fmla="*/ 1440317 h 1638437"/>
              <a:gd name="connsiteX54" fmla="*/ 3990293 w 4615133"/>
              <a:gd name="connsiteY54" fmla="*/ 1577477 h 1638437"/>
              <a:gd name="connsiteX55" fmla="*/ 4165553 w 4615133"/>
              <a:gd name="connsiteY55" fmla="*/ 1615577 h 1638437"/>
              <a:gd name="connsiteX56" fmla="*/ 4424633 w 4615133"/>
              <a:gd name="connsiteY56" fmla="*/ 1615577 h 1638437"/>
              <a:gd name="connsiteX57" fmla="*/ 4615133 w 4615133"/>
              <a:gd name="connsiteY57" fmla="*/ 1638437 h 1638437"/>
              <a:gd name="connsiteX0" fmla="*/ 5 w 4615133"/>
              <a:gd name="connsiteY0" fmla="*/ 1628225 h 1629406"/>
              <a:gd name="connsiteX1" fmla="*/ 241253 w 4615133"/>
              <a:gd name="connsiteY1" fmla="*/ 1577477 h 1629406"/>
              <a:gd name="connsiteX2" fmla="*/ 340313 w 4615133"/>
              <a:gd name="connsiteY2" fmla="*/ 1539377 h 1629406"/>
              <a:gd name="connsiteX3" fmla="*/ 507953 w 4615133"/>
              <a:gd name="connsiteY3" fmla="*/ 1524137 h 1629406"/>
              <a:gd name="connsiteX4" fmla="*/ 774653 w 4615133"/>
              <a:gd name="connsiteY4" fmla="*/ 1455557 h 1629406"/>
              <a:gd name="connsiteX5" fmla="*/ 873713 w 4615133"/>
              <a:gd name="connsiteY5" fmla="*/ 1257437 h 1629406"/>
              <a:gd name="connsiteX6" fmla="*/ 980393 w 4615133"/>
              <a:gd name="connsiteY6" fmla="*/ 724037 h 1629406"/>
              <a:gd name="connsiteX7" fmla="*/ 1064213 w 4615133"/>
              <a:gd name="connsiteY7" fmla="*/ 388757 h 1629406"/>
              <a:gd name="connsiteX8" fmla="*/ 1155653 w 4615133"/>
              <a:gd name="connsiteY8" fmla="*/ 251597 h 1629406"/>
              <a:gd name="connsiteX9" fmla="*/ 1216613 w 4615133"/>
              <a:gd name="connsiteY9" fmla="*/ 213497 h 1629406"/>
              <a:gd name="connsiteX10" fmla="*/ 1247093 w 4615133"/>
              <a:gd name="connsiteY10" fmla="*/ 183017 h 1629406"/>
              <a:gd name="connsiteX11" fmla="*/ 1277573 w 4615133"/>
              <a:gd name="connsiteY11" fmla="*/ 274457 h 1629406"/>
              <a:gd name="connsiteX12" fmla="*/ 1323293 w 4615133"/>
              <a:gd name="connsiteY12" fmla="*/ 510677 h 1629406"/>
              <a:gd name="connsiteX13" fmla="*/ 1422353 w 4615133"/>
              <a:gd name="connsiteY13" fmla="*/ 548777 h 1629406"/>
              <a:gd name="connsiteX14" fmla="*/ 1498553 w 4615133"/>
              <a:gd name="connsiteY14" fmla="*/ 503057 h 1629406"/>
              <a:gd name="connsiteX15" fmla="*/ 1605233 w 4615133"/>
              <a:gd name="connsiteY15" fmla="*/ 442097 h 1629406"/>
              <a:gd name="connsiteX16" fmla="*/ 1689053 w 4615133"/>
              <a:gd name="connsiteY16" fmla="*/ 388757 h 1629406"/>
              <a:gd name="connsiteX17" fmla="*/ 1780493 w 4615133"/>
              <a:gd name="connsiteY17" fmla="*/ 312557 h 1629406"/>
              <a:gd name="connsiteX18" fmla="*/ 1887173 w 4615133"/>
              <a:gd name="connsiteY18" fmla="*/ 358277 h 1629406"/>
              <a:gd name="connsiteX19" fmla="*/ 1963373 w 4615133"/>
              <a:gd name="connsiteY19" fmla="*/ 297317 h 1629406"/>
              <a:gd name="connsiteX20" fmla="*/ 2070053 w 4615133"/>
              <a:gd name="connsiteY20" fmla="*/ 274457 h 1629406"/>
              <a:gd name="connsiteX21" fmla="*/ 2169113 w 4615133"/>
              <a:gd name="connsiteY21" fmla="*/ 30617 h 1629406"/>
              <a:gd name="connsiteX22" fmla="*/ 2230073 w 4615133"/>
              <a:gd name="connsiteY22" fmla="*/ 221117 h 1629406"/>
              <a:gd name="connsiteX23" fmla="*/ 2260553 w 4615133"/>
              <a:gd name="connsiteY23" fmla="*/ 297317 h 1629406"/>
              <a:gd name="connsiteX24" fmla="*/ 2351993 w 4615133"/>
              <a:gd name="connsiteY24" fmla="*/ 1021217 h 1629406"/>
              <a:gd name="connsiteX25" fmla="*/ 2405333 w 4615133"/>
              <a:gd name="connsiteY25" fmla="*/ 655457 h 1629406"/>
              <a:gd name="connsiteX26" fmla="*/ 2412953 w 4615133"/>
              <a:gd name="connsiteY26" fmla="*/ 388757 h 1629406"/>
              <a:gd name="connsiteX27" fmla="*/ 2451053 w 4615133"/>
              <a:gd name="connsiteY27" fmla="*/ 243977 h 1629406"/>
              <a:gd name="connsiteX28" fmla="*/ 2527253 w 4615133"/>
              <a:gd name="connsiteY28" fmla="*/ 137297 h 1629406"/>
              <a:gd name="connsiteX29" fmla="*/ 2626313 w 4615133"/>
              <a:gd name="connsiteY29" fmla="*/ 274457 h 1629406"/>
              <a:gd name="connsiteX30" fmla="*/ 2710133 w 4615133"/>
              <a:gd name="connsiteY30" fmla="*/ 190637 h 1629406"/>
              <a:gd name="connsiteX31" fmla="*/ 2763473 w 4615133"/>
              <a:gd name="connsiteY31" fmla="*/ 510677 h 1629406"/>
              <a:gd name="connsiteX32" fmla="*/ 2793953 w 4615133"/>
              <a:gd name="connsiteY32" fmla="*/ 975497 h 1629406"/>
              <a:gd name="connsiteX33" fmla="*/ 2900633 w 4615133"/>
              <a:gd name="connsiteY33" fmla="*/ 1249817 h 1629406"/>
              <a:gd name="connsiteX34" fmla="*/ 2915873 w 4615133"/>
              <a:gd name="connsiteY34" fmla="*/ 876437 h 1629406"/>
              <a:gd name="connsiteX35" fmla="*/ 2969213 w 4615133"/>
              <a:gd name="connsiteY35" fmla="*/ 350657 h 1629406"/>
              <a:gd name="connsiteX36" fmla="*/ 2984453 w 4615133"/>
              <a:gd name="connsiteY36" fmla="*/ 266837 h 1629406"/>
              <a:gd name="connsiteX37" fmla="*/ 3075893 w 4615133"/>
              <a:gd name="connsiteY37" fmla="*/ 137 h 1629406"/>
              <a:gd name="connsiteX38" fmla="*/ 3091133 w 4615133"/>
              <a:gd name="connsiteY38" fmla="*/ 304937 h 1629406"/>
              <a:gd name="connsiteX39" fmla="*/ 3159713 w 4615133"/>
              <a:gd name="connsiteY39" fmla="*/ 1051697 h 1629406"/>
              <a:gd name="connsiteX40" fmla="*/ 3258773 w 4615133"/>
              <a:gd name="connsiteY40" fmla="*/ 1257437 h 1629406"/>
              <a:gd name="connsiteX41" fmla="*/ 3274013 w 4615133"/>
              <a:gd name="connsiteY41" fmla="*/ 1105037 h 1629406"/>
              <a:gd name="connsiteX42" fmla="*/ 3319733 w 4615133"/>
              <a:gd name="connsiteY42" fmla="*/ 754517 h 1629406"/>
              <a:gd name="connsiteX43" fmla="*/ 3441653 w 4615133"/>
              <a:gd name="connsiteY43" fmla="*/ 205877 h 1629406"/>
              <a:gd name="connsiteX44" fmla="*/ 3479753 w 4615133"/>
              <a:gd name="connsiteY44" fmla="*/ 647837 h 1629406"/>
              <a:gd name="connsiteX45" fmla="*/ 3517853 w 4615133"/>
              <a:gd name="connsiteY45" fmla="*/ 1135517 h 1629406"/>
              <a:gd name="connsiteX46" fmla="*/ 3525473 w 4615133"/>
              <a:gd name="connsiteY46" fmla="*/ 1272677 h 1629406"/>
              <a:gd name="connsiteX47" fmla="*/ 3609293 w 4615133"/>
              <a:gd name="connsiteY47" fmla="*/ 1394597 h 1629406"/>
              <a:gd name="connsiteX48" fmla="*/ 3662633 w 4615133"/>
              <a:gd name="connsiteY48" fmla="*/ 1226957 h 1629406"/>
              <a:gd name="connsiteX49" fmla="*/ 3715973 w 4615133"/>
              <a:gd name="connsiteY49" fmla="*/ 952637 h 1629406"/>
              <a:gd name="connsiteX50" fmla="*/ 3799793 w 4615133"/>
              <a:gd name="connsiteY50" fmla="*/ 53477 h 1629406"/>
              <a:gd name="connsiteX51" fmla="*/ 3845513 w 4615133"/>
              <a:gd name="connsiteY51" fmla="*/ 609737 h 1629406"/>
              <a:gd name="connsiteX52" fmla="*/ 3883613 w 4615133"/>
              <a:gd name="connsiteY52" fmla="*/ 1226957 h 1629406"/>
              <a:gd name="connsiteX53" fmla="*/ 3898853 w 4615133"/>
              <a:gd name="connsiteY53" fmla="*/ 1440317 h 1629406"/>
              <a:gd name="connsiteX54" fmla="*/ 3990293 w 4615133"/>
              <a:gd name="connsiteY54" fmla="*/ 1577477 h 1629406"/>
              <a:gd name="connsiteX55" fmla="*/ 4165553 w 4615133"/>
              <a:gd name="connsiteY55" fmla="*/ 1615577 h 1629406"/>
              <a:gd name="connsiteX56" fmla="*/ 4424633 w 4615133"/>
              <a:gd name="connsiteY56" fmla="*/ 1615577 h 1629406"/>
              <a:gd name="connsiteX57" fmla="*/ 4615133 w 4615133"/>
              <a:gd name="connsiteY57" fmla="*/ 1629406 h 1629406"/>
              <a:gd name="connsiteX0" fmla="*/ 5 w 4424633"/>
              <a:gd name="connsiteY0" fmla="*/ 1628225 h 1628225"/>
              <a:gd name="connsiteX1" fmla="*/ 241253 w 4424633"/>
              <a:gd name="connsiteY1" fmla="*/ 1577477 h 1628225"/>
              <a:gd name="connsiteX2" fmla="*/ 340313 w 4424633"/>
              <a:gd name="connsiteY2" fmla="*/ 1539377 h 1628225"/>
              <a:gd name="connsiteX3" fmla="*/ 507953 w 4424633"/>
              <a:gd name="connsiteY3" fmla="*/ 1524137 h 1628225"/>
              <a:gd name="connsiteX4" fmla="*/ 774653 w 4424633"/>
              <a:gd name="connsiteY4" fmla="*/ 1455557 h 1628225"/>
              <a:gd name="connsiteX5" fmla="*/ 873713 w 4424633"/>
              <a:gd name="connsiteY5" fmla="*/ 1257437 h 1628225"/>
              <a:gd name="connsiteX6" fmla="*/ 980393 w 4424633"/>
              <a:gd name="connsiteY6" fmla="*/ 724037 h 1628225"/>
              <a:gd name="connsiteX7" fmla="*/ 1064213 w 4424633"/>
              <a:gd name="connsiteY7" fmla="*/ 388757 h 1628225"/>
              <a:gd name="connsiteX8" fmla="*/ 1155653 w 4424633"/>
              <a:gd name="connsiteY8" fmla="*/ 251597 h 1628225"/>
              <a:gd name="connsiteX9" fmla="*/ 1216613 w 4424633"/>
              <a:gd name="connsiteY9" fmla="*/ 213497 h 1628225"/>
              <a:gd name="connsiteX10" fmla="*/ 1247093 w 4424633"/>
              <a:gd name="connsiteY10" fmla="*/ 183017 h 1628225"/>
              <a:gd name="connsiteX11" fmla="*/ 1277573 w 4424633"/>
              <a:gd name="connsiteY11" fmla="*/ 274457 h 1628225"/>
              <a:gd name="connsiteX12" fmla="*/ 1323293 w 4424633"/>
              <a:gd name="connsiteY12" fmla="*/ 510677 h 1628225"/>
              <a:gd name="connsiteX13" fmla="*/ 1422353 w 4424633"/>
              <a:gd name="connsiteY13" fmla="*/ 548777 h 1628225"/>
              <a:gd name="connsiteX14" fmla="*/ 1498553 w 4424633"/>
              <a:gd name="connsiteY14" fmla="*/ 503057 h 1628225"/>
              <a:gd name="connsiteX15" fmla="*/ 1605233 w 4424633"/>
              <a:gd name="connsiteY15" fmla="*/ 442097 h 1628225"/>
              <a:gd name="connsiteX16" fmla="*/ 1689053 w 4424633"/>
              <a:gd name="connsiteY16" fmla="*/ 388757 h 1628225"/>
              <a:gd name="connsiteX17" fmla="*/ 1780493 w 4424633"/>
              <a:gd name="connsiteY17" fmla="*/ 312557 h 1628225"/>
              <a:gd name="connsiteX18" fmla="*/ 1887173 w 4424633"/>
              <a:gd name="connsiteY18" fmla="*/ 358277 h 1628225"/>
              <a:gd name="connsiteX19" fmla="*/ 1963373 w 4424633"/>
              <a:gd name="connsiteY19" fmla="*/ 297317 h 1628225"/>
              <a:gd name="connsiteX20" fmla="*/ 2070053 w 4424633"/>
              <a:gd name="connsiteY20" fmla="*/ 274457 h 1628225"/>
              <a:gd name="connsiteX21" fmla="*/ 2169113 w 4424633"/>
              <a:gd name="connsiteY21" fmla="*/ 30617 h 1628225"/>
              <a:gd name="connsiteX22" fmla="*/ 2230073 w 4424633"/>
              <a:gd name="connsiteY22" fmla="*/ 221117 h 1628225"/>
              <a:gd name="connsiteX23" fmla="*/ 2260553 w 4424633"/>
              <a:gd name="connsiteY23" fmla="*/ 297317 h 1628225"/>
              <a:gd name="connsiteX24" fmla="*/ 2351993 w 4424633"/>
              <a:gd name="connsiteY24" fmla="*/ 1021217 h 1628225"/>
              <a:gd name="connsiteX25" fmla="*/ 2405333 w 4424633"/>
              <a:gd name="connsiteY25" fmla="*/ 655457 h 1628225"/>
              <a:gd name="connsiteX26" fmla="*/ 2412953 w 4424633"/>
              <a:gd name="connsiteY26" fmla="*/ 388757 h 1628225"/>
              <a:gd name="connsiteX27" fmla="*/ 2451053 w 4424633"/>
              <a:gd name="connsiteY27" fmla="*/ 243977 h 1628225"/>
              <a:gd name="connsiteX28" fmla="*/ 2527253 w 4424633"/>
              <a:gd name="connsiteY28" fmla="*/ 137297 h 1628225"/>
              <a:gd name="connsiteX29" fmla="*/ 2626313 w 4424633"/>
              <a:gd name="connsiteY29" fmla="*/ 274457 h 1628225"/>
              <a:gd name="connsiteX30" fmla="*/ 2710133 w 4424633"/>
              <a:gd name="connsiteY30" fmla="*/ 190637 h 1628225"/>
              <a:gd name="connsiteX31" fmla="*/ 2763473 w 4424633"/>
              <a:gd name="connsiteY31" fmla="*/ 510677 h 1628225"/>
              <a:gd name="connsiteX32" fmla="*/ 2793953 w 4424633"/>
              <a:gd name="connsiteY32" fmla="*/ 975497 h 1628225"/>
              <a:gd name="connsiteX33" fmla="*/ 2900633 w 4424633"/>
              <a:gd name="connsiteY33" fmla="*/ 1249817 h 1628225"/>
              <a:gd name="connsiteX34" fmla="*/ 2915873 w 4424633"/>
              <a:gd name="connsiteY34" fmla="*/ 876437 h 1628225"/>
              <a:gd name="connsiteX35" fmla="*/ 2969213 w 4424633"/>
              <a:gd name="connsiteY35" fmla="*/ 350657 h 1628225"/>
              <a:gd name="connsiteX36" fmla="*/ 2984453 w 4424633"/>
              <a:gd name="connsiteY36" fmla="*/ 266837 h 1628225"/>
              <a:gd name="connsiteX37" fmla="*/ 3075893 w 4424633"/>
              <a:gd name="connsiteY37" fmla="*/ 137 h 1628225"/>
              <a:gd name="connsiteX38" fmla="*/ 3091133 w 4424633"/>
              <a:gd name="connsiteY38" fmla="*/ 304937 h 1628225"/>
              <a:gd name="connsiteX39" fmla="*/ 3159713 w 4424633"/>
              <a:gd name="connsiteY39" fmla="*/ 1051697 h 1628225"/>
              <a:gd name="connsiteX40" fmla="*/ 3258773 w 4424633"/>
              <a:gd name="connsiteY40" fmla="*/ 1257437 h 1628225"/>
              <a:gd name="connsiteX41" fmla="*/ 3274013 w 4424633"/>
              <a:gd name="connsiteY41" fmla="*/ 1105037 h 1628225"/>
              <a:gd name="connsiteX42" fmla="*/ 3319733 w 4424633"/>
              <a:gd name="connsiteY42" fmla="*/ 754517 h 1628225"/>
              <a:gd name="connsiteX43" fmla="*/ 3441653 w 4424633"/>
              <a:gd name="connsiteY43" fmla="*/ 205877 h 1628225"/>
              <a:gd name="connsiteX44" fmla="*/ 3479753 w 4424633"/>
              <a:gd name="connsiteY44" fmla="*/ 647837 h 1628225"/>
              <a:gd name="connsiteX45" fmla="*/ 3517853 w 4424633"/>
              <a:gd name="connsiteY45" fmla="*/ 1135517 h 1628225"/>
              <a:gd name="connsiteX46" fmla="*/ 3525473 w 4424633"/>
              <a:gd name="connsiteY46" fmla="*/ 1272677 h 1628225"/>
              <a:gd name="connsiteX47" fmla="*/ 3609293 w 4424633"/>
              <a:gd name="connsiteY47" fmla="*/ 1394597 h 1628225"/>
              <a:gd name="connsiteX48" fmla="*/ 3662633 w 4424633"/>
              <a:gd name="connsiteY48" fmla="*/ 1226957 h 1628225"/>
              <a:gd name="connsiteX49" fmla="*/ 3715973 w 4424633"/>
              <a:gd name="connsiteY49" fmla="*/ 952637 h 1628225"/>
              <a:gd name="connsiteX50" fmla="*/ 3799793 w 4424633"/>
              <a:gd name="connsiteY50" fmla="*/ 53477 h 1628225"/>
              <a:gd name="connsiteX51" fmla="*/ 3845513 w 4424633"/>
              <a:gd name="connsiteY51" fmla="*/ 609737 h 1628225"/>
              <a:gd name="connsiteX52" fmla="*/ 3883613 w 4424633"/>
              <a:gd name="connsiteY52" fmla="*/ 1226957 h 1628225"/>
              <a:gd name="connsiteX53" fmla="*/ 3898853 w 4424633"/>
              <a:gd name="connsiteY53" fmla="*/ 1440317 h 1628225"/>
              <a:gd name="connsiteX54" fmla="*/ 3990293 w 4424633"/>
              <a:gd name="connsiteY54" fmla="*/ 1577477 h 1628225"/>
              <a:gd name="connsiteX55" fmla="*/ 4165553 w 4424633"/>
              <a:gd name="connsiteY55" fmla="*/ 1615577 h 1628225"/>
              <a:gd name="connsiteX56" fmla="*/ 4424633 w 4424633"/>
              <a:gd name="connsiteY56" fmla="*/ 1615577 h 162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24633" h="1628225">
                <a:moveTo>
                  <a:pt x="5" y="1628225"/>
                </a:moveTo>
                <a:cubicBezTo>
                  <a:pt x="-1212" y="1628323"/>
                  <a:pt x="184535" y="1592285"/>
                  <a:pt x="241253" y="1577477"/>
                </a:cubicBezTo>
                <a:cubicBezTo>
                  <a:pt x="297971" y="1562669"/>
                  <a:pt x="295863" y="1548267"/>
                  <a:pt x="340313" y="1539377"/>
                </a:cubicBezTo>
                <a:cubicBezTo>
                  <a:pt x="384763" y="1530487"/>
                  <a:pt x="435563" y="1538107"/>
                  <a:pt x="507953" y="1524137"/>
                </a:cubicBezTo>
                <a:cubicBezTo>
                  <a:pt x="580343" y="1510167"/>
                  <a:pt x="713693" y="1500007"/>
                  <a:pt x="774653" y="1455557"/>
                </a:cubicBezTo>
                <a:cubicBezTo>
                  <a:pt x="835613" y="1411107"/>
                  <a:pt x="839423" y="1379357"/>
                  <a:pt x="873713" y="1257437"/>
                </a:cubicBezTo>
                <a:cubicBezTo>
                  <a:pt x="908003" y="1135517"/>
                  <a:pt x="948643" y="868817"/>
                  <a:pt x="980393" y="724037"/>
                </a:cubicBezTo>
                <a:cubicBezTo>
                  <a:pt x="1012143" y="579257"/>
                  <a:pt x="1035003" y="467497"/>
                  <a:pt x="1064213" y="388757"/>
                </a:cubicBezTo>
                <a:cubicBezTo>
                  <a:pt x="1093423" y="310017"/>
                  <a:pt x="1130253" y="280807"/>
                  <a:pt x="1155653" y="251597"/>
                </a:cubicBezTo>
                <a:cubicBezTo>
                  <a:pt x="1181053" y="222387"/>
                  <a:pt x="1216613" y="213497"/>
                  <a:pt x="1216613" y="213497"/>
                </a:cubicBezTo>
                <a:cubicBezTo>
                  <a:pt x="1231853" y="202067"/>
                  <a:pt x="1236933" y="172857"/>
                  <a:pt x="1247093" y="183017"/>
                </a:cubicBezTo>
                <a:cubicBezTo>
                  <a:pt x="1257253" y="193177"/>
                  <a:pt x="1264873" y="219847"/>
                  <a:pt x="1277573" y="274457"/>
                </a:cubicBezTo>
                <a:cubicBezTo>
                  <a:pt x="1290273" y="329067"/>
                  <a:pt x="1299163" y="464957"/>
                  <a:pt x="1323293" y="510677"/>
                </a:cubicBezTo>
                <a:cubicBezTo>
                  <a:pt x="1347423" y="556397"/>
                  <a:pt x="1393143" y="550047"/>
                  <a:pt x="1422353" y="548777"/>
                </a:cubicBezTo>
                <a:cubicBezTo>
                  <a:pt x="1451563" y="547507"/>
                  <a:pt x="1468073" y="520837"/>
                  <a:pt x="1498553" y="503057"/>
                </a:cubicBezTo>
                <a:cubicBezTo>
                  <a:pt x="1529033" y="485277"/>
                  <a:pt x="1573483" y="461147"/>
                  <a:pt x="1605233" y="442097"/>
                </a:cubicBezTo>
                <a:cubicBezTo>
                  <a:pt x="1636983" y="423047"/>
                  <a:pt x="1659843" y="410347"/>
                  <a:pt x="1689053" y="388757"/>
                </a:cubicBezTo>
                <a:cubicBezTo>
                  <a:pt x="1718263" y="367167"/>
                  <a:pt x="1747473" y="317637"/>
                  <a:pt x="1780493" y="312557"/>
                </a:cubicBezTo>
                <a:cubicBezTo>
                  <a:pt x="1813513" y="307477"/>
                  <a:pt x="1856693" y="360817"/>
                  <a:pt x="1887173" y="358277"/>
                </a:cubicBezTo>
                <a:cubicBezTo>
                  <a:pt x="1917653" y="355737"/>
                  <a:pt x="1932893" y="311287"/>
                  <a:pt x="1963373" y="297317"/>
                </a:cubicBezTo>
                <a:cubicBezTo>
                  <a:pt x="1993853" y="283347"/>
                  <a:pt x="2035763" y="318907"/>
                  <a:pt x="2070053" y="274457"/>
                </a:cubicBezTo>
                <a:cubicBezTo>
                  <a:pt x="2104343" y="230007"/>
                  <a:pt x="2142443" y="39507"/>
                  <a:pt x="2169113" y="30617"/>
                </a:cubicBezTo>
                <a:cubicBezTo>
                  <a:pt x="2195783" y="21727"/>
                  <a:pt x="2214833" y="176667"/>
                  <a:pt x="2230073" y="221117"/>
                </a:cubicBezTo>
                <a:cubicBezTo>
                  <a:pt x="2245313" y="265567"/>
                  <a:pt x="2240233" y="163967"/>
                  <a:pt x="2260553" y="297317"/>
                </a:cubicBezTo>
                <a:cubicBezTo>
                  <a:pt x="2280873" y="430667"/>
                  <a:pt x="2327863" y="961527"/>
                  <a:pt x="2351993" y="1021217"/>
                </a:cubicBezTo>
                <a:cubicBezTo>
                  <a:pt x="2376123" y="1080907"/>
                  <a:pt x="2395173" y="760867"/>
                  <a:pt x="2405333" y="655457"/>
                </a:cubicBezTo>
                <a:cubicBezTo>
                  <a:pt x="2415493" y="550047"/>
                  <a:pt x="2405333" y="457337"/>
                  <a:pt x="2412953" y="388757"/>
                </a:cubicBezTo>
                <a:cubicBezTo>
                  <a:pt x="2420573" y="320177"/>
                  <a:pt x="2432003" y="285887"/>
                  <a:pt x="2451053" y="243977"/>
                </a:cubicBezTo>
                <a:cubicBezTo>
                  <a:pt x="2470103" y="202067"/>
                  <a:pt x="2498043" y="132217"/>
                  <a:pt x="2527253" y="137297"/>
                </a:cubicBezTo>
                <a:cubicBezTo>
                  <a:pt x="2556463" y="142377"/>
                  <a:pt x="2595833" y="265567"/>
                  <a:pt x="2626313" y="274457"/>
                </a:cubicBezTo>
                <a:cubicBezTo>
                  <a:pt x="2656793" y="283347"/>
                  <a:pt x="2687273" y="151267"/>
                  <a:pt x="2710133" y="190637"/>
                </a:cubicBezTo>
                <a:cubicBezTo>
                  <a:pt x="2732993" y="230007"/>
                  <a:pt x="2749503" y="379867"/>
                  <a:pt x="2763473" y="510677"/>
                </a:cubicBezTo>
                <a:cubicBezTo>
                  <a:pt x="2777443" y="641487"/>
                  <a:pt x="2771093" y="852307"/>
                  <a:pt x="2793953" y="975497"/>
                </a:cubicBezTo>
                <a:cubicBezTo>
                  <a:pt x="2816813" y="1098687"/>
                  <a:pt x="2880313" y="1266327"/>
                  <a:pt x="2900633" y="1249817"/>
                </a:cubicBezTo>
                <a:cubicBezTo>
                  <a:pt x="2920953" y="1233307"/>
                  <a:pt x="2904443" y="1026297"/>
                  <a:pt x="2915873" y="876437"/>
                </a:cubicBezTo>
                <a:cubicBezTo>
                  <a:pt x="2927303" y="726577"/>
                  <a:pt x="2957783" y="452257"/>
                  <a:pt x="2969213" y="350657"/>
                </a:cubicBezTo>
                <a:cubicBezTo>
                  <a:pt x="2980643" y="249057"/>
                  <a:pt x="2966673" y="325257"/>
                  <a:pt x="2984453" y="266837"/>
                </a:cubicBezTo>
                <a:cubicBezTo>
                  <a:pt x="3002233" y="208417"/>
                  <a:pt x="3058113" y="-6213"/>
                  <a:pt x="3075893" y="137"/>
                </a:cubicBezTo>
                <a:cubicBezTo>
                  <a:pt x="3093673" y="6487"/>
                  <a:pt x="3077163" y="129677"/>
                  <a:pt x="3091133" y="304937"/>
                </a:cubicBezTo>
                <a:cubicBezTo>
                  <a:pt x="3105103" y="480197"/>
                  <a:pt x="3131773" y="892947"/>
                  <a:pt x="3159713" y="1051697"/>
                </a:cubicBezTo>
                <a:cubicBezTo>
                  <a:pt x="3187653" y="1210447"/>
                  <a:pt x="3239723" y="1248547"/>
                  <a:pt x="3258773" y="1257437"/>
                </a:cubicBezTo>
                <a:cubicBezTo>
                  <a:pt x="3277823" y="1266327"/>
                  <a:pt x="3263853" y="1188857"/>
                  <a:pt x="3274013" y="1105037"/>
                </a:cubicBezTo>
                <a:cubicBezTo>
                  <a:pt x="3284173" y="1021217"/>
                  <a:pt x="3291793" y="904377"/>
                  <a:pt x="3319733" y="754517"/>
                </a:cubicBezTo>
                <a:cubicBezTo>
                  <a:pt x="3347673" y="604657"/>
                  <a:pt x="3414983" y="223657"/>
                  <a:pt x="3441653" y="205877"/>
                </a:cubicBezTo>
                <a:cubicBezTo>
                  <a:pt x="3468323" y="188097"/>
                  <a:pt x="3467053" y="492897"/>
                  <a:pt x="3479753" y="647837"/>
                </a:cubicBezTo>
                <a:cubicBezTo>
                  <a:pt x="3492453" y="802777"/>
                  <a:pt x="3510233" y="1031377"/>
                  <a:pt x="3517853" y="1135517"/>
                </a:cubicBezTo>
                <a:cubicBezTo>
                  <a:pt x="3525473" y="1239657"/>
                  <a:pt x="3510233" y="1229497"/>
                  <a:pt x="3525473" y="1272677"/>
                </a:cubicBezTo>
                <a:cubicBezTo>
                  <a:pt x="3540713" y="1315857"/>
                  <a:pt x="3586433" y="1402217"/>
                  <a:pt x="3609293" y="1394597"/>
                </a:cubicBezTo>
                <a:cubicBezTo>
                  <a:pt x="3632153" y="1386977"/>
                  <a:pt x="3644853" y="1300617"/>
                  <a:pt x="3662633" y="1226957"/>
                </a:cubicBezTo>
                <a:cubicBezTo>
                  <a:pt x="3680413" y="1153297"/>
                  <a:pt x="3693113" y="1148217"/>
                  <a:pt x="3715973" y="952637"/>
                </a:cubicBezTo>
                <a:cubicBezTo>
                  <a:pt x="3738833" y="757057"/>
                  <a:pt x="3778203" y="110627"/>
                  <a:pt x="3799793" y="53477"/>
                </a:cubicBezTo>
                <a:cubicBezTo>
                  <a:pt x="3821383" y="-3673"/>
                  <a:pt x="3831543" y="414157"/>
                  <a:pt x="3845513" y="609737"/>
                </a:cubicBezTo>
                <a:cubicBezTo>
                  <a:pt x="3859483" y="805317"/>
                  <a:pt x="3874723" y="1088527"/>
                  <a:pt x="3883613" y="1226957"/>
                </a:cubicBezTo>
                <a:cubicBezTo>
                  <a:pt x="3892503" y="1365387"/>
                  <a:pt x="3881073" y="1381897"/>
                  <a:pt x="3898853" y="1440317"/>
                </a:cubicBezTo>
                <a:cubicBezTo>
                  <a:pt x="3916633" y="1498737"/>
                  <a:pt x="3945843" y="1548267"/>
                  <a:pt x="3990293" y="1577477"/>
                </a:cubicBezTo>
                <a:cubicBezTo>
                  <a:pt x="4034743" y="1606687"/>
                  <a:pt x="4093163" y="1609227"/>
                  <a:pt x="4165553" y="1615577"/>
                </a:cubicBezTo>
                <a:cubicBezTo>
                  <a:pt x="4237943" y="1621927"/>
                  <a:pt x="4349703" y="1611767"/>
                  <a:pt x="4424633" y="1615577"/>
                </a:cubicBezTo>
              </a:path>
            </a:pathLst>
          </a:custGeom>
          <a:noFill/>
          <a:ln w="38100">
            <a:solidFill>
              <a:srgbClr val="FF1D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8D4DEC76-68E0-48F6-A5EB-93FCFB9BA2FE}"/>
              </a:ext>
            </a:extLst>
          </p:cNvPr>
          <p:cNvCxnSpPr>
            <a:cxnSpLocks/>
          </p:cNvCxnSpPr>
          <p:nvPr/>
        </p:nvCxnSpPr>
        <p:spPr>
          <a:xfrm flipV="1">
            <a:off x="725862" y="2403835"/>
            <a:ext cx="0" cy="3648915"/>
          </a:xfrm>
          <a:prstGeom prst="line">
            <a:avLst/>
          </a:prstGeom>
          <a:ln w="3175">
            <a:solidFill>
              <a:srgbClr val="7F7F7F"/>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A9622456-13B4-4804-BF51-F7EA9B4999AC}"/>
              </a:ext>
            </a:extLst>
          </p:cNvPr>
          <p:cNvPicPr>
            <a:picLocks noChangeAspect="1"/>
          </p:cNvPicPr>
          <p:nvPr/>
        </p:nvPicPr>
        <p:blipFill>
          <a:blip r:embed="rId3"/>
          <a:stretch>
            <a:fillRect/>
          </a:stretch>
        </p:blipFill>
        <p:spPr>
          <a:xfrm>
            <a:off x="2930052" y="58903"/>
            <a:ext cx="2321514" cy="2317598"/>
          </a:xfrm>
          <a:prstGeom prst="rect">
            <a:avLst/>
          </a:prstGeom>
        </p:spPr>
      </p:pic>
      <p:pic>
        <p:nvPicPr>
          <p:cNvPr id="45" name="Picture 44">
            <a:extLst>
              <a:ext uri="{FF2B5EF4-FFF2-40B4-BE49-F238E27FC236}">
                <a16:creationId xmlns:a16="http://schemas.microsoft.com/office/drawing/2014/main" id="{F47FC40E-2835-4568-AFA1-90AB9FC69DDA}"/>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47" name="Freeform: Shape 46">
            <a:extLst>
              <a:ext uri="{FF2B5EF4-FFF2-40B4-BE49-F238E27FC236}">
                <a16:creationId xmlns:a16="http://schemas.microsoft.com/office/drawing/2014/main" id="{893FB6D7-2B37-437B-B530-48C896C06AD1}"/>
              </a:ext>
            </a:extLst>
          </p:cNvPr>
          <p:cNvSpPr/>
          <p:nvPr/>
        </p:nvSpPr>
        <p:spPr>
          <a:xfrm>
            <a:off x="1168437" y="2418026"/>
            <a:ext cx="2516353" cy="3630911"/>
          </a:xfrm>
          <a:custGeom>
            <a:avLst/>
            <a:gdLst>
              <a:gd name="connsiteX0" fmla="*/ 0 w 1895475"/>
              <a:gd name="connsiteY0" fmla="*/ 1622434 h 1622434"/>
              <a:gd name="connsiteX1" fmla="*/ 28575 w 1895475"/>
              <a:gd name="connsiteY1" fmla="*/ 1193809 h 1622434"/>
              <a:gd name="connsiteX2" fmla="*/ 47625 w 1895475"/>
              <a:gd name="connsiteY2" fmla="*/ 641359 h 1622434"/>
              <a:gd name="connsiteX3" fmla="*/ 85725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 name="connsiteX0" fmla="*/ 0 w 1895475"/>
              <a:gd name="connsiteY0" fmla="*/ 1622434 h 1622434"/>
              <a:gd name="connsiteX1" fmla="*/ 28575 w 1895475"/>
              <a:gd name="connsiteY1" fmla="*/ 1193809 h 1622434"/>
              <a:gd name="connsiteX2" fmla="*/ 47625 w 1895475"/>
              <a:gd name="connsiteY2" fmla="*/ 641359 h 1622434"/>
              <a:gd name="connsiteX3" fmla="*/ 57444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 name="connsiteX0" fmla="*/ 0 w 1895475"/>
              <a:gd name="connsiteY0" fmla="*/ 1622434 h 1622434"/>
              <a:gd name="connsiteX1" fmla="*/ 28575 w 1895475"/>
              <a:gd name="connsiteY1" fmla="*/ 1193809 h 1622434"/>
              <a:gd name="connsiteX2" fmla="*/ 47625 w 1895475"/>
              <a:gd name="connsiteY2" fmla="*/ 641359 h 1622434"/>
              <a:gd name="connsiteX3" fmla="*/ 57444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475" h="1622434">
                <a:moveTo>
                  <a:pt x="0" y="1622434"/>
                </a:moveTo>
                <a:cubicBezTo>
                  <a:pt x="10319" y="1489877"/>
                  <a:pt x="20638" y="1357321"/>
                  <a:pt x="28575" y="1193809"/>
                </a:cubicBezTo>
                <a:cubicBezTo>
                  <a:pt x="36512" y="1030297"/>
                  <a:pt x="42814" y="779471"/>
                  <a:pt x="47625" y="641359"/>
                </a:cubicBezTo>
                <a:cubicBezTo>
                  <a:pt x="52436" y="503247"/>
                  <a:pt x="47919" y="471496"/>
                  <a:pt x="57444" y="365134"/>
                </a:cubicBezTo>
                <a:cubicBezTo>
                  <a:pt x="66969" y="258772"/>
                  <a:pt x="93712" y="28584"/>
                  <a:pt x="104775" y="3184"/>
                </a:cubicBezTo>
                <a:cubicBezTo>
                  <a:pt x="115839" y="-22216"/>
                  <a:pt x="112713" y="109547"/>
                  <a:pt x="123825" y="212734"/>
                </a:cubicBezTo>
                <a:cubicBezTo>
                  <a:pt x="134937" y="315921"/>
                  <a:pt x="158750" y="508009"/>
                  <a:pt x="171450" y="622309"/>
                </a:cubicBezTo>
                <a:cubicBezTo>
                  <a:pt x="184150" y="736609"/>
                  <a:pt x="182563" y="782647"/>
                  <a:pt x="200025" y="898534"/>
                </a:cubicBezTo>
                <a:cubicBezTo>
                  <a:pt x="217487" y="1014421"/>
                  <a:pt x="234950" y="1214447"/>
                  <a:pt x="276225" y="1317634"/>
                </a:cubicBezTo>
                <a:cubicBezTo>
                  <a:pt x="317500" y="1420821"/>
                  <a:pt x="387350" y="1474797"/>
                  <a:pt x="447675" y="1517659"/>
                </a:cubicBezTo>
                <a:cubicBezTo>
                  <a:pt x="508000" y="1560521"/>
                  <a:pt x="547688" y="1563697"/>
                  <a:pt x="638175" y="1574809"/>
                </a:cubicBezTo>
                <a:cubicBezTo>
                  <a:pt x="728662" y="1585921"/>
                  <a:pt x="990600" y="1584334"/>
                  <a:pt x="990600" y="1584334"/>
                </a:cubicBezTo>
                <a:lnTo>
                  <a:pt x="1419225" y="1603384"/>
                </a:lnTo>
                <a:lnTo>
                  <a:pt x="1895475" y="1622434"/>
                </a:lnTo>
              </a:path>
            </a:pathLst>
          </a:cu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7A60B79-56A2-4887-A959-137CFDA68852}"/>
              </a:ext>
            </a:extLst>
          </p:cNvPr>
          <p:cNvSpPr txBox="1"/>
          <p:nvPr/>
        </p:nvSpPr>
        <p:spPr>
          <a:xfrm>
            <a:off x="5404505" y="1039240"/>
            <a:ext cx="1169231" cy="461665"/>
          </a:xfrm>
          <a:prstGeom prst="rect">
            <a:avLst/>
          </a:prstGeom>
          <a:noFill/>
        </p:spPr>
        <p:txBody>
          <a:bodyPr wrap="none" rtlCol="0">
            <a:spAutoFit/>
          </a:bodyPr>
          <a:lstStyle/>
          <a:p>
            <a:r>
              <a:rPr lang="en-US" sz="2400" b="1" dirty="0"/>
              <a:t>SPORTS</a:t>
            </a:r>
            <a:endParaRPr lang="en-CA" sz="2400" b="1" dirty="0"/>
          </a:p>
        </p:txBody>
      </p:sp>
      <p:grpSp>
        <p:nvGrpSpPr>
          <p:cNvPr id="43" name="Group 42">
            <a:extLst>
              <a:ext uri="{FF2B5EF4-FFF2-40B4-BE49-F238E27FC236}">
                <a16:creationId xmlns:a16="http://schemas.microsoft.com/office/drawing/2014/main" id="{E6F92152-0A3B-497A-97E0-3C09B83348C9}"/>
              </a:ext>
            </a:extLst>
          </p:cNvPr>
          <p:cNvGrpSpPr/>
          <p:nvPr/>
        </p:nvGrpSpPr>
        <p:grpSpPr>
          <a:xfrm>
            <a:off x="332459" y="2254830"/>
            <a:ext cx="11835858" cy="4153874"/>
            <a:chOff x="332459" y="2254830"/>
            <a:chExt cx="11835858" cy="4153874"/>
          </a:xfrm>
        </p:grpSpPr>
        <p:sp>
          <p:nvSpPr>
            <p:cNvPr id="44" name="TextBox 43">
              <a:extLst>
                <a:ext uri="{FF2B5EF4-FFF2-40B4-BE49-F238E27FC236}">
                  <a16:creationId xmlns:a16="http://schemas.microsoft.com/office/drawing/2014/main" id="{EC54C494-22C6-4B26-8363-8776B4774FDE}"/>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48" name="TextBox 47">
              <a:extLst>
                <a:ext uri="{FF2B5EF4-FFF2-40B4-BE49-F238E27FC236}">
                  <a16:creationId xmlns:a16="http://schemas.microsoft.com/office/drawing/2014/main" id="{817EB3A5-C175-4EF3-984B-D6DC785664A1}"/>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49" name="TextBox 48">
              <a:extLst>
                <a:ext uri="{FF2B5EF4-FFF2-40B4-BE49-F238E27FC236}">
                  <a16:creationId xmlns:a16="http://schemas.microsoft.com/office/drawing/2014/main" id="{D0E960BE-D9E2-45CD-864F-46370647E15B}"/>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50" name="TextBox 49">
              <a:extLst>
                <a:ext uri="{FF2B5EF4-FFF2-40B4-BE49-F238E27FC236}">
                  <a16:creationId xmlns:a16="http://schemas.microsoft.com/office/drawing/2014/main" id="{85ECFF00-207F-489D-B64C-7BE3EA3C2D20}"/>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51" name="TextBox 50">
              <a:extLst>
                <a:ext uri="{FF2B5EF4-FFF2-40B4-BE49-F238E27FC236}">
                  <a16:creationId xmlns:a16="http://schemas.microsoft.com/office/drawing/2014/main" id="{9AE1ACC8-2BCB-4A6D-BE79-05ED8C9ECF25}"/>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52" name="TextBox 51">
              <a:extLst>
                <a:ext uri="{FF2B5EF4-FFF2-40B4-BE49-F238E27FC236}">
                  <a16:creationId xmlns:a16="http://schemas.microsoft.com/office/drawing/2014/main" id="{060D7358-8518-4918-8779-C1F57544C697}"/>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53" name="Straight Connector 52">
              <a:extLst>
                <a:ext uri="{FF2B5EF4-FFF2-40B4-BE49-F238E27FC236}">
                  <a16:creationId xmlns:a16="http://schemas.microsoft.com/office/drawing/2014/main" id="{DE0237F5-AB5C-41F5-BAAF-9D5A330BAAB4}"/>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A9AB1EE-0C42-4806-8C47-A84A1ADAD06A}"/>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1A73536-8F1D-44A4-AEF5-6A2D24E5BCAA}"/>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82469C-236D-422F-8F12-5AF7354F6667}"/>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B5EE594A-04A9-446D-8442-256FDA89D618}"/>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604969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childTnLst>
                                </p:cTn>
                              </p:par>
                              <p:par>
                                <p:cTn id="12" presetID="22" presetClass="exit" presetSubtype="1" fill="hold" grpId="0" nodeType="withEffect">
                                  <p:stCondLst>
                                    <p:cond delay="0"/>
                                  </p:stCondLst>
                                  <p:childTnLst>
                                    <p:animEffect transition="out" filter="wipe(up)">
                                      <p:cBhvr>
                                        <p:cTn id="13" dur="1000"/>
                                        <p:tgtEl>
                                          <p:spTgt spid="47"/>
                                        </p:tgtEl>
                                      </p:cBhvr>
                                    </p:animEffect>
                                    <p:set>
                                      <p:cBhvr>
                                        <p:cTn id="14" dur="1" fill="hold">
                                          <p:stCondLst>
                                            <p:cond delay="999"/>
                                          </p:stCondLst>
                                        </p:cTn>
                                        <p:tgtEl>
                                          <p:spTgt spid="47"/>
                                        </p:tgtEl>
                                        <p:attrNameLst>
                                          <p:attrName>style.visibility</p:attrName>
                                        </p:attrNameLst>
                                      </p:cBhvr>
                                      <p:to>
                                        <p:strVal val="hidden"/>
                                      </p:to>
                                    </p:set>
                                  </p:childTnLst>
                                </p:cTn>
                              </p:par>
                              <p:par>
                                <p:cTn id="15" presetID="22" presetClass="entr" presetSubtype="4"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down)">
                                      <p:cBhvr>
                                        <p:cTn id="17" dur="1000"/>
                                        <p:tgtEl>
                                          <p:spTgt spid="64"/>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64" grpId="0" animBg="1"/>
      <p:bldP spid="47" grpId="0" animBg="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28700A4-5C0A-4DFE-BF91-219B1B2844A1}"/>
              </a:ext>
            </a:extLst>
          </p:cNvPr>
          <p:cNvGrpSpPr/>
          <p:nvPr/>
        </p:nvGrpSpPr>
        <p:grpSpPr>
          <a:xfrm>
            <a:off x="450656" y="370333"/>
            <a:ext cx="11562201" cy="6487667"/>
            <a:chOff x="450656" y="370333"/>
            <a:chExt cx="11562201" cy="6487667"/>
          </a:xfrm>
        </p:grpSpPr>
        <p:grpSp>
          <p:nvGrpSpPr>
            <p:cNvPr id="7" name="Group 6">
              <a:extLst>
                <a:ext uri="{FF2B5EF4-FFF2-40B4-BE49-F238E27FC236}">
                  <a16:creationId xmlns:a16="http://schemas.microsoft.com/office/drawing/2014/main" id="{A85B5B5D-9EE5-4BDE-94AC-C34605B3BD69}"/>
                </a:ext>
              </a:extLst>
            </p:cNvPr>
            <p:cNvGrpSpPr/>
            <p:nvPr/>
          </p:nvGrpSpPr>
          <p:grpSpPr>
            <a:xfrm>
              <a:off x="1099597" y="1701209"/>
              <a:ext cx="10406732" cy="5156791"/>
              <a:chOff x="1417426" y="384066"/>
              <a:chExt cx="11817750" cy="6669220"/>
            </a:xfrm>
          </p:grpSpPr>
          <p:cxnSp>
            <p:nvCxnSpPr>
              <p:cNvPr id="6" name="Straight Connector 5">
                <a:extLst>
                  <a:ext uri="{FF2B5EF4-FFF2-40B4-BE49-F238E27FC236}">
                    <a16:creationId xmlns:a16="http://schemas.microsoft.com/office/drawing/2014/main" id="{7DD44092-17E2-4FFA-AA44-6E30A7DA2356}"/>
                  </a:ext>
                </a:extLst>
              </p:cNvPr>
              <p:cNvCxnSpPr>
                <a:cxnSpLocks/>
              </p:cNvCxnSpPr>
              <p:nvPr/>
            </p:nvCxnSpPr>
            <p:spPr>
              <a:xfrm>
                <a:off x="1417426" y="3016299"/>
                <a:ext cx="0" cy="4036987"/>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EA3802A-B347-443D-B80F-FE5077976BCC}"/>
                  </a:ext>
                </a:extLst>
              </p:cNvPr>
              <p:cNvCxnSpPr>
                <a:cxnSpLocks/>
              </p:cNvCxnSpPr>
              <p:nvPr/>
            </p:nvCxnSpPr>
            <p:spPr>
              <a:xfrm>
                <a:off x="3387051" y="2691907"/>
                <a:ext cx="0" cy="436137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9830326-CB03-4A51-B6D1-5089EA719953}"/>
                  </a:ext>
                </a:extLst>
              </p:cNvPr>
              <p:cNvCxnSpPr>
                <a:cxnSpLocks/>
              </p:cNvCxnSpPr>
              <p:nvPr/>
            </p:nvCxnSpPr>
            <p:spPr>
              <a:xfrm>
                <a:off x="5356676" y="3692815"/>
                <a:ext cx="0" cy="3360471"/>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2500B44-2257-44F7-B04E-4F4B383B01A2}"/>
                  </a:ext>
                </a:extLst>
              </p:cNvPr>
              <p:cNvCxnSpPr>
                <a:cxnSpLocks/>
              </p:cNvCxnSpPr>
              <p:nvPr/>
            </p:nvCxnSpPr>
            <p:spPr>
              <a:xfrm>
                <a:off x="7326301" y="2285399"/>
                <a:ext cx="0" cy="4767887"/>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79B64B6-27A0-44DC-A8F0-AA5ABF9BC338}"/>
                  </a:ext>
                </a:extLst>
              </p:cNvPr>
              <p:cNvCxnSpPr>
                <a:cxnSpLocks/>
              </p:cNvCxnSpPr>
              <p:nvPr/>
            </p:nvCxnSpPr>
            <p:spPr>
              <a:xfrm>
                <a:off x="9295926" y="1387887"/>
                <a:ext cx="0" cy="566539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DB13FBB-89B4-4815-BBC1-AFEAE14FC546}"/>
                  </a:ext>
                </a:extLst>
              </p:cNvPr>
              <p:cNvCxnSpPr>
                <a:cxnSpLocks/>
              </p:cNvCxnSpPr>
              <p:nvPr/>
            </p:nvCxnSpPr>
            <p:spPr>
              <a:xfrm>
                <a:off x="11265551" y="659085"/>
                <a:ext cx="0" cy="6394201"/>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9982EED-0671-4541-9085-5346F3F4D746}"/>
                  </a:ext>
                </a:extLst>
              </p:cNvPr>
              <p:cNvCxnSpPr>
                <a:cxnSpLocks/>
              </p:cNvCxnSpPr>
              <p:nvPr/>
            </p:nvCxnSpPr>
            <p:spPr>
              <a:xfrm>
                <a:off x="13235176" y="384066"/>
                <a:ext cx="0" cy="6636975"/>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7E055265-86E5-429A-AD59-B935A9A2C9AE}"/>
                </a:ext>
              </a:extLst>
            </p:cNvPr>
            <p:cNvGrpSpPr/>
            <p:nvPr/>
          </p:nvGrpSpPr>
          <p:grpSpPr>
            <a:xfrm>
              <a:off x="450656" y="370333"/>
              <a:ext cx="11562201" cy="707886"/>
              <a:chOff x="450656" y="370333"/>
              <a:chExt cx="11562201" cy="707886"/>
            </a:xfrm>
          </p:grpSpPr>
          <p:sp>
            <p:nvSpPr>
              <p:cNvPr id="2" name="TextBox 1">
                <a:extLst>
                  <a:ext uri="{FF2B5EF4-FFF2-40B4-BE49-F238E27FC236}">
                    <a16:creationId xmlns:a16="http://schemas.microsoft.com/office/drawing/2014/main" id="{504EBDE3-6854-425F-8C30-9D26909941B6}"/>
                  </a:ext>
                </a:extLst>
              </p:cNvPr>
              <p:cNvSpPr txBox="1"/>
              <p:nvPr/>
            </p:nvSpPr>
            <p:spPr>
              <a:xfrm>
                <a:off x="450656" y="370333"/>
                <a:ext cx="1293944" cy="707886"/>
              </a:xfrm>
              <a:prstGeom prst="rect">
                <a:avLst/>
              </a:prstGeom>
              <a:noFill/>
            </p:spPr>
            <p:txBody>
              <a:bodyPr wrap="none" rtlCol="0">
                <a:spAutoFit/>
              </a:bodyPr>
              <a:lstStyle/>
              <a:p>
                <a:pPr algn="ctr"/>
                <a:r>
                  <a:rPr lang="en-US" sz="2000" b="1" dirty="0"/>
                  <a:t>SCHADEN-</a:t>
                </a:r>
              </a:p>
              <a:p>
                <a:pPr algn="ctr"/>
                <a:r>
                  <a:rPr lang="en-US" sz="2000" b="1" dirty="0"/>
                  <a:t>FREUDE</a:t>
                </a:r>
                <a:endParaRPr lang="en-CA" sz="2000" b="1" dirty="0"/>
              </a:p>
            </p:txBody>
          </p:sp>
          <p:sp>
            <p:nvSpPr>
              <p:cNvPr id="26" name="TextBox 25">
                <a:extLst>
                  <a:ext uri="{FF2B5EF4-FFF2-40B4-BE49-F238E27FC236}">
                    <a16:creationId xmlns:a16="http://schemas.microsoft.com/office/drawing/2014/main" id="{0237E38E-E8F1-422C-9AC8-3FFED23C0F8A}"/>
                  </a:ext>
                </a:extLst>
              </p:cNvPr>
              <p:cNvSpPr txBox="1"/>
              <p:nvPr/>
            </p:nvSpPr>
            <p:spPr>
              <a:xfrm>
                <a:off x="5626381" y="370333"/>
                <a:ext cx="1354858" cy="707886"/>
              </a:xfrm>
              <a:prstGeom prst="rect">
                <a:avLst/>
              </a:prstGeom>
              <a:noFill/>
            </p:spPr>
            <p:txBody>
              <a:bodyPr wrap="none" rtlCol="0">
                <a:spAutoFit/>
              </a:bodyPr>
              <a:lstStyle/>
              <a:p>
                <a:pPr algn="ctr"/>
                <a:r>
                  <a:rPr lang="en-US" sz="2000" b="1" dirty="0"/>
                  <a:t>CELEBRITY </a:t>
                </a:r>
              </a:p>
              <a:p>
                <a:pPr algn="ctr"/>
                <a:r>
                  <a:rPr lang="en-US" sz="2000" b="1" dirty="0"/>
                  <a:t>POLITICS</a:t>
                </a:r>
                <a:endParaRPr lang="en-CA" sz="2000" b="1" dirty="0"/>
              </a:p>
            </p:txBody>
          </p:sp>
          <p:sp>
            <p:nvSpPr>
              <p:cNvPr id="41" name="TextBox 40">
                <a:extLst>
                  <a:ext uri="{FF2B5EF4-FFF2-40B4-BE49-F238E27FC236}">
                    <a16:creationId xmlns:a16="http://schemas.microsoft.com/office/drawing/2014/main" id="{6312B91F-1202-4BDB-8483-0E743BFAEDB0}"/>
                  </a:ext>
                </a:extLst>
              </p:cNvPr>
              <p:cNvSpPr txBox="1"/>
              <p:nvPr/>
            </p:nvSpPr>
            <p:spPr>
              <a:xfrm>
                <a:off x="3973593" y="524221"/>
                <a:ext cx="1219629" cy="400110"/>
              </a:xfrm>
              <a:prstGeom prst="rect">
                <a:avLst/>
              </a:prstGeom>
              <a:noFill/>
            </p:spPr>
            <p:txBody>
              <a:bodyPr wrap="none" rtlCol="0">
                <a:spAutoFit/>
              </a:bodyPr>
              <a:lstStyle/>
              <a:p>
                <a:pPr algn="ctr"/>
                <a:r>
                  <a:rPr lang="en-US" sz="2000" b="1" dirty="0"/>
                  <a:t>CONFLICT</a:t>
                </a:r>
                <a:endParaRPr lang="en-CA" sz="2000" b="1" dirty="0"/>
              </a:p>
            </p:txBody>
          </p:sp>
          <p:sp>
            <p:nvSpPr>
              <p:cNvPr id="44" name="TextBox 43">
                <a:extLst>
                  <a:ext uri="{FF2B5EF4-FFF2-40B4-BE49-F238E27FC236}">
                    <a16:creationId xmlns:a16="http://schemas.microsoft.com/office/drawing/2014/main" id="{82883322-D94C-43F9-A20D-AC009B9A0CDE}"/>
                  </a:ext>
                </a:extLst>
              </p:cNvPr>
              <p:cNvSpPr txBox="1"/>
              <p:nvPr/>
            </p:nvSpPr>
            <p:spPr>
              <a:xfrm>
                <a:off x="2237246" y="524221"/>
                <a:ext cx="1204946" cy="400110"/>
              </a:xfrm>
              <a:prstGeom prst="rect">
                <a:avLst/>
              </a:prstGeom>
              <a:noFill/>
            </p:spPr>
            <p:txBody>
              <a:bodyPr wrap="none" rtlCol="0">
                <a:spAutoFit/>
              </a:bodyPr>
              <a:lstStyle/>
              <a:p>
                <a:pPr algn="ctr"/>
                <a:r>
                  <a:rPr lang="en-US" sz="2000" b="1" dirty="0"/>
                  <a:t>DISASTER</a:t>
                </a:r>
                <a:endParaRPr lang="en-CA" sz="2000" b="1" dirty="0"/>
              </a:p>
            </p:txBody>
          </p:sp>
          <p:sp>
            <p:nvSpPr>
              <p:cNvPr id="55" name="TextBox 54">
                <a:extLst>
                  <a:ext uri="{FF2B5EF4-FFF2-40B4-BE49-F238E27FC236}">
                    <a16:creationId xmlns:a16="http://schemas.microsoft.com/office/drawing/2014/main" id="{84CE32C2-5B8A-4EE0-A592-05C9056C1F4F}"/>
                  </a:ext>
                </a:extLst>
              </p:cNvPr>
              <p:cNvSpPr txBox="1"/>
              <p:nvPr/>
            </p:nvSpPr>
            <p:spPr>
              <a:xfrm>
                <a:off x="7348527" y="370333"/>
                <a:ext cx="1354858" cy="707886"/>
              </a:xfrm>
              <a:prstGeom prst="rect">
                <a:avLst/>
              </a:prstGeom>
              <a:noFill/>
            </p:spPr>
            <p:txBody>
              <a:bodyPr wrap="none" rtlCol="0">
                <a:spAutoFit/>
              </a:bodyPr>
              <a:lstStyle/>
              <a:p>
                <a:pPr algn="ctr"/>
                <a:r>
                  <a:rPr lang="en-US" sz="2000" b="1" dirty="0"/>
                  <a:t>CELEBRITY </a:t>
                </a:r>
              </a:p>
              <a:p>
                <a:pPr algn="ctr"/>
                <a:r>
                  <a:rPr lang="en-US" sz="2000" b="1" dirty="0"/>
                  <a:t>DEATH</a:t>
                </a:r>
                <a:endParaRPr lang="en-CA" sz="2000" b="1" dirty="0"/>
              </a:p>
            </p:txBody>
          </p:sp>
          <p:sp>
            <p:nvSpPr>
              <p:cNvPr id="58" name="TextBox 57">
                <a:extLst>
                  <a:ext uri="{FF2B5EF4-FFF2-40B4-BE49-F238E27FC236}">
                    <a16:creationId xmlns:a16="http://schemas.microsoft.com/office/drawing/2014/main" id="{9A00C07A-50B6-4083-ABB6-798F6D4D91CB}"/>
                  </a:ext>
                </a:extLst>
              </p:cNvPr>
              <p:cNvSpPr txBox="1"/>
              <p:nvPr/>
            </p:nvSpPr>
            <p:spPr>
              <a:xfrm>
                <a:off x="9091939" y="370333"/>
                <a:ext cx="1354858" cy="707886"/>
              </a:xfrm>
              <a:prstGeom prst="rect">
                <a:avLst/>
              </a:prstGeom>
              <a:noFill/>
            </p:spPr>
            <p:txBody>
              <a:bodyPr wrap="none" rtlCol="0">
                <a:spAutoFit/>
              </a:bodyPr>
              <a:lstStyle/>
              <a:p>
                <a:pPr algn="ctr"/>
                <a:r>
                  <a:rPr lang="en-US" sz="2000" b="1" dirty="0"/>
                  <a:t>CELEBRITY </a:t>
                </a:r>
              </a:p>
              <a:p>
                <a:pPr algn="ctr"/>
                <a:r>
                  <a:rPr lang="en-US" sz="2000" b="1" dirty="0"/>
                  <a:t>SUICIDE</a:t>
                </a:r>
                <a:endParaRPr lang="en-CA" sz="2000" b="1" dirty="0"/>
              </a:p>
            </p:txBody>
          </p:sp>
          <p:sp>
            <p:nvSpPr>
              <p:cNvPr id="61" name="TextBox 60">
                <a:extLst>
                  <a:ext uri="{FF2B5EF4-FFF2-40B4-BE49-F238E27FC236}">
                    <a16:creationId xmlns:a16="http://schemas.microsoft.com/office/drawing/2014/main" id="{D2A1EB3D-C790-4968-BE7A-B11D2E639CDC}"/>
                  </a:ext>
                </a:extLst>
              </p:cNvPr>
              <p:cNvSpPr txBox="1"/>
              <p:nvPr/>
            </p:nvSpPr>
            <p:spPr>
              <a:xfrm>
                <a:off x="11008030" y="524221"/>
                <a:ext cx="1004827" cy="400110"/>
              </a:xfrm>
              <a:prstGeom prst="rect">
                <a:avLst/>
              </a:prstGeom>
              <a:solidFill>
                <a:schemeClr val="bg1"/>
              </a:solidFill>
            </p:spPr>
            <p:txBody>
              <a:bodyPr wrap="none" rtlCol="0">
                <a:spAutoFit/>
              </a:bodyPr>
              <a:lstStyle/>
              <a:p>
                <a:pPr algn="ctr"/>
                <a:r>
                  <a:rPr lang="en-US" sz="2000" b="1" dirty="0"/>
                  <a:t>SPORTS</a:t>
                </a:r>
                <a:endParaRPr lang="en-CA" sz="2000" b="1" dirty="0"/>
              </a:p>
            </p:txBody>
          </p:sp>
        </p:grpSp>
      </p:grpSp>
      <p:pic>
        <p:nvPicPr>
          <p:cNvPr id="24" name="Picture 23">
            <a:extLst>
              <a:ext uri="{FF2B5EF4-FFF2-40B4-BE49-F238E27FC236}">
                <a16:creationId xmlns:a16="http://schemas.microsoft.com/office/drawing/2014/main" id="{ACA04B0D-9D87-4F00-9DDC-849A9A902375}"/>
              </a:ext>
            </a:extLst>
          </p:cNvPr>
          <p:cNvPicPr>
            <a:picLocks noChangeAspect="1"/>
          </p:cNvPicPr>
          <p:nvPr/>
        </p:nvPicPr>
        <p:blipFill>
          <a:blip r:embed="rId3"/>
          <a:stretch>
            <a:fillRect/>
          </a:stretch>
        </p:blipFill>
        <p:spPr>
          <a:xfrm>
            <a:off x="5938721" y="5801671"/>
            <a:ext cx="731607" cy="730374"/>
          </a:xfrm>
          <a:prstGeom prst="rect">
            <a:avLst/>
          </a:prstGeom>
        </p:spPr>
      </p:pic>
      <p:pic>
        <p:nvPicPr>
          <p:cNvPr id="33" name="Picture 32">
            <a:extLst>
              <a:ext uri="{FF2B5EF4-FFF2-40B4-BE49-F238E27FC236}">
                <a16:creationId xmlns:a16="http://schemas.microsoft.com/office/drawing/2014/main" id="{8F883F98-66F1-4878-9048-C49FD24F1D7C}"/>
              </a:ext>
            </a:extLst>
          </p:cNvPr>
          <p:cNvPicPr>
            <a:picLocks noChangeAspect="1"/>
          </p:cNvPicPr>
          <p:nvPr/>
        </p:nvPicPr>
        <p:blipFill>
          <a:blip r:embed="rId4"/>
          <a:stretch>
            <a:fillRect/>
          </a:stretch>
        </p:blipFill>
        <p:spPr>
          <a:xfrm>
            <a:off x="4204223" y="5399562"/>
            <a:ext cx="740672" cy="741505"/>
          </a:xfrm>
          <a:prstGeom prst="rect">
            <a:avLst/>
          </a:prstGeom>
        </p:spPr>
      </p:pic>
      <p:pic>
        <p:nvPicPr>
          <p:cNvPr id="42" name="Picture 41">
            <a:extLst>
              <a:ext uri="{FF2B5EF4-FFF2-40B4-BE49-F238E27FC236}">
                <a16:creationId xmlns:a16="http://schemas.microsoft.com/office/drawing/2014/main" id="{E1BF094C-2FB2-447D-A85F-069E4074698B}"/>
              </a:ext>
            </a:extLst>
          </p:cNvPr>
          <p:cNvPicPr>
            <a:picLocks noChangeAspect="1"/>
          </p:cNvPicPr>
          <p:nvPr/>
        </p:nvPicPr>
        <p:blipFill>
          <a:blip r:embed="rId5"/>
          <a:stretch>
            <a:fillRect/>
          </a:stretch>
        </p:blipFill>
        <p:spPr>
          <a:xfrm>
            <a:off x="740755" y="5167064"/>
            <a:ext cx="727476" cy="726251"/>
          </a:xfrm>
          <a:prstGeom prst="rect">
            <a:avLst/>
          </a:prstGeom>
        </p:spPr>
      </p:pic>
      <p:pic>
        <p:nvPicPr>
          <p:cNvPr id="43" name="Picture 42">
            <a:extLst>
              <a:ext uri="{FF2B5EF4-FFF2-40B4-BE49-F238E27FC236}">
                <a16:creationId xmlns:a16="http://schemas.microsoft.com/office/drawing/2014/main" id="{4587A03D-F924-4886-ABFB-1554F4A7E658}"/>
              </a:ext>
            </a:extLst>
          </p:cNvPr>
          <p:cNvPicPr>
            <a:picLocks noChangeAspect="1"/>
          </p:cNvPicPr>
          <p:nvPr/>
        </p:nvPicPr>
        <p:blipFill>
          <a:blip r:embed="rId6"/>
          <a:stretch>
            <a:fillRect/>
          </a:stretch>
        </p:blipFill>
        <p:spPr>
          <a:xfrm>
            <a:off x="2464614" y="4882398"/>
            <a:ext cx="753260" cy="739457"/>
          </a:xfrm>
          <a:prstGeom prst="rect">
            <a:avLst/>
          </a:prstGeom>
        </p:spPr>
      </p:pic>
      <p:pic>
        <p:nvPicPr>
          <p:cNvPr id="45" name="Picture 44">
            <a:extLst>
              <a:ext uri="{FF2B5EF4-FFF2-40B4-BE49-F238E27FC236}">
                <a16:creationId xmlns:a16="http://schemas.microsoft.com/office/drawing/2014/main" id="{CFDF0976-DE66-4EAD-B841-DB36633DD841}"/>
              </a:ext>
            </a:extLst>
          </p:cNvPr>
          <p:cNvPicPr>
            <a:picLocks noChangeAspect="1"/>
          </p:cNvPicPr>
          <p:nvPr/>
        </p:nvPicPr>
        <p:blipFill>
          <a:blip r:embed="rId7"/>
          <a:stretch>
            <a:fillRect/>
          </a:stretch>
        </p:blipFill>
        <p:spPr>
          <a:xfrm>
            <a:off x="5933435" y="4502098"/>
            <a:ext cx="750568" cy="747192"/>
          </a:xfrm>
          <a:prstGeom prst="rect">
            <a:avLst/>
          </a:prstGeom>
        </p:spPr>
      </p:pic>
      <p:pic>
        <p:nvPicPr>
          <p:cNvPr id="46" name="Picture 45">
            <a:extLst>
              <a:ext uri="{FF2B5EF4-FFF2-40B4-BE49-F238E27FC236}">
                <a16:creationId xmlns:a16="http://schemas.microsoft.com/office/drawing/2014/main" id="{B7C13825-A196-46CA-8129-E1F27762E1B3}"/>
              </a:ext>
            </a:extLst>
          </p:cNvPr>
          <p:cNvPicPr>
            <a:picLocks noChangeAspect="1"/>
          </p:cNvPicPr>
          <p:nvPr/>
        </p:nvPicPr>
        <p:blipFill>
          <a:blip r:embed="rId8"/>
          <a:stretch>
            <a:fillRect/>
          </a:stretch>
        </p:blipFill>
        <p:spPr>
          <a:xfrm>
            <a:off x="737796" y="4259608"/>
            <a:ext cx="731460" cy="730227"/>
          </a:xfrm>
          <a:prstGeom prst="rect">
            <a:avLst/>
          </a:prstGeom>
        </p:spPr>
      </p:pic>
      <p:pic>
        <p:nvPicPr>
          <p:cNvPr id="47" name="Picture 46">
            <a:extLst>
              <a:ext uri="{FF2B5EF4-FFF2-40B4-BE49-F238E27FC236}">
                <a16:creationId xmlns:a16="http://schemas.microsoft.com/office/drawing/2014/main" id="{0B0CCF50-79DD-4265-9DA1-7142EDA0225E}"/>
              </a:ext>
            </a:extLst>
          </p:cNvPr>
          <p:cNvPicPr>
            <a:picLocks noChangeAspect="1"/>
          </p:cNvPicPr>
          <p:nvPr/>
        </p:nvPicPr>
        <p:blipFill>
          <a:blip r:embed="rId9"/>
          <a:stretch>
            <a:fillRect/>
          </a:stretch>
        </p:blipFill>
        <p:spPr>
          <a:xfrm>
            <a:off x="4206330" y="4032081"/>
            <a:ext cx="744326" cy="734697"/>
          </a:xfrm>
          <a:prstGeom prst="rect">
            <a:avLst/>
          </a:prstGeom>
        </p:spPr>
      </p:pic>
      <p:pic>
        <p:nvPicPr>
          <p:cNvPr id="49" name="Picture 48">
            <a:extLst>
              <a:ext uri="{FF2B5EF4-FFF2-40B4-BE49-F238E27FC236}">
                <a16:creationId xmlns:a16="http://schemas.microsoft.com/office/drawing/2014/main" id="{AD3B4C37-CFE8-4DBC-B512-8AFC62834A6B}"/>
              </a:ext>
            </a:extLst>
          </p:cNvPr>
          <p:cNvPicPr>
            <a:picLocks noChangeAspect="1"/>
          </p:cNvPicPr>
          <p:nvPr/>
        </p:nvPicPr>
        <p:blipFill>
          <a:blip r:embed="rId10"/>
          <a:stretch>
            <a:fillRect/>
          </a:stretch>
        </p:blipFill>
        <p:spPr>
          <a:xfrm>
            <a:off x="727460" y="3398086"/>
            <a:ext cx="740672" cy="739423"/>
          </a:xfrm>
          <a:prstGeom prst="rect">
            <a:avLst/>
          </a:prstGeom>
        </p:spPr>
      </p:pic>
      <p:pic>
        <p:nvPicPr>
          <p:cNvPr id="50" name="Picture 49">
            <a:extLst>
              <a:ext uri="{FF2B5EF4-FFF2-40B4-BE49-F238E27FC236}">
                <a16:creationId xmlns:a16="http://schemas.microsoft.com/office/drawing/2014/main" id="{8CE69EEA-3D8B-45EB-938B-BFD9BE6F4CE9}"/>
              </a:ext>
            </a:extLst>
          </p:cNvPr>
          <p:cNvPicPr>
            <a:picLocks noChangeAspect="1"/>
          </p:cNvPicPr>
          <p:nvPr/>
        </p:nvPicPr>
        <p:blipFill>
          <a:blip r:embed="rId11"/>
          <a:stretch>
            <a:fillRect/>
          </a:stretch>
        </p:blipFill>
        <p:spPr>
          <a:xfrm>
            <a:off x="2471820" y="3171363"/>
            <a:ext cx="737943" cy="736700"/>
          </a:xfrm>
          <a:prstGeom prst="rect">
            <a:avLst/>
          </a:prstGeom>
        </p:spPr>
      </p:pic>
      <p:pic>
        <p:nvPicPr>
          <p:cNvPr id="52" name="Picture 51">
            <a:extLst>
              <a:ext uri="{FF2B5EF4-FFF2-40B4-BE49-F238E27FC236}">
                <a16:creationId xmlns:a16="http://schemas.microsoft.com/office/drawing/2014/main" id="{ACCDA7C5-8EB6-4B33-9C5F-2023A5D43729}"/>
              </a:ext>
            </a:extLst>
          </p:cNvPr>
          <p:cNvPicPr>
            <a:picLocks noChangeAspect="1"/>
          </p:cNvPicPr>
          <p:nvPr/>
        </p:nvPicPr>
        <p:blipFill>
          <a:blip r:embed="rId12"/>
          <a:stretch>
            <a:fillRect/>
          </a:stretch>
        </p:blipFill>
        <p:spPr>
          <a:xfrm>
            <a:off x="5947642" y="2900351"/>
            <a:ext cx="731588" cy="730355"/>
          </a:xfrm>
          <a:prstGeom prst="rect">
            <a:avLst/>
          </a:prstGeom>
        </p:spPr>
      </p:pic>
      <p:pic>
        <p:nvPicPr>
          <p:cNvPr id="54" name="Picture 53">
            <a:extLst>
              <a:ext uri="{FF2B5EF4-FFF2-40B4-BE49-F238E27FC236}">
                <a16:creationId xmlns:a16="http://schemas.microsoft.com/office/drawing/2014/main" id="{2E974F57-0215-40C0-ABFF-D9F8C1600779}"/>
              </a:ext>
            </a:extLst>
          </p:cNvPr>
          <p:cNvPicPr>
            <a:picLocks noChangeAspect="1"/>
          </p:cNvPicPr>
          <p:nvPr/>
        </p:nvPicPr>
        <p:blipFill>
          <a:blip r:embed="rId13"/>
          <a:stretch>
            <a:fillRect/>
          </a:stretch>
        </p:blipFill>
        <p:spPr>
          <a:xfrm>
            <a:off x="7665435" y="2746261"/>
            <a:ext cx="740672" cy="739423"/>
          </a:xfrm>
          <a:prstGeom prst="rect">
            <a:avLst/>
          </a:prstGeom>
        </p:spPr>
      </p:pic>
      <p:pic>
        <p:nvPicPr>
          <p:cNvPr id="56" name="Picture 55">
            <a:extLst>
              <a:ext uri="{FF2B5EF4-FFF2-40B4-BE49-F238E27FC236}">
                <a16:creationId xmlns:a16="http://schemas.microsoft.com/office/drawing/2014/main" id="{7013A685-1EA6-4CC1-904F-3EC417A2922A}"/>
              </a:ext>
            </a:extLst>
          </p:cNvPr>
          <p:cNvPicPr>
            <a:picLocks noChangeAspect="1"/>
          </p:cNvPicPr>
          <p:nvPr/>
        </p:nvPicPr>
        <p:blipFill>
          <a:blip r:embed="rId14"/>
          <a:stretch>
            <a:fillRect/>
          </a:stretch>
        </p:blipFill>
        <p:spPr>
          <a:xfrm>
            <a:off x="7670582" y="2224054"/>
            <a:ext cx="738591" cy="739423"/>
          </a:xfrm>
          <a:prstGeom prst="rect">
            <a:avLst/>
          </a:prstGeom>
        </p:spPr>
      </p:pic>
      <p:pic>
        <p:nvPicPr>
          <p:cNvPr id="57" name="Picture 56">
            <a:extLst>
              <a:ext uri="{FF2B5EF4-FFF2-40B4-BE49-F238E27FC236}">
                <a16:creationId xmlns:a16="http://schemas.microsoft.com/office/drawing/2014/main" id="{4A153FDD-47E1-4A59-BB4A-097105D5FF00}"/>
              </a:ext>
            </a:extLst>
          </p:cNvPr>
          <p:cNvPicPr>
            <a:picLocks noChangeAspect="1"/>
          </p:cNvPicPr>
          <p:nvPr/>
        </p:nvPicPr>
        <p:blipFill>
          <a:blip r:embed="rId15"/>
          <a:stretch>
            <a:fillRect/>
          </a:stretch>
        </p:blipFill>
        <p:spPr>
          <a:xfrm>
            <a:off x="9402728" y="2089666"/>
            <a:ext cx="740673" cy="737341"/>
          </a:xfrm>
          <a:prstGeom prst="rect">
            <a:avLst/>
          </a:prstGeom>
        </p:spPr>
      </p:pic>
      <p:pic>
        <p:nvPicPr>
          <p:cNvPr id="59" name="Picture 58">
            <a:extLst>
              <a:ext uri="{FF2B5EF4-FFF2-40B4-BE49-F238E27FC236}">
                <a16:creationId xmlns:a16="http://schemas.microsoft.com/office/drawing/2014/main" id="{982D8854-9F8E-4DA5-9CD7-3D083862E858}"/>
              </a:ext>
            </a:extLst>
          </p:cNvPr>
          <p:cNvPicPr>
            <a:picLocks noChangeAspect="1"/>
          </p:cNvPicPr>
          <p:nvPr/>
        </p:nvPicPr>
        <p:blipFill>
          <a:blip r:embed="rId16"/>
          <a:stretch>
            <a:fillRect/>
          </a:stretch>
        </p:blipFill>
        <p:spPr>
          <a:xfrm>
            <a:off x="9407390" y="1605105"/>
            <a:ext cx="734397" cy="735224"/>
          </a:xfrm>
          <a:prstGeom prst="rect">
            <a:avLst/>
          </a:prstGeom>
        </p:spPr>
      </p:pic>
      <p:pic>
        <p:nvPicPr>
          <p:cNvPr id="60" name="Picture 59">
            <a:extLst>
              <a:ext uri="{FF2B5EF4-FFF2-40B4-BE49-F238E27FC236}">
                <a16:creationId xmlns:a16="http://schemas.microsoft.com/office/drawing/2014/main" id="{2600F304-D02D-40C0-9628-051CFE64CEFD}"/>
              </a:ext>
            </a:extLst>
          </p:cNvPr>
          <p:cNvPicPr>
            <a:picLocks noChangeAspect="1"/>
          </p:cNvPicPr>
          <p:nvPr/>
        </p:nvPicPr>
        <p:blipFill>
          <a:blip r:embed="rId17"/>
          <a:stretch>
            <a:fillRect/>
          </a:stretch>
        </p:blipFill>
        <p:spPr>
          <a:xfrm>
            <a:off x="11136256" y="1473601"/>
            <a:ext cx="738276" cy="737032"/>
          </a:xfrm>
          <a:prstGeom prst="rect">
            <a:avLst/>
          </a:prstGeom>
        </p:spPr>
      </p:pic>
    </p:spTree>
    <p:extLst>
      <p:ext uri="{BB962C8B-B14F-4D97-AF65-F5344CB8AC3E}">
        <p14:creationId xmlns:p14="http://schemas.microsoft.com/office/powerpoint/2010/main" val="175450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childTnLst>
                          </p:cTn>
                        </p:par>
                        <p:par>
                          <p:cTn id="40" fill="hold">
                            <p:stCondLst>
                              <p:cond delay="5000"/>
                            </p:stCondLst>
                            <p:childTnLst>
                              <p:par>
                                <p:cTn id="41" presetID="10"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childTnLst>
                          </p:cTn>
                        </p:par>
                        <p:par>
                          <p:cTn id="44" fill="hold">
                            <p:stCondLst>
                              <p:cond delay="55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par>
                          <p:cTn id="48" fill="hold">
                            <p:stCondLst>
                              <p:cond delay="6000"/>
                            </p:stCondLst>
                            <p:childTnLst>
                              <p:par>
                                <p:cTn id="49" presetID="10" presetClass="entr" presetSubtype="0" fill="hold" nodeType="after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childTnLst>
                          </p:cTn>
                        </p:par>
                        <p:par>
                          <p:cTn id="52" fill="hold">
                            <p:stCondLst>
                              <p:cond delay="6500"/>
                            </p:stCondLst>
                            <p:childTnLst>
                              <p:par>
                                <p:cTn id="53" presetID="10" presetClass="entr" presetSubtype="0" fill="hold"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childTnLst>
                          </p:cTn>
                        </p:par>
                        <p:par>
                          <p:cTn id="56" fill="hold">
                            <p:stCondLst>
                              <p:cond delay="7000"/>
                            </p:stCondLst>
                            <p:childTnLst>
                              <p:par>
                                <p:cTn id="57" presetID="10" presetClass="entr" presetSubtype="0" fill="hold" nodeType="after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par>
                          <p:cTn id="60" fill="hold">
                            <p:stCondLst>
                              <p:cond delay="7500"/>
                            </p:stCondLst>
                            <p:childTnLst>
                              <p:par>
                                <p:cTn id="61" presetID="10" presetClass="entr" presetSubtype="0" fill="hold" nodeType="after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0"/>
                                        <p:tgtEl>
                                          <p:spTgt spid="59"/>
                                        </p:tgtEl>
                                      </p:cBhvr>
                                    </p:animEffect>
                                  </p:childTnLst>
                                </p:cTn>
                              </p:par>
                            </p:childTnLst>
                          </p:cTn>
                        </p:par>
                        <p:par>
                          <p:cTn id="64" fill="hold">
                            <p:stCondLst>
                              <p:cond delay="8000"/>
                            </p:stCondLst>
                            <p:childTnLst>
                              <p:par>
                                <p:cTn id="65" presetID="10" presetClass="entr" presetSubtype="0" fill="hold"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par>
                                <p:cTn id="68" presetID="6" presetClass="emph" presetSubtype="0" fill="hold" nodeType="withEffect">
                                  <p:stCondLst>
                                    <p:cond delay="0"/>
                                  </p:stCondLst>
                                  <p:childTnLst>
                                    <p:animScale>
                                      <p:cBhvr>
                                        <p:cTn id="69" dur="2000" fill="hold"/>
                                        <p:tgtEl>
                                          <p:spTgt spid="6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ic.thenounproject.com/png/2014929-200.png">
            <a:extLst>
              <a:ext uri="{FF2B5EF4-FFF2-40B4-BE49-F238E27FC236}">
                <a16:creationId xmlns:a16="http://schemas.microsoft.com/office/drawing/2014/main" id="{8FBF1CA7-D6C3-4C22-8AA8-F65390896346}"/>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36292" y="3069292"/>
            <a:ext cx="719417" cy="7194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tatic.thenounproject.com/png/1487174-200.png">
            <a:extLst>
              <a:ext uri="{FF2B5EF4-FFF2-40B4-BE49-F238E27FC236}">
                <a16:creationId xmlns:a16="http://schemas.microsoft.com/office/drawing/2014/main" id="{6FFEBD5F-F912-4471-9AB6-B40D88A1BF1D}"/>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93813" y="2926813"/>
            <a:ext cx="1004375" cy="10043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tatic.thenounproject.com/png/2012375-200.png">
            <a:extLst>
              <a:ext uri="{FF2B5EF4-FFF2-40B4-BE49-F238E27FC236}">
                <a16:creationId xmlns:a16="http://schemas.microsoft.com/office/drawing/2014/main" id="{BC370A7E-1374-41A2-81E4-3E0685E1AFD3}"/>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54208" y="2887208"/>
            <a:ext cx="1083585" cy="10835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tatic.thenounproject.com/png/354962-200.png">
            <a:extLst>
              <a:ext uri="{FF2B5EF4-FFF2-40B4-BE49-F238E27FC236}">
                <a16:creationId xmlns:a16="http://schemas.microsoft.com/office/drawing/2014/main" id="{A4C4C73D-7AC2-4D69-94E6-2F379B1E51C9}"/>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34095" y="2967095"/>
            <a:ext cx="923811" cy="9238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static.thenounproject.com/png/1975607-200.png">
            <a:extLst>
              <a:ext uri="{FF2B5EF4-FFF2-40B4-BE49-F238E27FC236}">
                <a16:creationId xmlns:a16="http://schemas.microsoft.com/office/drawing/2014/main" id="{C65C614C-A215-48C7-A4E3-84B3533E5C1A}"/>
              </a:ext>
            </a:extLst>
          </p:cNvPr>
          <p:cNvPicPr>
            <a:picLocks noChangeAspect="1" noChangeArrowheads="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483934" y="2816934"/>
            <a:ext cx="1224133" cy="12241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static.thenounproject.com/png/158458-200.png">
            <a:extLst>
              <a:ext uri="{FF2B5EF4-FFF2-40B4-BE49-F238E27FC236}">
                <a16:creationId xmlns:a16="http://schemas.microsoft.com/office/drawing/2014/main" id="{6DB433AE-A150-41A7-8357-4B9F5A5D0707}"/>
              </a:ext>
            </a:extLst>
          </p:cNvPr>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99088" y="3032088"/>
            <a:ext cx="793824" cy="7938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static.thenounproject.com/png/1057534-200.png">
            <a:extLst>
              <a:ext uri="{FF2B5EF4-FFF2-40B4-BE49-F238E27FC236}">
                <a16:creationId xmlns:a16="http://schemas.microsoft.com/office/drawing/2014/main" id="{22F1E01C-6C6C-4DF1-BA55-E668A4248DDE}"/>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21249" y="2954249"/>
            <a:ext cx="949502" cy="94950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static.thenounproject.com/png/567824-200.png">
            <a:extLst>
              <a:ext uri="{FF2B5EF4-FFF2-40B4-BE49-F238E27FC236}">
                <a16:creationId xmlns:a16="http://schemas.microsoft.com/office/drawing/2014/main" id="{D8E94EF9-EEA5-4E8B-AECA-4C0962867BD0}"/>
              </a:ext>
            </a:extLst>
          </p:cNvPr>
          <p:cNvPicPr>
            <a:picLocks noChangeAspect="1" noChangeArrowheads="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92755" y="3025755"/>
            <a:ext cx="806490" cy="80649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FBA5D51-4576-4385-A207-BFC848DE725A}"/>
              </a:ext>
            </a:extLst>
          </p:cNvPr>
          <p:cNvGrpSpPr/>
          <p:nvPr/>
        </p:nvGrpSpPr>
        <p:grpSpPr>
          <a:xfrm>
            <a:off x="4134354" y="2790917"/>
            <a:ext cx="3923293" cy="1276166"/>
            <a:chOff x="4130936" y="2248348"/>
            <a:chExt cx="3923293" cy="1276166"/>
          </a:xfrm>
        </p:grpSpPr>
        <p:sp>
          <p:nvSpPr>
            <p:cNvPr id="2" name="Rectangle 1">
              <a:extLst>
                <a:ext uri="{FF2B5EF4-FFF2-40B4-BE49-F238E27FC236}">
                  <a16:creationId xmlns:a16="http://schemas.microsoft.com/office/drawing/2014/main" id="{EFBBE846-2E79-4157-A0F2-717C9527C980}"/>
                </a:ext>
              </a:extLst>
            </p:cNvPr>
            <p:cNvSpPr/>
            <p:nvPr/>
          </p:nvSpPr>
          <p:spPr>
            <a:xfrm>
              <a:off x="4130936" y="2248348"/>
              <a:ext cx="3861996" cy="1065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9636F45E-1CBC-4E90-A122-25307C3F2AC2}"/>
                </a:ext>
              </a:extLst>
            </p:cNvPr>
            <p:cNvSpPr txBox="1"/>
            <p:nvPr/>
          </p:nvSpPr>
          <p:spPr>
            <a:xfrm>
              <a:off x="4137772" y="2716729"/>
              <a:ext cx="3916457" cy="807785"/>
            </a:xfrm>
            <a:prstGeom prst="rect">
              <a:avLst/>
            </a:prstGeom>
            <a:noFill/>
          </p:spPr>
          <p:txBody>
            <a:bodyPr wrap="none" rtlCol="0">
              <a:spAutoFit/>
            </a:bodyPr>
            <a:lstStyle/>
            <a:p>
              <a:pPr algn="ctr">
                <a:lnSpc>
                  <a:spcPts val="4600"/>
                </a:lnSpc>
              </a:pPr>
              <a:r>
                <a:rPr lang="en-US" sz="9600" dirty="0">
                  <a:solidFill>
                    <a:srgbClr val="B92508"/>
                  </a:solidFill>
                  <a:latin typeface="Century Gothic" panose="020B0502020202020204" pitchFamily="34" charset="0"/>
                </a:rPr>
                <a:t>Stories</a:t>
              </a:r>
            </a:p>
          </p:txBody>
        </p:sp>
      </p:grpSp>
    </p:spTree>
    <p:extLst>
      <p:ext uri="{BB962C8B-B14F-4D97-AF65-F5344CB8AC3E}">
        <p14:creationId xmlns:p14="http://schemas.microsoft.com/office/powerpoint/2010/main" val="3648807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14:presetBounceEnd="74000">
                                      <p:stCondLst>
                                        <p:cond delay="0"/>
                                      </p:stCondLst>
                                      <p:childTnLst>
                                        <p:animMotion origin="layout" path="M 0 0 L 0.00378 -0.42454 " pathEditMode="relative" rAng="0" ptsTypes="AA" p14:bounceEnd="74000">
                                          <p:cBhvr>
                                            <p:cTn id="6" dur="1000" fill="hold"/>
                                            <p:tgtEl>
                                              <p:spTgt spid="1026"/>
                                            </p:tgtEl>
                                            <p:attrNameLst>
                                              <p:attrName>ppt_x</p:attrName>
                                              <p:attrName>ppt_y</p:attrName>
                                            </p:attrNameLst>
                                          </p:cBhvr>
                                          <p:rCtr x="182" y="-21227"/>
                                        </p:animMotion>
                                      </p:childTnLst>
                                    </p:cTn>
                                  </p:par>
                                  <p:par>
                                    <p:cTn id="7" presetID="42" presetClass="path" presetSubtype="0" fill="hold" nodeType="withEffect" p14:presetBounceEnd="74000">
                                      <p:stCondLst>
                                        <p:cond delay="100"/>
                                      </p:stCondLst>
                                      <p:childTnLst>
                                        <p:animMotion origin="layout" path="M 0 0 L 0 0.42454 " pathEditMode="relative" rAng="0" ptsTypes="AA" p14:bounceEnd="74000">
                                          <p:cBhvr>
                                            <p:cTn id="8" dur="1000" fill="hold"/>
                                            <p:tgtEl>
                                              <p:spTgt spid="1028"/>
                                            </p:tgtEl>
                                            <p:attrNameLst>
                                              <p:attrName>ppt_x</p:attrName>
                                              <p:attrName>ppt_y</p:attrName>
                                            </p:attrNameLst>
                                          </p:cBhvr>
                                          <p:rCtr x="0" y="21227"/>
                                        </p:animMotion>
                                      </p:childTnLst>
                                    </p:cTn>
                                  </p:par>
                                  <p:par>
                                    <p:cTn id="9" presetID="42" presetClass="path" presetSubtype="0" fill="hold" nodeType="withEffect" p14:presetBounceEnd="74000">
                                      <p:stCondLst>
                                        <p:cond delay="200"/>
                                      </p:stCondLst>
                                      <p:childTnLst>
                                        <p:animMotion origin="layout" path="M 0 0 L -0.2388 -0.00046 " pathEditMode="relative" rAng="0" ptsTypes="AA" p14:bounceEnd="74000">
                                          <p:cBhvr>
                                            <p:cTn id="10" dur="1000" fill="hold"/>
                                            <p:tgtEl>
                                              <p:spTgt spid="1030"/>
                                            </p:tgtEl>
                                            <p:attrNameLst>
                                              <p:attrName>ppt_x</p:attrName>
                                              <p:attrName>ppt_y</p:attrName>
                                            </p:attrNameLst>
                                          </p:cBhvr>
                                          <p:rCtr x="-11940" y="-23"/>
                                        </p:animMotion>
                                      </p:childTnLst>
                                    </p:cTn>
                                  </p:par>
                                  <p:par>
                                    <p:cTn id="11" presetID="63" presetClass="path" presetSubtype="0" fill="hold" nodeType="withEffect" p14:presetBounceEnd="74000">
                                      <p:stCondLst>
                                        <p:cond delay="300"/>
                                      </p:stCondLst>
                                      <p:childTnLst>
                                        <p:animMotion origin="layout" path="M 0 0 L 0.2388 0 " pathEditMode="relative" rAng="0" ptsTypes="AA" p14:bounceEnd="74000">
                                          <p:cBhvr>
                                            <p:cTn id="12" dur="1000" fill="hold"/>
                                            <p:tgtEl>
                                              <p:spTgt spid="1032"/>
                                            </p:tgtEl>
                                            <p:attrNameLst>
                                              <p:attrName>ppt_x</p:attrName>
                                              <p:attrName>ppt_y</p:attrName>
                                            </p:attrNameLst>
                                          </p:cBhvr>
                                          <p:rCtr x="11940" y="0"/>
                                        </p:animMotion>
                                      </p:childTnLst>
                                    </p:cTn>
                                  </p:par>
                                  <p:par>
                                    <p:cTn id="13" presetID="56" presetClass="path" presetSubtype="0" fill="hold" nodeType="withEffect" p14:presetBounceEnd="74000">
                                      <p:stCondLst>
                                        <p:cond delay="400"/>
                                      </p:stCondLst>
                                      <p:childTnLst>
                                        <p:animMotion origin="layout" path="M 0 0 L 0.18216 -0.26088 " pathEditMode="relative" rAng="0" ptsTypes="AA" p14:bounceEnd="74000">
                                          <p:cBhvr>
                                            <p:cTn id="14" dur="1000" fill="hold"/>
                                            <p:tgtEl>
                                              <p:spTgt spid="1034"/>
                                            </p:tgtEl>
                                            <p:attrNameLst>
                                              <p:attrName>ppt_x</p:attrName>
                                              <p:attrName>ppt_y</p:attrName>
                                            </p:attrNameLst>
                                          </p:cBhvr>
                                          <p:rCtr x="9102" y="-13056"/>
                                        </p:animMotion>
                                      </p:childTnLst>
                                    </p:cTn>
                                  </p:par>
                                  <p:par>
                                    <p:cTn id="15" presetID="49" presetClass="path" presetSubtype="0" fill="hold" nodeType="withEffect" p14:presetBounceEnd="74000">
                                      <p:stCondLst>
                                        <p:cond delay="500"/>
                                      </p:stCondLst>
                                      <p:childTnLst>
                                        <p:animMotion origin="layout" path="M 0 0 L 0.1737 0.28542 " pathEditMode="relative" rAng="0" ptsTypes="AA" p14:bounceEnd="74000">
                                          <p:cBhvr>
                                            <p:cTn id="16" dur="1000" fill="hold"/>
                                            <p:tgtEl>
                                              <p:spTgt spid="1036"/>
                                            </p:tgtEl>
                                            <p:attrNameLst>
                                              <p:attrName>ppt_x</p:attrName>
                                              <p:attrName>ppt_y</p:attrName>
                                            </p:attrNameLst>
                                          </p:cBhvr>
                                          <p:rCtr x="8685" y="14259"/>
                                        </p:animMotion>
                                      </p:childTnLst>
                                    </p:cTn>
                                  </p:par>
                                  <p:par>
                                    <p:cTn id="17" presetID="49" presetClass="path" presetSubtype="0" fill="hold" nodeType="withEffect" p14:presetBounceEnd="74000">
                                      <p:stCondLst>
                                        <p:cond delay="600"/>
                                      </p:stCondLst>
                                      <p:childTnLst>
                                        <p:animMotion origin="layout" path="M 0 0 L -0.17083 0.3 " pathEditMode="relative" rAng="0" ptsTypes="AA" p14:bounceEnd="74000">
                                          <p:cBhvr>
                                            <p:cTn id="18" dur="1000" fill="hold"/>
                                            <p:tgtEl>
                                              <p:spTgt spid="1038"/>
                                            </p:tgtEl>
                                            <p:attrNameLst>
                                              <p:attrName>ppt_x</p:attrName>
                                              <p:attrName>ppt_y</p:attrName>
                                            </p:attrNameLst>
                                          </p:cBhvr>
                                          <p:rCtr x="-8542" y="15000"/>
                                        </p:animMotion>
                                      </p:childTnLst>
                                    </p:cTn>
                                  </p:par>
                                  <p:par>
                                    <p:cTn id="19" presetID="49" presetClass="path" presetSubtype="0" fill="hold" nodeType="withEffect" p14:presetBounceEnd="74000">
                                      <p:stCondLst>
                                        <p:cond delay="700"/>
                                      </p:stCondLst>
                                      <p:childTnLst>
                                        <p:animMotion origin="layout" path="M 0 0 L -0.17318 -0.28056 " pathEditMode="relative" rAng="0" ptsTypes="AA" p14:bounceEnd="74000">
                                          <p:cBhvr>
                                            <p:cTn id="20" dur="1000" fill="hold"/>
                                            <p:tgtEl>
                                              <p:spTgt spid="1040"/>
                                            </p:tgtEl>
                                            <p:attrNameLst>
                                              <p:attrName>ppt_x</p:attrName>
                                              <p:attrName>ppt_y</p:attrName>
                                            </p:attrNameLst>
                                          </p:cBhvr>
                                          <p:rCtr x="-8659" y="-14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0 0 L 0.00378 -0.42454 " pathEditMode="relative" rAng="0" ptsTypes="AA">
                                          <p:cBhvr>
                                            <p:cTn id="6" dur="1000" fill="hold"/>
                                            <p:tgtEl>
                                              <p:spTgt spid="1026"/>
                                            </p:tgtEl>
                                            <p:attrNameLst>
                                              <p:attrName>ppt_x</p:attrName>
                                              <p:attrName>ppt_y</p:attrName>
                                            </p:attrNameLst>
                                          </p:cBhvr>
                                          <p:rCtr x="182" y="-21227"/>
                                        </p:animMotion>
                                      </p:childTnLst>
                                    </p:cTn>
                                  </p:par>
                                  <p:par>
                                    <p:cTn id="7" presetID="42" presetClass="path" presetSubtype="0" fill="hold" nodeType="withEffect">
                                      <p:stCondLst>
                                        <p:cond delay="100"/>
                                      </p:stCondLst>
                                      <p:childTnLst>
                                        <p:animMotion origin="layout" path="M 0 0 L 0 0.42454 " pathEditMode="relative" rAng="0" ptsTypes="AA">
                                          <p:cBhvr>
                                            <p:cTn id="8" dur="1000" fill="hold"/>
                                            <p:tgtEl>
                                              <p:spTgt spid="1028"/>
                                            </p:tgtEl>
                                            <p:attrNameLst>
                                              <p:attrName>ppt_x</p:attrName>
                                              <p:attrName>ppt_y</p:attrName>
                                            </p:attrNameLst>
                                          </p:cBhvr>
                                          <p:rCtr x="0" y="21227"/>
                                        </p:animMotion>
                                      </p:childTnLst>
                                    </p:cTn>
                                  </p:par>
                                  <p:par>
                                    <p:cTn id="9" presetID="42" presetClass="path" presetSubtype="0" fill="hold" nodeType="withEffect">
                                      <p:stCondLst>
                                        <p:cond delay="200"/>
                                      </p:stCondLst>
                                      <p:childTnLst>
                                        <p:animMotion origin="layout" path="M 0 0 L -0.2388 -0.00046 " pathEditMode="relative" rAng="0" ptsTypes="AA">
                                          <p:cBhvr>
                                            <p:cTn id="10" dur="1000" fill="hold"/>
                                            <p:tgtEl>
                                              <p:spTgt spid="1030"/>
                                            </p:tgtEl>
                                            <p:attrNameLst>
                                              <p:attrName>ppt_x</p:attrName>
                                              <p:attrName>ppt_y</p:attrName>
                                            </p:attrNameLst>
                                          </p:cBhvr>
                                          <p:rCtr x="-11940" y="-23"/>
                                        </p:animMotion>
                                      </p:childTnLst>
                                    </p:cTn>
                                  </p:par>
                                  <p:par>
                                    <p:cTn id="11" presetID="63" presetClass="path" presetSubtype="0" fill="hold" nodeType="withEffect">
                                      <p:stCondLst>
                                        <p:cond delay="300"/>
                                      </p:stCondLst>
                                      <p:childTnLst>
                                        <p:animMotion origin="layout" path="M 0 0 L 0.2388 0 " pathEditMode="relative" rAng="0" ptsTypes="AA">
                                          <p:cBhvr>
                                            <p:cTn id="12" dur="1000" fill="hold"/>
                                            <p:tgtEl>
                                              <p:spTgt spid="1032"/>
                                            </p:tgtEl>
                                            <p:attrNameLst>
                                              <p:attrName>ppt_x</p:attrName>
                                              <p:attrName>ppt_y</p:attrName>
                                            </p:attrNameLst>
                                          </p:cBhvr>
                                          <p:rCtr x="11940" y="0"/>
                                        </p:animMotion>
                                      </p:childTnLst>
                                    </p:cTn>
                                  </p:par>
                                  <p:par>
                                    <p:cTn id="13" presetID="56" presetClass="path" presetSubtype="0" fill="hold" nodeType="withEffect">
                                      <p:stCondLst>
                                        <p:cond delay="400"/>
                                      </p:stCondLst>
                                      <p:childTnLst>
                                        <p:animMotion origin="layout" path="M 0 0 L 0.18216 -0.26088 " pathEditMode="relative" rAng="0" ptsTypes="AA">
                                          <p:cBhvr>
                                            <p:cTn id="14" dur="1000" fill="hold"/>
                                            <p:tgtEl>
                                              <p:spTgt spid="1034"/>
                                            </p:tgtEl>
                                            <p:attrNameLst>
                                              <p:attrName>ppt_x</p:attrName>
                                              <p:attrName>ppt_y</p:attrName>
                                            </p:attrNameLst>
                                          </p:cBhvr>
                                          <p:rCtr x="9102" y="-13056"/>
                                        </p:animMotion>
                                      </p:childTnLst>
                                    </p:cTn>
                                  </p:par>
                                  <p:par>
                                    <p:cTn id="15" presetID="49" presetClass="path" presetSubtype="0" fill="hold" nodeType="withEffect">
                                      <p:stCondLst>
                                        <p:cond delay="500"/>
                                      </p:stCondLst>
                                      <p:childTnLst>
                                        <p:animMotion origin="layout" path="M 0 0 L 0.1737 0.28542 " pathEditMode="relative" rAng="0" ptsTypes="AA">
                                          <p:cBhvr>
                                            <p:cTn id="16" dur="1000" fill="hold"/>
                                            <p:tgtEl>
                                              <p:spTgt spid="1036"/>
                                            </p:tgtEl>
                                            <p:attrNameLst>
                                              <p:attrName>ppt_x</p:attrName>
                                              <p:attrName>ppt_y</p:attrName>
                                            </p:attrNameLst>
                                          </p:cBhvr>
                                          <p:rCtr x="8685" y="14259"/>
                                        </p:animMotion>
                                      </p:childTnLst>
                                    </p:cTn>
                                  </p:par>
                                  <p:par>
                                    <p:cTn id="17" presetID="49" presetClass="path" presetSubtype="0" fill="hold" nodeType="withEffect">
                                      <p:stCondLst>
                                        <p:cond delay="600"/>
                                      </p:stCondLst>
                                      <p:childTnLst>
                                        <p:animMotion origin="layout" path="M 0 0 L -0.17083 0.3 " pathEditMode="relative" rAng="0" ptsTypes="AA">
                                          <p:cBhvr>
                                            <p:cTn id="18" dur="1000" fill="hold"/>
                                            <p:tgtEl>
                                              <p:spTgt spid="1038"/>
                                            </p:tgtEl>
                                            <p:attrNameLst>
                                              <p:attrName>ppt_x</p:attrName>
                                              <p:attrName>ppt_y</p:attrName>
                                            </p:attrNameLst>
                                          </p:cBhvr>
                                          <p:rCtr x="-8542" y="15000"/>
                                        </p:animMotion>
                                      </p:childTnLst>
                                    </p:cTn>
                                  </p:par>
                                  <p:par>
                                    <p:cTn id="19" presetID="49" presetClass="path" presetSubtype="0" fill="hold" nodeType="withEffect">
                                      <p:stCondLst>
                                        <p:cond delay="700"/>
                                      </p:stCondLst>
                                      <p:childTnLst>
                                        <p:animMotion origin="layout" path="M 0 0 L -0.17318 -0.28056 " pathEditMode="relative" rAng="0" ptsTypes="AA">
                                          <p:cBhvr>
                                            <p:cTn id="20" dur="1000" fill="hold"/>
                                            <p:tgtEl>
                                              <p:spTgt spid="1040"/>
                                            </p:tgtEl>
                                            <p:attrNameLst>
                                              <p:attrName>ppt_x</p:attrName>
                                              <p:attrName>ppt_y</p:attrName>
                                            </p:attrNameLst>
                                          </p:cBhvr>
                                          <p:rCtr x="-8659" y="-14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636F45E-1CBC-4E90-A122-25307C3F2AC2}"/>
              </a:ext>
            </a:extLst>
          </p:cNvPr>
          <p:cNvSpPr txBox="1"/>
          <p:nvPr/>
        </p:nvSpPr>
        <p:spPr>
          <a:xfrm>
            <a:off x="3466915" y="1817773"/>
            <a:ext cx="5258171" cy="1107996"/>
          </a:xfrm>
          <a:prstGeom prst="rect">
            <a:avLst/>
          </a:prstGeom>
          <a:noFill/>
        </p:spPr>
        <p:txBody>
          <a:bodyPr wrap="none" rtlCol="0">
            <a:spAutoFit/>
          </a:bodyPr>
          <a:lstStyle/>
          <a:p>
            <a:pPr algn="ctr"/>
            <a:r>
              <a:rPr lang="en-US" sz="6600" dirty="0">
                <a:solidFill>
                  <a:srgbClr val="B92508"/>
                </a:solidFill>
                <a:latin typeface="Century Gothic" panose="020B0502020202020204" pitchFamily="34" charset="0"/>
              </a:rPr>
              <a:t>Story Quant.</a:t>
            </a:r>
          </a:p>
        </p:txBody>
      </p:sp>
      <p:sp>
        <p:nvSpPr>
          <p:cNvPr id="3" name="TextBox 2">
            <a:extLst>
              <a:ext uri="{FF2B5EF4-FFF2-40B4-BE49-F238E27FC236}">
                <a16:creationId xmlns:a16="http://schemas.microsoft.com/office/drawing/2014/main" id="{1C2422EC-5A13-4EF0-B495-1DAF81DE2023}"/>
              </a:ext>
            </a:extLst>
          </p:cNvPr>
          <p:cNvSpPr txBox="1"/>
          <p:nvPr/>
        </p:nvSpPr>
        <p:spPr>
          <a:xfrm>
            <a:off x="3761207" y="2754475"/>
            <a:ext cx="4624984" cy="1107996"/>
          </a:xfrm>
          <a:prstGeom prst="rect">
            <a:avLst/>
          </a:prstGeom>
          <a:noFill/>
        </p:spPr>
        <p:txBody>
          <a:bodyPr wrap="none" rtlCol="0">
            <a:spAutoFit/>
          </a:bodyPr>
          <a:lstStyle/>
          <a:p>
            <a:pPr algn="ctr"/>
            <a:r>
              <a:rPr lang="en-US" sz="6600" dirty="0">
                <a:solidFill>
                  <a:srgbClr val="B92508"/>
                </a:solidFill>
                <a:latin typeface="Century Gothic" panose="020B0502020202020204" pitchFamily="34" charset="0"/>
              </a:rPr>
              <a:t>Story Qual.</a:t>
            </a:r>
          </a:p>
        </p:txBody>
      </p:sp>
      <p:sp>
        <p:nvSpPr>
          <p:cNvPr id="4" name="TextBox 3">
            <a:extLst>
              <a:ext uri="{FF2B5EF4-FFF2-40B4-BE49-F238E27FC236}">
                <a16:creationId xmlns:a16="http://schemas.microsoft.com/office/drawing/2014/main" id="{133E0C84-DEA3-4AF3-9E28-579A038A95F2}"/>
              </a:ext>
            </a:extLst>
          </p:cNvPr>
          <p:cNvSpPr txBox="1"/>
          <p:nvPr/>
        </p:nvSpPr>
        <p:spPr>
          <a:xfrm>
            <a:off x="3254799" y="3691021"/>
            <a:ext cx="5625259" cy="1107996"/>
          </a:xfrm>
          <a:prstGeom prst="rect">
            <a:avLst/>
          </a:prstGeom>
          <a:noFill/>
        </p:spPr>
        <p:txBody>
          <a:bodyPr wrap="none" rtlCol="0">
            <a:spAutoFit/>
          </a:bodyPr>
          <a:lstStyle/>
          <a:p>
            <a:pPr algn="ctr"/>
            <a:r>
              <a:rPr lang="en-US" sz="6600" dirty="0">
                <a:solidFill>
                  <a:srgbClr val="B92508"/>
                </a:solidFill>
                <a:latin typeface="Century Gothic" panose="020B0502020202020204" pitchFamily="34" charset="0"/>
              </a:rPr>
              <a:t>Brand Safety.</a:t>
            </a:r>
          </a:p>
        </p:txBody>
      </p:sp>
    </p:spTree>
    <p:extLst>
      <p:ext uri="{BB962C8B-B14F-4D97-AF65-F5344CB8AC3E}">
        <p14:creationId xmlns:p14="http://schemas.microsoft.com/office/powerpoint/2010/main" val="3950855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636F45E-1CBC-4E90-A122-25307C3F2AC2}"/>
              </a:ext>
            </a:extLst>
          </p:cNvPr>
          <p:cNvSpPr txBox="1"/>
          <p:nvPr/>
        </p:nvSpPr>
        <p:spPr>
          <a:xfrm>
            <a:off x="1140158" y="1014517"/>
            <a:ext cx="9911689" cy="738664"/>
          </a:xfrm>
          <a:prstGeom prst="rect">
            <a:avLst/>
          </a:prstGeom>
          <a:noFill/>
        </p:spPr>
        <p:txBody>
          <a:bodyPr wrap="none" rtlCol="0">
            <a:spAutoFit/>
          </a:bodyPr>
          <a:lstStyle/>
          <a:p>
            <a:pPr algn="ctr"/>
            <a:r>
              <a:rPr lang="en-US" sz="4200" dirty="0">
                <a:solidFill>
                  <a:srgbClr val="B92508"/>
                </a:solidFill>
                <a:latin typeface="Century Gothic" panose="020B0502020202020204" pitchFamily="34" charset="0"/>
              </a:rPr>
              <a:t>Can high quality stories build brands?</a:t>
            </a:r>
          </a:p>
        </p:txBody>
      </p:sp>
      <p:sp>
        <p:nvSpPr>
          <p:cNvPr id="9" name="TextBox 8">
            <a:extLst>
              <a:ext uri="{FF2B5EF4-FFF2-40B4-BE49-F238E27FC236}">
                <a16:creationId xmlns:a16="http://schemas.microsoft.com/office/drawing/2014/main" id="{CCF9AC59-F20A-4E86-8A49-F99A54FC83A3}"/>
              </a:ext>
            </a:extLst>
          </p:cNvPr>
          <p:cNvSpPr txBox="1"/>
          <p:nvPr/>
        </p:nvSpPr>
        <p:spPr>
          <a:xfrm>
            <a:off x="3306625" y="2486475"/>
            <a:ext cx="5578770" cy="1323439"/>
          </a:xfrm>
          <a:prstGeom prst="rect">
            <a:avLst/>
          </a:prstGeom>
          <a:noFill/>
        </p:spPr>
        <p:txBody>
          <a:bodyPr wrap="none" rtlCol="0">
            <a:spAutoFit/>
          </a:bodyPr>
          <a:lstStyle/>
          <a:p>
            <a:pPr algn="ctr"/>
            <a:r>
              <a:rPr lang="en-US" sz="4000" dirty="0">
                <a:solidFill>
                  <a:srgbClr val="B92508"/>
                </a:solidFill>
                <a:latin typeface="Century Gothic" panose="020B0502020202020204" pitchFamily="34" charset="0"/>
              </a:rPr>
              <a:t>Actually yes. </a:t>
            </a:r>
          </a:p>
          <a:p>
            <a:pPr algn="ctr"/>
            <a:r>
              <a:rPr lang="en-US" sz="4000" dirty="0">
                <a:solidFill>
                  <a:srgbClr val="B92508"/>
                </a:solidFill>
                <a:latin typeface="Century Gothic" panose="020B0502020202020204" pitchFamily="34" charset="0"/>
              </a:rPr>
              <a:t>Story context matters.</a:t>
            </a:r>
          </a:p>
        </p:txBody>
      </p:sp>
    </p:spTree>
    <p:extLst>
      <p:ext uri="{BB962C8B-B14F-4D97-AF65-F5344CB8AC3E}">
        <p14:creationId xmlns:p14="http://schemas.microsoft.com/office/powerpoint/2010/main" val="970421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2A5D5D-DA96-4DB5-AB2A-83C12D7F5E5B}"/>
              </a:ext>
            </a:extLst>
          </p:cNvPr>
          <p:cNvSpPr/>
          <p:nvPr/>
        </p:nvSpPr>
        <p:spPr>
          <a:xfrm>
            <a:off x="1783080" y="2074392"/>
            <a:ext cx="8625840" cy="1015663"/>
          </a:xfrm>
          <a:prstGeom prst="rect">
            <a:avLst/>
          </a:prstGeom>
        </p:spPr>
        <p:txBody>
          <a:bodyPr wrap="square">
            <a:spAutoFit/>
          </a:bodyPr>
          <a:lstStyle/>
          <a:p>
            <a:pPr algn="ctr"/>
            <a:r>
              <a:rPr lang="en-CA" sz="3200" dirty="0">
                <a:solidFill>
                  <a:srgbClr val="C13E24"/>
                </a:solidFill>
                <a:latin typeface="Century Gothic" panose="020B0502020202020204" pitchFamily="34" charset="0"/>
              </a:rPr>
              <a:t>"The Evolution of Contextual Targeting” </a:t>
            </a:r>
          </a:p>
          <a:p>
            <a:pPr algn="ctr"/>
            <a:r>
              <a:rPr lang="en-CA" sz="2800" i="1" dirty="0">
                <a:solidFill>
                  <a:srgbClr val="C13E24"/>
                </a:solidFill>
                <a:latin typeface="Century Gothic" panose="020B0502020202020204" pitchFamily="34" charset="0"/>
              </a:rPr>
              <a:t>Using brain data to get ad placement right</a:t>
            </a:r>
            <a:endParaRPr lang="en-CA" sz="2800" dirty="0">
              <a:solidFill>
                <a:srgbClr val="C13E24"/>
              </a:solidFill>
              <a:latin typeface="Century Gothic" panose="020B0502020202020204" pitchFamily="34" charset="0"/>
            </a:endParaRPr>
          </a:p>
        </p:txBody>
      </p:sp>
      <p:sp>
        <p:nvSpPr>
          <p:cNvPr id="6" name="Rectangle 5">
            <a:extLst>
              <a:ext uri="{FF2B5EF4-FFF2-40B4-BE49-F238E27FC236}">
                <a16:creationId xmlns:a16="http://schemas.microsoft.com/office/drawing/2014/main" id="{B6508A26-40F2-44F2-AFBD-84B6885DFB5C}"/>
              </a:ext>
            </a:extLst>
          </p:cNvPr>
          <p:cNvSpPr/>
          <p:nvPr/>
        </p:nvSpPr>
        <p:spPr>
          <a:xfrm>
            <a:off x="578224" y="3978116"/>
            <a:ext cx="3948056" cy="1754326"/>
          </a:xfrm>
          <a:prstGeom prst="rect">
            <a:avLst/>
          </a:prstGeom>
        </p:spPr>
        <p:txBody>
          <a:bodyPr wrap="square">
            <a:spAutoFit/>
          </a:bodyPr>
          <a:lstStyle/>
          <a:p>
            <a:pPr algn="r">
              <a:lnSpc>
                <a:spcPct val="150000"/>
              </a:lnSpc>
            </a:pPr>
            <a:r>
              <a:rPr lang="en-CA" sz="2400" dirty="0">
                <a:solidFill>
                  <a:srgbClr val="C13E24"/>
                </a:solidFill>
                <a:latin typeface="Century Gothic" panose="020B0502020202020204" pitchFamily="34" charset="0"/>
              </a:rPr>
              <a:t>Oath Canada</a:t>
            </a:r>
          </a:p>
          <a:p>
            <a:pPr algn="r">
              <a:lnSpc>
                <a:spcPct val="150000"/>
              </a:lnSpc>
            </a:pPr>
            <a:r>
              <a:rPr lang="en-CA" sz="2400" dirty="0">
                <a:solidFill>
                  <a:srgbClr val="C13E24"/>
                </a:solidFill>
                <a:latin typeface="Century Gothic" panose="020B0502020202020204" pitchFamily="34" charset="0"/>
              </a:rPr>
              <a:t>YouGov</a:t>
            </a:r>
          </a:p>
          <a:p>
            <a:pPr algn="r">
              <a:lnSpc>
                <a:spcPct val="150000"/>
              </a:lnSpc>
            </a:pPr>
            <a:r>
              <a:rPr lang="en-CA" sz="2400" dirty="0" err="1">
                <a:solidFill>
                  <a:srgbClr val="C13E24"/>
                </a:solidFill>
                <a:latin typeface="Century Gothic" panose="020B0502020202020204" pitchFamily="34" charset="0"/>
              </a:rPr>
              <a:t>Brainsights</a:t>
            </a:r>
            <a:r>
              <a:rPr lang="en-CA" sz="2400" dirty="0">
                <a:solidFill>
                  <a:srgbClr val="C13E24"/>
                </a:solidFill>
                <a:latin typeface="Century Gothic" panose="020B0502020202020204" pitchFamily="34" charset="0"/>
              </a:rPr>
              <a:t> Neuro Study </a:t>
            </a:r>
          </a:p>
        </p:txBody>
      </p:sp>
      <p:sp>
        <p:nvSpPr>
          <p:cNvPr id="8" name="Rectangle 7">
            <a:extLst>
              <a:ext uri="{FF2B5EF4-FFF2-40B4-BE49-F238E27FC236}">
                <a16:creationId xmlns:a16="http://schemas.microsoft.com/office/drawing/2014/main" id="{60C536C0-FED7-4A4B-95E2-9CC056315952}"/>
              </a:ext>
            </a:extLst>
          </p:cNvPr>
          <p:cNvSpPr/>
          <p:nvPr/>
        </p:nvSpPr>
        <p:spPr>
          <a:xfrm>
            <a:off x="4559735" y="3978116"/>
            <a:ext cx="7419278" cy="1754326"/>
          </a:xfrm>
          <a:prstGeom prst="rect">
            <a:avLst/>
          </a:prstGeom>
        </p:spPr>
        <p:txBody>
          <a:bodyPr wrap="square">
            <a:spAutoFit/>
          </a:bodyPr>
          <a:lstStyle/>
          <a:p>
            <a:pPr>
              <a:lnSpc>
                <a:spcPct val="150000"/>
              </a:lnSpc>
            </a:pPr>
            <a:r>
              <a:rPr lang="en-CA" sz="2400" dirty="0">
                <a:solidFill>
                  <a:srgbClr val="C00000"/>
                </a:solidFill>
                <a:latin typeface="Century Gothic" panose="020B0502020202020204" pitchFamily="34" charset="0"/>
              </a:rPr>
              <a:t>English and French, Spring 2018</a:t>
            </a:r>
          </a:p>
          <a:p>
            <a:pPr>
              <a:lnSpc>
                <a:spcPct val="150000"/>
              </a:lnSpc>
            </a:pPr>
            <a:r>
              <a:rPr lang="en-CA" sz="2400" dirty="0">
                <a:solidFill>
                  <a:srgbClr val="C00000"/>
                </a:solidFill>
                <a:latin typeface="Century Gothic" panose="020B0502020202020204" pitchFamily="34" charset="0"/>
              </a:rPr>
              <a:t>Adults 18+, 1,015 sample, online study, E+F</a:t>
            </a:r>
          </a:p>
          <a:p>
            <a:pPr>
              <a:lnSpc>
                <a:spcPct val="150000"/>
              </a:lnSpc>
            </a:pPr>
            <a:r>
              <a:rPr lang="en-CA" sz="2400" dirty="0">
                <a:solidFill>
                  <a:srgbClr val="C00000"/>
                </a:solidFill>
                <a:latin typeface="Century Gothic" panose="020B0502020202020204" pitchFamily="34" charset="0"/>
              </a:rPr>
              <a:t>300 sample, attention, connection, encoding. </a:t>
            </a:r>
          </a:p>
        </p:txBody>
      </p:sp>
    </p:spTree>
    <p:extLst>
      <p:ext uri="{BB962C8B-B14F-4D97-AF65-F5344CB8AC3E}">
        <p14:creationId xmlns:p14="http://schemas.microsoft.com/office/powerpoint/2010/main" val="2038228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500"/>
                                        <p:tgtEl>
                                          <p:spTgt spid="6">
                                            <p:txEl>
                                              <p:pRg st="2" end="2"/>
                                            </p:txEl>
                                          </p:spTgt>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fade">
                                      <p:cBhvr>
                                        <p:cTn id="3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7345E7F3-6F5E-4966-8526-E3F912B461F7}"/>
              </a:ext>
            </a:extLst>
          </p:cNvPr>
          <p:cNvSpPr/>
          <p:nvPr/>
        </p:nvSpPr>
        <p:spPr>
          <a:xfrm>
            <a:off x="1384315" y="2024378"/>
            <a:ext cx="1466760" cy="1466760"/>
          </a:xfrm>
          <a:prstGeom prst="ellipse">
            <a:avLst/>
          </a:prstGeom>
          <a:solidFill>
            <a:srgbClr val="F4CAC2"/>
          </a:solidFill>
          <a:ln>
            <a:solidFill>
              <a:srgbClr val="C13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TextBox 41">
            <a:extLst>
              <a:ext uri="{FF2B5EF4-FFF2-40B4-BE49-F238E27FC236}">
                <a16:creationId xmlns:a16="http://schemas.microsoft.com/office/drawing/2014/main" id="{6DADA660-9302-456E-80B7-D3846B2EB3C2}"/>
              </a:ext>
            </a:extLst>
          </p:cNvPr>
          <p:cNvSpPr txBox="1"/>
          <p:nvPr/>
        </p:nvSpPr>
        <p:spPr>
          <a:xfrm>
            <a:off x="7848909" y="1830048"/>
            <a:ext cx="994183" cy="369332"/>
          </a:xfrm>
          <a:prstGeom prst="rect">
            <a:avLst/>
          </a:prstGeom>
          <a:noFill/>
        </p:spPr>
        <p:txBody>
          <a:bodyPr wrap="none" rtlCol="0">
            <a:spAutoFit/>
          </a:bodyPr>
          <a:lstStyle/>
          <a:p>
            <a:pPr algn="ctr"/>
            <a:r>
              <a:rPr lang="en-US" dirty="0">
                <a:latin typeface="Century Gothic" panose="020B0502020202020204" pitchFamily="34" charset="0"/>
              </a:rPr>
              <a:t>Overall</a:t>
            </a:r>
            <a:endParaRPr lang="en-US" sz="1600" dirty="0">
              <a:latin typeface="Century Gothic" panose="020B0502020202020204" pitchFamily="34" charset="0"/>
            </a:endParaRPr>
          </a:p>
        </p:txBody>
      </p:sp>
      <p:sp>
        <p:nvSpPr>
          <p:cNvPr id="43" name="TextBox 42">
            <a:extLst>
              <a:ext uri="{FF2B5EF4-FFF2-40B4-BE49-F238E27FC236}">
                <a16:creationId xmlns:a16="http://schemas.microsoft.com/office/drawing/2014/main" id="{395036F0-3668-4656-854D-497185F2CBD6}"/>
              </a:ext>
            </a:extLst>
          </p:cNvPr>
          <p:cNvSpPr txBox="1"/>
          <p:nvPr/>
        </p:nvSpPr>
        <p:spPr>
          <a:xfrm>
            <a:off x="9170127" y="1830048"/>
            <a:ext cx="947695" cy="369332"/>
          </a:xfrm>
          <a:prstGeom prst="rect">
            <a:avLst/>
          </a:prstGeom>
          <a:noFill/>
        </p:spPr>
        <p:txBody>
          <a:bodyPr wrap="none" rtlCol="0">
            <a:spAutoFit/>
          </a:bodyPr>
          <a:lstStyle/>
          <a:p>
            <a:pPr algn="ctr"/>
            <a:r>
              <a:rPr lang="en-US" dirty="0">
                <a:latin typeface="Century Gothic" panose="020B0502020202020204" pitchFamily="34" charset="0"/>
              </a:rPr>
              <a:t>Mobile</a:t>
            </a:r>
            <a:endParaRPr lang="en-US" sz="1600" dirty="0">
              <a:latin typeface="Century Gothic" panose="020B0502020202020204" pitchFamily="34" charset="0"/>
            </a:endParaRPr>
          </a:p>
        </p:txBody>
      </p:sp>
      <p:sp>
        <p:nvSpPr>
          <p:cNvPr id="44" name="TextBox 43">
            <a:extLst>
              <a:ext uri="{FF2B5EF4-FFF2-40B4-BE49-F238E27FC236}">
                <a16:creationId xmlns:a16="http://schemas.microsoft.com/office/drawing/2014/main" id="{AD4AB6B1-D572-4A8A-BA69-05A4B138E7EE}"/>
              </a:ext>
            </a:extLst>
          </p:cNvPr>
          <p:cNvSpPr txBox="1"/>
          <p:nvPr/>
        </p:nvSpPr>
        <p:spPr>
          <a:xfrm>
            <a:off x="10556952" y="1830048"/>
            <a:ext cx="853118" cy="369332"/>
          </a:xfrm>
          <a:prstGeom prst="rect">
            <a:avLst/>
          </a:prstGeom>
          <a:noFill/>
        </p:spPr>
        <p:txBody>
          <a:bodyPr wrap="none" rtlCol="0">
            <a:spAutoFit/>
          </a:bodyPr>
          <a:lstStyle/>
          <a:p>
            <a:pPr algn="ctr"/>
            <a:r>
              <a:rPr lang="en-US" dirty="0">
                <a:latin typeface="Century Gothic" panose="020B0502020202020204" pitchFamily="34" charset="0"/>
              </a:rPr>
              <a:t>Video</a:t>
            </a:r>
            <a:endParaRPr lang="en-US" sz="1600" dirty="0">
              <a:latin typeface="Century Gothic" panose="020B0502020202020204" pitchFamily="34" charset="0"/>
            </a:endParaRPr>
          </a:p>
        </p:txBody>
      </p:sp>
      <p:grpSp>
        <p:nvGrpSpPr>
          <p:cNvPr id="18" name="Group 17">
            <a:extLst>
              <a:ext uri="{FF2B5EF4-FFF2-40B4-BE49-F238E27FC236}">
                <a16:creationId xmlns:a16="http://schemas.microsoft.com/office/drawing/2014/main" id="{139B299E-EF23-401A-85DC-575DCA849F42}"/>
              </a:ext>
            </a:extLst>
          </p:cNvPr>
          <p:cNvGrpSpPr/>
          <p:nvPr/>
        </p:nvGrpSpPr>
        <p:grpSpPr>
          <a:xfrm>
            <a:off x="7722272" y="2117292"/>
            <a:ext cx="4262392" cy="3918077"/>
            <a:chOff x="5809782" y="-114075"/>
            <a:chExt cx="5527256" cy="5773591"/>
          </a:xfrm>
        </p:grpSpPr>
        <p:grpSp>
          <p:nvGrpSpPr>
            <p:cNvPr id="65" name="Group 64">
              <a:extLst>
                <a:ext uri="{FF2B5EF4-FFF2-40B4-BE49-F238E27FC236}">
                  <a16:creationId xmlns:a16="http://schemas.microsoft.com/office/drawing/2014/main" id="{9745531B-D1FD-4439-BBAD-3395502575F9}"/>
                </a:ext>
              </a:extLst>
            </p:cNvPr>
            <p:cNvGrpSpPr/>
            <p:nvPr/>
          </p:nvGrpSpPr>
          <p:grpSpPr>
            <a:xfrm>
              <a:off x="5809782" y="-114075"/>
              <a:ext cx="5087608" cy="2892191"/>
              <a:chOff x="4119513" y="4336372"/>
              <a:chExt cx="527901" cy="1970160"/>
            </a:xfrm>
          </p:grpSpPr>
          <p:cxnSp>
            <p:nvCxnSpPr>
              <p:cNvPr id="67" name="Straight Connector 66">
                <a:extLst>
                  <a:ext uri="{FF2B5EF4-FFF2-40B4-BE49-F238E27FC236}">
                    <a16:creationId xmlns:a16="http://schemas.microsoft.com/office/drawing/2014/main" id="{62B33F5A-09D0-43D1-8ECA-D605E464AAB9}"/>
                  </a:ext>
                </a:extLst>
              </p:cNvPr>
              <p:cNvCxnSpPr/>
              <p:nvPr/>
            </p:nvCxnSpPr>
            <p:spPr>
              <a:xfrm>
                <a:off x="4119513" y="6306532"/>
                <a:ext cx="5279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13EFB85-1B31-4153-B4D6-E448073616BB}"/>
                  </a:ext>
                </a:extLst>
              </p:cNvPr>
              <p:cNvCxnSpPr/>
              <p:nvPr/>
            </p:nvCxnSpPr>
            <p:spPr>
              <a:xfrm>
                <a:off x="4119513" y="611014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5982DAE-68D9-4112-84CC-88EC441FFAB6}"/>
                  </a:ext>
                </a:extLst>
              </p:cNvPr>
              <p:cNvCxnSpPr/>
              <p:nvPr/>
            </p:nvCxnSpPr>
            <p:spPr>
              <a:xfrm>
                <a:off x="4119513" y="591374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A9D0E1B-2148-4A38-958E-615A3472A182}"/>
                  </a:ext>
                </a:extLst>
              </p:cNvPr>
              <p:cNvCxnSpPr/>
              <p:nvPr/>
            </p:nvCxnSpPr>
            <p:spPr>
              <a:xfrm>
                <a:off x="4119513" y="5717356"/>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98D0CBD-50FE-4BD2-9832-19956D635D4A}"/>
                  </a:ext>
                </a:extLst>
              </p:cNvPr>
              <p:cNvCxnSpPr/>
              <p:nvPr/>
            </p:nvCxnSpPr>
            <p:spPr>
              <a:xfrm>
                <a:off x="4119513" y="5520964"/>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5F57A27-F9FB-420C-803B-FFCCD4DBAE8D}"/>
                  </a:ext>
                </a:extLst>
              </p:cNvPr>
              <p:cNvCxnSpPr/>
              <p:nvPr/>
            </p:nvCxnSpPr>
            <p:spPr>
              <a:xfrm>
                <a:off x="4119513" y="5324572"/>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02B4AC2-B4B4-45D6-A8D5-346F2EA8855E}"/>
                  </a:ext>
                </a:extLst>
              </p:cNvPr>
              <p:cNvCxnSpPr/>
              <p:nvPr/>
            </p:nvCxnSpPr>
            <p:spPr>
              <a:xfrm>
                <a:off x="4119513" y="512818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B1F0861-A78E-427B-9B52-0BF09E6BAAC6}"/>
                  </a:ext>
                </a:extLst>
              </p:cNvPr>
              <p:cNvCxnSpPr/>
              <p:nvPr/>
            </p:nvCxnSpPr>
            <p:spPr>
              <a:xfrm>
                <a:off x="4119513" y="493178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82BF1F5-FFBC-409C-A8E4-E666BEF783A1}"/>
                  </a:ext>
                </a:extLst>
              </p:cNvPr>
              <p:cNvCxnSpPr/>
              <p:nvPr/>
            </p:nvCxnSpPr>
            <p:spPr>
              <a:xfrm>
                <a:off x="4119513" y="4735396"/>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00A9BBC-B9E2-421D-B631-BE2914C3AC30}"/>
                  </a:ext>
                </a:extLst>
              </p:cNvPr>
              <p:cNvCxnSpPr/>
              <p:nvPr/>
            </p:nvCxnSpPr>
            <p:spPr>
              <a:xfrm>
                <a:off x="4119513" y="4539004"/>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A43BCB7-9AF8-44FE-8F4E-897F10AC9DB3}"/>
                  </a:ext>
                </a:extLst>
              </p:cNvPr>
              <p:cNvCxnSpPr>
                <a:cxnSpLocks/>
              </p:cNvCxnSpPr>
              <p:nvPr/>
            </p:nvCxnSpPr>
            <p:spPr>
              <a:xfrm flipV="1">
                <a:off x="4119513" y="4336372"/>
                <a:ext cx="527901" cy="6527"/>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63172D50-F1E8-48BB-856F-624B03DB68DA}"/>
                </a:ext>
              </a:extLst>
            </p:cNvPr>
            <p:cNvGrpSpPr/>
            <p:nvPr/>
          </p:nvGrpSpPr>
          <p:grpSpPr>
            <a:xfrm>
              <a:off x="5809782" y="2199879"/>
              <a:ext cx="5527256" cy="3459637"/>
              <a:chOff x="6076177" y="2199879"/>
              <a:chExt cx="4635196" cy="3459637"/>
            </a:xfrm>
          </p:grpSpPr>
          <p:grpSp>
            <p:nvGrpSpPr>
              <p:cNvPr id="14" name="Group 13">
                <a:extLst>
                  <a:ext uri="{FF2B5EF4-FFF2-40B4-BE49-F238E27FC236}">
                    <a16:creationId xmlns:a16="http://schemas.microsoft.com/office/drawing/2014/main" id="{8FCDEDDB-5D62-4A6E-AFD8-F600BACB0872}"/>
                  </a:ext>
                </a:extLst>
              </p:cNvPr>
              <p:cNvGrpSpPr/>
              <p:nvPr/>
            </p:nvGrpSpPr>
            <p:grpSpPr>
              <a:xfrm>
                <a:off x="6076177" y="2199879"/>
                <a:ext cx="4266503" cy="3459637"/>
                <a:chOff x="4119513" y="3949828"/>
                <a:chExt cx="527901" cy="2356704"/>
              </a:xfrm>
            </p:grpSpPr>
            <p:cxnSp>
              <p:nvCxnSpPr>
                <p:cNvPr id="13" name="Straight Connector 12">
                  <a:extLst>
                    <a:ext uri="{FF2B5EF4-FFF2-40B4-BE49-F238E27FC236}">
                      <a16:creationId xmlns:a16="http://schemas.microsoft.com/office/drawing/2014/main" id="{2A91A1CC-43A6-4178-A4DA-DF16E1A646BB}"/>
                    </a:ext>
                  </a:extLst>
                </p:cNvPr>
                <p:cNvCxnSpPr/>
                <p:nvPr/>
              </p:nvCxnSpPr>
              <p:spPr>
                <a:xfrm>
                  <a:off x="4119513" y="6306532"/>
                  <a:ext cx="5279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8280785-24D4-4AF7-9153-D98BC0564C2E}"/>
                    </a:ext>
                  </a:extLst>
                </p:cNvPr>
                <p:cNvCxnSpPr/>
                <p:nvPr/>
              </p:nvCxnSpPr>
              <p:spPr>
                <a:xfrm>
                  <a:off x="4119513" y="611014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B9F4D76-1A28-4E5E-856F-F7EEA34DCB11}"/>
                    </a:ext>
                  </a:extLst>
                </p:cNvPr>
                <p:cNvCxnSpPr/>
                <p:nvPr/>
              </p:nvCxnSpPr>
              <p:spPr>
                <a:xfrm>
                  <a:off x="4119513" y="591374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4C3EAAB-4910-4CAD-8A6B-E7C2DB7A4224}"/>
                    </a:ext>
                  </a:extLst>
                </p:cNvPr>
                <p:cNvCxnSpPr/>
                <p:nvPr/>
              </p:nvCxnSpPr>
              <p:spPr>
                <a:xfrm>
                  <a:off x="4119513" y="5717356"/>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BA52DB2-1E87-4245-A949-907D7BC0FC3E}"/>
                    </a:ext>
                  </a:extLst>
                </p:cNvPr>
                <p:cNvCxnSpPr/>
                <p:nvPr/>
              </p:nvCxnSpPr>
              <p:spPr>
                <a:xfrm>
                  <a:off x="4119513" y="5520964"/>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94FA08F-A3DA-41A9-9927-D650B16C0F5E}"/>
                    </a:ext>
                  </a:extLst>
                </p:cNvPr>
                <p:cNvCxnSpPr/>
                <p:nvPr/>
              </p:nvCxnSpPr>
              <p:spPr>
                <a:xfrm>
                  <a:off x="4119513" y="5324572"/>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FE68D93-A757-4021-A347-D9EEAD95234B}"/>
                    </a:ext>
                  </a:extLst>
                </p:cNvPr>
                <p:cNvCxnSpPr/>
                <p:nvPr/>
              </p:nvCxnSpPr>
              <p:spPr>
                <a:xfrm>
                  <a:off x="4119513" y="512818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E8047C4-46DD-4508-A525-AAC82FEF4196}"/>
                    </a:ext>
                  </a:extLst>
                </p:cNvPr>
                <p:cNvCxnSpPr/>
                <p:nvPr/>
              </p:nvCxnSpPr>
              <p:spPr>
                <a:xfrm>
                  <a:off x="4119513" y="493178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833E7E2-5830-453D-B5C6-3A986E95FA6B}"/>
                    </a:ext>
                  </a:extLst>
                </p:cNvPr>
                <p:cNvCxnSpPr/>
                <p:nvPr/>
              </p:nvCxnSpPr>
              <p:spPr>
                <a:xfrm>
                  <a:off x="4119513" y="4735396"/>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4DF2B46-F7D7-404D-9CD2-DDAB1DF4BDC4}"/>
                    </a:ext>
                  </a:extLst>
                </p:cNvPr>
                <p:cNvCxnSpPr/>
                <p:nvPr/>
              </p:nvCxnSpPr>
              <p:spPr>
                <a:xfrm>
                  <a:off x="4119513" y="4539004"/>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629BDAE-7131-40CF-9C1D-D7CD22B15962}"/>
                    </a:ext>
                  </a:extLst>
                </p:cNvPr>
                <p:cNvCxnSpPr/>
                <p:nvPr/>
              </p:nvCxnSpPr>
              <p:spPr>
                <a:xfrm>
                  <a:off x="4119513" y="414622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D1511F1-AE48-4400-94ED-14E0618BB41A}"/>
                    </a:ext>
                  </a:extLst>
                </p:cNvPr>
                <p:cNvCxnSpPr/>
                <p:nvPr/>
              </p:nvCxnSpPr>
              <p:spPr>
                <a:xfrm>
                  <a:off x="4119513" y="394982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3D3328C8-B27A-4E70-A652-620AC3DC8C8A}"/>
                  </a:ext>
                </a:extLst>
              </p:cNvPr>
              <p:cNvSpPr txBox="1"/>
              <p:nvPr/>
            </p:nvSpPr>
            <p:spPr>
              <a:xfrm>
                <a:off x="10290303" y="2580737"/>
                <a:ext cx="421070" cy="307777"/>
              </a:xfrm>
              <a:prstGeom prst="rect">
                <a:avLst/>
              </a:prstGeom>
              <a:noFill/>
            </p:spPr>
            <p:txBody>
              <a:bodyPr wrap="none" rtlCol="0">
                <a:spAutoFit/>
              </a:bodyPr>
              <a:lstStyle/>
              <a:p>
                <a:r>
                  <a:rPr lang="en-US" sz="1400" b="1" dirty="0">
                    <a:latin typeface="Century Gothic" panose="020B0502020202020204" pitchFamily="34" charset="0"/>
                  </a:rPr>
                  <a:t>100</a:t>
                </a:r>
                <a:endParaRPr lang="en-US" sz="1100" dirty="0">
                  <a:latin typeface="Century Gothic" panose="020B0502020202020204" pitchFamily="34" charset="0"/>
                </a:endParaRPr>
              </a:p>
            </p:txBody>
          </p:sp>
        </p:grpSp>
      </p:grpSp>
      <p:sp>
        <p:nvSpPr>
          <p:cNvPr id="110" name="TextBox 109"/>
          <p:cNvSpPr txBox="1"/>
          <p:nvPr/>
        </p:nvSpPr>
        <p:spPr>
          <a:xfrm>
            <a:off x="4864326" y="2782832"/>
            <a:ext cx="2771288" cy="584775"/>
          </a:xfrm>
          <a:prstGeom prst="rect">
            <a:avLst/>
          </a:prstGeom>
          <a:noFill/>
        </p:spPr>
        <p:txBody>
          <a:bodyPr wrap="square" rtlCol="0">
            <a:spAutoFit/>
          </a:bodyPr>
          <a:lstStyle/>
          <a:p>
            <a:pPr algn="r"/>
            <a:r>
              <a:rPr lang="en-US" sz="1600" dirty="0">
                <a:solidFill>
                  <a:srgbClr val="548235"/>
                </a:solidFill>
                <a:latin typeface="Century Gothic" panose="020B0502020202020204" pitchFamily="34" charset="0"/>
              </a:rPr>
              <a:t>… increase my attention.</a:t>
            </a:r>
          </a:p>
          <a:p>
            <a:pPr algn="r"/>
            <a:r>
              <a:rPr lang="en-US" sz="1600" b="1" dirty="0">
                <a:solidFill>
                  <a:srgbClr val="548235"/>
                </a:solidFill>
                <a:latin typeface="Century Gothic" panose="020B0502020202020204" pitchFamily="34" charset="0"/>
              </a:rPr>
              <a:t>ATTENTION</a:t>
            </a:r>
            <a:r>
              <a:rPr lang="en-US" sz="1600" dirty="0">
                <a:solidFill>
                  <a:srgbClr val="548235"/>
                </a:solidFill>
                <a:latin typeface="Century Gothic" panose="020B0502020202020204" pitchFamily="34" charset="0"/>
              </a:rPr>
              <a:t>(0-100)</a:t>
            </a:r>
            <a:endParaRPr lang="en-US" sz="1400" dirty="0">
              <a:solidFill>
                <a:srgbClr val="548235"/>
              </a:solidFill>
              <a:latin typeface="Century Gothic" panose="020B0502020202020204" pitchFamily="34" charset="0"/>
            </a:endParaRPr>
          </a:p>
        </p:txBody>
      </p:sp>
      <p:sp>
        <p:nvSpPr>
          <p:cNvPr id="130" name="TextBox 129">
            <a:extLst>
              <a:ext uri="{FF2B5EF4-FFF2-40B4-BE49-F238E27FC236}">
                <a16:creationId xmlns:a16="http://schemas.microsoft.com/office/drawing/2014/main" id="{249218FA-BBF7-4833-91F5-7CC4969FA3D4}"/>
              </a:ext>
            </a:extLst>
          </p:cNvPr>
          <p:cNvSpPr txBox="1"/>
          <p:nvPr/>
        </p:nvSpPr>
        <p:spPr>
          <a:xfrm>
            <a:off x="4122591" y="3836205"/>
            <a:ext cx="3513023" cy="584775"/>
          </a:xfrm>
          <a:prstGeom prst="rect">
            <a:avLst/>
          </a:prstGeom>
          <a:noFill/>
        </p:spPr>
        <p:txBody>
          <a:bodyPr wrap="square" rtlCol="0">
            <a:spAutoFit/>
          </a:bodyPr>
          <a:lstStyle/>
          <a:p>
            <a:pPr algn="r"/>
            <a:r>
              <a:rPr lang="en-US" sz="1600" dirty="0">
                <a:solidFill>
                  <a:srgbClr val="2F5597"/>
                </a:solidFill>
                <a:latin typeface="Century Gothic" panose="020B0502020202020204" pitchFamily="34" charset="0"/>
              </a:rPr>
              <a:t>… capture a deeper relationship.</a:t>
            </a:r>
          </a:p>
          <a:p>
            <a:pPr algn="r"/>
            <a:r>
              <a:rPr lang="en-US" sz="1600" b="1" dirty="0">
                <a:solidFill>
                  <a:srgbClr val="2F5597"/>
                </a:solidFill>
                <a:latin typeface="Century Gothic" panose="020B0502020202020204" pitchFamily="34" charset="0"/>
              </a:rPr>
              <a:t>CONNECTION </a:t>
            </a:r>
            <a:r>
              <a:rPr lang="en-US" sz="1600" dirty="0">
                <a:solidFill>
                  <a:srgbClr val="2F5597"/>
                </a:solidFill>
                <a:latin typeface="Century Gothic" panose="020B0502020202020204" pitchFamily="34" charset="0"/>
              </a:rPr>
              <a:t>(0-100)</a:t>
            </a:r>
            <a:endParaRPr lang="en-US" sz="1400" dirty="0">
              <a:solidFill>
                <a:srgbClr val="2F5597"/>
              </a:solidFill>
              <a:latin typeface="Century Gothic" panose="020B0502020202020204" pitchFamily="34" charset="0"/>
            </a:endParaRPr>
          </a:p>
        </p:txBody>
      </p:sp>
      <p:sp>
        <p:nvSpPr>
          <p:cNvPr id="132" name="TextBox 131">
            <a:extLst>
              <a:ext uri="{FF2B5EF4-FFF2-40B4-BE49-F238E27FC236}">
                <a16:creationId xmlns:a16="http://schemas.microsoft.com/office/drawing/2014/main" id="{0414EBA1-285F-40A9-9E10-B6D480AA90F3}"/>
              </a:ext>
            </a:extLst>
          </p:cNvPr>
          <p:cNvSpPr txBox="1"/>
          <p:nvPr/>
        </p:nvSpPr>
        <p:spPr>
          <a:xfrm>
            <a:off x="4391823" y="4858801"/>
            <a:ext cx="3243792" cy="584775"/>
          </a:xfrm>
          <a:prstGeom prst="rect">
            <a:avLst/>
          </a:prstGeom>
          <a:noFill/>
        </p:spPr>
        <p:txBody>
          <a:bodyPr wrap="square" rtlCol="0">
            <a:spAutoFit/>
          </a:bodyPr>
          <a:lstStyle/>
          <a:p>
            <a:pPr algn="r"/>
            <a:r>
              <a:rPr lang="en-US" sz="1600" dirty="0">
                <a:solidFill>
                  <a:srgbClr val="B92508"/>
                </a:solidFill>
                <a:latin typeface="Century Gothic" panose="020B0502020202020204" pitchFamily="34" charset="0"/>
              </a:rPr>
              <a:t>… encoded to memory better.</a:t>
            </a:r>
          </a:p>
          <a:p>
            <a:pPr algn="r"/>
            <a:r>
              <a:rPr lang="en-US" sz="1600" b="1" dirty="0">
                <a:solidFill>
                  <a:srgbClr val="B92508"/>
                </a:solidFill>
                <a:latin typeface="Century Gothic" panose="020B0502020202020204" pitchFamily="34" charset="0"/>
              </a:rPr>
              <a:t>ENCODING</a:t>
            </a:r>
            <a:r>
              <a:rPr lang="en-US" sz="1600" dirty="0">
                <a:solidFill>
                  <a:srgbClr val="B92508"/>
                </a:solidFill>
                <a:latin typeface="Century Gothic" panose="020B0502020202020204" pitchFamily="34" charset="0"/>
              </a:rPr>
              <a:t> (0-100)</a:t>
            </a:r>
            <a:endParaRPr lang="en-US" sz="1400" dirty="0">
              <a:solidFill>
                <a:srgbClr val="B92508"/>
              </a:solidFill>
              <a:latin typeface="Century Gothic" panose="020B0502020202020204" pitchFamily="34" charset="0"/>
            </a:endParaRPr>
          </a:p>
        </p:txBody>
      </p:sp>
      <p:grpSp>
        <p:nvGrpSpPr>
          <p:cNvPr id="102" name="Group 101">
            <a:extLst>
              <a:ext uri="{FF2B5EF4-FFF2-40B4-BE49-F238E27FC236}">
                <a16:creationId xmlns:a16="http://schemas.microsoft.com/office/drawing/2014/main" id="{B4356CEF-A1F6-4127-8303-520C98E4483D}"/>
              </a:ext>
            </a:extLst>
          </p:cNvPr>
          <p:cNvGrpSpPr/>
          <p:nvPr/>
        </p:nvGrpSpPr>
        <p:grpSpPr>
          <a:xfrm>
            <a:off x="7816411" y="4087543"/>
            <a:ext cx="420308" cy="2289669"/>
            <a:chOff x="7816411" y="3737023"/>
            <a:chExt cx="420308" cy="2289669"/>
          </a:xfrm>
        </p:grpSpPr>
        <p:sp>
          <p:nvSpPr>
            <p:cNvPr id="2" name="Rectangle 1">
              <a:extLst>
                <a:ext uri="{FF2B5EF4-FFF2-40B4-BE49-F238E27FC236}">
                  <a16:creationId xmlns:a16="http://schemas.microsoft.com/office/drawing/2014/main" id="{9E1255CF-EB11-4E3C-8465-E204BA920F96}"/>
                </a:ext>
              </a:extLst>
            </p:cNvPr>
            <p:cNvSpPr/>
            <p:nvPr/>
          </p:nvSpPr>
          <p:spPr>
            <a:xfrm>
              <a:off x="7903021" y="3737023"/>
              <a:ext cx="247088" cy="1957591"/>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F116FB1-7CDA-45EE-937B-7AD121A4E2D6}"/>
                </a:ext>
              </a:extLst>
            </p:cNvPr>
            <p:cNvSpPr txBox="1"/>
            <p:nvPr/>
          </p:nvSpPr>
          <p:spPr>
            <a:xfrm>
              <a:off x="7816411" y="5765082"/>
              <a:ext cx="420308" cy="261610"/>
            </a:xfrm>
            <a:prstGeom prst="rect">
              <a:avLst/>
            </a:prstGeom>
            <a:noFill/>
          </p:spPr>
          <p:txBody>
            <a:bodyPr wrap="none" rtlCol="0">
              <a:spAutoFit/>
            </a:bodyPr>
            <a:lstStyle/>
            <a:p>
              <a:pPr algn="ctr"/>
              <a:r>
                <a:rPr lang="en-US" sz="1050" dirty="0">
                  <a:solidFill>
                    <a:srgbClr val="548235"/>
                  </a:solidFill>
                  <a:latin typeface="Century Gothic" panose="020B0502020202020204" pitchFamily="34" charset="0"/>
                </a:rPr>
                <a:t>100</a:t>
              </a:r>
              <a:endParaRPr lang="en-US" sz="1000" dirty="0">
                <a:solidFill>
                  <a:srgbClr val="548235"/>
                </a:solidFill>
                <a:latin typeface="Century Gothic" panose="020B0502020202020204" pitchFamily="34" charset="0"/>
              </a:endParaRPr>
            </a:p>
          </p:txBody>
        </p:sp>
      </p:grpSp>
      <p:grpSp>
        <p:nvGrpSpPr>
          <p:cNvPr id="103" name="Group 102">
            <a:extLst>
              <a:ext uri="{FF2B5EF4-FFF2-40B4-BE49-F238E27FC236}">
                <a16:creationId xmlns:a16="http://schemas.microsoft.com/office/drawing/2014/main" id="{524920A0-9767-46BA-8158-C3D7E876193C}"/>
              </a:ext>
            </a:extLst>
          </p:cNvPr>
          <p:cNvGrpSpPr/>
          <p:nvPr/>
        </p:nvGrpSpPr>
        <p:grpSpPr>
          <a:xfrm>
            <a:off x="8143171" y="3696248"/>
            <a:ext cx="420308" cy="2680964"/>
            <a:chOff x="8143171" y="3345728"/>
            <a:chExt cx="420308" cy="2680964"/>
          </a:xfrm>
        </p:grpSpPr>
        <p:sp>
          <p:nvSpPr>
            <p:cNvPr id="86" name="Rectangle 85">
              <a:extLst>
                <a:ext uri="{FF2B5EF4-FFF2-40B4-BE49-F238E27FC236}">
                  <a16:creationId xmlns:a16="http://schemas.microsoft.com/office/drawing/2014/main" id="{D765B166-6E27-433D-B725-C0CB14305496}"/>
                </a:ext>
              </a:extLst>
            </p:cNvPr>
            <p:cNvSpPr/>
            <p:nvPr/>
          </p:nvSpPr>
          <p:spPr>
            <a:xfrm>
              <a:off x="8229781" y="3345728"/>
              <a:ext cx="247088" cy="234888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71865793-3EF6-4982-A897-9197B1801B47}"/>
                </a:ext>
              </a:extLst>
            </p:cNvPr>
            <p:cNvSpPr txBox="1"/>
            <p:nvPr/>
          </p:nvSpPr>
          <p:spPr>
            <a:xfrm>
              <a:off x="8143171" y="5765082"/>
              <a:ext cx="420308" cy="261610"/>
            </a:xfrm>
            <a:prstGeom prst="rect">
              <a:avLst/>
            </a:prstGeom>
            <a:noFill/>
          </p:spPr>
          <p:txBody>
            <a:bodyPr wrap="none" rtlCol="0">
              <a:spAutoFit/>
            </a:bodyPr>
            <a:lstStyle/>
            <a:p>
              <a:pPr algn="ctr"/>
              <a:r>
                <a:rPr lang="en-US" sz="1050" dirty="0">
                  <a:solidFill>
                    <a:srgbClr val="2F5597"/>
                  </a:solidFill>
                  <a:latin typeface="Century Gothic" panose="020B0502020202020204" pitchFamily="34" charset="0"/>
                </a:rPr>
                <a:t>121</a:t>
              </a:r>
              <a:endParaRPr lang="en-US" sz="1000" dirty="0">
                <a:solidFill>
                  <a:srgbClr val="2F5597"/>
                </a:solidFill>
                <a:latin typeface="Century Gothic" panose="020B0502020202020204" pitchFamily="34" charset="0"/>
              </a:endParaRPr>
            </a:p>
          </p:txBody>
        </p:sp>
      </p:grpSp>
      <p:grpSp>
        <p:nvGrpSpPr>
          <p:cNvPr id="104" name="Group 103">
            <a:extLst>
              <a:ext uri="{FF2B5EF4-FFF2-40B4-BE49-F238E27FC236}">
                <a16:creationId xmlns:a16="http://schemas.microsoft.com/office/drawing/2014/main" id="{2A798840-25C0-4C24-8DAA-2C5F1959ED1F}"/>
              </a:ext>
            </a:extLst>
          </p:cNvPr>
          <p:cNvGrpSpPr/>
          <p:nvPr/>
        </p:nvGrpSpPr>
        <p:grpSpPr>
          <a:xfrm>
            <a:off x="8452443" y="3961271"/>
            <a:ext cx="420308" cy="2415941"/>
            <a:chOff x="8452443" y="3610751"/>
            <a:chExt cx="420308" cy="2415941"/>
          </a:xfrm>
        </p:grpSpPr>
        <p:sp>
          <p:nvSpPr>
            <p:cNvPr id="92" name="Rectangle 91">
              <a:extLst>
                <a:ext uri="{FF2B5EF4-FFF2-40B4-BE49-F238E27FC236}">
                  <a16:creationId xmlns:a16="http://schemas.microsoft.com/office/drawing/2014/main" id="{1B766D75-E34B-4F35-994C-5D81F346525A}"/>
                </a:ext>
              </a:extLst>
            </p:cNvPr>
            <p:cNvSpPr/>
            <p:nvPr/>
          </p:nvSpPr>
          <p:spPr>
            <a:xfrm>
              <a:off x="8539053" y="3610751"/>
              <a:ext cx="247088" cy="2083863"/>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123EA180-1072-43D3-A1E9-6CBB13FD01AC}"/>
                </a:ext>
              </a:extLst>
            </p:cNvPr>
            <p:cNvSpPr txBox="1"/>
            <p:nvPr/>
          </p:nvSpPr>
          <p:spPr>
            <a:xfrm>
              <a:off x="8452443" y="5765082"/>
              <a:ext cx="420308" cy="261610"/>
            </a:xfrm>
            <a:prstGeom prst="rect">
              <a:avLst/>
            </a:prstGeom>
            <a:noFill/>
          </p:spPr>
          <p:txBody>
            <a:bodyPr wrap="none" rtlCol="0">
              <a:spAutoFit/>
            </a:bodyPr>
            <a:lstStyle/>
            <a:p>
              <a:pPr algn="ctr"/>
              <a:r>
                <a:rPr lang="en-US" sz="1050" dirty="0">
                  <a:solidFill>
                    <a:srgbClr val="B92508"/>
                  </a:solidFill>
                  <a:latin typeface="Century Gothic" panose="020B0502020202020204" pitchFamily="34" charset="0"/>
                </a:rPr>
                <a:t>107</a:t>
              </a:r>
              <a:endParaRPr lang="en-US" sz="1000" dirty="0">
                <a:solidFill>
                  <a:srgbClr val="B92508"/>
                </a:solidFill>
                <a:latin typeface="Century Gothic" panose="020B0502020202020204" pitchFamily="34" charset="0"/>
              </a:endParaRPr>
            </a:p>
          </p:txBody>
        </p:sp>
      </p:grpSp>
      <p:grpSp>
        <p:nvGrpSpPr>
          <p:cNvPr id="105" name="Group 104">
            <a:extLst>
              <a:ext uri="{FF2B5EF4-FFF2-40B4-BE49-F238E27FC236}">
                <a16:creationId xmlns:a16="http://schemas.microsoft.com/office/drawing/2014/main" id="{67F67441-EF6B-4B2C-935D-65D0ED9FF1EE}"/>
              </a:ext>
            </a:extLst>
          </p:cNvPr>
          <p:cNvGrpSpPr/>
          <p:nvPr/>
        </p:nvGrpSpPr>
        <p:grpSpPr>
          <a:xfrm>
            <a:off x="9154974" y="3867659"/>
            <a:ext cx="420308" cy="2509553"/>
            <a:chOff x="9154974" y="3517139"/>
            <a:chExt cx="420308" cy="2509553"/>
          </a:xfrm>
        </p:grpSpPr>
        <p:sp>
          <p:nvSpPr>
            <p:cNvPr id="80" name="Rectangle 79">
              <a:extLst>
                <a:ext uri="{FF2B5EF4-FFF2-40B4-BE49-F238E27FC236}">
                  <a16:creationId xmlns:a16="http://schemas.microsoft.com/office/drawing/2014/main" id="{1049A7D5-F4B4-4488-85AE-DB523A38606C}"/>
                </a:ext>
              </a:extLst>
            </p:cNvPr>
            <p:cNvSpPr/>
            <p:nvPr/>
          </p:nvSpPr>
          <p:spPr>
            <a:xfrm>
              <a:off x="9232380" y="3517139"/>
              <a:ext cx="247088" cy="2163004"/>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20FCE26F-E082-446B-BD55-E4E3D9357A16}"/>
                </a:ext>
              </a:extLst>
            </p:cNvPr>
            <p:cNvSpPr txBox="1"/>
            <p:nvPr/>
          </p:nvSpPr>
          <p:spPr>
            <a:xfrm>
              <a:off x="9154974" y="5765082"/>
              <a:ext cx="420308" cy="261610"/>
            </a:xfrm>
            <a:prstGeom prst="rect">
              <a:avLst/>
            </a:prstGeom>
            <a:noFill/>
          </p:spPr>
          <p:txBody>
            <a:bodyPr wrap="none" rtlCol="0">
              <a:spAutoFit/>
            </a:bodyPr>
            <a:lstStyle/>
            <a:p>
              <a:pPr algn="ctr"/>
              <a:r>
                <a:rPr lang="en-US" sz="1050" dirty="0">
                  <a:solidFill>
                    <a:srgbClr val="548235"/>
                  </a:solidFill>
                  <a:latin typeface="Century Gothic" panose="020B0502020202020204" pitchFamily="34" charset="0"/>
                </a:rPr>
                <a:t>110</a:t>
              </a:r>
              <a:endParaRPr lang="en-US" sz="1000" dirty="0">
                <a:solidFill>
                  <a:srgbClr val="548235"/>
                </a:solidFill>
                <a:latin typeface="Century Gothic" panose="020B0502020202020204" pitchFamily="34" charset="0"/>
              </a:endParaRPr>
            </a:p>
          </p:txBody>
        </p:sp>
      </p:grpSp>
      <p:grpSp>
        <p:nvGrpSpPr>
          <p:cNvPr id="113" name="Group 112">
            <a:extLst>
              <a:ext uri="{FF2B5EF4-FFF2-40B4-BE49-F238E27FC236}">
                <a16:creationId xmlns:a16="http://schemas.microsoft.com/office/drawing/2014/main" id="{3B61E1EE-A8F3-49DB-9857-BA67AF8E2E86}"/>
              </a:ext>
            </a:extLst>
          </p:cNvPr>
          <p:cNvGrpSpPr/>
          <p:nvPr/>
        </p:nvGrpSpPr>
        <p:grpSpPr>
          <a:xfrm>
            <a:off x="9466619" y="2728973"/>
            <a:ext cx="420308" cy="3648239"/>
            <a:chOff x="9466619" y="2378453"/>
            <a:chExt cx="420308" cy="3648239"/>
          </a:xfrm>
        </p:grpSpPr>
        <p:sp>
          <p:nvSpPr>
            <p:cNvPr id="87" name="Rectangle 86">
              <a:extLst>
                <a:ext uri="{FF2B5EF4-FFF2-40B4-BE49-F238E27FC236}">
                  <a16:creationId xmlns:a16="http://schemas.microsoft.com/office/drawing/2014/main" id="{1223D199-BE90-4038-8027-34263E7B6CAD}"/>
                </a:ext>
              </a:extLst>
            </p:cNvPr>
            <p:cNvSpPr/>
            <p:nvPr/>
          </p:nvSpPr>
          <p:spPr>
            <a:xfrm>
              <a:off x="9553229" y="2378453"/>
              <a:ext cx="247088" cy="3316161"/>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F9EAE29D-02E6-4E82-A99C-5424D190136E}"/>
                </a:ext>
              </a:extLst>
            </p:cNvPr>
            <p:cNvSpPr txBox="1"/>
            <p:nvPr/>
          </p:nvSpPr>
          <p:spPr>
            <a:xfrm>
              <a:off x="9466619" y="5765082"/>
              <a:ext cx="420308" cy="261610"/>
            </a:xfrm>
            <a:prstGeom prst="rect">
              <a:avLst/>
            </a:prstGeom>
            <a:noFill/>
          </p:spPr>
          <p:txBody>
            <a:bodyPr wrap="none" rtlCol="0">
              <a:spAutoFit/>
            </a:bodyPr>
            <a:lstStyle/>
            <a:p>
              <a:pPr algn="ctr"/>
              <a:r>
                <a:rPr lang="en-US" sz="1050" dirty="0">
                  <a:solidFill>
                    <a:srgbClr val="2F5597"/>
                  </a:solidFill>
                  <a:latin typeface="Century Gothic" panose="020B0502020202020204" pitchFamily="34" charset="0"/>
                </a:rPr>
                <a:t>170</a:t>
              </a:r>
              <a:endParaRPr lang="en-US" sz="1000" dirty="0">
                <a:solidFill>
                  <a:srgbClr val="2F5597"/>
                </a:solidFill>
                <a:latin typeface="Century Gothic" panose="020B0502020202020204" pitchFamily="34" charset="0"/>
              </a:endParaRPr>
            </a:p>
          </p:txBody>
        </p:sp>
      </p:grpSp>
      <p:grpSp>
        <p:nvGrpSpPr>
          <p:cNvPr id="116" name="Group 115">
            <a:extLst>
              <a:ext uri="{FF2B5EF4-FFF2-40B4-BE49-F238E27FC236}">
                <a16:creationId xmlns:a16="http://schemas.microsoft.com/office/drawing/2014/main" id="{8A245AB6-95B0-494B-9BFC-CB7F816FAFEF}"/>
              </a:ext>
            </a:extLst>
          </p:cNvPr>
          <p:cNvGrpSpPr/>
          <p:nvPr/>
        </p:nvGrpSpPr>
        <p:grpSpPr>
          <a:xfrm>
            <a:off x="9764869" y="3461993"/>
            <a:ext cx="420308" cy="2915219"/>
            <a:chOff x="9764869" y="3111473"/>
            <a:chExt cx="420308" cy="2915219"/>
          </a:xfrm>
        </p:grpSpPr>
        <p:sp>
          <p:nvSpPr>
            <p:cNvPr id="93" name="Rectangle 92">
              <a:extLst>
                <a:ext uri="{FF2B5EF4-FFF2-40B4-BE49-F238E27FC236}">
                  <a16:creationId xmlns:a16="http://schemas.microsoft.com/office/drawing/2014/main" id="{8CB04A0A-95F7-4A17-9886-FCC132D8A067}"/>
                </a:ext>
              </a:extLst>
            </p:cNvPr>
            <p:cNvSpPr/>
            <p:nvPr/>
          </p:nvSpPr>
          <p:spPr>
            <a:xfrm>
              <a:off x="9851479" y="3111473"/>
              <a:ext cx="247088" cy="2583141"/>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7E446309-751A-454A-852F-BE0A3DCB527E}"/>
                </a:ext>
              </a:extLst>
            </p:cNvPr>
            <p:cNvSpPr txBox="1"/>
            <p:nvPr/>
          </p:nvSpPr>
          <p:spPr>
            <a:xfrm>
              <a:off x="9764869" y="5765082"/>
              <a:ext cx="420308" cy="261610"/>
            </a:xfrm>
            <a:prstGeom prst="rect">
              <a:avLst/>
            </a:prstGeom>
            <a:noFill/>
          </p:spPr>
          <p:txBody>
            <a:bodyPr wrap="none" rtlCol="0">
              <a:spAutoFit/>
            </a:bodyPr>
            <a:lstStyle/>
            <a:p>
              <a:pPr algn="ctr"/>
              <a:r>
                <a:rPr lang="en-US" sz="1050" dirty="0">
                  <a:solidFill>
                    <a:srgbClr val="B92508"/>
                  </a:solidFill>
                  <a:latin typeface="Century Gothic" panose="020B0502020202020204" pitchFamily="34" charset="0"/>
                </a:rPr>
                <a:t>142</a:t>
              </a:r>
              <a:endParaRPr lang="en-US" sz="1000" dirty="0">
                <a:solidFill>
                  <a:srgbClr val="B92508"/>
                </a:solidFill>
                <a:latin typeface="Century Gothic" panose="020B0502020202020204" pitchFamily="34" charset="0"/>
              </a:endParaRPr>
            </a:p>
          </p:txBody>
        </p:sp>
      </p:grpSp>
      <p:sp>
        <p:nvSpPr>
          <p:cNvPr id="84" name="TextBox 83">
            <a:extLst>
              <a:ext uri="{FF2B5EF4-FFF2-40B4-BE49-F238E27FC236}">
                <a16:creationId xmlns:a16="http://schemas.microsoft.com/office/drawing/2014/main" id="{8629C2E9-5691-4C0C-8921-732361DB3038}"/>
              </a:ext>
            </a:extLst>
          </p:cNvPr>
          <p:cNvSpPr txBox="1"/>
          <p:nvPr/>
        </p:nvSpPr>
        <p:spPr>
          <a:xfrm>
            <a:off x="7498451" y="6410961"/>
            <a:ext cx="2999763" cy="338554"/>
          </a:xfrm>
          <a:prstGeom prst="rect">
            <a:avLst/>
          </a:prstGeom>
          <a:noFill/>
        </p:spPr>
        <p:txBody>
          <a:bodyPr wrap="square" rtlCol="0">
            <a:spAutoFit/>
          </a:bodyPr>
          <a:lstStyle/>
          <a:p>
            <a:pPr algn="ctr"/>
            <a:r>
              <a:rPr lang="en-US" sz="1600" i="1" dirty="0" err="1">
                <a:latin typeface="Century Gothic" panose="020B0502020202020204" pitchFamily="34" charset="0"/>
              </a:rPr>
              <a:t>Brainsight</a:t>
            </a:r>
            <a:r>
              <a:rPr lang="en-US" sz="1600" i="1" dirty="0">
                <a:latin typeface="Century Gothic" panose="020B0502020202020204" pitchFamily="34" charset="0"/>
              </a:rPr>
              <a:t> Neural Scores</a:t>
            </a:r>
            <a:endParaRPr lang="en-US" sz="1400" i="1" dirty="0">
              <a:latin typeface="Century Gothic" panose="020B0502020202020204" pitchFamily="34" charset="0"/>
            </a:endParaRPr>
          </a:p>
        </p:txBody>
      </p:sp>
      <p:sp>
        <p:nvSpPr>
          <p:cNvPr id="95" name="TextBox 94">
            <a:extLst>
              <a:ext uri="{FF2B5EF4-FFF2-40B4-BE49-F238E27FC236}">
                <a16:creationId xmlns:a16="http://schemas.microsoft.com/office/drawing/2014/main" id="{A93068A4-DC68-4528-B1E4-578032AADDB8}"/>
              </a:ext>
            </a:extLst>
          </p:cNvPr>
          <p:cNvSpPr txBox="1"/>
          <p:nvPr/>
        </p:nvSpPr>
        <p:spPr>
          <a:xfrm>
            <a:off x="1066529" y="6410961"/>
            <a:ext cx="2662091" cy="338554"/>
          </a:xfrm>
          <a:prstGeom prst="rect">
            <a:avLst/>
          </a:prstGeom>
          <a:noFill/>
        </p:spPr>
        <p:txBody>
          <a:bodyPr wrap="square" rtlCol="0">
            <a:spAutoFit/>
          </a:bodyPr>
          <a:lstStyle/>
          <a:p>
            <a:pPr algn="ctr"/>
            <a:r>
              <a:rPr lang="en-US" sz="1600" i="1" dirty="0">
                <a:latin typeface="Century Gothic" panose="020B0502020202020204" pitchFamily="34" charset="0"/>
              </a:rPr>
              <a:t>YouGov Survey Results</a:t>
            </a:r>
            <a:endParaRPr lang="en-US" sz="1400" i="1" dirty="0">
              <a:latin typeface="Century Gothic" panose="020B0502020202020204" pitchFamily="34" charset="0"/>
            </a:endParaRPr>
          </a:p>
        </p:txBody>
      </p:sp>
      <p:grpSp>
        <p:nvGrpSpPr>
          <p:cNvPr id="117" name="Group 116">
            <a:extLst>
              <a:ext uri="{FF2B5EF4-FFF2-40B4-BE49-F238E27FC236}">
                <a16:creationId xmlns:a16="http://schemas.microsoft.com/office/drawing/2014/main" id="{4EA3AD3C-6725-46CE-932D-A951D3EA7BD8}"/>
              </a:ext>
            </a:extLst>
          </p:cNvPr>
          <p:cNvGrpSpPr/>
          <p:nvPr/>
        </p:nvGrpSpPr>
        <p:grpSpPr>
          <a:xfrm>
            <a:off x="10482912" y="3124153"/>
            <a:ext cx="420308" cy="3253059"/>
            <a:chOff x="10482912" y="2773633"/>
            <a:chExt cx="420308" cy="3253059"/>
          </a:xfrm>
        </p:grpSpPr>
        <p:sp>
          <p:nvSpPr>
            <p:cNvPr id="85" name="Rectangle 84">
              <a:extLst>
                <a:ext uri="{FF2B5EF4-FFF2-40B4-BE49-F238E27FC236}">
                  <a16:creationId xmlns:a16="http://schemas.microsoft.com/office/drawing/2014/main" id="{FA400C51-0002-4A4A-B81D-548C8B376529}"/>
                </a:ext>
              </a:extLst>
            </p:cNvPr>
            <p:cNvSpPr/>
            <p:nvPr/>
          </p:nvSpPr>
          <p:spPr>
            <a:xfrm>
              <a:off x="10569522" y="2773633"/>
              <a:ext cx="247088" cy="2920981"/>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554BC236-1542-4EBE-B062-9280087117E9}"/>
                </a:ext>
              </a:extLst>
            </p:cNvPr>
            <p:cNvSpPr txBox="1"/>
            <p:nvPr/>
          </p:nvSpPr>
          <p:spPr>
            <a:xfrm>
              <a:off x="10482912" y="5765082"/>
              <a:ext cx="420308" cy="261610"/>
            </a:xfrm>
            <a:prstGeom prst="rect">
              <a:avLst/>
            </a:prstGeom>
            <a:noFill/>
          </p:spPr>
          <p:txBody>
            <a:bodyPr wrap="none" rtlCol="0">
              <a:spAutoFit/>
            </a:bodyPr>
            <a:lstStyle/>
            <a:p>
              <a:pPr algn="ctr"/>
              <a:r>
                <a:rPr lang="en-US" sz="1050" dirty="0">
                  <a:solidFill>
                    <a:srgbClr val="548235"/>
                  </a:solidFill>
                  <a:latin typeface="Century Gothic" panose="020B0502020202020204" pitchFamily="34" charset="0"/>
                </a:rPr>
                <a:t>153</a:t>
              </a:r>
              <a:endParaRPr lang="en-US" sz="1000" dirty="0">
                <a:solidFill>
                  <a:srgbClr val="548235"/>
                </a:solidFill>
                <a:latin typeface="Century Gothic" panose="020B0502020202020204" pitchFamily="34" charset="0"/>
              </a:endParaRPr>
            </a:p>
          </p:txBody>
        </p:sp>
      </p:grpSp>
      <p:grpSp>
        <p:nvGrpSpPr>
          <p:cNvPr id="118" name="Group 117">
            <a:extLst>
              <a:ext uri="{FF2B5EF4-FFF2-40B4-BE49-F238E27FC236}">
                <a16:creationId xmlns:a16="http://schemas.microsoft.com/office/drawing/2014/main" id="{2E0B041A-3D71-46B0-88F9-FDDD5988B990}"/>
              </a:ext>
            </a:extLst>
          </p:cNvPr>
          <p:cNvGrpSpPr/>
          <p:nvPr/>
        </p:nvGrpSpPr>
        <p:grpSpPr>
          <a:xfrm>
            <a:off x="10794557" y="2631017"/>
            <a:ext cx="420308" cy="3746195"/>
            <a:chOff x="10794557" y="2280497"/>
            <a:chExt cx="420308" cy="3746195"/>
          </a:xfrm>
        </p:grpSpPr>
        <p:sp>
          <p:nvSpPr>
            <p:cNvPr id="88" name="Rectangle 87">
              <a:extLst>
                <a:ext uri="{FF2B5EF4-FFF2-40B4-BE49-F238E27FC236}">
                  <a16:creationId xmlns:a16="http://schemas.microsoft.com/office/drawing/2014/main" id="{0064E1FA-E769-4BE3-BC38-73FA20F2426E}"/>
                </a:ext>
              </a:extLst>
            </p:cNvPr>
            <p:cNvSpPr/>
            <p:nvPr/>
          </p:nvSpPr>
          <p:spPr>
            <a:xfrm>
              <a:off x="10881167" y="2280497"/>
              <a:ext cx="247088" cy="3414117"/>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DC6185D-1580-490F-A4E9-49F4EAF80753}"/>
                </a:ext>
              </a:extLst>
            </p:cNvPr>
            <p:cNvSpPr txBox="1"/>
            <p:nvPr/>
          </p:nvSpPr>
          <p:spPr>
            <a:xfrm>
              <a:off x="10794557" y="5765082"/>
              <a:ext cx="420308" cy="261610"/>
            </a:xfrm>
            <a:prstGeom prst="rect">
              <a:avLst/>
            </a:prstGeom>
            <a:noFill/>
          </p:spPr>
          <p:txBody>
            <a:bodyPr wrap="none" rtlCol="0">
              <a:spAutoFit/>
            </a:bodyPr>
            <a:lstStyle/>
            <a:p>
              <a:pPr algn="ctr"/>
              <a:r>
                <a:rPr lang="en-US" sz="1050" dirty="0">
                  <a:solidFill>
                    <a:srgbClr val="2F5597"/>
                  </a:solidFill>
                  <a:latin typeface="Century Gothic" panose="020B0502020202020204" pitchFamily="34" charset="0"/>
                </a:rPr>
                <a:t>176</a:t>
              </a:r>
              <a:endParaRPr lang="en-US" sz="1000" dirty="0">
                <a:solidFill>
                  <a:srgbClr val="2F5597"/>
                </a:solidFill>
                <a:latin typeface="Century Gothic" panose="020B0502020202020204" pitchFamily="34" charset="0"/>
              </a:endParaRPr>
            </a:p>
          </p:txBody>
        </p:sp>
      </p:grpSp>
      <p:grpSp>
        <p:nvGrpSpPr>
          <p:cNvPr id="119" name="Group 118">
            <a:extLst>
              <a:ext uri="{FF2B5EF4-FFF2-40B4-BE49-F238E27FC236}">
                <a16:creationId xmlns:a16="http://schemas.microsoft.com/office/drawing/2014/main" id="{62A6152C-3687-4936-9070-5F6095D7AAC8}"/>
              </a:ext>
            </a:extLst>
          </p:cNvPr>
          <p:cNvGrpSpPr/>
          <p:nvPr/>
        </p:nvGrpSpPr>
        <p:grpSpPr>
          <a:xfrm>
            <a:off x="11092807" y="1866542"/>
            <a:ext cx="420308" cy="4510670"/>
            <a:chOff x="11092807" y="1516022"/>
            <a:chExt cx="420308" cy="4510670"/>
          </a:xfrm>
        </p:grpSpPr>
        <p:sp>
          <p:nvSpPr>
            <p:cNvPr id="94" name="Rectangle 93">
              <a:extLst>
                <a:ext uri="{FF2B5EF4-FFF2-40B4-BE49-F238E27FC236}">
                  <a16:creationId xmlns:a16="http://schemas.microsoft.com/office/drawing/2014/main" id="{99A1A278-2684-4228-B081-A01EA1234C7B}"/>
                </a:ext>
              </a:extLst>
            </p:cNvPr>
            <p:cNvSpPr/>
            <p:nvPr/>
          </p:nvSpPr>
          <p:spPr>
            <a:xfrm>
              <a:off x="11179417" y="1516022"/>
              <a:ext cx="247088" cy="4178592"/>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D55EB2A6-CF78-4772-8382-85A96F13C163}"/>
                </a:ext>
              </a:extLst>
            </p:cNvPr>
            <p:cNvSpPr txBox="1"/>
            <p:nvPr/>
          </p:nvSpPr>
          <p:spPr>
            <a:xfrm>
              <a:off x="11092807" y="5765082"/>
              <a:ext cx="420308" cy="261610"/>
            </a:xfrm>
            <a:prstGeom prst="rect">
              <a:avLst/>
            </a:prstGeom>
            <a:noFill/>
          </p:spPr>
          <p:txBody>
            <a:bodyPr wrap="none" rtlCol="0">
              <a:spAutoFit/>
            </a:bodyPr>
            <a:lstStyle/>
            <a:p>
              <a:pPr algn="ctr"/>
              <a:r>
                <a:rPr lang="en-US" sz="1050" dirty="0">
                  <a:solidFill>
                    <a:srgbClr val="B92508"/>
                  </a:solidFill>
                  <a:latin typeface="Century Gothic" panose="020B0502020202020204" pitchFamily="34" charset="0"/>
                </a:rPr>
                <a:t>202</a:t>
              </a:r>
              <a:endParaRPr lang="en-US" sz="1000" dirty="0">
                <a:solidFill>
                  <a:srgbClr val="B92508"/>
                </a:solidFill>
                <a:latin typeface="Century Gothic" panose="020B0502020202020204" pitchFamily="34" charset="0"/>
              </a:endParaRPr>
            </a:p>
          </p:txBody>
        </p:sp>
      </p:grpSp>
      <p:sp>
        <p:nvSpPr>
          <p:cNvPr id="99" name="TextBox 98">
            <a:extLst>
              <a:ext uri="{FF2B5EF4-FFF2-40B4-BE49-F238E27FC236}">
                <a16:creationId xmlns:a16="http://schemas.microsoft.com/office/drawing/2014/main" id="{1E1CF28F-6976-4E0F-AC39-304930E875CF}"/>
              </a:ext>
            </a:extLst>
          </p:cNvPr>
          <p:cNvSpPr txBox="1"/>
          <p:nvPr/>
        </p:nvSpPr>
        <p:spPr>
          <a:xfrm>
            <a:off x="-14912" y="1072846"/>
            <a:ext cx="4167464" cy="707886"/>
          </a:xfrm>
          <a:prstGeom prst="rect">
            <a:avLst/>
          </a:prstGeom>
          <a:noFill/>
        </p:spPr>
        <p:txBody>
          <a:bodyPr wrap="square" rtlCol="0">
            <a:spAutoFit/>
          </a:bodyPr>
          <a:lstStyle/>
          <a:p>
            <a:pPr algn="ctr"/>
            <a:r>
              <a:rPr lang="en-US" sz="2000" dirty="0">
                <a:solidFill>
                  <a:srgbClr val="B92508"/>
                </a:solidFill>
                <a:latin typeface="Century Gothic" panose="020B0502020202020204" pitchFamily="34" charset="0"/>
              </a:rPr>
              <a:t>“I feel less </a:t>
            </a:r>
            <a:r>
              <a:rPr lang="en-US" sz="2000" dirty="0" err="1">
                <a:solidFill>
                  <a:srgbClr val="B92508"/>
                </a:solidFill>
                <a:latin typeface="Century Gothic" panose="020B0502020202020204" pitchFamily="34" charset="0"/>
              </a:rPr>
              <a:t>favourable</a:t>
            </a:r>
            <a:r>
              <a:rPr lang="en-US" sz="2000" dirty="0">
                <a:solidFill>
                  <a:srgbClr val="B92508"/>
                </a:solidFill>
                <a:latin typeface="Century Gothic" panose="020B0502020202020204" pitchFamily="34" charset="0"/>
              </a:rPr>
              <a:t> </a:t>
            </a:r>
          </a:p>
          <a:p>
            <a:pPr algn="ctr"/>
            <a:r>
              <a:rPr lang="en-US" sz="2000" dirty="0">
                <a:solidFill>
                  <a:srgbClr val="B92508"/>
                </a:solidFill>
                <a:latin typeface="Century Gothic" panose="020B0502020202020204" pitchFamily="34" charset="0"/>
              </a:rPr>
              <a:t>towards the brand…”</a:t>
            </a:r>
            <a:endParaRPr lang="en-US" dirty="0">
              <a:solidFill>
                <a:srgbClr val="B92508"/>
              </a:solidFill>
              <a:latin typeface="Century Gothic" panose="020B0502020202020204" pitchFamily="34" charset="0"/>
            </a:endParaRPr>
          </a:p>
        </p:txBody>
      </p:sp>
      <p:cxnSp>
        <p:nvCxnSpPr>
          <p:cNvPr id="23" name="Straight Connector 22">
            <a:extLst>
              <a:ext uri="{FF2B5EF4-FFF2-40B4-BE49-F238E27FC236}">
                <a16:creationId xmlns:a16="http://schemas.microsoft.com/office/drawing/2014/main" id="{110CE163-C331-4B2B-8D28-D67867222079}"/>
              </a:ext>
            </a:extLst>
          </p:cNvPr>
          <p:cNvCxnSpPr>
            <a:cxnSpLocks/>
          </p:cNvCxnSpPr>
          <p:nvPr/>
        </p:nvCxnSpPr>
        <p:spPr>
          <a:xfrm flipV="1">
            <a:off x="4211072" y="1193180"/>
            <a:ext cx="0" cy="5348586"/>
          </a:xfrm>
          <a:prstGeom prst="line">
            <a:avLst/>
          </a:prstGeom>
          <a:ln w="3175">
            <a:solidFill>
              <a:srgbClr val="C13E24"/>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E6C6A867-054E-420B-B433-47B5D32331C2}"/>
              </a:ext>
            </a:extLst>
          </p:cNvPr>
          <p:cNvSpPr/>
          <p:nvPr/>
        </p:nvSpPr>
        <p:spPr>
          <a:xfrm>
            <a:off x="1384315" y="4138647"/>
            <a:ext cx="1466760" cy="1466760"/>
          </a:xfrm>
          <a:prstGeom prst="ellipse">
            <a:avLst/>
          </a:prstGeom>
          <a:solidFill>
            <a:srgbClr val="F4CAC2"/>
          </a:solidFill>
          <a:ln>
            <a:solidFill>
              <a:srgbClr val="C13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2" name="Arc 81">
            <a:extLst>
              <a:ext uri="{FF2B5EF4-FFF2-40B4-BE49-F238E27FC236}">
                <a16:creationId xmlns:a16="http://schemas.microsoft.com/office/drawing/2014/main" id="{C860775F-6739-402F-A581-DE71619339DE}"/>
              </a:ext>
            </a:extLst>
          </p:cNvPr>
          <p:cNvSpPr/>
          <p:nvPr/>
        </p:nvSpPr>
        <p:spPr>
          <a:xfrm>
            <a:off x="1384315" y="2024378"/>
            <a:ext cx="1466760" cy="1466760"/>
          </a:xfrm>
          <a:prstGeom prst="arc">
            <a:avLst>
              <a:gd name="adj1" fmla="val 16200000"/>
              <a:gd name="adj2" fmla="val 9660490"/>
            </a:avLst>
          </a:prstGeom>
          <a:solidFill>
            <a:srgbClr val="C13E24"/>
          </a:solidFill>
          <a:ln>
            <a:solidFill>
              <a:srgbClr val="C13E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83" name="TextBox 82">
            <a:extLst>
              <a:ext uri="{FF2B5EF4-FFF2-40B4-BE49-F238E27FC236}">
                <a16:creationId xmlns:a16="http://schemas.microsoft.com/office/drawing/2014/main" id="{145EF9B0-22DB-49F4-B03C-D6DE68860B95}"/>
              </a:ext>
            </a:extLst>
          </p:cNvPr>
          <p:cNvSpPr txBox="1"/>
          <p:nvPr/>
        </p:nvSpPr>
        <p:spPr>
          <a:xfrm>
            <a:off x="2085581" y="2721741"/>
            <a:ext cx="694421" cy="400110"/>
          </a:xfrm>
          <a:prstGeom prst="rect">
            <a:avLst/>
          </a:prstGeom>
          <a:noFill/>
        </p:spPr>
        <p:txBody>
          <a:bodyPr wrap="none" rtlCol="0">
            <a:spAutoFit/>
          </a:bodyPr>
          <a:lstStyle/>
          <a:p>
            <a:r>
              <a:rPr lang="en-US" sz="2000" b="1" dirty="0">
                <a:solidFill>
                  <a:schemeClr val="bg1"/>
                </a:solidFill>
                <a:latin typeface="Century Gothic" panose="020B0502020202020204" pitchFamily="34" charset="0"/>
              </a:rPr>
              <a:t>69%</a:t>
            </a:r>
            <a:endParaRPr lang="en-CA" sz="2000" b="1" dirty="0">
              <a:solidFill>
                <a:schemeClr val="bg1"/>
              </a:solidFill>
              <a:latin typeface="Century Gothic" panose="020B0502020202020204" pitchFamily="34" charset="0"/>
            </a:endParaRPr>
          </a:p>
        </p:txBody>
      </p:sp>
      <p:sp>
        <p:nvSpPr>
          <p:cNvPr id="112" name="Arc 111">
            <a:extLst>
              <a:ext uri="{FF2B5EF4-FFF2-40B4-BE49-F238E27FC236}">
                <a16:creationId xmlns:a16="http://schemas.microsoft.com/office/drawing/2014/main" id="{02F7C9F1-EAC3-42C6-8EE0-36F0AF6D2328}"/>
              </a:ext>
            </a:extLst>
          </p:cNvPr>
          <p:cNvSpPr/>
          <p:nvPr/>
        </p:nvSpPr>
        <p:spPr>
          <a:xfrm>
            <a:off x="1384315" y="4134914"/>
            <a:ext cx="1466760" cy="1466760"/>
          </a:xfrm>
          <a:prstGeom prst="arc">
            <a:avLst>
              <a:gd name="adj1" fmla="val 16200000"/>
              <a:gd name="adj2" fmla="val 9021673"/>
            </a:avLst>
          </a:prstGeom>
          <a:solidFill>
            <a:srgbClr val="C13E24"/>
          </a:solidFill>
          <a:ln>
            <a:solidFill>
              <a:srgbClr val="C13E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11" name="TextBox 110">
            <a:extLst>
              <a:ext uri="{FF2B5EF4-FFF2-40B4-BE49-F238E27FC236}">
                <a16:creationId xmlns:a16="http://schemas.microsoft.com/office/drawing/2014/main" id="{E4C9617E-CD55-489B-8152-B1A4E2003262}"/>
              </a:ext>
            </a:extLst>
          </p:cNvPr>
          <p:cNvSpPr txBox="1"/>
          <p:nvPr/>
        </p:nvSpPr>
        <p:spPr>
          <a:xfrm>
            <a:off x="2085581" y="4818754"/>
            <a:ext cx="694421" cy="400110"/>
          </a:xfrm>
          <a:prstGeom prst="rect">
            <a:avLst/>
          </a:prstGeom>
          <a:noFill/>
        </p:spPr>
        <p:txBody>
          <a:bodyPr wrap="none" rtlCol="0">
            <a:spAutoFit/>
          </a:bodyPr>
          <a:lstStyle/>
          <a:p>
            <a:r>
              <a:rPr lang="en-US" sz="2000" b="1" dirty="0">
                <a:solidFill>
                  <a:schemeClr val="bg1"/>
                </a:solidFill>
                <a:latin typeface="Century Gothic" panose="020B0502020202020204" pitchFamily="34" charset="0"/>
              </a:rPr>
              <a:t>67%</a:t>
            </a:r>
            <a:endParaRPr lang="en-CA" sz="2000" b="1" dirty="0">
              <a:solidFill>
                <a:schemeClr val="bg1"/>
              </a:solidFill>
              <a:latin typeface="Century Gothic" panose="020B0502020202020204" pitchFamily="34" charset="0"/>
            </a:endParaRPr>
          </a:p>
        </p:txBody>
      </p:sp>
      <p:sp>
        <p:nvSpPr>
          <p:cNvPr id="114" name="TextBox 113">
            <a:extLst>
              <a:ext uri="{FF2B5EF4-FFF2-40B4-BE49-F238E27FC236}">
                <a16:creationId xmlns:a16="http://schemas.microsoft.com/office/drawing/2014/main" id="{7F9C2C40-DE19-4774-939F-3109E49D77B6}"/>
              </a:ext>
            </a:extLst>
          </p:cNvPr>
          <p:cNvSpPr txBox="1"/>
          <p:nvPr/>
        </p:nvSpPr>
        <p:spPr>
          <a:xfrm>
            <a:off x="-14912" y="3455170"/>
            <a:ext cx="4167464" cy="646331"/>
          </a:xfrm>
          <a:prstGeom prst="rect">
            <a:avLst/>
          </a:prstGeom>
          <a:noFill/>
        </p:spPr>
        <p:txBody>
          <a:bodyPr wrap="square" rtlCol="0">
            <a:spAutoFit/>
          </a:bodyPr>
          <a:lstStyle/>
          <a:p>
            <a:pPr algn="ctr"/>
            <a:r>
              <a:rPr lang="en-US" dirty="0">
                <a:latin typeface="Century Gothic" panose="020B0502020202020204" pitchFamily="34" charset="0"/>
              </a:rPr>
              <a:t>… if their ads are next to </a:t>
            </a:r>
            <a:br>
              <a:rPr lang="en-US" dirty="0">
                <a:latin typeface="Century Gothic" panose="020B0502020202020204" pitchFamily="34" charset="0"/>
              </a:rPr>
            </a:br>
            <a:r>
              <a:rPr lang="en-US" dirty="0">
                <a:latin typeface="Century Gothic" panose="020B0502020202020204" pitchFamily="34" charset="0"/>
              </a:rPr>
              <a:t>offensive content.”</a:t>
            </a:r>
            <a:endParaRPr lang="en-US" sz="1600" dirty="0">
              <a:latin typeface="Century Gothic" panose="020B0502020202020204" pitchFamily="34" charset="0"/>
            </a:endParaRPr>
          </a:p>
        </p:txBody>
      </p:sp>
      <p:sp>
        <p:nvSpPr>
          <p:cNvPr id="115" name="TextBox 114">
            <a:extLst>
              <a:ext uri="{FF2B5EF4-FFF2-40B4-BE49-F238E27FC236}">
                <a16:creationId xmlns:a16="http://schemas.microsoft.com/office/drawing/2014/main" id="{B0373D2C-D838-4C50-BE58-949E936CEEF9}"/>
              </a:ext>
            </a:extLst>
          </p:cNvPr>
          <p:cNvSpPr txBox="1"/>
          <p:nvPr/>
        </p:nvSpPr>
        <p:spPr>
          <a:xfrm>
            <a:off x="-14912" y="5619586"/>
            <a:ext cx="4167464" cy="646331"/>
          </a:xfrm>
          <a:prstGeom prst="rect">
            <a:avLst/>
          </a:prstGeom>
          <a:noFill/>
        </p:spPr>
        <p:txBody>
          <a:bodyPr wrap="square" rtlCol="0">
            <a:spAutoFit/>
          </a:bodyPr>
          <a:lstStyle/>
          <a:p>
            <a:pPr algn="ctr"/>
            <a:r>
              <a:rPr lang="en-US" dirty="0">
                <a:latin typeface="Century Gothic" panose="020B0502020202020204" pitchFamily="34" charset="0"/>
              </a:rPr>
              <a:t>… if their ads are next to </a:t>
            </a:r>
            <a:br>
              <a:rPr lang="en-US" dirty="0">
                <a:latin typeface="Century Gothic" panose="020B0502020202020204" pitchFamily="34" charset="0"/>
              </a:rPr>
            </a:br>
            <a:r>
              <a:rPr lang="en-US" dirty="0">
                <a:latin typeface="Century Gothic" panose="020B0502020202020204" pitchFamily="34" charset="0"/>
              </a:rPr>
              <a:t>lower quality/click bait content.”</a:t>
            </a:r>
            <a:endParaRPr lang="en-US" sz="1600" dirty="0">
              <a:latin typeface="Century Gothic" panose="020B0502020202020204" pitchFamily="34" charset="0"/>
            </a:endParaRPr>
          </a:p>
        </p:txBody>
      </p:sp>
      <p:sp>
        <p:nvSpPr>
          <p:cNvPr id="125" name="TextBox 124">
            <a:extLst>
              <a:ext uri="{FF2B5EF4-FFF2-40B4-BE49-F238E27FC236}">
                <a16:creationId xmlns:a16="http://schemas.microsoft.com/office/drawing/2014/main" id="{8468B7EC-9FC1-4AA2-A3AF-E18AF8867E78}"/>
              </a:ext>
            </a:extLst>
          </p:cNvPr>
          <p:cNvSpPr txBox="1"/>
          <p:nvPr/>
        </p:nvSpPr>
        <p:spPr>
          <a:xfrm>
            <a:off x="4665313" y="1072846"/>
            <a:ext cx="7526687" cy="707886"/>
          </a:xfrm>
          <a:prstGeom prst="rect">
            <a:avLst/>
          </a:prstGeom>
          <a:noFill/>
        </p:spPr>
        <p:txBody>
          <a:bodyPr wrap="square" rtlCol="0">
            <a:spAutoFit/>
          </a:bodyPr>
          <a:lstStyle/>
          <a:p>
            <a:pPr algn="ctr"/>
            <a:r>
              <a:rPr lang="en-US" sz="2000" dirty="0">
                <a:solidFill>
                  <a:srgbClr val="B92508"/>
                </a:solidFill>
                <a:latin typeface="Century Gothic" panose="020B0502020202020204" pitchFamily="34" charset="0"/>
              </a:rPr>
              <a:t>Ads in high quality content,</a:t>
            </a:r>
          </a:p>
          <a:p>
            <a:pPr algn="ctr"/>
            <a:r>
              <a:rPr lang="en-US" sz="2000" dirty="0">
                <a:solidFill>
                  <a:srgbClr val="B92508"/>
                </a:solidFill>
                <a:latin typeface="Century Gothic" panose="020B0502020202020204" pitchFamily="34" charset="0"/>
              </a:rPr>
              <a:t>when compared to “normal” content… </a:t>
            </a:r>
          </a:p>
        </p:txBody>
      </p:sp>
    </p:spTree>
    <p:extLst>
      <p:ext uri="{BB962C8B-B14F-4D97-AF65-F5344CB8AC3E}">
        <p14:creationId xmlns:p14="http://schemas.microsoft.com/office/powerpoint/2010/main" val="124161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up)">
                                      <p:cBhvr>
                                        <p:cTn id="10" dur="1000"/>
                                        <p:tgtEl>
                                          <p:spTgt spid="8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3"/>
                                        </p:tgtEl>
                                        <p:attrNameLst>
                                          <p:attrName>style.visibility</p:attrName>
                                        </p:attrNameLst>
                                      </p:cBhvr>
                                      <p:to>
                                        <p:strVal val="visible"/>
                                      </p:to>
                                    </p:set>
                                    <p:animEffect transition="in" filter="fade">
                                      <p:cBhvr>
                                        <p:cTn id="14" dur="500"/>
                                        <p:tgtEl>
                                          <p:spTgt spid="8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5"/>
                                        </p:tgtEl>
                                        <p:attrNameLst>
                                          <p:attrName>style.visibility</p:attrName>
                                        </p:attrNameLst>
                                      </p:cBhvr>
                                      <p:to>
                                        <p:strVal val="visible"/>
                                      </p:to>
                                    </p:set>
                                    <p:animEffect transition="in" filter="fade">
                                      <p:cBhvr>
                                        <p:cTn id="19" dur="1000"/>
                                        <p:tgtEl>
                                          <p:spTgt spid="11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wipe(up)">
                                      <p:cBhvr>
                                        <p:cTn id="22" dur="1000"/>
                                        <p:tgtEl>
                                          <p:spTgt spid="11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fade">
                                      <p:cBhvr>
                                        <p:cTn id="26" dur="500"/>
                                        <p:tgtEl>
                                          <p:spTgt spid="111"/>
                                        </p:tgtEl>
                                      </p:cBhvr>
                                    </p:animEffect>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5"/>
                                        </p:tgtEl>
                                        <p:attrNameLst>
                                          <p:attrName>style.visibility</p:attrName>
                                        </p:attrNameLst>
                                      </p:cBhvr>
                                      <p:to>
                                        <p:strVal val="visible"/>
                                      </p:to>
                                    </p:set>
                                    <p:animEffect transition="in" filter="fade">
                                      <p:cBhvr>
                                        <p:cTn id="37" dur="500"/>
                                        <p:tgtEl>
                                          <p:spTgt spid="125"/>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fade">
                                      <p:cBhvr>
                                        <p:cTn id="41" dur="500"/>
                                        <p:tgtEl>
                                          <p:spTgt spid="84"/>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10"/>
                                        </p:tgtEl>
                                        <p:attrNameLst>
                                          <p:attrName>style.visibility</p:attrName>
                                        </p:attrNameLst>
                                      </p:cBhvr>
                                      <p:to>
                                        <p:strVal val="visible"/>
                                      </p:to>
                                    </p:set>
                                    <p:animEffect transition="in" filter="fade">
                                      <p:cBhvr>
                                        <p:cTn id="45" dur="500"/>
                                        <p:tgtEl>
                                          <p:spTgt spid="110"/>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par>
                          <p:cTn id="54" fill="hold">
                            <p:stCondLst>
                              <p:cond delay="2500"/>
                            </p:stCondLst>
                            <p:childTnLst>
                              <p:par>
                                <p:cTn id="55" presetID="22" presetClass="entr" presetSubtype="4" fill="hold" nodeType="afterEffect">
                                  <p:stCondLst>
                                    <p:cond delay="0"/>
                                  </p:stCondLst>
                                  <p:childTnLst>
                                    <p:set>
                                      <p:cBhvr>
                                        <p:cTn id="56" dur="1" fill="hold">
                                          <p:stCondLst>
                                            <p:cond delay="0"/>
                                          </p:stCondLst>
                                        </p:cTn>
                                        <p:tgtEl>
                                          <p:spTgt spid="102"/>
                                        </p:tgtEl>
                                        <p:attrNameLst>
                                          <p:attrName>style.visibility</p:attrName>
                                        </p:attrNameLst>
                                      </p:cBhvr>
                                      <p:to>
                                        <p:strVal val="visible"/>
                                      </p:to>
                                    </p:set>
                                    <p:animEffect transition="in" filter="wipe(down)">
                                      <p:cBhvr>
                                        <p:cTn id="57" dur="500"/>
                                        <p:tgtEl>
                                          <p:spTgt spid="10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par>
                          <p:cTn id="63" fill="hold">
                            <p:stCondLst>
                              <p:cond delay="500"/>
                            </p:stCondLst>
                            <p:childTnLst>
                              <p:par>
                                <p:cTn id="64" presetID="22" presetClass="entr" presetSubtype="4" fill="hold" nodeType="afterEffect">
                                  <p:stCondLst>
                                    <p:cond delay="0"/>
                                  </p:stCondLst>
                                  <p:childTnLst>
                                    <p:set>
                                      <p:cBhvr>
                                        <p:cTn id="65" dur="1" fill="hold">
                                          <p:stCondLst>
                                            <p:cond delay="0"/>
                                          </p:stCondLst>
                                        </p:cTn>
                                        <p:tgtEl>
                                          <p:spTgt spid="105"/>
                                        </p:tgtEl>
                                        <p:attrNameLst>
                                          <p:attrName>style.visibility</p:attrName>
                                        </p:attrNameLst>
                                      </p:cBhvr>
                                      <p:to>
                                        <p:strVal val="visible"/>
                                      </p:to>
                                    </p:set>
                                    <p:animEffect transition="in" filter="wipe(down)">
                                      <p:cBhvr>
                                        <p:cTn id="66" dur="500"/>
                                        <p:tgtEl>
                                          <p:spTgt spid="10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childTnLst>
                          </p:cTn>
                        </p:par>
                        <p:par>
                          <p:cTn id="72" fill="hold">
                            <p:stCondLst>
                              <p:cond delay="500"/>
                            </p:stCondLst>
                            <p:childTnLst>
                              <p:par>
                                <p:cTn id="73" presetID="22" presetClass="entr" presetSubtype="4" fill="hold" nodeType="afterEffect">
                                  <p:stCondLst>
                                    <p:cond delay="0"/>
                                  </p:stCondLst>
                                  <p:childTnLst>
                                    <p:set>
                                      <p:cBhvr>
                                        <p:cTn id="74" dur="1" fill="hold">
                                          <p:stCondLst>
                                            <p:cond delay="0"/>
                                          </p:stCondLst>
                                        </p:cTn>
                                        <p:tgtEl>
                                          <p:spTgt spid="117"/>
                                        </p:tgtEl>
                                        <p:attrNameLst>
                                          <p:attrName>style.visibility</p:attrName>
                                        </p:attrNameLst>
                                      </p:cBhvr>
                                      <p:to>
                                        <p:strVal val="visible"/>
                                      </p:to>
                                    </p:set>
                                    <p:animEffect transition="in" filter="wipe(down)">
                                      <p:cBhvr>
                                        <p:cTn id="75" dur="500"/>
                                        <p:tgtEl>
                                          <p:spTgt spid="11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0"/>
                                        </p:tgtEl>
                                        <p:attrNameLst>
                                          <p:attrName>style.visibility</p:attrName>
                                        </p:attrNameLst>
                                      </p:cBhvr>
                                      <p:to>
                                        <p:strVal val="visible"/>
                                      </p:to>
                                    </p:set>
                                    <p:animEffect transition="in" filter="fade">
                                      <p:cBhvr>
                                        <p:cTn id="80" dur="500"/>
                                        <p:tgtEl>
                                          <p:spTgt spid="130"/>
                                        </p:tgtEl>
                                      </p:cBhvr>
                                    </p:animEffect>
                                  </p:childTnLst>
                                </p:cTn>
                              </p:par>
                            </p:childTnLst>
                          </p:cTn>
                        </p:par>
                        <p:par>
                          <p:cTn id="81" fill="hold">
                            <p:stCondLst>
                              <p:cond delay="500"/>
                            </p:stCondLst>
                            <p:childTnLst>
                              <p:par>
                                <p:cTn id="82" presetID="22" presetClass="entr" presetSubtype="4" fill="hold" nodeType="afterEffect">
                                  <p:stCondLst>
                                    <p:cond delay="0"/>
                                  </p:stCondLst>
                                  <p:childTnLst>
                                    <p:set>
                                      <p:cBhvr>
                                        <p:cTn id="83" dur="1" fill="hold">
                                          <p:stCondLst>
                                            <p:cond delay="0"/>
                                          </p:stCondLst>
                                        </p:cTn>
                                        <p:tgtEl>
                                          <p:spTgt spid="103"/>
                                        </p:tgtEl>
                                        <p:attrNameLst>
                                          <p:attrName>style.visibility</p:attrName>
                                        </p:attrNameLst>
                                      </p:cBhvr>
                                      <p:to>
                                        <p:strVal val="visible"/>
                                      </p:to>
                                    </p:set>
                                    <p:animEffect transition="in" filter="wipe(down)">
                                      <p:cBhvr>
                                        <p:cTn id="84" dur="500"/>
                                        <p:tgtEl>
                                          <p:spTgt spid="103"/>
                                        </p:tgtEl>
                                      </p:cBhvr>
                                    </p:animEffect>
                                  </p:childTnLst>
                                </p:cTn>
                              </p:par>
                            </p:childTnLst>
                          </p:cTn>
                        </p:par>
                        <p:par>
                          <p:cTn id="85" fill="hold">
                            <p:stCondLst>
                              <p:cond delay="1000"/>
                            </p:stCondLst>
                            <p:childTnLst>
                              <p:par>
                                <p:cTn id="86" presetID="22" presetClass="entr" presetSubtype="4" fill="hold" nodeType="afterEffect">
                                  <p:stCondLst>
                                    <p:cond delay="0"/>
                                  </p:stCondLst>
                                  <p:childTnLst>
                                    <p:set>
                                      <p:cBhvr>
                                        <p:cTn id="87" dur="1" fill="hold">
                                          <p:stCondLst>
                                            <p:cond delay="0"/>
                                          </p:stCondLst>
                                        </p:cTn>
                                        <p:tgtEl>
                                          <p:spTgt spid="113"/>
                                        </p:tgtEl>
                                        <p:attrNameLst>
                                          <p:attrName>style.visibility</p:attrName>
                                        </p:attrNameLst>
                                      </p:cBhvr>
                                      <p:to>
                                        <p:strVal val="visible"/>
                                      </p:to>
                                    </p:set>
                                    <p:animEffect transition="in" filter="wipe(down)">
                                      <p:cBhvr>
                                        <p:cTn id="88" dur="500"/>
                                        <p:tgtEl>
                                          <p:spTgt spid="113"/>
                                        </p:tgtEl>
                                      </p:cBhvr>
                                    </p:animEffect>
                                  </p:childTnLst>
                                </p:cTn>
                              </p:par>
                            </p:childTnLst>
                          </p:cTn>
                        </p:par>
                        <p:par>
                          <p:cTn id="89" fill="hold">
                            <p:stCondLst>
                              <p:cond delay="1500"/>
                            </p:stCondLst>
                            <p:childTnLst>
                              <p:par>
                                <p:cTn id="90" presetID="22" presetClass="entr" presetSubtype="4" fill="hold" nodeType="afterEffect">
                                  <p:stCondLst>
                                    <p:cond delay="0"/>
                                  </p:stCondLst>
                                  <p:childTnLst>
                                    <p:set>
                                      <p:cBhvr>
                                        <p:cTn id="91" dur="1" fill="hold">
                                          <p:stCondLst>
                                            <p:cond delay="0"/>
                                          </p:stCondLst>
                                        </p:cTn>
                                        <p:tgtEl>
                                          <p:spTgt spid="118"/>
                                        </p:tgtEl>
                                        <p:attrNameLst>
                                          <p:attrName>style.visibility</p:attrName>
                                        </p:attrNameLst>
                                      </p:cBhvr>
                                      <p:to>
                                        <p:strVal val="visible"/>
                                      </p:to>
                                    </p:set>
                                    <p:animEffect transition="in" filter="wipe(down)">
                                      <p:cBhvr>
                                        <p:cTn id="92" dur="500"/>
                                        <p:tgtEl>
                                          <p:spTgt spid="11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32"/>
                                        </p:tgtEl>
                                        <p:attrNameLst>
                                          <p:attrName>style.visibility</p:attrName>
                                        </p:attrNameLst>
                                      </p:cBhvr>
                                      <p:to>
                                        <p:strVal val="visible"/>
                                      </p:to>
                                    </p:set>
                                    <p:animEffect transition="in" filter="fade">
                                      <p:cBhvr>
                                        <p:cTn id="97" dur="500"/>
                                        <p:tgtEl>
                                          <p:spTgt spid="132"/>
                                        </p:tgtEl>
                                      </p:cBhvr>
                                    </p:animEffect>
                                  </p:childTnLst>
                                </p:cTn>
                              </p:par>
                            </p:childTnLst>
                          </p:cTn>
                        </p:par>
                        <p:par>
                          <p:cTn id="98" fill="hold">
                            <p:stCondLst>
                              <p:cond delay="500"/>
                            </p:stCondLst>
                            <p:childTnLst>
                              <p:par>
                                <p:cTn id="99" presetID="22" presetClass="entr" presetSubtype="4" fill="hold" nodeType="afterEffect">
                                  <p:stCondLst>
                                    <p:cond delay="0"/>
                                  </p:stCondLst>
                                  <p:childTnLst>
                                    <p:set>
                                      <p:cBhvr>
                                        <p:cTn id="100" dur="1" fill="hold">
                                          <p:stCondLst>
                                            <p:cond delay="0"/>
                                          </p:stCondLst>
                                        </p:cTn>
                                        <p:tgtEl>
                                          <p:spTgt spid="104"/>
                                        </p:tgtEl>
                                        <p:attrNameLst>
                                          <p:attrName>style.visibility</p:attrName>
                                        </p:attrNameLst>
                                      </p:cBhvr>
                                      <p:to>
                                        <p:strVal val="visible"/>
                                      </p:to>
                                    </p:set>
                                    <p:animEffect transition="in" filter="wipe(down)">
                                      <p:cBhvr>
                                        <p:cTn id="101" dur="500"/>
                                        <p:tgtEl>
                                          <p:spTgt spid="104"/>
                                        </p:tgtEl>
                                      </p:cBhvr>
                                    </p:animEffect>
                                  </p:childTnLst>
                                </p:cTn>
                              </p:par>
                            </p:childTnLst>
                          </p:cTn>
                        </p:par>
                        <p:par>
                          <p:cTn id="102" fill="hold">
                            <p:stCondLst>
                              <p:cond delay="1000"/>
                            </p:stCondLst>
                            <p:childTnLst>
                              <p:par>
                                <p:cTn id="103" presetID="22" presetClass="entr" presetSubtype="4" fill="hold" nodeType="afterEffect">
                                  <p:stCondLst>
                                    <p:cond delay="0"/>
                                  </p:stCondLst>
                                  <p:childTnLst>
                                    <p:set>
                                      <p:cBhvr>
                                        <p:cTn id="104" dur="1" fill="hold">
                                          <p:stCondLst>
                                            <p:cond delay="0"/>
                                          </p:stCondLst>
                                        </p:cTn>
                                        <p:tgtEl>
                                          <p:spTgt spid="116"/>
                                        </p:tgtEl>
                                        <p:attrNameLst>
                                          <p:attrName>style.visibility</p:attrName>
                                        </p:attrNameLst>
                                      </p:cBhvr>
                                      <p:to>
                                        <p:strVal val="visible"/>
                                      </p:to>
                                    </p:set>
                                    <p:animEffect transition="in" filter="wipe(down)">
                                      <p:cBhvr>
                                        <p:cTn id="105" dur="500"/>
                                        <p:tgtEl>
                                          <p:spTgt spid="116"/>
                                        </p:tgtEl>
                                      </p:cBhvr>
                                    </p:animEffect>
                                  </p:childTnLst>
                                </p:cTn>
                              </p:par>
                            </p:childTnLst>
                          </p:cTn>
                        </p:par>
                        <p:par>
                          <p:cTn id="106" fill="hold">
                            <p:stCondLst>
                              <p:cond delay="1500"/>
                            </p:stCondLst>
                            <p:childTnLst>
                              <p:par>
                                <p:cTn id="107" presetID="22" presetClass="entr" presetSubtype="4" fill="hold" nodeType="afterEffect">
                                  <p:stCondLst>
                                    <p:cond delay="0"/>
                                  </p:stCondLst>
                                  <p:childTnLst>
                                    <p:set>
                                      <p:cBhvr>
                                        <p:cTn id="108" dur="1" fill="hold">
                                          <p:stCondLst>
                                            <p:cond delay="0"/>
                                          </p:stCondLst>
                                        </p:cTn>
                                        <p:tgtEl>
                                          <p:spTgt spid="119"/>
                                        </p:tgtEl>
                                        <p:attrNameLst>
                                          <p:attrName>style.visibility</p:attrName>
                                        </p:attrNameLst>
                                      </p:cBhvr>
                                      <p:to>
                                        <p:strVal val="visible"/>
                                      </p:to>
                                    </p:set>
                                    <p:animEffect transition="in" filter="wipe(down)">
                                      <p:cBhvr>
                                        <p:cTn id="109"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110" grpId="0"/>
      <p:bldP spid="130" grpId="0"/>
      <p:bldP spid="132" grpId="0"/>
      <p:bldP spid="84" grpId="0"/>
      <p:bldP spid="82" grpId="0" animBg="1"/>
      <p:bldP spid="83" grpId="0"/>
      <p:bldP spid="112" grpId="0" animBg="1"/>
      <p:bldP spid="111" grpId="0"/>
      <p:bldP spid="114" grpId="0"/>
      <p:bldP spid="115" grpId="0"/>
      <p:bldP spid="1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1298070" y="2220466"/>
            <a:ext cx="9595897" cy="923330"/>
          </a:xfrm>
          <a:prstGeom prst="rect">
            <a:avLst/>
          </a:prstGeom>
          <a:noFill/>
        </p:spPr>
        <p:txBody>
          <a:bodyPr wrap="none" rtlCol="0">
            <a:spAutoFit/>
          </a:bodyPr>
          <a:lstStyle/>
          <a:p>
            <a:pPr algn="ctr"/>
            <a:r>
              <a:rPr lang="en-US" sz="5400" dirty="0">
                <a:solidFill>
                  <a:srgbClr val="B92508"/>
                </a:solidFill>
                <a:latin typeface="Century Gothic" panose="020B0502020202020204" pitchFamily="34" charset="0"/>
              </a:rPr>
              <a:t>Brand Safe content matters.</a:t>
            </a:r>
            <a:endParaRPr lang="en-US" sz="48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157089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1600245" y="2220466"/>
            <a:ext cx="8991565" cy="1323439"/>
          </a:xfrm>
          <a:prstGeom prst="rect">
            <a:avLst/>
          </a:prstGeom>
          <a:noFill/>
        </p:spPr>
        <p:txBody>
          <a:bodyPr wrap="none" rtlCol="0">
            <a:spAutoFit/>
          </a:bodyPr>
          <a:lstStyle/>
          <a:p>
            <a:pPr algn="ctr"/>
            <a:r>
              <a:rPr lang="en-US" sz="4000" dirty="0">
                <a:solidFill>
                  <a:srgbClr val="B92508"/>
                </a:solidFill>
                <a:latin typeface="Century Gothic" panose="020B0502020202020204" pitchFamily="34" charset="0"/>
              </a:rPr>
              <a:t>Those were stories in the media.</a:t>
            </a:r>
          </a:p>
          <a:p>
            <a:pPr algn="ctr"/>
            <a:r>
              <a:rPr lang="en-US" sz="4000" dirty="0">
                <a:solidFill>
                  <a:srgbClr val="B92508"/>
                </a:solidFill>
                <a:latin typeface="Century Gothic" panose="020B0502020202020204" pitchFamily="34" charset="0"/>
              </a:rPr>
              <a:t>Now some stories about the media.</a:t>
            </a:r>
            <a:endParaRPr lang="en-US" sz="36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290738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458372" y="1674179"/>
            <a:ext cx="1954381"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Devices</a:t>
            </a:r>
          </a:p>
        </p:txBody>
      </p:sp>
      <p:sp>
        <p:nvSpPr>
          <p:cNvPr id="17" name="TextBox 16">
            <a:extLst>
              <a:ext uri="{FF2B5EF4-FFF2-40B4-BE49-F238E27FC236}">
                <a16:creationId xmlns:a16="http://schemas.microsoft.com/office/drawing/2014/main" id="{CE36BB2A-0E23-418D-9476-AE6ACD2A92A1}"/>
              </a:ext>
            </a:extLst>
          </p:cNvPr>
          <p:cNvSpPr txBox="1"/>
          <p:nvPr/>
        </p:nvSpPr>
        <p:spPr>
          <a:xfrm>
            <a:off x="4458372" y="2147516"/>
            <a:ext cx="1762021"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Media </a:t>
            </a:r>
          </a:p>
        </p:txBody>
      </p:sp>
      <p:sp>
        <p:nvSpPr>
          <p:cNvPr id="18" name="TextBox 17">
            <a:extLst>
              <a:ext uri="{FF2B5EF4-FFF2-40B4-BE49-F238E27FC236}">
                <a16:creationId xmlns:a16="http://schemas.microsoft.com/office/drawing/2014/main" id="{86E632E1-4935-4EAD-BDD3-21644EA0061E}"/>
              </a:ext>
            </a:extLst>
          </p:cNvPr>
          <p:cNvSpPr txBox="1"/>
          <p:nvPr/>
        </p:nvSpPr>
        <p:spPr>
          <a:xfrm>
            <a:off x="4458372" y="2642367"/>
            <a:ext cx="3166251"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E-Commerce</a:t>
            </a:r>
          </a:p>
        </p:txBody>
      </p:sp>
      <p:sp>
        <p:nvSpPr>
          <p:cNvPr id="19" name="TextBox 18">
            <a:extLst>
              <a:ext uri="{FF2B5EF4-FFF2-40B4-BE49-F238E27FC236}">
                <a16:creationId xmlns:a16="http://schemas.microsoft.com/office/drawing/2014/main" id="{2D185C32-F425-424C-BB05-8D0A6A070046}"/>
              </a:ext>
            </a:extLst>
          </p:cNvPr>
          <p:cNvSpPr txBox="1"/>
          <p:nvPr/>
        </p:nvSpPr>
        <p:spPr>
          <a:xfrm>
            <a:off x="4458372" y="3137219"/>
            <a:ext cx="1646605"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Audio </a:t>
            </a:r>
          </a:p>
        </p:txBody>
      </p:sp>
      <p:sp>
        <p:nvSpPr>
          <p:cNvPr id="20" name="TextBox 19">
            <a:extLst>
              <a:ext uri="{FF2B5EF4-FFF2-40B4-BE49-F238E27FC236}">
                <a16:creationId xmlns:a16="http://schemas.microsoft.com/office/drawing/2014/main" id="{DEA9A67A-7EE4-45C6-AFE2-54A7E8C5F2FA}"/>
              </a:ext>
            </a:extLst>
          </p:cNvPr>
          <p:cNvSpPr txBox="1"/>
          <p:nvPr/>
        </p:nvSpPr>
        <p:spPr>
          <a:xfrm>
            <a:off x="4458372" y="3623430"/>
            <a:ext cx="1519968"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Video</a:t>
            </a:r>
          </a:p>
        </p:txBody>
      </p:sp>
      <p:sp>
        <p:nvSpPr>
          <p:cNvPr id="21" name="TextBox 20">
            <a:extLst>
              <a:ext uri="{FF2B5EF4-FFF2-40B4-BE49-F238E27FC236}">
                <a16:creationId xmlns:a16="http://schemas.microsoft.com/office/drawing/2014/main" id="{DA18C525-9463-41FE-8CFD-866F17D24FBA}"/>
              </a:ext>
            </a:extLst>
          </p:cNvPr>
          <p:cNvSpPr txBox="1"/>
          <p:nvPr/>
        </p:nvSpPr>
        <p:spPr>
          <a:xfrm>
            <a:off x="4458372" y="4105407"/>
            <a:ext cx="3275256"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Commercials </a:t>
            </a:r>
          </a:p>
        </p:txBody>
      </p:sp>
      <p:sp>
        <p:nvSpPr>
          <p:cNvPr id="22" name="TextBox 21">
            <a:extLst>
              <a:ext uri="{FF2B5EF4-FFF2-40B4-BE49-F238E27FC236}">
                <a16:creationId xmlns:a16="http://schemas.microsoft.com/office/drawing/2014/main" id="{BA60D648-4029-4DF6-9DD2-B8D2CA7FFB74}"/>
              </a:ext>
            </a:extLst>
          </p:cNvPr>
          <p:cNvSpPr txBox="1"/>
          <p:nvPr/>
        </p:nvSpPr>
        <p:spPr>
          <a:xfrm>
            <a:off x="4458372" y="4578744"/>
            <a:ext cx="2579552"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Unearthed</a:t>
            </a:r>
          </a:p>
        </p:txBody>
      </p:sp>
      <p:sp>
        <p:nvSpPr>
          <p:cNvPr id="23" name="TextBox 22">
            <a:extLst>
              <a:ext uri="{FF2B5EF4-FFF2-40B4-BE49-F238E27FC236}">
                <a16:creationId xmlns:a16="http://schemas.microsoft.com/office/drawing/2014/main" id="{8DE4651B-284B-4741-A21D-ABE9BC28FCA4}"/>
              </a:ext>
            </a:extLst>
          </p:cNvPr>
          <p:cNvSpPr txBox="1"/>
          <p:nvPr/>
        </p:nvSpPr>
        <p:spPr>
          <a:xfrm>
            <a:off x="4458372" y="5062837"/>
            <a:ext cx="1741182"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Money</a:t>
            </a:r>
          </a:p>
        </p:txBody>
      </p:sp>
      <p:sp>
        <p:nvSpPr>
          <p:cNvPr id="24" name="TextBox 23">
            <a:extLst>
              <a:ext uri="{FF2B5EF4-FFF2-40B4-BE49-F238E27FC236}">
                <a16:creationId xmlns:a16="http://schemas.microsoft.com/office/drawing/2014/main" id="{81191CC2-0A36-4169-B802-1ED9269DE9B1}"/>
              </a:ext>
            </a:extLst>
          </p:cNvPr>
          <p:cNvSpPr txBox="1"/>
          <p:nvPr/>
        </p:nvSpPr>
        <p:spPr>
          <a:xfrm>
            <a:off x="4458372" y="5540408"/>
            <a:ext cx="1838965"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Actions</a:t>
            </a:r>
          </a:p>
        </p:txBody>
      </p:sp>
    </p:spTree>
    <p:extLst>
      <p:ext uri="{BB962C8B-B14F-4D97-AF65-F5344CB8AC3E}">
        <p14:creationId xmlns:p14="http://schemas.microsoft.com/office/powerpoint/2010/main" val="2823217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3000"/>
                            </p:stCondLst>
                            <p:childTnLst>
                              <p:par>
                                <p:cTn id="13" presetID="10" presetClass="entr" presetSubtype="0" fill="hold" grpId="0" nodeType="after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childTnLst>
                                </p:cTn>
                              </p:par>
                            </p:childTnLst>
                          </p:cTn>
                        </p:par>
                        <p:par>
                          <p:cTn id="16" fill="hold">
                            <p:stCondLst>
                              <p:cond delay="4500"/>
                            </p:stCondLst>
                            <p:childTnLst>
                              <p:par>
                                <p:cTn id="17" presetID="10" presetClass="entr" presetSubtype="0" fill="hold" grpId="0" nodeType="after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childTnLst>
                          </p:cTn>
                        </p:par>
                        <p:par>
                          <p:cTn id="20" fill="hold">
                            <p:stCondLst>
                              <p:cond delay="6000"/>
                            </p:stCondLst>
                            <p:childTnLst>
                              <p:par>
                                <p:cTn id="21" presetID="10" presetClass="entr" presetSubtype="0" fill="hold" grpId="0" nodeType="after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childTnLst>
                                </p:cTn>
                              </p:par>
                            </p:childTnLst>
                          </p:cTn>
                        </p:par>
                        <p:par>
                          <p:cTn id="24" fill="hold">
                            <p:stCondLst>
                              <p:cond delay="7500"/>
                            </p:stCondLst>
                            <p:childTnLst>
                              <p:par>
                                <p:cTn id="25" presetID="10" presetClass="entr" presetSubtype="0" fill="hold" grpId="0" nodeType="afterEffect">
                                  <p:stCondLst>
                                    <p:cond delay="5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childTnLst>
                                </p:cTn>
                              </p:par>
                            </p:childTnLst>
                          </p:cTn>
                        </p:par>
                        <p:par>
                          <p:cTn id="28" fill="hold">
                            <p:stCondLst>
                              <p:cond delay="9000"/>
                            </p:stCondLst>
                            <p:childTnLst>
                              <p:par>
                                <p:cTn id="29" presetID="10" presetClass="entr" presetSubtype="0" fill="hold" grpId="0" nodeType="after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childTnLst>
                          </p:cTn>
                        </p:par>
                        <p:par>
                          <p:cTn id="32" fill="hold">
                            <p:stCondLst>
                              <p:cond delay="10500"/>
                            </p:stCondLst>
                            <p:childTnLst>
                              <p:par>
                                <p:cTn id="33" presetID="10" presetClass="entr" presetSubtype="0" fill="hold" grpId="0" nodeType="afterEffect">
                                  <p:stCondLst>
                                    <p:cond delay="5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528905" y="842676"/>
            <a:ext cx="3134191"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Devices</a:t>
            </a:r>
          </a:p>
        </p:txBody>
      </p:sp>
      <p:sp>
        <p:nvSpPr>
          <p:cNvPr id="9" name="TextBox 8">
            <a:extLst>
              <a:ext uri="{FF2B5EF4-FFF2-40B4-BE49-F238E27FC236}">
                <a16:creationId xmlns:a16="http://schemas.microsoft.com/office/drawing/2014/main" id="{09F1B01A-24AF-45D5-9F48-160BD1D28FBB}"/>
              </a:ext>
            </a:extLst>
          </p:cNvPr>
          <p:cNvSpPr txBox="1"/>
          <p:nvPr/>
        </p:nvSpPr>
        <p:spPr>
          <a:xfrm>
            <a:off x="2185115" y="1870727"/>
            <a:ext cx="7821770" cy="646331"/>
          </a:xfrm>
          <a:prstGeom prst="rect">
            <a:avLst/>
          </a:prstGeom>
          <a:noFill/>
        </p:spPr>
        <p:txBody>
          <a:bodyPr wrap="square" rtlCol="0">
            <a:spAutoFit/>
          </a:bodyPr>
          <a:lstStyle/>
          <a:p>
            <a:pPr algn="ctr"/>
            <a:r>
              <a:rPr lang="en-US" sz="3600" i="1" dirty="0">
                <a:solidFill>
                  <a:srgbClr val="B92508"/>
                </a:solidFill>
                <a:latin typeface="Century Gothic" panose="020B0502020202020204" pitchFamily="34" charset="0"/>
              </a:rPr>
              <a:t>“All this happened, more or less.”</a:t>
            </a:r>
            <a:endParaRPr lang="en-US" sz="2400" dirty="0">
              <a:solidFill>
                <a:srgbClr val="B92508"/>
              </a:solidFill>
              <a:latin typeface="Century Gothic" panose="020B0502020202020204" pitchFamily="34" charset="0"/>
            </a:endParaRPr>
          </a:p>
        </p:txBody>
      </p:sp>
      <p:grpSp>
        <p:nvGrpSpPr>
          <p:cNvPr id="2" name="Group 1">
            <a:extLst>
              <a:ext uri="{FF2B5EF4-FFF2-40B4-BE49-F238E27FC236}">
                <a16:creationId xmlns:a16="http://schemas.microsoft.com/office/drawing/2014/main" id="{284EC922-D265-458B-B146-D7BD37999002}"/>
              </a:ext>
            </a:extLst>
          </p:cNvPr>
          <p:cNvGrpSpPr/>
          <p:nvPr/>
        </p:nvGrpSpPr>
        <p:grpSpPr>
          <a:xfrm>
            <a:off x="4350848" y="3193962"/>
            <a:ext cx="3490304" cy="3261001"/>
            <a:chOff x="4350848" y="3193962"/>
            <a:chExt cx="3490304" cy="3261001"/>
          </a:xfrm>
        </p:grpSpPr>
        <p:pic>
          <p:nvPicPr>
            <p:cNvPr id="6146" name="Picture 2" descr="Slaughterhousefive.jpg">
              <a:extLst>
                <a:ext uri="{FF2B5EF4-FFF2-40B4-BE49-F238E27FC236}">
                  <a16:creationId xmlns:a16="http://schemas.microsoft.com/office/drawing/2014/main" id="{9F033C2C-F0B2-47C7-8F1A-B53668D92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445" y="3193962"/>
              <a:ext cx="1384374" cy="21250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6A8665-67D6-4A3C-9756-77F5635D21CE}"/>
                </a:ext>
              </a:extLst>
            </p:cNvPr>
            <p:cNvSpPr txBox="1"/>
            <p:nvPr/>
          </p:nvSpPr>
          <p:spPr>
            <a:xfrm>
              <a:off x="4350848" y="5500856"/>
              <a:ext cx="3490304" cy="954107"/>
            </a:xfrm>
            <a:prstGeom prst="rect">
              <a:avLst/>
            </a:prstGeom>
            <a:noFill/>
          </p:spPr>
          <p:txBody>
            <a:bodyPr wrap="square" rtlCol="0">
              <a:spAutoFit/>
            </a:bodyPr>
            <a:lstStyle/>
            <a:p>
              <a:pPr algn="ctr"/>
              <a:r>
                <a:rPr lang="en-US" sz="2400" dirty="0">
                  <a:solidFill>
                    <a:srgbClr val="B92508"/>
                  </a:solidFill>
                  <a:latin typeface="Century Gothic" panose="020B0502020202020204" pitchFamily="34" charset="0"/>
                </a:rPr>
                <a:t>Slaughterhouse-Five</a:t>
              </a:r>
            </a:p>
            <a:p>
              <a:pPr algn="ctr"/>
              <a:r>
                <a:rPr lang="en-US" sz="1600" dirty="0">
                  <a:solidFill>
                    <a:srgbClr val="B92508"/>
                  </a:solidFill>
                  <a:latin typeface="Century Gothic" panose="020B0502020202020204" pitchFamily="34" charset="0"/>
                </a:rPr>
                <a:t>Kurt Vonnegut</a:t>
              </a:r>
            </a:p>
            <a:p>
              <a:pPr algn="ctr"/>
              <a:r>
                <a:rPr lang="en-US" sz="1600" dirty="0">
                  <a:solidFill>
                    <a:srgbClr val="B92508"/>
                  </a:solidFill>
                  <a:latin typeface="Century Gothic" panose="020B0502020202020204" pitchFamily="34" charset="0"/>
                </a:rPr>
                <a:t>1969</a:t>
              </a:r>
              <a:endParaRPr lang="en-US" dirty="0">
                <a:solidFill>
                  <a:srgbClr val="B92508"/>
                </a:solidFill>
                <a:latin typeface="Century Gothic" panose="020B0502020202020204" pitchFamily="34" charset="0"/>
              </a:endParaRPr>
            </a:p>
          </p:txBody>
        </p:sp>
      </p:grpSp>
    </p:spTree>
    <p:extLst>
      <p:ext uri="{BB962C8B-B14F-4D97-AF65-F5344CB8AC3E}">
        <p14:creationId xmlns:p14="http://schemas.microsoft.com/office/powerpoint/2010/main" val="13710579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a:blip r:embed="rId3">
            <a:clrChange>
              <a:clrFrom>
                <a:srgbClr val="FFFFFF"/>
              </a:clrFrom>
              <a:clrTo>
                <a:srgbClr val="FFFFFF">
                  <a:alpha val="0"/>
                </a:srgbClr>
              </a:clrTo>
            </a:clrChange>
          </a:blip>
          <a:stretch>
            <a:fillRect/>
          </a:stretch>
        </p:blipFill>
        <p:spPr>
          <a:xfrm>
            <a:off x="2400391" y="4303120"/>
            <a:ext cx="335727" cy="535617"/>
          </a:xfrm>
          <a:prstGeom prst="rect">
            <a:avLst/>
          </a:prstGeom>
        </p:spPr>
      </p:pic>
      <p:pic>
        <p:nvPicPr>
          <p:cNvPr id="65" name="Picture 64"/>
          <p:cNvPicPr>
            <a:picLocks noChangeAspect="1"/>
          </p:cNvPicPr>
          <p:nvPr/>
        </p:nvPicPr>
        <p:blipFill>
          <a:blip r:embed="rId4">
            <a:clrChange>
              <a:clrFrom>
                <a:srgbClr val="FFFFFF"/>
              </a:clrFrom>
              <a:clrTo>
                <a:srgbClr val="FFFFFF">
                  <a:alpha val="0"/>
                </a:srgbClr>
              </a:clrTo>
            </a:clrChange>
          </a:blip>
          <a:stretch>
            <a:fillRect/>
          </a:stretch>
        </p:blipFill>
        <p:spPr>
          <a:xfrm>
            <a:off x="2213288" y="3284824"/>
            <a:ext cx="709933" cy="642286"/>
          </a:xfrm>
          <a:prstGeom prst="rect">
            <a:avLst/>
          </a:prstGeom>
        </p:spPr>
      </p:pic>
      <p:pic>
        <p:nvPicPr>
          <p:cNvPr id="66" name="Picture 65"/>
          <p:cNvPicPr>
            <a:picLocks noChangeAspect="1"/>
          </p:cNvPicPr>
          <p:nvPr/>
        </p:nvPicPr>
        <p:blipFill>
          <a:blip r:embed="rId5">
            <a:clrChange>
              <a:clrFrom>
                <a:srgbClr val="FFFFFF"/>
              </a:clrFrom>
              <a:clrTo>
                <a:srgbClr val="FFFFFF">
                  <a:alpha val="0"/>
                </a:srgbClr>
              </a:clrTo>
            </a:clrChange>
          </a:blip>
          <a:stretch>
            <a:fillRect/>
          </a:stretch>
        </p:blipFill>
        <p:spPr>
          <a:xfrm>
            <a:off x="2236825" y="4882246"/>
            <a:ext cx="662858" cy="662858"/>
          </a:xfrm>
          <a:prstGeom prst="rect">
            <a:avLst/>
          </a:prstGeom>
        </p:spPr>
      </p:pic>
      <p:pic>
        <p:nvPicPr>
          <p:cNvPr id="67" name="Picture 66"/>
          <p:cNvPicPr>
            <a:picLocks noChangeAspect="1"/>
          </p:cNvPicPr>
          <p:nvPr/>
        </p:nvPicPr>
        <p:blipFill>
          <a:blip r:embed="rId6">
            <a:clrChange>
              <a:clrFrom>
                <a:srgbClr val="FFFFFF"/>
              </a:clrFrom>
              <a:clrTo>
                <a:srgbClr val="FFFFFF">
                  <a:alpha val="0"/>
                </a:srgbClr>
              </a:clrTo>
            </a:clrChange>
          </a:blip>
          <a:stretch>
            <a:fillRect/>
          </a:stretch>
        </p:blipFill>
        <p:spPr>
          <a:xfrm>
            <a:off x="2238042" y="954028"/>
            <a:ext cx="660424" cy="566078"/>
          </a:xfrm>
          <a:prstGeom prst="rect">
            <a:avLst/>
          </a:prstGeom>
        </p:spPr>
      </p:pic>
      <p:pic>
        <p:nvPicPr>
          <p:cNvPr id="68" name="Picture 67"/>
          <p:cNvPicPr>
            <a:picLocks noChangeAspect="1"/>
          </p:cNvPicPr>
          <p:nvPr/>
        </p:nvPicPr>
        <p:blipFill>
          <a:blip r:embed="rId7">
            <a:clrChange>
              <a:clrFrom>
                <a:srgbClr val="FFFFFF"/>
              </a:clrFrom>
              <a:clrTo>
                <a:srgbClr val="FFFFFF">
                  <a:alpha val="0"/>
                </a:srgbClr>
              </a:clrTo>
            </a:clrChange>
          </a:blip>
          <a:stretch>
            <a:fillRect/>
          </a:stretch>
        </p:blipFill>
        <p:spPr>
          <a:xfrm>
            <a:off x="2271223" y="3845341"/>
            <a:ext cx="570911" cy="380608"/>
          </a:xfrm>
          <a:prstGeom prst="rect">
            <a:avLst/>
          </a:prstGeom>
        </p:spPr>
      </p:pic>
      <p:pic>
        <p:nvPicPr>
          <p:cNvPr id="69" name="Picture 68"/>
          <p:cNvPicPr>
            <a:picLocks noChangeAspect="1"/>
          </p:cNvPicPr>
          <p:nvPr/>
        </p:nvPicPr>
        <p:blipFill>
          <a:blip r:embed="rId8">
            <a:clrChange>
              <a:clrFrom>
                <a:srgbClr val="FFFFFF"/>
              </a:clrFrom>
              <a:clrTo>
                <a:srgbClr val="FFFFFF">
                  <a:alpha val="0"/>
                </a:srgbClr>
              </a:clrTo>
            </a:clrChange>
          </a:blip>
          <a:stretch>
            <a:fillRect/>
          </a:stretch>
        </p:blipFill>
        <p:spPr>
          <a:xfrm>
            <a:off x="2454066" y="1668694"/>
            <a:ext cx="228377" cy="428995"/>
          </a:xfrm>
          <a:prstGeom prst="rect">
            <a:avLst/>
          </a:prstGeom>
        </p:spPr>
      </p:pic>
      <p:pic>
        <p:nvPicPr>
          <p:cNvPr id="70" name="Picture 69"/>
          <p:cNvPicPr>
            <a:picLocks noChangeAspect="1"/>
          </p:cNvPicPr>
          <p:nvPr/>
        </p:nvPicPr>
        <p:blipFill>
          <a:blip r:embed="rId9">
            <a:clrChange>
              <a:clrFrom>
                <a:srgbClr val="FFFFFF"/>
              </a:clrFrom>
              <a:clrTo>
                <a:srgbClr val="FFFFFF">
                  <a:alpha val="0"/>
                </a:srgbClr>
              </a:clrTo>
            </a:clrChange>
          </a:blip>
          <a:stretch>
            <a:fillRect/>
          </a:stretch>
        </p:blipFill>
        <p:spPr>
          <a:xfrm>
            <a:off x="2382776" y="2211442"/>
            <a:ext cx="370956" cy="475681"/>
          </a:xfrm>
          <a:prstGeom prst="rect">
            <a:avLst/>
          </a:prstGeom>
        </p:spPr>
      </p:pic>
      <p:pic>
        <p:nvPicPr>
          <p:cNvPr id="14" name="Picture 2" descr="https://d30y9cdsu7xlg0.cloudfront.net/png/504796-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1223" y="5544944"/>
            <a:ext cx="576089" cy="57608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080323" y="74348"/>
            <a:ext cx="2031354" cy="769441"/>
            <a:chOff x="1885524" y="74348"/>
            <a:chExt cx="2031354" cy="769441"/>
          </a:xfrm>
        </p:grpSpPr>
        <p:sp>
          <p:nvSpPr>
            <p:cNvPr id="3" name="TextBox 2"/>
            <p:cNvSpPr txBox="1"/>
            <p:nvPr/>
          </p:nvSpPr>
          <p:spPr>
            <a:xfrm>
              <a:off x="2353630" y="224159"/>
              <a:ext cx="1563248" cy="523220"/>
            </a:xfrm>
            <a:prstGeom prst="rect">
              <a:avLst/>
            </a:prstGeom>
            <a:noFill/>
          </p:spPr>
          <p:txBody>
            <a:bodyPr wrap="none" rtlCol="0" anchor="ctr">
              <a:spAutoFit/>
            </a:bodyPr>
            <a:lstStyle/>
            <a:p>
              <a:r>
                <a:rPr lang="en-US" sz="2800" dirty="0">
                  <a:solidFill>
                    <a:srgbClr val="B92508"/>
                  </a:solidFill>
                  <a:latin typeface="Century Gothic" panose="020B0502020202020204" pitchFamily="34" charset="0"/>
                </a:rPr>
                <a:t>Devices</a:t>
              </a:r>
            </a:p>
          </p:txBody>
        </p:sp>
        <p:sp>
          <p:nvSpPr>
            <p:cNvPr id="15" name="TextBox 14"/>
            <p:cNvSpPr txBox="1"/>
            <p:nvPr/>
          </p:nvSpPr>
          <p:spPr>
            <a:xfrm>
              <a:off x="1885524" y="74348"/>
              <a:ext cx="500458" cy="769441"/>
            </a:xfrm>
            <a:prstGeom prst="rect">
              <a:avLst/>
            </a:prstGeom>
            <a:noFill/>
          </p:spPr>
          <p:txBody>
            <a:bodyPr wrap="none" rtlCol="0" anchor="ctr">
              <a:spAutoFit/>
            </a:bodyPr>
            <a:lstStyle/>
            <a:p>
              <a:r>
                <a:rPr lang="en-US" sz="4400" b="1" dirty="0">
                  <a:solidFill>
                    <a:srgbClr val="C00000"/>
                  </a:solidFill>
                  <a:latin typeface="Century Gothic" panose="020B0502020202020204" pitchFamily="34" charset="0"/>
                </a:rPr>
                <a:t>9</a:t>
              </a:r>
            </a:p>
          </p:txBody>
        </p:sp>
      </p:grpSp>
      <p:pic>
        <p:nvPicPr>
          <p:cNvPr id="16" name="Picture 2" descr="https://d30y9cdsu7xlg0.cloudfront.net/png/967561-2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4"/>
          <p:cNvGrpSpPr>
            <a:grpSpLocks noChangeAspect="1"/>
          </p:cNvGrpSpPr>
          <p:nvPr/>
        </p:nvGrpSpPr>
        <p:grpSpPr bwMode="auto">
          <a:xfrm>
            <a:off x="2159239" y="2693608"/>
            <a:ext cx="798513" cy="698499"/>
            <a:chOff x="235" y="1881"/>
            <a:chExt cx="503" cy="440"/>
          </a:xfrm>
        </p:grpSpPr>
        <p:sp>
          <p:nvSpPr>
            <p:cNvPr id="18"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9"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813076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childTnLst>
                                </p:cTn>
                              </p:par>
                              <p:par>
                                <p:cTn id="8" presetID="10" presetClass="entr" presetSubtype="0" fill="hold" nodeType="withEffect">
                                  <p:stCondLst>
                                    <p:cond delay="10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1000"/>
                                        <p:tgtEl>
                                          <p:spTgt spid="69"/>
                                        </p:tgtEl>
                                      </p:cBhvr>
                                    </p:animEffect>
                                  </p:childTnLst>
                                </p:cTn>
                              </p:par>
                              <p:par>
                                <p:cTn id="11" presetID="10" presetClass="entr" presetSubtype="0" fill="hold" nodeType="withEffect">
                                  <p:stCondLst>
                                    <p:cond delay="10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1000"/>
                                        <p:tgtEl>
                                          <p:spTgt spid="70"/>
                                        </p:tgtEl>
                                      </p:cBhvr>
                                    </p:animEffect>
                                  </p:childTnLst>
                                </p:cTn>
                              </p:par>
                              <p:par>
                                <p:cTn id="14" presetID="10" presetClass="entr" presetSubtype="0" fill="hold" nodeType="withEffect">
                                  <p:stCondLst>
                                    <p:cond delay="1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10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childTnLst>
                                </p:cTn>
                              </p:par>
                              <p:par>
                                <p:cTn id="20" presetID="10" presetClass="entr" presetSubtype="0" fill="hold" nodeType="withEffect">
                                  <p:stCondLst>
                                    <p:cond delay="20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1000"/>
                                        <p:tgtEl>
                                          <p:spTgt spid="68"/>
                                        </p:tgtEl>
                                      </p:cBhvr>
                                    </p:animEffect>
                                  </p:childTnLst>
                                </p:cTn>
                              </p:par>
                              <p:par>
                                <p:cTn id="23" presetID="10" presetClass="entr" presetSubtype="0" fill="hold" nodeType="withEffect">
                                  <p:stCondLst>
                                    <p:cond delay="60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1000"/>
                                        <p:tgtEl>
                                          <p:spTgt spid="64"/>
                                        </p:tgtEl>
                                      </p:cBhvr>
                                    </p:animEffect>
                                  </p:childTnLst>
                                </p:cTn>
                              </p:par>
                              <p:par>
                                <p:cTn id="26" presetID="10" presetClass="entr" presetSubtype="0" fill="hold" nodeType="withEffect">
                                  <p:stCondLst>
                                    <p:cond delay="80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1000"/>
                                        <p:tgtEl>
                                          <p:spTgt spid="66"/>
                                        </p:tgtEl>
                                      </p:cBhvr>
                                    </p:animEffect>
                                  </p:childTnLst>
                                </p:cTn>
                              </p:par>
                              <p:par>
                                <p:cTn id="29" presetID="10" presetClass="entr" presetSubtype="0" fill="hold" nodeType="withEffect">
                                  <p:stCondLst>
                                    <p:cond delay="85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90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a:blip r:embed="rId3">
            <a:clrChange>
              <a:clrFrom>
                <a:srgbClr val="FFFFFF"/>
              </a:clrFrom>
              <a:clrTo>
                <a:srgbClr val="FFFFFF">
                  <a:alpha val="0"/>
                </a:srgbClr>
              </a:clrTo>
            </a:clrChange>
          </a:blip>
          <a:stretch>
            <a:fillRect/>
          </a:stretch>
        </p:blipFill>
        <p:spPr>
          <a:xfrm>
            <a:off x="2400391" y="4303120"/>
            <a:ext cx="335727" cy="535617"/>
          </a:xfrm>
          <a:prstGeom prst="rect">
            <a:avLst/>
          </a:prstGeom>
        </p:spPr>
      </p:pic>
      <p:pic>
        <p:nvPicPr>
          <p:cNvPr id="65" name="Picture 64"/>
          <p:cNvPicPr>
            <a:picLocks noChangeAspect="1"/>
          </p:cNvPicPr>
          <p:nvPr/>
        </p:nvPicPr>
        <p:blipFill>
          <a:blip r:embed="rId4">
            <a:clrChange>
              <a:clrFrom>
                <a:srgbClr val="FFFFFF"/>
              </a:clrFrom>
              <a:clrTo>
                <a:srgbClr val="FFFFFF">
                  <a:alpha val="0"/>
                </a:srgbClr>
              </a:clrTo>
            </a:clrChange>
          </a:blip>
          <a:stretch>
            <a:fillRect/>
          </a:stretch>
        </p:blipFill>
        <p:spPr>
          <a:xfrm>
            <a:off x="2213288" y="3284824"/>
            <a:ext cx="709933" cy="642286"/>
          </a:xfrm>
          <a:prstGeom prst="rect">
            <a:avLst/>
          </a:prstGeom>
        </p:spPr>
      </p:pic>
      <p:pic>
        <p:nvPicPr>
          <p:cNvPr id="66" name="Picture 65"/>
          <p:cNvPicPr>
            <a:picLocks noChangeAspect="1"/>
          </p:cNvPicPr>
          <p:nvPr/>
        </p:nvPicPr>
        <p:blipFill>
          <a:blip r:embed="rId5">
            <a:clrChange>
              <a:clrFrom>
                <a:srgbClr val="FFFFFF"/>
              </a:clrFrom>
              <a:clrTo>
                <a:srgbClr val="FFFFFF">
                  <a:alpha val="0"/>
                </a:srgbClr>
              </a:clrTo>
            </a:clrChange>
          </a:blip>
          <a:stretch>
            <a:fillRect/>
          </a:stretch>
        </p:blipFill>
        <p:spPr>
          <a:xfrm>
            <a:off x="2236825" y="4882246"/>
            <a:ext cx="662858" cy="662858"/>
          </a:xfrm>
          <a:prstGeom prst="rect">
            <a:avLst/>
          </a:prstGeom>
        </p:spPr>
      </p:pic>
      <p:pic>
        <p:nvPicPr>
          <p:cNvPr id="67" name="Picture 66"/>
          <p:cNvPicPr>
            <a:picLocks noChangeAspect="1"/>
          </p:cNvPicPr>
          <p:nvPr/>
        </p:nvPicPr>
        <p:blipFill>
          <a:blip r:embed="rId6">
            <a:clrChange>
              <a:clrFrom>
                <a:srgbClr val="FFFFFF"/>
              </a:clrFrom>
              <a:clrTo>
                <a:srgbClr val="FFFFFF">
                  <a:alpha val="0"/>
                </a:srgbClr>
              </a:clrTo>
            </a:clrChange>
          </a:blip>
          <a:stretch>
            <a:fillRect/>
          </a:stretch>
        </p:blipFill>
        <p:spPr>
          <a:xfrm>
            <a:off x="2238042" y="954028"/>
            <a:ext cx="660424" cy="566078"/>
          </a:xfrm>
          <a:prstGeom prst="rect">
            <a:avLst/>
          </a:prstGeom>
        </p:spPr>
      </p:pic>
      <p:pic>
        <p:nvPicPr>
          <p:cNvPr id="68" name="Picture 67"/>
          <p:cNvPicPr>
            <a:picLocks noChangeAspect="1"/>
          </p:cNvPicPr>
          <p:nvPr/>
        </p:nvPicPr>
        <p:blipFill>
          <a:blip r:embed="rId7">
            <a:clrChange>
              <a:clrFrom>
                <a:srgbClr val="FFFFFF"/>
              </a:clrFrom>
              <a:clrTo>
                <a:srgbClr val="FFFFFF">
                  <a:alpha val="0"/>
                </a:srgbClr>
              </a:clrTo>
            </a:clrChange>
          </a:blip>
          <a:stretch>
            <a:fillRect/>
          </a:stretch>
        </p:blipFill>
        <p:spPr>
          <a:xfrm>
            <a:off x="2271223" y="3845341"/>
            <a:ext cx="570911" cy="380608"/>
          </a:xfrm>
          <a:prstGeom prst="rect">
            <a:avLst/>
          </a:prstGeom>
        </p:spPr>
      </p:pic>
      <p:pic>
        <p:nvPicPr>
          <p:cNvPr id="69" name="Picture 68"/>
          <p:cNvPicPr>
            <a:picLocks noChangeAspect="1"/>
          </p:cNvPicPr>
          <p:nvPr/>
        </p:nvPicPr>
        <p:blipFill>
          <a:blip r:embed="rId8">
            <a:clrChange>
              <a:clrFrom>
                <a:srgbClr val="FFFFFF"/>
              </a:clrFrom>
              <a:clrTo>
                <a:srgbClr val="FFFFFF">
                  <a:alpha val="0"/>
                </a:srgbClr>
              </a:clrTo>
            </a:clrChange>
          </a:blip>
          <a:stretch>
            <a:fillRect/>
          </a:stretch>
        </p:blipFill>
        <p:spPr>
          <a:xfrm>
            <a:off x="2454066" y="1668694"/>
            <a:ext cx="228377" cy="428995"/>
          </a:xfrm>
          <a:prstGeom prst="rect">
            <a:avLst/>
          </a:prstGeom>
        </p:spPr>
      </p:pic>
      <p:pic>
        <p:nvPicPr>
          <p:cNvPr id="70" name="Picture 69"/>
          <p:cNvPicPr>
            <a:picLocks noChangeAspect="1"/>
          </p:cNvPicPr>
          <p:nvPr/>
        </p:nvPicPr>
        <p:blipFill>
          <a:blip r:embed="rId9">
            <a:clrChange>
              <a:clrFrom>
                <a:srgbClr val="FFFFFF"/>
              </a:clrFrom>
              <a:clrTo>
                <a:srgbClr val="FFFFFF">
                  <a:alpha val="0"/>
                </a:srgbClr>
              </a:clrTo>
            </a:clrChange>
          </a:blip>
          <a:stretch>
            <a:fillRect/>
          </a:stretch>
        </p:blipFill>
        <p:spPr>
          <a:xfrm>
            <a:off x="2382776" y="2211442"/>
            <a:ext cx="370956" cy="475681"/>
          </a:xfrm>
          <a:prstGeom prst="rect">
            <a:avLst/>
          </a:prstGeom>
        </p:spPr>
      </p:pic>
      <p:pic>
        <p:nvPicPr>
          <p:cNvPr id="14" name="Picture 2" descr="https://d30y9cdsu7xlg0.cloudfront.net/png/504796-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1223" y="5544944"/>
            <a:ext cx="576089" cy="57608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080323" y="74348"/>
            <a:ext cx="2031354" cy="769441"/>
            <a:chOff x="1885524" y="74348"/>
            <a:chExt cx="2031354" cy="769441"/>
          </a:xfrm>
        </p:grpSpPr>
        <p:sp>
          <p:nvSpPr>
            <p:cNvPr id="3" name="TextBox 2"/>
            <p:cNvSpPr txBox="1"/>
            <p:nvPr/>
          </p:nvSpPr>
          <p:spPr>
            <a:xfrm>
              <a:off x="2353630" y="224159"/>
              <a:ext cx="1563248" cy="523220"/>
            </a:xfrm>
            <a:prstGeom prst="rect">
              <a:avLst/>
            </a:prstGeom>
            <a:noFill/>
          </p:spPr>
          <p:txBody>
            <a:bodyPr wrap="none" rtlCol="0" anchor="ctr">
              <a:spAutoFit/>
            </a:bodyPr>
            <a:lstStyle/>
            <a:p>
              <a:r>
                <a:rPr lang="en-US" sz="2800" dirty="0">
                  <a:solidFill>
                    <a:srgbClr val="C00000"/>
                  </a:solidFill>
                  <a:latin typeface="Century Gothic" panose="020B0502020202020204" pitchFamily="34" charset="0"/>
                </a:rPr>
                <a:t>Devices</a:t>
              </a:r>
            </a:p>
          </p:txBody>
        </p:sp>
        <p:sp>
          <p:nvSpPr>
            <p:cNvPr id="15" name="TextBox 14"/>
            <p:cNvSpPr txBox="1"/>
            <p:nvPr/>
          </p:nvSpPr>
          <p:spPr>
            <a:xfrm>
              <a:off x="1885524" y="74348"/>
              <a:ext cx="500458" cy="769441"/>
            </a:xfrm>
            <a:prstGeom prst="rect">
              <a:avLst/>
            </a:prstGeom>
            <a:noFill/>
          </p:spPr>
          <p:txBody>
            <a:bodyPr wrap="none" rtlCol="0" anchor="ctr">
              <a:spAutoFit/>
            </a:bodyPr>
            <a:lstStyle/>
            <a:p>
              <a:r>
                <a:rPr lang="en-US" sz="4400" b="1" dirty="0">
                  <a:solidFill>
                    <a:srgbClr val="C00000"/>
                  </a:solidFill>
                  <a:latin typeface="Century Gothic" panose="020B0502020202020204" pitchFamily="34" charset="0"/>
                </a:rPr>
                <a:t>9</a:t>
              </a:r>
            </a:p>
          </p:txBody>
        </p:sp>
      </p:grpSp>
      <p:pic>
        <p:nvPicPr>
          <p:cNvPr id="16" name="Picture 2" descr="https://d30y9cdsu7xlg0.cloudfront.net/png/967561-2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4"/>
          <p:cNvGrpSpPr>
            <a:grpSpLocks noChangeAspect="1"/>
          </p:cNvGrpSpPr>
          <p:nvPr/>
        </p:nvGrpSpPr>
        <p:grpSpPr bwMode="auto">
          <a:xfrm>
            <a:off x="2159239" y="2693608"/>
            <a:ext cx="798513" cy="698499"/>
            <a:chOff x="235" y="1881"/>
            <a:chExt cx="503" cy="440"/>
          </a:xfrm>
        </p:grpSpPr>
        <p:sp>
          <p:nvSpPr>
            <p:cNvPr id="18"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9"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grpSp>
        <p:nvGrpSpPr>
          <p:cNvPr id="21" name="Group 20">
            <a:extLst>
              <a:ext uri="{FF2B5EF4-FFF2-40B4-BE49-F238E27FC236}">
                <a16:creationId xmlns:a16="http://schemas.microsoft.com/office/drawing/2014/main" id="{F9A81005-B271-44DD-9775-845374B6B3F1}"/>
              </a:ext>
            </a:extLst>
          </p:cNvPr>
          <p:cNvGrpSpPr/>
          <p:nvPr/>
        </p:nvGrpSpPr>
        <p:grpSpPr>
          <a:xfrm>
            <a:off x="4150885" y="831701"/>
            <a:ext cx="5081728" cy="5914991"/>
            <a:chOff x="4150885" y="831701"/>
            <a:chExt cx="5081728" cy="5914991"/>
          </a:xfrm>
        </p:grpSpPr>
        <p:grpSp>
          <p:nvGrpSpPr>
            <p:cNvPr id="22" name="Group 21">
              <a:extLst>
                <a:ext uri="{FF2B5EF4-FFF2-40B4-BE49-F238E27FC236}">
                  <a16:creationId xmlns:a16="http://schemas.microsoft.com/office/drawing/2014/main" id="{1E713EE9-2C3E-4CCA-9340-147670014CE1}"/>
                </a:ext>
              </a:extLst>
            </p:cNvPr>
            <p:cNvGrpSpPr/>
            <p:nvPr/>
          </p:nvGrpSpPr>
          <p:grpSpPr>
            <a:xfrm>
              <a:off x="4252560" y="1150626"/>
              <a:ext cx="3106651" cy="5281217"/>
              <a:chOff x="2129804" y="3963902"/>
              <a:chExt cx="9545868" cy="2586087"/>
            </a:xfrm>
          </p:grpSpPr>
          <p:cxnSp>
            <p:nvCxnSpPr>
              <p:cNvPr id="44" name="Straight Connector 43">
                <a:extLst>
                  <a:ext uri="{FF2B5EF4-FFF2-40B4-BE49-F238E27FC236}">
                    <a16:creationId xmlns:a16="http://schemas.microsoft.com/office/drawing/2014/main" id="{A17B655A-D9B4-4E39-BECC-688ADC025396}"/>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7C5354-68E2-4DDD-B0EB-C7C55F64F88A}"/>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7254C6E-F15B-4756-AB86-8ED70235B28E}"/>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D31C279-0AC0-495A-B39F-A722AA833B39}"/>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E9B58D6-9403-4697-9613-16FD1FEFCE81}"/>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B9BDFBB-F3B7-4193-8003-F387C0894AB1}"/>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6274217-A0CA-4986-8669-596136111CEB}"/>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DC49C5C-0131-491B-B30F-FEBEC077C7FE}"/>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7190630-482B-476A-9470-F1DC39F0709F}"/>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75D1DEB-C137-4E28-9462-A582904E7AF9}"/>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3DE0970-6D7E-4714-9160-4A63836C9B61}"/>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AE127E33-C8D9-403C-A57A-DC751B808BAB}"/>
                </a:ext>
              </a:extLst>
            </p:cNvPr>
            <p:cNvGrpSpPr/>
            <p:nvPr/>
          </p:nvGrpSpPr>
          <p:grpSpPr>
            <a:xfrm>
              <a:off x="4445103" y="1137090"/>
              <a:ext cx="4376379" cy="5305907"/>
              <a:chOff x="4551137" y="1401250"/>
              <a:chExt cx="5424015" cy="5305907"/>
            </a:xfrm>
          </p:grpSpPr>
          <p:cxnSp>
            <p:nvCxnSpPr>
              <p:cNvPr id="36" name="Straight Connector 35">
                <a:extLst>
                  <a:ext uri="{FF2B5EF4-FFF2-40B4-BE49-F238E27FC236}">
                    <a16:creationId xmlns:a16="http://schemas.microsoft.com/office/drawing/2014/main" id="{025D7888-FD0E-456E-9E23-097A9BEC1E5C}"/>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285EAD0-7158-4B22-89F6-3733AABAB49B}"/>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5BAE170-2F2F-49B8-A2D4-0E28445D98FB}"/>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F69A8EE-1663-46F7-BD0B-4E1AD2709890}"/>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F0B0653-75F4-4ABF-8047-2B257359652D}"/>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2610EFD-C5BA-4F72-B419-2E95971EA568}"/>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CD6E26-32DB-4174-AC95-D8ACC44B1161}"/>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8613DED-6380-4E73-9DBB-CCBC7C10759E}"/>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88C7ABA6-8747-44EF-9EB9-C988EADF2F63}"/>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25" name="TextBox 24">
              <a:extLst>
                <a:ext uri="{FF2B5EF4-FFF2-40B4-BE49-F238E27FC236}">
                  <a16:creationId xmlns:a16="http://schemas.microsoft.com/office/drawing/2014/main" id="{84A499A4-6E05-4DD2-9D72-0B29DEA98AAE}"/>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26" name="TextBox 25">
              <a:extLst>
                <a:ext uri="{FF2B5EF4-FFF2-40B4-BE49-F238E27FC236}">
                  <a16:creationId xmlns:a16="http://schemas.microsoft.com/office/drawing/2014/main" id="{ABA47F8D-B206-4F0B-9B24-38DE6E3824D7}"/>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27" name="TextBox 26">
              <a:extLst>
                <a:ext uri="{FF2B5EF4-FFF2-40B4-BE49-F238E27FC236}">
                  <a16:creationId xmlns:a16="http://schemas.microsoft.com/office/drawing/2014/main" id="{854FF5AE-17B2-4212-B0CC-FFA4BA68E0B3}"/>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28" name="Rectangle 27">
              <a:extLst>
                <a:ext uri="{FF2B5EF4-FFF2-40B4-BE49-F238E27FC236}">
                  <a16:creationId xmlns:a16="http://schemas.microsoft.com/office/drawing/2014/main" id="{D06150EF-E478-451F-9175-FCB9FB9DF323}"/>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29" name="Group 28">
              <a:extLst>
                <a:ext uri="{FF2B5EF4-FFF2-40B4-BE49-F238E27FC236}">
                  <a16:creationId xmlns:a16="http://schemas.microsoft.com/office/drawing/2014/main" id="{78F27B45-5303-4192-83FC-45C0EE251890}"/>
                </a:ext>
              </a:extLst>
            </p:cNvPr>
            <p:cNvGrpSpPr/>
            <p:nvPr/>
          </p:nvGrpSpPr>
          <p:grpSpPr>
            <a:xfrm>
              <a:off x="4449252" y="831701"/>
              <a:ext cx="2909959" cy="307777"/>
              <a:chOff x="4449252" y="728669"/>
              <a:chExt cx="2909959" cy="307777"/>
            </a:xfrm>
          </p:grpSpPr>
          <p:cxnSp>
            <p:nvCxnSpPr>
              <p:cNvPr id="34" name="Straight Connector 33">
                <a:extLst>
                  <a:ext uri="{FF2B5EF4-FFF2-40B4-BE49-F238E27FC236}">
                    <a16:creationId xmlns:a16="http://schemas.microsoft.com/office/drawing/2014/main" id="{22A5B358-7A5B-44B0-9799-9BFAFF8BB3EA}"/>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2EE53EDE-A187-43DF-A389-30C7C025F0FB}"/>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30" name="Rectangle 29">
              <a:extLst>
                <a:ext uri="{FF2B5EF4-FFF2-40B4-BE49-F238E27FC236}">
                  <a16:creationId xmlns:a16="http://schemas.microsoft.com/office/drawing/2014/main" id="{C79FD30B-B497-4E5B-B216-723A96400723}"/>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31" name="Straight Connector 30">
              <a:extLst>
                <a:ext uri="{FF2B5EF4-FFF2-40B4-BE49-F238E27FC236}">
                  <a16:creationId xmlns:a16="http://schemas.microsoft.com/office/drawing/2014/main" id="{C83A12D3-F04E-4E09-9F22-165DB4EBDA64}"/>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3DF5482-2304-4003-892C-68F010D32196}"/>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33" name="TextBox 32">
              <a:extLst>
                <a:ext uri="{FF2B5EF4-FFF2-40B4-BE49-F238E27FC236}">
                  <a16:creationId xmlns:a16="http://schemas.microsoft.com/office/drawing/2014/main" id="{A786454D-56AA-454F-8DFB-F295E0FB80AB}"/>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55" name="TextBox 54">
            <a:extLst>
              <a:ext uri="{FF2B5EF4-FFF2-40B4-BE49-F238E27FC236}">
                <a16:creationId xmlns:a16="http://schemas.microsoft.com/office/drawing/2014/main" id="{B72811A9-B19B-47B7-B537-621FBAF0BD00}"/>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56" name="TextBox 55">
            <a:extLst>
              <a:ext uri="{FF2B5EF4-FFF2-40B4-BE49-F238E27FC236}">
                <a16:creationId xmlns:a16="http://schemas.microsoft.com/office/drawing/2014/main" id="{A15F39FD-20B7-4ABF-81FA-11488C121D5C}"/>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Tree>
    <p:extLst>
      <p:ext uri="{BB962C8B-B14F-4D97-AF65-F5344CB8AC3E}">
        <p14:creationId xmlns:p14="http://schemas.microsoft.com/office/powerpoint/2010/main" val="1846365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E81E936-FA0D-4482-9C25-16CA955D92BE}"/>
              </a:ext>
            </a:extLst>
          </p:cNvPr>
          <p:cNvGrpSpPr/>
          <p:nvPr/>
        </p:nvGrpSpPr>
        <p:grpSpPr>
          <a:xfrm>
            <a:off x="169859" y="2254830"/>
            <a:ext cx="11998458" cy="4215429"/>
            <a:chOff x="169859" y="2254830"/>
            <a:chExt cx="11998458" cy="4215429"/>
          </a:xfrm>
        </p:grpSpPr>
        <p:grpSp>
          <p:nvGrpSpPr>
            <p:cNvPr id="14" name="Group 13">
              <a:extLst>
                <a:ext uri="{FF2B5EF4-FFF2-40B4-BE49-F238E27FC236}">
                  <a16:creationId xmlns:a16="http://schemas.microsoft.com/office/drawing/2014/main" id="{E0FBE88D-62A4-4066-B981-71D75D4194B8}"/>
                </a:ext>
              </a:extLst>
            </p:cNvPr>
            <p:cNvGrpSpPr/>
            <p:nvPr/>
          </p:nvGrpSpPr>
          <p:grpSpPr>
            <a:xfrm>
              <a:off x="725862" y="2403835"/>
              <a:ext cx="11093868" cy="3714159"/>
              <a:chOff x="2543175" y="4467225"/>
              <a:chExt cx="8347075" cy="1650769"/>
            </a:xfrm>
          </p:grpSpPr>
          <p:cxnSp>
            <p:nvCxnSpPr>
              <p:cNvPr id="23" name="Straight Connector 22">
                <a:extLst>
                  <a:ext uri="{FF2B5EF4-FFF2-40B4-BE49-F238E27FC236}">
                    <a16:creationId xmlns:a16="http://schemas.microsoft.com/office/drawing/2014/main" id="{57238B66-F504-4DB8-8FAB-4BECCFBE0633}"/>
                  </a:ext>
                </a:extLst>
              </p:cNvPr>
              <p:cNvCxnSpPr>
                <a:cxnSpLocks/>
              </p:cNvCxnSpPr>
              <p:nvPr/>
            </p:nvCxnSpPr>
            <p:spPr>
              <a:xfrm>
                <a:off x="7927942" y="4467225"/>
                <a:ext cx="0" cy="165076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ABC667A-1C1E-44F0-8A9E-28BF76A39CDE}"/>
                  </a:ext>
                </a:extLst>
              </p:cNvPr>
              <p:cNvCxnSpPr>
                <a:cxnSpLocks/>
              </p:cNvCxnSpPr>
              <p:nvPr/>
            </p:nvCxnSpPr>
            <p:spPr>
              <a:xfrm>
                <a:off x="5297864" y="4467225"/>
                <a:ext cx="0" cy="165076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E64FC7-92B9-4C09-8D43-817E3F304C0F}"/>
                  </a:ext>
                </a:extLst>
              </p:cNvPr>
              <p:cNvCxnSpPr>
                <a:cxnSpLocks/>
              </p:cNvCxnSpPr>
              <p:nvPr/>
            </p:nvCxnSpPr>
            <p:spPr>
              <a:xfrm flipV="1">
                <a:off x="2543175" y="4467225"/>
                <a:ext cx="0" cy="1621771"/>
              </a:xfrm>
              <a:prstGeom prst="line">
                <a:avLst/>
              </a:prstGeom>
              <a:ln w="31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793DC51-8608-40B5-BF04-D06DEA65E4B6}"/>
                  </a:ext>
                </a:extLst>
              </p:cNvPr>
              <p:cNvCxnSpPr>
                <a:cxnSpLocks/>
              </p:cNvCxnSpPr>
              <p:nvPr/>
            </p:nvCxnSpPr>
            <p:spPr>
              <a:xfrm flipV="1">
                <a:off x="10890250" y="4467225"/>
                <a:ext cx="0" cy="1621771"/>
              </a:xfrm>
              <a:prstGeom prst="line">
                <a:avLst/>
              </a:prstGeom>
              <a:ln w="31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C67327A-8DE8-4D3A-B243-E13BFE86E612}"/>
                  </a:ext>
                </a:extLst>
              </p:cNvPr>
              <p:cNvCxnSpPr/>
              <p:nvPr/>
            </p:nvCxnSpPr>
            <p:spPr>
              <a:xfrm>
                <a:off x="2543175" y="6110943"/>
                <a:ext cx="8343900"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61E15B-0E64-4135-A9BF-9A335922CAD9}"/>
                  </a:ext>
                </a:extLst>
              </p:cNvPr>
              <p:cNvCxnSpPr/>
              <p:nvPr/>
            </p:nvCxnSpPr>
            <p:spPr>
              <a:xfrm>
                <a:off x="2543175" y="4467225"/>
                <a:ext cx="83439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C2CE1AC-37F7-4044-90A5-C8431C812571}"/>
                  </a:ext>
                </a:extLst>
              </p:cNvPr>
              <p:cNvCxnSpPr/>
              <p:nvPr/>
            </p:nvCxnSpPr>
            <p:spPr>
              <a:xfrm>
                <a:off x="2543175" y="5276850"/>
                <a:ext cx="8343900"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grpSp>
        <p:sp>
          <p:nvSpPr>
            <p:cNvPr id="32" name="Rectangle 31">
              <a:extLst>
                <a:ext uri="{FF2B5EF4-FFF2-40B4-BE49-F238E27FC236}">
                  <a16:creationId xmlns:a16="http://schemas.microsoft.com/office/drawing/2014/main" id="{767C5D45-2307-4B6F-9247-0959C223F507}"/>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 name="Group 1">
              <a:extLst>
                <a:ext uri="{FF2B5EF4-FFF2-40B4-BE49-F238E27FC236}">
                  <a16:creationId xmlns:a16="http://schemas.microsoft.com/office/drawing/2014/main" id="{1DB0C1F1-C13D-45AC-852D-91029BA21382}"/>
                </a:ext>
              </a:extLst>
            </p:cNvPr>
            <p:cNvGrpSpPr/>
            <p:nvPr/>
          </p:nvGrpSpPr>
          <p:grpSpPr>
            <a:xfrm>
              <a:off x="169859" y="6131705"/>
              <a:ext cx="11998458" cy="338554"/>
              <a:chOff x="169859" y="6131705"/>
              <a:chExt cx="11998458" cy="338554"/>
            </a:xfrm>
          </p:grpSpPr>
          <p:sp>
            <p:nvSpPr>
              <p:cNvPr id="35" name="TextBox 34">
                <a:extLst>
                  <a:ext uri="{FF2B5EF4-FFF2-40B4-BE49-F238E27FC236}">
                    <a16:creationId xmlns:a16="http://schemas.microsoft.com/office/drawing/2014/main" id="{4865F207-421B-4A43-9E21-9DC4BB96B26D}"/>
                  </a:ext>
                </a:extLst>
              </p:cNvPr>
              <p:cNvSpPr txBox="1"/>
              <p:nvPr/>
            </p:nvSpPr>
            <p:spPr>
              <a:xfrm>
                <a:off x="169859" y="6131705"/>
                <a:ext cx="907621" cy="338554"/>
              </a:xfrm>
              <a:prstGeom prst="rect">
                <a:avLst/>
              </a:prstGeom>
              <a:noFill/>
            </p:spPr>
            <p:txBody>
              <a:bodyPr wrap="none" rtlCol="0">
                <a:spAutoFit/>
              </a:bodyPr>
              <a:lstStyle/>
              <a:p>
                <a:pPr algn="r"/>
                <a:r>
                  <a:rPr lang="en-US" sz="1600" b="1" dirty="0">
                    <a:solidFill>
                      <a:srgbClr val="B92508"/>
                    </a:solidFill>
                  </a:rPr>
                  <a:t>June 4th</a:t>
                </a:r>
              </a:p>
            </p:txBody>
          </p:sp>
          <p:sp>
            <p:nvSpPr>
              <p:cNvPr id="36" name="TextBox 35">
                <a:extLst>
                  <a:ext uri="{FF2B5EF4-FFF2-40B4-BE49-F238E27FC236}">
                    <a16:creationId xmlns:a16="http://schemas.microsoft.com/office/drawing/2014/main" id="{FEC5C7EE-CE34-40E0-9648-5C89C3398942}"/>
                  </a:ext>
                </a:extLst>
              </p:cNvPr>
              <p:cNvSpPr txBox="1"/>
              <p:nvPr/>
            </p:nvSpPr>
            <p:spPr>
              <a:xfrm>
                <a:off x="3921872" y="6131705"/>
                <a:ext cx="780919" cy="338554"/>
              </a:xfrm>
              <a:prstGeom prst="rect">
                <a:avLst/>
              </a:prstGeom>
              <a:noFill/>
            </p:spPr>
            <p:txBody>
              <a:bodyPr wrap="none" rtlCol="0">
                <a:spAutoFit/>
              </a:bodyPr>
              <a:lstStyle/>
              <a:p>
                <a:pPr algn="r"/>
                <a:r>
                  <a:rPr lang="en-US" sz="1600" b="1" dirty="0">
                    <a:solidFill>
                      <a:srgbClr val="B92508"/>
                    </a:solidFill>
                  </a:rPr>
                  <a:t>July 3</a:t>
                </a:r>
                <a:r>
                  <a:rPr lang="en-US" sz="1600" b="1" baseline="30000" dirty="0">
                    <a:solidFill>
                      <a:srgbClr val="B92508"/>
                    </a:solidFill>
                  </a:rPr>
                  <a:t>rd</a:t>
                </a:r>
                <a:endParaRPr lang="en-US" sz="1600" b="1" dirty="0">
                  <a:solidFill>
                    <a:srgbClr val="B92508"/>
                  </a:solidFill>
                </a:endParaRPr>
              </a:p>
            </p:txBody>
          </p:sp>
          <p:sp>
            <p:nvSpPr>
              <p:cNvPr id="37" name="TextBox 36">
                <a:extLst>
                  <a:ext uri="{FF2B5EF4-FFF2-40B4-BE49-F238E27FC236}">
                    <a16:creationId xmlns:a16="http://schemas.microsoft.com/office/drawing/2014/main" id="{003D9EBA-B09E-4954-913A-7842B5302D8E}"/>
                  </a:ext>
                </a:extLst>
              </p:cNvPr>
              <p:cNvSpPr txBox="1"/>
              <p:nvPr/>
            </p:nvSpPr>
            <p:spPr>
              <a:xfrm>
                <a:off x="7222929" y="6131705"/>
                <a:ext cx="1076898" cy="338554"/>
              </a:xfrm>
              <a:prstGeom prst="rect">
                <a:avLst/>
              </a:prstGeom>
              <a:noFill/>
            </p:spPr>
            <p:txBody>
              <a:bodyPr wrap="none" rtlCol="0">
                <a:spAutoFit/>
              </a:bodyPr>
              <a:lstStyle/>
              <a:p>
                <a:pPr algn="r"/>
                <a:r>
                  <a:rPr lang="en-US" sz="1600" b="1" dirty="0">
                    <a:solidFill>
                      <a:srgbClr val="B92508"/>
                    </a:solidFill>
                  </a:rPr>
                  <a:t>August 1</a:t>
                </a:r>
                <a:r>
                  <a:rPr lang="en-US" sz="1600" b="1" baseline="30000" dirty="0">
                    <a:solidFill>
                      <a:srgbClr val="B92508"/>
                    </a:solidFill>
                  </a:rPr>
                  <a:t>st</a:t>
                </a:r>
                <a:r>
                  <a:rPr lang="en-US" sz="1600" b="1" dirty="0">
                    <a:solidFill>
                      <a:srgbClr val="B92508"/>
                    </a:solidFill>
                  </a:rPr>
                  <a:t> </a:t>
                </a:r>
              </a:p>
            </p:txBody>
          </p:sp>
          <p:sp>
            <p:nvSpPr>
              <p:cNvPr id="38" name="TextBox 37">
                <a:extLst>
                  <a:ext uri="{FF2B5EF4-FFF2-40B4-BE49-F238E27FC236}">
                    <a16:creationId xmlns:a16="http://schemas.microsoft.com/office/drawing/2014/main" id="{7A444A0B-35BE-43A5-8D2D-E53BE4F09750}"/>
                  </a:ext>
                </a:extLst>
              </p:cNvPr>
              <p:cNvSpPr txBox="1"/>
              <p:nvPr/>
            </p:nvSpPr>
            <p:spPr>
              <a:xfrm>
                <a:off x="11258323" y="6131705"/>
                <a:ext cx="909994" cy="338554"/>
              </a:xfrm>
              <a:prstGeom prst="rect">
                <a:avLst/>
              </a:prstGeom>
              <a:noFill/>
            </p:spPr>
            <p:txBody>
              <a:bodyPr wrap="none" rtlCol="0">
                <a:spAutoFit/>
              </a:bodyPr>
              <a:lstStyle/>
              <a:p>
                <a:pPr algn="r"/>
                <a:r>
                  <a:rPr lang="en-US" sz="1600" b="1" dirty="0">
                    <a:solidFill>
                      <a:srgbClr val="B92508"/>
                    </a:solidFill>
                  </a:rPr>
                  <a:t>Sept 2</a:t>
                </a:r>
                <a:r>
                  <a:rPr lang="en-US" sz="1600" b="1" baseline="30000" dirty="0">
                    <a:solidFill>
                      <a:srgbClr val="B92508"/>
                    </a:solidFill>
                  </a:rPr>
                  <a:t>nd</a:t>
                </a:r>
                <a:r>
                  <a:rPr lang="en-US" sz="1600" b="1" dirty="0">
                    <a:solidFill>
                      <a:srgbClr val="B92508"/>
                    </a:solidFill>
                  </a:rPr>
                  <a:t> </a:t>
                </a:r>
              </a:p>
            </p:txBody>
          </p:sp>
        </p:grpSp>
        <p:grpSp>
          <p:nvGrpSpPr>
            <p:cNvPr id="3" name="Group 2">
              <a:extLst>
                <a:ext uri="{FF2B5EF4-FFF2-40B4-BE49-F238E27FC236}">
                  <a16:creationId xmlns:a16="http://schemas.microsoft.com/office/drawing/2014/main" id="{8C59BDFA-867C-4D3A-8284-DD398B76E0DD}"/>
                </a:ext>
              </a:extLst>
            </p:cNvPr>
            <p:cNvGrpSpPr/>
            <p:nvPr/>
          </p:nvGrpSpPr>
          <p:grpSpPr>
            <a:xfrm>
              <a:off x="255514" y="2254830"/>
              <a:ext cx="497252" cy="2156843"/>
              <a:chOff x="255514" y="2254830"/>
              <a:chExt cx="497252" cy="2156843"/>
            </a:xfrm>
          </p:grpSpPr>
          <p:sp>
            <p:nvSpPr>
              <p:cNvPr id="39" name="TextBox 38">
                <a:extLst>
                  <a:ext uri="{FF2B5EF4-FFF2-40B4-BE49-F238E27FC236}">
                    <a16:creationId xmlns:a16="http://schemas.microsoft.com/office/drawing/2014/main" id="{FC45FEA6-D3D8-423F-8CC9-7EE05930E33F}"/>
                  </a:ext>
                </a:extLst>
              </p:cNvPr>
              <p:cNvSpPr txBox="1"/>
              <p:nvPr/>
            </p:nvSpPr>
            <p:spPr>
              <a:xfrm>
                <a:off x="255514" y="2254830"/>
                <a:ext cx="497252" cy="338554"/>
              </a:xfrm>
              <a:prstGeom prst="rect">
                <a:avLst/>
              </a:prstGeom>
              <a:noFill/>
            </p:spPr>
            <p:txBody>
              <a:bodyPr wrap="none" rtlCol="0">
                <a:spAutoFit/>
              </a:bodyPr>
              <a:lstStyle/>
              <a:p>
                <a:pPr algn="r"/>
                <a:r>
                  <a:rPr lang="en-US" sz="1600" b="1" dirty="0">
                    <a:solidFill>
                      <a:schemeClr val="bg1">
                        <a:lumMod val="50000"/>
                      </a:schemeClr>
                    </a:solidFill>
                  </a:rPr>
                  <a:t>100</a:t>
                </a:r>
              </a:p>
            </p:txBody>
          </p:sp>
          <p:sp>
            <p:nvSpPr>
              <p:cNvPr id="40" name="TextBox 39">
                <a:extLst>
                  <a:ext uri="{FF2B5EF4-FFF2-40B4-BE49-F238E27FC236}">
                    <a16:creationId xmlns:a16="http://schemas.microsoft.com/office/drawing/2014/main" id="{5FB4084A-3C84-48C1-BD9A-27C1C5341479}"/>
                  </a:ext>
                </a:extLst>
              </p:cNvPr>
              <p:cNvSpPr txBox="1"/>
              <p:nvPr/>
            </p:nvSpPr>
            <p:spPr>
              <a:xfrm>
                <a:off x="359710" y="4073119"/>
                <a:ext cx="393056" cy="338554"/>
              </a:xfrm>
              <a:prstGeom prst="rect">
                <a:avLst/>
              </a:prstGeom>
              <a:noFill/>
            </p:spPr>
            <p:txBody>
              <a:bodyPr wrap="none" rtlCol="0">
                <a:spAutoFit/>
              </a:bodyPr>
              <a:lstStyle/>
              <a:p>
                <a:pPr algn="r"/>
                <a:r>
                  <a:rPr lang="en-US" sz="1600" b="1" dirty="0">
                    <a:solidFill>
                      <a:schemeClr val="bg1">
                        <a:lumMod val="50000"/>
                      </a:schemeClr>
                    </a:solidFill>
                  </a:rPr>
                  <a:t>50</a:t>
                </a:r>
              </a:p>
            </p:txBody>
          </p:sp>
        </p:grpSp>
      </p:grpSp>
      <p:pic>
        <p:nvPicPr>
          <p:cNvPr id="20" name="Picture 19">
            <a:extLst>
              <a:ext uri="{FF2B5EF4-FFF2-40B4-BE49-F238E27FC236}">
                <a16:creationId xmlns:a16="http://schemas.microsoft.com/office/drawing/2014/main" id="{6ED8F80E-D1FD-467C-A170-2A4712EFBA76}"/>
              </a:ext>
            </a:extLst>
          </p:cNvPr>
          <p:cNvPicPr>
            <a:picLocks noChangeAspect="1"/>
          </p:cNvPicPr>
          <p:nvPr/>
        </p:nvPicPr>
        <p:blipFill rotWithShape="1">
          <a:blip r:embed="rId3"/>
          <a:srcRect l="4609" t="12761" r="83360" b="80040"/>
          <a:stretch/>
        </p:blipFill>
        <p:spPr>
          <a:xfrm>
            <a:off x="5821211" y="6578187"/>
            <a:ext cx="549579" cy="184893"/>
          </a:xfrm>
          <a:prstGeom prst="rect">
            <a:avLst/>
          </a:prstGeom>
        </p:spPr>
      </p:pic>
      <p:sp>
        <p:nvSpPr>
          <p:cNvPr id="21" name="TextBox 20">
            <a:extLst>
              <a:ext uri="{FF2B5EF4-FFF2-40B4-BE49-F238E27FC236}">
                <a16:creationId xmlns:a16="http://schemas.microsoft.com/office/drawing/2014/main" id="{DDAC648B-E45E-444E-BF3C-5FAAFA23F7C3}"/>
              </a:ext>
            </a:extLst>
          </p:cNvPr>
          <p:cNvSpPr txBox="1"/>
          <p:nvPr/>
        </p:nvSpPr>
        <p:spPr>
          <a:xfrm>
            <a:off x="2198168" y="455490"/>
            <a:ext cx="7795686" cy="1261884"/>
          </a:xfrm>
          <a:prstGeom prst="rect">
            <a:avLst/>
          </a:prstGeom>
          <a:noFill/>
        </p:spPr>
        <p:txBody>
          <a:bodyPr wrap="square" rtlCol="0">
            <a:spAutoFit/>
          </a:bodyPr>
          <a:lstStyle/>
          <a:p>
            <a:pPr algn="ctr"/>
            <a:r>
              <a:rPr lang="en-US" sz="4400" dirty="0">
                <a:solidFill>
                  <a:srgbClr val="B92508"/>
                </a:solidFill>
              </a:rPr>
              <a:t>Google Trends Stories</a:t>
            </a:r>
            <a:r>
              <a:rPr lang="en-US" sz="3200" dirty="0">
                <a:solidFill>
                  <a:srgbClr val="B92508"/>
                </a:solidFill>
              </a:rPr>
              <a:t> </a:t>
            </a:r>
          </a:p>
          <a:p>
            <a:pPr algn="ctr"/>
            <a:r>
              <a:rPr lang="en-US" sz="3200" dirty="0">
                <a:solidFill>
                  <a:srgbClr val="B92508"/>
                </a:solidFill>
              </a:rPr>
              <a:t>from “Bummer Summer” 2018</a:t>
            </a:r>
            <a:endParaRPr lang="en-CA" sz="3200" dirty="0">
              <a:solidFill>
                <a:srgbClr val="B92508"/>
              </a:solidFill>
            </a:endParaRPr>
          </a:p>
        </p:txBody>
      </p:sp>
    </p:spTree>
    <p:extLst>
      <p:ext uri="{BB962C8B-B14F-4D97-AF65-F5344CB8AC3E}">
        <p14:creationId xmlns:p14="http://schemas.microsoft.com/office/powerpoint/2010/main" val="1800575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150885" y="831701"/>
            <a:ext cx="5081728" cy="5914991"/>
            <a:chOff x="4150885" y="831701"/>
            <a:chExt cx="5081728" cy="5914991"/>
          </a:xfrm>
        </p:grpSpPr>
        <p:grpSp>
          <p:nvGrpSpPr>
            <p:cNvPr id="160" name="Group 159"/>
            <p:cNvGrpSpPr/>
            <p:nvPr/>
          </p:nvGrpSpPr>
          <p:grpSpPr>
            <a:xfrm>
              <a:off x="4252560" y="1150626"/>
              <a:ext cx="3106651" cy="5281217"/>
              <a:chOff x="2129804" y="3963902"/>
              <a:chExt cx="9545868" cy="2586087"/>
            </a:xfrm>
          </p:grpSpPr>
          <p:cxnSp>
            <p:nvCxnSpPr>
              <p:cNvPr id="161" name="Straight Connector 160"/>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4445103" y="1137090"/>
              <a:ext cx="4376379" cy="5305907"/>
              <a:chOff x="4551137" y="1401250"/>
              <a:chExt cx="5424015" cy="5305907"/>
            </a:xfrm>
          </p:grpSpPr>
          <p:cxnSp>
            <p:nvCxnSpPr>
              <p:cNvPr id="172" name="Straight Connector 171"/>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51FD2B9-8CDF-4150-96DC-540C745B2F8B}"/>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677AB5B-7093-4ADB-9DB7-828E26657895}"/>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87" name="TextBox 186"/>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88" name="TextBox 187"/>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89" name="TextBox 188"/>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40" name="TextBox 39"/>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5" name="Rectangle 14"/>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1" name="Group 10"/>
            <p:cNvGrpSpPr/>
            <p:nvPr/>
          </p:nvGrpSpPr>
          <p:grpSpPr>
            <a:xfrm>
              <a:off x="4449252" y="831701"/>
              <a:ext cx="2909959" cy="307777"/>
              <a:chOff x="4449252" y="728669"/>
              <a:chExt cx="2909959" cy="307777"/>
            </a:xfrm>
          </p:grpSpPr>
          <p:cxnSp>
            <p:nvCxnSpPr>
              <p:cNvPr id="24" name="Straight Connector 23"/>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69" name="Rectangle 68"/>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72" name="Straight Connector 71"/>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89" name="TextBox 88">
              <a:extLst>
                <a:ext uri="{FF2B5EF4-FFF2-40B4-BE49-F238E27FC236}">
                  <a16:creationId xmlns:a16="http://schemas.microsoft.com/office/drawing/2014/main" id="{44692D37-AD34-4E45-A51A-7B2715E4D541}"/>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30" name="TextBox 29"/>
          <p:cNvSpPr txBox="1"/>
          <p:nvPr/>
        </p:nvSpPr>
        <p:spPr>
          <a:xfrm>
            <a:off x="198200" y="6565198"/>
            <a:ext cx="1534394" cy="261610"/>
          </a:xfrm>
          <a:prstGeom prst="rect">
            <a:avLst/>
          </a:prstGeom>
          <a:noFill/>
        </p:spPr>
        <p:txBody>
          <a:bodyPr wrap="none" rtlCol="0">
            <a:spAutoFit/>
          </a:bodyPr>
          <a:lstStyle/>
          <a:p>
            <a:pPr algn="ctr"/>
            <a:r>
              <a:rPr lang="en-US" sz="1100" dirty="0">
                <a:latin typeface="Century Gothic" panose="020B0502020202020204" pitchFamily="34" charset="0"/>
              </a:rPr>
              <a:t>Spring Surveys, MTM</a:t>
            </a:r>
          </a:p>
        </p:txBody>
      </p:sp>
      <p:sp>
        <p:nvSpPr>
          <p:cNvPr id="37" name="TextBox 36"/>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38" name="TextBox 37"/>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
        <p:nvSpPr>
          <p:cNvPr id="71" name="Isosceles Triangle 70"/>
          <p:cNvSpPr/>
          <p:nvPr/>
        </p:nvSpPr>
        <p:spPr>
          <a:xfrm rot="5400000">
            <a:off x="1866704" y="1059553"/>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232990" y="957382"/>
            <a:ext cx="645250" cy="552740"/>
            <a:chOff x="2878137" y="1828801"/>
            <a:chExt cx="442913" cy="379412"/>
          </a:xfrm>
        </p:grpSpPr>
        <p:sp>
          <p:nvSpPr>
            <p:cNvPr id="4" name="AutoShape 3"/>
            <p:cNvSpPr>
              <a:spLocks noChangeAspect="1" noChangeArrowheads="1" noTextEdit="1"/>
            </p:cNvSpPr>
            <p:nvPr/>
          </p:nvSpPr>
          <p:spPr bwMode="auto">
            <a:xfrm>
              <a:off x="2879725" y="1830388"/>
              <a:ext cx="439738"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5"/>
            <p:cNvSpPr>
              <a:spLocks noChangeArrowheads="1"/>
            </p:cNvSpPr>
            <p:nvPr/>
          </p:nvSpPr>
          <p:spPr bwMode="auto">
            <a:xfrm>
              <a:off x="2878137" y="1828801"/>
              <a:ext cx="442913" cy="379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2878137" y="1828801"/>
              <a:ext cx="442913" cy="301625"/>
            </a:xfrm>
            <a:custGeom>
              <a:avLst/>
              <a:gdLst>
                <a:gd name="T0" fmla="*/ 0 w 556"/>
                <a:gd name="T1" fmla="*/ 27 h 380"/>
                <a:gd name="T2" fmla="*/ 2 w 556"/>
                <a:gd name="T3" fmla="*/ 16 h 380"/>
                <a:gd name="T4" fmla="*/ 8 w 556"/>
                <a:gd name="T5" fmla="*/ 8 h 380"/>
                <a:gd name="T6" fmla="*/ 16 w 556"/>
                <a:gd name="T7" fmla="*/ 2 h 380"/>
                <a:gd name="T8" fmla="*/ 27 w 556"/>
                <a:gd name="T9" fmla="*/ 0 h 380"/>
                <a:gd name="T10" fmla="*/ 529 w 556"/>
                <a:gd name="T11" fmla="*/ 0 h 380"/>
                <a:gd name="T12" fmla="*/ 540 w 556"/>
                <a:gd name="T13" fmla="*/ 2 h 380"/>
                <a:gd name="T14" fmla="*/ 548 w 556"/>
                <a:gd name="T15" fmla="*/ 8 h 380"/>
                <a:gd name="T16" fmla="*/ 554 w 556"/>
                <a:gd name="T17" fmla="*/ 16 h 380"/>
                <a:gd name="T18" fmla="*/ 556 w 556"/>
                <a:gd name="T19" fmla="*/ 27 h 380"/>
                <a:gd name="T20" fmla="*/ 556 w 556"/>
                <a:gd name="T21" fmla="*/ 353 h 380"/>
                <a:gd name="T22" fmla="*/ 554 w 556"/>
                <a:gd name="T23" fmla="*/ 363 h 380"/>
                <a:gd name="T24" fmla="*/ 548 w 556"/>
                <a:gd name="T25" fmla="*/ 372 h 380"/>
                <a:gd name="T26" fmla="*/ 540 w 556"/>
                <a:gd name="T27" fmla="*/ 377 h 380"/>
                <a:gd name="T28" fmla="*/ 529 w 556"/>
                <a:gd name="T29" fmla="*/ 380 h 380"/>
                <a:gd name="T30" fmla="*/ 27 w 556"/>
                <a:gd name="T31" fmla="*/ 380 h 380"/>
                <a:gd name="T32" fmla="*/ 16 w 556"/>
                <a:gd name="T33" fmla="*/ 377 h 380"/>
                <a:gd name="T34" fmla="*/ 8 w 556"/>
                <a:gd name="T35" fmla="*/ 372 h 380"/>
                <a:gd name="T36" fmla="*/ 2 w 556"/>
                <a:gd name="T37" fmla="*/ 363 h 380"/>
                <a:gd name="T38" fmla="*/ 0 w 556"/>
                <a:gd name="T39" fmla="*/ 353 h 380"/>
                <a:gd name="T40" fmla="*/ 0 w 556"/>
                <a:gd name="T41" fmla="*/ 2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6" h="380">
                  <a:moveTo>
                    <a:pt x="0" y="27"/>
                  </a:moveTo>
                  <a:lnTo>
                    <a:pt x="2" y="16"/>
                  </a:lnTo>
                  <a:lnTo>
                    <a:pt x="8" y="8"/>
                  </a:lnTo>
                  <a:lnTo>
                    <a:pt x="16" y="2"/>
                  </a:lnTo>
                  <a:lnTo>
                    <a:pt x="27" y="0"/>
                  </a:lnTo>
                  <a:lnTo>
                    <a:pt x="529" y="0"/>
                  </a:lnTo>
                  <a:lnTo>
                    <a:pt x="540" y="2"/>
                  </a:lnTo>
                  <a:lnTo>
                    <a:pt x="548" y="8"/>
                  </a:lnTo>
                  <a:lnTo>
                    <a:pt x="554" y="16"/>
                  </a:lnTo>
                  <a:lnTo>
                    <a:pt x="556" y="27"/>
                  </a:lnTo>
                  <a:lnTo>
                    <a:pt x="556" y="353"/>
                  </a:lnTo>
                  <a:lnTo>
                    <a:pt x="554" y="363"/>
                  </a:lnTo>
                  <a:lnTo>
                    <a:pt x="548" y="372"/>
                  </a:lnTo>
                  <a:lnTo>
                    <a:pt x="540" y="377"/>
                  </a:lnTo>
                  <a:lnTo>
                    <a:pt x="529" y="380"/>
                  </a:lnTo>
                  <a:lnTo>
                    <a:pt x="27" y="380"/>
                  </a:lnTo>
                  <a:lnTo>
                    <a:pt x="16" y="377"/>
                  </a:lnTo>
                  <a:lnTo>
                    <a:pt x="8" y="372"/>
                  </a:lnTo>
                  <a:lnTo>
                    <a:pt x="2" y="363"/>
                  </a:lnTo>
                  <a:lnTo>
                    <a:pt x="0" y="353"/>
                  </a:lnTo>
                  <a:lnTo>
                    <a:pt x="0" y="27"/>
                  </a:lnTo>
                  <a:close/>
                </a:path>
              </a:pathLst>
            </a:custGeom>
            <a:solidFill>
              <a:srgbClr val="E28D3C"/>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3033713" y="2138363"/>
              <a:ext cx="144463" cy="69850"/>
            </a:xfrm>
            <a:custGeom>
              <a:avLst/>
              <a:gdLst>
                <a:gd name="T0" fmla="*/ 22 w 182"/>
                <a:gd name="T1" fmla="*/ 0 h 87"/>
                <a:gd name="T2" fmla="*/ 157 w 182"/>
                <a:gd name="T3" fmla="*/ 1 h 87"/>
                <a:gd name="T4" fmla="*/ 159 w 182"/>
                <a:gd name="T5" fmla="*/ 51 h 87"/>
                <a:gd name="T6" fmla="*/ 162 w 182"/>
                <a:gd name="T7" fmla="*/ 65 h 87"/>
                <a:gd name="T8" fmla="*/ 182 w 182"/>
                <a:gd name="T9" fmla="*/ 81 h 87"/>
                <a:gd name="T10" fmla="*/ 182 w 182"/>
                <a:gd name="T11" fmla="*/ 87 h 87"/>
                <a:gd name="T12" fmla="*/ 0 w 182"/>
                <a:gd name="T13" fmla="*/ 87 h 87"/>
                <a:gd name="T14" fmla="*/ 9 w 182"/>
                <a:gd name="T15" fmla="*/ 70 h 87"/>
                <a:gd name="T16" fmla="*/ 22 w 182"/>
                <a:gd name="T17" fmla="*/ 62 h 87"/>
                <a:gd name="T18" fmla="*/ 26 w 182"/>
                <a:gd name="T19" fmla="*/ 24 h 87"/>
                <a:gd name="T20" fmla="*/ 22 w 182"/>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87">
                  <a:moveTo>
                    <a:pt x="22" y="0"/>
                  </a:moveTo>
                  <a:lnTo>
                    <a:pt x="157" y="1"/>
                  </a:lnTo>
                  <a:lnTo>
                    <a:pt x="159" y="51"/>
                  </a:lnTo>
                  <a:lnTo>
                    <a:pt x="162" y="65"/>
                  </a:lnTo>
                  <a:lnTo>
                    <a:pt x="182" y="81"/>
                  </a:lnTo>
                  <a:lnTo>
                    <a:pt x="182" y="87"/>
                  </a:lnTo>
                  <a:lnTo>
                    <a:pt x="0" y="87"/>
                  </a:lnTo>
                  <a:lnTo>
                    <a:pt x="9" y="70"/>
                  </a:lnTo>
                  <a:lnTo>
                    <a:pt x="22" y="62"/>
                  </a:lnTo>
                  <a:lnTo>
                    <a:pt x="26" y="24"/>
                  </a:lnTo>
                  <a:lnTo>
                    <a:pt x="22" y="0"/>
                  </a:lnTo>
                  <a:close/>
                </a:path>
              </a:pathLst>
            </a:custGeom>
            <a:solidFill>
              <a:srgbClr val="E28D3C"/>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Rectangle 8"/>
            <p:cNvSpPr>
              <a:spLocks noChangeArrowheads="1"/>
            </p:cNvSpPr>
            <p:nvPr/>
          </p:nvSpPr>
          <p:spPr bwMode="auto">
            <a:xfrm>
              <a:off x="2894013" y="1847850"/>
              <a:ext cx="412750" cy="231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74" name="Picture 73"/>
          <p:cNvPicPr>
            <a:picLocks noChangeAspect="1"/>
          </p:cNvPicPr>
          <p:nvPr/>
        </p:nvPicPr>
        <p:blipFill>
          <a:blip r:embed="rId3">
            <a:clrChange>
              <a:clrFrom>
                <a:srgbClr val="FFFFFF"/>
              </a:clrFrom>
              <a:clrTo>
                <a:srgbClr val="FFFFFF">
                  <a:alpha val="0"/>
                </a:srgbClr>
              </a:clrTo>
            </a:clrChange>
          </a:blip>
          <a:stretch>
            <a:fillRect/>
          </a:stretch>
        </p:blipFill>
        <p:spPr>
          <a:xfrm>
            <a:off x="2400391" y="4302784"/>
            <a:ext cx="335727" cy="535617"/>
          </a:xfrm>
          <a:prstGeom prst="rect">
            <a:avLst/>
          </a:prstGeom>
        </p:spPr>
      </p:pic>
      <p:pic>
        <p:nvPicPr>
          <p:cNvPr id="76" name="Picture 75"/>
          <p:cNvPicPr>
            <a:picLocks noChangeAspect="1"/>
          </p:cNvPicPr>
          <p:nvPr/>
        </p:nvPicPr>
        <p:blipFill>
          <a:blip r:embed="rId4">
            <a:clrChange>
              <a:clrFrom>
                <a:srgbClr val="FFFFFF"/>
              </a:clrFrom>
              <a:clrTo>
                <a:srgbClr val="FFFFFF">
                  <a:alpha val="0"/>
                </a:srgbClr>
              </a:clrTo>
            </a:clrChange>
          </a:blip>
          <a:stretch>
            <a:fillRect/>
          </a:stretch>
        </p:blipFill>
        <p:spPr>
          <a:xfrm>
            <a:off x="2236825" y="4881910"/>
            <a:ext cx="662858" cy="662858"/>
          </a:xfrm>
          <a:prstGeom prst="rect">
            <a:avLst/>
          </a:prstGeom>
        </p:spPr>
      </p:pic>
      <p:pic>
        <p:nvPicPr>
          <p:cNvPr id="77" name="Picture 76"/>
          <p:cNvPicPr>
            <a:picLocks noChangeAspect="1"/>
          </p:cNvPicPr>
          <p:nvPr/>
        </p:nvPicPr>
        <p:blipFill>
          <a:blip r:embed="rId5">
            <a:clrChange>
              <a:clrFrom>
                <a:srgbClr val="FFFFFF"/>
              </a:clrFrom>
              <a:clrTo>
                <a:srgbClr val="FFFFFF">
                  <a:alpha val="0"/>
                </a:srgbClr>
              </a:clrTo>
            </a:clrChange>
          </a:blip>
          <a:stretch>
            <a:fillRect/>
          </a:stretch>
        </p:blipFill>
        <p:spPr>
          <a:xfrm>
            <a:off x="2238042" y="953692"/>
            <a:ext cx="660424" cy="566078"/>
          </a:xfrm>
          <a:prstGeom prst="rect">
            <a:avLst/>
          </a:prstGeom>
        </p:spPr>
      </p:pic>
      <p:pic>
        <p:nvPicPr>
          <p:cNvPr id="79" name="Picture 78"/>
          <p:cNvPicPr>
            <a:picLocks noChangeAspect="1"/>
          </p:cNvPicPr>
          <p:nvPr/>
        </p:nvPicPr>
        <p:blipFill>
          <a:blip r:embed="rId6">
            <a:clrChange>
              <a:clrFrom>
                <a:srgbClr val="FFFFFF"/>
              </a:clrFrom>
              <a:clrTo>
                <a:srgbClr val="FFFFFF">
                  <a:alpha val="0"/>
                </a:srgbClr>
              </a:clrTo>
            </a:clrChange>
          </a:blip>
          <a:stretch>
            <a:fillRect/>
          </a:stretch>
        </p:blipFill>
        <p:spPr>
          <a:xfrm>
            <a:off x="2454066" y="1668358"/>
            <a:ext cx="228377" cy="428995"/>
          </a:xfrm>
          <a:prstGeom prst="rect">
            <a:avLst/>
          </a:prstGeom>
        </p:spPr>
      </p:pic>
      <p:pic>
        <p:nvPicPr>
          <p:cNvPr id="64" name="Picture 63"/>
          <p:cNvPicPr>
            <a:picLocks noChangeAspect="1"/>
          </p:cNvPicPr>
          <p:nvPr/>
        </p:nvPicPr>
        <p:blipFill>
          <a:blip r:embed="rId7">
            <a:clrChange>
              <a:clrFrom>
                <a:srgbClr val="FFFFFF"/>
              </a:clrFrom>
              <a:clrTo>
                <a:srgbClr val="FFFFFF">
                  <a:alpha val="0"/>
                </a:srgbClr>
              </a:clrTo>
            </a:clrChange>
          </a:blip>
          <a:stretch>
            <a:fillRect/>
          </a:stretch>
        </p:blipFill>
        <p:spPr>
          <a:xfrm>
            <a:off x="2213288" y="3284488"/>
            <a:ext cx="709933" cy="642286"/>
          </a:xfrm>
          <a:prstGeom prst="rect">
            <a:avLst/>
          </a:prstGeom>
        </p:spPr>
      </p:pic>
      <p:pic>
        <p:nvPicPr>
          <p:cNvPr id="65" name="Picture 64"/>
          <p:cNvPicPr>
            <a:picLocks noChangeAspect="1"/>
          </p:cNvPicPr>
          <p:nvPr/>
        </p:nvPicPr>
        <p:blipFill>
          <a:blip r:embed="rId8">
            <a:clrChange>
              <a:clrFrom>
                <a:srgbClr val="FFFFFF"/>
              </a:clrFrom>
              <a:clrTo>
                <a:srgbClr val="FFFFFF">
                  <a:alpha val="0"/>
                </a:srgbClr>
              </a:clrTo>
            </a:clrChange>
          </a:blip>
          <a:stretch>
            <a:fillRect/>
          </a:stretch>
        </p:blipFill>
        <p:spPr>
          <a:xfrm>
            <a:off x="2271223" y="3845005"/>
            <a:ext cx="570911" cy="380608"/>
          </a:xfrm>
          <a:prstGeom prst="rect">
            <a:avLst/>
          </a:prstGeom>
        </p:spPr>
      </p:pic>
      <p:pic>
        <p:nvPicPr>
          <p:cNvPr id="66" name="Picture 65"/>
          <p:cNvPicPr>
            <a:picLocks noChangeAspect="1"/>
          </p:cNvPicPr>
          <p:nvPr/>
        </p:nvPicPr>
        <p:blipFill>
          <a:blip r:embed="rId9">
            <a:clrChange>
              <a:clrFrom>
                <a:srgbClr val="FFFFFF"/>
              </a:clrFrom>
              <a:clrTo>
                <a:srgbClr val="FFFFFF">
                  <a:alpha val="0"/>
                </a:srgbClr>
              </a:clrTo>
            </a:clrChange>
          </a:blip>
          <a:stretch>
            <a:fillRect/>
          </a:stretch>
        </p:blipFill>
        <p:spPr>
          <a:xfrm>
            <a:off x="2382776" y="2211106"/>
            <a:ext cx="370956" cy="475681"/>
          </a:xfrm>
          <a:prstGeom prst="rect">
            <a:avLst/>
          </a:prstGeom>
        </p:spPr>
      </p:pic>
      <p:grpSp>
        <p:nvGrpSpPr>
          <p:cNvPr id="18" name="Group 17"/>
          <p:cNvGrpSpPr/>
          <p:nvPr/>
        </p:nvGrpSpPr>
        <p:grpSpPr>
          <a:xfrm>
            <a:off x="4318369" y="1491663"/>
            <a:ext cx="7596714" cy="478622"/>
            <a:chOff x="4826369" y="1491663"/>
            <a:chExt cx="7596714" cy="478622"/>
          </a:xfrm>
        </p:grpSpPr>
        <p:grpSp>
          <p:nvGrpSpPr>
            <p:cNvPr id="13" name="Group 12"/>
            <p:cNvGrpSpPr/>
            <p:nvPr/>
          </p:nvGrpSpPr>
          <p:grpSpPr>
            <a:xfrm>
              <a:off x="4826369" y="1491663"/>
              <a:ext cx="7596714" cy="478622"/>
              <a:chOff x="4430129" y="1755823"/>
              <a:chExt cx="7596714" cy="478622"/>
            </a:xfrm>
          </p:grpSpPr>
          <p:cxnSp>
            <p:nvCxnSpPr>
              <p:cNvPr id="53" name="Straight Connector 52"/>
              <p:cNvCxnSpPr/>
              <p:nvPr/>
            </p:nvCxnSpPr>
            <p:spPr>
              <a:xfrm>
                <a:off x="4430129" y="2234445"/>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140124" y="1987309"/>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872979" y="1952584"/>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9520949" y="1771697"/>
                <a:ext cx="1047082" cy="338554"/>
              </a:xfrm>
              <a:prstGeom prst="rect">
                <a:avLst/>
              </a:prstGeom>
              <a:noFill/>
            </p:spPr>
            <p:txBody>
              <a:bodyPr wrap="none" rtlCol="0">
                <a:spAutoFit/>
              </a:bodyPr>
              <a:lstStyle/>
              <a:p>
                <a:pPr algn="r"/>
                <a:r>
                  <a:rPr lang="en-US" sz="1600" dirty="0">
                    <a:solidFill>
                      <a:srgbClr val="CF731F"/>
                    </a:solidFill>
                    <a:latin typeface="Century Gothic" panose="020B0502020202020204" pitchFamily="34" charset="0"/>
                  </a:rPr>
                  <a:t>88%/91%</a:t>
                </a:r>
              </a:p>
            </p:txBody>
          </p:sp>
          <p:sp>
            <p:nvSpPr>
              <p:cNvPr id="60" name="TextBox 59"/>
              <p:cNvSpPr txBox="1"/>
              <p:nvPr/>
            </p:nvSpPr>
            <p:spPr>
              <a:xfrm>
                <a:off x="10567789" y="1755823"/>
                <a:ext cx="1459054" cy="338554"/>
              </a:xfrm>
              <a:prstGeom prst="rect">
                <a:avLst/>
              </a:prstGeom>
              <a:noFill/>
            </p:spPr>
            <p:txBody>
              <a:bodyPr wrap="none" rtlCol="0">
                <a:spAutoFit/>
              </a:bodyPr>
              <a:lstStyle/>
              <a:p>
                <a:r>
                  <a:rPr lang="en-US" sz="1600" dirty="0">
                    <a:solidFill>
                      <a:srgbClr val="CF731F"/>
                    </a:solidFill>
                    <a:latin typeface="Century Gothic" panose="020B0502020202020204" pitchFamily="34" charset="0"/>
                  </a:rPr>
                  <a:t>Desk/Laptop</a:t>
                </a:r>
              </a:p>
            </p:txBody>
          </p:sp>
          <p:cxnSp>
            <p:nvCxnSpPr>
              <p:cNvPr id="61" name="Straight Connector 60"/>
              <p:cNvCxnSpPr/>
              <p:nvPr/>
            </p:nvCxnSpPr>
            <p:spPr>
              <a:xfrm>
                <a:off x="6612882" y="1992457"/>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336782" y="1941657"/>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147C13A-FE53-4BE0-BD69-A6D1BBEE6978}"/>
                  </a:ext>
                </a:extLst>
              </p:cNvPr>
              <p:cNvCxnSpPr/>
              <p:nvPr/>
            </p:nvCxnSpPr>
            <p:spPr>
              <a:xfrm>
                <a:off x="8091065" y="1964999"/>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grpSp>
        <p:sp>
          <p:nvSpPr>
            <p:cNvPr id="70" name="Rectangle 69"/>
            <p:cNvSpPr/>
            <p:nvPr/>
          </p:nvSpPr>
          <p:spPr>
            <a:xfrm>
              <a:off x="9221107" y="1585720"/>
              <a:ext cx="234115" cy="64437"/>
            </a:xfrm>
            <a:prstGeom prst="rect">
              <a:avLst/>
            </a:prstGeom>
            <a:solidFill>
              <a:schemeClr val="bg1"/>
            </a:solidFill>
            <a:ln w="19050">
              <a:solidFill>
                <a:srgbClr val="E28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pic>
        <p:nvPicPr>
          <p:cNvPr id="75" name="Picture 2" descr="https://d30y9cdsu7xlg0.cloudfront.net/png/504796-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1223" y="5544608"/>
            <a:ext cx="576089" cy="576089"/>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3529432" y="307608"/>
            <a:ext cx="5133136" cy="338554"/>
          </a:xfrm>
          <a:prstGeom prst="rect">
            <a:avLst/>
          </a:prstGeom>
          <a:noFill/>
        </p:spPr>
        <p:txBody>
          <a:bodyPr wrap="none" rtlCol="0">
            <a:spAutoFit/>
          </a:bodyPr>
          <a:lstStyle/>
          <a:p>
            <a:pPr algn="ctr"/>
            <a:r>
              <a:rPr lang="en-US" sz="1600" dirty="0">
                <a:solidFill>
                  <a:srgbClr val="B92508"/>
                </a:solidFill>
                <a:latin typeface="Century Gothic" panose="020B0502020202020204" pitchFamily="34" charset="0"/>
              </a:rPr>
              <a:t>Internet Accessing Device Usage, amongst Adults</a:t>
            </a:r>
          </a:p>
        </p:txBody>
      </p:sp>
      <p:pic>
        <p:nvPicPr>
          <p:cNvPr id="78" name="Picture 2" descr="https://d30y9cdsu7xlg0.cloudfront.net/png/967561-2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4"/>
          <p:cNvGrpSpPr>
            <a:grpSpLocks noChangeAspect="1"/>
          </p:cNvGrpSpPr>
          <p:nvPr/>
        </p:nvGrpSpPr>
        <p:grpSpPr bwMode="auto">
          <a:xfrm>
            <a:off x="2159239" y="2693608"/>
            <a:ext cx="798513" cy="698499"/>
            <a:chOff x="235" y="1881"/>
            <a:chExt cx="503" cy="440"/>
          </a:xfrm>
        </p:grpSpPr>
        <p:sp>
          <p:nvSpPr>
            <p:cNvPr id="83"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5"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59319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2000">
                                      <p:stCondLst>
                                        <p:cond delay="500"/>
                                      </p:stCondLst>
                                      <p:childTnLst>
                                        <p:set>
                                          <p:cBhvr>
                                            <p:cTn id="6" dur="1" fill="hold">
                                              <p:stCondLst>
                                                <p:cond delay="0"/>
                                              </p:stCondLst>
                                            </p:cTn>
                                            <p:tgtEl>
                                              <p:spTgt spid="71"/>
                                            </p:tgtEl>
                                            <p:attrNameLst>
                                              <p:attrName>style.visibility</p:attrName>
                                            </p:attrNameLst>
                                          </p:cBhvr>
                                          <p:to>
                                            <p:strVal val="visible"/>
                                          </p:to>
                                        </p:set>
                                        <p:anim calcmode="lin" valueType="num" p14:bounceEnd="42000">
                                          <p:cBhvr additive="base">
                                            <p:cTn id="7" dur="500" fill="hold"/>
                                            <p:tgtEl>
                                              <p:spTgt spid="71"/>
                                            </p:tgtEl>
                                            <p:attrNameLst>
                                              <p:attrName>ppt_x</p:attrName>
                                            </p:attrNameLst>
                                          </p:cBhvr>
                                          <p:tavLst>
                                            <p:tav tm="0">
                                              <p:val>
                                                <p:strVal val="0-#ppt_w/2"/>
                                              </p:val>
                                            </p:tav>
                                            <p:tav tm="100000">
                                              <p:val>
                                                <p:strVal val="#ppt_x"/>
                                              </p:val>
                                            </p:tav>
                                          </p:tavLst>
                                        </p:anim>
                                        <p:anim calcmode="lin" valueType="num" p14:bounceEnd="42000">
                                          <p:cBhvr additive="base">
                                            <p:cTn id="8" dur="500" fill="hold"/>
                                            <p:tgtEl>
                                              <p:spTgt spid="7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xit" presetSubtype="0" fill="hold" nodeType="afterEffect">
                                      <p:stCondLst>
                                        <p:cond delay="0"/>
                                      </p:stCondLst>
                                      <p:childTnLst>
                                        <p:animEffect transition="out" filter="fade">
                                          <p:cBhvr>
                                            <p:cTn id="11" dur="1000"/>
                                            <p:tgtEl>
                                              <p:spTgt spid="77"/>
                                            </p:tgtEl>
                                          </p:cBhvr>
                                        </p:animEffect>
                                        <p:set>
                                          <p:cBhvr>
                                            <p:cTn id="12" dur="1" fill="hold">
                                              <p:stCondLst>
                                                <p:cond delay="999"/>
                                              </p:stCondLst>
                                            </p:cTn>
                                            <p:tgtEl>
                                              <p:spTgt spid="77"/>
                                            </p:tgtEl>
                                            <p:attrNameLst>
                                              <p:attrName>style.visibility</p:attrName>
                                            </p:attrNameLst>
                                          </p:cBhvr>
                                          <p:to>
                                            <p:strVal val="hidden"/>
                                          </p:to>
                                        </p:se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xit" presetSubtype="0" fill="hold" nodeType="afterEffect">
                                      <p:stCondLst>
                                        <p:cond delay="0"/>
                                      </p:stCondLst>
                                      <p:childTnLst>
                                        <p:animEffect transition="out" filter="fade">
                                          <p:cBhvr>
                                            <p:cTn id="11" dur="1000"/>
                                            <p:tgtEl>
                                              <p:spTgt spid="77"/>
                                            </p:tgtEl>
                                          </p:cBhvr>
                                        </p:animEffect>
                                        <p:set>
                                          <p:cBhvr>
                                            <p:cTn id="12" dur="1" fill="hold">
                                              <p:stCondLst>
                                                <p:cond delay="999"/>
                                              </p:stCondLst>
                                            </p:cTn>
                                            <p:tgtEl>
                                              <p:spTgt spid="77"/>
                                            </p:tgtEl>
                                            <p:attrNameLst>
                                              <p:attrName>style.visibility</p:attrName>
                                            </p:attrNameLst>
                                          </p:cBhvr>
                                          <p:to>
                                            <p:strVal val="hidden"/>
                                          </p:to>
                                        </p:se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2000"/>
                                            <p:tgtEl>
                                              <p:spTgt spid="18"/>
                                            </p:tgtEl>
                                          </p:cBhvr>
                                        </p:animEffect>
                                      </p:childTnLst>
                                    </p:cTn>
                                  </p:par>
                                </p:childTnLst>
                              </p:cTn>
                            </p:par>
                            <p:par>
                              <p:cTn id="17" fill="hold">
                                <p:stCondLst>
                                  <p:cond delay="4000"/>
                                </p:stCondLst>
                                <p:childTnLst>
                                  <p:par>
                                    <p:cTn id="18" presetID="10" presetClass="entr" presetSubtype="0" fill="hold" grpId="0" nodeType="after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fade">
                                          <p:cBhvr>
                                            <p:cTn id="20"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87"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11669065-5292-4995-91CD-8C65874BB430}"/>
              </a:ext>
            </a:extLst>
          </p:cNvPr>
          <p:cNvGrpSpPr/>
          <p:nvPr/>
        </p:nvGrpSpPr>
        <p:grpSpPr>
          <a:xfrm>
            <a:off x="4150885" y="831701"/>
            <a:ext cx="5081728" cy="5914991"/>
            <a:chOff x="4150885" y="831701"/>
            <a:chExt cx="5081728" cy="5914991"/>
          </a:xfrm>
        </p:grpSpPr>
        <p:grpSp>
          <p:nvGrpSpPr>
            <p:cNvPr id="127" name="Group 126">
              <a:extLst>
                <a:ext uri="{FF2B5EF4-FFF2-40B4-BE49-F238E27FC236}">
                  <a16:creationId xmlns:a16="http://schemas.microsoft.com/office/drawing/2014/main" id="{8F380D98-1F4F-45FC-A589-9F0F28475F13}"/>
                </a:ext>
              </a:extLst>
            </p:cNvPr>
            <p:cNvGrpSpPr/>
            <p:nvPr/>
          </p:nvGrpSpPr>
          <p:grpSpPr>
            <a:xfrm>
              <a:off x="4252560" y="1150626"/>
              <a:ext cx="3106651" cy="5281217"/>
              <a:chOff x="2129804" y="3963902"/>
              <a:chExt cx="9545868" cy="2586087"/>
            </a:xfrm>
          </p:grpSpPr>
          <p:cxnSp>
            <p:nvCxnSpPr>
              <p:cNvPr id="150" name="Straight Connector 149">
                <a:extLst>
                  <a:ext uri="{FF2B5EF4-FFF2-40B4-BE49-F238E27FC236}">
                    <a16:creationId xmlns:a16="http://schemas.microsoft.com/office/drawing/2014/main" id="{3F6BF602-C641-4495-B37A-D33EA4AEE068}"/>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8CB81825-ABA7-4040-8044-56E1B30F77D4}"/>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CE96AE2-5D33-48F9-83E5-1A5E6FB1F9A1}"/>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E6895455-A7E0-4487-8439-FA565EA6F140}"/>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2DDEB2F-53CB-4F5D-864E-C7D53009374A}"/>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130540D8-4979-4485-B1B5-9A5F10DEA7A8}"/>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561D3601-9134-49F5-858D-7C8A5632C0D0}"/>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D257E62-B621-4D5D-BCF0-56E64715D11B}"/>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DD054554-AFD4-4129-95EB-0AB45D67FE22}"/>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94CD3300-4954-477C-9B28-A757E13D4CBF}"/>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9ED1F79-E410-4CD0-A1B4-1E84EDA16D79}"/>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6A108123-D014-42F4-9868-0C53EDB89F66}"/>
                </a:ext>
              </a:extLst>
            </p:cNvPr>
            <p:cNvGrpSpPr/>
            <p:nvPr/>
          </p:nvGrpSpPr>
          <p:grpSpPr>
            <a:xfrm>
              <a:off x="4445103" y="1137090"/>
              <a:ext cx="4376379" cy="5305907"/>
              <a:chOff x="4551137" y="1401250"/>
              <a:chExt cx="5424015" cy="5305907"/>
            </a:xfrm>
          </p:grpSpPr>
          <p:cxnSp>
            <p:nvCxnSpPr>
              <p:cNvPr id="142" name="Straight Connector 141">
                <a:extLst>
                  <a:ext uri="{FF2B5EF4-FFF2-40B4-BE49-F238E27FC236}">
                    <a16:creationId xmlns:a16="http://schemas.microsoft.com/office/drawing/2014/main" id="{40AF57BA-9C6F-4676-BA3F-701196CEAEB6}"/>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804C2D5-443C-4EF7-88ED-108C2B3677BD}"/>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C946BA1-75DA-4BF5-9905-39102509A1A5}"/>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4DB032A-078F-4A7B-87AD-8AFB38BE4923}"/>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AE713105-4911-4716-BB74-16F0E78C5140}"/>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5D580A-ECF8-487E-BEC7-E7E8A5F5AE43}"/>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79B6578-23CD-4A9A-B240-371FCFF98588}"/>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2B74E69-64F7-4A3C-AAD3-79E1A89DCC5E}"/>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29" name="TextBox 128">
              <a:extLst>
                <a:ext uri="{FF2B5EF4-FFF2-40B4-BE49-F238E27FC236}">
                  <a16:creationId xmlns:a16="http://schemas.microsoft.com/office/drawing/2014/main" id="{AA3A62C7-E23F-46C8-BBF6-8938E9BA3341}"/>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30" name="TextBox 129">
              <a:extLst>
                <a:ext uri="{FF2B5EF4-FFF2-40B4-BE49-F238E27FC236}">
                  <a16:creationId xmlns:a16="http://schemas.microsoft.com/office/drawing/2014/main" id="{185C843B-7A73-49E6-BC7E-1F78735E4AAA}"/>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31" name="TextBox 130">
              <a:extLst>
                <a:ext uri="{FF2B5EF4-FFF2-40B4-BE49-F238E27FC236}">
                  <a16:creationId xmlns:a16="http://schemas.microsoft.com/office/drawing/2014/main" id="{EAB1446D-5822-4E0F-B326-3EECEC9C71D7}"/>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32" name="TextBox 131">
              <a:extLst>
                <a:ext uri="{FF2B5EF4-FFF2-40B4-BE49-F238E27FC236}">
                  <a16:creationId xmlns:a16="http://schemas.microsoft.com/office/drawing/2014/main" id="{E8D2EF5A-0EFC-4DDD-82C5-07234E3A1F35}"/>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34" name="Rectangle 133">
              <a:extLst>
                <a:ext uri="{FF2B5EF4-FFF2-40B4-BE49-F238E27FC236}">
                  <a16:creationId xmlns:a16="http://schemas.microsoft.com/office/drawing/2014/main" id="{AFB37933-9911-46FD-BF7C-CE9F8B041FE1}"/>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35" name="Group 134">
              <a:extLst>
                <a:ext uri="{FF2B5EF4-FFF2-40B4-BE49-F238E27FC236}">
                  <a16:creationId xmlns:a16="http://schemas.microsoft.com/office/drawing/2014/main" id="{C770ECD3-1538-40FB-9EAD-EDA8C8003FDE}"/>
                </a:ext>
              </a:extLst>
            </p:cNvPr>
            <p:cNvGrpSpPr/>
            <p:nvPr/>
          </p:nvGrpSpPr>
          <p:grpSpPr>
            <a:xfrm>
              <a:off x="4449252" y="831701"/>
              <a:ext cx="2909959" cy="307777"/>
              <a:chOff x="4449252" y="728669"/>
              <a:chExt cx="2909959" cy="307777"/>
            </a:xfrm>
          </p:grpSpPr>
          <p:cxnSp>
            <p:nvCxnSpPr>
              <p:cNvPr id="140" name="Straight Connector 139">
                <a:extLst>
                  <a:ext uri="{FF2B5EF4-FFF2-40B4-BE49-F238E27FC236}">
                    <a16:creationId xmlns:a16="http://schemas.microsoft.com/office/drawing/2014/main" id="{5E47D8BB-4D56-4F89-B7C9-FDDDAF2E7BC2}"/>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021F7AA3-88AB-4524-BD97-40790F01B260}"/>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36" name="Rectangle 135">
              <a:extLst>
                <a:ext uri="{FF2B5EF4-FFF2-40B4-BE49-F238E27FC236}">
                  <a16:creationId xmlns:a16="http://schemas.microsoft.com/office/drawing/2014/main" id="{E3D13748-B934-4C68-BF21-12BB45C22518}"/>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37" name="Straight Connector 136">
              <a:extLst>
                <a:ext uri="{FF2B5EF4-FFF2-40B4-BE49-F238E27FC236}">
                  <a16:creationId xmlns:a16="http://schemas.microsoft.com/office/drawing/2014/main" id="{E48E7F61-46B4-44B9-9DC3-1658B85BE3A9}"/>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9E83A9A8-3FB8-4922-B7AE-B322003A9D7B}"/>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39" name="TextBox 138">
              <a:extLst>
                <a:ext uri="{FF2B5EF4-FFF2-40B4-BE49-F238E27FC236}">
                  <a16:creationId xmlns:a16="http://schemas.microsoft.com/office/drawing/2014/main" id="{B357339E-11A9-4E94-9515-389D95D9B5DB}"/>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pic>
        <p:nvPicPr>
          <p:cNvPr id="120" name="Picture 119"/>
          <p:cNvPicPr>
            <a:picLocks noChangeAspect="1"/>
          </p:cNvPicPr>
          <p:nvPr/>
        </p:nvPicPr>
        <p:blipFill>
          <a:blip r:embed="rId3">
            <a:clrChange>
              <a:clrFrom>
                <a:srgbClr val="FFFFFF"/>
              </a:clrFrom>
              <a:clrTo>
                <a:srgbClr val="FFFFFF">
                  <a:alpha val="0"/>
                </a:srgbClr>
              </a:clrTo>
            </a:clrChange>
          </a:blip>
          <a:stretch>
            <a:fillRect/>
          </a:stretch>
        </p:blipFill>
        <p:spPr>
          <a:xfrm>
            <a:off x="2454066" y="1674792"/>
            <a:ext cx="228377" cy="428995"/>
          </a:xfrm>
          <a:prstGeom prst="rect">
            <a:avLst/>
          </a:prstGeom>
        </p:spPr>
      </p:pic>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sp>
        <p:nvSpPr>
          <p:cNvPr id="4" name="Isosceles Triangle 3"/>
          <p:cNvSpPr/>
          <p:nvPr/>
        </p:nvSpPr>
        <p:spPr>
          <a:xfrm rot="5400000">
            <a:off x="1866704" y="1084688"/>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450802" y="1673459"/>
            <a:ext cx="229068" cy="429803"/>
            <a:chOff x="3135311" y="2235204"/>
            <a:chExt cx="153988" cy="288926"/>
          </a:xfrm>
        </p:grpSpPr>
        <p:sp>
          <p:nvSpPr>
            <p:cNvPr id="7" name="AutoShape 3"/>
            <p:cNvSpPr>
              <a:spLocks noChangeAspect="1" noChangeArrowheads="1" noTextEdit="1"/>
            </p:cNvSpPr>
            <p:nvPr/>
          </p:nvSpPr>
          <p:spPr bwMode="auto">
            <a:xfrm>
              <a:off x="3136900" y="2236788"/>
              <a:ext cx="15081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3135311" y="2235204"/>
              <a:ext cx="153988" cy="288926"/>
            </a:xfrm>
            <a:custGeom>
              <a:avLst/>
              <a:gdLst>
                <a:gd name="T0" fmla="*/ 0 w 192"/>
                <a:gd name="T1" fmla="*/ 23 h 362"/>
                <a:gd name="T2" fmla="*/ 2 w 192"/>
                <a:gd name="T3" fmla="*/ 15 h 362"/>
                <a:gd name="T4" fmla="*/ 7 w 192"/>
                <a:gd name="T5" fmla="*/ 7 h 362"/>
                <a:gd name="T6" fmla="*/ 15 w 192"/>
                <a:gd name="T7" fmla="*/ 2 h 362"/>
                <a:gd name="T8" fmla="*/ 23 w 192"/>
                <a:gd name="T9" fmla="*/ 0 h 362"/>
                <a:gd name="T10" fmla="*/ 169 w 192"/>
                <a:gd name="T11" fmla="*/ 0 h 362"/>
                <a:gd name="T12" fmla="*/ 177 w 192"/>
                <a:gd name="T13" fmla="*/ 2 h 362"/>
                <a:gd name="T14" fmla="*/ 185 w 192"/>
                <a:gd name="T15" fmla="*/ 7 h 362"/>
                <a:gd name="T16" fmla="*/ 190 w 192"/>
                <a:gd name="T17" fmla="*/ 15 h 362"/>
                <a:gd name="T18" fmla="*/ 192 w 192"/>
                <a:gd name="T19" fmla="*/ 23 h 362"/>
                <a:gd name="T20" fmla="*/ 192 w 192"/>
                <a:gd name="T21" fmla="*/ 339 h 362"/>
                <a:gd name="T22" fmla="*/ 190 w 192"/>
                <a:gd name="T23" fmla="*/ 347 h 362"/>
                <a:gd name="T24" fmla="*/ 185 w 192"/>
                <a:gd name="T25" fmla="*/ 355 h 362"/>
                <a:gd name="T26" fmla="*/ 177 w 192"/>
                <a:gd name="T27" fmla="*/ 360 h 362"/>
                <a:gd name="T28" fmla="*/ 169 w 192"/>
                <a:gd name="T29" fmla="*/ 362 h 362"/>
                <a:gd name="T30" fmla="*/ 23 w 192"/>
                <a:gd name="T31" fmla="*/ 362 h 362"/>
                <a:gd name="T32" fmla="*/ 15 w 192"/>
                <a:gd name="T33" fmla="*/ 360 h 362"/>
                <a:gd name="T34" fmla="*/ 7 w 192"/>
                <a:gd name="T35" fmla="*/ 355 h 362"/>
                <a:gd name="T36" fmla="*/ 2 w 192"/>
                <a:gd name="T37" fmla="*/ 347 h 362"/>
                <a:gd name="T38" fmla="*/ 0 w 192"/>
                <a:gd name="T39" fmla="*/ 339 h 362"/>
                <a:gd name="T40" fmla="*/ 0 w 192"/>
                <a:gd name="T41" fmla="*/ 2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362">
                  <a:moveTo>
                    <a:pt x="0" y="23"/>
                  </a:moveTo>
                  <a:lnTo>
                    <a:pt x="2" y="15"/>
                  </a:lnTo>
                  <a:lnTo>
                    <a:pt x="7" y="7"/>
                  </a:lnTo>
                  <a:lnTo>
                    <a:pt x="15" y="2"/>
                  </a:lnTo>
                  <a:lnTo>
                    <a:pt x="23" y="0"/>
                  </a:lnTo>
                  <a:lnTo>
                    <a:pt x="169" y="0"/>
                  </a:lnTo>
                  <a:lnTo>
                    <a:pt x="177" y="2"/>
                  </a:lnTo>
                  <a:lnTo>
                    <a:pt x="185" y="7"/>
                  </a:lnTo>
                  <a:lnTo>
                    <a:pt x="190" y="15"/>
                  </a:lnTo>
                  <a:lnTo>
                    <a:pt x="192" y="23"/>
                  </a:lnTo>
                  <a:lnTo>
                    <a:pt x="192" y="339"/>
                  </a:lnTo>
                  <a:lnTo>
                    <a:pt x="190" y="347"/>
                  </a:lnTo>
                  <a:lnTo>
                    <a:pt x="185" y="355"/>
                  </a:lnTo>
                  <a:lnTo>
                    <a:pt x="177" y="360"/>
                  </a:lnTo>
                  <a:lnTo>
                    <a:pt x="169" y="362"/>
                  </a:lnTo>
                  <a:lnTo>
                    <a:pt x="23" y="362"/>
                  </a:lnTo>
                  <a:lnTo>
                    <a:pt x="15" y="360"/>
                  </a:lnTo>
                  <a:lnTo>
                    <a:pt x="7" y="355"/>
                  </a:lnTo>
                  <a:lnTo>
                    <a:pt x="2" y="347"/>
                  </a:lnTo>
                  <a:lnTo>
                    <a:pt x="0" y="339"/>
                  </a:lnTo>
                  <a:lnTo>
                    <a:pt x="0" y="23"/>
                  </a:lnTo>
                  <a:close/>
                </a:path>
              </a:pathLst>
            </a:custGeom>
            <a:solidFill>
              <a:srgbClr val="72891F"/>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3200400" y="2489201"/>
              <a:ext cx="23813" cy="25400"/>
            </a:xfrm>
            <a:custGeom>
              <a:avLst/>
              <a:gdLst>
                <a:gd name="T0" fmla="*/ 0 w 29"/>
                <a:gd name="T1" fmla="*/ 15 h 30"/>
                <a:gd name="T2" fmla="*/ 1 w 29"/>
                <a:gd name="T3" fmla="*/ 8 h 30"/>
                <a:gd name="T4" fmla="*/ 4 w 29"/>
                <a:gd name="T5" fmla="*/ 4 h 30"/>
                <a:gd name="T6" fmla="*/ 8 w 29"/>
                <a:gd name="T7" fmla="*/ 1 h 30"/>
                <a:gd name="T8" fmla="*/ 15 w 29"/>
                <a:gd name="T9" fmla="*/ 0 h 30"/>
                <a:gd name="T10" fmla="*/ 20 w 29"/>
                <a:gd name="T11" fmla="*/ 1 h 30"/>
                <a:gd name="T12" fmla="*/ 24 w 29"/>
                <a:gd name="T13" fmla="*/ 4 h 30"/>
                <a:gd name="T14" fmla="*/ 27 w 29"/>
                <a:gd name="T15" fmla="*/ 8 h 30"/>
                <a:gd name="T16" fmla="*/ 29 w 29"/>
                <a:gd name="T17" fmla="*/ 15 h 30"/>
                <a:gd name="T18" fmla="*/ 27 w 29"/>
                <a:gd name="T19" fmla="*/ 21 h 30"/>
                <a:gd name="T20" fmla="*/ 24 w 29"/>
                <a:gd name="T21" fmla="*/ 25 h 30"/>
                <a:gd name="T22" fmla="*/ 20 w 29"/>
                <a:gd name="T23" fmla="*/ 28 h 30"/>
                <a:gd name="T24" fmla="*/ 15 w 29"/>
                <a:gd name="T25" fmla="*/ 30 h 30"/>
                <a:gd name="T26" fmla="*/ 8 w 29"/>
                <a:gd name="T27" fmla="*/ 28 h 30"/>
                <a:gd name="T28" fmla="*/ 4 w 29"/>
                <a:gd name="T29" fmla="*/ 25 h 30"/>
                <a:gd name="T30" fmla="*/ 1 w 29"/>
                <a:gd name="T31" fmla="*/ 21 h 30"/>
                <a:gd name="T32" fmla="*/ 0 w 29"/>
                <a:gd name="T3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0">
                  <a:moveTo>
                    <a:pt x="0" y="15"/>
                  </a:moveTo>
                  <a:lnTo>
                    <a:pt x="1" y="8"/>
                  </a:lnTo>
                  <a:lnTo>
                    <a:pt x="4" y="4"/>
                  </a:lnTo>
                  <a:lnTo>
                    <a:pt x="8" y="1"/>
                  </a:lnTo>
                  <a:lnTo>
                    <a:pt x="15" y="0"/>
                  </a:lnTo>
                  <a:lnTo>
                    <a:pt x="20" y="1"/>
                  </a:lnTo>
                  <a:lnTo>
                    <a:pt x="24" y="4"/>
                  </a:lnTo>
                  <a:lnTo>
                    <a:pt x="27" y="8"/>
                  </a:lnTo>
                  <a:lnTo>
                    <a:pt x="29" y="15"/>
                  </a:lnTo>
                  <a:lnTo>
                    <a:pt x="27" y="21"/>
                  </a:lnTo>
                  <a:lnTo>
                    <a:pt x="24" y="25"/>
                  </a:lnTo>
                  <a:lnTo>
                    <a:pt x="20" y="28"/>
                  </a:lnTo>
                  <a:lnTo>
                    <a:pt x="15" y="30"/>
                  </a:lnTo>
                  <a:lnTo>
                    <a:pt x="8" y="28"/>
                  </a:lnTo>
                  <a:lnTo>
                    <a:pt x="4" y="25"/>
                  </a:lnTo>
                  <a:lnTo>
                    <a:pt x="1" y="21"/>
                  </a:lnTo>
                  <a:lnTo>
                    <a:pt x="0" y="15"/>
                  </a:lnTo>
                  <a:close/>
                </a:path>
              </a:pathLst>
            </a:custGeom>
            <a:solidFill>
              <a:srgbClr val="72891F"/>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3200400" y="2489201"/>
              <a:ext cx="23813" cy="25400"/>
            </a:xfrm>
            <a:custGeom>
              <a:avLst/>
              <a:gdLst>
                <a:gd name="T0" fmla="*/ 0 w 29"/>
                <a:gd name="T1" fmla="*/ 15 h 30"/>
                <a:gd name="T2" fmla="*/ 1 w 29"/>
                <a:gd name="T3" fmla="*/ 8 h 30"/>
                <a:gd name="T4" fmla="*/ 4 w 29"/>
                <a:gd name="T5" fmla="*/ 4 h 30"/>
                <a:gd name="T6" fmla="*/ 8 w 29"/>
                <a:gd name="T7" fmla="*/ 1 h 30"/>
                <a:gd name="T8" fmla="*/ 15 w 29"/>
                <a:gd name="T9" fmla="*/ 0 h 30"/>
                <a:gd name="T10" fmla="*/ 20 w 29"/>
                <a:gd name="T11" fmla="*/ 1 h 30"/>
                <a:gd name="T12" fmla="*/ 24 w 29"/>
                <a:gd name="T13" fmla="*/ 4 h 30"/>
                <a:gd name="T14" fmla="*/ 27 w 29"/>
                <a:gd name="T15" fmla="*/ 8 h 30"/>
                <a:gd name="T16" fmla="*/ 29 w 29"/>
                <a:gd name="T17" fmla="*/ 15 h 30"/>
                <a:gd name="T18" fmla="*/ 27 w 29"/>
                <a:gd name="T19" fmla="*/ 21 h 30"/>
                <a:gd name="T20" fmla="*/ 24 w 29"/>
                <a:gd name="T21" fmla="*/ 25 h 30"/>
                <a:gd name="T22" fmla="*/ 20 w 29"/>
                <a:gd name="T23" fmla="*/ 28 h 30"/>
                <a:gd name="T24" fmla="*/ 15 w 29"/>
                <a:gd name="T25" fmla="*/ 30 h 30"/>
                <a:gd name="T26" fmla="*/ 8 w 29"/>
                <a:gd name="T27" fmla="*/ 28 h 30"/>
                <a:gd name="T28" fmla="*/ 4 w 29"/>
                <a:gd name="T29" fmla="*/ 25 h 30"/>
                <a:gd name="T30" fmla="*/ 1 w 29"/>
                <a:gd name="T31" fmla="*/ 21 h 30"/>
                <a:gd name="T32" fmla="*/ 0 w 29"/>
                <a:gd name="T3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0">
                  <a:moveTo>
                    <a:pt x="0" y="15"/>
                  </a:moveTo>
                  <a:lnTo>
                    <a:pt x="1" y="8"/>
                  </a:lnTo>
                  <a:lnTo>
                    <a:pt x="4" y="4"/>
                  </a:lnTo>
                  <a:lnTo>
                    <a:pt x="8" y="1"/>
                  </a:lnTo>
                  <a:lnTo>
                    <a:pt x="15" y="0"/>
                  </a:lnTo>
                  <a:lnTo>
                    <a:pt x="20" y="1"/>
                  </a:lnTo>
                  <a:lnTo>
                    <a:pt x="24" y="4"/>
                  </a:lnTo>
                  <a:lnTo>
                    <a:pt x="27" y="8"/>
                  </a:lnTo>
                  <a:lnTo>
                    <a:pt x="29" y="15"/>
                  </a:lnTo>
                  <a:lnTo>
                    <a:pt x="27" y="21"/>
                  </a:lnTo>
                  <a:lnTo>
                    <a:pt x="24" y="25"/>
                  </a:lnTo>
                  <a:lnTo>
                    <a:pt x="20" y="28"/>
                  </a:lnTo>
                  <a:lnTo>
                    <a:pt x="15" y="30"/>
                  </a:lnTo>
                  <a:lnTo>
                    <a:pt x="8" y="28"/>
                  </a:lnTo>
                  <a:lnTo>
                    <a:pt x="4" y="25"/>
                  </a:lnTo>
                  <a:lnTo>
                    <a:pt x="1" y="21"/>
                  </a:lnTo>
                  <a:lnTo>
                    <a:pt x="0" y="15"/>
                  </a:lnTo>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auto">
            <a:xfrm>
              <a:off x="3251200" y="2243138"/>
              <a:ext cx="14288" cy="14288"/>
            </a:xfrm>
            <a:custGeom>
              <a:avLst/>
              <a:gdLst>
                <a:gd name="T0" fmla="*/ 0 w 17"/>
                <a:gd name="T1" fmla="*/ 9 h 17"/>
                <a:gd name="T2" fmla="*/ 0 w 17"/>
                <a:gd name="T3" fmla="*/ 5 h 17"/>
                <a:gd name="T4" fmla="*/ 2 w 17"/>
                <a:gd name="T5" fmla="*/ 3 h 17"/>
                <a:gd name="T6" fmla="*/ 4 w 17"/>
                <a:gd name="T7" fmla="*/ 0 h 17"/>
                <a:gd name="T8" fmla="*/ 8 w 17"/>
                <a:gd name="T9" fmla="*/ 0 h 17"/>
                <a:gd name="T10" fmla="*/ 11 w 17"/>
                <a:gd name="T11" fmla="*/ 0 h 17"/>
                <a:gd name="T12" fmla="*/ 14 w 17"/>
                <a:gd name="T13" fmla="*/ 3 h 17"/>
                <a:gd name="T14" fmla="*/ 16 w 17"/>
                <a:gd name="T15" fmla="*/ 5 h 17"/>
                <a:gd name="T16" fmla="*/ 17 w 17"/>
                <a:gd name="T17" fmla="*/ 9 h 17"/>
                <a:gd name="T18" fmla="*/ 16 w 17"/>
                <a:gd name="T19" fmla="*/ 12 h 17"/>
                <a:gd name="T20" fmla="*/ 14 w 17"/>
                <a:gd name="T21" fmla="*/ 14 h 17"/>
                <a:gd name="T22" fmla="*/ 11 w 17"/>
                <a:gd name="T23" fmla="*/ 16 h 17"/>
                <a:gd name="T24" fmla="*/ 8 w 17"/>
                <a:gd name="T25" fmla="*/ 17 h 17"/>
                <a:gd name="T26" fmla="*/ 4 w 17"/>
                <a:gd name="T27" fmla="*/ 16 h 17"/>
                <a:gd name="T28" fmla="*/ 2 w 17"/>
                <a:gd name="T29" fmla="*/ 14 h 17"/>
                <a:gd name="T30" fmla="*/ 0 w 17"/>
                <a:gd name="T31" fmla="*/ 12 h 17"/>
                <a:gd name="T32" fmla="*/ 0 w 17"/>
                <a:gd name="T3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7">
                  <a:moveTo>
                    <a:pt x="0" y="9"/>
                  </a:moveTo>
                  <a:lnTo>
                    <a:pt x="0" y="5"/>
                  </a:lnTo>
                  <a:lnTo>
                    <a:pt x="2" y="3"/>
                  </a:lnTo>
                  <a:lnTo>
                    <a:pt x="4" y="0"/>
                  </a:lnTo>
                  <a:lnTo>
                    <a:pt x="8" y="0"/>
                  </a:lnTo>
                  <a:lnTo>
                    <a:pt x="11" y="0"/>
                  </a:lnTo>
                  <a:lnTo>
                    <a:pt x="14" y="3"/>
                  </a:lnTo>
                  <a:lnTo>
                    <a:pt x="16" y="5"/>
                  </a:lnTo>
                  <a:lnTo>
                    <a:pt x="17" y="9"/>
                  </a:lnTo>
                  <a:lnTo>
                    <a:pt x="16" y="12"/>
                  </a:lnTo>
                  <a:lnTo>
                    <a:pt x="14" y="14"/>
                  </a:lnTo>
                  <a:lnTo>
                    <a:pt x="11" y="16"/>
                  </a:lnTo>
                  <a:lnTo>
                    <a:pt x="8" y="17"/>
                  </a:lnTo>
                  <a:lnTo>
                    <a:pt x="4" y="16"/>
                  </a:lnTo>
                  <a:lnTo>
                    <a:pt x="2" y="14"/>
                  </a:lnTo>
                  <a:lnTo>
                    <a:pt x="0" y="12"/>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
            <p:cNvSpPr>
              <a:spLocks noChangeArrowheads="1"/>
            </p:cNvSpPr>
            <p:nvPr/>
          </p:nvSpPr>
          <p:spPr bwMode="auto">
            <a:xfrm>
              <a:off x="3151188" y="2259015"/>
              <a:ext cx="123825" cy="214311"/>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0"/>
            <p:cNvSpPr>
              <a:spLocks noChangeArrowheads="1"/>
            </p:cNvSpPr>
            <p:nvPr/>
          </p:nvSpPr>
          <p:spPr bwMode="auto">
            <a:xfrm>
              <a:off x="3155948" y="2263778"/>
              <a:ext cx="112714" cy="206374"/>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5" name="Picture 114"/>
          <p:cNvPicPr>
            <a:picLocks noChangeAspect="1"/>
          </p:cNvPicPr>
          <p:nvPr/>
        </p:nvPicPr>
        <p:blipFill>
          <a:blip r:embed="rId4">
            <a:clrChange>
              <a:clrFrom>
                <a:srgbClr val="FFFFFF"/>
              </a:clrFrom>
              <a:clrTo>
                <a:srgbClr val="FFFFFF">
                  <a:alpha val="0"/>
                </a:srgbClr>
              </a:clrTo>
            </a:clrChange>
          </a:blip>
          <a:stretch>
            <a:fillRect/>
          </a:stretch>
        </p:blipFill>
        <p:spPr>
          <a:xfrm>
            <a:off x="2400391" y="4309218"/>
            <a:ext cx="335727" cy="535617"/>
          </a:xfrm>
          <a:prstGeom prst="rect">
            <a:avLst/>
          </a:prstGeom>
        </p:spPr>
      </p:pic>
      <p:pic>
        <p:nvPicPr>
          <p:cNvPr id="117" name="Picture 116"/>
          <p:cNvPicPr>
            <a:picLocks noChangeAspect="1"/>
          </p:cNvPicPr>
          <p:nvPr/>
        </p:nvPicPr>
        <p:blipFill>
          <a:blip r:embed="rId5">
            <a:clrChange>
              <a:clrFrom>
                <a:srgbClr val="FFFFFF"/>
              </a:clrFrom>
              <a:clrTo>
                <a:srgbClr val="FFFFFF">
                  <a:alpha val="0"/>
                </a:srgbClr>
              </a:clrTo>
            </a:clrChange>
          </a:blip>
          <a:stretch>
            <a:fillRect/>
          </a:stretch>
        </p:blipFill>
        <p:spPr>
          <a:xfrm>
            <a:off x="2236825" y="4888344"/>
            <a:ext cx="662858" cy="662858"/>
          </a:xfrm>
          <a:prstGeom prst="rect">
            <a:avLst/>
          </a:prstGeom>
        </p:spPr>
      </p:pic>
      <p:pic>
        <p:nvPicPr>
          <p:cNvPr id="118" name="Picture 117"/>
          <p:cNvPicPr>
            <a:picLocks noChangeAspect="1"/>
          </p:cNvPicPr>
          <p:nvPr/>
        </p:nvPicPr>
        <p:blipFill>
          <a:blip r:embed="rId6">
            <a:clrChange>
              <a:clrFrom>
                <a:srgbClr val="FFFFFF"/>
              </a:clrFrom>
              <a:clrTo>
                <a:srgbClr val="FFFFFF">
                  <a:alpha val="0"/>
                </a:srgbClr>
              </a:clrTo>
            </a:clrChange>
          </a:blip>
          <a:stretch>
            <a:fillRect/>
          </a:stretch>
        </p:blipFill>
        <p:spPr>
          <a:xfrm>
            <a:off x="2238042" y="960126"/>
            <a:ext cx="660424" cy="566078"/>
          </a:xfrm>
          <a:prstGeom prst="rect">
            <a:avLst/>
          </a:prstGeom>
        </p:spPr>
      </p:pic>
      <p:pic>
        <p:nvPicPr>
          <p:cNvPr id="82" name="Picture 81"/>
          <p:cNvPicPr>
            <a:picLocks noChangeAspect="1"/>
          </p:cNvPicPr>
          <p:nvPr/>
        </p:nvPicPr>
        <p:blipFill>
          <a:blip r:embed="rId7">
            <a:clrChange>
              <a:clrFrom>
                <a:srgbClr val="FFFFFF"/>
              </a:clrFrom>
              <a:clrTo>
                <a:srgbClr val="FFFFFF">
                  <a:alpha val="0"/>
                </a:srgbClr>
              </a:clrTo>
            </a:clrChange>
          </a:blip>
          <a:stretch>
            <a:fillRect/>
          </a:stretch>
        </p:blipFill>
        <p:spPr>
          <a:xfrm>
            <a:off x="2213288" y="3290922"/>
            <a:ext cx="709933" cy="642286"/>
          </a:xfrm>
          <a:prstGeom prst="rect">
            <a:avLst/>
          </a:prstGeom>
        </p:spPr>
      </p:pic>
      <p:pic>
        <p:nvPicPr>
          <p:cNvPr id="83" name="Picture 82"/>
          <p:cNvPicPr>
            <a:picLocks noChangeAspect="1"/>
          </p:cNvPicPr>
          <p:nvPr/>
        </p:nvPicPr>
        <p:blipFill>
          <a:blip r:embed="rId8">
            <a:clrChange>
              <a:clrFrom>
                <a:srgbClr val="FFFFFF"/>
              </a:clrFrom>
              <a:clrTo>
                <a:srgbClr val="FFFFFF">
                  <a:alpha val="0"/>
                </a:srgbClr>
              </a:clrTo>
            </a:clrChange>
          </a:blip>
          <a:stretch>
            <a:fillRect/>
          </a:stretch>
        </p:blipFill>
        <p:spPr>
          <a:xfrm>
            <a:off x="2271223" y="3851439"/>
            <a:ext cx="570911" cy="380608"/>
          </a:xfrm>
          <a:prstGeom prst="rect">
            <a:avLst/>
          </a:prstGeom>
        </p:spPr>
      </p:pic>
      <p:pic>
        <p:nvPicPr>
          <p:cNvPr id="85" name="Picture 84"/>
          <p:cNvPicPr>
            <a:picLocks noChangeAspect="1"/>
          </p:cNvPicPr>
          <p:nvPr/>
        </p:nvPicPr>
        <p:blipFill>
          <a:blip r:embed="rId9">
            <a:clrChange>
              <a:clrFrom>
                <a:srgbClr val="FFFFFF"/>
              </a:clrFrom>
              <a:clrTo>
                <a:srgbClr val="FFFFFF">
                  <a:alpha val="0"/>
                </a:srgbClr>
              </a:clrTo>
            </a:clrChange>
          </a:blip>
          <a:stretch>
            <a:fillRect/>
          </a:stretch>
        </p:blipFill>
        <p:spPr>
          <a:xfrm>
            <a:off x="2382776" y="2217540"/>
            <a:ext cx="370956" cy="475681"/>
          </a:xfrm>
          <a:prstGeom prst="rect">
            <a:avLst/>
          </a:prstGeom>
        </p:spPr>
      </p:pic>
      <p:pic>
        <p:nvPicPr>
          <p:cNvPr id="133" name="Picture 2" descr="https://d30y9cdsu7xlg0.cloudfront.net/png/504796-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1223" y="5551042"/>
            <a:ext cx="576089" cy="576089"/>
          </a:xfrm>
          <a:prstGeom prst="rect">
            <a:avLst/>
          </a:prstGeom>
          <a:noFill/>
          <a:extLst>
            <a:ext uri="{909E8E84-426E-40DD-AFC4-6F175D3DCCD1}">
              <a14:hiddenFill xmlns:a14="http://schemas.microsoft.com/office/drawing/2010/main">
                <a:solidFill>
                  <a:srgbClr val="FFFFFF"/>
                </a:solidFill>
              </a14:hiddenFill>
            </a:ext>
          </a:extLst>
        </p:spPr>
      </p:pic>
      <p:sp>
        <p:nvSpPr>
          <p:cNvPr id="181" name="TextBox 180"/>
          <p:cNvSpPr txBox="1"/>
          <p:nvPr/>
        </p:nvSpPr>
        <p:spPr>
          <a:xfrm>
            <a:off x="3529432" y="307608"/>
            <a:ext cx="5133136" cy="338554"/>
          </a:xfrm>
          <a:prstGeom prst="rect">
            <a:avLst/>
          </a:prstGeom>
          <a:noFill/>
        </p:spPr>
        <p:txBody>
          <a:bodyPr wrap="none" rtlCol="0">
            <a:spAutoFit/>
          </a:bodyPr>
          <a:lstStyle/>
          <a:p>
            <a:pPr algn="ctr"/>
            <a:r>
              <a:rPr lang="en-US" sz="1600" dirty="0">
                <a:solidFill>
                  <a:srgbClr val="B92508"/>
                </a:solidFill>
                <a:latin typeface="Century Gothic" panose="020B0502020202020204" pitchFamily="34" charset="0"/>
              </a:rPr>
              <a:t>Internet Accessing Device Usage, amongst Adults</a:t>
            </a:r>
          </a:p>
        </p:txBody>
      </p:sp>
      <p:grpSp>
        <p:nvGrpSpPr>
          <p:cNvPr id="3" name="Group 2"/>
          <p:cNvGrpSpPr/>
          <p:nvPr/>
        </p:nvGrpSpPr>
        <p:grpSpPr>
          <a:xfrm>
            <a:off x="4329482" y="1352882"/>
            <a:ext cx="7534532" cy="2146664"/>
            <a:chOff x="4329482" y="1352882"/>
            <a:chExt cx="7534532" cy="2146664"/>
          </a:xfrm>
        </p:grpSpPr>
        <p:grpSp>
          <p:nvGrpSpPr>
            <p:cNvPr id="28" name="Group 27"/>
            <p:cNvGrpSpPr/>
            <p:nvPr/>
          </p:nvGrpSpPr>
          <p:grpSpPr>
            <a:xfrm>
              <a:off x="4329482" y="2071881"/>
              <a:ext cx="7534532" cy="1427665"/>
              <a:chOff x="3933242" y="2336041"/>
              <a:chExt cx="7534532" cy="1427665"/>
            </a:xfrm>
          </p:grpSpPr>
          <p:cxnSp>
            <p:nvCxnSpPr>
              <p:cNvPr id="92" name="Straight Connector 91"/>
              <p:cNvCxnSpPr/>
              <p:nvPr/>
            </p:nvCxnSpPr>
            <p:spPr>
              <a:xfrm>
                <a:off x="3933242" y="3763706"/>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639004" y="3447495"/>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376978" y="2994104"/>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8869841" y="2336041"/>
                <a:ext cx="1047082" cy="338554"/>
              </a:xfrm>
              <a:prstGeom prst="rect">
                <a:avLst/>
              </a:prstGeom>
              <a:noFill/>
            </p:spPr>
            <p:txBody>
              <a:bodyPr wrap="none" rtlCol="0">
                <a:spAutoFit/>
              </a:bodyPr>
              <a:lstStyle/>
              <a:p>
                <a:pPr algn="r"/>
                <a:r>
                  <a:rPr lang="en-US" sz="1600" dirty="0">
                    <a:solidFill>
                      <a:srgbClr val="72891F"/>
                    </a:solidFill>
                    <a:latin typeface="Century Gothic" panose="020B0502020202020204" pitchFamily="34" charset="0"/>
                  </a:rPr>
                  <a:t>82%/96%</a:t>
                </a:r>
              </a:p>
            </p:txBody>
          </p:sp>
          <p:sp>
            <p:nvSpPr>
              <p:cNvPr id="102" name="TextBox 101"/>
              <p:cNvSpPr txBox="1"/>
              <p:nvPr/>
            </p:nvSpPr>
            <p:spPr>
              <a:xfrm>
                <a:off x="10021544" y="2336497"/>
                <a:ext cx="1446230" cy="338554"/>
              </a:xfrm>
              <a:prstGeom prst="rect">
                <a:avLst/>
              </a:prstGeom>
              <a:noFill/>
            </p:spPr>
            <p:txBody>
              <a:bodyPr wrap="none" rtlCol="0">
                <a:spAutoFit/>
              </a:bodyPr>
              <a:lstStyle/>
              <a:p>
                <a:r>
                  <a:rPr lang="en-US" sz="1600" dirty="0">
                    <a:solidFill>
                      <a:srgbClr val="4A632B"/>
                    </a:solidFill>
                    <a:latin typeface="Century Gothic" panose="020B0502020202020204" pitchFamily="34" charset="0"/>
                  </a:rPr>
                  <a:t>Smart Phone</a:t>
                </a:r>
              </a:p>
            </p:txBody>
          </p:sp>
          <p:cxnSp>
            <p:nvCxnSpPr>
              <p:cNvPr id="106" name="Straight Connector 105"/>
              <p:cNvCxnSpPr/>
              <p:nvPr/>
            </p:nvCxnSpPr>
            <p:spPr>
              <a:xfrm>
                <a:off x="6097901" y="2716470"/>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6828151" y="2516445"/>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382AEA5-607A-4FE8-8D43-1365C645B24E}"/>
                  </a:ext>
                </a:extLst>
              </p:cNvPr>
              <p:cNvCxnSpPr/>
              <p:nvPr/>
            </p:nvCxnSpPr>
            <p:spPr>
              <a:xfrm>
                <a:off x="7559671" y="2384365"/>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grpSp>
        <p:sp>
          <p:nvSpPr>
            <p:cNvPr id="110" name="Rectangle 109"/>
            <p:cNvSpPr/>
            <p:nvPr/>
          </p:nvSpPr>
          <p:spPr>
            <a:xfrm>
              <a:off x="8706534" y="1352882"/>
              <a:ext cx="234115" cy="64437"/>
            </a:xfrm>
            <a:prstGeom prst="rect">
              <a:avLst/>
            </a:prstGeom>
            <a:solidFill>
              <a:schemeClr val="bg1"/>
            </a:solidFill>
            <a:ln w="19050">
              <a:solidFill>
                <a:srgbClr val="72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pic>
        <p:nvPicPr>
          <p:cNvPr id="73" name="Picture 2" descr="https://d30y9cdsu7xlg0.cloudfront.net/png/967561-2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4"/>
          <p:cNvGrpSpPr>
            <a:grpSpLocks noChangeAspect="1"/>
          </p:cNvGrpSpPr>
          <p:nvPr/>
        </p:nvGrpSpPr>
        <p:grpSpPr bwMode="auto">
          <a:xfrm>
            <a:off x="2159239" y="2693608"/>
            <a:ext cx="798513" cy="698499"/>
            <a:chOff x="235" y="1881"/>
            <a:chExt cx="503" cy="440"/>
          </a:xfrm>
        </p:grpSpPr>
        <p:sp>
          <p:nvSpPr>
            <p:cNvPr id="122"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163" name="TextBox 162">
            <a:extLst>
              <a:ext uri="{FF2B5EF4-FFF2-40B4-BE49-F238E27FC236}">
                <a16:creationId xmlns:a16="http://schemas.microsoft.com/office/drawing/2014/main" id="{57C91374-8C2B-4693-8F26-873075262458}"/>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164" name="TextBox 163">
            <a:extLst>
              <a:ext uri="{FF2B5EF4-FFF2-40B4-BE49-F238E27FC236}">
                <a16:creationId xmlns:a16="http://schemas.microsoft.com/office/drawing/2014/main" id="{B3CAA3D8-507D-4E08-B308-9FEC2F486E79}"/>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Tree>
    <p:extLst>
      <p:ext uri="{BB962C8B-B14F-4D97-AF65-F5344CB8AC3E}">
        <p14:creationId xmlns:p14="http://schemas.microsoft.com/office/powerpoint/2010/main" val="3552468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14:presetBounceEnd="46000">
                                      <p:stCondLst>
                                        <p:cond delay="0"/>
                                      </p:stCondLst>
                                      <p:childTnLst>
                                        <p:animMotion origin="layout" path="M 3.54167E-6 -2.96296E-6 L 3.54167E-6 0.10047 " pathEditMode="relative" rAng="0" ptsTypes="AA" p14:bounceEnd="46000">
                                          <p:cBhvr>
                                            <p:cTn id="6" dur="500" fill="hold"/>
                                            <p:tgtEl>
                                              <p:spTgt spid="4"/>
                                            </p:tgtEl>
                                            <p:attrNameLst>
                                              <p:attrName>ppt_x</p:attrName>
                                              <p:attrName>ppt_y</p:attrName>
                                            </p:attrNameLst>
                                          </p:cBhvr>
                                          <p:rCtr x="0" y="5023"/>
                                        </p:animMotion>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54167E-6 -2.96296E-6 L 3.54167E-6 0.10047 " pathEditMode="relative" rAng="0" ptsTypes="AA">
                                          <p:cBhvr>
                                            <p:cTn id="6" dur="500" fill="hold"/>
                                            <p:tgtEl>
                                              <p:spTgt spid="4"/>
                                            </p:tgtEl>
                                            <p:attrNameLst>
                                              <p:attrName>ppt_x</p:attrName>
                                              <p:attrName>ppt_y</p:attrName>
                                            </p:attrNameLst>
                                          </p:cBhvr>
                                          <p:rCtr x="0" y="5023"/>
                                        </p:animMotion>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2000"/>
                                            <p:tgtEl>
                                              <p:spTgt spid="3"/>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fade">
                                          <p:cBhvr>
                                            <p:cTn id="1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0"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09">
            <a:extLst>
              <a:ext uri="{FF2B5EF4-FFF2-40B4-BE49-F238E27FC236}">
                <a16:creationId xmlns:a16="http://schemas.microsoft.com/office/drawing/2014/main" id="{A315EDF8-34E0-4F35-B154-3C716C0F5403}"/>
              </a:ext>
            </a:extLst>
          </p:cNvPr>
          <p:cNvGrpSpPr/>
          <p:nvPr/>
        </p:nvGrpSpPr>
        <p:grpSpPr>
          <a:xfrm>
            <a:off x="4150885" y="831701"/>
            <a:ext cx="5081728" cy="5914991"/>
            <a:chOff x="4150885" y="831701"/>
            <a:chExt cx="5081728" cy="5914991"/>
          </a:xfrm>
        </p:grpSpPr>
        <p:grpSp>
          <p:nvGrpSpPr>
            <p:cNvPr id="139" name="Group 138">
              <a:extLst>
                <a:ext uri="{FF2B5EF4-FFF2-40B4-BE49-F238E27FC236}">
                  <a16:creationId xmlns:a16="http://schemas.microsoft.com/office/drawing/2014/main" id="{C80E67C9-F020-4CA3-852D-387F5AA90B36}"/>
                </a:ext>
              </a:extLst>
            </p:cNvPr>
            <p:cNvGrpSpPr/>
            <p:nvPr/>
          </p:nvGrpSpPr>
          <p:grpSpPr>
            <a:xfrm>
              <a:off x="4252560" y="1150626"/>
              <a:ext cx="3106651" cy="5281217"/>
              <a:chOff x="2129804" y="3963902"/>
              <a:chExt cx="9545868" cy="2586087"/>
            </a:xfrm>
          </p:grpSpPr>
          <p:cxnSp>
            <p:nvCxnSpPr>
              <p:cNvPr id="169" name="Straight Connector 168">
                <a:extLst>
                  <a:ext uri="{FF2B5EF4-FFF2-40B4-BE49-F238E27FC236}">
                    <a16:creationId xmlns:a16="http://schemas.microsoft.com/office/drawing/2014/main" id="{36443FA5-4F30-49B3-B7A0-A145542F8AD2}"/>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A02CA8B9-C4A5-4088-B6F4-C9196172DE4E}"/>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A145663-9F20-4743-8091-B8225CC710AA}"/>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F00A0ED2-7C9E-430D-A7B7-A5FA3C611C60}"/>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345FBC81-825D-411F-8DC7-9C3161193E24}"/>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0BA8B7B-7EDA-469E-9C69-EEBB03F6AD79}"/>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1A2E659B-6228-4EFD-B3A7-94CF678D84A3}"/>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59C2D69-FD5F-4917-AB6C-DA62ADE8FAC6}"/>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21CE6C18-044A-42E9-BF8D-4173FACD61AA}"/>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EC61147-E082-4AB0-8D0B-7D30ED7E4647}"/>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19D8BF9-F804-4BFD-B5F9-79C491617D09}"/>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9EB2045D-7026-48FE-8DCC-42D448DD7512}"/>
                </a:ext>
              </a:extLst>
            </p:cNvPr>
            <p:cNvGrpSpPr/>
            <p:nvPr/>
          </p:nvGrpSpPr>
          <p:grpSpPr>
            <a:xfrm>
              <a:off x="4445103" y="1137090"/>
              <a:ext cx="4376379" cy="5305907"/>
              <a:chOff x="4551137" y="1401250"/>
              <a:chExt cx="5424015" cy="5305907"/>
            </a:xfrm>
          </p:grpSpPr>
          <p:cxnSp>
            <p:nvCxnSpPr>
              <p:cNvPr id="161" name="Straight Connector 160">
                <a:extLst>
                  <a:ext uri="{FF2B5EF4-FFF2-40B4-BE49-F238E27FC236}">
                    <a16:creationId xmlns:a16="http://schemas.microsoft.com/office/drawing/2014/main" id="{8DBC56EE-E1B6-4E52-8EB1-009862CCE9DA}"/>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B6EFB419-D60C-41C9-8365-CD503ED28596}"/>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32A0A56A-F217-4427-8250-7C3F78B67106}"/>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278F3A9F-8FF8-4C38-92D2-9FF3BD019C16}"/>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7DC9BA83-7C4F-4D88-A189-178B8E1622D7}"/>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BE2BFA4-2EDD-4536-84C1-F53762563930}"/>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EF8C36B-979E-478C-83C8-38671C6470B7}"/>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CD9ED5B0-2D69-40B1-A6B5-63AF7A7BA8F9}"/>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1" name="TextBox 140">
              <a:extLst>
                <a:ext uri="{FF2B5EF4-FFF2-40B4-BE49-F238E27FC236}">
                  <a16:creationId xmlns:a16="http://schemas.microsoft.com/office/drawing/2014/main" id="{628123AA-7836-4EA5-994A-1FE57A529E58}"/>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42" name="TextBox 141">
              <a:extLst>
                <a:ext uri="{FF2B5EF4-FFF2-40B4-BE49-F238E27FC236}">
                  <a16:creationId xmlns:a16="http://schemas.microsoft.com/office/drawing/2014/main" id="{8A554976-FE6F-4998-B9CD-D915F8727693}"/>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43" name="TextBox 142">
              <a:extLst>
                <a:ext uri="{FF2B5EF4-FFF2-40B4-BE49-F238E27FC236}">
                  <a16:creationId xmlns:a16="http://schemas.microsoft.com/office/drawing/2014/main" id="{CDD03E6B-8F9D-4967-AF9D-72C4CE2832BF}"/>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47" name="TextBox 146">
              <a:extLst>
                <a:ext uri="{FF2B5EF4-FFF2-40B4-BE49-F238E27FC236}">
                  <a16:creationId xmlns:a16="http://schemas.microsoft.com/office/drawing/2014/main" id="{45602A7A-70DC-46B0-8B8D-5E07297B0CB0}"/>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48" name="Rectangle 147">
              <a:extLst>
                <a:ext uri="{FF2B5EF4-FFF2-40B4-BE49-F238E27FC236}">
                  <a16:creationId xmlns:a16="http://schemas.microsoft.com/office/drawing/2014/main" id="{D88514E6-A694-4D27-A585-1EFF452061EA}"/>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49" name="Group 148">
              <a:extLst>
                <a:ext uri="{FF2B5EF4-FFF2-40B4-BE49-F238E27FC236}">
                  <a16:creationId xmlns:a16="http://schemas.microsoft.com/office/drawing/2014/main" id="{7B93F9B3-258A-411D-A569-B5C5470BE30C}"/>
                </a:ext>
              </a:extLst>
            </p:cNvPr>
            <p:cNvGrpSpPr/>
            <p:nvPr/>
          </p:nvGrpSpPr>
          <p:grpSpPr>
            <a:xfrm>
              <a:off x="4449252" y="831701"/>
              <a:ext cx="2909959" cy="307777"/>
              <a:chOff x="4449252" y="728669"/>
              <a:chExt cx="2909959" cy="307777"/>
            </a:xfrm>
          </p:grpSpPr>
          <p:cxnSp>
            <p:nvCxnSpPr>
              <p:cNvPr id="159" name="Straight Connector 158">
                <a:extLst>
                  <a:ext uri="{FF2B5EF4-FFF2-40B4-BE49-F238E27FC236}">
                    <a16:creationId xmlns:a16="http://schemas.microsoft.com/office/drawing/2014/main" id="{A13348FB-6D27-4B51-93C4-2601E1DED627}"/>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60" name="Rectangle 159">
                <a:extLst>
                  <a:ext uri="{FF2B5EF4-FFF2-40B4-BE49-F238E27FC236}">
                    <a16:creationId xmlns:a16="http://schemas.microsoft.com/office/drawing/2014/main" id="{8D2377CD-3BEC-45B7-B1E2-F869DAF3003D}"/>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50" name="Rectangle 149">
              <a:extLst>
                <a:ext uri="{FF2B5EF4-FFF2-40B4-BE49-F238E27FC236}">
                  <a16:creationId xmlns:a16="http://schemas.microsoft.com/office/drawing/2014/main" id="{3BEF7A1F-52B2-4BD5-93C7-FD5A408ACDB6}"/>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56" name="Straight Connector 155">
              <a:extLst>
                <a:ext uri="{FF2B5EF4-FFF2-40B4-BE49-F238E27FC236}">
                  <a16:creationId xmlns:a16="http://schemas.microsoft.com/office/drawing/2014/main" id="{DA792144-C2AF-4BBA-96F1-423DF95D4D51}"/>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4803C39A-6C5B-4644-B6F1-AD6C69AC1115}"/>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58" name="TextBox 157">
              <a:extLst>
                <a:ext uri="{FF2B5EF4-FFF2-40B4-BE49-F238E27FC236}">
                  <a16:creationId xmlns:a16="http://schemas.microsoft.com/office/drawing/2014/main" id="{3809224C-D793-420D-9603-A83A2F08C572}"/>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sp>
        <p:nvSpPr>
          <p:cNvPr id="186" name="Isosceles Triangle 185"/>
          <p:cNvSpPr/>
          <p:nvPr/>
        </p:nvSpPr>
        <p:spPr>
          <a:xfrm rot="5400000">
            <a:off x="1866704" y="1749282"/>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Picture 114"/>
          <p:cNvPicPr>
            <a:picLocks noChangeAspect="1"/>
          </p:cNvPicPr>
          <p:nvPr/>
        </p:nvPicPr>
        <p:blipFill>
          <a:blip r:embed="rId3">
            <a:clrChange>
              <a:clrFrom>
                <a:srgbClr val="FFFFFF"/>
              </a:clrFrom>
              <a:clrTo>
                <a:srgbClr val="FFFFFF">
                  <a:alpha val="0"/>
                </a:srgbClr>
              </a:clrTo>
            </a:clrChange>
          </a:blip>
          <a:stretch>
            <a:fillRect/>
          </a:stretch>
        </p:blipFill>
        <p:spPr>
          <a:xfrm>
            <a:off x="2400391" y="4309218"/>
            <a:ext cx="335727" cy="535617"/>
          </a:xfrm>
          <a:prstGeom prst="rect">
            <a:avLst/>
          </a:prstGeom>
        </p:spPr>
      </p:pic>
      <p:pic>
        <p:nvPicPr>
          <p:cNvPr id="117" name="Picture 116"/>
          <p:cNvPicPr>
            <a:picLocks noChangeAspect="1"/>
          </p:cNvPicPr>
          <p:nvPr/>
        </p:nvPicPr>
        <p:blipFill>
          <a:blip r:embed="rId4">
            <a:clrChange>
              <a:clrFrom>
                <a:srgbClr val="FFFFFF"/>
              </a:clrFrom>
              <a:clrTo>
                <a:srgbClr val="FFFFFF">
                  <a:alpha val="0"/>
                </a:srgbClr>
              </a:clrTo>
            </a:clrChange>
          </a:blip>
          <a:stretch>
            <a:fillRect/>
          </a:stretch>
        </p:blipFill>
        <p:spPr>
          <a:xfrm>
            <a:off x="2236825" y="4888344"/>
            <a:ext cx="662858" cy="662858"/>
          </a:xfrm>
          <a:prstGeom prst="rect">
            <a:avLst/>
          </a:prstGeom>
        </p:spPr>
      </p:pic>
      <p:pic>
        <p:nvPicPr>
          <p:cNvPr id="118" name="Picture 117"/>
          <p:cNvPicPr>
            <a:picLocks noChangeAspect="1"/>
          </p:cNvPicPr>
          <p:nvPr/>
        </p:nvPicPr>
        <p:blipFill>
          <a:blip r:embed="rId5">
            <a:clrChange>
              <a:clrFrom>
                <a:srgbClr val="FFFFFF"/>
              </a:clrFrom>
              <a:clrTo>
                <a:srgbClr val="FFFFFF">
                  <a:alpha val="0"/>
                </a:srgbClr>
              </a:clrTo>
            </a:clrChange>
          </a:blip>
          <a:stretch>
            <a:fillRect/>
          </a:stretch>
        </p:blipFill>
        <p:spPr>
          <a:xfrm>
            <a:off x="2238042" y="960126"/>
            <a:ext cx="660424" cy="566078"/>
          </a:xfrm>
          <a:prstGeom prst="rect">
            <a:avLst/>
          </a:prstGeom>
        </p:spPr>
      </p:pic>
      <p:pic>
        <p:nvPicPr>
          <p:cNvPr id="120" name="Picture 119"/>
          <p:cNvPicPr>
            <a:picLocks noChangeAspect="1"/>
          </p:cNvPicPr>
          <p:nvPr/>
        </p:nvPicPr>
        <p:blipFill>
          <a:blip r:embed="rId6">
            <a:clrChange>
              <a:clrFrom>
                <a:srgbClr val="FFFFFF"/>
              </a:clrFrom>
              <a:clrTo>
                <a:srgbClr val="FFFFFF">
                  <a:alpha val="0"/>
                </a:srgbClr>
              </a:clrTo>
            </a:clrChange>
          </a:blip>
          <a:stretch>
            <a:fillRect/>
          </a:stretch>
        </p:blipFill>
        <p:spPr>
          <a:xfrm>
            <a:off x="2454066" y="1674792"/>
            <a:ext cx="228377" cy="428995"/>
          </a:xfrm>
          <a:prstGeom prst="rect">
            <a:avLst/>
          </a:prstGeom>
        </p:spPr>
      </p:pic>
      <p:pic>
        <p:nvPicPr>
          <p:cNvPr id="111" name="Picture 110"/>
          <p:cNvPicPr>
            <a:picLocks noChangeAspect="1"/>
          </p:cNvPicPr>
          <p:nvPr/>
        </p:nvPicPr>
        <p:blipFill>
          <a:blip r:embed="rId7">
            <a:clrChange>
              <a:clrFrom>
                <a:srgbClr val="FFFFFF"/>
              </a:clrFrom>
              <a:clrTo>
                <a:srgbClr val="FFFFFF">
                  <a:alpha val="0"/>
                </a:srgbClr>
              </a:clrTo>
            </a:clrChange>
          </a:blip>
          <a:stretch>
            <a:fillRect/>
          </a:stretch>
        </p:blipFill>
        <p:spPr>
          <a:xfrm>
            <a:off x="2213288" y="3290922"/>
            <a:ext cx="709933" cy="642286"/>
          </a:xfrm>
          <a:prstGeom prst="rect">
            <a:avLst/>
          </a:prstGeom>
        </p:spPr>
      </p:pic>
      <p:grpSp>
        <p:nvGrpSpPr>
          <p:cNvPr id="132" name="Group 131"/>
          <p:cNvGrpSpPr/>
          <p:nvPr/>
        </p:nvGrpSpPr>
        <p:grpSpPr>
          <a:xfrm>
            <a:off x="2376635" y="2215790"/>
            <a:ext cx="364686" cy="466891"/>
            <a:chOff x="3736976" y="2771776"/>
            <a:chExt cx="249237" cy="319087"/>
          </a:xfrm>
        </p:grpSpPr>
        <p:sp>
          <p:nvSpPr>
            <p:cNvPr id="144" name="AutoShape 3"/>
            <p:cNvSpPr>
              <a:spLocks noChangeAspect="1" noChangeArrowheads="1" noTextEdit="1"/>
            </p:cNvSpPr>
            <p:nvPr/>
          </p:nvSpPr>
          <p:spPr bwMode="auto">
            <a:xfrm>
              <a:off x="3738563" y="2773363"/>
              <a:ext cx="246062"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5"/>
            <p:cNvSpPr>
              <a:spLocks/>
            </p:cNvSpPr>
            <p:nvPr/>
          </p:nvSpPr>
          <p:spPr bwMode="auto">
            <a:xfrm>
              <a:off x="3736976" y="2771776"/>
              <a:ext cx="249237" cy="319087"/>
            </a:xfrm>
            <a:custGeom>
              <a:avLst/>
              <a:gdLst>
                <a:gd name="T0" fmla="*/ 0 w 312"/>
                <a:gd name="T1" fmla="*/ 11 h 400"/>
                <a:gd name="T2" fmla="*/ 1 w 312"/>
                <a:gd name="T3" fmla="*/ 7 h 400"/>
                <a:gd name="T4" fmla="*/ 3 w 312"/>
                <a:gd name="T5" fmla="*/ 3 h 400"/>
                <a:gd name="T6" fmla="*/ 7 w 312"/>
                <a:gd name="T7" fmla="*/ 1 h 400"/>
                <a:gd name="T8" fmla="*/ 10 w 312"/>
                <a:gd name="T9" fmla="*/ 0 h 400"/>
                <a:gd name="T10" fmla="*/ 302 w 312"/>
                <a:gd name="T11" fmla="*/ 0 h 400"/>
                <a:gd name="T12" fmla="*/ 306 w 312"/>
                <a:gd name="T13" fmla="*/ 1 h 400"/>
                <a:gd name="T14" fmla="*/ 309 w 312"/>
                <a:gd name="T15" fmla="*/ 3 h 400"/>
                <a:gd name="T16" fmla="*/ 311 w 312"/>
                <a:gd name="T17" fmla="*/ 7 h 400"/>
                <a:gd name="T18" fmla="*/ 312 w 312"/>
                <a:gd name="T19" fmla="*/ 11 h 400"/>
                <a:gd name="T20" fmla="*/ 312 w 312"/>
                <a:gd name="T21" fmla="*/ 389 h 400"/>
                <a:gd name="T22" fmla="*/ 311 w 312"/>
                <a:gd name="T23" fmla="*/ 394 h 400"/>
                <a:gd name="T24" fmla="*/ 309 w 312"/>
                <a:gd name="T25" fmla="*/ 397 h 400"/>
                <a:gd name="T26" fmla="*/ 306 w 312"/>
                <a:gd name="T27" fmla="*/ 399 h 400"/>
                <a:gd name="T28" fmla="*/ 302 w 312"/>
                <a:gd name="T29" fmla="*/ 400 h 400"/>
                <a:gd name="T30" fmla="*/ 10 w 312"/>
                <a:gd name="T31" fmla="*/ 400 h 400"/>
                <a:gd name="T32" fmla="*/ 7 w 312"/>
                <a:gd name="T33" fmla="*/ 399 h 400"/>
                <a:gd name="T34" fmla="*/ 3 w 312"/>
                <a:gd name="T35" fmla="*/ 397 h 400"/>
                <a:gd name="T36" fmla="*/ 1 w 312"/>
                <a:gd name="T37" fmla="*/ 394 h 400"/>
                <a:gd name="T38" fmla="*/ 0 w 312"/>
                <a:gd name="T39" fmla="*/ 389 h 400"/>
                <a:gd name="T40" fmla="*/ 0 w 312"/>
                <a:gd name="T41" fmla="*/ 1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2" h="400">
                  <a:moveTo>
                    <a:pt x="0" y="11"/>
                  </a:moveTo>
                  <a:lnTo>
                    <a:pt x="1" y="7"/>
                  </a:lnTo>
                  <a:lnTo>
                    <a:pt x="3" y="3"/>
                  </a:lnTo>
                  <a:lnTo>
                    <a:pt x="7" y="1"/>
                  </a:lnTo>
                  <a:lnTo>
                    <a:pt x="10" y="0"/>
                  </a:lnTo>
                  <a:lnTo>
                    <a:pt x="302" y="0"/>
                  </a:lnTo>
                  <a:lnTo>
                    <a:pt x="306" y="1"/>
                  </a:lnTo>
                  <a:lnTo>
                    <a:pt x="309" y="3"/>
                  </a:lnTo>
                  <a:lnTo>
                    <a:pt x="311" y="7"/>
                  </a:lnTo>
                  <a:lnTo>
                    <a:pt x="312" y="11"/>
                  </a:lnTo>
                  <a:lnTo>
                    <a:pt x="312" y="389"/>
                  </a:lnTo>
                  <a:lnTo>
                    <a:pt x="311" y="394"/>
                  </a:lnTo>
                  <a:lnTo>
                    <a:pt x="309" y="397"/>
                  </a:lnTo>
                  <a:lnTo>
                    <a:pt x="306" y="399"/>
                  </a:lnTo>
                  <a:lnTo>
                    <a:pt x="302" y="400"/>
                  </a:lnTo>
                  <a:lnTo>
                    <a:pt x="10" y="400"/>
                  </a:lnTo>
                  <a:lnTo>
                    <a:pt x="7" y="399"/>
                  </a:lnTo>
                  <a:lnTo>
                    <a:pt x="3" y="397"/>
                  </a:lnTo>
                  <a:lnTo>
                    <a:pt x="1" y="394"/>
                  </a:lnTo>
                  <a:lnTo>
                    <a:pt x="0" y="389"/>
                  </a:lnTo>
                  <a:lnTo>
                    <a:pt x="0" y="11"/>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Rectangle 6"/>
            <p:cNvSpPr>
              <a:spLocks noChangeArrowheads="1"/>
            </p:cNvSpPr>
            <p:nvPr/>
          </p:nvSpPr>
          <p:spPr bwMode="auto">
            <a:xfrm>
              <a:off x="3763963" y="2800350"/>
              <a:ext cx="195262" cy="265112"/>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Line 7"/>
            <p:cNvSpPr>
              <a:spLocks noChangeShapeType="1"/>
            </p:cNvSpPr>
            <p:nvPr/>
          </p:nvSpPr>
          <p:spPr bwMode="auto">
            <a:xfrm>
              <a:off x="3838575" y="3076575"/>
              <a:ext cx="46037" cy="0"/>
            </a:xfrm>
            <a:prstGeom prst="line">
              <a:avLst/>
            </a:prstGeom>
            <a:noFill/>
            <a:ln w="1587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p:cNvSpPr>
              <a:spLocks/>
            </p:cNvSpPr>
            <p:nvPr/>
          </p:nvSpPr>
          <p:spPr bwMode="auto">
            <a:xfrm>
              <a:off x="3854450" y="2779713"/>
              <a:ext cx="14287" cy="14287"/>
            </a:xfrm>
            <a:custGeom>
              <a:avLst/>
              <a:gdLst>
                <a:gd name="T0" fmla="*/ 0 w 16"/>
                <a:gd name="T1" fmla="*/ 9 h 17"/>
                <a:gd name="T2" fmla="*/ 0 w 16"/>
                <a:gd name="T3" fmla="*/ 5 h 17"/>
                <a:gd name="T4" fmla="*/ 2 w 16"/>
                <a:gd name="T5" fmla="*/ 3 h 17"/>
                <a:gd name="T6" fmla="*/ 4 w 16"/>
                <a:gd name="T7" fmla="*/ 0 h 17"/>
                <a:gd name="T8" fmla="*/ 8 w 16"/>
                <a:gd name="T9" fmla="*/ 0 h 17"/>
                <a:gd name="T10" fmla="*/ 11 w 16"/>
                <a:gd name="T11" fmla="*/ 0 h 17"/>
                <a:gd name="T12" fmla="*/ 13 w 16"/>
                <a:gd name="T13" fmla="*/ 3 h 17"/>
                <a:gd name="T14" fmla="*/ 15 w 16"/>
                <a:gd name="T15" fmla="*/ 5 h 17"/>
                <a:gd name="T16" fmla="*/ 16 w 16"/>
                <a:gd name="T17" fmla="*/ 9 h 17"/>
                <a:gd name="T18" fmla="*/ 15 w 16"/>
                <a:gd name="T19" fmla="*/ 12 h 17"/>
                <a:gd name="T20" fmla="*/ 13 w 16"/>
                <a:gd name="T21" fmla="*/ 14 h 17"/>
                <a:gd name="T22" fmla="*/ 11 w 16"/>
                <a:gd name="T23" fmla="*/ 16 h 17"/>
                <a:gd name="T24" fmla="*/ 8 w 16"/>
                <a:gd name="T25" fmla="*/ 17 h 17"/>
                <a:gd name="T26" fmla="*/ 4 w 16"/>
                <a:gd name="T27" fmla="*/ 16 h 17"/>
                <a:gd name="T28" fmla="*/ 2 w 16"/>
                <a:gd name="T29" fmla="*/ 14 h 17"/>
                <a:gd name="T30" fmla="*/ 0 w 16"/>
                <a:gd name="T31" fmla="*/ 12 h 17"/>
                <a:gd name="T32" fmla="*/ 0 w 16"/>
                <a:gd name="T3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7">
                  <a:moveTo>
                    <a:pt x="0" y="9"/>
                  </a:moveTo>
                  <a:lnTo>
                    <a:pt x="0" y="5"/>
                  </a:lnTo>
                  <a:lnTo>
                    <a:pt x="2" y="3"/>
                  </a:lnTo>
                  <a:lnTo>
                    <a:pt x="4" y="0"/>
                  </a:lnTo>
                  <a:lnTo>
                    <a:pt x="8" y="0"/>
                  </a:lnTo>
                  <a:lnTo>
                    <a:pt x="11" y="0"/>
                  </a:lnTo>
                  <a:lnTo>
                    <a:pt x="13" y="3"/>
                  </a:lnTo>
                  <a:lnTo>
                    <a:pt x="15" y="5"/>
                  </a:lnTo>
                  <a:lnTo>
                    <a:pt x="16" y="9"/>
                  </a:lnTo>
                  <a:lnTo>
                    <a:pt x="15" y="12"/>
                  </a:lnTo>
                  <a:lnTo>
                    <a:pt x="13" y="14"/>
                  </a:lnTo>
                  <a:lnTo>
                    <a:pt x="11" y="16"/>
                  </a:lnTo>
                  <a:lnTo>
                    <a:pt x="8" y="17"/>
                  </a:lnTo>
                  <a:lnTo>
                    <a:pt x="4" y="16"/>
                  </a:lnTo>
                  <a:lnTo>
                    <a:pt x="2" y="14"/>
                  </a:lnTo>
                  <a:lnTo>
                    <a:pt x="0" y="12"/>
                  </a:lnTo>
                  <a:lnTo>
                    <a:pt x="0" y="9"/>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3" name="Group 152"/>
          <p:cNvGrpSpPr/>
          <p:nvPr/>
        </p:nvGrpSpPr>
        <p:grpSpPr>
          <a:xfrm>
            <a:off x="2378956" y="2219839"/>
            <a:ext cx="360755" cy="462600"/>
            <a:chOff x="3184571" y="3161880"/>
            <a:chExt cx="360755" cy="462600"/>
          </a:xfrm>
        </p:grpSpPr>
        <p:pic>
          <p:nvPicPr>
            <p:cNvPr id="154" name="Picture 153"/>
            <p:cNvPicPr>
              <a:picLocks noChangeAspect="1"/>
            </p:cNvPicPr>
            <p:nvPr/>
          </p:nvPicPr>
          <p:blipFill>
            <a:blip r:embed="rId8">
              <a:clrChange>
                <a:clrFrom>
                  <a:srgbClr val="FFFFFF"/>
                </a:clrFrom>
                <a:clrTo>
                  <a:srgbClr val="FFFFFF">
                    <a:alpha val="0"/>
                  </a:srgbClr>
                </a:clrTo>
              </a:clrChange>
            </a:blip>
            <a:stretch>
              <a:fillRect/>
            </a:stretch>
          </p:blipFill>
          <p:spPr>
            <a:xfrm>
              <a:off x="3184571" y="3161880"/>
              <a:ext cx="360755" cy="462600"/>
            </a:xfrm>
            <a:prstGeom prst="rect">
              <a:avLst/>
            </a:prstGeom>
          </p:spPr>
        </p:pic>
        <p:sp>
          <p:nvSpPr>
            <p:cNvPr id="155" name="Rectangle 154"/>
            <p:cNvSpPr/>
            <p:nvPr/>
          </p:nvSpPr>
          <p:spPr>
            <a:xfrm>
              <a:off x="3223457" y="3202874"/>
              <a:ext cx="282999" cy="38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0" name="Picture 2" descr="https://d30y9cdsu7xlg0.cloudfront.net/png/504796-2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71223" y="5551042"/>
            <a:ext cx="576089" cy="576089"/>
          </a:xfrm>
          <a:prstGeom prst="rect">
            <a:avLst/>
          </a:prstGeom>
          <a:noFill/>
          <a:extLst>
            <a:ext uri="{909E8E84-426E-40DD-AFC4-6F175D3DCCD1}">
              <a14:hiddenFill xmlns:a14="http://schemas.microsoft.com/office/drawing/2010/main">
                <a:solidFill>
                  <a:srgbClr val="FFFFFF"/>
                </a:solidFill>
              </a14:hiddenFill>
            </a:ext>
          </a:extLst>
        </p:spPr>
      </p:pic>
      <p:grpSp>
        <p:nvGrpSpPr>
          <p:cNvPr id="119" name="Group 118"/>
          <p:cNvGrpSpPr/>
          <p:nvPr/>
        </p:nvGrpSpPr>
        <p:grpSpPr>
          <a:xfrm>
            <a:off x="4337245" y="3347560"/>
            <a:ext cx="7009399" cy="1488991"/>
            <a:chOff x="3941005" y="3611720"/>
            <a:chExt cx="7009399" cy="1488991"/>
          </a:xfrm>
        </p:grpSpPr>
        <p:sp>
          <p:nvSpPr>
            <p:cNvPr id="125" name="Rectangle 124"/>
            <p:cNvSpPr/>
            <p:nvPr/>
          </p:nvSpPr>
          <p:spPr>
            <a:xfrm>
              <a:off x="3941005" y="5036274"/>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26" name="Rectangle 125"/>
            <p:cNvSpPr/>
            <p:nvPr/>
          </p:nvSpPr>
          <p:spPr>
            <a:xfrm>
              <a:off x="4662299" y="4446830"/>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27" name="Rectangle 126"/>
            <p:cNvSpPr/>
            <p:nvPr/>
          </p:nvSpPr>
          <p:spPr>
            <a:xfrm>
              <a:off x="5385499" y="3997019"/>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28" name="TextBox 127"/>
            <p:cNvSpPr txBox="1"/>
            <p:nvPr/>
          </p:nvSpPr>
          <p:spPr>
            <a:xfrm>
              <a:off x="10154993" y="3611720"/>
              <a:ext cx="795411" cy="338554"/>
            </a:xfrm>
            <a:prstGeom prst="rect">
              <a:avLst/>
            </a:prstGeom>
            <a:noFill/>
          </p:spPr>
          <p:txBody>
            <a:bodyPr wrap="none" rtlCol="0">
              <a:spAutoFit/>
            </a:bodyPr>
            <a:lstStyle/>
            <a:p>
              <a:r>
                <a:rPr lang="en-US" sz="1600" dirty="0">
                  <a:solidFill>
                    <a:srgbClr val="3D8BB7"/>
                  </a:solidFill>
                  <a:latin typeface="Century Gothic" panose="020B0502020202020204" pitchFamily="34" charset="0"/>
                </a:rPr>
                <a:t>Tablet</a:t>
              </a:r>
            </a:p>
          </p:txBody>
        </p:sp>
        <p:sp>
          <p:nvSpPr>
            <p:cNvPr id="129" name="TextBox 128"/>
            <p:cNvSpPr txBox="1"/>
            <p:nvPr/>
          </p:nvSpPr>
          <p:spPr>
            <a:xfrm>
              <a:off x="9077999" y="3611720"/>
              <a:ext cx="1047082" cy="338554"/>
            </a:xfrm>
            <a:prstGeom prst="rect">
              <a:avLst/>
            </a:prstGeom>
            <a:noFill/>
          </p:spPr>
          <p:txBody>
            <a:bodyPr wrap="none" rtlCol="0">
              <a:spAutoFit/>
            </a:bodyPr>
            <a:lstStyle/>
            <a:p>
              <a:pPr algn="r"/>
              <a:r>
                <a:rPr lang="en-US" sz="1600" dirty="0">
                  <a:solidFill>
                    <a:srgbClr val="3D8BB7"/>
                  </a:solidFill>
                  <a:latin typeface="Century Gothic" panose="020B0502020202020204" pitchFamily="34" charset="0"/>
                </a:rPr>
                <a:t>58%/54%</a:t>
              </a:r>
            </a:p>
          </p:txBody>
        </p:sp>
        <p:sp>
          <p:nvSpPr>
            <p:cNvPr id="131" name="Rectangle 130"/>
            <p:cNvSpPr/>
            <p:nvPr/>
          </p:nvSpPr>
          <p:spPr>
            <a:xfrm>
              <a:off x="6118447" y="3833863"/>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6" name="Rectangle 135"/>
            <p:cNvSpPr/>
            <p:nvPr/>
          </p:nvSpPr>
          <p:spPr>
            <a:xfrm>
              <a:off x="6843208" y="3737059"/>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0" name="Rectangle 129"/>
            <p:cNvSpPr/>
            <p:nvPr/>
          </p:nvSpPr>
          <p:spPr>
            <a:xfrm>
              <a:off x="8305640" y="3756585"/>
              <a:ext cx="234115" cy="64437"/>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81" name="Rectangle 180">
              <a:extLst>
                <a:ext uri="{FF2B5EF4-FFF2-40B4-BE49-F238E27FC236}">
                  <a16:creationId xmlns:a16="http://schemas.microsoft.com/office/drawing/2014/main" id="{247D7659-8052-4BB0-9AEF-5641DB62DB37}"/>
                </a:ext>
              </a:extLst>
            </p:cNvPr>
            <p:cNvSpPr/>
            <p:nvPr/>
          </p:nvSpPr>
          <p:spPr>
            <a:xfrm>
              <a:off x="7574728" y="3635459"/>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sp>
        <p:nvSpPr>
          <p:cNvPr id="224" name="TextBox 223"/>
          <p:cNvSpPr txBox="1"/>
          <p:nvPr/>
        </p:nvSpPr>
        <p:spPr>
          <a:xfrm>
            <a:off x="3529432" y="307608"/>
            <a:ext cx="5133136" cy="338554"/>
          </a:xfrm>
          <a:prstGeom prst="rect">
            <a:avLst/>
          </a:prstGeom>
          <a:noFill/>
        </p:spPr>
        <p:txBody>
          <a:bodyPr wrap="none" rtlCol="0">
            <a:spAutoFit/>
          </a:bodyPr>
          <a:lstStyle/>
          <a:p>
            <a:pPr algn="ctr"/>
            <a:r>
              <a:rPr lang="en-US" sz="1600" dirty="0">
                <a:solidFill>
                  <a:srgbClr val="B92508"/>
                </a:solidFill>
                <a:latin typeface="Century Gothic" panose="020B0502020202020204" pitchFamily="34" charset="0"/>
              </a:rPr>
              <a:t>Internet Accessing Device Usage, amongst Adults</a:t>
            </a:r>
          </a:p>
        </p:txBody>
      </p:sp>
      <p:pic>
        <p:nvPicPr>
          <p:cNvPr id="85" name="Picture 2" descr="https://d30y9cdsu7xlg0.cloudfront.net/png/967561-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4"/>
          <p:cNvGrpSpPr>
            <a:grpSpLocks noChangeAspect="1"/>
          </p:cNvGrpSpPr>
          <p:nvPr/>
        </p:nvGrpSpPr>
        <p:grpSpPr bwMode="auto">
          <a:xfrm>
            <a:off x="2159239" y="2693608"/>
            <a:ext cx="798513" cy="698499"/>
            <a:chOff x="235" y="1881"/>
            <a:chExt cx="503" cy="440"/>
          </a:xfrm>
        </p:grpSpPr>
        <p:sp>
          <p:nvSpPr>
            <p:cNvPr id="133"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34"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pic>
        <p:nvPicPr>
          <p:cNvPr id="138" name="Picture 137"/>
          <p:cNvPicPr>
            <a:picLocks noChangeAspect="1"/>
          </p:cNvPicPr>
          <p:nvPr/>
        </p:nvPicPr>
        <p:blipFill>
          <a:blip r:embed="rId12">
            <a:clrChange>
              <a:clrFrom>
                <a:srgbClr val="FFFFFF"/>
              </a:clrFrom>
              <a:clrTo>
                <a:srgbClr val="FFFFFF">
                  <a:alpha val="0"/>
                </a:srgbClr>
              </a:clrTo>
            </a:clrChange>
          </a:blip>
          <a:stretch>
            <a:fillRect/>
          </a:stretch>
        </p:blipFill>
        <p:spPr>
          <a:xfrm>
            <a:off x="2271223" y="3851439"/>
            <a:ext cx="570911" cy="380608"/>
          </a:xfrm>
          <a:prstGeom prst="rect">
            <a:avLst/>
          </a:prstGeom>
        </p:spPr>
      </p:pic>
      <p:sp>
        <p:nvSpPr>
          <p:cNvPr id="182" name="TextBox 181">
            <a:extLst>
              <a:ext uri="{FF2B5EF4-FFF2-40B4-BE49-F238E27FC236}">
                <a16:creationId xmlns:a16="http://schemas.microsoft.com/office/drawing/2014/main" id="{574F2DB7-9884-4276-8E35-E484C27BD7B3}"/>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183" name="TextBox 182">
            <a:extLst>
              <a:ext uri="{FF2B5EF4-FFF2-40B4-BE49-F238E27FC236}">
                <a16:creationId xmlns:a16="http://schemas.microsoft.com/office/drawing/2014/main" id="{B492E4F4-D114-41EF-B4EC-E6E8164246BD}"/>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Tree>
    <p:extLst>
      <p:ext uri="{BB962C8B-B14F-4D97-AF65-F5344CB8AC3E}">
        <p14:creationId xmlns:p14="http://schemas.microsoft.com/office/powerpoint/2010/main" val="10358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14:presetBounceEnd="36000">
                                      <p:stCondLst>
                                        <p:cond delay="0"/>
                                      </p:stCondLst>
                                      <p:childTnLst>
                                        <p:animMotion origin="layout" path="M 3.54167E-6 -2.22222E-6 L 3.54167E-6 0.08634 " pathEditMode="relative" rAng="0" ptsTypes="AA" p14:bounceEnd="36000">
                                          <p:cBhvr>
                                            <p:cTn id="6" dur="500" fill="hold"/>
                                            <p:tgtEl>
                                              <p:spTgt spid="186"/>
                                            </p:tgtEl>
                                            <p:attrNameLst>
                                              <p:attrName>ppt_x</p:attrName>
                                              <p:attrName>ppt_y</p:attrName>
                                            </p:attrNameLst>
                                          </p:cBhvr>
                                          <p:rCtr x="0" y="4306"/>
                                        </p:animMotion>
                                      </p:childTnLst>
                                    </p:cTn>
                                  </p:par>
                                </p:childTnLst>
                              </p:cTn>
                            </p:par>
                            <p:par>
                              <p:cTn id="7" fill="hold">
                                <p:stCondLst>
                                  <p:cond delay="500"/>
                                </p:stCondLst>
                                <p:childTnLst>
                                  <p:par>
                                    <p:cTn id="8" presetID="10" presetClass="exit" presetSubtype="0" fill="hold" nodeType="afterEffect">
                                      <p:stCondLst>
                                        <p:cond delay="0"/>
                                      </p:stCondLst>
                                      <p:childTnLst>
                                        <p:animEffect transition="out" filter="fade">
                                          <p:cBhvr>
                                            <p:cTn id="9" dur="1000"/>
                                            <p:tgtEl>
                                              <p:spTgt spid="153"/>
                                            </p:tgtEl>
                                          </p:cBhvr>
                                        </p:animEffect>
                                        <p:set>
                                          <p:cBhvr>
                                            <p:cTn id="10" dur="1" fill="hold">
                                              <p:stCondLst>
                                                <p:cond delay="999"/>
                                              </p:stCondLst>
                                            </p:cTn>
                                            <p:tgtEl>
                                              <p:spTgt spid="153"/>
                                            </p:tgtEl>
                                            <p:attrNameLst>
                                              <p:attrName>style.visibility</p:attrName>
                                            </p:attrNameLst>
                                          </p:cBhvr>
                                          <p:to>
                                            <p:strVal val="hidden"/>
                                          </p:to>
                                        </p:set>
                                      </p:childTnLst>
                                    </p:cTn>
                                  </p:par>
                                </p:childTnLst>
                              </p:cTn>
                            </p:par>
                            <p:par>
                              <p:cTn id="11" fill="hold">
                                <p:stCondLst>
                                  <p:cond delay="1500"/>
                                </p:stCondLst>
                                <p:childTnLst>
                                  <p:par>
                                    <p:cTn id="12" presetID="22" presetClass="entr" presetSubtype="8" fill="hold" nodeType="afterEffect">
                                      <p:stCondLst>
                                        <p:cond delay="0"/>
                                      </p:stCondLst>
                                      <p:childTnLst>
                                        <p:set>
                                          <p:cBhvr>
                                            <p:cTn id="13" dur="1" fill="hold">
                                              <p:stCondLst>
                                                <p:cond delay="0"/>
                                              </p:stCondLst>
                                            </p:cTn>
                                            <p:tgtEl>
                                              <p:spTgt spid="119"/>
                                            </p:tgtEl>
                                            <p:attrNameLst>
                                              <p:attrName>style.visibility</p:attrName>
                                            </p:attrNameLst>
                                          </p:cBhvr>
                                          <p:to>
                                            <p:strVal val="visible"/>
                                          </p:to>
                                        </p:set>
                                        <p:animEffect transition="in" filter="wipe(left)">
                                          <p:cBhvr>
                                            <p:cTn id="14" dur="2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54167E-6 -2.22222E-6 L 3.54167E-6 0.08634 " pathEditMode="relative" rAng="0" ptsTypes="AA">
                                          <p:cBhvr>
                                            <p:cTn id="6" dur="500" fill="hold"/>
                                            <p:tgtEl>
                                              <p:spTgt spid="186"/>
                                            </p:tgtEl>
                                            <p:attrNameLst>
                                              <p:attrName>ppt_x</p:attrName>
                                              <p:attrName>ppt_y</p:attrName>
                                            </p:attrNameLst>
                                          </p:cBhvr>
                                          <p:rCtr x="0" y="4306"/>
                                        </p:animMotion>
                                      </p:childTnLst>
                                    </p:cTn>
                                  </p:par>
                                </p:childTnLst>
                              </p:cTn>
                            </p:par>
                            <p:par>
                              <p:cTn id="7" fill="hold">
                                <p:stCondLst>
                                  <p:cond delay="500"/>
                                </p:stCondLst>
                                <p:childTnLst>
                                  <p:par>
                                    <p:cTn id="8" presetID="10" presetClass="exit" presetSubtype="0" fill="hold" nodeType="afterEffect">
                                      <p:stCondLst>
                                        <p:cond delay="0"/>
                                      </p:stCondLst>
                                      <p:childTnLst>
                                        <p:animEffect transition="out" filter="fade">
                                          <p:cBhvr>
                                            <p:cTn id="9" dur="1000"/>
                                            <p:tgtEl>
                                              <p:spTgt spid="153"/>
                                            </p:tgtEl>
                                          </p:cBhvr>
                                        </p:animEffect>
                                        <p:set>
                                          <p:cBhvr>
                                            <p:cTn id="10" dur="1" fill="hold">
                                              <p:stCondLst>
                                                <p:cond delay="999"/>
                                              </p:stCondLst>
                                            </p:cTn>
                                            <p:tgtEl>
                                              <p:spTgt spid="153"/>
                                            </p:tgtEl>
                                            <p:attrNameLst>
                                              <p:attrName>style.visibility</p:attrName>
                                            </p:attrNameLst>
                                          </p:cBhvr>
                                          <p:to>
                                            <p:strVal val="hidden"/>
                                          </p:to>
                                        </p:set>
                                      </p:childTnLst>
                                    </p:cTn>
                                  </p:par>
                                </p:childTnLst>
                              </p:cTn>
                            </p:par>
                            <p:par>
                              <p:cTn id="11" fill="hold">
                                <p:stCondLst>
                                  <p:cond delay="1500"/>
                                </p:stCondLst>
                                <p:childTnLst>
                                  <p:par>
                                    <p:cTn id="12" presetID="22" presetClass="entr" presetSubtype="8" fill="hold" nodeType="afterEffect">
                                      <p:stCondLst>
                                        <p:cond delay="0"/>
                                      </p:stCondLst>
                                      <p:childTnLst>
                                        <p:set>
                                          <p:cBhvr>
                                            <p:cTn id="13" dur="1" fill="hold">
                                              <p:stCondLst>
                                                <p:cond delay="0"/>
                                              </p:stCondLst>
                                            </p:cTn>
                                            <p:tgtEl>
                                              <p:spTgt spid="119"/>
                                            </p:tgtEl>
                                            <p:attrNameLst>
                                              <p:attrName>style.visibility</p:attrName>
                                            </p:attrNameLst>
                                          </p:cBhvr>
                                          <p:to>
                                            <p:strVal val="visible"/>
                                          </p:to>
                                        </p:set>
                                        <p:animEffect transition="in" filter="wipe(left)">
                                          <p:cBhvr>
                                            <p:cTn id="14" dur="2000"/>
                                            <p:tgtEl>
                                              <p:spTgt spid="119"/>
                                            </p:tgtEl>
                                          </p:cBhvr>
                                        </p:animEffect>
                                      </p:childTnLst>
                                    </p:cTn>
                                  </p:par>
                                </p:childTnLst>
                              </p:cTn>
                            </p:par>
                            <p:par>
                              <p:cTn id="15" fill="hold">
                                <p:stCondLst>
                                  <p:cond delay="3500"/>
                                </p:stCondLst>
                                <p:childTnLst>
                                  <p:par>
                                    <p:cTn id="16" presetID="10" presetClass="entr" presetSubtype="0" fill="hold" grpId="0" nodeType="afterEffect">
                                      <p:stCondLst>
                                        <p:cond delay="0"/>
                                      </p:stCondLst>
                                      <p:childTnLst>
                                        <p:set>
                                          <p:cBhvr>
                                            <p:cTn id="17" dur="1" fill="hold">
                                              <p:stCondLst>
                                                <p:cond delay="0"/>
                                              </p:stCondLst>
                                            </p:cTn>
                                            <p:tgtEl>
                                              <p:spTgt spid="110"/>
                                            </p:tgtEl>
                                            <p:attrNameLst>
                                              <p:attrName>style.visibility</p:attrName>
                                            </p:attrNameLst>
                                          </p:cBhvr>
                                          <p:to>
                                            <p:strVal val="visible"/>
                                          </p:to>
                                        </p:set>
                                        <p:animEffect transition="in" filter="fade">
                                          <p:cBhvr>
                                            <p:cTn id="18"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P spid="110"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 name="Group 182">
            <a:extLst>
              <a:ext uri="{FF2B5EF4-FFF2-40B4-BE49-F238E27FC236}">
                <a16:creationId xmlns:a16="http://schemas.microsoft.com/office/drawing/2014/main" id="{AA4D67BC-36CC-4F6D-925E-C740B1E6E78C}"/>
              </a:ext>
            </a:extLst>
          </p:cNvPr>
          <p:cNvGrpSpPr/>
          <p:nvPr/>
        </p:nvGrpSpPr>
        <p:grpSpPr>
          <a:xfrm>
            <a:off x="4150885" y="831701"/>
            <a:ext cx="5081728" cy="5914991"/>
            <a:chOff x="4150885" y="831701"/>
            <a:chExt cx="5081728" cy="5914991"/>
          </a:xfrm>
        </p:grpSpPr>
        <p:grpSp>
          <p:nvGrpSpPr>
            <p:cNvPr id="184" name="Group 183">
              <a:extLst>
                <a:ext uri="{FF2B5EF4-FFF2-40B4-BE49-F238E27FC236}">
                  <a16:creationId xmlns:a16="http://schemas.microsoft.com/office/drawing/2014/main" id="{FBD2D54B-A4AA-4781-8658-2F7CAF310E36}"/>
                </a:ext>
              </a:extLst>
            </p:cNvPr>
            <p:cNvGrpSpPr/>
            <p:nvPr/>
          </p:nvGrpSpPr>
          <p:grpSpPr>
            <a:xfrm>
              <a:off x="4252560" y="1150626"/>
              <a:ext cx="3106651" cy="5281217"/>
              <a:chOff x="2129804" y="3963902"/>
              <a:chExt cx="9545868" cy="2586087"/>
            </a:xfrm>
          </p:grpSpPr>
          <p:cxnSp>
            <p:nvCxnSpPr>
              <p:cNvPr id="208" name="Straight Connector 207">
                <a:extLst>
                  <a:ext uri="{FF2B5EF4-FFF2-40B4-BE49-F238E27FC236}">
                    <a16:creationId xmlns:a16="http://schemas.microsoft.com/office/drawing/2014/main" id="{F4C54139-FB5F-4F24-BBA9-BADAB6739049}"/>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CBBD74A9-47B2-467A-B024-FF84976A4B55}"/>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5E8A8446-92B0-42E0-B313-E50E59E386AB}"/>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7F0F9B16-0674-40A8-B377-8D4CCE8C6194}"/>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4D951BBB-21A7-4EF7-849A-BDCC21AFBC72}"/>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50A3804B-ED6F-4BC9-BC90-6AE5AA69EFDA}"/>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6B083A0D-AC87-4E78-98EE-4ED709C5683E}"/>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95264885-FCCB-48F0-9838-8688D67B194E}"/>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F456D4DF-C393-4C18-9624-39995DB9D88C}"/>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FC460CFB-15CE-4F12-8A4C-D6FD38107E88}"/>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B65830C6-3041-46C1-812C-3D985792D1A8}"/>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87" name="Group 186">
              <a:extLst>
                <a:ext uri="{FF2B5EF4-FFF2-40B4-BE49-F238E27FC236}">
                  <a16:creationId xmlns:a16="http://schemas.microsoft.com/office/drawing/2014/main" id="{A0DE3DD4-CC2F-45F6-AFA1-A9DE2541ED08}"/>
                </a:ext>
              </a:extLst>
            </p:cNvPr>
            <p:cNvGrpSpPr/>
            <p:nvPr/>
          </p:nvGrpSpPr>
          <p:grpSpPr>
            <a:xfrm>
              <a:off x="4445103" y="1137090"/>
              <a:ext cx="4376379" cy="5305907"/>
              <a:chOff x="4551137" y="1401250"/>
              <a:chExt cx="5424015" cy="5305907"/>
            </a:xfrm>
          </p:grpSpPr>
          <p:cxnSp>
            <p:nvCxnSpPr>
              <p:cNvPr id="200" name="Straight Connector 199">
                <a:extLst>
                  <a:ext uri="{FF2B5EF4-FFF2-40B4-BE49-F238E27FC236}">
                    <a16:creationId xmlns:a16="http://schemas.microsoft.com/office/drawing/2014/main" id="{2A9E4594-E6D5-49D2-9BD4-9C5F4B05FCE2}"/>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8FFDA0A5-C43D-4987-90CB-C6221EA14692}"/>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04E11B80-E395-4BA2-B836-EB069EB779EA}"/>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B174DB2F-43A6-41F8-9BE1-D66276968583}"/>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508E0CA9-0923-4D10-ABC3-27FEA0B38CAF}"/>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B2C60FA8-A5C5-4E69-AC7A-D3FAB8A754F3}"/>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2333746A-FE84-4E77-90F7-73468E1EC9A2}"/>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B8900151-C937-4C40-B7DA-AACD4142DD2B}"/>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88" name="TextBox 187">
              <a:extLst>
                <a:ext uri="{FF2B5EF4-FFF2-40B4-BE49-F238E27FC236}">
                  <a16:creationId xmlns:a16="http://schemas.microsoft.com/office/drawing/2014/main" id="{C4446C13-DAAA-496F-9B92-BD652E9BF8BF}"/>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89" name="TextBox 188">
              <a:extLst>
                <a:ext uri="{FF2B5EF4-FFF2-40B4-BE49-F238E27FC236}">
                  <a16:creationId xmlns:a16="http://schemas.microsoft.com/office/drawing/2014/main" id="{50E790E4-0FD2-4507-96CC-DDD9EF54F9EA}"/>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90" name="TextBox 189">
              <a:extLst>
                <a:ext uri="{FF2B5EF4-FFF2-40B4-BE49-F238E27FC236}">
                  <a16:creationId xmlns:a16="http://schemas.microsoft.com/office/drawing/2014/main" id="{42C39242-8355-46EC-AD4B-0EAE2CB73A3C}"/>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91" name="TextBox 190">
              <a:extLst>
                <a:ext uri="{FF2B5EF4-FFF2-40B4-BE49-F238E27FC236}">
                  <a16:creationId xmlns:a16="http://schemas.microsoft.com/office/drawing/2014/main" id="{8B9E2144-03A1-411D-A926-D010B2305E13}"/>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92" name="Rectangle 191">
              <a:extLst>
                <a:ext uri="{FF2B5EF4-FFF2-40B4-BE49-F238E27FC236}">
                  <a16:creationId xmlns:a16="http://schemas.microsoft.com/office/drawing/2014/main" id="{AE6CAE83-C26B-4F30-A037-04DADAB7582A}"/>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93" name="Group 192">
              <a:extLst>
                <a:ext uri="{FF2B5EF4-FFF2-40B4-BE49-F238E27FC236}">
                  <a16:creationId xmlns:a16="http://schemas.microsoft.com/office/drawing/2014/main" id="{AE473718-1794-4E9D-BB4A-8AED61759C44}"/>
                </a:ext>
              </a:extLst>
            </p:cNvPr>
            <p:cNvGrpSpPr/>
            <p:nvPr/>
          </p:nvGrpSpPr>
          <p:grpSpPr>
            <a:xfrm>
              <a:off x="4449252" y="831701"/>
              <a:ext cx="2909959" cy="307777"/>
              <a:chOff x="4449252" y="728669"/>
              <a:chExt cx="2909959" cy="307777"/>
            </a:xfrm>
          </p:grpSpPr>
          <p:cxnSp>
            <p:nvCxnSpPr>
              <p:cNvPr id="198" name="Straight Connector 197">
                <a:extLst>
                  <a:ext uri="{FF2B5EF4-FFF2-40B4-BE49-F238E27FC236}">
                    <a16:creationId xmlns:a16="http://schemas.microsoft.com/office/drawing/2014/main" id="{C144165C-EF09-443C-A130-7001EC3ACF9D}"/>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99" name="Rectangle 198">
                <a:extLst>
                  <a:ext uri="{FF2B5EF4-FFF2-40B4-BE49-F238E27FC236}">
                    <a16:creationId xmlns:a16="http://schemas.microsoft.com/office/drawing/2014/main" id="{D4AC6A2D-22EC-4A16-B860-63233CC19C13}"/>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94" name="Rectangle 193">
              <a:extLst>
                <a:ext uri="{FF2B5EF4-FFF2-40B4-BE49-F238E27FC236}">
                  <a16:creationId xmlns:a16="http://schemas.microsoft.com/office/drawing/2014/main" id="{B51ED3F9-363E-40B5-8E89-F3E61B1158F7}"/>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95" name="Straight Connector 194">
              <a:extLst>
                <a:ext uri="{FF2B5EF4-FFF2-40B4-BE49-F238E27FC236}">
                  <a16:creationId xmlns:a16="http://schemas.microsoft.com/office/drawing/2014/main" id="{B82CCC0A-770E-48C5-B284-CE176753294D}"/>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96" name="TextBox 195">
              <a:extLst>
                <a:ext uri="{FF2B5EF4-FFF2-40B4-BE49-F238E27FC236}">
                  <a16:creationId xmlns:a16="http://schemas.microsoft.com/office/drawing/2014/main" id="{A23731F1-2566-43E7-9F98-0A5FA233E8F0}"/>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97" name="TextBox 196">
              <a:extLst>
                <a:ext uri="{FF2B5EF4-FFF2-40B4-BE49-F238E27FC236}">
                  <a16:creationId xmlns:a16="http://schemas.microsoft.com/office/drawing/2014/main" id="{18371E90-1C6F-44FA-B59A-7ADEC619C215}"/>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16" name="Rectangle 15"/>
          <p:cNvSpPr/>
          <p:nvPr/>
        </p:nvSpPr>
        <p:spPr>
          <a:xfrm>
            <a:off x="2213288" y="2840829"/>
            <a:ext cx="685178" cy="316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376635" y="2215885"/>
            <a:ext cx="364686" cy="466891"/>
            <a:chOff x="3736976" y="2771776"/>
            <a:chExt cx="249237" cy="319087"/>
          </a:xfrm>
        </p:grpSpPr>
        <p:sp>
          <p:nvSpPr>
            <p:cNvPr id="4" name="AutoShape 3"/>
            <p:cNvSpPr>
              <a:spLocks noChangeAspect="1" noChangeArrowheads="1" noTextEdit="1"/>
            </p:cNvSpPr>
            <p:nvPr/>
          </p:nvSpPr>
          <p:spPr bwMode="auto">
            <a:xfrm>
              <a:off x="3738563" y="2773363"/>
              <a:ext cx="246062"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p:cNvSpPr>
              <a:spLocks/>
            </p:cNvSpPr>
            <p:nvPr/>
          </p:nvSpPr>
          <p:spPr bwMode="auto">
            <a:xfrm>
              <a:off x="3736976" y="2771776"/>
              <a:ext cx="249237" cy="319087"/>
            </a:xfrm>
            <a:custGeom>
              <a:avLst/>
              <a:gdLst>
                <a:gd name="T0" fmla="*/ 0 w 312"/>
                <a:gd name="T1" fmla="*/ 11 h 400"/>
                <a:gd name="T2" fmla="*/ 1 w 312"/>
                <a:gd name="T3" fmla="*/ 7 h 400"/>
                <a:gd name="T4" fmla="*/ 3 w 312"/>
                <a:gd name="T5" fmla="*/ 3 h 400"/>
                <a:gd name="T6" fmla="*/ 7 w 312"/>
                <a:gd name="T7" fmla="*/ 1 h 400"/>
                <a:gd name="T8" fmla="*/ 10 w 312"/>
                <a:gd name="T9" fmla="*/ 0 h 400"/>
                <a:gd name="T10" fmla="*/ 302 w 312"/>
                <a:gd name="T11" fmla="*/ 0 h 400"/>
                <a:gd name="T12" fmla="*/ 306 w 312"/>
                <a:gd name="T13" fmla="*/ 1 h 400"/>
                <a:gd name="T14" fmla="*/ 309 w 312"/>
                <a:gd name="T15" fmla="*/ 3 h 400"/>
                <a:gd name="T16" fmla="*/ 311 w 312"/>
                <a:gd name="T17" fmla="*/ 7 h 400"/>
                <a:gd name="T18" fmla="*/ 312 w 312"/>
                <a:gd name="T19" fmla="*/ 11 h 400"/>
                <a:gd name="T20" fmla="*/ 312 w 312"/>
                <a:gd name="T21" fmla="*/ 389 h 400"/>
                <a:gd name="T22" fmla="*/ 311 w 312"/>
                <a:gd name="T23" fmla="*/ 394 h 400"/>
                <a:gd name="T24" fmla="*/ 309 w 312"/>
                <a:gd name="T25" fmla="*/ 397 h 400"/>
                <a:gd name="T26" fmla="*/ 306 w 312"/>
                <a:gd name="T27" fmla="*/ 399 h 400"/>
                <a:gd name="T28" fmla="*/ 302 w 312"/>
                <a:gd name="T29" fmla="*/ 400 h 400"/>
                <a:gd name="T30" fmla="*/ 10 w 312"/>
                <a:gd name="T31" fmla="*/ 400 h 400"/>
                <a:gd name="T32" fmla="*/ 7 w 312"/>
                <a:gd name="T33" fmla="*/ 399 h 400"/>
                <a:gd name="T34" fmla="*/ 3 w 312"/>
                <a:gd name="T35" fmla="*/ 397 h 400"/>
                <a:gd name="T36" fmla="*/ 1 w 312"/>
                <a:gd name="T37" fmla="*/ 394 h 400"/>
                <a:gd name="T38" fmla="*/ 0 w 312"/>
                <a:gd name="T39" fmla="*/ 389 h 400"/>
                <a:gd name="T40" fmla="*/ 0 w 312"/>
                <a:gd name="T41" fmla="*/ 1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2" h="400">
                  <a:moveTo>
                    <a:pt x="0" y="11"/>
                  </a:moveTo>
                  <a:lnTo>
                    <a:pt x="1" y="7"/>
                  </a:lnTo>
                  <a:lnTo>
                    <a:pt x="3" y="3"/>
                  </a:lnTo>
                  <a:lnTo>
                    <a:pt x="7" y="1"/>
                  </a:lnTo>
                  <a:lnTo>
                    <a:pt x="10" y="0"/>
                  </a:lnTo>
                  <a:lnTo>
                    <a:pt x="302" y="0"/>
                  </a:lnTo>
                  <a:lnTo>
                    <a:pt x="306" y="1"/>
                  </a:lnTo>
                  <a:lnTo>
                    <a:pt x="309" y="3"/>
                  </a:lnTo>
                  <a:lnTo>
                    <a:pt x="311" y="7"/>
                  </a:lnTo>
                  <a:lnTo>
                    <a:pt x="312" y="11"/>
                  </a:lnTo>
                  <a:lnTo>
                    <a:pt x="312" y="389"/>
                  </a:lnTo>
                  <a:lnTo>
                    <a:pt x="311" y="394"/>
                  </a:lnTo>
                  <a:lnTo>
                    <a:pt x="309" y="397"/>
                  </a:lnTo>
                  <a:lnTo>
                    <a:pt x="306" y="399"/>
                  </a:lnTo>
                  <a:lnTo>
                    <a:pt x="302" y="400"/>
                  </a:lnTo>
                  <a:lnTo>
                    <a:pt x="10" y="400"/>
                  </a:lnTo>
                  <a:lnTo>
                    <a:pt x="7" y="399"/>
                  </a:lnTo>
                  <a:lnTo>
                    <a:pt x="3" y="397"/>
                  </a:lnTo>
                  <a:lnTo>
                    <a:pt x="1" y="394"/>
                  </a:lnTo>
                  <a:lnTo>
                    <a:pt x="0" y="389"/>
                  </a:lnTo>
                  <a:lnTo>
                    <a:pt x="0" y="11"/>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6"/>
            <p:cNvSpPr>
              <a:spLocks noChangeArrowheads="1"/>
            </p:cNvSpPr>
            <p:nvPr/>
          </p:nvSpPr>
          <p:spPr bwMode="auto">
            <a:xfrm>
              <a:off x="3763963" y="2800350"/>
              <a:ext cx="195262" cy="265112"/>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Line 7"/>
            <p:cNvSpPr>
              <a:spLocks noChangeShapeType="1"/>
            </p:cNvSpPr>
            <p:nvPr/>
          </p:nvSpPr>
          <p:spPr bwMode="auto">
            <a:xfrm>
              <a:off x="3838575" y="3076575"/>
              <a:ext cx="46037" cy="0"/>
            </a:xfrm>
            <a:prstGeom prst="line">
              <a:avLst/>
            </a:prstGeom>
            <a:noFill/>
            <a:ln w="1587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3854450" y="2779713"/>
              <a:ext cx="14287" cy="14287"/>
            </a:xfrm>
            <a:custGeom>
              <a:avLst/>
              <a:gdLst>
                <a:gd name="T0" fmla="*/ 0 w 16"/>
                <a:gd name="T1" fmla="*/ 9 h 17"/>
                <a:gd name="T2" fmla="*/ 0 w 16"/>
                <a:gd name="T3" fmla="*/ 5 h 17"/>
                <a:gd name="T4" fmla="*/ 2 w 16"/>
                <a:gd name="T5" fmla="*/ 3 h 17"/>
                <a:gd name="T6" fmla="*/ 4 w 16"/>
                <a:gd name="T7" fmla="*/ 0 h 17"/>
                <a:gd name="T8" fmla="*/ 8 w 16"/>
                <a:gd name="T9" fmla="*/ 0 h 17"/>
                <a:gd name="T10" fmla="*/ 11 w 16"/>
                <a:gd name="T11" fmla="*/ 0 h 17"/>
                <a:gd name="T12" fmla="*/ 13 w 16"/>
                <a:gd name="T13" fmla="*/ 3 h 17"/>
                <a:gd name="T14" fmla="*/ 15 w 16"/>
                <a:gd name="T15" fmla="*/ 5 h 17"/>
                <a:gd name="T16" fmla="*/ 16 w 16"/>
                <a:gd name="T17" fmla="*/ 9 h 17"/>
                <a:gd name="T18" fmla="*/ 15 w 16"/>
                <a:gd name="T19" fmla="*/ 12 h 17"/>
                <a:gd name="T20" fmla="*/ 13 w 16"/>
                <a:gd name="T21" fmla="*/ 14 h 17"/>
                <a:gd name="T22" fmla="*/ 11 w 16"/>
                <a:gd name="T23" fmla="*/ 16 h 17"/>
                <a:gd name="T24" fmla="*/ 8 w 16"/>
                <a:gd name="T25" fmla="*/ 17 h 17"/>
                <a:gd name="T26" fmla="*/ 4 w 16"/>
                <a:gd name="T27" fmla="*/ 16 h 17"/>
                <a:gd name="T28" fmla="*/ 2 w 16"/>
                <a:gd name="T29" fmla="*/ 14 h 17"/>
                <a:gd name="T30" fmla="*/ 0 w 16"/>
                <a:gd name="T31" fmla="*/ 12 h 17"/>
                <a:gd name="T32" fmla="*/ 0 w 16"/>
                <a:gd name="T3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7">
                  <a:moveTo>
                    <a:pt x="0" y="9"/>
                  </a:moveTo>
                  <a:lnTo>
                    <a:pt x="0" y="5"/>
                  </a:lnTo>
                  <a:lnTo>
                    <a:pt x="2" y="3"/>
                  </a:lnTo>
                  <a:lnTo>
                    <a:pt x="4" y="0"/>
                  </a:lnTo>
                  <a:lnTo>
                    <a:pt x="8" y="0"/>
                  </a:lnTo>
                  <a:lnTo>
                    <a:pt x="11" y="0"/>
                  </a:lnTo>
                  <a:lnTo>
                    <a:pt x="13" y="3"/>
                  </a:lnTo>
                  <a:lnTo>
                    <a:pt x="15" y="5"/>
                  </a:lnTo>
                  <a:lnTo>
                    <a:pt x="16" y="9"/>
                  </a:lnTo>
                  <a:lnTo>
                    <a:pt x="15" y="12"/>
                  </a:lnTo>
                  <a:lnTo>
                    <a:pt x="13" y="14"/>
                  </a:lnTo>
                  <a:lnTo>
                    <a:pt x="11" y="16"/>
                  </a:lnTo>
                  <a:lnTo>
                    <a:pt x="8" y="17"/>
                  </a:lnTo>
                  <a:lnTo>
                    <a:pt x="4" y="16"/>
                  </a:lnTo>
                  <a:lnTo>
                    <a:pt x="2" y="14"/>
                  </a:lnTo>
                  <a:lnTo>
                    <a:pt x="0" y="12"/>
                  </a:lnTo>
                  <a:lnTo>
                    <a:pt x="0" y="9"/>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sp>
        <p:nvSpPr>
          <p:cNvPr id="186" name="Isosceles Triangle 185"/>
          <p:cNvSpPr/>
          <p:nvPr/>
        </p:nvSpPr>
        <p:spPr>
          <a:xfrm rot="5400000">
            <a:off x="1866704" y="2324512"/>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 name="Picture 127"/>
          <p:cNvPicPr>
            <a:picLocks noChangeAspect="1"/>
          </p:cNvPicPr>
          <p:nvPr/>
        </p:nvPicPr>
        <p:blipFill>
          <a:blip r:embed="rId3">
            <a:clrChange>
              <a:clrFrom>
                <a:srgbClr val="FFFFFF"/>
              </a:clrFrom>
              <a:clrTo>
                <a:srgbClr val="FFFFFF">
                  <a:alpha val="0"/>
                </a:srgbClr>
              </a:clrTo>
            </a:clrChange>
          </a:blip>
          <a:stretch>
            <a:fillRect/>
          </a:stretch>
        </p:blipFill>
        <p:spPr>
          <a:xfrm>
            <a:off x="2400391" y="4309313"/>
            <a:ext cx="335727" cy="535617"/>
          </a:xfrm>
          <a:prstGeom prst="rect">
            <a:avLst/>
          </a:prstGeom>
        </p:spPr>
      </p:pic>
      <p:pic>
        <p:nvPicPr>
          <p:cNvPr id="129" name="Picture 128"/>
          <p:cNvPicPr>
            <a:picLocks noChangeAspect="1"/>
          </p:cNvPicPr>
          <p:nvPr/>
        </p:nvPicPr>
        <p:blipFill>
          <a:blip r:embed="rId4">
            <a:clrChange>
              <a:clrFrom>
                <a:srgbClr val="FFFFFF"/>
              </a:clrFrom>
              <a:clrTo>
                <a:srgbClr val="FFFFFF">
                  <a:alpha val="0"/>
                </a:srgbClr>
              </a:clrTo>
            </a:clrChange>
          </a:blip>
          <a:stretch>
            <a:fillRect/>
          </a:stretch>
        </p:blipFill>
        <p:spPr>
          <a:xfrm>
            <a:off x="2213288" y="3298370"/>
            <a:ext cx="709933" cy="642286"/>
          </a:xfrm>
          <a:prstGeom prst="rect">
            <a:avLst/>
          </a:prstGeom>
        </p:spPr>
      </p:pic>
      <p:pic>
        <p:nvPicPr>
          <p:cNvPr id="130" name="Picture 129"/>
          <p:cNvPicPr>
            <a:picLocks noChangeAspect="1"/>
          </p:cNvPicPr>
          <p:nvPr/>
        </p:nvPicPr>
        <p:blipFill>
          <a:blip r:embed="rId5">
            <a:clrChange>
              <a:clrFrom>
                <a:srgbClr val="FFFFFF"/>
              </a:clrFrom>
              <a:clrTo>
                <a:srgbClr val="FFFFFF">
                  <a:alpha val="0"/>
                </a:srgbClr>
              </a:clrTo>
            </a:clrChange>
          </a:blip>
          <a:stretch>
            <a:fillRect/>
          </a:stretch>
        </p:blipFill>
        <p:spPr>
          <a:xfrm>
            <a:off x="2236825" y="4888439"/>
            <a:ext cx="662858" cy="662858"/>
          </a:xfrm>
          <a:prstGeom prst="rect">
            <a:avLst/>
          </a:prstGeom>
        </p:spPr>
      </p:pic>
      <p:pic>
        <p:nvPicPr>
          <p:cNvPr id="131" name="Picture 130"/>
          <p:cNvPicPr>
            <a:picLocks noChangeAspect="1"/>
          </p:cNvPicPr>
          <p:nvPr/>
        </p:nvPicPr>
        <p:blipFill>
          <a:blip r:embed="rId6">
            <a:clrChange>
              <a:clrFrom>
                <a:srgbClr val="FFFFFF"/>
              </a:clrFrom>
              <a:clrTo>
                <a:srgbClr val="FFFFFF">
                  <a:alpha val="0"/>
                </a:srgbClr>
              </a:clrTo>
            </a:clrChange>
          </a:blip>
          <a:stretch>
            <a:fillRect/>
          </a:stretch>
        </p:blipFill>
        <p:spPr>
          <a:xfrm>
            <a:off x="2238042" y="960221"/>
            <a:ext cx="660424" cy="566078"/>
          </a:xfrm>
          <a:prstGeom prst="rect">
            <a:avLst/>
          </a:prstGeom>
        </p:spPr>
      </p:pic>
      <p:pic>
        <p:nvPicPr>
          <p:cNvPr id="132" name="Picture 131"/>
          <p:cNvPicPr>
            <a:picLocks noChangeAspect="1"/>
          </p:cNvPicPr>
          <p:nvPr/>
        </p:nvPicPr>
        <p:blipFill>
          <a:blip r:embed="rId7">
            <a:clrChange>
              <a:clrFrom>
                <a:srgbClr val="FFFFFF"/>
              </a:clrFrom>
              <a:clrTo>
                <a:srgbClr val="FFFFFF">
                  <a:alpha val="0"/>
                </a:srgbClr>
              </a:clrTo>
            </a:clrChange>
          </a:blip>
          <a:stretch>
            <a:fillRect/>
          </a:stretch>
        </p:blipFill>
        <p:spPr>
          <a:xfrm>
            <a:off x="2454066" y="1674887"/>
            <a:ext cx="228377" cy="428995"/>
          </a:xfrm>
          <a:prstGeom prst="rect">
            <a:avLst/>
          </a:prstGeom>
        </p:spPr>
      </p:pic>
      <p:grpSp>
        <p:nvGrpSpPr>
          <p:cNvPr id="7" name="Group 6"/>
          <p:cNvGrpSpPr/>
          <p:nvPr/>
        </p:nvGrpSpPr>
        <p:grpSpPr>
          <a:xfrm>
            <a:off x="2378956" y="2219934"/>
            <a:ext cx="360755" cy="462600"/>
            <a:chOff x="3184571" y="3161880"/>
            <a:chExt cx="360755" cy="462600"/>
          </a:xfrm>
        </p:grpSpPr>
        <p:pic>
          <p:nvPicPr>
            <p:cNvPr id="185" name="Picture 184"/>
            <p:cNvPicPr>
              <a:picLocks noChangeAspect="1"/>
            </p:cNvPicPr>
            <p:nvPr/>
          </p:nvPicPr>
          <p:blipFill>
            <a:blip r:embed="rId8">
              <a:clrChange>
                <a:clrFrom>
                  <a:srgbClr val="FFFFFF"/>
                </a:clrFrom>
                <a:clrTo>
                  <a:srgbClr val="FFFFFF">
                    <a:alpha val="0"/>
                  </a:srgbClr>
                </a:clrTo>
              </a:clrChange>
            </a:blip>
            <a:stretch>
              <a:fillRect/>
            </a:stretch>
          </p:blipFill>
          <p:spPr>
            <a:xfrm>
              <a:off x="3184571" y="3161880"/>
              <a:ext cx="360755" cy="462600"/>
            </a:xfrm>
            <a:prstGeom prst="rect">
              <a:avLst/>
            </a:prstGeom>
          </p:spPr>
        </p:pic>
        <p:sp>
          <p:nvSpPr>
            <p:cNvPr id="3" name="Rectangle 2"/>
            <p:cNvSpPr/>
            <p:nvPr/>
          </p:nvSpPr>
          <p:spPr>
            <a:xfrm>
              <a:off x="3223457" y="3202874"/>
              <a:ext cx="282999" cy="38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3" name="Picture 112"/>
          <p:cNvPicPr>
            <a:picLocks noChangeAspect="1"/>
          </p:cNvPicPr>
          <p:nvPr/>
        </p:nvPicPr>
        <p:blipFill>
          <a:blip r:embed="rId9">
            <a:clrChange>
              <a:clrFrom>
                <a:srgbClr val="FFFFFF"/>
              </a:clrFrom>
              <a:clrTo>
                <a:srgbClr val="FFFFFF">
                  <a:alpha val="0"/>
                </a:srgbClr>
              </a:clrTo>
            </a:clrChange>
          </a:blip>
          <a:stretch>
            <a:fillRect/>
          </a:stretch>
        </p:blipFill>
        <p:spPr>
          <a:xfrm>
            <a:off x="2271223" y="3851534"/>
            <a:ext cx="570911" cy="380608"/>
          </a:xfrm>
          <a:prstGeom prst="rect">
            <a:avLst/>
          </a:prstGeom>
        </p:spPr>
      </p:pic>
      <p:sp>
        <p:nvSpPr>
          <p:cNvPr id="121" name="AutoShape 3"/>
          <p:cNvSpPr>
            <a:spLocks noChangeAspect="1" noChangeArrowheads="1" noTextEdit="1"/>
          </p:cNvSpPr>
          <p:nvPr/>
        </p:nvSpPr>
        <p:spPr bwMode="auto">
          <a:xfrm>
            <a:off x="2236437" y="2636876"/>
            <a:ext cx="798437" cy="6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14" name="Picture 2" descr="https://d30y9cdsu7xlg0.cloudfront.net/png/504796-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1223" y="5551137"/>
            <a:ext cx="576089" cy="576089"/>
          </a:xfrm>
          <a:prstGeom prst="rect">
            <a:avLst/>
          </a:prstGeom>
          <a:noFill/>
          <a:extLst>
            <a:ext uri="{909E8E84-426E-40DD-AFC4-6F175D3DCCD1}">
              <a14:hiddenFill xmlns:a14="http://schemas.microsoft.com/office/drawing/2010/main">
                <a:solidFill>
                  <a:srgbClr val="FFFFFF"/>
                </a:solidFill>
              </a14:hiddenFill>
            </a:ext>
          </a:extLst>
        </p:spPr>
      </p:pic>
      <p:grpSp>
        <p:nvGrpSpPr>
          <p:cNvPr id="145" name="Group 144"/>
          <p:cNvGrpSpPr/>
          <p:nvPr/>
        </p:nvGrpSpPr>
        <p:grpSpPr>
          <a:xfrm>
            <a:off x="4324719" y="3683994"/>
            <a:ext cx="7230893" cy="1645623"/>
            <a:chOff x="3928479" y="3948154"/>
            <a:chExt cx="7230893" cy="1645623"/>
          </a:xfrm>
        </p:grpSpPr>
        <p:cxnSp>
          <p:nvCxnSpPr>
            <p:cNvPr id="146" name="Straight Connector 145"/>
            <p:cNvCxnSpPr/>
            <p:nvPr/>
          </p:nvCxnSpPr>
          <p:spPr>
            <a:xfrm>
              <a:off x="3928479" y="5593777"/>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4636569" y="5207105"/>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5370694" y="4813476"/>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8972365" y="4200517"/>
              <a:ext cx="1047082" cy="338554"/>
            </a:xfrm>
            <a:prstGeom prst="rect">
              <a:avLst/>
            </a:prstGeom>
            <a:noFill/>
          </p:spPr>
          <p:txBody>
            <a:bodyPr wrap="none" rtlCol="0">
              <a:spAutoFit/>
            </a:bodyPr>
            <a:lstStyle/>
            <a:p>
              <a:pPr algn="r"/>
              <a:r>
                <a:rPr lang="en-US" sz="1600" dirty="0">
                  <a:solidFill>
                    <a:srgbClr val="00B050"/>
                  </a:solidFill>
                  <a:latin typeface="Century Gothic" panose="020B0502020202020204" pitchFamily="34" charset="0"/>
                </a:rPr>
                <a:t>50%/52%</a:t>
              </a:r>
            </a:p>
          </p:txBody>
        </p:sp>
        <p:sp>
          <p:nvSpPr>
            <p:cNvPr id="157" name="TextBox 156"/>
            <p:cNvSpPr txBox="1"/>
            <p:nvPr/>
          </p:nvSpPr>
          <p:spPr>
            <a:xfrm>
              <a:off x="10120305" y="4193355"/>
              <a:ext cx="1039067" cy="338554"/>
            </a:xfrm>
            <a:prstGeom prst="rect">
              <a:avLst/>
            </a:prstGeom>
            <a:noFill/>
          </p:spPr>
          <p:txBody>
            <a:bodyPr wrap="none" rtlCol="0">
              <a:spAutoFit/>
            </a:bodyPr>
            <a:lstStyle/>
            <a:p>
              <a:r>
                <a:rPr lang="en-US" sz="1600" dirty="0">
                  <a:solidFill>
                    <a:srgbClr val="00B050"/>
                  </a:solidFill>
                  <a:latin typeface="Century Gothic" panose="020B0502020202020204" pitchFamily="34" charset="0"/>
                </a:rPr>
                <a:t>Smart TV</a:t>
              </a:r>
            </a:p>
          </p:txBody>
        </p:sp>
        <p:cxnSp>
          <p:nvCxnSpPr>
            <p:cNvPr id="158" name="Straight Connector 157"/>
            <p:cNvCxnSpPr/>
            <p:nvPr/>
          </p:nvCxnSpPr>
          <p:spPr>
            <a:xfrm>
              <a:off x="6113256" y="4568717"/>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59" name="Rectangle 158"/>
            <p:cNvSpPr/>
            <p:nvPr/>
          </p:nvSpPr>
          <p:spPr>
            <a:xfrm>
              <a:off x="8313984" y="3948154"/>
              <a:ext cx="234115" cy="64437"/>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126" name="Straight Connector 125"/>
            <p:cNvCxnSpPr/>
            <p:nvPr/>
          </p:nvCxnSpPr>
          <p:spPr>
            <a:xfrm>
              <a:off x="6824457" y="4324877"/>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80074DD2-CA11-41F7-AA98-B9DBA7954CB4}"/>
                </a:ext>
              </a:extLst>
            </p:cNvPr>
            <p:cNvCxnSpPr/>
            <p:nvPr/>
          </p:nvCxnSpPr>
          <p:spPr>
            <a:xfrm>
              <a:off x="7576297" y="4040397"/>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47" name="TextBox 246"/>
          <p:cNvSpPr txBox="1"/>
          <p:nvPr/>
        </p:nvSpPr>
        <p:spPr>
          <a:xfrm>
            <a:off x="3529432" y="307608"/>
            <a:ext cx="5133136" cy="338554"/>
          </a:xfrm>
          <a:prstGeom prst="rect">
            <a:avLst/>
          </a:prstGeom>
          <a:noFill/>
        </p:spPr>
        <p:txBody>
          <a:bodyPr wrap="none" rtlCol="0">
            <a:spAutoFit/>
          </a:bodyPr>
          <a:lstStyle/>
          <a:p>
            <a:pPr algn="ctr"/>
            <a:r>
              <a:rPr lang="en-US" sz="1600" dirty="0">
                <a:solidFill>
                  <a:srgbClr val="B92508"/>
                </a:solidFill>
                <a:latin typeface="Century Gothic" panose="020B0502020202020204" pitchFamily="34" charset="0"/>
              </a:rPr>
              <a:t>Internet Accessing Device Usage, amongst Adults</a:t>
            </a:r>
          </a:p>
        </p:txBody>
      </p:sp>
      <p:pic>
        <p:nvPicPr>
          <p:cNvPr id="95" name="Picture 2" descr="https://d30y9cdsu7xlg0.cloudfront.net/png/967561-2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43" name="Group 4"/>
          <p:cNvGrpSpPr>
            <a:grpSpLocks noChangeAspect="1"/>
          </p:cNvGrpSpPr>
          <p:nvPr/>
        </p:nvGrpSpPr>
        <p:grpSpPr bwMode="auto">
          <a:xfrm>
            <a:off x="2168303" y="2695563"/>
            <a:ext cx="798513" cy="698499"/>
            <a:chOff x="235" y="1881"/>
            <a:chExt cx="503" cy="440"/>
          </a:xfrm>
        </p:grpSpPr>
        <p:sp>
          <p:nvSpPr>
            <p:cNvPr id="147"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48" name="Picture 5"/>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222" name="TextBox 221">
            <a:extLst>
              <a:ext uri="{FF2B5EF4-FFF2-40B4-BE49-F238E27FC236}">
                <a16:creationId xmlns:a16="http://schemas.microsoft.com/office/drawing/2014/main" id="{C8E2382E-414D-4824-92AD-8BFD8011C5F8}"/>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223" name="TextBox 222">
            <a:extLst>
              <a:ext uri="{FF2B5EF4-FFF2-40B4-BE49-F238E27FC236}">
                <a16:creationId xmlns:a16="http://schemas.microsoft.com/office/drawing/2014/main" id="{931B49A4-A8CD-420C-865E-B7452D16B53C}"/>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Tree>
    <p:extLst>
      <p:ext uri="{BB962C8B-B14F-4D97-AF65-F5344CB8AC3E}">
        <p14:creationId xmlns:p14="http://schemas.microsoft.com/office/powerpoint/2010/main" val="2614241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14:presetBounceEnd="36000">
                                      <p:stCondLst>
                                        <p:cond delay="0"/>
                                      </p:stCondLst>
                                      <p:childTnLst>
                                        <p:animMotion origin="layout" path="M 3.54167E-6 0 L -0.00039 0.08912 " pathEditMode="relative" rAng="0" ptsTypes="AA" p14:bounceEnd="36000">
                                          <p:cBhvr>
                                            <p:cTn id="6" dur="500" fill="hold"/>
                                            <p:tgtEl>
                                              <p:spTgt spid="186"/>
                                            </p:tgtEl>
                                            <p:attrNameLst>
                                              <p:attrName>ppt_x</p:attrName>
                                              <p:attrName>ppt_y</p:attrName>
                                            </p:attrNameLst>
                                          </p:cBhvr>
                                          <p:rCtr x="-26" y="4444"/>
                                        </p:animMotion>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45"/>
                                            </p:tgtEl>
                                            <p:attrNameLst>
                                              <p:attrName>style.visibility</p:attrName>
                                            </p:attrNameLst>
                                          </p:cBhvr>
                                          <p:to>
                                            <p:strVal val="visible"/>
                                          </p:to>
                                        </p:set>
                                        <p:animEffect transition="in" filter="wipe(left)">
                                          <p:cBhvr>
                                            <p:cTn id="14" dur="10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54167E-6 0 L -0.00039 0.08912 " pathEditMode="relative" rAng="0" ptsTypes="AA">
                                          <p:cBhvr>
                                            <p:cTn id="6" dur="500" fill="hold"/>
                                            <p:tgtEl>
                                              <p:spTgt spid="186"/>
                                            </p:tgtEl>
                                            <p:attrNameLst>
                                              <p:attrName>ppt_x</p:attrName>
                                              <p:attrName>ppt_y</p:attrName>
                                            </p:attrNameLst>
                                          </p:cBhvr>
                                          <p:rCtr x="-26" y="4444"/>
                                        </p:animMotion>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45"/>
                                            </p:tgtEl>
                                            <p:attrNameLst>
                                              <p:attrName>style.visibility</p:attrName>
                                            </p:attrNameLst>
                                          </p:cBhvr>
                                          <p:to>
                                            <p:strVal val="visible"/>
                                          </p:to>
                                        </p:set>
                                        <p:animEffect transition="in" filter="wipe(left)">
                                          <p:cBhvr>
                                            <p:cTn id="14" dur="1000"/>
                                            <p:tgtEl>
                                              <p:spTgt spid="145"/>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6" grpId="0" animBg="1"/>
          <p:bldP spid="115"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 name="Group 182">
            <a:extLst>
              <a:ext uri="{FF2B5EF4-FFF2-40B4-BE49-F238E27FC236}">
                <a16:creationId xmlns:a16="http://schemas.microsoft.com/office/drawing/2014/main" id="{AA4D67BC-36CC-4F6D-925E-C740B1E6E78C}"/>
              </a:ext>
            </a:extLst>
          </p:cNvPr>
          <p:cNvGrpSpPr/>
          <p:nvPr/>
        </p:nvGrpSpPr>
        <p:grpSpPr>
          <a:xfrm>
            <a:off x="4150885" y="831701"/>
            <a:ext cx="5081728" cy="5914991"/>
            <a:chOff x="4150885" y="831701"/>
            <a:chExt cx="5081728" cy="5914991"/>
          </a:xfrm>
        </p:grpSpPr>
        <p:grpSp>
          <p:nvGrpSpPr>
            <p:cNvPr id="184" name="Group 183">
              <a:extLst>
                <a:ext uri="{FF2B5EF4-FFF2-40B4-BE49-F238E27FC236}">
                  <a16:creationId xmlns:a16="http://schemas.microsoft.com/office/drawing/2014/main" id="{FBD2D54B-A4AA-4781-8658-2F7CAF310E36}"/>
                </a:ext>
              </a:extLst>
            </p:cNvPr>
            <p:cNvGrpSpPr/>
            <p:nvPr/>
          </p:nvGrpSpPr>
          <p:grpSpPr>
            <a:xfrm>
              <a:off x="4252560" y="1150626"/>
              <a:ext cx="3106651" cy="5281217"/>
              <a:chOff x="2129804" y="3963902"/>
              <a:chExt cx="9545868" cy="2586087"/>
            </a:xfrm>
          </p:grpSpPr>
          <p:cxnSp>
            <p:nvCxnSpPr>
              <p:cNvPr id="208" name="Straight Connector 207">
                <a:extLst>
                  <a:ext uri="{FF2B5EF4-FFF2-40B4-BE49-F238E27FC236}">
                    <a16:creationId xmlns:a16="http://schemas.microsoft.com/office/drawing/2014/main" id="{F4C54139-FB5F-4F24-BBA9-BADAB6739049}"/>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CBBD74A9-47B2-467A-B024-FF84976A4B55}"/>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5E8A8446-92B0-42E0-B313-E50E59E386AB}"/>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7F0F9B16-0674-40A8-B377-8D4CCE8C6194}"/>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4D951BBB-21A7-4EF7-849A-BDCC21AFBC72}"/>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50A3804B-ED6F-4BC9-BC90-6AE5AA69EFDA}"/>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6B083A0D-AC87-4E78-98EE-4ED709C5683E}"/>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95264885-FCCB-48F0-9838-8688D67B194E}"/>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F456D4DF-C393-4C18-9624-39995DB9D88C}"/>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FC460CFB-15CE-4F12-8A4C-D6FD38107E88}"/>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B65830C6-3041-46C1-812C-3D985792D1A8}"/>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87" name="Group 186">
              <a:extLst>
                <a:ext uri="{FF2B5EF4-FFF2-40B4-BE49-F238E27FC236}">
                  <a16:creationId xmlns:a16="http://schemas.microsoft.com/office/drawing/2014/main" id="{A0DE3DD4-CC2F-45F6-AFA1-A9DE2541ED08}"/>
                </a:ext>
              </a:extLst>
            </p:cNvPr>
            <p:cNvGrpSpPr/>
            <p:nvPr/>
          </p:nvGrpSpPr>
          <p:grpSpPr>
            <a:xfrm>
              <a:off x="4445103" y="1137090"/>
              <a:ext cx="4376379" cy="5305907"/>
              <a:chOff x="4551137" y="1401250"/>
              <a:chExt cx="5424015" cy="5305907"/>
            </a:xfrm>
          </p:grpSpPr>
          <p:cxnSp>
            <p:nvCxnSpPr>
              <p:cNvPr id="200" name="Straight Connector 199">
                <a:extLst>
                  <a:ext uri="{FF2B5EF4-FFF2-40B4-BE49-F238E27FC236}">
                    <a16:creationId xmlns:a16="http://schemas.microsoft.com/office/drawing/2014/main" id="{2A9E4594-E6D5-49D2-9BD4-9C5F4B05FCE2}"/>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8FFDA0A5-C43D-4987-90CB-C6221EA14692}"/>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04E11B80-E395-4BA2-B836-EB069EB779EA}"/>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B174DB2F-43A6-41F8-9BE1-D66276968583}"/>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508E0CA9-0923-4D10-ABC3-27FEA0B38CAF}"/>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B2C60FA8-A5C5-4E69-AC7A-D3FAB8A754F3}"/>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2333746A-FE84-4E77-90F7-73468E1EC9A2}"/>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B8900151-C937-4C40-B7DA-AACD4142DD2B}"/>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88" name="TextBox 187">
              <a:extLst>
                <a:ext uri="{FF2B5EF4-FFF2-40B4-BE49-F238E27FC236}">
                  <a16:creationId xmlns:a16="http://schemas.microsoft.com/office/drawing/2014/main" id="{C4446C13-DAAA-496F-9B92-BD652E9BF8BF}"/>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89" name="TextBox 188">
              <a:extLst>
                <a:ext uri="{FF2B5EF4-FFF2-40B4-BE49-F238E27FC236}">
                  <a16:creationId xmlns:a16="http://schemas.microsoft.com/office/drawing/2014/main" id="{50E790E4-0FD2-4507-96CC-DDD9EF54F9EA}"/>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90" name="TextBox 189">
              <a:extLst>
                <a:ext uri="{FF2B5EF4-FFF2-40B4-BE49-F238E27FC236}">
                  <a16:creationId xmlns:a16="http://schemas.microsoft.com/office/drawing/2014/main" id="{42C39242-8355-46EC-AD4B-0EAE2CB73A3C}"/>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91" name="TextBox 190">
              <a:extLst>
                <a:ext uri="{FF2B5EF4-FFF2-40B4-BE49-F238E27FC236}">
                  <a16:creationId xmlns:a16="http://schemas.microsoft.com/office/drawing/2014/main" id="{8B9E2144-03A1-411D-A926-D010B2305E13}"/>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92" name="Rectangle 191">
              <a:extLst>
                <a:ext uri="{FF2B5EF4-FFF2-40B4-BE49-F238E27FC236}">
                  <a16:creationId xmlns:a16="http://schemas.microsoft.com/office/drawing/2014/main" id="{AE6CAE83-C26B-4F30-A037-04DADAB7582A}"/>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93" name="Group 192">
              <a:extLst>
                <a:ext uri="{FF2B5EF4-FFF2-40B4-BE49-F238E27FC236}">
                  <a16:creationId xmlns:a16="http://schemas.microsoft.com/office/drawing/2014/main" id="{AE473718-1794-4E9D-BB4A-8AED61759C44}"/>
                </a:ext>
              </a:extLst>
            </p:cNvPr>
            <p:cNvGrpSpPr/>
            <p:nvPr/>
          </p:nvGrpSpPr>
          <p:grpSpPr>
            <a:xfrm>
              <a:off x="4449252" y="831701"/>
              <a:ext cx="2909959" cy="307777"/>
              <a:chOff x="4449252" y="728669"/>
              <a:chExt cx="2909959" cy="307777"/>
            </a:xfrm>
          </p:grpSpPr>
          <p:cxnSp>
            <p:nvCxnSpPr>
              <p:cNvPr id="198" name="Straight Connector 197">
                <a:extLst>
                  <a:ext uri="{FF2B5EF4-FFF2-40B4-BE49-F238E27FC236}">
                    <a16:creationId xmlns:a16="http://schemas.microsoft.com/office/drawing/2014/main" id="{C144165C-EF09-443C-A130-7001EC3ACF9D}"/>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99" name="Rectangle 198">
                <a:extLst>
                  <a:ext uri="{FF2B5EF4-FFF2-40B4-BE49-F238E27FC236}">
                    <a16:creationId xmlns:a16="http://schemas.microsoft.com/office/drawing/2014/main" id="{D4AC6A2D-22EC-4A16-B860-63233CC19C13}"/>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94" name="Rectangle 193">
              <a:extLst>
                <a:ext uri="{FF2B5EF4-FFF2-40B4-BE49-F238E27FC236}">
                  <a16:creationId xmlns:a16="http://schemas.microsoft.com/office/drawing/2014/main" id="{B51ED3F9-363E-40B5-8E89-F3E61B1158F7}"/>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95" name="Straight Connector 194">
              <a:extLst>
                <a:ext uri="{FF2B5EF4-FFF2-40B4-BE49-F238E27FC236}">
                  <a16:creationId xmlns:a16="http://schemas.microsoft.com/office/drawing/2014/main" id="{B82CCC0A-770E-48C5-B284-CE176753294D}"/>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96" name="TextBox 195">
              <a:extLst>
                <a:ext uri="{FF2B5EF4-FFF2-40B4-BE49-F238E27FC236}">
                  <a16:creationId xmlns:a16="http://schemas.microsoft.com/office/drawing/2014/main" id="{A23731F1-2566-43E7-9F98-0A5FA233E8F0}"/>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97" name="TextBox 196">
              <a:extLst>
                <a:ext uri="{FF2B5EF4-FFF2-40B4-BE49-F238E27FC236}">
                  <a16:creationId xmlns:a16="http://schemas.microsoft.com/office/drawing/2014/main" id="{18371E90-1C6F-44FA-B59A-7ADEC619C215}"/>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16" name="Rectangle 15"/>
          <p:cNvSpPr/>
          <p:nvPr/>
        </p:nvSpPr>
        <p:spPr>
          <a:xfrm>
            <a:off x="2213288" y="2840829"/>
            <a:ext cx="685178" cy="316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376635" y="2215885"/>
            <a:ext cx="364686" cy="466891"/>
            <a:chOff x="3736976" y="2771776"/>
            <a:chExt cx="249237" cy="319087"/>
          </a:xfrm>
        </p:grpSpPr>
        <p:sp>
          <p:nvSpPr>
            <p:cNvPr id="4" name="AutoShape 3"/>
            <p:cNvSpPr>
              <a:spLocks noChangeAspect="1" noChangeArrowheads="1" noTextEdit="1"/>
            </p:cNvSpPr>
            <p:nvPr/>
          </p:nvSpPr>
          <p:spPr bwMode="auto">
            <a:xfrm>
              <a:off x="3738563" y="2773363"/>
              <a:ext cx="246062"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p:cNvSpPr>
              <a:spLocks/>
            </p:cNvSpPr>
            <p:nvPr/>
          </p:nvSpPr>
          <p:spPr bwMode="auto">
            <a:xfrm>
              <a:off x="3736976" y="2771776"/>
              <a:ext cx="249237" cy="319087"/>
            </a:xfrm>
            <a:custGeom>
              <a:avLst/>
              <a:gdLst>
                <a:gd name="T0" fmla="*/ 0 w 312"/>
                <a:gd name="T1" fmla="*/ 11 h 400"/>
                <a:gd name="T2" fmla="*/ 1 w 312"/>
                <a:gd name="T3" fmla="*/ 7 h 400"/>
                <a:gd name="T4" fmla="*/ 3 w 312"/>
                <a:gd name="T5" fmla="*/ 3 h 400"/>
                <a:gd name="T6" fmla="*/ 7 w 312"/>
                <a:gd name="T7" fmla="*/ 1 h 400"/>
                <a:gd name="T8" fmla="*/ 10 w 312"/>
                <a:gd name="T9" fmla="*/ 0 h 400"/>
                <a:gd name="T10" fmla="*/ 302 w 312"/>
                <a:gd name="T11" fmla="*/ 0 h 400"/>
                <a:gd name="T12" fmla="*/ 306 w 312"/>
                <a:gd name="T13" fmla="*/ 1 h 400"/>
                <a:gd name="T14" fmla="*/ 309 w 312"/>
                <a:gd name="T15" fmla="*/ 3 h 400"/>
                <a:gd name="T16" fmla="*/ 311 w 312"/>
                <a:gd name="T17" fmla="*/ 7 h 400"/>
                <a:gd name="T18" fmla="*/ 312 w 312"/>
                <a:gd name="T19" fmla="*/ 11 h 400"/>
                <a:gd name="T20" fmla="*/ 312 w 312"/>
                <a:gd name="T21" fmla="*/ 389 h 400"/>
                <a:gd name="T22" fmla="*/ 311 w 312"/>
                <a:gd name="T23" fmla="*/ 394 h 400"/>
                <a:gd name="T24" fmla="*/ 309 w 312"/>
                <a:gd name="T25" fmla="*/ 397 h 400"/>
                <a:gd name="T26" fmla="*/ 306 w 312"/>
                <a:gd name="T27" fmla="*/ 399 h 400"/>
                <a:gd name="T28" fmla="*/ 302 w 312"/>
                <a:gd name="T29" fmla="*/ 400 h 400"/>
                <a:gd name="T30" fmla="*/ 10 w 312"/>
                <a:gd name="T31" fmla="*/ 400 h 400"/>
                <a:gd name="T32" fmla="*/ 7 w 312"/>
                <a:gd name="T33" fmla="*/ 399 h 400"/>
                <a:gd name="T34" fmla="*/ 3 w 312"/>
                <a:gd name="T35" fmla="*/ 397 h 400"/>
                <a:gd name="T36" fmla="*/ 1 w 312"/>
                <a:gd name="T37" fmla="*/ 394 h 400"/>
                <a:gd name="T38" fmla="*/ 0 w 312"/>
                <a:gd name="T39" fmla="*/ 389 h 400"/>
                <a:gd name="T40" fmla="*/ 0 w 312"/>
                <a:gd name="T41" fmla="*/ 1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2" h="400">
                  <a:moveTo>
                    <a:pt x="0" y="11"/>
                  </a:moveTo>
                  <a:lnTo>
                    <a:pt x="1" y="7"/>
                  </a:lnTo>
                  <a:lnTo>
                    <a:pt x="3" y="3"/>
                  </a:lnTo>
                  <a:lnTo>
                    <a:pt x="7" y="1"/>
                  </a:lnTo>
                  <a:lnTo>
                    <a:pt x="10" y="0"/>
                  </a:lnTo>
                  <a:lnTo>
                    <a:pt x="302" y="0"/>
                  </a:lnTo>
                  <a:lnTo>
                    <a:pt x="306" y="1"/>
                  </a:lnTo>
                  <a:lnTo>
                    <a:pt x="309" y="3"/>
                  </a:lnTo>
                  <a:lnTo>
                    <a:pt x="311" y="7"/>
                  </a:lnTo>
                  <a:lnTo>
                    <a:pt x="312" y="11"/>
                  </a:lnTo>
                  <a:lnTo>
                    <a:pt x="312" y="389"/>
                  </a:lnTo>
                  <a:lnTo>
                    <a:pt x="311" y="394"/>
                  </a:lnTo>
                  <a:lnTo>
                    <a:pt x="309" y="397"/>
                  </a:lnTo>
                  <a:lnTo>
                    <a:pt x="306" y="399"/>
                  </a:lnTo>
                  <a:lnTo>
                    <a:pt x="302" y="400"/>
                  </a:lnTo>
                  <a:lnTo>
                    <a:pt x="10" y="400"/>
                  </a:lnTo>
                  <a:lnTo>
                    <a:pt x="7" y="399"/>
                  </a:lnTo>
                  <a:lnTo>
                    <a:pt x="3" y="397"/>
                  </a:lnTo>
                  <a:lnTo>
                    <a:pt x="1" y="394"/>
                  </a:lnTo>
                  <a:lnTo>
                    <a:pt x="0" y="389"/>
                  </a:lnTo>
                  <a:lnTo>
                    <a:pt x="0" y="11"/>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6"/>
            <p:cNvSpPr>
              <a:spLocks noChangeArrowheads="1"/>
            </p:cNvSpPr>
            <p:nvPr/>
          </p:nvSpPr>
          <p:spPr bwMode="auto">
            <a:xfrm>
              <a:off x="3763963" y="2800350"/>
              <a:ext cx="195262" cy="265112"/>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Line 7"/>
            <p:cNvSpPr>
              <a:spLocks noChangeShapeType="1"/>
            </p:cNvSpPr>
            <p:nvPr/>
          </p:nvSpPr>
          <p:spPr bwMode="auto">
            <a:xfrm>
              <a:off x="3838575" y="3076575"/>
              <a:ext cx="46037" cy="0"/>
            </a:xfrm>
            <a:prstGeom prst="line">
              <a:avLst/>
            </a:prstGeom>
            <a:noFill/>
            <a:ln w="1587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3854450" y="2779713"/>
              <a:ext cx="14287" cy="14287"/>
            </a:xfrm>
            <a:custGeom>
              <a:avLst/>
              <a:gdLst>
                <a:gd name="T0" fmla="*/ 0 w 16"/>
                <a:gd name="T1" fmla="*/ 9 h 17"/>
                <a:gd name="T2" fmla="*/ 0 w 16"/>
                <a:gd name="T3" fmla="*/ 5 h 17"/>
                <a:gd name="T4" fmla="*/ 2 w 16"/>
                <a:gd name="T5" fmla="*/ 3 h 17"/>
                <a:gd name="T6" fmla="*/ 4 w 16"/>
                <a:gd name="T7" fmla="*/ 0 h 17"/>
                <a:gd name="T8" fmla="*/ 8 w 16"/>
                <a:gd name="T9" fmla="*/ 0 h 17"/>
                <a:gd name="T10" fmla="*/ 11 w 16"/>
                <a:gd name="T11" fmla="*/ 0 h 17"/>
                <a:gd name="T12" fmla="*/ 13 w 16"/>
                <a:gd name="T13" fmla="*/ 3 h 17"/>
                <a:gd name="T14" fmla="*/ 15 w 16"/>
                <a:gd name="T15" fmla="*/ 5 h 17"/>
                <a:gd name="T16" fmla="*/ 16 w 16"/>
                <a:gd name="T17" fmla="*/ 9 h 17"/>
                <a:gd name="T18" fmla="*/ 15 w 16"/>
                <a:gd name="T19" fmla="*/ 12 h 17"/>
                <a:gd name="T20" fmla="*/ 13 w 16"/>
                <a:gd name="T21" fmla="*/ 14 h 17"/>
                <a:gd name="T22" fmla="*/ 11 w 16"/>
                <a:gd name="T23" fmla="*/ 16 h 17"/>
                <a:gd name="T24" fmla="*/ 8 w 16"/>
                <a:gd name="T25" fmla="*/ 17 h 17"/>
                <a:gd name="T26" fmla="*/ 4 w 16"/>
                <a:gd name="T27" fmla="*/ 16 h 17"/>
                <a:gd name="T28" fmla="*/ 2 w 16"/>
                <a:gd name="T29" fmla="*/ 14 h 17"/>
                <a:gd name="T30" fmla="*/ 0 w 16"/>
                <a:gd name="T31" fmla="*/ 12 h 17"/>
                <a:gd name="T32" fmla="*/ 0 w 16"/>
                <a:gd name="T3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7">
                  <a:moveTo>
                    <a:pt x="0" y="9"/>
                  </a:moveTo>
                  <a:lnTo>
                    <a:pt x="0" y="5"/>
                  </a:lnTo>
                  <a:lnTo>
                    <a:pt x="2" y="3"/>
                  </a:lnTo>
                  <a:lnTo>
                    <a:pt x="4" y="0"/>
                  </a:lnTo>
                  <a:lnTo>
                    <a:pt x="8" y="0"/>
                  </a:lnTo>
                  <a:lnTo>
                    <a:pt x="11" y="0"/>
                  </a:lnTo>
                  <a:lnTo>
                    <a:pt x="13" y="3"/>
                  </a:lnTo>
                  <a:lnTo>
                    <a:pt x="15" y="5"/>
                  </a:lnTo>
                  <a:lnTo>
                    <a:pt x="16" y="9"/>
                  </a:lnTo>
                  <a:lnTo>
                    <a:pt x="15" y="12"/>
                  </a:lnTo>
                  <a:lnTo>
                    <a:pt x="13" y="14"/>
                  </a:lnTo>
                  <a:lnTo>
                    <a:pt x="11" y="16"/>
                  </a:lnTo>
                  <a:lnTo>
                    <a:pt x="8" y="17"/>
                  </a:lnTo>
                  <a:lnTo>
                    <a:pt x="4" y="16"/>
                  </a:lnTo>
                  <a:lnTo>
                    <a:pt x="2" y="14"/>
                  </a:lnTo>
                  <a:lnTo>
                    <a:pt x="0" y="12"/>
                  </a:lnTo>
                  <a:lnTo>
                    <a:pt x="0" y="9"/>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pic>
        <p:nvPicPr>
          <p:cNvPr id="128" name="Picture 127"/>
          <p:cNvPicPr>
            <a:picLocks noChangeAspect="1"/>
          </p:cNvPicPr>
          <p:nvPr/>
        </p:nvPicPr>
        <p:blipFill>
          <a:blip r:embed="rId3">
            <a:clrChange>
              <a:clrFrom>
                <a:srgbClr val="FFFFFF"/>
              </a:clrFrom>
              <a:clrTo>
                <a:srgbClr val="FFFFFF">
                  <a:alpha val="0"/>
                </a:srgbClr>
              </a:clrTo>
            </a:clrChange>
          </a:blip>
          <a:stretch>
            <a:fillRect/>
          </a:stretch>
        </p:blipFill>
        <p:spPr>
          <a:xfrm>
            <a:off x="2400391" y="4309313"/>
            <a:ext cx="335727" cy="535617"/>
          </a:xfrm>
          <a:prstGeom prst="rect">
            <a:avLst/>
          </a:prstGeom>
        </p:spPr>
      </p:pic>
      <p:pic>
        <p:nvPicPr>
          <p:cNvPr id="129" name="Picture 128"/>
          <p:cNvPicPr>
            <a:picLocks noChangeAspect="1"/>
          </p:cNvPicPr>
          <p:nvPr/>
        </p:nvPicPr>
        <p:blipFill>
          <a:blip r:embed="rId4">
            <a:clrChange>
              <a:clrFrom>
                <a:srgbClr val="FFFFFF"/>
              </a:clrFrom>
              <a:clrTo>
                <a:srgbClr val="FFFFFF">
                  <a:alpha val="0"/>
                </a:srgbClr>
              </a:clrTo>
            </a:clrChange>
          </a:blip>
          <a:stretch>
            <a:fillRect/>
          </a:stretch>
        </p:blipFill>
        <p:spPr>
          <a:xfrm>
            <a:off x="2213288" y="3298370"/>
            <a:ext cx="709933" cy="642286"/>
          </a:xfrm>
          <a:prstGeom prst="rect">
            <a:avLst/>
          </a:prstGeom>
        </p:spPr>
      </p:pic>
      <p:pic>
        <p:nvPicPr>
          <p:cNvPr id="130" name="Picture 129"/>
          <p:cNvPicPr>
            <a:picLocks noChangeAspect="1"/>
          </p:cNvPicPr>
          <p:nvPr/>
        </p:nvPicPr>
        <p:blipFill>
          <a:blip r:embed="rId5">
            <a:clrChange>
              <a:clrFrom>
                <a:srgbClr val="FFFFFF"/>
              </a:clrFrom>
              <a:clrTo>
                <a:srgbClr val="FFFFFF">
                  <a:alpha val="0"/>
                </a:srgbClr>
              </a:clrTo>
            </a:clrChange>
          </a:blip>
          <a:stretch>
            <a:fillRect/>
          </a:stretch>
        </p:blipFill>
        <p:spPr>
          <a:xfrm>
            <a:off x="2236825" y="4888439"/>
            <a:ext cx="662858" cy="662858"/>
          </a:xfrm>
          <a:prstGeom prst="rect">
            <a:avLst/>
          </a:prstGeom>
        </p:spPr>
      </p:pic>
      <p:pic>
        <p:nvPicPr>
          <p:cNvPr id="131" name="Picture 130"/>
          <p:cNvPicPr>
            <a:picLocks noChangeAspect="1"/>
          </p:cNvPicPr>
          <p:nvPr/>
        </p:nvPicPr>
        <p:blipFill>
          <a:blip r:embed="rId6">
            <a:clrChange>
              <a:clrFrom>
                <a:srgbClr val="FFFFFF"/>
              </a:clrFrom>
              <a:clrTo>
                <a:srgbClr val="FFFFFF">
                  <a:alpha val="0"/>
                </a:srgbClr>
              </a:clrTo>
            </a:clrChange>
          </a:blip>
          <a:stretch>
            <a:fillRect/>
          </a:stretch>
        </p:blipFill>
        <p:spPr>
          <a:xfrm>
            <a:off x="2238042" y="960221"/>
            <a:ext cx="660424" cy="566078"/>
          </a:xfrm>
          <a:prstGeom prst="rect">
            <a:avLst/>
          </a:prstGeom>
        </p:spPr>
      </p:pic>
      <p:pic>
        <p:nvPicPr>
          <p:cNvPr id="132" name="Picture 131"/>
          <p:cNvPicPr>
            <a:picLocks noChangeAspect="1"/>
          </p:cNvPicPr>
          <p:nvPr/>
        </p:nvPicPr>
        <p:blipFill>
          <a:blip r:embed="rId7">
            <a:clrChange>
              <a:clrFrom>
                <a:srgbClr val="FFFFFF"/>
              </a:clrFrom>
              <a:clrTo>
                <a:srgbClr val="FFFFFF">
                  <a:alpha val="0"/>
                </a:srgbClr>
              </a:clrTo>
            </a:clrChange>
          </a:blip>
          <a:stretch>
            <a:fillRect/>
          </a:stretch>
        </p:blipFill>
        <p:spPr>
          <a:xfrm>
            <a:off x="2454066" y="1674887"/>
            <a:ext cx="228377" cy="428995"/>
          </a:xfrm>
          <a:prstGeom prst="rect">
            <a:avLst/>
          </a:prstGeom>
        </p:spPr>
      </p:pic>
      <p:grpSp>
        <p:nvGrpSpPr>
          <p:cNvPr id="7" name="Group 6"/>
          <p:cNvGrpSpPr/>
          <p:nvPr/>
        </p:nvGrpSpPr>
        <p:grpSpPr>
          <a:xfrm>
            <a:off x="2378956" y="2219934"/>
            <a:ext cx="360755" cy="462600"/>
            <a:chOff x="3184571" y="3161880"/>
            <a:chExt cx="360755" cy="462600"/>
          </a:xfrm>
        </p:grpSpPr>
        <p:pic>
          <p:nvPicPr>
            <p:cNvPr id="185" name="Picture 184"/>
            <p:cNvPicPr>
              <a:picLocks noChangeAspect="1"/>
            </p:cNvPicPr>
            <p:nvPr/>
          </p:nvPicPr>
          <p:blipFill>
            <a:blip r:embed="rId8">
              <a:clrChange>
                <a:clrFrom>
                  <a:srgbClr val="FFFFFF"/>
                </a:clrFrom>
                <a:clrTo>
                  <a:srgbClr val="FFFFFF">
                    <a:alpha val="0"/>
                  </a:srgbClr>
                </a:clrTo>
              </a:clrChange>
            </a:blip>
            <a:stretch>
              <a:fillRect/>
            </a:stretch>
          </p:blipFill>
          <p:spPr>
            <a:xfrm>
              <a:off x="3184571" y="3161880"/>
              <a:ext cx="360755" cy="462600"/>
            </a:xfrm>
            <a:prstGeom prst="rect">
              <a:avLst/>
            </a:prstGeom>
          </p:spPr>
        </p:pic>
        <p:sp>
          <p:nvSpPr>
            <p:cNvPr id="3" name="Rectangle 2"/>
            <p:cNvSpPr/>
            <p:nvPr/>
          </p:nvSpPr>
          <p:spPr>
            <a:xfrm>
              <a:off x="3223457" y="3202874"/>
              <a:ext cx="282999" cy="38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3" name="Picture 112"/>
          <p:cNvPicPr>
            <a:picLocks noChangeAspect="1"/>
          </p:cNvPicPr>
          <p:nvPr/>
        </p:nvPicPr>
        <p:blipFill>
          <a:blip r:embed="rId9">
            <a:clrChange>
              <a:clrFrom>
                <a:srgbClr val="FFFFFF"/>
              </a:clrFrom>
              <a:clrTo>
                <a:srgbClr val="FFFFFF">
                  <a:alpha val="0"/>
                </a:srgbClr>
              </a:clrTo>
            </a:clrChange>
          </a:blip>
          <a:stretch>
            <a:fillRect/>
          </a:stretch>
        </p:blipFill>
        <p:spPr>
          <a:xfrm>
            <a:off x="2271223" y="3851534"/>
            <a:ext cx="570911" cy="380608"/>
          </a:xfrm>
          <a:prstGeom prst="rect">
            <a:avLst/>
          </a:prstGeom>
        </p:spPr>
      </p:pic>
      <p:sp>
        <p:nvSpPr>
          <p:cNvPr id="121" name="AutoShape 3"/>
          <p:cNvSpPr>
            <a:spLocks noChangeAspect="1" noChangeArrowheads="1" noTextEdit="1"/>
          </p:cNvSpPr>
          <p:nvPr/>
        </p:nvSpPr>
        <p:spPr bwMode="auto">
          <a:xfrm>
            <a:off x="2236437" y="2636876"/>
            <a:ext cx="798437" cy="6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14" name="Picture 2" descr="https://d30y9cdsu7xlg0.cloudfront.net/png/504796-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1223" y="5551137"/>
            <a:ext cx="576089" cy="576089"/>
          </a:xfrm>
          <a:prstGeom prst="rect">
            <a:avLst/>
          </a:prstGeom>
          <a:noFill/>
          <a:extLst>
            <a:ext uri="{909E8E84-426E-40DD-AFC4-6F175D3DCCD1}">
              <a14:hiddenFill xmlns:a14="http://schemas.microsoft.com/office/drawing/2010/main">
                <a:solidFill>
                  <a:srgbClr val="FFFFFF"/>
                </a:solidFill>
              </a14:hiddenFill>
            </a:ext>
          </a:extLst>
        </p:spPr>
      </p:pic>
      <p:cxnSp>
        <p:nvCxnSpPr>
          <p:cNvPr id="146" name="Straight Connector 145"/>
          <p:cNvCxnSpPr/>
          <p:nvPr/>
        </p:nvCxnSpPr>
        <p:spPr>
          <a:xfrm>
            <a:off x="4324719" y="5329617"/>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5032809" y="4942945"/>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5766934" y="4549316"/>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9368605" y="3936357"/>
            <a:ext cx="1047082" cy="338554"/>
          </a:xfrm>
          <a:prstGeom prst="rect">
            <a:avLst/>
          </a:prstGeom>
          <a:noFill/>
        </p:spPr>
        <p:txBody>
          <a:bodyPr wrap="none" rtlCol="0">
            <a:spAutoFit/>
          </a:bodyPr>
          <a:lstStyle/>
          <a:p>
            <a:pPr algn="r"/>
            <a:r>
              <a:rPr lang="en-US" sz="1600" dirty="0">
                <a:solidFill>
                  <a:srgbClr val="00B050"/>
                </a:solidFill>
                <a:latin typeface="Century Gothic" panose="020B0502020202020204" pitchFamily="34" charset="0"/>
              </a:rPr>
              <a:t>50%/52%</a:t>
            </a:r>
          </a:p>
        </p:txBody>
      </p:sp>
      <p:sp>
        <p:nvSpPr>
          <p:cNvPr id="157" name="TextBox 156"/>
          <p:cNvSpPr txBox="1"/>
          <p:nvPr/>
        </p:nvSpPr>
        <p:spPr>
          <a:xfrm>
            <a:off x="10516545" y="3929195"/>
            <a:ext cx="1039067" cy="338554"/>
          </a:xfrm>
          <a:prstGeom prst="rect">
            <a:avLst/>
          </a:prstGeom>
          <a:noFill/>
        </p:spPr>
        <p:txBody>
          <a:bodyPr wrap="none" rtlCol="0">
            <a:spAutoFit/>
          </a:bodyPr>
          <a:lstStyle/>
          <a:p>
            <a:r>
              <a:rPr lang="en-US" sz="1600" dirty="0">
                <a:solidFill>
                  <a:srgbClr val="00B050"/>
                </a:solidFill>
                <a:latin typeface="Century Gothic" panose="020B0502020202020204" pitchFamily="34" charset="0"/>
              </a:rPr>
              <a:t>Smart TV</a:t>
            </a:r>
          </a:p>
        </p:txBody>
      </p:sp>
      <p:cxnSp>
        <p:nvCxnSpPr>
          <p:cNvPr id="158" name="Straight Connector 157"/>
          <p:cNvCxnSpPr/>
          <p:nvPr/>
        </p:nvCxnSpPr>
        <p:spPr>
          <a:xfrm>
            <a:off x="6509496" y="4304557"/>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59" name="Rectangle 158"/>
          <p:cNvSpPr/>
          <p:nvPr/>
        </p:nvSpPr>
        <p:spPr>
          <a:xfrm>
            <a:off x="8710224" y="3683994"/>
            <a:ext cx="234115" cy="64437"/>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126" name="Straight Connector 125"/>
          <p:cNvCxnSpPr/>
          <p:nvPr/>
        </p:nvCxnSpPr>
        <p:spPr>
          <a:xfrm>
            <a:off x="7220697" y="4060717"/>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80074DD2-CA11-41F7-AA98-B9DBA7954CB4}"/>
              </a:ext>
            </a:extLst>
          </p:cNvPr>
          <p:cNvCxnSpPr/>
          <p:nvPr/>
        </p:nvCxnSpPr>
        <p:spPr>
          <a:xfrm>
            <a:off x="7972537" y="3776237"/>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47" name="TextBox 246"/>
          <p:cNvSpPr txBox="1"/>
          <p:nvPr/>
        </p:nvSpPr>
        <p:spPr>
          <a:xfrm>
            <a:off x="3529432" y="307608"/>
            <a:ext cx="5133136" cy="338554"/>
          </a:xfrm>
          <a:prstGeom prst="rect">
            <a:avLst/>
          </a:prstGeom>
          <a:noFill/>
        </p:spPr>
        <p:txBody>
          <a:bodyPr wrap="none" rtlCol="0">
            <a:spAutoFit/>
          </a:bodyPr>
          <a:lstStyle/>
          <a:p>
            <a:pPr algn="ctr"/>
            <a:r>
              <a:rPr lang="en-US" sz="1600" dirty="0">
                <a:solidFill>
                  <a:srgbClr val="B92508"/>
                </a:solidFill>
                <a:latin typeface="Century Gothic" panose="020B0502020202020204" pitchFamily="34" charset="0"/>
              </a:rPr>
              <a:t>Internet Accessing Device Usage, amongst Adults</a:t>
            </a:r>
          </a:p>
        </p:txBody>
      </p:sp>
      <p:pic>
        <p:nvPicPr>
          <p:cNvPr id="95" name="Picture 2" descr="https://d30y9cdsu7xlg0.cloudfront.net/png/967561-2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43" name="Group 4"/>
          <p:cNvGrpSpPr>
            <a:grpSpLocks noChangeAspect="1"/>
          </p:cNvGrpSpPr>
          <p:nvPr/>
        </p:nvGrpSpPr>
        <p:grpSpPr bwMode="auto">
          <a:xfrm>
            <a:off x="2168303" y="2695563"/>
            <a:ext cx="798513" cy="698499"/>
            <a:chOff x="235" y="1881"/>
            <a:chExt cx="503" cy="440"/>
          </a:xfrm>
        </p:grpSpPr>
        <p:sp>
          <p:nvSpPr>
            <p:cNvPr id="147"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48" name="Picture 5"/>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222" name="TextBox 221">
            <a:extLst>
              <a:ext uri="{FF2B5EF4-FFF2-40B4-BE49-F238E27FC236}">
                <a16:creationId xmlns:a16="http://schemas.microsoft.com/office/drawing/2014/main" id="{C8E2382E-414D-4824-92AD-8BFD8011C5F8}"/>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223" name="TextBox 222">
            <a:extLst>
              <a:ext uri="{FF2B5EF4-FFF2-40B4-BE49-F238E27FC236}">
                <a16:creationId xmlns:a16="http://schemas.microsoft.com/office/drawing/2014/main" id="{931B49A4-A8CD-420C-865E-B7452D16B53C}"/>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grpSp>
        <p:nvGrpSpPr>
          <p:cNvPr id="19" name="Group 18">
            <a:extLst>
              <a:ext uri="{FF2B5EF4-FFF2-40B4-BE49-F238E27FC236}">
                <a16:creationId xmlns:a16="http://schemas.microsoft.com/office/drawing/2014/main" id="{AE112296-CD25-41C6-8CB0-B173C55506DD}"/>
              </a:ext>
            </a:extLst>
          </p:cNvPr>
          <p:cNvGrpSpPr/>
          <p:nvPr/>
        </p:nvGrpSpPr>
        <p:grpSpPr>
          <a:xfrm>
            <a:off x="8953537" y="6247987"/>
            <a:ext cx="2533145" cy="345716"/>
            <a:chOff x="8953537" y="6247987"/>
            <a:chExt cx="2533145" cy="345716"/>
          </a:xfrm>
        </p:grpSpPr>
        <p:grpSp>
          <p:nvGrpSpPr>
            <p:cNvPr id="2" name="Group 1">
              <a:extLst>
                <a:ext uri="{FF2B5EF4-FFF2-40B4-BE49-F238E27FC236}">
                  <a16:creationId xmlns:a16="http://schemas.microsoft.com/office/drawing/2014/main" id="{383CDEE3-D966-4E2B-A7A2-AF342497BF21}"/>
                </a:ext>
              </a:extLst>
            </p:cNvPr>
            <p:cNvGrpSpPr/>
            <p:nvPr/>
          </p:nvGrpSpPr>
          <p:grpSpPr>
            <a:xfrm>
              <a:off x="9596231" y="6247987"/>
              <a:ext cx="1890451" cy="345716"/>
              <a:chOff x="9596231" y="5880000"/>
              <a:chExt cx="1890451" cy="345716"/>
            </a:xfrm>
          </p:grpSpPr>
          <p:sp>
            <p:nvSpPr>
              <p:cNvPr id="82" name="TextBox 81">
                <a:extLst>
                  <a:ext uri="{FF2B5EF4-FFF2-40B4-BE49-F238E27FC236}">
                    <a16:creationId xmlns:a16="http://schemas.microsoft.com/office/drawing/2014/main" id="{21D18118-6113-46D7-988B-01873C2CE150}"/>
                  </a:ext>
                </a:extLst>
              </p:cNvPr>
              <p:cNvSpPr txBox="1"/>
              <p:nvPr/>
            </p:nvSpPr>
            <p:spPr>
              <a:xfrm>
                <a:off x="9596231" y="5887162"/>
                <a:ext cx="819456" cy="338554"/>
              </a:xfrm>
              <a:prstGeom prst="rect">
                <a:avLst/>
              </a:prstGeom>
              <a:noFill/>
            </p:spPr>
            <p:txBody>
              <a:bodyPr wrap="none" rtlCol="0">
                <a:spAutoFit/>
              </a:bodyPr>
              <a:lstStyle/>
              <a:p>
                <a:pPr algn="r"/>
                <a:r>
                  <a:rPr lang="en-US" sz="1600" dirty="0">
                    <a:solidFill>
                      <a:srgbClr val="00B050"/>
                    </a:solidFill>
                    <a:latin typeface="Century Gothic" panose="020B0502020202020204" pitchFamily="34" charset="0"/>
                  </a:rPr>
                  <a:t>1%/1%</a:t>
                </a:r>
              </a:p>
            </p:txBody>
          </p:sp>
          <p:sp>
            <p:nvSpPr>
              <p:cNvPr id="83" name="TextBox 82">
                <a:extLst>
                  <a:ext uri="{FF2B5EF4-FFF2-40B4-BE49-F238E27FC236}">
                    <a16:creationId xmlns:a16="http://schemas.microsoft.com/office/drawing/2014/main" id="{491EE6BC-C446-49D6-A856-0617FEBBE0C5}"/>
                  </a:ext>
                </a:extLst>
              </p:cNvPr>
              <p:cNvSpPr txBox="1"/>
              <p:nvPr/>
            </p:nvSpPr>
            <p:spPr>
              <a:xfrm>
                <a:off x="10516545" y="5880000"/>
                <a:ext cx="970137" cy="338554"/>
              </a:xfrm>
              <a:prstGeom prst="rect">
                <a:avLst/>
              </a:prstGeom>
              <a:noFill/>
            </p:spPr>
            <p:txBody>
              <a:bodyPr wrap="none" rtlCol="0">
                <a:spAutoFit/>
              </a:bodyPr>
              <a:lstStyle/>
              <a:p>
                <a:r>
                  <a:rPr lang="en-US" sz="1600" dirty="0" err="1">
                    <a:solidFill>
                      <a:srgbClr val="00B050"/>
                    </a:solidFill>
                    <a:latin typeface="Century Gothic" panose="020B0502020202020204" pitchFamily="34" charset="0"/>
                  </a:rPr>
                  <a:t>FireStick</a:t>
                </a:r>
                <a:endParaRPr lang="en-US" sz="1600" dirty="0">
                  <a:solidFill>
                    <a:srgbClr val="00B050"/>
                  </a:solidFill>
                  <a:latin typeface="Century Gothic" panose="020B0502020202020204" pitchFamily="34" charset="0"/>
                </a:endParaRPr>
              </a:p>
            </p:txBody>
          </p:sp>
        </p:grpSp>
        <p:cxnSp>
          <p:nvCxnSpPr>
            <p:cNvPr id="17" name="Straight Arrow Connector 16">
              <a:extLst>
                <a:ext uri="{FF2B5EF4-FFF2-40B4-BE49-F238E27FC236}">
                  <a16:creationId xmlns:a16="http://schemas.microsoft.com/office/drawing/2014/main" id="{C68726DA-AA04-4A78-ABDD-078C61900CE2}"/>
                </a:ext>
              </a:extLst>
            </p:cNvPr>
            <p:cNvCxnSpPr>
              <a:cxnSpLocks/>
            </p:cNvCxnSpPr>
            <p:nvPr/>
          </p:nvCxnSpPr>
          <p:spPr>
            <a:xfrm flipH="1">
              <a:off x="8953537" y="6387238"/>
              <a:ext cx="415068" cy="0"/>
            </a:xfrm>
            <a:prstGeom prst="straightConnector1">
              <a:avLst/>
            </a:prstGeom>
            <a:ln w="28575">
              <a:solidFill>
                <a:srgbClr val="4BC78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2EC08DD5-CCF6-42A9-AE56-27DA22B69432}"/>
              </a:ext>
            </a:extLst>
          </p:cNvPr>
          <p:cNvGrpSpPr/>
          <p:nvPr/>
        </p:nvGrpSpPr>
        <p:grpSpPr>
          <a:xfrm>
            <a:off x="8944339" y="6025094"/>
            <a:ext cx="2244185" cy="345716"/>
            <a:chOff x="8944339" y="6025094"/>
            <a:chExt cx="2244185" cy="345716"/>
          </a:xfrm>
        </p:grpSpPr>
        <p:grpSp>
          <p:nvGrpSpPr>
            <p:cNvPr id="6" name="Group 5">
              <a:extLst>
                <a:ext uri="{FF2B5EF4-FFF2-40B4-BE49-F238E27FC236}">
                  <a16:creationId xmlns:a16="http://schemas.microsoft.com/office/drawing/2014/main" id="{9C71A84F-A0D5-4565-A6C1-7ED7F52B3FBC}"/>
                </a:ext>
              </a:extLst>
            </p:cNvPr>
            <p:cNvGrpSpPr/>
            <p:nvPr/>
          </p:nvGrpSpPr>
          <p:grpSpPr>
            <a:xfrm>
              <a:off x="9596231" y="6025094"/>
              <a:ext cx="1592293" cy="345716"/>
              <a:chOff x="9596231" y="5489839"/>
              <a:chExt cx="1592293" cy="345716"/>
            </a:xfrm>
          </p:grpSpPr>
          <p:sp>
            <p:nvSpPr>
              <p:cNvPr id="80" name="TextBox 79">
                <a:extLst>
                  <a:ext uri="{FF2B5EF4-FFF2-40B4-BE49-F238E27FC236}">
                    <a16:creationId xmlns:a16="http://schemas.microsoft.com/office/drawing/2014/main" id="{6711977B-7D0A-400B-97DE-350DF1382847}"/>
                  </a:ext>
                </a:extLst>
              </p:cNvPr>
              <p:cNvSpPr txBox="1"/>
              <p:nvPr/>
            </p:nvSpPr>
            <p:spPr>
              <a:xfrm>
                <a:off x="9596231" y="5497001"/>
                <a:ext cx="819456" cy="338554"/>
              </a:xfrm>
              <a:prstGeom prst="rect">
                <a:avLst/>
              </a:prstGeom>
              <a:noFill/>
            </p:spPr>
            <p:txBody>
              <a:bodyPr wrap="none" rtlCol="0">
                <a:spAutoFit/>
              </a:bodyPr>
              <a:lstStyle/>
              <a:p>
                <a:pPr algn="r"/>
                <a:r>
                  <a:rPr lang="en-US" sz="1600" dirty="0">
                    <a:solidFill>
                      <a:srgbClr val="00B050"/>
                    </a:solidFill>
                    <a:latin typeface="Century Gothic" panose="020B0502020202020204" pitchFamily="34" charset="0"/>
                  </a:rPr>
                  <a:t>3%/1%</a:t>
                </a:r>
              </a:p>
            </p:txBody>
          </p:sp>
          <p:sp>
            <p:nvSpPr>
              <p:cNvPr id="81" name="TextBox 80">
                <a:extLst>
                  <a:ext uri="{FF2B5EF4-FFF2-40B4-BE49-F238E27FC236}">
                    <a16:creationId xmlns:a16="http://schemas.microsoft.com/office/drawing/2014/main" id="{64A86A77-EF85-43DA-BF79-0FF5C6A52531}"/>
                  </a:ext>
                </a:extLst>
              </p:cNvPr>
              <p:cNvSpPr txBox="1"/>
              <p:nvPr/>
            </p:nvSpPr>
            <p:spPr>
              <a:xfrm>
                <a:off x="10516545" y="5489839"/>
                <a:ext cx="671979" cy="338554"/>
              </a:xfrm>
              <a:prstGeom prst="rect">
                <a:avLst/>
              </a:prstGeom>
              <a:noFill/>
            </p:spPr>
            <p:txBody>
              <a:bodyPr wrap="none" rtlCol="0">
                <a:spAutoFit/>
              </a:bodyPr>
              <a:lstStyle/>
              <a:p>
                <a:r>
                  <a:rPr lang="en-US" sz="1600" dirty="0">
                    <a:solidFill>
                      <a:srgbClr val="00B050"/>
                    </a:solidFill>
                    <a:latin typeface="Century Gothic" panose="020B0502020202020204" pitchFamily="34" charset="0"/>
                  </a:rPr>
                  <a:t>Roku</a:t>
                </a:r>
              </a:p>
            </p:txBody>
          </p:sp>
        </p:grpSp>
        <p:cxnSp>
          <p:nvCxnSpPr>
            <p:cNvPr id="92" name="Straight Arrow Connector 91">
              <a:extLst>
                <a:ext uri="{FF2B5EF4-FFF2-40B4-BE49-F238E27FC236}">
                  <a16:creationId xmlns:a16="http://schemas.microsoft.com/office/drawing/2014/main" id="{F074A6D0-2F60-47C4-AA27-1941122D6B9B}"/>
                </a:ext>
              </a:extLst>
            </p:cNvPr>
            <p:cNvCxnSpPr>
              <a:cxnSpLocks/>
            </p:cNvCxnSpPr>
            <p:nvPr/>
          </p:nvCxnSpPr>
          <p:spPr>
            <a:xfrm flipH="1">
              <a:off x="8944339" y="6232847"/>
              <a:ext cx="415068" cy="0"/>
            </a:xfrm>
            <a:prstGeom prst="straightConnector1">
              <a:avLst/>
            </a:prstGeom>
            <a:ln w="28575">
              <a:solidFill>
                <a:srgbClr val="4BC78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236D7DC7-B789-4A95-BF78-489865C997BA}"/>
              </a:ext>
            </a:extLst>
          </p:cNvPr>
          <p:cNvGrpSpPr/>
          <p:nvPr/>
        </p:nvGrpSpPr>
        <p:grpSpPr>
          <a:xfrm>
            <a:off x="8935141" y="5824505"/>
            <a:ext cx="3001986" cy="345716"/>
            <a:chOff x="8935141" y="5824505"/>
            <a:chExt cx="3001986" cy="345716"/>
          </a:xfrm>
        </p:grpSpPr>
        <p:grpSp>
          <p:nvGrpSpPr>
            <p:cNvPr id="12" name="Group 11">
              <a:extLst>
                <a:ext uri="{FF2B5EF4-FFF2-40B4-BE49-F238E27FC236}">
                  <a16:creationId xmlns:a16="http://schemas.microsoft.com/office/drawing/2014/main" id="{DD4753A7-07D0-440B-8E58-2A764291D113}"/>
                </a:ext>
              </a:extLst>
            </p:cNvPr>
            <p:cNvGrpSpPr/>
            <p:nvPr/>
          </p:nvGrpSpPr>
          <p:grpSpPr>
            <a:xfrm>
              <a:off x="9482418" y="5824505"/>
              <a:ext cx="2454709" cy="345716"/>
              <a:chOff x="9482418" y="5099678"/>
              <a:chExt cx="2454709" cy="345716"/>
            </a:xfrm>
          </p:grpSpPr>
          <p:sp>
            <p:nvSpPr>
              <p:cNvPr id="78" name="TextBox 77">
                <a:extLst>
                  <a:ext uri="{FF2B5EF4-FFF2-40B4-BE49-F238E27FC236}">
                    <a16:creationId xmlns:a16="http://schemas.microsoft.com/office/drawing/2014/main" id="{B2A12D82-3C89-44A2-9F3E-3686C5EBCA74}"/>
                  </a:ext>
                </a:extLst>
              </p:cNvPr>
              <p:cNvSpPr txBox="1"/>
              <p:nvPr/>
            </p:nvSpPr>
            <p:spPr>
              <a:xfrm>
                <a:off x="9482418" y="5106840"/>
                <a:ext cx="933269" cy="338554"/>
              </a:xfrm>
              <a:prstGeom prst="rect">
                <a:avLst/>
              </a:prstGeom>
              <a:noFill/>
            </p:spPr>
            <p:txBody>
              <a:bodyPr wrap="none" rtlCol="0">
                <a:spAutoFit/>
              </a:bodyPr>
              <a:lstStyle/>
              <a:p>
                <a:pPr algn="r"/>
                <a:r>
                  <a:rPr lang="en-US" sz="1600" dirty="0">
                    <a:solidFill>
                      <a:srgbClr val="00B050"/>
                    </a:solidFill>
                    <a:latin typeface="Century Gothic" panose="020B0502020202020204" pitchFamily="34" charset="0"/>
                  </a:rPr>
                  <a:t>7%/13%</a:t>
                </a:r>
              </a:p>
            </p:txBody>
          </p:sp>
          <p:sp>
            <p:nvSpPr>
              <p:cNvPr id="79" name="TextBox 78">
                <a:extLst>
                  <a:ext uri="{FF2B5EF4-FFF2-40B4-BE49-F238E27FC236}">
                    <a16:creationId xmlns:a16="http://schemas.microsoft.com/office/drawing/2014/main" id="{A45B6C7E-1E3F-48F3-9FC5-2BEF8504F34F}"/>
                  </a:ext>
                </a:extLst>
              </p:cNvPr>
              <p:cNvSpPr txBox="1"/>
              <p:nvPr/>
            </p:nvSpPr>
            <p:spPr>
              <a:xfrm>
                <a:off x="10516545" y="5099678"/>
                <a:ext cx="1420582" cy="338554"/>
              </a:xfrm>
              <a:prstGeom prst="rect">
                <a:avLst/>
              </a:prstGeom>
              <a:noFill/>
            </p:spPr>
            <p:txBody>
              <a:bodyPr wrap="none" rtlCol="0">
                <a:spAutoFit/>
              </a:bodyPr>
              <a:lstStyle/>
              <a:p>
                <a:r>
                  <a:rPr lang="en-US" sz="1600" dirty="0">
                    <a:solidFill>
                      <a:srgbClr val="00B050"/>
                    </a:solidFill>
                    <a:latin typeface="Century Gothic" panose="020B0502020202020204" pitchFamily="34" charset="0"/>
                  </a:rPr>
                  <a:t>Chromecast</a:t>
                </a:r>
              </a:p>
            </p:txBody>
          </p:sp>
        </p:grpSp>
        <p:cxnSp>
          <p:nvCxnSpPr>
            <p:cNvPr id="93" name="Straight Arrow Connector 92">
              <a:extLst>
                <a:ext uri="{FF2B5EF4-FFF2-40B4-BE49-F238E27FC236}">
                  <a16:creationId xmlns:a16="http://schemas.microsoft.com/office/drawing/2014/main" id="{F23F79C3-EF6C-407E-8A6C-86ADDE33C9E9}"/>
                </a:ext>
              </a:extLst>
            </p:cNvPr>
            <p:cNvCxnSpPr>
              <a:cxnSpLocks/>
            </p:cNvCxnSpPr>
            <p:nvPr/>
          </p:nvCxnSpPr>
          <p:spPr>
            <a:xfrm flipH="1">
              <a:off x="8935141" y="6011550"/>
              <a:ext cx="415068" cy="0"/>
            </a:xfrm>
            <a:prstGeom prst="straightConnector1">
              <a:avLst/>
            </a:prstGeom>
            <a:ln w="28575">
              <a:solidFill>
                <a:srgbClr val="4BC78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E6E1ECC3-3FFB-453C-84FC-391588F030D5}"/>
              </a:ext>
            </a:extLst>
          </p:cNvPr>
          <p:cNvGrpSpPr/>
          <p:nvPr/>
        </p:nvGrpSpPr>
        <p:grpSpPr>
          <a:xfrm>
            <a:off x="8925943" y="5590462"/>
            <a:ext cx="2613639" cy="345716"/>
            <a:chOff x="8925943" y="5590462"/>
            <a:chExt cx="2613639" cy="345716"/>
          </a:xfrm>
        </p:grpSpPr>
        <p:grpSp>
          <p:nvGrpSpPr>
            <p:cNvPr id="13" name="Group 12">
              <a:extLst>
                <a:ext uri="{FF2B5EF4-FFF2-40B4-BE49-F238E27FC236}">
                  <a16:creationId xmlns:a16="http://schemas.microsoft.com/office/drawing/2014/main" id="{993B0965-B806-4F69-A18C-0813D9063F75}"/>
                </a:ext>
              </a:extLst>
            </p:cNvPr>
            <p:cNvGrpSpPr/>
            <p:nvPr/>
          </p:nvGrpSpPr>
          <p:grpSpPr>
            <a:xfrm>
              <a:off x="9368605" y="5590462"/>
              <a:ext cx="2170977" cy="345716"/>
              <a:chOff x="9368605" y="4709517"/>
              <a:chExt cx="2170977" cy="345716"/>
            </a:xfrm>
          </p:grpSpPr>
          <p:sp>
            <p:nvSpPr>
              <p:cNvPr id="76" name="TextBox 75">
                <a:extLst>
                  <a:ext uri="{FF2B5EF4-FFF2-40B4-BE49-F238E27FC236}">
                    <a16:creationId xmlns:a16="http://schemas.microsoft.com/office/drawing/2014/main" id="{E50303B1-3BD9-42E3-8920-FB47FA8EEEEB}"/>
                  </a:ext>
                </a:extLst>
              </p:cNvPr>
              <p:cNvSpPr txBox="1"/>
              <p:nvPr/>
            </p:nvSpPr>
            <p:spPr>
              <a:xfrm>
                <a:off x="9368605" y="4716679"/>
                <a:ext cx="1047082" cy="338554"/>
              </a:xfrm>
              <a:prstGeom prst="rect">
                <a:avLst/>
              </a:prstGeom>
              <a:noFill/>
            </p:spPr>
            <p:txBody>
              <a:bodyPr wrap="none" rtlCol="0">
                <a:spAutoFit/>
              </a:bodyPr>
              <a:lstStyle/>
              <a:p>
                <a:pPr algn="r"/>
                <a:r>
                  <a:rPr lang="en-US" sz="1600" dirty="0">
                    <a:solidFill>
                      <a:srgbClr val="00B050"/>
                    </a:solidFill>
                    <a:latin typeface="Century Gothic" panose="020B0502020202020204" pitchFamily="34" charset="0"/>
                  </a:rPr>
                  <a:t>10%/11%</a:t>
                </a:r>
              </a:p>
            </p:txBody>
          </p:sp>
          <p:sp>
            <p:nvSpPr>
              <p:cNvPr id="77" name="TextBox 76">
                <a:extLst>
                  <a:ext uri="{FF2B5EF4-FFF2-40B4-BE49-F238E27FC236}">
                    <a16:creationId xmlns:a16="http://schemas.microsoft.com/office/drawing/2014/main" id="{2F08EB99-E9B4-42F9-AE5C-5D36AC285894}"/>
                  </a:ext>
                </a:extLst>
              </p:cNvPr>
              <p:cNvSpPr txBox="1"/>
              <p:nvPr/>
            </p:nvSpPr>
            <p:spPr>
              <a:xfrm>
                <a:off x="10516545" y="4709517"/>
                <a:ext cx="1023037" cy="338554"/>
              </a:xfrm>
              <a:prstGeom prst="rect">
                <a:avLst/>
              </a:prstGeom>
              <a:noFill/>
            </p:spPr>
            <p:txBody>
              <a:bodyPr wrap="none" rtlCol="0">
                <a:spAutoFit/>
              </a:bodyPr>
              <a:lstStyle/>
              <a:p>
                <a:r>
                  <a:rPr lang="en-US" sz="1600" dirty="0" err="1">
                    <a:solidFill>
                      <a:srgbClr val="00B050"/>
                    </a:solidFill>
                    <a:latin typeface="Century Gothic" panose="020B0502020202020204" pitchFamily="34" charset="0"/>
                  </a:rPr>
                  <a:t>AppleTV</a:t>
                </a:r>
                <a:endParaRPr lang="en-US" sz="1600" dirty="0">
                  <a:solidFill>
                    <a:srgbClr val="00B050"/>
                  </a:solidFill>
                  <a:latin typeface="Century Gothic" panose="020B0502020202020204" pitchFamily="34" charset="0"/>
                </a:endParaRPr>
              </a:p>
            </p:txBody>
          </p:sp>
        </p:grpSp>
        <p:cxnSp>
          <p:nvCxnSpPr>
            <p:cNvPr id="94" name="Straight Arrow Connector 93">
              <a:extLst>
                <a:ext uri="{FF2B5EF4-FFF2-40B4-BE49-F238E27FC236}">
                  <a16:creationId xmlns:a16="http://schemas.microsoft.com/office/drawing/2014/main" id="{560003C3-CF75-4E5B-934B-04CE1A9C51D5}"/>
                </a:ext>
              </a:extLst>
            </p:cNvPr>
            <p:cNvCxnSpPr>
              <a:cxnSpLocks/>
            </p:cNvCxnSpPr>
            <p:nvPr/>
          </p:nvCxnSpPr>
          <p:spPr>
            <a:xfrm flipH="1">
              <a:off x="8925943" y="5868313"/>
              <a:ext cx="415068" cy="0"/>
            </a:xfrm>
            <a:prstGeom prst="straightConnector1">
              <a:avLst/>
            </a:prstGeom>
            <a:ln w="28575">
              <a:solidFill>
                <a:srgbClr val="4BC78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8A1BB17-7167-4D85-8237-42D0820C585D}"/>
              </a:ext>
            </a:extLst>
          </p:cNvPr>
          <p:cNvGrpSpPr/>
          <p:nvPr/>
        </p:nvGrpSpPr>
        <p:grpSpPr>
          <a:xfrm>
            <a:off x="8916745" y="5334119"/>
            <a:ext cx="2807182" cy="345716"/>
            <a:chOff x="8916745" y="5334119"/>
            <a:chExt cx="2807182" cy="345716"/>
          </a:xfrm>
        </p:grpSpPr>
        <p:grpSp>
          <p:nvGrpSpPr>
            <p:cNvPr id="14" name="Group 13">
              <a:extLst>
                <a:ext uri="{FF2B5EF4-FFF2-40B4-BE49-F238E27FC236}">
                  <a16:creationId xmlns:a16="http://schemas.microsoft.com/office/drawing/2014/main" id="{1F1A96B7-29BB-4FA0-A7AC-3F9F195D4787}"/>
                </a:ext>
              </a:extLst>
            </p:cNvPr>
            <p:cNvGrpSpPr/>
            <p:nvPr/>
          </p:nvGrpSpPr>
          <p:grpSpPr>
            <a:xfrm>
              <a:off x="9368605" y="5334119"/>
              <a:ext cx="2355322" cy="345716"/>
              <a:chOff x="9368605" y="4319356"/>
              <a:chExt cx="2355322" cy="345716"/>
            </a:xfrm>
          </p:grpSpPr>
          <p:sp>
            <p:nvSpPr>
              <p:cNvPr id="74" name="TextBox 73">
                <a:extLst>
                  <a:ext uri="{FF2B5EF4-FFF2-40B4-BE49-F238E27FC236}">
                    <a16:creationId xmlns:a16="http://schemas.microsoft.com/office/drawing/2014/main" id="{ED09A587-5D26-4780-AF3C-25DB2B64C8AB}"/>
                  </a:ext>
                </a:extLst>
              </p:cNvPr>
              <p:cNvSpPr txBox="1"/>
              <p:nvPr/>
            </p:nvSpPr>
            <p:spPr>
              <a:xfrm>
                <a:off x="9368605" y="4326518"/>
                <a:ext cx="1047082" cy="338554"/>
              </a:xfrm>
              <a:prstGeom prst="rect">
                <a:avLst/>
              </a:prstGeom>
              <a:noFill/>
            </p:spPr>
            <p:txBody>
              <a:bodyPr wrap="none" rtlCol="0">
                <a:spAutoFit/>
              </a:bodyPr>
              <a:lstStyle/>
              <a:p>
                <a:pPr algn="r"/>
                <a:r>
                  <a:rPr lang="en-US" sz="1600" dirty="0">
                    <a:solidFill>
                      <a:srgbClr val="00B050"/>
                    </a:solidFill>
                    <a:latin typeface="Century Gothic" panose="020B0502020202020204" pitchFamily="34" charset="0"/>
                  </a:rPr>
                  <a:t>14%/23%</a:t>
                </a:r>
              </a:p>
            </p:txBody>
          </p:sp>
          <p:sp>
            <p:nvSpPr>
              <p:cNvPr id="75" name="TextBox 74">
                <a:extLst>
                  <a:ext uri="{FF2B5EF4-FFF2-40B4-BE49-F238E27FC236}">
                    <a16:creationId xmlns:a16="http://schemas.microsoft.com/office/drawing/2014/main" id="{1594ED65-EB85-4605-8BA5-1F72C6AC8A7F}"/>
                  </a:ext>
                </a:extLst>
              </p:cNvPr>
              <p:cNvSpPr txBox="1"/>
              <p:nvPr/>
            </p:nvSpPr>
            <p:spPr>
              <a:xfrm>
                <a:off x="10516545" y="4319356"/>
                <a:ext cx="1207382" cy="338554"/>
              </a:xfrm>
              <a:prstGeom prst="rect">
                <a:avLst/>
              </a:prstGeom>
              <a:noFill/>
            </p:spPr>
            <p:txBody>
              <a:bodyPr wrap="none" rtlCol="0">
                <a:spAutoFit/>
              </a:bodyPr>
              <a:lstStyle/>
              <a:p>
                <a:r>
                  <a:rPr lang="en-US" sz="1600" dirty="0">
                    <a:solidFill>
                      <a:srgbClr val="00B050"/>
                    </a:solidFill>
                    <a:latin typeface="Century Gothic" panose="020B0502020202020204" pitchFamily="34" charset="0"/>
                  </a:rPr>
                  <a:t>Computer</a:t>
                </a:r>
              </a:p>
            </p:txBody>
          </p:sp>
        </p:grpSp>
        <p:cxnSp>
          <p:nvCxnSpPr>
            <p:cNvPr id="96" name="Straight Arrow Connector 95">
              <a:extLst>
                <a:ext uri="{FF2B5EF4-FFF2-40B4-BE49-F238E27FC236}">
                  <a16:creationId xmlns:a16="http://schemas.microsoft.com/office/drawing/2014/main" id="{22950410-B4F4-4472-9706-534106A191CC}"/>
                </a:ext>
              </a:extLst>
            </p:cNvPr>
            <p:cNvCxnSpPr>
              <a:cxnSpLocks/>
            </p:cNvCxnSpPr>
            <p:nvPr/>
          </p:nvCxnSpPr>
          <p:spPr>
            <a:xfrm flipH="1">
              <a:off x="8916745" y="5568959"/>
              <a:ext cx="415068" cy="0"/>
            </a:xfrm>
            <a:prstGeom prst="straightConnector1">
              <a:avLst/>
            </a:prstGeom>
            <a:ln w="28575">
              <a:solidFill>
                <a:srgbClr val="4BC783"/>
              </a:solidFill>
              <a:tailEnd type="triangle"/>
            </a:ln>
          </p:spPr>
          <p:style>
            <a:lnRef idx="1">
              <a:schemeClr val="accent1"/>
            </a:lnRef>
            <a:fillRef idx="0">
              <a:schemeClr val="accent1"/>
            </a:fillRef>
            <a:effectRef idx="0">
              <a:schemeClr val="accent1"/>
            </a:effectRef>
            <a:fontRef idx="minor">
              <a:schemeClr val="tx1"/>
            </a:fontRef>
          </p:style>
        </p:cxnSp>
      </p:grpSp>
      <p:sp>
        <p:nvSpPr>
          <p:cNvPr id="101" name="Isosceles Triangle 100">
            <a:extLst>
              <a:ext uri="{FF2B5EF4-FFF2-40B4-BE49-F238E27FC236}">
                <a16:creationId xmlns:a16="http://schemas.microsoft.com/office/drawing/2014/main" id="{CF3A6D43-94AB-4581-95C4-2950AE702914}"/>
              </a:ext>
            </a:extLst>
          </p:cNvPr>
          <p:cNvSpPr/>
          <p:nvPr/>
        </p:nvSpPr>
        <p:spPr>
          <a:xfrm rot="5400000">
            <a:off x="1866704" y="2919733"/>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283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par>
                                <p:cTn id="13" presetID="22" presetClass="entr" presetSubtype="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nodeType="clickEffect">
                                  <p:stCondLst>
                                    <p:cond delay="0"/>
                                  </p:stCondLst>
                                  <p:childTnLst>
                                    <p:animEffect transition="out" filter="wipe(left)">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2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righ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8" fill="hold" nodeType="clickEffect">
                                  <p:stCondLst>
                                    <p:cond delay="0"/>
                                  </p:stCondLst>
                                  <p:childTnLst>
                                    <p:animEffect transition="out" filter="wipe(left)">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22" presetClass="entr" presetSubtype="2"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righ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8" fill="hold" nodeType="clickEffect">
                                  <p:stCondLst>
                                    <p:cond delay="0"/>
                                  </p:stCondLst>
                                  <p:childTnLst>
                                    <p:animEffect transition="out" filter="wipe(left)">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par>
                                <p:cTn id="37" presetID="22" presetClass="entr" presetSubtype="2"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right)">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a:extLst>
              <a:ext uri="{FF2B5EF4-FFF2-40B4-BE49-F238E27FC236}">
                <a16:creationId xmlns:a16="http://schemas.microsoft.com/office/drawing/2014/main" id="{5CF7B0D3-86D7-4524-B950-F6CA57EF885D}"/>
              </a:ext>
            </a:extLst>
          </p:cNvPr>
          <p:cNvGrpSpPr/>
          <p:nvPr/>
        </p:nvGrpSpPr>
        <p:grpSpPr>
          <a:xfrm>
            <a:off x="4150885" y="831701"/>
            <a:ext cx="5081728" cy="5914991"/>
            <a:chOff x="4150885" y="831701"/>
            <a:chExt cx="5081728" cy="5914991"/>
          </a:xfrm>
        </p:grpSpPr>
        <p:grpSp>
          <p:nvGrpSpPr>
            <p:cNvPr id="155" name="Group 154">
              <a:extLst>
                <a:ext uri="{FF2B5EF4-FFF2-40B4-BE49-F238E27FC236}">
                  <a16:creationId xmlns:a16="http://schemas.microsoft.com/office/drawing/2014/main" id="{A3A8F5F1-6C6A-488A-87B0-33C003F6D760}"/>
                </a:ext>
              </a:extLst>
            </p:cNvPr>
            <p:cNvGrpSpPr/>
            <p:nvPr/>
          </p:nvGrpSpPr>
          <p:grpSpPr>
            <a:xfrm>
              <a:off x="4252560" y="1150626"/>
              <a:ext cx="3106651" cy="5281217"/>
              <a:chOff x="2129804" y="3963902"/>
              <a:chExt cx="9545868" cy="2586087"/>
            </a:xfrm>
          </p:grpSpPr>
          <p:cxnSp>
            <p:nvCxnSpPr>
              <p:cNvPr id="182" name="Straight Connector 181">
                <a:extLst>
                  <a:ext uri="{FF2B5EF4-FFF2-40B4-BE49-F238E27FC236}">
                    <a16:creationId xmlns:a16="http://schemas.microsoft.com/office/drawing/2014/main" id="{5114238A-3414-4455-90E3-62A154C22C7E}"/>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B42D7570-50A2-428A-9250-742A103D147C}"/>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8067045D-6AF7-4CF9-9C5A-175F9BBE7C3B}"/>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BE3462D5-4DEF-4C50-B127-83139697B344}"/>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96BB4D61-C60F-4109-A52F-267F140397DD}"/>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7366D9C7-3D47-4553-87F7-8C7E2C5250DB}"/>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B9F666BA-C729-4916-8FFA-FCA9A2D59E10}"/>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3E1ABCC8-EFFD-4AC8-B326-DB4177A9E001}"/>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E69AF24D-FDEA-4F99-93D8-4324AB5D66DC}"/>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5DB67883-6297-4693-90E7-0F1FA23347CC}"/>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7A8407D4-4D16-4227-ACDE-C9FBDBB46819}"/>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F2BFF575-C8DB-418E-B639-B58A0248AF36}"/>
                </a:ext>
              </a:extLst>
            </p:cNvPr>
            <p:cNvGrpSpPr/>
            <p:nvPr/>
          </p:nvGrpSpPr>
          <p:grpSpPr>
            <a:xfrm>
              <a:off x="4445103" y="1137090"/>
              <a:ext cx="4376379" cy="5305907"/>
              <a:chOff x="4551137" y="1401250"/>
              <a:chExt cx="5424015" cy="5305907"/>
            </a:xfrm>
          </p:grpSpPr>
          <p:cxnSp>
            <p:nvCxnSpPr>
              <p:cNvPr id="172" name="Straight Connector 171">
                <a:extLst>
                  <a:ext uri="{FF2B5EF4-FFF2-40B4-BE49-F238E27FC236}">
                    <a16:creationId xmlns:a16="http://schemas.microsoft.com/office/drawing/2014/main" id="{37A13515-E966-4A70-8691-71E277B67C1B}"/>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5E109E07-DC88-4794-92ED-8AAE08183A98}"/>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2996EA2-A358-4A08-B20D-F645FB46DD5A}"/>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E4C3B62-7B52-4511-B296-DAAE1D412EAF}"/>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223EA126-BFF9-4758-8B62-81E5D424AF29}"/>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C0EF822-E6F1-404F-99ED-8779D644D637}"/>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C69672EA-ACBC-44E4-873E-A0FCF965F35F}"/>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DE641480-6E33-4119-B0B6-A640639C1B15}"/>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60" name="TextBox 159">
              <a:extLst>
                <a:ext uri="{FF2B5EF4-FFF2-40B4-BE49-F238E27FC236}">
                  <a16:creationId xmlns:a16="http://schemas.microsoft.com/office/drawing/2014/main" id="{A0D4A80D-2663-483C-9E0E-CF37F28AE662}"/>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61" name="TextBox 160">
              <a:extLst>
                <a:ext uri="{FF2B5EF4-FFF2-40B4-BE49-F238E27FC236}">
                  <a16:creationId xmlns:a16="http://schemas.microsoft.com/office/drawing/2014/main" id="{E2D3A1D1-B064-46C0-B169-81AB0D63942E}"/>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62" name="TextBox 161">
              <a:extLst>
                <a:ext uri="{FF2B5EF4-FFF2-40B4-BE49-F238E27FC236}">
                  <a16:creationId xmlns:a16="http://schemas.microsoft.com/office/drawing/2014/main" id="{A87C605E-709F-4DA6-9065-838CA62EE65F}"/>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63" name="TextBox 162">
              <a:extLst>
                <a:ext uri="{FF2B5EF4-FFF2-40B4-BE49-F238E27FC236}">
                  <a16:creationId xmlns:a16="http://schemas.microsoft.com/office/drawing/2014/main" id="{EE13BA26-E0DF-40F3-9FF9-D8C1108C611E}"/>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64" name="Rectangle 163">
              <a:extLst>
                <a:ext uri="{FF2B5EF4-FFF2-40B4-BE49-F238E27FC236}">
                  <a16:creationId xmlns:a16="http://schemas.microsoft.com/office/drawing/2014/main" id="{95BA0320-44BF-44C0-9C94-7D381173AC6F}"/>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65" name="Group 164">
              <a:extLst>
                <a:ext uri="{FF2B5EF4-FFF2-40B4-BE49-F238E27FC236}">
                  <a16:creationId xmlns:a16="http://schemas.microsoft.com/office/drawing/2014/main" id="{367DE1C9-B19C-4825-B1B3-05FCB238F92D}"/>
                </a:ext>
              </a:extLst>
            </p:cNvPr>
            <p:cNvGrpSpPr/>
            <p:nvPr/>
          </p:nvGrpSpPr>
          <p:grpSpPr>
            <a:xfrm>
              <a:off x="4449252" y="831701"/>
              <a:ext cx="2909959" cy="307777"/>
              <a:chOff x="4449252" y="728669"/>
              <a:chExt cx="2909959" cy="307777"/>
            </a:xfrm>
          </p:grpSpPr>
          <p:cxnSp>
            <p:nvCxnSpPr>
              <p:cNvPr id="170" name="Straight Connector 169">
                <a:extLst>
                  <a:ext uri="{FF2B5EF4-FFF2-40B4-BE49-F238E27FC236}">
                    <a16:creationId xmlns:a16="http://schemas.microsoft.com/office/drawing/2014/main" id="{E0B9B9A1-82AA-4A41-BDB5-7B173572F561}"/>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8F91853A-A1AE-4130-BC61-54A8E8DE1DFC}"/>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66" name="Rectangle 165">
              <a:extLst>
                <a:ext uri="{FF2B5EF4-FFF2-40B4-BE49-F238E27FC236}">
                  <a16:creationId xmlns:a16="http://schemas.microsoft.com/office/drawing/2014/main" id="{E76DFA52-2294-4054-B7D9-6DBDF87E6B9F}"/>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67" name="Straight Connector 166">
              <a:extLst>
                <a:ext uri="{FF2B5EF4-FFF2-40B4-BE49-F238E27FC236}">
                  <a16:creationId xmlns:a16="http://schemas.microsoft.com/office/drawing/2014/main" id="{1640D6AA-DCC3-4F35-B322-ADC0D2E49919}"/>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C6554F19-B347-4E8D-9790-BE72B64D11E0}"/>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69" name="TextBox 168">
              <a:extLst>
                <a:ext uri="{FF2B5EF4-FFF2-40B4-BE49-F238E27FC236}">
                  <a16:creationId xmlns:a16="http://schemas.microsoft.com/office/drawing/2014/main" id="{EEE2B7EF-08B7-4302-90A1-2505D20DB7EA}"/>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grpSp>
        <p:nvGrpSpPr>
          <p:cNvPr id="9" name="Group 8"/>
          <p:cNvGrpSpPr/>
          <p:nvPr/>
        </p:nvGrpSpPr>
        <p:grpSpPr>
          <a:xfrm>
            <a:off x="2182293" y="2630347"/>
            <a:ext cx="852581" cy="774163"/>
            <a:chOff x="3037041" y="3151188"/>
            <a:chExt cx="547534" cy="497173"/>
          </a:xfrm>
        </p:grpSpPr>
        <p:sp>
          <p:nvSpPr>
            <p:cNvPr id="8" name="Rectangle 7"/>
            <p:cNvSpPr/>
            <p:nvPr/>
          </p:nvSpPr>
          <p:spPr>
            <a:xfrm>
              <a:off x="3071812" y="3294971"/>
              <a:ext cx="426570" cy="193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3"/>
            <p:cNvSpPr>
              <a:spLocks noChangeAspect="1" noChangeArrowheads="1" noTextEdit="1"/>
            </p:cNvSpPr>
            <p:nvPr/>
          </p:nvSpPr>
          <p:spPr bwMode="auto">
            <a:xfrm>
              <a:off x="3071813" y="3151188"/>
              <a:ext cx="51276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91" name="Picture 190"/>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blip>
            <a:stretch>
              <a:fillRect/>
            </a:stretch>
          </p:blipFill>
          <p:spPr>
            <a:xfrm>
              <a:off x="3037041" y="3200747"/>
              <a:ext cx="511976" cy="447614"/>
            </a:xfrm>
            <a:prstGeom prst="rect">
              <a:avLst/>
            </a:prstGeom>
          </p:spPr>
        </p:pic>
      </p:grpSp>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sp>
        <p:nvSpPr>
          <p:cNvPr id="186" name="Isosceles Triangle 185"/>
          <p:cNvSpPr/>
          <p:nvPr/>
        </p:nvSpPr>
        <p:spPr>
          <a:xfrm rot="5400000">
            <a:off x="1866704" y="2919733"/>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1" name="Picture 120"/>
          <p:cNvPicPr>
            <a:picLocks noChangeAspect="1"/>
          </p:cNvPicPr>
          <p:nvPr/>
        </p:nvPicPr>
        <p:blipFill>
          <a:blip r:embed="rId4">
            <a:clrChange>
              <a:clrFrom>
                <a:srgbClr val="FFFFFF"/>
              </a:clrFrom>
              <a:clrTo>
                <a:srgbClr val="FFFFFF">
                  <a:alpha val="0"/>
                </a:srgbClr>
              </a:clrTo>
            </a:clrChange>
          </a:blip>
          <a:stretch>
            <a:fillRect/>
          </a:stretch>
        </p:blipFill>
        <p:spPr>
          <a:xfrm>
            <a:off x="2400391" y="4302784"/>
            <a:ext cx="335727" cy="535617"/>
          </a:xfrm>
          <a:prstGeom prst="rect">
            <a:avLst/>
          </a:prstGeom>
        </p:spPr>
      </p:pic>
      <p:pic>
        <p:nvPicPr>
          <p:cNvPr id="123" name="Picture 122"/>
          <p:cNvPicPr>
            <a:picLocks noChangeAspect="1"/>
          </p:cNvPicPr>
          <p:nvPr/>
        </p:nvPicPr>
        <p:blipFill>
          <a:blip r:embed="rId5">
            <a:clrChange>
              <a:clrFrom>
                <a:srgbClr val="FFFFFF"/>
              </a:clrFrom>
              <a:clrTo>
                <a:srgbClr val="FFFFFF">
                  <a:alpha val="0"/>
                </a:srgbClr>
              </a:clrTo>
            </a:clrChange>
          </a:blip>
          <a:stretch>
            <a:fillRect/>
          </a:stretch>
        </p:blipFill>
        <p:spPr>
          <a:xfrm>
            <a:off x="2236825" y="4881910"/>
            <a:ext cx="662858" cy="662858"/>
          </a:xfrm>
          <a:prstGeom prst="rect">
            <a:avLst/>
          </a:prstGeom>
        </p:spPr>
      </p:pic>
      <p:pic>
        <p:nvPicPr>
          <p:cNvPr id="124" name="Picture 123"/>
          <p:cNvPicPr>
            <a:picLocks noChangeAspect="1"/>
          </p:cNvPicPr>
          <p:nvPr/>
        </p:nvPicPr>
        <p:blipFill>
          <a:blip r:embed="rId6">
            <a:clrChange>
              <a:clrFrom>
                <a:srgbClr val="FFFFFF"/>
              </a:clrFrom>
              <a:clrTo>
                <a:srgbClr val="FFFFFF">
                  <a:alpha val="0"/>
                </a:srgbClr>
              </a:clrTo>
            </a:clrChange>
          </a:blip>
          <a:stretch>
            <a:fillRect/>
          </a:stretch>
        </p:blipFill>
        <p:spPr>
          <a:xfrm>
            <a:off x="2238042" y="953692"/>
            <a:ext cx="660424" cy="566078"/>
          </a:xfrm>
          <a:prstGeom prst="rect">
            <a:avLst/>
          </a:prstGeom>
        </p:spPr>
      </p:pic>
      <p:pic>
        <p:nvPicPr>
          <p:cNvPr id="126" name="Picture 125"/>
          <p:cNvPicPr>
            <a:picLocks noChangeAspect="1"/>
          </p:cNvPicPr>
          <p:nvPr/>
        </p:nvPicPr>
        <p:blipFill>
          <a:blip r:embed="rId7">
            <a:clrChange>
              <a:clrFrom>
                <a:srgbClr val="FFFFFF"/>
              </a:clrFrom>
              <a:clrTo>
                <a:srgbClr val="FFFFFF">
                  <a:alpha val="0"/>
                </a:srgbClr>
              </a:clrTo>
            </a:clrChange>
          </a:blip>
          <a:stretch>
            <a:fillRect/>
          </a:stretch>
        </p:blipFill>
        <p:spPr>
          <a:xfrm>
            <a:off x="2454066" y="1668358"/>
            <a:ext cx="228377" cy="428995"/>
          </a:xfrm>
          <a:prstGeom prst="rect">
            <a:avLst/>
          </a:prstGeom>
        </p:spPr>
      </p:pic>
      <p:pic>
        <p:nvPicPr>
          <p:cNvPr id="127" name="Picture 126"/>
          <p:cNvPicPr>
            <a:picLocks noChangeAspect="1"/>
          </p:cNvPicPr>
          <p:nvPr/>
        </p:nvPicPr>
        <p:blipFill>
          <a:blip r:embed="rId8">
            <a:clrChange>
              <a:clrFrom>
                <a:srgbClr val="FFFFFF"/>
              </a:clrFrom>
              <a:clrTo>
                <a:srgbClr val="FFFFFF">
                  <a:alpha val="0"/>
                </a:srgbClr>
              </a:clrTo>
            </a:clrChange>
          </a:blip>
          <a:stretch>
            <a:fillRect/>
          </a:stretch>
        </p:blipFill>
        <p:spPr>
          <a:xfrm>
            <a:off x="2382776" y="2218454"/>
            <a:ext cx="370956" cy="475681"/>
          </a:xfrm>
          <a:prstGeom prst="rect">
            <a:avLst/>
          </a:prstGeom>
        </p:spPr>
      </p:pic>
      <p:pic>
        <p:nvPicPr>
          <p:cNvPr id="117" name="Picture 116"/>
          <p:cNvPicPr>
            <a:picLocks noChangeAspect="1"/>
          </p:cNvPicPr>
          <p:nvPr/>
        </p:nvPicPr>
        <p:blipFill>
          <a:blip r:embed="rId9">
            <a:clrChange>
              <a:clrFrom>
                <a:srgbClr val="FFFFFF"/>
              </a:clrFrom>
              <a:clrTo>
                <a:srgbClr val="FFFFFF">
                  <a:alpha val="0"/>
                </a:srgbClr>
              </a:clrTo>
            </a:clrChange>
          </a:blip>
          <a:stretch>
            <a:fillRect/>
          </a:stretch>
        </p:blipFill>
        <p:spPr>
          <a:xfrm>
            <a:off x="2271223" y="3845005"/>
            <a:ext cx="570911" cy="380608"/>
          </a:xfrm>
          <a:prstGeom prst="rect">
            <a:avLst/>
          </a:prstGeom>
        </p:spPr>
      </p:pic>
      <p:grpSp>
        <p:nvGrpSpPr>
          <p:cNvPr id="118" name="Group 117"/>
          <p:cNvGrpSpPr/>
          <p:nvPr/>
        </p:nvGrpSpPr>
        <p:grpSpPr>
          <a:xfrm>
            <a:off x="2224633" y="3300514"/>
            <a:ext cx="700303" cy="633573"/>
            <a:chOff x="3200190" y="4649416"/>
            <a:chExt cx="700303" cy="633573"/>
          </a:xfrm>
        </p:grpSpPr>
        <p:sp>
          <p:nvSpPr>
            <p:cNvPr id="119" name="Rounded Rectangle 118"/>
            <p:cNvSpPr/>
            <p:nvPr/>
          </p:nvSpPr>
          <p:spPr>
            <a:xfrm>
              <a:off x="3298984" y="4797020"/>
              <a:ext cx="512108" cy="294473"/>
            </a:xfrm>
            <a:prstGeom prst="roundRect">
              <a:avLst>
                <a:gd name="adj" fmla="val 461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p:cNvPicPr>
              <a:picLocks noChangeAspect="1"/>
            </p:cNvPicPr>
            <p:nvPr/>
          </p:nvPicPr>
          <p:blipFill>
            <a:blip r:embed="rId10">
              <a:clrChange>
                <a:clrFrom>
                  <a:srgbClr val="FFFFFF"/>
                </a:clrFrom>
                <a:clrTo>
                  <a:srgbClr val="FFFFFF">
                    <a:alpha val="0"/>
                  </a:srgbClr>
                </a:clrTo>
              </a:clrChange>
            </a:blip>
            <a:stretch>
              <a:fillRect/>
            </a:stretch>
          </p:blipFill>
          <p:spPr>
            <a:xfrm>
              <a:off x="3200190" y="4649416"/>
              <a:ext cx="700303" cy="633573"/>
            </a:xfrm>
            <a:prstGeom prst="rect">
              <a:avLst/>
            </a:prstGeom>
          </p:spPr>
        </p:pic>
      </p:grpSp>
      <p:grpSp>
        <p:nvGrpSpPr>
          <p:cNvPr id="132" name="Group 131"/>
          <p:cNvGrpSpPr/>
          <p:nvPr/>
        </p:nvGrpSpPr>
        <p:grpSpPr>
          <a:xfrm>
            <a:off x="2213288" y="3291838"/>
            <a:ext cx="709933" cy="642286"/>
            <a:chOff x="2213288" y="4380684"/>
            <a:chExt cx="709933" cy="642286"/>
          </a:xfrm>
        </p:grpSpPr>
        <p:sp>
          <p:nvSpPr>
            <p:cNvPr id="145" name="Rounded Rectangle 144"/>
            <p:cNvSpPr/>
            <p:nvPr/>
          </p:nvSpPr>
          <p:spPr>
            <a:xfrm>
              <a:off x="2312763" y="4530224"/>
              <a:ext cx="510448" cy="306327"/>
            </a:xfrm>
            <a:prstGeom prst="roundRect">
              <a:avLst>
                <a:gd name="adj" fmla="val 5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Picture 145"/>
            <p:cNvPicPr>
              <a:picLocks noChangeAspect="1"/>
            </p:cNvPicPr>
            <p:nvPr/>
          </p:nvPicPr>
          <p:blipFill>
            <a:blip r:embed="rId10">
              <a:clrChange>
                <a:clrFrom>
                  <a:srgbClr val="FFFFFF"/>
                </a:clrFrom>
                <a:clrTo>
                  <a:srgbClr val="FFFFFF">
                    <a:alpha val="0"/>
                  </a:srgbClr>
                </a:clrTo>
              </a:clrChange>
            </a:blip>
            <a:stretch>
              <a:fillRect/>
            </a:stretch>
          </p:blipFill>
          <p:spPr>
            <a:xfrm>
              <a:off x="2213288" y="4380684"/>
              <a:ext cx="709933" cy="642286"/>
            </a:xfrm>
            <a:prstGeom prst="rect">
              <a:avLst/>
            </a:prstGeom>
          </p:spPr>
        </p:pic>
      </p:grpSp>
      <p:pic>
        <p:nvPicPr>
          <p:cNvPr id="214" name="Picture 2" descr="https://d30y9cdsu7xlg0.cloudfront.net/png/504796-2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1223" y="5544608"/>
            <a:ext cx="576089" cy="576089"/>
          </a:xfrm>
          <a:prstGeom prst="rect">
            <a:avLst/>
          </a:prstGeom>
          <a:noFill/>
          <a:extLst>
            <a:ext uri="{909E8E84-426E-40DD-AFC4-6F175D3DCCD1}">
              <a14:hiddenFill xmlns:a14="http://schemas.microsoft.com/office/drawing/2010/main">
                <a:solidFill>
                  <a:srgbClr val="FFFFFF"/>
                </a:solidFill>
              </a14:hiddenFill>
            </a:ext>
          </a:extLst>
        </p:spPr>
      </p:pic>
      <p:grpSp>
        <p:nvGrpSpPr>
          <p:cNvPr id="151" name="Group 150"/>
          <p:cNvGrpSpPr/>
          <p:nvPr/>
        </p:nvGrpSpPr>
        <p:grpSpPr>
          <a:xfrm>
            <a:off x="4322249" y="4539507"/>
            <a:ext cx="7436919" cy="1364214"/>
            <a:chOff x="3926009" y="4803667"/>
            <a:chExt cx="7436919" cy="1364214"/>
          </a:xfrm>
        </p:grpSpPr>
        <p:sp>
          <p:nvSpPr>
            <p:cNvPr id="152" name="TextBox 151"/>
            <p:cNvSpPr txBox="1"/>
            <p:nvPr/>
          </p:nvSpPr>
          <p:spPr>
            <a:xfrm>
              <a:off x="8774289" y="4981716"/>
              <a:ext cx="1047082" cy="338554"/>
            </a:xfrm>
            <a:prstGeom prst="rect">
              <a:avLst/>
            </a:prstGeom>
            <a:noFill/>
          </p:spPr>
          <p:txBody>
            <a:bodyPr wrap="none" rtlCol="0">
              <a:spAutoFit/>
            </a:bodyPr>
            <a:lstStyle/>
            <a:p>
              <a:pPr algn="r"/>
              <a:r>
                <a:rPr lang="en-US" sz="1600" dirty="0">
                  <a:solidFill>
                    <a:srgbClr val="C00000"/>
                  </a:solidFill>
                  <a:latin typeface="Century Gothic" panose="020B0502020202020204" pitchFamily="34" charset="0"/>
                </a:rPr>
                <a:t>33%/35%</a:t>
              </a:r>
            </a:p>
          </p:txBody>
        </p:sp>
        <p:sp>
          <p:nvSpPr>
            <p:cNvPr id="153" name="TextBox 152"/>
            <p:cNvSpPr txBox="1"/>
            <p:nvPr/>
          </p:nvSpPr>
          <p:spPr>
            <a:xfrm>
              <a:off x="9921508" y="4982174"/>
              <a:ext cx="1441420" cy="338554"/>
            </a:xfrm>
            <a:prstGeom prst="rect">
              <a:avLst/>
            </a:prstGeom>
            <a:noFill/>
          </p:spPr>
          <p:txBody>
            <a:bodyPr wrap="none" rtlCol="0">
              <a:spAutoFit/>
            </a:bodyPr>
            <a:lstStyle/>
            <a:p>
              <a:r>
                <a:rPr lang="en-US" sz="1600" dirty="0">
                  <a:solidFill>
                    <a:srgbClr val="C00000"/>
                  </a:solidFill>
                  <a:latin typeface="Century Gothic" panose="020B0502020202020204" pitchFamily="34" charset="0"/>
                </a:rPr>
                <a:t>Four Screens</a:t>
              </a:r>
            </a:p>
          </p:txBody>
        </p:sp>
        <p:cxnSp>
          <p:nvCxnSpPr>
            <p:cNvPr id="154" name="Straight Connector 153"/>
            <p:cNvCxnSpPr/>
            <p:nvPr/>
          </p:nvCxnSpPr>
          <p:spPr>
            <a:xfrm>
              <a:off x="3926009" y="6167881"/>
              <a:ext cx="24709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4650411" y="5777109"/>
              <a:ext cx="24709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5375636" y="5523182"/>
              <a:ext cx="24709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6108230" y="5294713"/>
              <a:ext cx="24709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75" name="Rectangle 174"/>
            <p:cNvSpPr/>
            <p:nvPr/>
          </p:nvSpPr>
          <p:spPr>
            <a:xfrm>
              <a:off x="8309139" y="4803667"/>
              <a:ext cx="234115" cy="64437"/>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136" name="Straight Connector 135"/>
            <p:cNvCxnSpPr/>
            <p:nvPr/>
          </p:nvCxnSpPr>
          <p:spPr>
            <a:xfrm>
              <a:off x="6819430" y="5155013"/>
              <a:ext cx="24709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AE28ADD5-3051-4377-8D8C-D1366C702461}"/>
                </a:ext>
              </a:extLst>
            </p:cNvPr>
            <p:cNvCxnSpPr/>
            <p:nvPr/>
          </p:nvCxnSpPr>
          <p:spPr>
            <a:xfrm>
              <a:off x="7571270" y="4982293"/>
              <a:ext cx="24709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47" name="TextBox 246"/>
          <p:cNvSpPr txBox="1"/>
          <p:nvPr/>
        </p:nvSpPr>
        <p:spPr>
          <a:xfrm>
            <a:off x="3520441" y="307607"/>
            <a:ext cx="5133136" cy="338554"/>
          </a:xfrm>
          <a:prstGeom prst="rect">
            <a:avLst/>
          </a:prstGeom>
          <a:noFill/>
        </p:spPr>
        <p:txBody>
          <a:bodyPr wrap="none" rtlCol="0">
            <a:spAutoFit/>
          </a:bodyPr>
          <a:lstStyle/>
          <a:p>
            <a:pPr algn="ctr"/>
            <a:r>
              <a:rPr lang="en-US" sz="1600" dirty="0">
                <a:solidFill>
                  <a:srgbClr val="B92508"/>
                </a:solidFill>
                <a:latin typeface="Century Gothic" panose="020B0502020202020204" pitchFamily="34" charset="0"/>
              </a:rPr>
              <a:t>Internet Accessing Device Usage, amongst Adults</a:t>
            </a:r>
          </a:p>
        </p:txBody>
      </p:sp>
      <p:pic>
        <p:nvPicPr>
          <p:cNvPr id="101" name="Picture 2" descr="https://d30y9cdsu7xlg0.cloudfront.net/png/967561-20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02" name="Group 4"/>
          <p:cNvGrpSpPr>
            <a:grpSpLocks noChangeAspect="1"/>
          </p:cNvGrpSpPr>
          <p:nvPr/>
        </p:nvGrpSpPr>
        <p:grpSpPr bwMode="auto">
          <a:xfrm>
            <a:off x="2159239" y="2693608"/>
            <a:ext cx="798513" cy="698499"/>
            <a:chOff x="235" y="1881"/>
            <a:chExt cx="503" cy="440"/>
          </a:xfrm>
        </p:grpSpPr>
        <p:sp>
          <p:nvSpPr>
            <p:cNvPr id="148"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4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197" name="TextBox 196">
            <a:extLst>
              <a:ext uri="{FF2B5EF4-FFF2-40B4-BE49-F238E27FC236}">
                <a16:creationId xmlns:a16="http://schemas.microsoft.com/office/drawing/2014/main" id="{F861D21A-8836-4E08-90B3-8E358199E7C2}"/>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198" name="TextBox 197">
            <a:extLst>
              <a:ext uri="{FF2B5EF4-FFF2-40B4-BE49-F238E27FC236}">
                <a16:creationId xmlns:a16="http://schemas.microsoft.com/office/drawing/2014/main" id="{4AB4F7A5-892E-409A-989A-E3426FC4A18F}"/>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Tree>
    <p:extLst>
      <p:ext uri="{BB962C8B-B14F-4D97-AF65-F5344CB8AC3E}">
        <p14:creationId xmlns:p14="http://schemas.microsoft.com/office/powerpoint/2010/main" val="2747393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14:presetBounceEnd="36000">
                                      <p:stCondLst>
                                        <p:cond delay="0"/>
                                      </p:stCondLst>
                                      <p:childTnLst>
                                        <p:animMotion origin="layout" path="M 3.54167E-6 4.44444E-6 L 3.54167E-6 0.08518 " pathEditMode="relative" rAng="0" ptsTypes="AA" p14:bounceEnd="36000">
                                          <p:cBhvr>
                                            <p:cTn id="6" dur="500" fill="hold"/>
                                            <p:tgtEl>
                                              <p:spTgt spid="186"/>
                                            </p:tgtEl>
                                            <p:attrNameLst>
                                              <p:attrName>ppt_x</p:attrName>
                                              <p:attrName>ppt_y</p:attrName>
                                            </p:attrNameLst>
                                          </p:cBhvr>
                                          <p:rCtr x="0" y="4259"/>
                                        </p:animMotion>
                                      </p:childTnLst>
                                    </p:cTn>
                                  </p:par>
                                </p:childTnLst>
                              </p:cTn>
                            </p:par>
                            <p:par>
                              <p:cTn id="7" fill="hold">
                                <p:stCondLst>
                                  <p:cond delay="500"/>
                                </p:stCondLst>
                                <p:childTnLst>
                                  <p:par>
                                    <p:cTn id="8" presetID="10" presetClass="exit" presetSubtype="0" fill="hold" nodeType="afterEffect">
                                      <p:stCondLst>
                                        <p:cond delay="0"/>
                                      </p:stCondLst>
                                      <p:childTnLst>
                                        <p:animEffect transition="out" filter="fade">
                                          <p:cBhvr>
                                            <p:cTn id="9" dur="2000"/>
                                            <p:tgtEl>
                                              <p:spTgt spid="132"/>
                                            </p:tgtEl>
                                          </p:cBhvr>
                                        </p:animEffect>
                                        <p:set>
                                          <p:cBhvr>
                                            <p:cTn id="10" dur="1" fill="hold">
                                              <p:stCondLst>
                                                <p:cond delay="1999"/>
                                              </p:stCondLst>
                                            </p:cTn>
                                            <p:tgtEl>
                                              <p:spTgt spid="132"/>
                                            </p:tgtEl>
                                            <p:attrNameLst>
                                              <p:attrName>style.visibility</p:attrName>
                                            </p:attrNameLst>
                                          </p:cBhvr>
                                          <p:to>
                                            <p:strVal val="hidden"/>
                                          </p:to>
                                        </p:set>
                                      </p:childTnLst>
                                    </p:cTn>
                                  </p:par>
                                </p:childTnLst>
                              </p:cTn>
                            </p:par>
                            <p:par>
                              <p:cTn id="11" fill="hold">
                                <p:stCondLst>
                                  <p:cond delay="2500"/>
                                </p:stCondLst>
                                <p:childTnLst>
                                  <p:par>
                                    <p:cTn id="12" presetID="22" presetClass="entr" presetSubtype="8" fill="hold" nodeType="afterEffect">
                                      <p:stCondLst>
                                        <p:cond delay="0"/>
                                      </p:stCondLst>
                                      <p:childTnLst>
                                        <p:set>
                                          <p:cBhvr>
                                            <p:cTn id="13" dur="1" fill="hold">
                                              <p:stCondLst>
                                                <p:cond delay="0"/>
                                              </p:stCondLst>
                                            </p:cTn>
                                            <p:tgtEl>
                                              <p:spTgt spid="151"/>
                                            </p:tgtEl>
                                            <p:attrNameLst>
                                              <p:attrName>style.visibility</p:attrName>
                                            </p:attrNameLst>
                                          </p:cBhvr>
                                          <p:to>
                                            <p:strVal val="visible"/>
                                          </p:to>
                                        </p:set>
                                        <p:animEffect transition="in" filter="wipe(left)">
                                          <p:cBhvr>
                                            <p:cTn id="14" dur="20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54167E-6 -3.33333E-6 L 3.54167E-6 0.08519 " pathEditMode="relative" rAng="0" ptsTypes="AA">
                                          <p:cBhvr>
                                            <p:cTn id="6" dur="500" fill="hold"/>
                                            <p:tgtEl>
                                              <p:spTgt spid="186"/>
                                            </p:tgtEl>
                                            <p:attrNameLst>
                                              <p:attrName>ppt_x</p:attrName>
                                              <p:attrName>ppt_y</p:attrName>
                                            </p:attrNameLst>
                                          </p:cBhvr>
                                          <p:rCtr x="0" y="4259"/>
                                        </p:animMotion>
                                      </p:childTnLst>
                                    </p:cTn>
                                  </p:par>
                                </p:childTnLst>
                              </p:cTn>
                            </p:par>
                            <p:par>
                              <p:cTn id="7" fill="hold">
                                <p:stCondLst>
                                  <p:cond delay="500"/>
                                </p:stCondLst>
                                <p:childTnLst>
                                  <p:par>
                                    <p:cTn id="8" presetID="10" presetClass="exit" presetSubtype="0" fill="hold" nodeType="afterEffect">
                                      <p:stCondLst>
                                        <p:cond delay="0"/>
                                      </p:stCondLst>
                                      <p:childTnLst>
                                        <p:animEffect transition="out" filter="fade">
                                          <p:cBhvr>
                                            <p:cTn id="9" dur="2000"/>
                                            <p:tgtEl>
                                              <p:spTgt spid="132"/>
                                            </p:tgtEl>
                                          </p:cBhvr>
                                        </p:animEffect>
                                        <p:set>
                                          <p:cBhvr>
                                            <p:cTn id="10" dur="1" fill="hold">
                                              <p:stCondLst>
                                                <p:cond delay="1999"/>
                                              </p:stCondLst>
                                            </p:cTn>
                                            <p:tgtEl>
                                              <p:spTgt spid="132"/>
                                            </p:tgtEl>
                                            <p:attrNameLst>
                                              <p:attrName>style.visibility</p:attrName>
                                            </p:attrNameLst>
                                          </p:cBhvr>
                                          <p:to>
                                            <p:strVal val="hidden"/>
                                          </p:to>
                                        </p:set>
                                      </p:childTnLst>
                                    </p:cTn>
                                  </p:par>
                                </p:childTnLst>
                              </p:cTn>
                            </p:par>
                            <p:par>
                              <p:cTn id="11" fill="hold">
                                <p:stCondLst>
                                  <p:cond delay="2500"/>
                                </p:stCondLst>
                                <p:childTnLst>
                                  <p:par>
                                    <p:cTn id="12" presetID="22" presetClass="entr" presetSubtype="8" fill="hold" nodeType="afterEffect">
                                      <p:stCondLst>
                                        <p:cond delay="0"/>
                                      </p:stCondLst>
                                      <p:childTnLst>
                                        <p:set>
                                          <p:cBhvr>
                                            <p:cTn id="13" dur="1" fill="hold">
                                              <p:stCondLst>
                                                <p:cond delay="0"/>
                                              </p:stCondLst>
                                            </p:cTn>
                                            <p:tgtEl>
                                              <p:spTgt spid="151"/>
                                            </p:tgtEl>
                                            <p:attrNameLst>
                                              <p:attrName>style.visibility</p:attrName>
                                            </p:attrNameLst>
                                          </p:cBhvr>
                                          <p:to>
                                            <p:strVal val="visible"/>
                                          </p:to>
                                        </p:set>
                                        <p:animEffect transition="in" filter="wipe(left)">
                                          <p:cBhvr>
                                            <p:cTn id="14" dur="20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09">
            <a:extLst>
              <a:ext uri="{FF2B5EF4-FFF2-40B4-BE49-F238E27FC236}">
                <a16:creationId xmlns:a16="http://schemas.microsoft.com/office/drawing/2014/main" id="{6AC932A0-79C8-4A2D-AED5-71693A1565C8}"/>
              </a:ext>
            </a:extLst>
          </p:cNvPr>
          <p:cNvGrpSpPr/>
          <p:nvPr/>
        </p:nvGrpSpPr>
        <p:grpSpPr>
          <a:xfrm>
            <a:off x="4150885" y="831701"/>
            <a:ext cx="5081728" cy="5914991"/>
            <a:chOff x="4150885" y="831701"/>
            <a:chExt cx="5081728" cy="5914991"/>
          </a:xfrm>
        </p:grpSpPr>
        <p:grpSp>
          <p:nvGrpSpPr>
            <p:cNvPr id="111" name="Group 110">
              <a:extLst>
                <a:ext uri="{FF2B5EF4-FFF2-40B4-BE49-F238E27FC236}">
                  <a16:creationId xmlns:a16="http://schemas.microsoft.com/office/drawing/2014/main" id="{4D9E865B-23EA-4FE8-8F1F-011E98947A43}"/>
                </a:ext>
              </a:extLst>
            </p:cNvPr>
            <p:cNvGrpSpPr/>
            <p:nvPr/>
          </p:nvGrpSpPr>
          <p:grpSpPr>
            <a:xfrm>
              <a:off x="4252560" y="1150626"/>
              <a:ext cx="3106651" cy="5281217"/>
              <a:chOff x="2129804" y="3963902"/>
              <a:chExt cx="9545868" cy="2586087"/>
            </a:xfrm>
          </p:grpSpPr>
          <p:cxnSp>
            <p:nvCxnSpPr>
              <p:cNvPr id="169" name="Straight Connector 168">
                <a:extLst>
                  <a:ext uri="{FF2B5EF4-FFF2-40B4-BE49-F238E27FC236}">
                    <a16:creationId xmlns:a16="http://schemas.microsoft.com/office/drawing/2014/main" id="{47C97793-29F7-4464-9C7F-396705675046}"/>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A86F7D8E-2B0E-4058-951D-9188FAEEB85F}"/>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1648E25-40DD-4531-9032-A26E106526DB}"/>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D0879B3B-6421-4493-847E-B27B20FBC51F}"/>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879B66D-CF61-4A32-8E25-6186FFA9BA9D}"/>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8386968-D588-43D7-90CC-758A02400885}"/>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F43B9E56-CB46-4B20-ACE6-AC045C29663E}"/>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026F81B-AEAB-4F45-8823-94AD72861720}"/>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65310B3-A860-42BA-AA46-B777FF3EE2F8}"/>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57A2E7AA-D404-4C7B-A9CB-1EDA436F3D8F}"/>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6337A48-2A66-49DF-AE45-F6F8FC453C32}"/>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43366F93-F51C-4E19-922D-50D09986DA88}"/>
                </a:ext>
              </a:extLst>
            </p:cNvPr>
            <p:cNvGrpSpPr/>
            <p:nvPr/>
          </p:nvGrpSpPr>
          <p:grpSpPr>
            <a:xfrm>
              <a:off x="4445103" y="1137090"/>
              <a:ext cx="4376379" cy="5305907"/>
              <a:chOff x="4551137" y="1401250"/>
              <a:chExt cx="5424015" cy="5305907"/>
            </a:xfrm>
          </p:grpSpPr>
          <p:cxnSp>
            <p:nvCxnSpPr>
              <p:cNvPr id="161" name="Straight Connector 160">
                <a:extLst>
                  <a:ext uri="{FF2B5EF4-FFF2-40B4-BE49-F238E27FC236}">
                    <a16:creationId xmlns:a16="http://schemas.microsoft.com/office/drawing/2014/main" id="{D41F9889-CFDC-4874-BA61-953E451C087A}"/>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27535F7-8CF4-4D2E-A53A-B4A47A8C6F3C}"/>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8E4FDF58-4D64-4F20-A348-21B2DDB9A3FA}"/>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EBD3002D-9A7A-4A82-84AF-FAB946AC833F}"/>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1B7331C4-755F-44A7-8775-DAC745579498}"/>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9C047903-B906-45C0-9CA9-3D2E9D0F1F4C}"/>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430AB18-698B-4AFA-AE06-0A14899CF2C8}"/>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0197EFB2-E90E-48C5-BAAD-96BD9240E56E}"/>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6" name="TextBox 145">
              <a:extLst>
                <a:ext uri="{FF2B5EF4-FFF2-40B4-BE49-F238E27FC236}">
                  <a16:creationId xmlns:a16="http://schemas.microsoft.com/office/drawing/2014/main" id="{EF0E2E65-7928-407D-A84D-96E9AD35C053}"/>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50" name="TextBox 149">
              <a:extLst>
                <a:ext uri="{FF2B5EF4-FFF2-40B4-BE49-F238E27FC236}">
                  <a16:creationId xmlns:a16="http://schemas.microsoft.com/office/drawing/2014/main" id="{5184A0BA-0207-4A50-B895-6BB9CA3EE46E}"/>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51" name="TextBox 150">
              <a:extLst>
                <a:ext uri="{FF2B5EF4-FFF2-40B4-BE49-F238E27FC236}">
                  <a16:creationId xmlns:a16="http://schemas.microsoft.com/office/drawing/2014/main" id="{20B55B2F-EE82-45C6-AEB5-BFDB91D5FDD8}"/>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52" name="TextBox 151">
              <a:extLst>
                <a:ext uri="{FF2B5EF4-FFF2-40B4-BE49-F238E27FC236}">
                  <a16:creationId xmlns:a16="http://schemas.microsoft.com/office/drawing/2014/main" id="{2F195F4D-9980-44B4-B2DF-440711FDE971}"/>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53" name="Rectangle 152">
              <a:extLst>
                <a:ext uri="{FF2B5EF4-FFF2-40B4-BE49-F238E27FC236}">
                  <a16:creationId xmlns:a16="http://schemas.microsoft.com/office/drawing/2014/main" id="{7336B536-E872-47EF-8150-1180BDDF544B}"/>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54" name="Group 153">
              <a:extLst>
                <a:ext uri="{FF2B5EF4-FFF2-40B4-BE49-F238E27FC236}">
                  <a16:creationId xmlns:a16="http://schemas.microsoft.com/office/drawing/2014/main" id="{5C2B9EB9-23F7-4313-BEBE-131BB2CD835E}"/>
                </a:ext>
              </a:extLst>
            </p:cNvPr>
            <p:cNvGrpSpPr/>
            <p:nvPr/>
          </p:nvGrpSpPr>
          <p:grpSpPr>
            <a:xfrm>
              <a:off x="4449252" y="831701"/>
              <a:ext cx="2909959" cy="307777"/>
              <a:chOff x="4449252" y="728669"/>
              <a:chExt cx="2909959" cy="307777"/>
            </a:xfrm>
          </p:grpSpPr>
          <p:cxnSp>
            <p:nvCxnSpPr>
              <p:cNvPr id="159" name="Straight Connector 158">
                <a:extLst>
                  <a:ext uri="{FF2B5EF4-FFF2-40B4-BE49-F238E27FC236}">
                    <a16:creationId xmlns:a16="http://schemas.microsoft.com/office/drawing/2014/main" id="{F3236567-6BD7-4174-9C05-125A1F0F5CE0}"/>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60" name="Rectangle 159">
                <a:extLst>
                  <a:ext uri="{FF2B5EF4-FFF2-40B4-BE49-F238E27FC236}">
                    <a16:creationId xmlns:a16="http://schemas.microsoft.com/office/drawing/2014/main" id="{4D6B780B-AB35-4971-8E32-CF9B2E8FEFFB}"/>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55" name="Rectangle 154">
              <a:extLst>
                <a:ext uri="{FF2B5EF4-FFF2-40B4-BE49-F238E27FC236}">
                  <a16:creationId xmlns:a16="http://schemas.microsoft.com/office/drawing/2014/main" id="{7EEA00FE-6D92-4814-9DBB-5130D5D87376}"/>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56" name="Straight Connector 155">
              <a:extLst>
                <a:ext uri="{FF2B5EF4-FFF2-40B4-BE49-F238E27FC236}">
                  <a16:creationId xmlns:a16="http://schemas.microsoft.com/office/drawing/2014/main" id="{B8856A24-B5D7-40C0-BFAE-4C30A969D045}"/>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48B3FF49-6F25-4792-AF3A-11DD97969F23}"/>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58" name="TextBox 157">
              <a:extLst>
                <a:ext uri="{FF2B5EF4-FFF2-40B4-BE49-F238E27FC236}">
                  <a16:creationId xmlns:a16="http://schemas.microsoft.com/office/drawing/2014/main" id="{12642BBC-890F-4309-ABA2-836FE48913BD}"/>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pic>
        <p:nvPicPr>
          <p:cNvPr id="174" name="Picture 173"/>
          <p:cNvPicPr>
            <a:picLocks noChangeAspect="1"/>
          </p:cNvPicPr>
          <p:nvPr/>
        </p:nvPicPr>
        <p:blipFill>
          <a:blip r:embed="rId3">
            <a:clrChange>
              <a:clrFrom>
                <a:srgbClr val="FFFFFF"/>
              </a:clrFrom>
              <a:clrTo>
                <a:srgbClr val="FFFFFF">
                  <a:alpha val="0"/>
                </a:srgbClr>
              </a:clrTo>
            </a:clrChange>
          </a:blip>
          <a:stretch>
            <a:fillRect/>
          </a:stretch>
        </p:blipFill>
        <p:spPr>
          <a:xfrm>
            <a:off x="2236825" y="3833883"/>
            <a:ext cx="601584" cy="401057"/>
          </a:xfrm>
          <a:prstGeom prst="rect">
            <a:avLst/>
          </a:prstGeom>
        </p:spPr>
      </p:pic>
      <p:sp>
        <p:nvSpPr>
          <p:cNvPr id="186" name="Isosceles Triangle 185"/>
          <p:cNvSpPr/>
          <p:nvPr/>
        </p:nvSpPr>
        <p:spPr>
          <a:xfrm rot="5400000">
            <a:off x="1866704" y="3505509"/>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238197" y="3832957"/>
            <a:ext cx="601584" cy="401057"/>
            <a:chOff x="3284130" y="2427382"/>
            <a:chExt cx="379447" cy="252965"/>
          </a:xfrm>
        </p:grpSpPr>
        <p:sp>
          <p:nvSpPr>
            <p:cNvPr id="3" name="Rectangle 2"/>
            <p:cNvSpPr/>
            <p:nvPr/>
          </p:nvSpPr>
          <p:spPr>
            <a:xfrm>
              <a:off x="3378806" y="2491740"/>
              <a:ext cx="189724" cy="904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2" name="Picture 191"/>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3284130" y="2427382"/>
              <a:ext cx="379447" cy="252965"/>
            </a:xfrm>
            <a:prstGeom prst="rect">
              <a:avLst/>
            </a:prstGeom>
          </p:spPr>
        </p:pic>
      </p:grpSp>
      <p:pic>
        <p:nvPicPr>
          <p:cNvPr id="115" name="Picture 114"/>
          <p:cNvPicPr>
            <a:picLocks noChangeAspect="1"/>
          </p:cNvPicPr>
          <p:nvPr/>
        </p:nvPicPr>
        <p:blipFill>
          <a:blip r:embed="rId4">
            <a:clrChange>
              <a:clrFrom>
                <a:srgbClr val="FFFFFF"/>
              </a:clrFrom>
              <a:clrTo>
                <a:srgbClr val="FFFFFF">
                  <a:alpha val="0"/>
                </a:srgbClr>
              </a:clrTo>
            </a:clrChange>
          </a:blip>
          <a:stretch>
            <a:fillRect/>
          </a:stretch>
        </p:blipFill>
        <p:spPr>
          <a:xfrm>
            <a:off x="2400391" y="4309218"/>
            <a:ext cx="335727" cy="535617"/>
          </a:xfrm>
          <a:prstGeom prst="rect">
            <a:avLst/>
          </a:prstGeom>
        </p:spPr>
      </p:pic>
      <p:pic>
        <p:nvPicPr>
          <p:cNvPr id="117" name="Picture 116"/>
          <p:cNvPicPr>
            <a:picLocks noChangeAspect="1"/>
          </p:cNvPicPr>
          <p:nvPr/>
        </p:nvPicPr>
        <p:blipFill>
          <a:blip r:embed="rId5">
            <a:clrChange>
              <a:clrFrom>
                <a:srgbClr val="FFFFFF"/>
              </a:clrFrom>
              <a:clrTo>
                <a:srgbClr val="FFFFFF">
                  <a:alpha val="0"/>
                </a:srgbClr>
              </a:clrTo>
            </a:clrChange>
          </a:blip>
          <a:stretch>
            <a:fillRect/>
          </a:stretch>
        </p:blipFill>
        <p:spPr>
          <a:xfrm>
            <a:off x="2236825" y="4888344"/>
            <a:ext cx="662858" cy="662858"/>
          </a:xfrm>
          <a:prstGeom prst="rect">
            <a:avLst/>
          </a:prstGeom>
        </p:spPr>
      </p:pic>
      <p:pic>
        <p:nvPicPr>
          <p:cNvPr id="118" name="Picture 117"/>
          <p:cNvPicPr>
            <a:picLocks noChangeAspect="1"/>
          </p:cNvPicPr>
          <p:nvPr/>
        </p:nvPicPr>
        <p:blipFill>
          <a:blip r:embed="rId6">
            <a:clrChange>
              <a:clrFrom>
                <a:srgbClr val="FFFFFF"/>
              </a:clrFrom>
              <a:clrTo>
                <a:srgbClr val="FFFFFF">
                  <a:alpha val="0"/>
                </a:srgbClr>
              </a:clrTo>
            </a:clrChange>
          </a:blip>
          <a:stretch>
            <a:fillRect/>
          </a:stretch>
        </p:blipFill>
        <p:spPr>
          <a:xfrm>
            <a:off x="2238042" y="960126"/>
            <a:ext cx="660424" cy="566078"/>
          </a:xfrm>
          <a:prstGeom prst="rect">
            <a:avLst/>
          </a:prstGeom>
        </p:spPr>
      </p:pic>
      <p:pic>
        <p:nvPicPr>
          <p:cNvPr id="120" name="Picture 119"/>
          <p:cNvPicPr>
            <a:picLocks noChangeAspect="1"/>
          </p:cNvPicPr>
          <p:nvPr/>
        </p:nvPicPr>
        <p:blipFill>
          <a:blip r:embed="rId7">
            <a:clrChange>
              <a:clrFrom>
                <a:srgbClr val="FFFFFF"/>
              </a:clrFrom>
              <a:clrTo>
                <a:srgbClr val="FFFFFF">
                  <a:alpha val="0"/>
                </a:srgbClr>
              </a:clrTo>
            </a:clrChange>
          </a:blip>
          <a:stretch>
            <a:fillRect/>
          </a:stretch>
        </p:blipFill>
        <p:spPr>
          <a:xfrm>
            <a:off x="2454066" y="1674792"/>
            <a:ext cx="228377" cy="428995"/>
          </a:xfrm>
          <a:prstGeom prst="rect">
            <a:avLst/>
          </a:prstGeom>
        </p:spPr>
      </p:pic>
      <p:pic>
        <p:nvPicPr>
          <p:cNvPr id="113" name="Picture 112"/>
          <p:cNvPicPr>
            <a:picLocks noChangeAspect="1"/>
          </p:cNvPicPr>
          <p:nvPr/>
        </p:nvPicPr>
        <p:blipFill>
          <a:blip r:embed="rId8">
            <a:clrChange>
              <a:clrFrom>
                <a:srgbClr val="FFFFFF"/>
              </a:clrFrom>
              <a:clrTo>
                <a:srgbClr val="FFFFFF">
                  <a:alpha val="0"/>
                </a:srgbClr>
              </a:clrTo>
            </a:clrChange>
          </a:blip>
          <a:stretch>
            <a:fillRect/>
          </a:stretch>
        </p:blipFill>
        <p:spPr>
          <a:xfrm>
            <a:off x="2382776" y="2217540"/>
            <a:ext cx="370956" cy="475681"/>
          </a:xfrm>
          <a:prstGeom prst="rect">
            <a:avLst/>
          </a:prstGeom>
        </p:spPr>
      </p:pic>
      <p:pic>
        <p:nvPicPr>
          <p:cNvPr id="247" name="Picture 2" descr="https://d30y9cdsu7xlg0.cloudfront.net/png/504796-2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71223" y="5551042"/>
            <a:ext cx="576089" cy="576089"/>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p:cNvGrpSpPr/>
          <p:nvPr/>
        </p:nvGrpSpPr>
        <p:grpSpPr>
          <a:xfrm>
            <a:off x="4307117" y="2647420"/>
            <a:ext cx="7777808" cy="1379559"/>
            <a:chOff x="3910877" y="2911580"/>
            <a:chExt cx="7777808" cy="1379559"/>
          </a:xfrm>
        </p:grpSpPr>
        <p:cxnSp>
          <p:nvCxnSpPr>
            <p:cNvPr id="133" name="Straight Connector 132"/>
            <p:cNvCxnSpPr/>
            <p:nvPr/>
          </p:nvCxnSpPr>
          <p:spPr>
            <a:xfrm>
              <a:off x="3910877" y="4254010"/>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657637" y="4261593"/>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5367558" y="4234960"/>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9931473" y="3952585"/>
              <a:ext cx="1757212" cy="338554"/>
            </a:xfrm>
            <a:prstGeom prst="rect">
              <a:avLst/>
            </a:prstGeom>
            <a:noFill/>
          </p:spPr>
          <p:txBody>
            <a:bodyPr wrap="none" rtlCol="0">
              <a:spAutoFit/>
            </a:bodyPr>
            <a:lstStyle/>
            <a:p>
              <a:r>
                <a:rPr lang="en-US" sz="1600" dirty="0">
                  <a:solidFill>
                    <a:srgbClr val="FF0000"/>
                  </a:solidFill>
                  <a:latin typeface="Century Gothic" panose="020B0502020202020204" pitchFamily="34" charset="0"/>
                </a:rPr>
                <a:t>Game Console</a:t>
              </a:r>
            </a:p>
          </p:txBody>
        </p:sp>
        <p:sp>
          <p:nvSpPr>
            <p:cNvPr id="143" name="TextBox 142"/>
            <p:cNvSpPr txBox="1"/>
            <p:nvPr/>
          </p:nvSpPr>
          <p:spPr>
            <a:xfrm>
              <a:off x="8785899" y="3952585"/>
              <a:ext cx="1047082" cy="338554"/>
            </a:xfrm>
            <a:prstGeom prst="rect">
              <a:avLst/>
            </a:prstGeom>
            <a:noFill/>
          </p:spPr>
          <p:txBody>
            <a:bodyPr wrap="none" rtlCol="0">
              <a:spAutoFit/>
            </a:bodyPr>
            <a:lstStyle/>
            <a:p>
              <a:pPr algn="r"/>
              <a:r>
                <a:rPr lang="en-US" sz="1600" dirty="0">
                  <a:solidFill>
                    <a:srgbClr val="FF0000"/>
                  </a:solidFill>
                  <a:latin typeface="Century Gothic" panose="020B0502020202020204" pitchFamily="34" charset="0"/>
                </a:rPr>
                <a:t>50%/71%</a:t>
              </a:r>
            </a:p>
          </p:txBody>
        </p:sp>
        <p:grpSp>
          <p:nvGrpSpPr>
            <p:cNvPr id="147" name="Group 146"/>
            <p:cNvGrpSpPr/>
            <p:nvPr/>
          </p:nvGrpSpPr>
          <p:grpSpPr>
            <a:xfrm>
              <a:off x="6111778" y="2911580"/>
              <a:ext cx="2428592" cy="1237020"/>
              <a:chOff x="5451378" y="3013180"/>
              <a:chExt cx="2428592" cy="1237020"/>
            </a:xfrm>
          </p:grpSpPr>
          <p:cxnSp>
            <p:nvCxnSpPr>
              <p:cNvPr id="148" name="Straight Connector 147"/>
              <p:cNvCxnSpPr/>
              <p:nvPr/>
            </p:nvCxnSpPr>
            <p:spPr>
              <a:xfrm>
                <a:off x="5451378" y="4234960"/>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6177818" y="4250200"/>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9" name="Rectangle 148"/>
              <p:cNvSpPr/>
              <p:nvPr/>
            </p:nvSpPr>
            <p:spPr>
              <a:xfrm>
                <a:off x="7645855" y="3013180"/>
                <a:ext cx="234115" cy="64437"/>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182" name="Straight Connector 181">
                <a:extLst>
                  <a:ext uri="{FF2B5EF4-FFF2-40B4-BE49-F238E27FC236}">
                    <a16:creationId xmlns:a16="http://schemas.microsoft.com/office/drawing/2014/main" id="{BD72D036-B0B3-4BE9-A744-18509A32E292}"/>
                  </a:ext>
                </a:extLst>
              </p:cNvPr>
              <p:cNvCxnSpPr/>
              <p:nvPr/>
            </p:nvCxnSpPr>
            <p:spPr>
              <a:xfrm>
                <a:off x="6899178" y="4148600"/>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80" name="TextBox 279"/>
          <p:cNvSpPr txBox="1"/>
          <p:nvPr/>
        </p:nvSpPr>
        <p:spPr>
          <a:xfrm>
            <a:off x="3529432" y="307608"/>
            <a:ext cx="5133136" cy="338554"/>
          </a:xfrm>
          <a:prstGeom prst="rect">
            <a:avLst/>
          </a:prstGeom>
          <a:noFill/>
        </p:spPr>
        <p:txBody>
          <a:bodyPr wrap="none" rtlCol="0">
            <a:spAutoFit/>
          </a:bodyPr>
          <a:lstStyle/>
          <a:p>
            <a:pPr algn="ctr"/>
            <a:r>
              <a:rPr lang="en-US" sz="1600" dirty="0">
                <a:solidFill>
                  <a:srgbClr val="B92508"/>
                </a:solidFill>
                <a:latin typeface="Century Gothic" panose="020B0502020202020204" pitchFamily="34" charset="0"/>
              </a:rPr>
              <a:t>Internet Accessing Device Usage, amongst Adults</a:t>
            </a:r>
          </a:p>
        </p:txBody>
      </p:sp>
      <p:pic>
        <p:nvPicPr>
          <p:cNvPr id="96" name="Picture 2" descr="https://d30y9cdsu7xlg0.cloudfront.net/png/967561-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97" name="Group 4"/>
          <p:cNvGrpSpPr>
            <a:grpSpLocks noChangeAspect="1"/>
          </p:cNvGrpSpPr>
          <p:nvPr/>
        </p:nvGrpSpPr>
        <p:grpSpPr bwMode="auto">
          <a:xfrm>
            <a:off x="2159239" y="2693608"/>
            <a:ext cx="798513" cy="698499"/>
            <a:chOff x="235" y="1881"/>
            <a:chExt cx="503" cy="440"/>
          </a:xfrm>
        </p:grpSpPr>
        <p:sp>
          <p:nvSpPr>
            <p:cNvPr id="138"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40"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183" name="TextBox 182">
            <a:extLst>
              <a:ext uri="{FF2B5EF4-FFF2-40B4-BE49-F238E27FC236}">
                <a16:creationId xmlns:a16="http://schemas.microsoft.com/office/drawing/2014/main" id="{A5076DAE-970F-4F89-A6EF-ED1E4F6D186A}"/>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184" name="TextBox 183">
            <a:extLst>
              <a:ext uri="{FF2B5EF4-FFF2-40B4-BE49-F238E27FC236}">
                <a16:creationId xmlns:a16="http://schemas.microsoft.com/office/drawing/2014/main" id="{7AD9043A-B07A-4580-B013-82EFF52DFAE6}"/>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Tree>
    <p:extLst>
      <p:ext uri="{BB962C8B-B14F-4D97-AF65-F5344CB8AC3E}">
        <p14:creationId xmlns:p14="http://schemas.microsoft.com/office/powerpoint/2010/main" val="856413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14:presetBounceEnd="36000">
                                      <p:stCondLst>
                                        <p:cond delay="0"/>
                                      </p:stCondLst>
                                      <p:childTnLst>
                                        <p:animMotion origin="layout" path="M 3.54167E-6 0.00417 L 3.54167E-6 0.06389 " pathEditMode="relative" rAng="0" ptsTypes="AA" p14:bounceEnd="36000">
                                          <p:cBhvr>
                                            <p:cTn id="6" dur="500" fill="hold"/>
                                            <p:tgtEl>
                                              <p:spTgt spid="186"/>
                                            </p:tgtEl>
                                            <p:attrNameLst>
                                              <p:attrName>ppt_x</p:attrName>
                                              <p:attrName>ppt_y</p:attrName>
                                            </p:attrNameLst>
                                          </p:cBhvr>
                                          <p:rCtr x="0" y="2986"/>
                                        </p:animMotion>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wipe(left)">
                                          <p:cBhvr>
                                            <p:cTn id="14"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54167E-6 0.00417 L 3.54167E-6 0.06389 " pathEditMode="relative" rAng="0" ptsTypes="AA">
                                          <p:cBhvr>
                                            <p:cTn id="6" dur="500" fill="hold"/>
                                            <p:tgtEl>
                                              <p:spTgt spid="186"/>
                                            </p:tgtEl>
                                            <p:attrNameLst>
                                              <p:attrName>ppt_x</p:attrName>
                                              <p:attrName>ppt_y</p:attrName>
                                            </p:attrNameLst>
                                          </p:cBhvr>
                                          <p:rCtr x="0" y="2986"/>
                                        </p:animMotion>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wipe(left)">
                                          <p:cBhvr>
                                            <p:cTn id="14" dur="2000"/>
                                            <p:tgtEl>
                                              <p:spTgt spid="66"/>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110"/>
                                            </p:tgtEl>
                                            <p:attrNameLst>
                                              <p:attrName>style.visibility</p:attrName>
                                            </p:attrNameLst>
                                          </p:cBhvr>
                                          <p:to>
                                            <p:strVal val="visible"/>
                                          </p:to>
                                        </p:set>
                                        <p:animEffect transition="in" filter="fade">
                                          <p:cBhvr>
                                            <p:cTn id="18"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P spid="110"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a:extLst>
              <a:ext uri="{FF2B5EF4-FFF2-40B4-BE49-F238E27FC236}">
                <a16:creationId xmlns:a16="http://schemas.microsoft.com/office/drawing/2014/main" id="{C471429D-D912-4B0C-9627-DA2B88273E72}"/>
              </a:ext>
            </a:extLst>
          </p:cNvPr>
          <p:cNvGrpSpPr/>
          <p:nvPr/>
        </p:nvGrpSpPr>
        <p:grpSpPr>
          <a:xfrm>
            <a:off x="4150885" y="831701"/>
            <a:ext cx="5081728" cy="5914991"/>
            <a:chOff x="4150885" y="831701"/>
            <a:chExt cx="5081728" cy="5914991"/>
          </a:xfrm>
        </p:grpSpPr>
        <p:grpSp>
          <p:nvGrpSpPr>
            <p:cNvPr id="150" name="Group 149">
              <a:extLst>
                <a:ext uri="{FF2B5EF4-FFF2-40B4-BE49-F238E27FC236}">
                  <a16:creationId xmlns:a16="http://schemas.microsoft.com/office/drawing/2014/main" id="{70DAE92D-5E20-4D2A-B9AF-A9B43F1985AF}"/>
                </a:ext>
              </a:extLst>
            </p:cNvPr>
            <p:cNvGrpSpPr/>
            <p:nvPr/>
          </p:nvGrpSpPr>
          <p:grpSpPr>
            <a:xfrm>
              <a:off x="4252560" y="1150626"/>
              <a:ext cx="3106651" cy="5281217"/>
              <a:chOff x="2129804" y="3963902"/>
              <a:chExt cx="9545868" cy="2586087"/>
            </a:xfrm>
          </p:grpSpPr>
          <p:cxnSp>
            <p:nvCxnSpPr>
              <p:cNvPr id="187" name="Straight Connector 186">
                <a:extLst>
                  <a:ext uri="{FF2B5EF4-FFF2-40B4-BE49-F238E27FC236}">
                    <a16:creationId xmlns:a16="http://schemas.microsoft.com/office/drawing/2014/main" id="{12474FA3-E414-487C-9C2B-7B147F936767}"/>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5EC7E075-F5BD-4A76-AF2E-B94AF8FEA74A}"/>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1557B62A-5DAB-4F02-8F6E-6DAFE5EA2491}"/>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A041351-C9F5-4BA7-8C6B-B8787379CFF9}"/>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17C4102D-509E-4352-8A1A-94CF4A504DD3}"/>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C4A511E7-24B5-4A70-96A8-411A9099F292}"/>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ACBBA0E-244F-4F2F-87F2-F6AAD6DBF6DD}"/>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C5A873C8-9F3C-426F-84F4-7B955EE06F91}"/>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003D9E86-F4A1-42BD-8ADD-BEA7DDCC9E51}"/>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56C536C4-54A9-4600-8F79-4D953D50A68E}"/>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F3A492A5-FA83-4C0D-9923-D3DEF437E123}"/>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FE97BBB2-2DB4-4C22-8805-AD31C0776C87}"/>
                </a:ext>
              </a:extLst>
            </p:cNvPr>
            <p:cNvGrpSpPr/>
            <p:nvPr/>
          </p:nvGrpSpPr>
          <p:grpSpPr>
            <a:xfrm>
              <a:off x="4445103" y="1137090"/>
              <a:ext cx="4376379" cy="5305907"/>
              <a:chOff x="4551137" y="1401250"/>
              <a:chExt cx="5424015" cy="5305907"/>
            </a:xfrm>
          </p:grpSpPr>
          <p:cxnSp>
            <p:nvCxnSpPr>
              <p:cNvPr id="169" name="Straight Connector 168">
                <a:extLst>
                  <a:ext uri="{FF2B5EF4-FFF2-40B4-BE49-F238E27FC236}">
                    <a16:creationId xmlns:a16="http://schemas.microsoft.com/office/drawing/2014/main" id="{3AF85DBB-882C-4897-BCF8-FDF89E4DBB72}"/>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361C703-F2DC-461D-B8D2-15D3AA13A8CD}"/>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2CB11CF-4FE9-44B6-B734-6420C06A76D1}"/>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E4CC0ED9-0BBA-4683-AB59-C6CEA5A26360}"/>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94ED648-6B7A-4B34-8B7C-FFC2640211EF}"/>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50BCB0CA-0EDF-4831-B898-6BE38D54411D}"/>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7D21245-B0A6-47EE-8A95-48C929722F4D}"/>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334129D-9A52-4A33-AA0F-BDB4CA3F59FF}"/>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337633F2-E82D-4950-BA5A-21B8B2BADC3F}"/>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53" name="TextBox 152">
              <a:extLst>
                <a:ext uri="{FF2B5EF4-FFF2-40B4-BE49-F238E27FC236}">
                  <a16:creationId xmlns:a16="http://schemas.microsoft.com/office/drawing/2014/main" id="{1D5AE33E-7761-436B-9D73-9FC1F76F0D5E}"/>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54" name="TextBox 153">
              <a:extLst>
                <a:ext uri="{FF2B5EF4-FFF2-40B4-BE49-F238E27FC236}">
                  <a16:creationId xmlns:a16="http://schemas.microsoft.com/office/drawing/2014/main" id="{DE341CBD-7666-4A0B-BC24-91FEA370EECB}"/>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60" name="TextBox 159">
              <a:extLst>
                <a:ext uri="{FF2B5EF4-FFF2-40B4-BE49-F238E27FC236}">
                  <a16:creationId xmlns:a16="http://schemas.microsoft.com/office/drawing/2014/main" id="{2FBD3C63-A9D0-449A-80C8-2437C83DE9FE}"/>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61" name="Rectangle 160">
              <a:extLst>
                <a:ext uri="{FF2B5EF4-FFF2-40B4-BE49-F238E27FC236}">
                  <a16:creationId xmlns:a16="http://schemas.microsoft.com/office/drawing/2014/main" id="{840FB01C-E538-4A72-8123-2E2DF3DC199F}"/>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62" name="Group 161">
              <a:extLst>
                <a:ext uri="{FF2B5EF4-FFF2-40B4-BE49-F238E27FC236}">
                  <a16:creationId xmlns:a16="http://schemas.microsoft.com/office/drawing/2014/main" id="{14551B51-24D9-431A-B6DC-A6AF9CEF8C1C}"/>
                </a:ext>
              </a:extLst>
            </p:cNvPr>
            <p:cNvGrpSpPr/>
            <p:nvPr/>
          </p:nvGrpSpPr>
          <p:grpSpPr>
            <a:xfrm>
              <a:off x="4449252" y="831701"/>
              <a:ext cx="2909959" cy="307777"/>
              <a:chOff x="4449252" y="728669"/>
              <a:chExt cx="2909959" cy="307777"/>
            </a:xfrm>
          </p:grpSpPr>
          <p:cxnSp>
            <p:nvCxnSpPr>
              <p:cNvPr id="167" name="Straight Connector 166">
                <a:extLst>
                  <a:ext uri="{FF2B5EF4-FFF2-40B4-BE49-F238E27FC236}">
                    <a16:creationId xmlns:a16="http://schemas.microsoft.com/office/drawing/2014/main" id="{522919CC-0B12-46D1-B290-E821A3E22CFD}"/>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68" name="Rectangle 167">
                <a:extLst>
                  <a:ext uri="{FF2B5EF4-FFF2-40B4-BE49-F238E27FC236}">
                    <a16:creationId xmlns:a16="http://schemas.microsoft.com/office/drawing/2014/main" id="{7B6D694C-7616-412C-8F79-E66226893D46}"/>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63" name="Rectangle 162">
              <a:extLst>
                <a:ext uri="{FF2B5EF4-FFF2-40B4-BE49-F238E27FC236}">
                  <a16:creationId xmlns:a16="http://schemas.microsoft.com/office/drawing/2014/main" id="{0CFB2C52-4FF3-4D28-B225-80534C8305F7}"/>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64" name="Straight Connector 163">
              <a:extLst>
                <a:ext uri="{FF2B5EF4-FFF2-40B4-BE49-F238E27FC236}">
                  <a16:creationId xmlns:a16="http://schemas.microsoft.com/office/drawing/2014/main" id="{7CC61D24-1C9F-4D55-A705-D26D1A4E6FD2}"/>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3FE6B6CC-8B1A-4847-A948-24AB57420DB0}"/>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66" name="TextBox 165">
              <a:extLst>
                <a:ext uri="{FF2B5EF4-FFF2-40B4-BE49-F238E27FC236}">
                  <a16:creationId xmlns:a16="http://schemas.microsoft.com/office/drawing/2014/main" id="{64EE9B9F-5A99-41B2-A126-6BBF498C2708}"/>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pic>
        <p:nvPicPr>
          <p:cNvPr id="192" name="Picture 191"/>
          <p:cNvPicPr>
            <a:picLocks noChangeAspect="1"/>
          </p:cNvPicPr>
          <p:nvPr/>
        </p:nvPicPr>
        <p:blipFill>
          <a:blip r:embed="rId3">
            <a:clrChange>
              <a:clrFrom>
                <a:srgbClr val="FFFFFF"/>
              </a:clrFrom>
              <a:clrTo>
                <a:srgbClr val="FFFFFF">
                  <a:alpha val="0"/>
                </a:srgbClr>
              </a:clrTo>
            </a:clrChange>
          </a:blip>
          <a:stretch>
            <a:fillRect/>
          </a:stretch>
        </p:blipFill>
        <p:spPr>
          <a:xfrm>
            <a:off x="2398743" y="4309217"/>
            <a:ext cx="337341" cy="538193"/>
          </a:xfrm>
          <a:prstGeom prst="rect">
            <a:avLst/>
          </a:prstGeom>
        </p:spPr>
      </p:pic>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sp>
        <p:nvSpPr>
          <p:cNvPr id="8" name="Rectangle 7"/>
          <p:cNvSpPr/>
          <p:nvPr/>
        </p:nvSpPr>
        <p:spPr>
          <a:xfrm>
            <a:off x="2459211" y="4467995"/>
            <a:ext cx="195962" cy="224400"/>
          </a:xfrm>
          <a:prstGeom prst="rect">
            <a:avLst/>
          </a:prstGeom>
          <a:solidFill>
            <a:srgbClr val="C28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5" name="Picture 154"/>
          <p:cNvPicPr>
            <a:picLocks noChangeAspect="1"/>
          </p:cNvPicPr>
          <p:nvPr/>
        </p:nvPicPr>
        <p:blipFill>
          <a:blip r:embed="rId4">
            <a:clrChange>
              <a:clrFrom>
                <a:srgbClr val="FFFFFF"/>
              </a:clrFrom>
              <a:clrTo>
                <a:srgbClr val="FFFFFF">
                  <a:alpha val="0"/>
                </a:srgbClr>
              </a:clrTo>
            </a:clrChange>
          </a:blip>
          <a:stretch>
            <a:fillRect/>
          </a:stretch>
        </p:blipFill>
        <p:spPr>
          <a:xfrm>
            <a:off x="2236825" y="4888344"/>
            <a:ext cx="662858" cy="662858"/>
          </a:xfrm>
          <a:prstGeom prst="rect">
            <a:avLst/>
          </a:prstGeom>
        </p:spPr>
      </p:pic>
      <p:pic>
        <p:nvPicPr>
          <p:cNvPr id="156" name="Picture 155"/>
          <p:cNvPicPr>
            <a:picLocks noChangeAspect="1"/>
          </p:cNvPicPr>
          <p:nvPr/>
        </p:nvPicPr>
        <p:blipFill>
          <a:blip r:embed="rId5">
            <a:clrChange>
              <a:clrFrom>
                <a:srgbClr val="FFFFFF"/>
              </a:clrFrom>
              <a:clrTo>
                <a:srgbClr val="FFFFFF">
                  <a:alpha val="0"/>
                </a:srgbClr>
              </a:clrTo>
            </a:clrChange>
          </a:blip>
          <a:stretch>
            <a:fillRect/>
          </a:stretch>
        </p:blipFill>
        <p:spPr>
          <a:xfrm>
            <a:off x="2238042" y="960126"/>
            <a:ext cx="660424" cy="566078"/>
          </a:xfrm>
          <a:prstGeom prst="rect">
            <a:avLst/>
          </a:prstGeom>
        </p:spPr>
      </p:pic>
      <p:pic>
        <p:nvPicPr>
          <p:cNvPr id="179" name="Picture 178"/>
          <p:cNvPicPr>
            <a:picLocks noChangeAspect="1"/>
          </p:cNvPicPr>
          <p:nvPr/>
        </p:nvPicPr>
        <p:blipFill>
          <a:blip r:embed="rId6">
            <a:clrChange>
              <a:clrFrom>
                <a:srgbClr val="FFFFFF"/>
              </a:clrFrom>
              <a:clrTo>
                <a:srgbClr val="FFFFFF">
                  <a:alpha val="0"/>
                </a:srgbClr>
              </a:clrTo>
            </a:clrChange>
          </a:blip>
          <a:stretch>
            <a:fillRect/>
          </a:stretch>
        </p:blipFill>
        <p:spPr>
          <a:xfrm>
            <a:off x="2454066" y="1674792"/>
            <a:ext cx="228377" cy="428995"/>
          </a:xfrm>
          <a:prstGeom prst="rect">
            <a:avLst/>
          </a:prstGeom>
        </p:spPr>
      </p:pic>
      <p:pic>
        <p:nvPicPr>
          <p:cNvPr id="269" name="Picture 268"/>
          <p:cNvPicPr>
            <a:picLocks noChangeAspect="1"/>
          </p:cNvPicPr>
          <p:nvPr/>
        </p:nvPicPr>
        <p:blipFill>
          <a:blip r:embed="rId7">
            <a:clrChange>
              <a:clrFrom>
                <a:srgbClr val="FFFFFF"/>
              </a:clrFrom>
              <a:clrTo>
                <a:srgbClr val="FFFFFF">
                  <a:alpha val="0"/>
                </a:srgbClr>
              </a:clrTo>
            </a:clrChange>
          </a:blip>
          <a:stretch>
            <a:fillRect/>
          </a:stretch>
        </p:blipFill>
        <p:spPr>
          <a:xfrm>
            <a:off x="2382776" y="2217540"/>
            <a:ext cx="370956" cy="475681"/>
          </a:xfrm>
          <a:prstGeom prst="rect">
            <a:avLst/>
          </a:prstGeom>
        </p:spPr>
      </p:pic>
      <p:pic>
        <p:nvPicPr>
          <p:cNvPr id="270" name="Picture 269"/>
          <p:cNvPicPr>
            <a:picLocks noChangeAspect="1"/>
          </p:cNvPicPr>
          <p:nvPr/>
        </p:nvPicPr>
        <p:blipFill>
          <a:blip r:embed="rId8">
            <a:clrChange>
              <a:clrFrom>
                <a:srgbClr val="FFFFFF"/>
              </a:clrFrom>
              <a:clrTo>
                <a:srgbClr val="FFFFFF">
                  <a:alpha val="0"/>
                </a:srgbClr>
              </a:clrTo>
            </a:clrChange>
          </a:blip>
          <a:stretch>
            <a:fillRect/>
          </a:stretch>
        </p:blipFill>
        <p:spPr>
          <a:xfrm>
            <a:off x="2271223" y="3851439"/>
            <a:ext cx="570911" cy="380608"/>
          </a:xfrm>
          <a:prstGeom prst="rect">
            <a:avLst/>
          </a:prstGeom>
        </p:spPr>
      </p:pic>
      <p:pic>
        <p:nvPicPr>
          <p:cNvPr id="271" name="Picture 2" descr="https://d30y9cdsu7xlg0.cloudfront.net/png/504796-2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71223" y="5551042"/>
            <a:ext cx="576089" cy="576089"/>
          </a:xfrm>
          <a:prstGeom prst="rect">
            <a:avLst/>
          </a:prstGeom>
          <a:noFill/>
          <a:extLst>
            <a:ext uri="{909E8E84-426E-40DD-AFC4-6F175D3DCCD1}">
              <a14:hiddenFill xmlns:a14="http://schemas.microsoft.com/office/drawing/2010/main">
                <a:solidFill>
                  <a:srgbClr val="FFFFFF"/>
                </a:solidFill>
              </a14:hiddenFill>
            </a:ext>
          </a:extLst>
        </p:spPr>
      </p:pic>
      <p:sp>
        <p:nvSpPr>
          <p:cNvPr id="272" name="Isosceles Triangle 271"/>
          <p:cNvSpPr/>
          <p:nvPr/>
        </p:nvSpPr>
        <p:spPr>
          <a:xfrm rot="5400000">
            <a:off x="1866704" y="3962709"/>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p:cNvGrpSpPr/>
          <p:nvPr/>
        </p:nvGrpSpPr>
        <p:grpSpPr>
          <a:xfrm>
            <a:off x="6496462" y="4853928"/>
            <a:ext cx="5227043" cy="808687"/>
            <a:chOff x="6719982" y="5118088"/>
            <a:chExt cx="5227043" cy="808687"/>
          </a:xfrm>
        </p:grpSpPr>
        <p:cxnSp>
          <p:nvCxnSpPr>
            <p:cNvPr id="158" name="Straight Connector 157"/>
            <p:cNvCxnSpPr/>
            <p:nvPr/>
          </p:nvCxnSpPr>
          <p:spPr>
            <a:xfrm>
              <a:off x="6719982" y="5926775"/>
              <a:ext cx="247093" cy="0"/>
            </a:xfrm>
            <a:prstGeom prst="line">
              <a:avLst/>
            </a:prstGeom>
            <a:ln w="76200">
              <a:solidFill>
                <a:srgbClr val="9C6708"/>
              </a:solidFill>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9522395" y="5461880"/>
              <a:ext cx="1047082" cy="338554"/>
            </a:xfrm>
            <a:prstGeom prst="rect">
              <a:avLst/>
            </a:prstGeom>
            <a:noFill/>
          </p:spPr>
          <p:txBody>
            <a:bodyPr wrap="none" rtlCol="0">
              <a:spAutoFit/>
            </a:bodyPr>
            <a:lstStyle/>
            <a:p>
              <a:pPr algn="r"/>
              <a:r>
                <a:rPr lang="en-US" sz="1600" dirty="0">
                  <a:solidFill>
                    <a:srgbClr val="9C6708"/>
                  </a:solidFill>
                  <a:latin typeface="Century Gothic" panose="020B0502020202020204" pitchFamily="34" charset="0"/>
                </a:rPr>
                <a:t>26%/29%</a:t>
              </a:r>
            </a:p>
          </p:txBody>
        </p:sp>
        <p:sp>
          <p:nvSpPr>
            <p:cNvPr id="176" name="TextBox 175"/>
            <p:cNvSpPr txBox="1"/>
            <p:nvPr/>
          </p:nvSpPr>
          <p:spPr>
            <a:xfrm>
              <a:off x="10701171" y="5462338"/>
              <a:ext cx="1245854" cy="338554"/>
            </a:xfrm>
            <a:prstGeom prst="rect">
              <a:avLst/>
            </a:prstGeom>
            <a:noFill/>
          </p:spPr>
          <p:txBody>
            <a:bodyPr wrap="none" rtlCol="0">
              <a:spAutoFit/>
            </a:bodyPr>
            <a:lstStyle/>
            <a:p>
              <a:r>
                <a:rPr lang="en-US" sz="1600" dirty="0">
                  <a:solidFill>
                    <a:srgbClr val="9C6708"/>
                  </a:solidFill>
                  <a:latin typeface="Century Gothic" panose="020B0502020202020204" pitchFamily="34" charset="0"/>
                </a:rPr>
                <a:t>Wearables</a:t>
              </a:r>
            </a:p>
          </p:txBody>
        </p:sp>
        <p:sp>
          <p:nvSpPr>
            <p:cNvPr id="177" name="Rectangle 176"/>
            <p:cNvSpPr/>
            <p:nvPr/>
          </p:nvSpPr>
          <p:spPr>
            <a:xfrm>
              <a:off x="8929384" y="5118088"/>
              <a:ext cx="234115" cy="64437"/>
            </a:xfrm>
            <a:prstGeom prst="rect">
              <a:avLst/>
            </a:prstGeom>
            <a:solidFill>
              <a:schemeClr val="bg1"/>
            </a:solidFill>
            <a:ln w="19050">
              <a:solidFill>
                <a:srgbClr val="9C67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201" name="Straight Connector 200"/>
            <p:cNvCxnSpPr/>
            <p:nvPr/>
          </p:nvCxnSpPr>
          <p:spPr>
            <a:xfrm>
              <a:off x="7462688" y="5640284"/>
              <a:ext cx="247093" cy="0"/>
            </a:xfrm>
            <a:prstGeom prst="line">
              <a:avLst/>
            </a:prstGeom>
            <a:ln w="76200">
              <a:solidFill>
                <a:srgbClr val="9C6708"/>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51F44836-F090-4657-B18F-6823698E6598}"/>
                </a:ext>
              </a:extLst>
            </p:cNvPr>
            <p:cNvCxnSpPr/>
            <p:nvPr/>
          </p:nvCxnSpPr>
          <p:spPr>
            <a:xfrm>
              <a:off x="8184048" y="5335484"/>
              <a:ext cx="247093" cy="0"/>
            </a:xfrm>
            <a:prstGeom prst="line">
              <a:avLst/>
            </a:prstGeom>
            <a:ln w="76200">
              <a:solidFill>
                <a:srgbClr val="9C6708"/>
              </a:solidFill>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9293126" y="5479503"/>
            <a:ext cx="1821676" cy="339012"/>
            <a:chOff x="9494773" y="5661085"/>
            <a:chExt cx="1821676" cy="339012"/>
          </a:xfrm>
        </p:grpSpPr>
        <p:sp>
          <p:nvSpPr>
            <p:cNvPr id="181" name="TextBox 180"/>
            <p:cNvSpPr txBox="1"/>
            <p:nvPr/>
          </p:nvSpPr>
          <p:spPr>
            <a:xfrm>
              <a:off x="9494773" y="5661085"/>
              <a:ext cx="1047082" cy="338554"/>
            </a:xfrm>
            <a:prstGeom prst="rect">
              <a:avLst/>
            </a:prstGeom>
            <a:noFill/>
          </p:spPr>
          <p:txBody>
            <a:bodyPr wrap="none" rtlCol="0">
              <a:spAutoFit/>
            </a:bodyPr>
            <a:lstStyle/>
            <a:p>
              <a:pPr algn="r"/>
              <a:r>
                <a:rPr lang="en-US" sz="1600" dirty="0">
                  <a:solidFill>
                    <a:srgbClr val="A67621"/>
                  </a:solidFill>
                  <a:latin typeface="Century Gothic" panose="020B0502020202020204" pitchFamily="34" charset="0"/>
                </a:rPr>
                <a:t>16%/17%</a:t>
              </a:r>
            </a:p>
          </p:txBody>
        </p:sp>
        <p:sp>
          <p:nvSpPr>
            <p:cNvPr id="182" name="TextBox 181"/>
            <p:cNvSpPr txBox="1"/>
            <p:nvPr/>
          </p:nvSpPr>
          <p:spPr>
            <a:xfrm>
              <a:off x="10692560" y="5661543"/>
              <a:ext cx="623889" cy="338554"/>
            </a:xfrm>
            <a:prstGeom prst="rect">
              <a:avLst/>
            </a:prstGeom>
            <a:noFill/>
          </p:spPr>
          <p:txBody>
            <a:bodyPr wrap="none" rtlCol="0">
              <a:spAutoFit/>
            </a:bodyPr>
            <a:lstStyle/>
            <a:p>
              <a:r>
                <a:rPr lang="en-US" sz="1600" dirty="0" err="1">
                  <a:solidFill>
                    <a:srgbClr val="A67621"/>
                  </a:solidFill>
                  <a:latin typeface="Century Gothic" panose="020B0502020202020204" pitchFamily="34" charset="0"/>
                </a:rPr>
                <a:t>FitBit</a:t>
              </a:r>
              <a:endParaRPr lang="en-US" sz="1600" dirty="0">
                <a:solidFill>
                  <a:srgbClr val="A67621"/>
                </a:solidFill>
                <a:latin typeface="Century Gothic" panose="020B0502020202020204" pitchFamily="34" charset="0"/>
              </a:endParaRPr>
            </a:p>
          </p:txBody>
        </p:sp>
      </p:grpSp>
      <p:grpSp>
        <p:nvGrpSpPr>
          <p:cNvPr id="184" name="Group 183"/>
          <p:cNvGrpSpPr/>
          <p:nvPr/>
        </p:nvGrpSpPr>
        <p:grpSpPr>
          <a:xfrm>
            <a:off x="9458225" y="5753897"/>
            <a:ext cx="2474196" cy="339012"/>
            <a:chOff x="9676665" y="5785328"/>
            <a:chExt cx="2474196" cy="339012"/>
          </a:xfrm>
        </p:grpSpPr>
        <p:sp>
          <p:nvSpPr>
            <p:cNvPr id="190" name="TextBox 189"/>
            <p:cNvSpPr txBox="1"/>
            <p:nvPr/>
          </p:nvSpPr>
          <p:spPr>
            <a:xfrm>
              <a:off x="9676665" y="5785328"/>
              <a:ext cx="875561" cy="338554"/>
            </a:xfrm>
            <a:prstGeom prst="rect">
              <a:avLst/>
            </a:prstGeom>
            <a:noFill/>
          </p:spPr>
          <p:txBody>
            <a:bodyPr wrap="none" rtlCol="0">
              <a:spAutoFit/>
            </a:bodyPr>
            <a:lstStyle/>
            <a:p>
              <a:pPr algn="r"/>
              <a:r>
                <a:rPr lang="en-US" sz="1600" dirty="0">
                  <a:solidFill>
                    <a:srgbClr val="A67621"/>
                  </a:solidFill>
                  <a:latin typeface="Century Gothic" panose="020B0502020202020204" pitchFamily="34" charset="0"/>
                </a:rPr>
                <a:t>4%/ 2%</a:t>
              </a:r>
            </a:p>
          </p:txBody>
        </p:sp>
        <p:sp>
          <p:nvSpPr>
            <p:cNvPr id="191" name="TextBox 190"/>
            <p:cNvSpPr txBox="1"/>
            <p:nvPr/>
          </p:nvSpPr>
          <p:spPr>
            <a:xfrm>
              <a:off x="10696617" y="5785786"/>
              <a:ext cx="1454244" cy="338554"/>
            </a:xfrm>
            <a:prstGeom prst="rect">
              <a:avLst/>
            </a:prstGeom>
            <a:noFill/>
          </p:spPr>
          <p:txBody>
            <a:bodyPr wrap="none" rtlCol="0">
              <a:spAutoFit/>
            </a:bodyPr>
            <a:lstStyle/>
            <a:p>
              <a:r>
                <a:rPr lang="en-US" sz="1600" dirty="0" err="1">
                  <a:solidFill>
                    <a:srgbClr val="A67621"/>
                  </a:solidFill>
                  <a:latin typeface="Century Gothic" panose="020B0502020202020204" pitchFamily="34" charset="0"/>
                </a:rPr>
                <a:t>AppleWatch</a:t>
              </a:r>
              <a:endParaRPr lang="en-US" sz="1600" dirty="0">
                <a:solidFill>
                  <a:srgbClr val="A67621"/>
                </a:solidFill>
                <a:latin typeface="Century Gothic" panose="020B0502020202020204" pitchFamily="34" charset="0"/>
              </a:endParaRPr>
            </a:p>
          </p:txBody>
        </p:sp>
      </p:grpSp>
      <p:sp>
        <p:nvSpPr>
          <p:cNvPr id="305" name="TextBox 304"/>
          <p:cNvSpPr txBox="1"/>
          <p:nvPr/>
        </p:nvSpPr>
        <p:spPr>
          <a:xfrm>
            <a:off x="3529432" y="307608"/>
            <a:ext cx="5133136" cy="338554"/>
          </a:xfrm>
          <a:prstGeom prst="rect">
            <a:avLst/>
          </a:prstGeom>
          <a:noFill/>
        </p:spPr>
        <p:txBody>
          <a:bodyPr wrap="none" rtlCol="0">
            <a:spAutoFit/>
          </a:bodyPr>
          <a:lstStyle/>
          <a:p>
            <a:pPr algn="ctr"/>
            <a:r>
              <a:rPr lang="en-US" sz="1600" dirty="0">
                <a:solidFill>
                  <a:srgbClr val="B92508"/>
                </a:solidFill>
                <a:latin typeface="Century Gothic" panose="020B0502020202020204" pitchFamily="34" charset="0"/>
              </a:rPr>
              <a:t>Internet Accessing Device Usage, amongst Adults</a:t>
            </a:r>
          </a:p>
        </p:txBody>
      </p:sp>
      <p:pic>
        <p:nvPicPr>
          <p:cNvPr id="112" name="Picture 2" descr="https://d30y9cdsu7xlg0.cloudfront.net/png/967561-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13" name="Group 4"/>
          <p:cNvGrpSpPr>
            <a:grpSpLocks noChangeAspect="1"/>
          </p:cNvGrpSpPr>
          <p:nvPr/>
        </p:nvGrpSpPr>
        <p:grpSpPr bwMode="auto">
          <a:xfrm>
            <a:off x="2159239" y="2693608"/>
            <a:ext cx="798513" cy="698499"/>
            <a:chOff x="235" y="1881"/>
            <a:chExt cx="503" cy="440"/>
          </a:xfrm>
        </p:grpSpPr>
        <p:sp>
          <p:nvSpPr>
            <p:cNvPr id="145"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46"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205" name="TextBox 204">
            <a:extLst>
              <a:ext uri="{FF2B5EF4-FFF2-40B4-BE49-F238E27FC236}">
                <a16:creationId xmlns:a16="http://schemas.microsoft.com/office/drawing/2014/main" id="{CDB2266A-892E-4F8B-BB44-1DC7D67B785F}"/>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206" name="TextBox 205">
            <a:extLst>
              <a:ext uri="{FF2B5EF4-FFF2-40B4-BE49-F238E27FC236}">
                <a16:creationId xmlns:a16="http://schemas.microsoft.com/office/drawing/2014/main" id="{52AFF5B0-DB5D-41D5-B0FD-21CCCF4FAD5C}"/>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Tree>
    <p:extLst>
      <p:ext uri="{BB962C8B-B14F-4D97-AF65-F5344CB8AC3E}">
        <p14:creationId xmlns:p14="http://schemas.microsoft.com/office/powerpoint/2010/main" val="1464238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14:presetBounceEnd="36000">
                                      <p:stCondLst>
                                        <p:cond delay="0"/>
                                      </p:stCondLst>
                                      <p:childTnLst>
                                        <p:animMotion origin="layout" path="M 3.54167E-6 0.00417 L 3.54167E-6 0.0713 " pathEditMode="relative" rAng="0" ptsTypes="AA" p14:bounceEnd="36000">
                                          <p:cBhvr>
                                            <p:cTn id="6" dur="500" fill="hold"/>
                                            <p:tgtEl>
                                              <p:spTgt spid="272"/>
                                            </p:tgtEl>
                                            <p:attrNameLst>
                                              <p:attrName>ppt_x</p:attrName>
                                              <p:attrName>ppt_y</p:attrName>
                                            </p:attrNameLst>
                                          </p:cBhvr>
                                          <p:rCtr x="0" y="3356"/>
                                        </p:animMotion>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57"/>
                                            </p:tgtEl>
                                            <p:attrNameLst>
                                              <p:attrName>style.visibility</p:attrName>
                                            </p:attrNameLst>
                                          </p:cBhvr>
                                          <p:to>
                                            <p:strVal val="visible"/>
                                          </p:to>
                                        </p:set>
                                        <p:animEffect transition="in" filter="wipe(left)">
                                          <p:cBhvr>
                                            <p:cTn id="14" dur="2000"/>
                                            <p:tgtEl>
                                              <p:spTgt spid="157"/>
                                            </p:tgtEl>
                                          </p:cBhvr>
                                        </p:animEffect>
                                      </p:childTnLst>
                                    </p:cTn>
                                  </p:par>
                                </p:childTnLst>
                              </p:cTn>
                            </p:par>
                            <p:par>
                              <p:cTn id="15" fill="hold">
                                <p:stCondLst>
                                  <p:cond delay="3000"/>
                                </p:stCondLst>
                                <p:childTnLst>
                                  <p:par>
                                    <p:cTn id="16" presetID="22" presetClass="entr" presetSubtype="8" fill="hold" nodeType="afterEffect">
                                      <p:stCondLst>
                                        <p:cond delay="0"/>
                                      </p:stCondLst>
                                      <p:childTnLst>
                                        <p:set>
                                          <p:cBhvr>
                                            <p:cTn id="17" dur="1" fill="hold">
                                              <p:stCondLst>
                                                <p:cond delay="0"/>
                                              </p:stCondLst>
                                            </p:cTn>
                                            <p:tgtEl>
                                              <p:spTgt spid="159"/>
                                            </p:tgtEl>
                                            <p:attrNameLst>
                                              <p:attrName>style.visibility</p:attrName>
                                            </p:attrNameLst>
                                          </p:cBhvr>
                                          <p:to>
                                            <p:strVal val="visible"/>
                                          </p:to>
                                        </p:set>
                                        <p:animEffect transition="in" filter="wipe(left)">
                                          <p:cBhvr>
                                            <p:cTn id="18" dur="1000"/>
                                            <p:tgtEl>
                                              <p:spTgt spid="159"/>
                                            </p:tgtEl>
                                          </p:cBhvr>
                                        </p:animEffect>
                                      </p:childTnLst>
                                    </p:cTn>
                                  </p:par>
                                </p:childTnLst>
                              </p:cTn>
                            </p:par>
                            <p:par>
                              <p:cTn id="19" fill="hold">
                                <p:stCondLst>
                                  <p:cond delay="4000"/>
                                </p:stCondLst>
                                <p:childTnLst>
                                  <p:par>
                                    <p:cTn id="20" presetID="22" presetClass="entr" presetSubtype="8" fill="hold" nodeType="afterEffect">
                                      <p:stCondLst>
                                        <p:cond delay="0"/>
                                      </p:stCondLst>
                                      <p:childTnLst>
                                        <p:set>
                                          <p:cBhvr>
                                            <p:cTn id="21" dur="1" fill="hold">
                                              <p:stCondLst>
                                                <p:cond delay="0"/>
                                              </p:stCondLst>
                                            </p:cTn>
                                            <p:tgtEl>
                                              <p:spTgt spid="184"/>
                                            </p:tgtEl>
                                            <p:attrNameLst>
                                              <p:attrName>style.visibility</p:attrName>
                                            </p:attrNameLst>
                                          </p:cBhvr>
                                          <p:to>
                                            <p:strVal val="visible"/>
                                          </p:to>
                                        </p:set>
                                        <p:animEffect transition="in" filter="wipe(left)">
                                          <p:cBhvr>
                                            <p:cTn id="22" dur="1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54167E-6 0.00417 L 3.54167E-6 0.0713 " pathEditMode="relative" rAng="0" ptsTypes="AA">
                                          <p:cBhvr>
                                            <p:cTn id="6" dur="500" fill="hold"/>
                                            <p:tgtEl>
                                              <p:spTgt spid="272"/>
                                            </p:tgtEl>
                                            <p:attrNameLst>
                                              <p:attrName>ppt_x</p:attrName>
                                              <p:attrName>ppt_y</p:attrName>
                                            </p:attrNameLst>
                                          </p:cBhvr>
                                          <p:rCtr x="0" y="3356"/>
                                        </p:animMotion>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57"/>
                                            </p:tgtEl>
                                            <p:attrNameLst>
                                              <p:attrName>style.visibility</p:attrName>
                                            </p:attrNameLst>
                                          </p:cBhvr>
                                          <p:to>
                                            <p:strVal val="visible"/>
                                          </p:to>
                                        </p:set>
                                        <p:animEffect transition="in" filter="wipe(left)">
                                          <p:cBhvr>
                                            <p:cTn id="14" dur="2000"/>
                                            <p:tgtEl>
                                              <p:spTgt spid="157"/>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148"/>
                                            </p:tgtEl>
                                            <p:attrNameLst>
                                              <p:attrName>style.visibility</p:attrName>
                                            </p:attrNameLst>
                                          </p:cBhvr>
                                          <p:to>
                                            <p:strVal val="visible"/>
                                          </p:to>
                                        </p:set>
                                        <p:animEffect transition="in" filter="fade">
                                          <p:cBhvr>
                                            <p:cTn id="18" dur="500"/>
                                            <p:tgtEl>
                                              <p:spTgt spid="1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48"/>
                                            </p:tgtEl>
                                          </p:cBhvr>
                                        </p:animEffect>
                                        <p:set>
                                          <p:cBhvr>
                                            <p:cTn id="23" dur="1" fill="hold">
                                              <p:stCondLst>
                                                <p:cond delay="499"/>
                                              </p:stCondLst>
                                            </p:cTn>
                                            <p:tgtEl>
                                              <p:spTgt spid="148"/>
                                            </p:tgtEl>
                                            <p:attrNameLst>
                                              <p:attrName>style.visibility</p:attrName>
                                            </p:attrNameLst>
                                          </p:cBhvr>
                                          <p:to>
                                            <p:strVal val="hidden"/>
                                          </p:to>
                                        </p:se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59"/>
                                            </p:tgtEl>
                                            <p:attrNameLst>
                                              <p:attrName>style.visibility</p:attrName>
                                            </p:attrNameLst>
                                          </p:cBhvr>
                                          <p:to>
                                            <p:strVal val="visible"/>
                                          </p:to>
                                        </p:set>
                                        <p:animEffect transition="in" filter="wipe(left)">
                                          <p:cBhvr>
                                            <p:cTn id="27" dur="1000"/>
                                            <p:tgtEl>
                                              <p:spTgt spid="159"/>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184"/>
                                            </p:tgtEl>
                                            <p:attrNameLst>
                                              <p:attrName>style.visibility</p:attrName>
                                            </p:attrNameLst>
                                          </p:cBhvr>
                                          <p:to>
                                            <p:strVal val="visible"/>
                                          </p:to>
                                        </p:set>
                                        <p:animEffect transition="in" filter="wipe(left)">
                                          <p:cBhvr>
                                            <p:cTn id="31" dur="1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2" grpId="0" animBg="1"/>
          <p:bldP spid="148" grpId="0"/>
          <p:bldP spid="148" grpId="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CEC8063F-8445-438C-BEDC-01274717EC57}"/>
              </a:ext>
            </a:extLst>
          </p:cNvPr>
          <p:cNvGrpSpPr/>
          <p:nvPr/>
        </p:nvGrpSpPr>
        <p:grpSpPr>
          <a:xfrm>
            <a:off x="4150885" y="831701"/>
            <a:ext cx="5081728" cy="5914991"/>
            <a:chOff x="4150885" y="831701"/>
            <a:chExt cx="5081728" cy="5914991"/>
          </a:xfrm>
        </p:grpSpPr>
        <p:grpSp>
          <p:nvGrpSpPr>
            <p:cNvPr id="117" name="Group 116">
              <a:extLst>
                <a:ext uri="{FF2B5EF4-FFF2-40B4-BE49-F238E27FC236}">
                  <a16:creationId xmlns:a16="http://schemas.microsoft.com/office/drawing/2014/main" id="{C1BD044B-A530-472D-92EA-2CDB9F81A40B}"/>
                </a:ext>
              </a:extLst>
            </p:cNvPr>
            <p:cNvGrpSpPr/>
            <p:nvPr/>
          </p:nvGrpSpPr>
          <p:grpSpPr>
            <a:xfrm>
              <a:off x="4252560" y="1150626"/>
              <a:ext cx="3106651" cy="5281217"/>
              <a:chOff x="2129804" y="3963902"/>
              <a:chExt cx="9545868" cy="2586087"/>
            </a:xfrm>
          </p:grpSpPr>
          <p:cxnSp>
            <p:nvCxnSpPr>
              <p:cNvPr id="181" name="Straight Connector 180">
                <a:extLst>
                  <a:ext uri="{FF2B5EF4-FFF2-40B4-BE49-F238E27FC236}">
                    <a16:creationId xmlns:a16="http://schemas.microsoft.com/office/drawing/2014/main" id="{F4B0ACE5-6F33-4081-A0F3-14D80278EF32}"/>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F3582A1-D19F-416D-BAF6-73AD0BE30B70}"/>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EE78719D-50A6-4192-9836-C8E064460CC9}"/>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174CCC52-1065-41A1-9781-AF193BEA947B}"/>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18764BE4-7970-4AB0-81D5-3FB582C74289}"/>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D2184246-8C6D-4D26-BCEE-C5950B068F23}"/>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5191F2B1-74F4-4AF0-95D4-B77F5FC03633}"/>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5E9CEBA-C358-4148-8F99-29D57804233C}"/>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0889F027-C1C8-4120-9434-2BBFFD4E3E2F}"/>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C23BC231-C8AA-472D-81A1-AD36E2BCAD9F}"/>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7EF8F0DD-7DD2-478E-8D43-8ECC2FDE3131}"/>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FF577E02-D692-4D15-BCA7-8EA1D4360D83}"/>
                </a:ext>
              </a:extLst>
            </p:cNvPr>
            <p:cNvGrpSpPr/>
            <p:nvPr/>
          </p:nvGrpSpPr>
          <p:grpSpPr>
            <a:xfrm>
              <a:off x="4445103" y="1137090"/>
              <a:ext cx="4376379" cy="5305907"/>
              <a:chOff x="4551137" y="1401250"/>
              <a:chExt cx="5424015" cy="5305907"/>
            </a:xfrm>
          </p:grpSpPr>
          <p:cxnSp>
            <p:nvCxnSpPr>
              <p:cNvPr id="171" name="Straight Connector 170">
                <a:extLst>
                  <a:ext uri="{FF2B5EF4-FFF2-40B4-BE49-F238E27FC236}">
                    <a16:creationId xmlns:a16="http://schemas.microsoft.com/office/drawing/2014/main" id="{9E3F92A3-AD66-42AA-8583-D109128F6B2F}"/>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B4C6570D-CA0F-4012-BEBB-6D54DBB18B27}"/>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DE196ABA-7C8B-4F1C-9FEE-0703C895418D}"/>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C290CEA-3C6F-40F6-A9A0-10467B2551CD}"/>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829A1B1B-6E3E-4519-88CB-11F0FBBBCD21}"/>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FB3BF84E-517F-4093-908C-603E616351C4}"/>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FD9ED4AB-B6D2-4FFE-A6F7-22F6BB0E88B2}"/>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3BC25B7-7B7C-4B45-A9DC-9040F365C967}"/>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4FF2706F-C43A-4413-A8F0-A4F29C91A0CE}"/>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20" name="TextBox 119">
              <a:extLst>
                <a:ext uri="{FF2B5EF4-FFF2-40B4-BE49-F238E27FC236}">
                  <a16:creationId xmlns:a16="http://schemas.microsoft.com/office/drawing/2014/main" id="{B501E37E-184D-4F03-93F3-31CAA34019D3}"/>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21" name="TextBox 120">
              <a:extLst>
                <a:ext uri="{FF2B5EF4-FFF2-40B4-BE49-F238E27FC236}">
                  <a16:creationId xmlns:a16="http://schemas.microsoft.com/office/drawing/2014/main" id="{DC72E85A-2F1B-46BF-AF72-410C219925B5}"/>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22" name="TextBox 121">
              <a:extLst>
                <a:ext uri="{FF2B5EF4-FFF2-40B4-BE49-F238E27FC236}">
                  <a16:creationId xmlns:a16="http://schemas.microsoft.com/office/drawing/2014/main" id="{E8A062E1-E81C-4AC1-843F-8A39E37C2D6B}"/>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63" name="Rectangle 162">
              <a:extLst>
                <a:ext uri="{FF2B5EF4-FFF2-40B4-BE49-F238E27FC236}">
                  <a16:creationId xmlns:a16="http://schemas.microsoft.com/office/drawing/2014/main" id="{8ED54C1E-9306-4A4E-B7B4-F8AED537A87E}"/>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64" name="Group 163">
              <a:extLst>
                <a:ext uri="{FF2B5EF4-FFF2-40B4-BE49-F238E27FC236}">
                  <a16:creationId xmlns:a16="http://schemas.microsoft.com/office/drawing/2014/main" id="{B8A47373-3A1F-4A56-8530-CCA666476C2B}"/>
                </a:ext>
              </a:extLst>
            </p:cNvPr>
            <p:cNvGrpSpPr/>
            <p:nvPr/>
          </p:nvGrpSpPr>
          <p:grpSpPr>
            <a:xfrm>
              <a:off x="4449252" y="831701"/>
              <a:ext cx="2909959" cy="307777"/>
              <a:chOff x="4449252" y="728669"/>
              <a:chExt cx="2909959" cy="307777"/>
            </a:xfrm>
          </p:grpSpPr>
          <p:cxnSp>
            <p:nvCxnSpPr>
              <p:cNvPr id="169" name="Straight Connector 168">
                <a:extLst>
                  <a:ext uri="{FF2B5EF4-FFF2-40B4-BE49-F238E27FC236}">
                    <a16:creationId xmlns:a16="http://schemas.microsoft.com/office/drawing/2014/main" id="{E1873A57-D2DD-4A4E-B62E-A0098364F488}"/>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158A39B2-9A55-49C1-A465-47F60B843EA6}"/>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65" name="Rectangle 164">
              <a:extLst>
                <a:ext uri="{FF2B5EF4-FFF2-40B4-BE49-F238E27FC236}">
                  <a16:creationId xmlns:a16="http://schemas.microsoft.com/office/drawing/2014/main" id="{1735833B-AA2D-4C81-AEB9-C0094CE53915}"/>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66" name="Straight Connector 165">
              <a:extLst>
                <a:ext uri="{FF2B5EF4-FFF2-40B4-BE49-F238E27FC236}">
                  <a16:creationId xmlns:a16="http://schemas.microsoft.com/office/drawing/2014/main" id="{9224B2EA-3328-4721-A890-2E17C4905100}"/>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0B321380-947D-4719-83C5-86C110FECBAD}"/>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68" name="TextBox 167">
              <a:extLst>
                <a:ext uri="{FF2B5EF4-FFF2-40B4-BE49-F238E27FC236}">
                  <a16:creationId xmlns:a16="http://schemas.microsoft.com/office/drawing/2014/main" id="{FD38DC9B-4B69-4DFA-8888-463BE3B65FAB}"/>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grpSp>
        <p:nvGrpSpPr>
          <p:cNvPr id="191" name="Group 190"/>
          <p:cNvGrpSpPr/>
          <p:nvPr/>
        </p:nvGrpSpPr>
        <p:grpSpPr>
          <a:xfrm>
            <a:off x="2240310" y="4893424"/>
            <a:ext cx="657799" cy="657799"/>
            <a:chOff x="3598123" y="4166727"/>
            <a:chExt cx="440558" cy="440558"/>
          </a:xfrm>
        </p:grpSpPr>
        <p:sp>
          <p:nvSpPr>
            <p:cNvPr id="192" name="Freeform 191"/>
            <p:cNvSpPr/>
            <p:nvPr/>
          </p:nvSpPr>
          <p:spPr>
            <a:xfrm>
              <a:off x="3728720" y="4206241"/>
              <a:ext cx="182880" cy="101600"/>
            </a:xfrm>
            <a:custGeom>
              <a:avLst/>
              <a:gdLst>
                <a:gd name="connsiteX0" fmla="*/ 66040 w 182880"/>
                <a:gd name="connsiteY0" fmla="*/ 106680 h 106680"/>
                <a:gd name="connsiteX1" fmla="*/ 0 w 182880"/>
                <a:gd name="connsiteY1" fmla="*/ 35560 h 106680"/>
                <a:gd name="connsiteX2" fmla="*/ 48260 w 182880"/>
                <a:gd name="connsiteY2" fmla="*/ 5080 h 106680"/>
                <a:gd name="connsiteX3" fmla="*/ 116840 w 182880"/>
                <a:gd name="connsiteY3" fmla="*/ 0 h 106680"/>
                <a:gd name="connsiteX4" fmla="*/ 157480 w 182880"/>
                <a:gd name="connsiteY4" fmla="*/ 15240 h 106680"/>
                <a:gd name="connsiteX5" fmla="*/ 182880 w 182880"/>
                <a:gd name="connsiteY5" fmla="*/ 43180 h 106680"/>
                <a:gd name="connsiteX6" fmla="*/ 66040 w 182880"/>
                <a:gd name="connsiteY6" fmla="*/ 106680 h 106680"/>
                <a:gd name="connsiteX0" fmla="*/ 88900 w 182880"/>
                <a:gd name="connsiteY0" fmla="*/ 93980 h 93980"/>
                <a:gd name="connsiteX1" fmla="*/ 0 w 182880"/>
                <a:gd name="connsiteY1" fmla="*/ 35560 h 93980"/>
                <a:gd name="connsiteX2" fmla="*/ 48260 w 182880"/>
                <a:gd name="connsiteY2" fmla="*/ 5080 h 93980"/>
                <a:gd name="connsiteX3" fmla="*/ 116840 w 182880"/>
                <a:gd name="connsiteY3" fmla="*/ 0 h 93980"/>
                <a:gd name="connsiteX4" fmla="*/ 157480 w 182880"/>
                <a:gd name="connsiteY4" fmla="*/ 15240 h 93980"/>
                <a:gd name="connsiteX5" fmla="*/ 182880 w 182880"/>
                <a:gd name="connsiteY5" fmla="*/ 43180 h 93980"/>
                <a:gd name="connsiteX6" fmla="*/ 88900 w 182880"/>
                <a:gd name="connsiteY6" fmla="*/ 93980 h 93980"/>
                <a:gd name="connsiteX0" fmla="*/ 88900 w 182880"/>
                <a:gd name="connsiteY0" fmla="*/ 93980 h 97401"/>
                <a:gd name="connsiteX1" fmla="*/ 66040 w 182880"/>
                <a:gd name="connsiteY1" fmla="*/ 93980 h 97401"/>
                <a:gd name="connsiteX2" fmla="*/ 0 w 182880"/>
                <a:gd name="connsiteY2" fmla="*/ 35560 h 97401"/>
                <a:gd name="connsiteX3" fmla="*/ 48260 w 182880"/>
                <a:gd name="connsiteY3" fmla="*/ 5080 h 97401"/>
                <a:gd name="connsiteX4" fmla="*/ 116840 w 182880"/>
                <a:gd name="connsiteY4" fmla="*/ 0 h 97401"/>
                <a:gd name="connsiteX5" fmla="*/ 157480 w 182880"/>
                <a:gd name="connsiteY5" fmla="*/ 15240 h 97401"/>
                <a:gd name="connsiteX6" fmla="*/ 182880 w 182880"/>
                <a:gd name="connsiteY6" fmla="*/ 43180 h 97401"/>
                <a:gd name="connsiteX7" fmla="*/ 88900 w 182880"/>
                <a:gd name="connsiteY7" fmla="*/ 93980 h 97401"/>
                <a:gd name="connsiteX0" fmla="*/ 88900 w 182880"/>
                <a:gd name="connsiteY0" fmla="*/ 93980 h 101600"/>
                <a:gd name="connsiteX1" fmla="*/ 66040 w 182880"/>
                <a:gd name="connsiteY1" fmla="*/ 93980 h 101600"/>
                <a:gd name="connsiteX2" fmla="*/ 0 w 182880"/>
                <a:gd name="connsiteY2" fmla="*/ 35560 h 101600"/>
                <a:gd name="connsiteX3" fmla="*/ 48260 w 182880"/>
                <a:gd name="connsiteY3" fmla="*/ 5080 h 101600"/>
                <a:gd name="connsiteX4" fmla="*/ 116840 w 182880"/>
                <a:gd name="connsiteY4" fmla="*/ 0 h 101600"/>
                <a:gd name="connsiteX5" fmla="*/ 157480 w 182880"/>
                <a:gd name="connsiteY5" fmla="*/ 15240 h 101600"/>
                <a:gd name="connsiteX6" fmla="*/ 182880 w 182880"/>
                <a:gd name="connsiteY6" fmla="*/ 43180 h 101600"/>
                <a:gd name="connsiteX7" fmla="*/ 119380 w 182880"/>
                <a:gd name="connsiteY7" fmla="*/ 101600 h 101600"/>
                <a:gd name="connsiteX8" fmla="*/ 88900 w 182880"/>
                <a:gd name="connsiteY8" fmla="*/ 9398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 h="101600">
                  <a:moveTo>
                    <a:pt x="88900" y="93980"/>
                  </a:moveTo>
                  <a:cubicBezTo>
                    <a:pt x="72813" y="82127"/>
                    <a:pt x="82127" y="105833"/>
                    <a:pt x="66040" y="93980"/>
                  </a:cubicBezTo>
                  <a:lnTo>
                    <a:pt x="0" y="35560"/>
                  </a:lnTo>
                  <a:lnTo>
                    <a:pt x="48260" y="5080"/>
                  </a:lnTo>
                  <a:lnTo>
                    <a:pt x="116840" y="0"/>
                  </a:lnTo>
                  <a:lnTo>
                    <a:pt x="157480" y="15240"/>
                  </a:lnTo>
                  <a:lnTo>
                    <a:pt x="182880" y="43180"/>
                  </a:lnTo>
                  <a:cubicBezTo>
                    <a:pt x="164253" y="54187"/>
                    <a:pt x="138007" y="90593"/>
                    <a:pt x="119380" y="101600"/>
                  </a:cubicBezTo>
                  <a:lnTo>
                    <a:pt x="88900" y="939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p:cNvSpPr/>
            <p:nvPr/>
          </p:nvSpPr>
          <p:spPr>
            <a:xfrm>
              <a:off x="3703320" y="4353560"/>
              <a:ext cx="246380" cy="175260"/>
            </a:xfrm>
            <a:custGeom>
              <a:avLst/>
              <a:gdLst>
                <a:gd name="connsiteX0" fmla="*/ 58420 w 246380"/>
                <a:gd name="connsiteY0" fmla="*/ 0 h 175260"/>
                <a:gd name="connsiteX1" fmla="*/ 162560 w 246380"/>
                <a:gd name="connsiteY1" fmla="*/ 2540 h 175260"/>
                <a:gd name="connsiteX2" fmla="*/ 208280 w 246380"/>
                <a:gd name="connsiteY2" fmla="*/ 25400 h 175260"/>
                <a:gd name="connsiteX3" fmla="*/ 218440 w 246380"/>
                <a:gd name="connsiteY3" fmla="*/ 66040 h 175260"/>
                <a:gd name="connsiteX4" fmla="*/ 246380 w 246380"/>
                <a:gd name="connsiteY4" fmla="*/ 121920 h 175260"/>
                <a:gd name="connsiteX5" fmla="*/ 233680 w 246380"/>
                <a:gd name="connsiteY5" fmla="*/ 175260 h 175260"/>
                <a:gd name="connsiteX6" fmla="*/ 0 w 246380"/>
                <a:gd name="connsiteY6" fmla="*/ 165100 h 175260"/>
                <a:gd name="connsiteX7" fmla="*/ 0 w 246380"/>
                <a:gd name="connsiteY7" fmla="*/ 101600 h 175260"/>
                <a:gd name="connsiteX8" fmla="*/ 58420 w 246380"/>
                <a:gd name="connsiteY8"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380" h="175260">
                  <a:moveTo>
                    <a:pt x="58420" y="0"/>
                  </a:moveTo>
                  <a:lnTo>
                    <a:pt x="162560" y="2540"/>
                  </a:lnTo>
                  <a:lnTo>
                    <a:pt x="208280" y="25400"/>
                  </a:lnTo>
                  <a:lnTo>
                    <a:pt x="218440" y="66040"/>
                  </a:lnTo>
                  <a:lnTo>
                    <a:pt x="246380" y="121920"/>
                  </a:lnTo>
                  <a:lnTo>
                    <a:pt x="233680" y="175260"/>
                  </a:lnTo>
                  <a:lnTo>
                    <a:pt x="0" y="165100"/>
                  </a:lnTo>
                  <a:lnTo>
                    <a:pt x="0" y="101600"/>
                  </a:lnTo>
                  <a:lnTo>
                    <a:pt x="58420" y="0"/>
                  </a:lnTo>
                  <a:close/>
                </a:path>
              </a:pathLst>
            </a:custGeom>
            <a:solidFill>
              <a:srgbClr val="3D8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 name="Picture 193"/>
            <p:cNvPicPr>
              <a:picLocks noChangeAspect="1"/>
            </p:cNvPicPr>
            <p:nvPr/>
          </p:nvPicPr>
          <p:blipFill>
            <a:blip r:embed="rId3">
              <a:clrChange>
                <a:clrFrom>
                  <a:srgbClr val="FFFFFF"/>
                </a:clrFrom>
                <a:clrTo>
                  <a:srgbClr val="FFFFFF">
                    <a:alpha val="0"/>
                  </a:srgbClr>
                </a:clrTo>
              </a:clrChange>
            </a:blip>
            <a:stretch>
              <a:fillRect/>
            </a:stretch>
          </p:blipFill>
          <p:spPr>
            <a:xfrm>
              <a:off x="3598123" y="4166727"/>
              <a:ext cx="440558" cy="440558"/>
            </a:xfrm>
            <a:prstGeom prst="rect">
              <a:avLst/>
            </a:prstGeom>
          </p:spPr>
        </p:pic>
      </p:grpSp>
      <p:pic>
        <p:nvPicPr>
          <p:cNvPr id="196" name="Picture 195"/>
          <p:cNvPicPr>
            <a:picLocks noChangeAspect="1"/>
          </p:cNvPicPr>
          <p:nvPr/>
        </p:nvPicPr>
        <p:blipFill>
          <a:blip r:embed="rId4">
            <a:clrChange>
              <a:clrFrom>
                <a:srgbClr val="FFFFFF"/>
              </a:clrFrom>
              <a:clrTo>
                <a:srgbClr val="FFFFFF">
                  <a:alpha val="0"/>
                </a:srgbClr>
              </a:clrTo>
            </a:clrChange>
          </a:blip>
          <a:stretch>
            <a:fillRect/>
          </a:stretch>
        </p:blipFill>
        <p:spPr>
          <a:xfrm>
            <a:off x="2400391" y="4309218"/>
            <a:ext cx="335727" cy="535617"/>
          </a:xfrm>
          <a:prstGeom prst="rect">
            <a:avLst/>
          </a:prstGeom>
        </p:spPr>
      </p:pic>
      <p:pic>
        <p:nvPicPr>
          <p:cNvPr id="202" name="Picture 201"/>
          <p:cNvPicPr>
            <a:picLocks noChangeAspect="1"/>
          </p:cNvPicPr>
          <p:nvPr/>
        </p:nvPicPr>
        <p:blipFill>
          <a:blip r:embed="rId5">
            <a:clrChange>
              <a:clrFrom>
                <a:srgbClr val="FFFFFF"/>
              </a:clrFrom>
              <a:clrTo>
                <a:srgbClr val="FFFFFF">
                  <a:alpha val="0"/>
                </a:srgbClr>
              </a:clrTo>
            </a:clrChange>
          </a:blip>
          <a:stretch>
            <a:fillRect/>
          </a:stretch>
        </p:blipFill>
        <p:spPr>
          <a:xfrm>
            <a:off x="2238042" y="960126"/>
            <a:ext cx="660424" cy="566078"/>
          </a:xfrm>
          <a:prstGeom prst="rect">
            <a:avLst/>
          </a:prstGeom>
        </p:spPr>
      </p:pic>
      <p:pic>
        <p:nvPicPr>
          <p:cNvPr id="204" name="Picture 203"/>
          <p:cNvPicPr>
            <a:picLocks noChangeAspect="1"/>
          </p:cNvPicPr>
          <p:nvPr/>
        </p:nvPicPr>
        <p:blipFill>
          <a:blip r:embed="rId6">
            <a:clrChange>
              <a:clrFrom>
                <a:srgbClr val="FFFFFF"/>
              </a:clrFrom>
              <a:clrTo>
                <a:srgbClr val="FFFFFF">
                  <a:alpha val="0"/>
                </a:srgbClr>
              </a:clrTo>
            </a:clrChange>
          </a:blip>
          <a:stretch>
            <a:fillRect/>
          </a:stretch>
        </p:blipFill>
        <p:spPr>
          <a:xfrm>
            <a:off x="2454066" y="1674792"/>
            <a:ext cx="228377" cy="428995"/>
          </a:xfrm>
          <a:prstGeom prst="rect">
            <a:avLst/>
          </a:prstGeom>
        </p:spPr>
      </p:pic>
      <p:pic>
        <p:nvPicPr>
          <p:cNvPr id="271" name="Picture 270"/>
          <p:cNvPicPr>
            <a:picLocks noChangeAspect="1"/>
          </p:cNvPicPr>
          <p:nvPr/>
        </p:nvPicPr>
        <p:blipFill>
          <a:blip r:embed="rId7">
            <a:clrChange>
              <a:clrFrom>
                <a:srgbClr val="FFFFFF"/>
              </a:clrFrom>
              <a:clrTo>
                <a:srgbClr val="FFFFFF">
                  <a:alpha val="0"/>
                </a:srgbClr>
              </a:clrTo>
            </a:clrChange>
          </a:blip>
          <a:stretch>
            <a:fillRect/>
          </a:stretch>
        </p:blipFill>
        <p:spPr>
          <a:xfrm>
            <a:off x="2382776" y="2217540"/>
            <a:ext cx="370956" cy="475681"/>
          </a:xfrm>
          <a:prstGeom prst="rect">
            <a:avLst/>
          </a:prstGeom>
        </p:spPr>
      </p:pic>
      <p:pic>
        <p:nvPicPr>
          <p:cNvPr id="272" name="Picture 271"/>
          <p:cNvPicPr>
            <a:picLocks noChangeAspect="1"/>
          </p:cNvPicPr>
          <p:nvPr/>
        </p:nvPicPr>
        <p:blipFill>
          <a:blip r:embed="rId8">
            <a:clrChange>
              <a:clrFrom>
                <a:srgbClr val="FFFFFF"/>
              </a:clrFrom>
              <a:clrTo>
                <a:srgbClr val="FFFFFF">
                  <a:alpha val="0"/>
                </a:srgbClr>
              </a:clrTo>
            </a:clrChange>
          </a:blip>
          <a:stretch>
            <a:fillRect/>
          </a:stretch>
        </p:blipFill>
        <p:spPr>
          <a:xfrm>
            <a:off x="2271223" y="3851439"/>
            <a:ext cx="570911" cy="380608"/>
          </a:xfrm>
          <a:prstGeom prst="rect">
            <a:avLst/>
          </a:prstGeom>
        </p:spPr>
      </p:pic>
      <p:pic>
        <p:nvPicPr>
          <p:cNvPr id="291" name="Picture 2" descr="https://d30y9cdsu7xlg0.cloudfront.net/png/504796-2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71223" y="5551042"/>
            <a:ext cx="576089" cy="576089"/>
          </a:xfrm>
          <a:prstGeom prst="rect">
            <a:avLst/>
          </a:prstGeom>
          <a:noFill/>
          <a:extLst>
            <a:ext uri="{909E8E84-426E-40DD-AFC4-6F175D3DCCD1}">
              <a14:hiddenFill xmlns:a14="http://schemas.microsoft.com/office/drawing/2010/main">
                <a:solidFill>
                  <a:srgbClr val="FFFFFF"/>
                </a:solidFill>
              </a14:hiddenFill>
            </a:ext>
          </a:extLst>
        </p:spPr>
      </p:pic>
      <p:sp>
        <p:nvSpPr>
          <p:cNvPr id="292" name="Isosceles Triangle 291"/>
          <p:cNvSpPr/>
          <p:nvPr/>
        </p:nvSpPr>
        <p:spPr>
          <a:xfrm rot="5400000">
            <a:off x="1866704" y="4502459"/>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p:cNvGrpSpPr/>
          <p:nvPr/>
        </p:nvGrpSpPr>
        <p:grpSpPr>
          <a:xfrm>
            <a:off x="4317817" y="5834268"/>
            <a:ext cx="7724833" cy="552903"/>
            <a:chOff x="4510857" y="6098428"/>
            <a:chExt cx="7724833" cy="552903"/>
          </a:xfrm>
        </p:grpSpPr>
        <p:cxnSp>
          <p:nvCxnSpPr>
            <p:cNvPr id="153" name="Straight Connector 152"/>
            <p:cNvCxnSpPr/>
            <p:nvPr/>
          </p:nvCxnSpPr>
          <p:spPr>
            <a:xfrm>
              <a:off x="5966959" y="6560275"/>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9455896" y="6098428"/>
              <a:ext cx="819455" cy="338554"/>
            </a:xfrm>
            <a:prstGeom prst="rect">
              <a:avLst/>
            </a:prstGeom>
            <a:noFill/>
          </p:spPr>
          <p:txBody>
            <a:bodyPr wrap="none" rtlCol="0">
              <a:spAutoFit/>
            </a:bodyPr>
            <a:lstStyle/>
            <a:p>
              <a:pPr algn="r"/>
              <a:r>
                <a:rPr lang="en-US" sz="1600" dirty="0">
                  <a:solidFill>
                    <a:srgbClr val="3D8BB7"/>
                  </a:solidFill>
                  <a:latin typeface="Century Gothic" panose="020B0502020202020204" pitchFamily="34" charset="0"/>
                </a:rPr>
                <a:t>8%/8%</a:t>
              </a:r>
            </a:p>
          </p:txBody>
        </p:sp>
        <p:sp>
          <p:nvSpPr>
            <p:cNvPr id="155" name="TextBox 154"/>
            <p:cNvSpPr txBox="1"/>
            <p:nvPr/>
          </p:nvSpPr>
          <p:spPr>
            <a:xfrm>
              <a:off x="10374283" y="6098886"/>
              <a:ext cx="1861407" cy="338554"/>
            </a:xfrm>
            <a:prstGeom prst="rect">
              <a:avLst/>
            </a:prstGeom>
            <a:noFill/>
          </p:spPr>
          <p:txBody>
            <a:bodyPr wrap="none" rtlCol="0">
              <a:spAutoFit/>
            </a:bodyPr>
            <a:lstStyle/>
            <a:p>
              <a:r>
                <a:rPr lang="en-US" sz="1600" dirty="0">
                  <a:solidFill>
                    <a:srgbClr val="3D8BB7"/>
                  </a:solidFill>
                  <a:latin typeface="Century Gothic" panose="020B0502020202020204" pitchFamily="34" charset="0"/>
                </a:rPr>
                <a:t>Car Connectivity</a:t>
              </a:r>
            </a:p>
          </p:txBody>
        </p:sp>
        <p:cxnSp>
          <p:nvCxnSpPr>
            <p:cNvPr id="178" name="Straight Connector 177"/>
            <p:cNvCxnSpPr/>
            <p:nvPr/>
          </p:nvCxnSpPr>
          <p:spPr>
            <a:xfrm>
              <a:off x="5242083" y="6622019"/>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4510857" y="6651331"/>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6692808" y="6481341"/>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429408" y="6259087"/>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a:off x="8898526" y="6221648"/>
              <a:ext cx="234115" cy="64437"/>
            </a:xfrm>
            <a:prstGeom prst="rect">
              <a:avLst/>
            </a:prstGeom>
            <a:solidFill>
              <a:schemeClr val="bg1"/>
            </a:solidFill>
            <a:ln w="19050">
              <a:solidFill>
                <a:srgbClr val="3D8B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203" name="Straight Connector 202">
              <a:extLst>
                <a:ext uri="{FF2B5EF4-FFF2-40B4-BE49-F238E27FC236}">
                  <a16:creationId xmlns:a16="http://schemas.microsoft.com/office/drawing/2014/main" id="{AF6DD29B-7EC9-41A6-87CF-E8A6F812F4E8}"/>
                </a:ext>
              </a:extLst>
            </p:cNvPr>
            <p:cNvCxnSpPr/>
            <p:nvPr/>
          </p:nvCxnSpPr>
          <p:spPr>
            <a:xfrm>
              <a:off x="8160543" y="6261014"/>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grpSp>
      <p:sp>
        <p:nvSpPr>
          <p:cNvPr id="325" name="TextBox 324"/>
          <p:cNvSpPr txBox="1"/>
          <p:nvPr/>
        </p:nvSpPr>
        <p:spPr>
          <a:xfrm>
            <a:off x="3529432" y="307608"/>
            <a:ext cx="5133136" cy="338554"/>
          </a:xfrm>
          <a:prstGeom prst="rect">
            <a:avLst/>
          </a:prstGeom>
          <a:noFill/>
        </p:spPr>
        <p:txBody>
          <a:bodyPr wrap="none" rtlCol="0">
            <a:spAutoFit/>
          </a:bodyPr>
          <a:lstStyle/>
          <a:p>
            <a:pPr algn="ctr"/>
            <a:r>
              <a:rPr lang="en-US" sz="1600" dirty="0">
                <a:solidFill>
                  <a:srgbClr val="B92508"/>
                </a:solidFill>
                <a:latin typeface="Century Gothic" panose="020B0502020202020204" pitchFamily="34" charset="0"/>
              </a:rPr>
              <a:t>Internet Accessing Device Usage, amongst Adults</a:t>
            </a:r>
          </a:p>
        </p:txBody>
      </p:sp>
      <p:pic>
        <p:nvPicPr>
          <p:cNvPr id="123" name="Picture 2" descr="https://d30y9cdsu7xlg0.cloudfront.net/png/967561-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Group 4"/>
          <p:cNvGrpSpPr>
            <a:grpSpLocks noChangeAspect="1"/>
          </p:cNvGrpSpPr>
          <p:nvPr/>
        </p:nvGrpSpPr>
        <p:grpSpPr bwMode="auto">
          <a:xfrm>
            <a:off x="2159239" y="2693608"/>
            <a:ext cx="798513" cy="698499"/>
            <a:chOff x="235" y="1881"/>
            <a:chExt cx="503" cy="440"/>
          </a:xfrm>
        </p:grpSpPr>
        <p:sp>
          <p:nvSpPr>
            <p:cNvPr id="160"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61"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199" name="TextBox 198">
            <a:extLst>
              <a:ext uri="{FF2B5EF4-FFF2-40B4-BE49-F238E27FC236}">
                <a16:creationId xmlns:a16="http://schemas.microsoft.com/office/drawing/2014/main" id="{2A953DAF-5D6C-4D94-849D-145B5236A7C8}"/>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200" name="TextBox 199">
            <a:extLst>
              <a:ext uri="{FF2B5EF4-FFF2-40B4-BE49-F238E27FC236}">
                <a16:creationId xmlns:a16="http://schemas.microsoft.com/office/drawing/2014/main" id="{D667D386-C124-49D2-AA2C-1437995E8378}"/>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
        <p:nvSpPr>
          <p:cNvPr id="3" name="Rectangle 2">
            <a:extLst>
              <a:ext uri="{FF2B5EF4-FFF2-40B4-BE49-F238E27FC236}">
                <a16:creationId xmlns:a16="http://schemas.microsoft.com/office/drawing/2014/main" id="{8482E2D9-95C2-4C02-84DF-031709FAF279}"/>
              </a:ext>
            </a:extLst>
          </p:cNvPr>
          <p:cNvSpPr/>
          <p:nvPr/>
        </p:nvSpPr>
        <p:spPr>
          <a:xfrm>
            <a:off x="67854" y="6638970"/>
            <a:ext cx="3841871" cy="215444"/>
          </a:xfrm>
          <a:prstGeom prst="rect">
            <a:avLst/>
          </a:prstGeom>
        </p:spPr>
        <p:txBody>
          <a:bodyPr wrap="square">
            <a:spAutoFit/>
          </a:bodyPr>
          <a:lstStyle/>
          <a:p>
            <a:r>
              <a:rPr lang="en-CA" sz="800" dirty="0"/>
              <a:t>https://mobilesyrup.com/2017/11/22/canada-behind-us-uk-connected-car-technology/</a:t>
            </a:r>
          </a:p>
        </p:txBody>
      </p:sp>
    </p:spTree>
    <p:extLst>
      <p:ext uri="{BB962C8B-B14F-4D97-AF65-F5344CB8AC3E}">
        <p14:creationId xmlns:p14="http://schemas.microsoft.com/office/powerpoint/2010/main" val="669729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14:presetBounceEnd="36000">
                                      <p:stCondLst>
                                        <p:cond delay="0"/>
                                      </p:stCondLst>
                                      <p:childTnLst>
                                        <p:animMotion origin="layout" path="M 3.54167E-6 0.00417 L 3.54167E-6 0.09815 " pathEditMode="relative" rAng="0" ptsTypes="AA" p14:bounceEnd="36000">
                                          <p:cBhvr>
                                            <p:cTn id="6" dur="500" fill="hold"/>
                                            <p:tgtEl>
                                              <p:spTgt spid="292"/>
                                            </p:tgtEl>
                                            <p:attrNameLst>
                                              <p:attrName>ppt_x</p:attrName>
                                              <p:attrName>ppt_y</p:attrName>
                                            </p:attrNameLst>
                                          </p:cBhvr>
                                          <p:rCtr x="0" y="4699"/>
                                        </p:animMotion>
                                      </p:child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wipe(left)">
                                          <p:cBhvr>
                                            <p:cTn id="10" dur="2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54167E-6 0.00417 L 3.54167E-6 0.09815 " pathEditMode="relative" rAng="0" ptsTypes="AA">
                                          <p:cBhvr>
                                            <p:cTn id="6" dur="500" fill="hold"/>
                                            <p:tgtEl>
                                              <p:spTgt spid="292"/>
                                            </p:tgtEl>
                                            <p:attrNameLst>
                                              <p:attrName>ppt_x</p:attrName>
                                              <p:attrName>ppt_y</p:attrName>
                                            </p:attrNameLst>
                                          </p:cBhvr>
                                          <p:rCtr x="0" y="4699"/>
                                        </p:animMotion>
                                      </p:child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wipe(left)">
                                          <p:cBhvr>
                                            <p:cTn id="10" dur="2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D3BE591B-537F-46A2-A377-6BF65ACE6DBB}"/>
              </a:ext>
            </a:extLst>
          </p:cNvPr>
          <p:cNvGrpSpPr/>
          <p:nvPr/>
        </p:nvGrpSpPr>
        <p:grpSpPr>
          <a:xfrm>
            <a:off x="4150885" y="831701"/>
            <a:ext cx="5081728" cy="5914991"/>
            <a:chOff x="4150885" y="831701"/>
            <a:chExt cx="5081728" cy="5914991"/>
          </a:xfrm>
        </p:grpSpPr>
        <p:grpSp>
          <p:nvGrpSpPr>
            <p:cNvPr id="120" name="Group 119">
              <a:extLst>
                <a:ext uri="{FF2B5EF4-FFF2-40B4-BE49-F238E27FC236}">
                  <a16:creationId xmlns:a16="http://schemas.microsoft.com/office/drawing/2014/main" id="{FB428397-DF11-4406-8EC0-B8CEE538285D}"/>
                </a:ext>
              </a:extLst>
            </p:cNvPr>
            <p:cNvGrpSpPr/>
            <p:nvPr/>
          </p:nvGrpSpPr>
          <p:grpSpPr>
            <a:xfrm>
              <a:off x="4252560" y="1150626"/>
              <a:ext cx="3106651" cy="5281217"/>
              <a:chOff x="2129804" y="3963902"/>
              <a:chExt cx="9545868" cy="2586087"/>
            </a:xfrm>
          </p:grpSpPr>
          <p:cxnSp>
            <p:nvCxnSpPr>
              <p:cNvPr id="182" name="Straight Connector 181">
                <a:extLst>
                  <a:ext uri="{FF2B5EF4-FFF2-40B4-BE49-F238E27FC236}">
                    <a16:creationId xmlns:a16="http://schemas.microsoft.com/office/drawing/2014/main" id="{B21E0396-2B02-45DD-8293-16DA6EE874AA}"/>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28F578BF-C82F-4FEB-AF40-C3FE82E49833}"/>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0BCC1CFA-7C55-4EFA-8ADE-68A35BD47A31}"/>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10D21C75-8BAC-42D1-889B-1BBE954DDAFC}"/>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E72433CA-34E1-42E7-8E7A-07CA71940175}"/>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4661BA0E-3140-4BB1-BB65-4CCC5C3A5E15}"/>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A990A4AC-2F43-4B17-8CF3-3062AF2D8D3E}"/>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FD699BDC-976A-48CB-B155-9AA2ED0DD32A}"/>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00B9F581-9EFA-4229-8388-211B798AA0BC}"/>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606C60A8-7D5D-4C7A-9956-4799ABC439CC}"/>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2BAEE536-5455-409D-AE97-2DB8BD9EF7BC}"/>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7908A5A-25E2-4E64-95F0-AD9B83528F80}"/>
                </a:ext>
              </a:extLst>
            </p:cNvPr>
            <p:cNvGrpSpPr/>
            <p:nvPr/>
          </p:nvGrpSpPr>
          <p:grpSpPr>
            <a:xfrm>
              <a:off x="4445103" y="1137090"/>
              <a:ext cx="4376379" cy="5305907"/>
              <a:chOff x="4551137" y="1401250"/>
              <a:chExt cx="5424015" cy="5305907"/>
            </a:xfrm>
          </p:grpSpPr>
          <p:cxnSp>
            <p:nvCxnSpPr>
              <p:cNvPr id="174" name="Straight Connector 173">
                <a:extLst>
                  <a:ext uri="{FF2B5EF4-FFF2-40B4-BE49-F238E27FC236}">
                    <a16:creationId xmlns:a16="http://schemas.microsoft.com/office/drawing/2014/main" id="{79CAA1CE-B2B4-4463-9E6A-D317DF2D88F5}"/>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2138A364-5572-4920-B911-9C40E73754A7}"/>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AF25756-4DBD-441A-A416-4FF9B8F58133}"/>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AD6B71E-84FC-4C8D-9F1D-583C7AE15CF5}"/>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2C7F88E2-8F82-4E3F-9988-A8A918D76240}"/>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0B33D00C-8F16-4615-8A02-E79E8DCA5E32}"/>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BE75EC6E-F7C8-44F5-946F-BDD35F2E8685}"/>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F29E58B1-47DF-42DA-8ACB-2ED78561F930}"/>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22" name="TextBox 121">
              <a:extLst>
                <a:ext uri="{FF2B5EF4-FFF2-40B4-BE49-F238E27FC236}">
                  <a16:creationId xmlns:a16="http://schemas.microsoft.com/office/drawing/2014/main" id="{F9379661-B14C-4DB8-8892-69C1BF8C0BF1}"/>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23" name="TextBox 122">
              <a:extLst>
                <a:ext uri="{FF2B5EF4-FFF2-40B4-BE49-F238E27FC236}">
                  <a16:creationId xmlns:a16="http://schemas.microsoft.com/office/drawing/2014/main" id="{D2E6F646-032D-4DCA-A521-47BF731357F0}"/>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24" name="TextBox 123">
              <a:extLst>
                <a:ext uri="{FF2B5EF4-FFF2-40B4-BE49-F238E27FC236}">
                  <a16:creationId xmlns:a16="http://schemas.microsoft.com/office/drawing/2014/main" id="{0B7A04DA-CAA8-4D3D-94A0-3E30B4CC8393}"/>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25" name="TextBox 124">
              <a:extLst>
                <a:ext uri="{FF2B5EF4-FFF2-40B4-BE49-F238E27FC236}">
                  <a16:creationId xmlns:a16="http://schemas.microsoft.com/office/drawing/2014/main" id="{8D8C2EE8-88D1-46FB-A5B6-BC38ADF5ACB2}"/>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57" name="Rectangle 156">
              <a:extLst>
                <a:ext uri="{FF2B5EF4-FFF2-40B4-BE49-F238E27FC236}">
                  <a16:creationId xmlns:a16="http://schemas.microsoft.com/office/drawing/2014/main" id="{3EB2566C-E021-4EB8-881E-26DB11BD76A7}"/>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58" name="Group 157">
              <a:extLst>
                <a:ext uri="{FF2B5EF4-FFF2-40B4-BE49-F238E27FC236}">
                  <a16:creationId xmlns:a16="http://schemas.microsoft.com/office/drawing/2014/main" id="{A62474E0-B9C8-4D35-AC62-8DFB2B9177B0}"/>
                </a:ext>
              </a:extLst>
            </p:cNvPr>
            <p:cNvGrpSpPr/>
            <p:nvPr/>
          </p:nvGrpSpPr>
          <p:grpSpPr>
            <a:xfrm>
              <a:off x="4449252" y="831701"/>
              <a:ext cx="2909959" cy="307777"/>
              <a:chOff x="4449252" y="728669"/>
              <a:chExt cx="2909959" cy="307777"/>
            </a:xfrm>
          </p:grpSpPr>
          <p:cxnSp>
            <p:nvCxnSpPr>
              <p:cNvPr id="172" name="Straight Connector 171">
                <a:extLst>
                  <a:ext uri="{FF2B5EF4-FFF2-40B4-BE49-F238E27FC236}">
                    <a16:creationId xmlns:a16="http://schemas.microsoft.com/office/drawing/2014/main" id="{B950C46D-80CD-4113-AE70-206BB05A792C}"/>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73" name="Rectangle 172">
                <a:extLst>
                  <a:ext uri="{FF2B5EF4-FFF2-40B4-BE49-F238E27FC236}">
                    <a16:creationId xmlns:a16="http://schemas.microsoft.com/office/drawing/2014/main" id="{57F774B4-EBD4-4EE0-B36C-36CF634100C7}"/>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68" name="Rectangle 167">
              <a:extLst>
                <a:ext uri="{FF2B5EF4-FFF2-40B4-BE49-F238E27FC236}">
                  <a16:creationId xmlns:a16="http://schemas.microsoft.com/office/drawing/2014/main" id="{1B8559BD-97FA-4FA9-844B-67CE629FD02B}"/>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69" name="Straight Connector 168">
              <a:extLst>
                <a:ext uri="{FF2B5EF4-FFF2-40B4-BE49-F238E27FC236}">
                  <a16:creationId xmlns:a16="http://schemas.microsoft.com/office/drawing/2014/main" id="{9BFDD1A4-7A1D-4129-8A28-16136A197A87}"/>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49AA00B3-C573-4C99-963D-F6B383860D9F}"/>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71" name="TextBox 170">
              <a:extLst>
                <a:ext uri="{FF2B5EF4-FFF2-40B4-BE49-F238E27FC236}">
                  <a16:creationId xmlns:a16="http://schemas.microsoft.com/office/drawing/2014/main" id="{759AFA10-57E6-4633-96C6-A2F510C386BB}"/>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pic>
        <p:nvPicPr>
          <p:cNvPr id="194" name="Picture 193"/>
          <p:cNvPicPr>
            <a:picLocks noChangeAspect="1"/>
          </p:cNvPicPr>
          <p:nvPr/>
        </p:nvPicPr>
        <p:blipFill>
          <a:blip r:embed="rId3">
            <a:clrChange>
              <a:clrFrom>
                <a:srgbClr val="FFFFFF"/>
              </a:clrFrom>
              <a:clrTo>
                <a:srgbClr val="FFFFFF">
                  <a:alpha val="0"/>
                </a:srgbClr>
              </a:clrTo>
            </a:clrChange>
          </a:blip>
          <a:stretch>
            <a:fillRect/>
          </a:stretch>
        </p:blipFill>
        <p:spPr>
          <a:xfrm>
            <a:off x="2240310" y="4886990"/>
            <a:ext cx="657799" cy="657799"/>
          </a:xfrm>
          <a:prstGeom prst="rect">
            <a:avLst/>
          </a:prstGeom>
        </p:spPr>
      </p:pic>
      <p:pic>
        <p:nvPicPr>
          <p:cNvPr id="196" name="Picture 195"/>
          <p:cNvPicPr>
            <a:picLocks noChangeAspect="1"/>
          </p:cNvPicPr>
          <p:nvPr/>
        </p:nvPicPr>
        <p:blipFill>
          <a:blip r:embed="rId4">
            <a:clrChange>
              <a:clrFrom>
                <a:srgbClr val="FFFFFF"/>
              </a:clrFrom>
              <a:clrTo>
                <a:srgbClr val="FFFFFF">
                  <a:alpha val="0"/>
                </a:srgbClr>
              </a:clrTo>
            </a:clrChange>
          </a:blip>
          <a:stretch>
            <a:fillRect/>
          </a:stretch>
        </p:blipFill>
        <p:spPr>
          <a:xfrm>
            <a:off x="2400391" y="4302784"/>
            <a:ext cx="335727" cy="535617"/>
          </a:xfrm>
          <a:prstGeom prst="rect">
            <a:avLst/>
          </a:prstGeom>
        </p:spPr>
      </p:pic>
      <p:pic>
        <p:nvPicPr>
          <p:cNvPr id="202" name="Picture 201"/>
          <p:cNvPicPr>
            <a:picLocks noChangeAspect="1"/>
          </p:cNvPicPr>
          <p:nvPr/>
        </p:nvPicPr>
        <p:blipFill>
          <a:blip r:embed="rId5">
            <a:clrChange>
              <a:clrFrom>
                <a:srgbClr val="FFFFFF"/>
              </a:clrFrom>
              <a:clrTo>
                <a:srgbClr val="FFFFFF">
                  <a:alpha val="0"/>
                </a:srgbClr>
              </a:clrTo>
            </a:clrChange>
          </a:blip>
          <a:stretch>
            <a:fillRect/>
          </a:stretch>
        </p:blipFill>
        <p:spPr>
          <a:xfrm>
            <a:off x="2238042" y="953692"/>
            <a:ext cx="660424" cy="566078"/>
          </a:xfrm>
          <a:prstGeom prst="rect">
            <a:avLst/>
          </a:prstGeom>
        </p:spPr>
      </p:pic>
      <p:pic>
        <p:nvPicPr>
          <p:cNvPr id="204" name="Picture 203"/>
          <p:cNvPicPr>
            <a:picLocks noChangeAspect="1"/>
          </p:cNvPicPr>
          <p:nvPr/>
        </p:nvPicPr>
        <p:blipFill>
          <a:blip r:embed="rId6">
            <a:clrChange>
              <a:clrFrom>
                <a:srgbClr val="FFFFFF"/>
              </a:clrFrom>
              <a:clrTo>
                <a:srgbClr val="FFFFFF">
                  <a:alpha val="0"/>
                </a:srgbClr>
              </a:clrTo>
            </a:clrChange>
          </a:blip>
          <a:stretch>
            <a:fillRect/>
          </a:stretch>
        </p:blipFill>
        <p:spPr>
          <a:xfrm>
            <a:off x="2454066" y="1668358"/>
            <a:ext cx="228377" cy="428995"/>
          </a:xfrm>
          <a:prstGeom prst="rect">
            <a:avLst/>
          </a:prstGeom>
        </p:spPr>
      </p:pic>
      <p:pic>
        <p:nvPicPr>
          <p:cNvPr id="271" name="Picture 270"/>
          <p:cNvPicPr>
            <a:picLocks noChangeAspect="1"/>
          </p:cNvPicPr>
          <p:nvPr/>
        </p:nvPicPr>
        <p:blipFill>
          <a:blip r:embed="rId7">
            <a:clrChange>
              <a:clrFrom>
                <a:srgbClr val="FFFFFF"/>
              </a:clrFrom>
              <a:clrTo>
                <a:srgbClr val="FFFFFF">
                  <a:alpha val="0"/>
                </a:srgbClr>
              </a:clrTo>
            </a:clrChange>
          </a:blip>
          <a:stretch>
            <a:fillRect/>
          </a:stretch>
        </p:blipFill>
        <p:spPr>
          <a:xfrm>
            <a:off x="2382776" y="2211106"/>
            <a:ext cx="370956" cy="475681"/>
          </a:xfrm>
          <a:prstGeom prst="rect">
            <a:avLst/>
          </a:prstGeom>
        </p:spPr>
      </p:pic>
      <p:pic>
        <p:nvPicPr>
          <p:cNvPr id="272" name="Picture 271"/>
          <p:cNvPicPr>
            <a:picLocks noChangeAspect="1"/>
          </p:cNvPicPr>
          <p:nvPr/>
        </p:nvPicPr>
        <p:blipFill>
          <a:blip r:embed="rId8">
            <a:clrChange>
              <a:clrFrom>
                <a:srgbClr val="FFFFFF"/>
              </a:clrFrom>
              <a:clrTo>
                <a:srgbClr val="FFFFFF">
                  <a:alpha val="0"/>
                </a:srgbClr>
              </a:clrTo>
            </a:clrChange>
          </a:blip>
          <a:stretch>
            <a:fillRect/>
          </a:stretch>
        </p:blipFill>
        <p:spPr>
          <a:xfrm>
            <a:off x="2271223" y="3845005"/>
            <a:ext cx="570911" cy="380608"/>
          </a:xfrm>
          <a:prstGeom prst="rect">
            <a:avLst/>
          </a:prstGeom>
        </p:spPr>
      </p:pic>
      <p:sp>
        <p:nvSpPr>
          <p:cNvPr id="3" name="Freeform: Shape 2"/>
          <p:cNvSpPr/>
          <p:nvPr/>
        </p:nvSpPr>
        <p:spPr>
          <a:xfrm>
            <a:off x="2304722" y="5668887"/>
            <a:ext cx="506309" cy="327154"/>
          </a:xfrm>
          <a:custGeom>
            <a:avLst/>
            <a:gdLst>
              <a:gd name="connsiteX0" fmla="*/ 0 w 1674254"/>
              <a:gd name="connsiteY0" fmla="*/ 218941 h 1081826"/>
              <a:gd name="connsiteX1" fmla="*/ 244699 w 1674254"/>
              <a:gd name="connsiteY1" fmla="*/ 154547 h 1081826"/>
              <a:gd name="connsiteX2" fmla="*/ 708338 w 1674254"/>
              <a:gd name="connsiteY2" fmla="*/ 77274 h 1081826"/>
              <a:gd name="connsiteX3" fmla="*/ 1159099 w 1674254"/>
              <a:gd name="connsiteY3" fmla="*/ 25758 h 1081826"/>
              <a:gd name="connsiteX4" fmla="*/ 1442434 w 1674254"/>
              <a:gd name="connsiteY4" fmla="*/ 25758 h 1081826"/>
              <a:gd name="connsiteX5" fmla="*/ 1558344 w 1674254"/>
              <a:gd name="connsiteY5" fmla="*/ 0 h 1081826"/>
              <a:gd name="connsiteX6" fmla="*/ 1635617 w 1674254"/>
              <a:gd name="connsiteY6" fmla="*/ 579550 h 1081826"/>
              <a:gd name="connsiteX7" fmla="*/ 1674254 w 1674254"/>
              <a:gd name="connsiteY7" fmla="*/ 798490 h 1081826"/>
              <a:gd name="connsiteX8" fmla="*/ 1481070 w 1674254"/>
              <a:gd name="connsiteY8" fmla="*/ 785612 h 1081826"/>
              <a:gd name="connsiteX9" fmla="*/ 1094704 w 1674254"/>
              <a:gd name="connsiteY9" fmla="*/ 875764 h 1081826"/>
              <a:gd name="connsiteX10" fmla="*/ 940158 w 1674254"/>
              <a:gd name="connsiteY10" fmla="*/ 682581 h 1081826"/>
              <a:gd name="connsiteX11" fmla="*/ 875763 w 1674254"/>
              <a:gd name="connsiteY11" fmla="*/ 592428 h 1081826"/>
              <a:gd name="connsiteX12" fmla="*/ 785611 w 1674254"/>
              <a:gd name="connsiteY12" fmla="*/ 656823 h 1081826"/>
              <a:gd name="connsiteX13" fmla="*/ 759854 w 1674254"/>
              <a:gd name="connsiteY13" fmla="*/ 811369 h 1081826"/>
              <a:gd name="connsiteX14" fmla="*/ 708338 w 1674254"/>
              <a:gd name="connsiteY14" fmla="*/ 965916 h 1081826"/>
              <a:gd name="connsiteX15" fmla="*/ 386366 w 1674254"/>
              <a:gd name="connsiteY15" fmla="*/ 1017431 h 1081826"/>
              <a:gd name="connsiteX16" fmla="*/ 412124 w 1674254"/>
              <a:gd name="connsiteY16" fmla="*/ 1081826 h 1081826"/>
              <a:gd name="connsiteX17" fmla="*/ 115910 w 1674254"/>
              <a:gd name="connsiteY17" fmla="*/ 953037 h 1081826"/>
              <a:gd name="connsiteX18" fmla="*/ 0 w 1674254"/>
              <a:gd name="connsiteY18" fmla="*/ 218941 h 108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4254" h="1081826">
                <a:moveTo>
                  <a:pt x="0" y="218941"/>
                </a:moveTo>
                <a:lnTo>
                  <a:pt x="244699" y="154547"/>
                </a:lnTo>
                <a:lnTo>
                  <a:pt x="708338" y="77274"/>
                </a:lnTo>
                <a:lnTo>
                  <a:pt x="1159099" y="25758"/>
                </a:lnTo>
                <a:lnTo>
                  <a:pt x="1442434" y="25758"/>
                </a:lnTo>
                <a:lnTo>
                  <a:pt x="1558344" y="0"/>
                </a:lnTo>
                <a:lnTo>
                  <a:pt x="1635617" y="579550"/>
                </a:lnTo>
                <a:lnTo>
                  <a:pt x="1674254" y="798490"/>
                </a:lnTo>
                <a:lnTo>
                  <a:pt x="1481070" y="785612"/>
                </a:lnTo>
                <a:lnTo>
                  <a:pt x="1094704" y="875764"/>
                </a:lnTo>
                <a:lnTo>
                  <a:pt x="940158" y="682581"/>
                </a:lnTo>
                <a:lnTo>
                  <a:pt x="875763" y="592428"/>
                </a:lnTo>
                <a:lnTo>
                  <a:pt x="785611" y="656823"/>
                </a:lnTo>
                <a:lnTo>
                  <a:pt x="759854" y="811369"/>
                </a:lnTo>
                <a:lnTo>
                  <a:pt x="708338" y="965916"/>
                </a:lnTo>
                <a:lnTo>
                  <a:pt x="386366" y="1017431"/>
                </a:lnTo>
                <a:lnTo>
                  <a:pt x="412124" y="1081826"/>
                </a:lnTo>
                <a:lnTo>
                  <a:pt x="115910" y="953037"/>
                </a:lnTo>
                <a:lnTo>
                  <a:pt x="0" y="218941"/>
                </a:lnTo>
                <a:close/>
              </a:path>
            </a:pathLst>
          </a:custGeom>
          <a:solidFill>
            <a:srgbClr val="B482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d30y9cdsu7xlg0.cloudfront.net/png/504796-2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71223" y="5544608"/>
            <a:ext cx="576089" cy="576089"/>
          </a:xfrm>
          <a:prstGeom prst="rect">
            <a:avLst/>
          </a:prstGeom>
          <a:noFill/>
          <a:extLst>
            <a:ext uri="{909E8E84-426E-40DD-AFC4-6F175D3DCCD1}">
              <a14:hiddenFill xmlns:a14="http://schemas.microsoft.com/office/drawing/2010/main">
                <a:solidFill>
                  <a:srgbClr val="FFFFFF"/>
                </a:solidFill>
              </a14:hiddenFill>
            </a:ext>
          </a:extLst>
        </p:spPr>
      </p:pic>
      <p:sp>
        <p:nvSpPr>
          <p:cNvPr id="134" name="Isosceles Triangle 133"/>
          <p:cNvSpPr/>
          <p:nvPr/>
        </p:nvSpPr>
        <p:spPr>
          <a:xfrm rot="5400000">
            <a:off x="1866704" y="5213575"/>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7223241" y="5999303"/>
            <a:ext cx="4642200" cy="360733"/>
            <a:chOff x="7223241" y="5999303"/>
            <a:chExt cx="4642200" cy="360733"/>
          </a:xfrm>
        </p:grpSpPr>
        <p:sp>
          <p:nvSpPr>
            <p:cNvPr id="299" name="Rectangle 298"/>
            <p:cNvSpPr/>
            <p:nvPr/>
          </p:nvSpPr>
          <p:spPr>
            <a:xfrm>
              <a:off x="8705483" y="6130985"/>
              <a:ext cx="234115" cy="64437"/>
            </a:xfrm>
            <a:prstGeom prst="rect">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7" name="TextBox 136"/>
            <p:cNvSpPr txBox="1"/>
            <p:nvPr/>
          </p:nvSpPr>
          <p:spPr>
            <a:xfrm>
              <a:off x="9350891" y="5999303"/>
              <a:ext cx="1074283" cy="338554"/>
            </a:xfrm>
            <a:prstGeom prst="rect">
              <a:avLst/>
            </a:prstGeom>
            <a:noFill/>
          </p:spPr>
          <p:txBody>
            <a:bodyPr wrap="square" rtlCol="0">
              <a:spAutoFit/>
            </a:bodyPr>
            <a:lstStyle/>
            <a:p>
              <a:pPr algn="r"/>
              <a:r>
                <a:rPr lang="en-US" sz="1600" dirty="0">
                  <a:solidFill>
                    <a:srgbClr val="8A3CC4"/>
                  </a:solidFill>
                  <a:latin typeface="Century Gothic" panose="020B0502020202020204" pitchFamily="34" charset="0"/>
                </a:rPr>
                <a:t>5%/5%       </a:t>
              </a:r>
            </a:p>
          </p:txBody>
        </p:sp>
        <p:sp>
          <p:nvSpPr>
            <p:cNvPr id="138" name="TextBox 137"/>
            <p:cNvSpPr txBox="1"/>
            <p:nvPr/>
          </p:nvSpPr>
          <p:spPr>
            <a:xfrm>
              <a:off x="10520201" y="5999303"/>
              <a:ext cx="1345240" cy="338554"/>
            </a:xfrm>
            <a:prstGeom prst="rect">
              <a:avLst/>
            </a:prstGeom>
            <a:noFill/>
          </p:spPr>
          <p:txBody>
            <a:bodyPr wrap="none" rtlCol="0">
              <a:spAutoFit/>
            </a:bodyPr>
            <a:lstStyle/>
            <a:p>
              <a:r>
                <a:rPr lang="en-US" sz="1600" dirty="0">
                  <a:solidFill>
                    <a:srgbClr val="8A3CC4"/>
                  </a:solidFill>
                  <a:latin typeface="Century Gothic" panose="020B0502020202020204" pitchFamily="34" charset="0"/>
                </a:rPr>
                <a:t>VR Headset</a:t>
              </a:r>
            </a:p>
          </p:txBody>
        </p:sp>
        <p:cxnSp>
          <p:nvCxnSpPr>
            <p:cNvPr id="142" name="Straight Connector 141"/>
            <p:cNvCxnSpPr/>
            <p:nvPr/>
          </p:nvCxnSpPr>
          <p:spPr>
            <a:xfrm>
              <a:off x="7223241" y="6360036"/>
              <a:ext cx="247093"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318A2259-3017-48C5-9CAA-C3799DBE8CFA}"/>
                </a:ext>
              </a:extLst>
            </p:cNvPr>
            <p:cNvCxnSpPr/>
            <p:nvPr/>
          </p:nvCxnSpPr>
          <p:spPr>
            <a:xfrm>
              <a:off x="7965950" y="6165195"/>
              <a:ext cx="247093"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301" name="TextBox 300"/>
          <p:cNvSpPr txBox="1"/>
          <p:nvPr/>
        </p:nvSpPr>
        <p:spPr>
          <a:xfrm>
            <a:off x="3533758" y="307608"/>
            <a:ext cx="5133136" cy="338554"/>
          </a:xfrm>
          <a:prstGeom prst="rect">
            <a:avLst/>
          </a:prstGeom>
          <a:noFill/>
        </p:spPr>
        <p:txBody>
          <a:bodyPr wrap="none" rtlCol="0">
            <a:spAutoFit/>
          </a:bodyPr>
          <a:lstStyle/>
          <a:p>
            <a:pPr algn="ctr"/>
            <a:r>
              <a:rPr lang="en-US" sz="1600" dirty="0">
                <a:solidFill>
                  <a:srgbClr val="B92508"/>
                </a:solidFill>
                <a:latin typeface="Century Gothic" panose="020B0502020202020204" pitchFamily="34" charset="0"/>
              </a:rPr>
              <a:t>Internet Accessing Device Usage, amongst Adults</a:t>
            </a:r>
          </a:p>
        </p:txBody>
      </p:sp>
      <p:pic>
        <p:nvPicPr>
          <p:cNvPr id="126" name="Picture 2" descr="https://d30y9cdsu7xlg0.cloudfront.net/png/967561-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27" name="Group 4"/>
          <p:cNvGrpSpPr>
            <a:grpSpLocks noChangeAspect="1"/>
          </p:cNvGrpSpPr>
          <p:nvPr/>
        </p:nvGrpSpPr>
        <p:grpSpPr bwMode="auto">
          <a:xfrm>
            <a:off x="2159239" y="2693608"/>
            <a:ext cx="798513" cy="698499"/>
            <a:chOff x="235" y="1881"/>
            <a:chExt cx="503" cy="440"/>
          </a:xfrm>
        </p:grpSpPr>
        <p:sp>
          <p:nvSpPr>
            <p:cNvPr id="149"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50"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193" name="TextBox 192">
            <a:extLst>
              <a:ext uri="{FF2B5EF4-FFF2-40B4-BE49-F238E27FC236}">
                <a16:creationId xmlns:a16="http://schemas.microsoft.com/office/drawing/2014/main" id="{A67B4044-C2D9-411C-9E0F-B9C6E6874111}"/>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195" name="TextBox 194">
            <a:extLst>
              <a:ext uri="{FF2B5EF4-FFF2-40B4-BE49-F238E27FC236}">
                <a16:creationId xmlns:a16="http://schemas.microsoft.com/office/drawing/2014/main" id="{5C115736-A2FF-413B-AC50-21FD23CE87F5}"/>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Tree>
    <p:extLst>
      <p:ext uri="{BB962C8B-B14F-4D97-AF65-F5344CB8AC3E}">
        <p14:creationId xmlns:p14="http://schemas.microsoft.com/office/powerpoint/2010/main" val="444952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14:presetBounceEnd="36000">
                                      <p:stCondLst>
                                        <p:cond delay="0"/>
                                      </p:stCondLst>
                                      <p:childTnLst>
                                        <p:animMotion origin="layout" path="M 3.54167E-6 0.00417 L 3.54167E-6 0.07477 " pathEditMode="relative" rAng="0" ptsTypes="AA" p14:bounceEnd="36000">
                                          <p:cBhvr>
                                            <p:cTn id="6" dur="500" fill="hold"/>
                                            <p:tgtEl>
                                              <p:spTgt spid="134"/>
                                            </p:tgtEl>
                                            <p:attrNameLst>
                                              <p:attrName>ppt_x</p:attrName>
                                              <p:attrName>ppt_y</p:attrName>
                                            </p:attrNameLst>
                                          </p:cBhvr>
                                          <p:rCtr x="0" y="3519"/>
                                        </p:animMotion>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54167E-6 0.00417 L 3.54167E-6 0.07477 " pathEditMode="relative" rAng="0" ptsTypes="AA">
                                          <p:cBhvr>
                                            <p:cTn id="6" dur="500" fill="hold"/>
                                            <p:tgtEl>
                                              <p:spTgt spid="134"/>
                                            </p:tgtEl>
                                            <p:attrNameLst>
                                              <p:attrName>ppt_x</p:attrName>
                                              <p:attrName>ppt_y</p:attrName>
                                            </p:attrNameLst>
                                          </p:cBhvr>
                                          <p:rCtr x="0" y="3519"/>
                                        </p:animMotion>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fade">
                                          <p:cBhvr>
                                            <p:cTn id="18"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4" grpId="0" animBg="1"/>
          <p:bldP spid="11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9B00EA0B-62D1-4F27-90C0-B0A178A5B50E}"/>
              </a:ext>
            </a:extLst>
          </p:cNvPr>
          <p:cNvPicPr>
            <a:picLocks noChangeAspect="1"/>
          </p:cNvPicPr>
          <p:nvPr/>
        </p:nvPicPr>
        <p:blipFill>
          <a:blip r:embed="rId3"/>
          <a:stretch>
            <a:fillRect/>
          </a:stretch>
        </p:blipFill>
        <p:spPr>
          <a:xfrm>
            <a:off x="757480" y="55911"/>
            <a:ext cx="2300546" cy="2296667"/>
          </a:xfrm>
          <a:prstGeom prst="rect">
            <a:avLst/>
          </a:prstGeom>
        </p:spPr>
      </p:pic>
      <p:sp>
        <p:nvSpPr>
          <p:cNvPr id="26" name="Freeform: Shape 25">
            <a:extLst>
              <a:ext uri="{FF2B5EF4-FFF2-40B4-BE49-F238E27FC236}">
                <a16:creationId xmlns:a16="http://schemas.microsoft.com/office/drawing/2014/main" id="{0F40654C-477C-4AA1-AD58-6BBCE4B128E8}"/>
              </a:ext>
            </a:extLst>
          </p:cNvPr>
          <p:cNvSpPr/>
          <p:nvPr/>
        </p:nvSpPr>
        <p:spPr>
          <a:xfrm>
            <a:off x="864737" y="2484170"/>
            <a:ext cx="2067830" cy="3600482"/>
          </a:xfrm>
          <a:custGeom>
            <a:avLst/>
            <a:gdLst>
              <a:gd name="connsiteX0" fmla="*/ 0 w 8175009"/>
              <a:gd name="connsiteY0" fmla="*/ 1638245 h 1652287"/>
              <a:gd name="connsiteX1" fmla="*/ 191068 w 8175009"/>
              <a:gd name="connsiteY1" fmla="*/ 1638245 h 1652287"/>
              <a:gd name="connsiteX2" fmla="*/ 409433 w 8175009"/>
              <a:gd name="connsiteY2" fmla="*/ 1610950 h 1652287"/>
              <a:gd name="connsiteX3" fmla="*/ 532262 w 8175009"/>
              <a:gd name="connsiteY3" fmla="*/ 1488120 h 1652287"/>
              <a:gd name="connsiteX4" fmla="*/ 586853 w 8175009"/>
              <a:gd name="connsiteY4" fmla="*/ 1242460 h 1652287"/>
              <a:gd name="connsiteX5" fmla="*/ 627797 w 8175009"/>
              <a:gd name="connsiteY5" fmla="*/ 778436 h 1652287"/>
              <a:gd name="connsiteX6" fmla="*/ 682388 w 8175009"/>
              <a:gd name="connsiteY6" fmla="*/ 355356 h 1652287"/>
              <a:gd name="connsiteX7" fmla="*/ 696035 w 8175009"/>
              <a:gd name="connsiteY7" fmla="*/ 514 h 1652287"/>
              <a:gd name="connsiteX8" fmla="*/ 723331 w 8175009"/>
              <a:gd name="connsiteY8" fmla="*/ 287117 h 1652287"/>
              <a:gd name="connsiteX9" fmla="*/ 764274 w 8175009"/>
              <a:gd name="connsiteY9" fmla="*/ 710197 h 1652287"/>
              <a:gd name="connsiteX10" fmla="*/ 818865 w 8175009"/>
              <a:gd name="connsiteY10" fmla="*/ 1065039 h 1652287"/>
              <a:gd name="connsiteX11" fmla="*/ 928047 w 8175009"/>
              <a:gd name="connsiteY11" fmla="*/ 1392586 h 1652287"/>
              <a:gd name="connsiteX12" fmla="*/ 1091821 w 8175009"/>
              <a:gd name="connsiteY12" fmla="*/ 1501768 h 1652287"/>
              <a:gd name="connsiteX13" fmla="*/ 1201003 w 8175009"/>
              <a:gd name="connsiteY13" fmla="*/ 1515415 h 1652287"/>
              <a:gd name="connsiteX14" fmla="*/ 1269241 w 8175009"/>
              <a:gd name="connsiteY14" fmla="*/ 1597302 h 1652287"/>
              <a:gd name="connsiteX15" fmla="*/ 1473958 w 8175009"/>
              <a:gd name="connsiteY15" fmla="*/ 1597302 h 1652287"/>
              <a:gd name="connsiteX16" fmla="*/ 1555844 w 8175009"/>
              <a:gd name="connsiteY16" fmla="*/ 1638245 h 1652287"/>
              <a:gd name="connsiteX17" fmla="*/ 1719618 w 8175009"/>
              <a:gd name="connsiteY17" fmla="*/ 1597302 h 1652287"/>
              <a:gd name="connsiteX18" fmla="*/ 1937982 w 8175009"/>
              <a:gd name="connsiteY18" fmla="*/ 1624597 h 1652287"/>
              <a:gd name="connsiteX19" fmla="*/ 2129050 w 8175009"/>
              <a:gd name="connsiteY19" fmla="*/ 1610950 h 1652287"/>
              <a:gd name="connsiteX20" fmla="*/ 2442949 w 8175009"/>
              <a:gd name="connsiteY20" fmla="*/ 1597302 h 1652287"/>
              <a:gd name="connsiteX21" fmla="*/ 2620370 w 8175009"/>
              <a:gd name="connsiteY21" fmla="*/ 1624597 h 1652287"/>
              <a:gd name="connsiteX22" fmla="*/ 3002507 w 8175009"/>
              <a:gd name="connsiteY22" fmla="*/ 1624597 h 1652287"/>
              <a:gd name="connsiteX23" fmla="*/ 3179928 w 8175009"/>
              <a:gd name="connsiteY23" fmla="*/ 1624597 h 1652287"/>
              <a:gd name="connsiteX24" fmla="*/ 3493827 w 8175009"/>
              <a:gd name="connsiteY24" fmla="*/ 1624597 h 1652287"/>
              <a:gd name="connsiteX25" fmla="*/ 3903259 w 8175009"/>
              <a:gd name="connsiteY25" fmla="*/ 1610950 h 1652287"/>
              <a:gd name="connsiteX26" fmla="*/ 4162567 w 8175009"/>
              <a:gd name="connsiteY26" fmla="*/ 1638245 h 1652287"/>
              <a:gd name="connsiteX27" fmla="*/ 4572000 w 8175009"/>
              <a:gd name="connsiteY27" fmla="*/ 1624597 h 1652287"/>
              <a:gd name="connsiteX28" fmla="*/ 4844955 w 8175009"/>
              <a:gd name="connsiteY28" fmla="*/ 1638245 h 1652287"/>
              <a:gd name="connsiteX29" fmla="*/ 5076967 w 8175009"/>
              <a:gd name="connsiteY29" fmla="*/ 1638245 h 1652287"/>
              <a:gd name="connsiteX30" fmla="*/ 5336274 w 8175009"/>
              <a:gd name="connsiteY30" fmla="*/ 1624597 h 1652287"/>
              <a:gd name="connsiteX31" fmla="*/ 5759355 w 8175009"/>
              <a:gd name="connsiteY31" fmla="*/ 1624597 h 1652287"/>
              <a:gd name="connsiteX32" fmla="*/ 6045958 w 8175009"/>
              <a:gd name="connsiteY32" fmla="*/ 1610950 h 1652287"/>
              <a:gd name="connsiteX33" fmla="*/ 6346209 w 8175009"/>
              <a:gd name="connsiteY33" fmla="*/ 1610950 h 1652287"/>
              <a:gd name="connsiteX34" fmla="*/ 6632812 w 8175009"/>
              <a:gd name="connsiteY34" fmla="*/ 1624597 h 1652287"/>
              <a:gd name="connsiteX35" fmla="*/ 7028597 w 8175009"/>
              <a:gd name="connsiteY35" fmla="*/ 1624597 h 1652287"/>
              <a:gd name="connsiteX36" fmla="*/ 7451677 w 8175009"/>
              <a:gd name="connsiteY36" fmla="*/ 1624597 h 1652287"/>
              <a:gd name="connsiteX37" fmla="*/ 7847462 w 8175009"/>
              <a:gd name="connsiteY37" fmla="*/ 1651893 h 1652287"/>
              <a:gd name="connsiteX38" fmla="*/ 8175009 w 8175009"/>
              <a:gd name="connsiteY38" fmla="*/ 1638245 h 1652287"/>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162567 w 7847462"/>
              <a:gd name="connsiteY26" fmla="*/ 1638245 h 1651893"/>
              <a:gd name="connsiteX27" fmla="*/ 4572000 w 7847462"/>
              <a:gd name="connsiteY27" fmla="*/ 1624597 h 1651893"/>
              <a:gd name="connsiteX28" fmla="*/ 4844955 w 7847462"/>
              <a:gd name="connsiteY28" fmla="*/ 1638245 h 1651893"/>
              <a:gd name="connsiteX29" fmla="*/ 5076967 w 7847462"/>
              <a:gd name="connsiteY29" fmla="*/ 1638245 h 1651893"/>
              <a:gd name="connsiteX30" fmla="*/ 5336274 w 7847462"/>
              <a:gd name="connsiteY30" fmla="*/ 1624597 h 1651893"/>
              <a:gd name="connsiteX31" fmla="*/ 5759355 w 7847462"/>
              <a:gd name="connsiteY31" fmla="*/ 1624597 h 1651893"/>
              <a:gd name="connsiteX32" fmla="*/ 6045958 w 7847462"/>
              <a:gd name="connsiteY32" fmla="*/ 1610950 h 1651893"/>
              <a:gd name="connsiteX33" fmla="*/ 6346209 w 7847462"/>
              <a:gd name="connsiteY33" fmla="*/ 1610950 h 1651893"/>
              <a:gd name="connsiteX34" fmla="*/ 6632812 w 7847462"/>
              <a:gd name="connsiteY34" fmla="*/ 1624597 h 1651893"/>
              <a:gd name="connsiteX35" fmla="*/ 7028597 w 7847462"/>
              <a:gd name="connsiteY35" fmla="*/ 1624597 h 1651893"/>
              <a:gd name="connsiteX36" fmla="*/ 7451677 w 7847462"/>
              <a:gd name="connsiteY36" fmla="*/ 1624597 h 1651893"/>
              <a:gd name="connsiteX37" fmla="*/ 7847462 w 7847462"/>
              <a:gd name="connsiteY37"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162567 w 7847462"/>
              <a:gd name="connsiteY26" fmla="*/ 1638245 h 1651893"/>
              <a:gd name="connsiteX27" fmla="*/ 4572000 w 7847462"/>
              <a:gd name="connsiteY27" fmla="*/ 1624597 h 1651893"/>
              <a:gd name="connsiteX28" fmla="*/ 4844955 w 7847462"/>
              <a:gd name="connsiteY28" fmla="*/ 1638245 h 1651893"/>
              <a:gd name="connsiteX29" fmla="*/ 5076967 w 7847462"/>
              <a:gd name="connsiteY29" fmla="*/ 1638245 h 1651893"/>
              <a:gd name="connsiteX30" fmla="*/ 5336274 w 7847462"/>
              <a:gd name="connsiteY30" fmla="*/ 1624597 h 1651893"/>
              <a:gd name="connsiteX31" fmla="*/ 5759355 w 7847462"/>
              <a:gd name="connsiteY31" fmla="*/ 1624597 h 1651893"/>
              <a:gd name="connsiteX32" fmla="*/ 6045958 w 7847462"/>
              <a:gd name="connsiteY32" fmla="*/ 1610950 h 1651893"/>
              <a:gd name="connsiteX33" fmla="*/ 6346209 w 7847462"/>
              <a:gd name="connsiteY33" fmla="*/ 1610950 h 1651893"/>
              <a:gd name="connsiteX34" fmla="*/ 7028597 w 7847462"/>
              <a:gd name="connsiteY34" fmla="*/ 1624597 h 1651893"/>
              <a:gd name="connsiteX35" fmla="*/ 7451677 w 7847462"/>
              <a:gd name="connsiteY35" fmla="*/ 1624597 h 1651893"/>
              <a:gd name="connsiteX36" fmla="*/ 7847462 w 7847462"/>
              <a:gd name="connsiteY36"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572000 w 7847462"/>
              <a:gd name="connsiteY26" fmla="*/ 1624597 h 1651893"/>
              <a:gd name="connsiteX27" fmla="*/ 4844955 w 7847462"/>
              <a:gd name="connsiteY27" fmla="*/ 1638245 h 1651893"/>
              <a:gd name="connsiteX28" fmla="*/ 5076967 w 7847462"/>
              <a:gd name="connsiteY28" fmla="*/ 1638245 h 1651893"/>
              <a:gd name="connsiteX29" fmla="*/ 5336274 w 7847462"/>
              <a:gd name="connsiteY29" fmla="*/ 1624597 h 1651893"/>
              <a:gd name="connsiteX30" fmla="*/ 5759355 w 7847462"/>
              <a:gd name="connsiteY30" fmla="*/ 1624597 h 1651893"/>
              <a:gd name="connsiteX31" fmla="*/ 6045958 w 7847462"/>
              <a:gd name="connsiteY31" fmla="*/ 1610950 h 1651893"/>
              <a:gd name="connsiteX32" fmla="*/ 6346209 w 7847462"/>
              <a:gd name="connsiteY32" fmla="*/ 1610950 h 1651893"/>
              <a:gd name="connsiteX33" fmla="*/ 7028597 w 7847462"/>
              <a:gd name="connsiteY33" fmla="*/ 1624597 h 1651893"/>
              <a:gd name="connsiteX34" fmla="*/ 7451677 w 7847462"/>
              <a:gd name="connsiteY34" fmla="*/ 1624597 h 1651893"/>
              <a:gd name="connsiteX35" fmla="*/ 7847462 w 7847462"/>
              <a:gd name="connsiteY35"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937982 w 7847462"/>
              <a:gd name="connsiteY17" fmla="*/ 1624597 h 1651893"/>
              <a:gd name="connsiteX18" fmla="*/ 2129050 w 7847462"/>
              <a:gd name="connsiteY18" fmla="*/ 1610950 h 1651893"/>
              <a:gd name="connsiteX19" fmla="*/ 2442949 w 7847462"/>
              <a:gd name="connsiteY19" fmla="*/ 1597302 h 1651893"/>
              <a:gd name="connsiteX20" fmla="*/ 2620370 w 7847462"/>
              <a:gd name="connsiteY20" fmla="*/ 1624597 h 1651893"/>
              <a:gd name="connsiteX21" fmla="*/ 3002507 w 7847462"/>
              <a:gd name="connsiteY21" fmla="*/ 1624597 h 1651893"/>
              <a:gd name="connsiteX22" fmla="*/ 3179928 w 7847462"/>
              <a:gd name="connsiteY22" fmla="*/ 1624597 h 1651893"/>
              <a:gd name="connsiteX23" fmla="*/ 3493827 w 7847462"/>
              <a:gd name="connsiteY23" fmla="*/ 1624597 h 1651893"/>
              <a:gd name="connsiteX24" fmla="*/ 3903259 w 7847462"/>
              <a:gd name="connsiteY24" fmla="*/ 1610950 h 1651893"/>
              <a:gd name="connsiteX25" fmla="*/ 4572000 w 7847462"/>
              <a:gd name="connsiteY25" fmla="*/ 1624597 h 1651893"/>
              <a:gd name="connsiteX26" fmla="*/ 4844955 w 7847462"/>
              <a:gd name="connsiteY26" fmla="*/ 1638245 h 1651893"/>
              <a:gd name="connsiteX27" fmla="*/ 5076967 w 7847462"/>
              <a:gd name="connsiteY27" fmla="*/ 1638245 h 1651893"/>
              <a:gd name="connsiteX28" fmla="*/ 5336274 w 7847462"/>
              <a:gd name="connsiteY28" fmla="*/ 1624597 h 1651893"/>
              <a:gd name="connsiteX29" fmla="*/ 5759355 w 7847462"/>
              <a:gd name="connsiteY29" fmla="*/ 1624597 h 1651893"/>
              <a:gd name="connsiteX30" fmla="*/ 6045958 w 7847462"/>
              <a:gd name="connsiteY30" fmla="*/ 1610950 h 1651893"/>
              <a:gd name="connsiteX31" fmla="*/ 6346209 w 7847462"/>
              <a:gd name="connsiteY31" fmla="*/ 1610950 h 1651893"/>
              <a:gd name="connsiteX32" fmla="*/ 7028597 w 7847462"/>
              <a:gd name="connsiteY32" fmla="*/ 1624597 h 1651893"/>
              <a:gd name="connsiteX33" fmla="*/ 7451677 w 7847462"/>
              <a:gd name="connsiteY33" fmla="*/ 1624597 h 1651893"/>
              <a:gd name="connsiteX34" fmla="*/ 7847462 w 7847462"/>
              <a:gd name="connsiteY34"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129050 w 7847462"/>
              <a:gd name="connsiteY17" fmla="*/ 1610950 h 1651893"/>
              <a:gd name="connsiteX18" fmla="*/ 2442949 w 7847462"/>
              <a:gd name="connsiteY18" fmla="*/ 1597302 h 1651893"/>
              <a:gd name="connsiteX19" fmla="*/ 2620370 w 7847462"/>
              <a:gd name="connsiteY19" fmla="*/ 1624597 h 1651893"/>
              <a:gd name="connsiteX20" fmla="*/ 3002507 w 7847462"/>
              <a:gd name="connsiteY20" fmla="*/ 1624597 h 1651893"/>
              <a:gd name="connsiteX21" fmla="*/ 3179928 w 7847462"/>
              <a:gd name="connsiteY21" fmla="*/ 1624597 h 1651893"/>
              <a:gd name="connsiteX22" fmla="*/ 3493827 w 7847462"/>
              <a:gd name="connsiteY22" fmla="*/ 1624597 h 1651893"/>
              <a:gd name="connsiteX23" fmla="*/ 3903259 w 7847462"/>
              <a:gd name="connsiteY23" fmla="*/ 1610950 h 1651893"/>
              <a:gd name="connsiteX24" fmla="*/ 4572000 w 7847462"/>
              <a:gd name="connsiteY24" fmla="*/ 1624597 h 1651893"/>
              <a:gd name="connsiteX25" fmla="*/ 4844955 w 7847462"/>
              <a:gd name="connsiteY25" fmla="*/ 1638245 h 1651893"/>
              <a:gd name="connsiteX26" fmla="*/ 5076967 w 7847462"/>
              <a:gd name="connsiteY26" fmla="*/ 1638245 h 1651893"/>
              <a:gd name="connsiteX27" fmla="*/ 5336274 w 7847462"/>
              <a:gd name="connsiteY27" fmla="*/ 1624597 h 1651893"/>
              <a:gd name="connsiteX28" fmla="*/ 5759355 w 7847462"/>
              <a:gd name="connsiteY28" fmla="*/ 1624597 h 1651893"/>
              <a:gd name="connsiteX29" fmla="*/ 6045958 w 7847462"/>
              <a:gd name="connsiteY29" fmla="*/ 1610950 h 1651893"/>
              <a:gd name="connsiteX30" fmla="*/ 6346209 w 7847462"/>
              <a:gd name="connsiteY30" fmla="*/ 1610950 h 1651893"/>
              <a:gd name="connsiteX31" fmla="*/ 7028597 w 7847462"/>
              <a:gd name="connsiteY31" fmla="*/ 1624597 h 1651893"/>
              <a:gd name="connsiteX32" fmla="*/ 7451677 w 7847462"/>
              <a:gd name="connsiteY32" fmla="*/ 1624597 h 1651893"/>
              <a:gd name="connsiteX33" fmla="*/ 7847462 w 7847462"/>
              <a:gd name="connsiteY33"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442949 w 7847462"/>
              <a:gd name="connsiteY17" fmla="*/ 1597302 h 1651893"/>
              <a:gd name="connsiteX18" fmla="*/ 2620370 w 7847462"/>
              <a:gd name="connsiteY18" fmla="*/ 1624597 h 1651893"/>
              <a:gd name="connsiteX19" fmla="*/ 3002507 w 7847462"/>
              <a:gd name="connsiteY19" fmla="*/ 1624597 h 1651893"/>
              <a:gd name="connsiteX20" fmla="*/ 3179928 w 7847462"/>
              <a:gd name="connsiteY20" fmla="*/ 1624597 h 1651893"/>
              <a:gd name="connsiteX21" fmla="*/ 3493827 w 7847462"/>
              <a:gd name="connsiteY21" fmla="*/ 1624597 h 1651893"/>
              <a:gd name="connsiteX22" fmla="*/ 3903259 w 7847462"/>
              <a:gd name="connsiteY22" fmla="*/ 1610950 h 1651893"/>
              <a:gd name="connsiteX23" fmla="*/ 4572000 w 7847462"/>
              <a:gd name="connsiteY23" fmla="*/ 1624597 h 1651893"/>
              <a:gd name="connsiteX24" fmla="*/ 4844955 w 7847462"/>
              <a:gd name="connsiteY24" fmla="*/ 1638245 h 1651893"/>
              <a:gd name="connsiteX25" fmla="*/ 5076967 w 7847462"/>
              <a:gd name="connsiteY25" fmla="*/ 1638245 h 1651893"/>
              <a:gd name="connsiteX26" fmla="*/ 5336274 w 7847462"/>
              <a:gd name="connsiteY26" fmla="*/ 1624597 h 1651893"/>
              <a:gd name="connsiteX27" fmla="*/ 5759355 w 7847462"/>
              <a:gd name="connsiteY27" fmla="*/ 1624597 h 1651893"/>
              <a:gd name="connsiteX28" fmla="*/ 6045958 w 7847462"/>
              <a:gd name="connsiteY28" fmla="*/ 1610950 h 1651893"/>
              <a:gd name="connsiteX29" fmla="*/ 6346209 w 7847462"/>
              <a:gd name="connsiteY29" fmla="*/ 1610950 h 1651893"/>
              <a:gd name="connsiteX30" fmla="*/ 7028597 w 7847462"/>
              <a:gd name="connsiteY30" fmla="*/ 1624597 h 1651893"/>
              <a:gd name="connsiteX31" fmla="*/ 7451677 w 7847462"/>
              <a:gd name="connsiteY31" fmla="*/ 1624597 h 1651893"/>
              <a:gd name="connsiteX32" fmla="*/ 7847462 w 7847462"/>
              <a:gd name="connsiteY32"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620370 w 7847462"/>
              <a:gd name="connsiteY17" fmla="*/ 1624597 h 1651893"/>
              <a:gd name="connsiteX18" fmla="*/ 3002507 w 7847462"/>
              <a:gd name="connsiteY18" fmla="*/ 1624597 h 1651893"/>
              <a:gd name="connsiteX19" fmla="*/ 3179928 w 7847462"/>
              <a:gd name="connsiteY19" fmla="*/ 1624597 h 1651893"/>
              <a:gd name="connsiteX20" fmla="*/ 3493827 w 7847462"/>
              <a:gd name="connsiteY20" fmla="*/ 1624597 h 1651893"/>
              <a:gd name="connsiteX21" fmla="*/ 3903259 w 7847462"/>
              <a:gd name="connsiteY21" fmla="*/ 1610950 h 1651893"/>
              <a:gd name="connsiteX22" fmla="*/ 4572000 w 7847462"/>
              <a:gd name="connsiteY22" fmla="*/ 1624597 h 1651893"/>
              <a:gd name="connsiteX23" fmla="*/ 4844955 w 7847462"/>
              <a:gd name="connsiteY23" fmla="*/ 1638245 h 1651893"/>
              <a:gd name="connsiteX24" fmla="*/ 5076967 w 7847462"/>
              <a:gd name="connsiteY24" fmla="*/ 1638245 h 1651893"/>
              <a:gd name="connsiteX25" fmla="*/ 5336274 w 7847462"/>
              <a:gd name="connsiteY25" fmla="*/ 1624597 h 1651893"/>
              <a:gd name="connsiteX26" fmla="*/ 5759355 w 7847462"/>
              <a:gd name="connsiteY26" fmla="*/ 1624597 h 1651893"/>
              <a:gd name="connsiteX27" fmla="*/ 6045958 w 7847462"/>
              <a:gd name="connsiteY27" fmla="*/ 1610950 h 1651893"/>
              <a:gd name="connsiteX28" fmla="*/ 6346209 w 7847462"/>
              <a:gd name="connsiteY28" fmla="*/ 1610950 h 1651893"/>
              <a:gd name="connsiteX29" fmla="*/ 7028597 w 7847462"/>
              <a:gd name="connsiteY29" fmla="*/ 1624597 h 1651893"/>
              <a:gd name="connsiteX30" fmla="*/ 7451677 w 7847462"/>
              <a:gd name="connsiteY30" fmla="*/ 1624597 h 1651893"/>
              <a:gd name="connsiteX31" fmla="*/ 7847462 w 7847462"/>
              <a:gd name="connsiteY31"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002507 w 7847462"/>
              <a:gd name="connsiteY17" fmla="*/ 1624597 h 1651893"/>
              <a:gd name="connsiteX18" fmla="*/ 3179928 w 7847462"/>
              <a:gd name="connsiteY18" fmla="*/ 1624597 h 1651893"/>
              <a:gd name="connsiteX19" fmla="*/ 3493827 w 7847462"/>
              <a:gd name="connsiteY19" fmla="*/ 1624597 h 1651893"/>
              <a:gd name="connsiteX20" fmla="*/ 3903259 w 7847462"/>
              <a:gd name="connsiteY20" fmla="*/ 1610950 h 1651893"/>
              <a:gd name="connsiteX21" fmla="*/ 4572000 w 7847462"/>
              <a:gd name="connsiteY21" fmla="*/ 1624597 h 1651893"/>
              <a:gd name="connsiteX22" fmla="*/ 4844955 w 7847462"/>
              <a:gd name="connsiteY22" fmla="*/ 1638245 h 1651893"/>
              <a:gd name="connsiteX23" fmla="*/ 5076967 w 7847462"/>
              <a:gd name="connsiteY23" fmla="*/ 1638245 h 1651893"/>
              <a:gd name="connsiteX24" fmla="*/ 5336274 w 7847462"/>
              <a:gd name="connsiteY24" fmla="*/ 1624597 h 1651893"/>
              <a:gd name="connsiteX25" fmla="*/ 5759355 w 7847462"/>
              <a:gd name="connsiteY25" fmla="*/ 1624597 h 1651893"/>
              <a:gd name="connsiteX26" fmla="*/ 6045958 w 7847462"/>
              <a:gd name="connsiteY26" fmla="*/ 1610950 h 1651893"/>
              <a:gd name="connsiteX27" fmla="*/ 6346209 w 7847462"/>
              <a:gd name="connsiteY27" fmla="*/ 1610950 h 1651893"/>
              <a:gd name="connsiteX28" fmla="*/ 7028597 w 7847462"/>
              <a:gd name="connsiteY28" fmla="*/ 1624597 h 1651893"/>
              <a:gd name="connsiteX29" fmla="*/ 7451677 w 7847462"/>
              <a:gd name="connsiteY29" fmla="*/ 1624597 h 1651893"/>
              <a:gd name="connsiteX30" fmla="*/ 7847462 w 7847462"/>
              <a:gd name="connsiteY30"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179928 w 7847462"/>
              <a:gd name="connsiteY17" fmla="*/ 1624597 h 1651893"/>
              <a:gd name="connsiteX18" fmla="*/ 3493827 w 7847462"/>
              <a:gd name="connsiteY18" fmla="*/ 1624597 h 1651893"/>
              <a:gd name="connsiteX19" fmla="*/ 3903259 w 7847462"/>
              <a:gd name="connsiteY19" fmla="*/ 1610950 h 1651893"/>
              <a:gd name="connsiteX20" fmla="*/ 4572000 w 7847462"/>
              <a:gd name="connsiteY20" fmla="*/ 1624597 h 1651893"/>
              <a:gd name="connsiteX21" fmla="*/ 4844955 w 7847462"/>
              <a:gd name="connsiteY21" fmla="*/ 1638245 h 1651893"/>
              <a:gd name="connsiteX22" fmla="*/ 5076967 w 7847462"/>
              <a:gd name="connsiteY22" fmla="*/ 1638245 h 1651893"/>
              <a:gd name="connsiteX23" fmla="*/ 5336274 w 7847462"/>
              <a:gd name="connsiteY23" fmla="*/ 1624597 h 1651893"/>
              <a:gd name="connsiteX24" fmla="*/ 5759355 w 7847462"/>
              <a:gd name="connsiteY24" fmla="*/ 1624597 h 1651893"/>
              <a:gd name="connsiteX25" fmla="*/ 6045958 w 7847462"/>
              <a:gd name="connsiteY25" fmla="*/ 1610950 h 1651893"/>
              <a:gd name="connsiteX26" fmla="*/ 6346209 w 7847462"/>
              <a:gd name="connsiteY26" fmla="*/ 1610950 h 1651893"/>
              <a:gd name="connsiteX27" fmla="*/ 7028597 w 7847462"/>
              <a:gd name="connsiteY27" fmla="*/ 1624597 h 1651893"/>
              <a:gd name="connsiteX28" fmla="*/ 7451677 w 7847462"/>
              <a:gd name="connsiteY28" fmla="*/ 1624597 h 1651893"/>
              <a:gd name="connsiteX29" fmla="*/ 7847462 w 7847462"/>
              <a:gd name="connsiteY29"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493827 w 7847462"/>
              <a:gd name="connsiteY17" fmla="*/ 1624597 h 1651893"/>
              <a:gd name="connsiteX18" fmla="*/ 3903259 w 7847462"/>
              <a:gd name="connsiteY18" fmla="*/ 1610950 h 1651893"/>
              <a:gd name="connsiteX19" fmla="*/ 4572000 w 7847462"/>
              <a:gd name="connsiteY19" fmla="*/ 1624597 h 1651893"/>
              <a:gd name="connsiteX20" fmla="*/ 4844955 w 7847462"/>
              <a:gd name="connsiteY20" fmla="*/ 1638245 h 1651893"/>
              <a:gd name="connsiteX21" fmla="*/ 5076967 w 7847462"/>
              <a:gd name="connsiteY21" fmla="*/ 1638245 h 1651893"/>
              <a:gd name="connsiteX22" fmla="*/ 5336274 w 7847462"/>
              <a:gd name="connsiteY22" fmla="*/ 1624597 h 1651893"/>
              <a:gd name="connsiteX23" fmla="*/ 5759355 w 7847462"/>
              <a:gd name="connsiteY23" fmla="*/ 1624597 h 1651893"/>
              <a:gd name="connsiteX24" fmla="*/ 6045958 w 7847462"/>
              <a:gd name="connsiteY24" fmla="*/ 1610950 h 1651893"/>
              <a:gd name="connsiteX25" fmla="*/ 6346209 w 7847462"/>
              <a:gd name="connsiteY25" fmla="*/ 1610950 h 1651893"/>
              <a:gd name="connsiteX26" fmla="*/ 7028597 w 7847462"/>
              <a:gd name="connsiteY26" fmla="*/ 1624597 h 1651893"/>
              <a:gd name="connsiteX27" fmla="*/ 7451677 w 7847462"/>
              <a:gd name="connsiteY27" fmla="*/ 1624597 h 1651893"/>
              <a:gd name="connsiteX28" fmla="*/ 7847462 w 7847462"/>
              <a:gd name="connsiteY28"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903259 w 7847462"/>
              <a:gd name="connsiteY17" fmla="*/ 1610950 h 1651893"/>
              <a:gd name="connsiteX18" fmla="*/ 4572000 w 7847462"/>
              <a:gd name="connsiteY18" fmla="*/ 1624597 h 1651893"/>
              <a:gd name="connsiteX19" fmla="*/ 4844955 w 7847462"/>
              <a:gd name="connsiteY19" fmla="*/ 1638245 h 1651893"/>
              <a:gd name="connsiteX20" fmla="*/ 5076967 w 7847462"/>
              <a:gd name="connsiteY20" fmla="*/ 1638245 h 1651893"/>
              <a:gd name="connsiteX21" fmla="*/ 5336274 w 7847462"/>
              <a:gd name="connsiteY21" fmla="*/ 1624597 h 1651893"/>
              <a:gd name="connsiteX22" fmla="*/ 5759355 w 7847462"/>
              <a:gd name="connsiteY22" fmla="*/ 1624597 h 1651893"/>
              <a:gd name="connsiteX23" fmla="*/ 6045958 w 7847462"/>
              <a:gd name="connsiteY23" fmla="*/ 1610950 h 1651893"/>
              <a:gd name="connsiteX24" fmla="*/ 6346209 w 7847462"/>
              <a:gd name="connsiteY24" fmla="*/ 1610950 h 1651893"/>
              <a:gd name="connsiteX25" fmla="*/ 7028597 w 7847462"/>
              <a:gd name="connsiteY25" fmla="*/ 1624597 h 1651893"/>
              <a:gd name="connsiteX26" fmla="*/ 7451677 w 7847462"/>
              <a:gd name="connsiteY26" fmla="*/ 1624597 h 1651893"/>
              <a:gd name="connsiteX27" fmla="*/ 7847462 w 7847462"/>
              <a:gd name="connsiteY27"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4572000 w 7847462"/>
              <a:gd name="connsiteY17" fmla="*/ 1624597 h 1651893"/>
              <a:gd name="connsiteX18" fmla="*/ 4844955 w 7847462"/>
              <a:gd name="connsiteY18" fmla="*/ 1638245 h 1651893"/>
              <a:gd name="connsiteX19" fmla="*/ 5076967 w 7847462"/>
              <a:gd name="connsiteY19" fmla="*/ 1638245 h 1651893"/>
              <a:gd name="connsiteX20" fmla="*/ 5336274 w 7847462"/>
              <a:gd name="connsiteY20" fmla="*/ 1624597 h 1651893"/>
              <a:gd name="connsiteX21" fmla="*/ 5759355 w 7847462"/>
              <a:gd name="connsiteY21" fmla="*/ 1624597 h 1651893"/>
              <a:gd name="connsiteX22" fmla="*/ 6045958 w 7847462"/>
              <a:gd name="connsiteY22" fmla="*/ 1610950 h 1651893"/>
              <a:gd name="connsiteX23" fmla="*/ 6346209 w 7847462"/>
              <a:gd name="connsiteY23" fmla="*/ 1610950 h 1651893"/>
              <a:gd name="connsiteX24" fmla="*/ 7028597 w 7847462"/>
              <a:gd name="connsiteY24" fmla="*/ 1624597 h 1651893"/>
              <a:gd name="connsiteX25" fmla="*/ 7451677 w 7847462"/>
              <a:gd name="connsiteY25" fmla="*/ 1624597 h 1651893"/>
              <a:gd name="connsiteX26" fmla="*/ 7847462 w 7847462"/>
              <a:gd name="connsiteY26"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4844955 w 7847462"/>
              <a:gd name="connsiteY17" fmla="*/ 1638245 h 1651893"/>
              <a:gd name="connsiteX18" fmla="*/ 5076967 w 7847462"/>
              <a:gd name="connsiteY18" fmla="*/ 1638245 h 1651893"/>
              <a:gd name="connsiteX19" fmla="*/ 5336274 w 7847462"/>
              <a:gd name="connsiteY19" fmla="*/ 1624597 h 1651893"/>
              <a:gd name="connsiteX20" fmla="*/ 5759355 w 7847462"/>
              <a:gd name="connsiteY20" fmla="*/ 1624597 h 1651893"/>
              <a:gd name="connsiteX21" fmla="*/ 6045958 w 7847462"/>
              <a:gd name="connsiteY21" fmla="*/ 1610950 h 1651893"/>
              <a:gd name="connsiteX22" fmla="*/ 6346209 w 7847462"/>
              <a:gd name="connsiteY22" fmla="*/ 1610950 h 1651893"/>
              <a:gd name="connsiteX23" fmla="*/ 7028597 w 7847462"/>
              <a:gd name="connsiteY23" fmla="*/ 1624597 h 1651893"/>
              <a:gd name="connsiteX24" fmla="*/ 7451677 w 7847462"/>
              <a:gd name="connsiteY24" fmla="*/ 1624597 h 1651893"/>
              <a:gd name="connsiteX25" fmla="*/ 7847462 w 7847462"/>
              <a:gd name="connsiteY25"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336274 w 7847462"/>
              <a:gd name="connsiteY18" fmla="*/ 1624597 h 1651893"/>
              <a:gd name="connsiteX19" fmla="*/ 5759355 w 7847462"/>
              <a:gd name="connsiteY19" fmla="*/ 1624597 h 1651893"/>
              <a:gd name="connsiteX20" fmla="*/ 6045958 w 7847462"/>
              <a:gd name="connsiteY20" fmla="*/ 1610950 h 1651893"/>
              <a:gd name="connsiteX21" fmla="*/ 6346209 w 7847462"/>
              <a:gd name="connsiteY21" fmla="*/ 1610950 h 1651893"/>
              <a:gd name="connsiteX22" fmla="*/ 7028597 w 7847462"/>
              <a:gd name="connsiteY22" fmla="*/ 1624597 h 1651893"/>
              <a:gd name="connsiteX23" fmla="*/ 7451677 w 7847462"/>
              <a:gd name="connsiteY23" fmla="*/ 1624597 h 1651893"/>
              <a:gd name="connsiteX24" fmla="*/ 7847462 w 7847462"/>
              <a:gd name="connsiteY24"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759355 w 7847462"/>
              <a:gd name="connsiteY18" fmla="*/ 1624597 h 1651893"/>
              <a:gd name="connsiteX19" fmla="*/ 6045958 w 7847462"/>
              <a:gd name="connsiteY19" fmla="*/ 1610950 h 1651893"/>
              <a:gd name="connsiteX20" fmla="*/ 6346209 w 7847462"/>
              <a:gd name="connsiteY20" fmla="*/ 1610950 h 1651893"/>
              <a:gd name="connsiteX21" fmla="*/ 7028597 w 7847462"/>
              <a:gd name="connsiteY21" fmla="*/ 1624597 h 1651893"/>
              <a:gd name="connsiteX22" fmla="*/ 7451677 w 7847462"/>
              <a:gd name="connsiteY22" fmla="*/ 1624597 h 1651893"/>
              <a:gd name="connsiteX23" fmla="*/ 7847462 w 7847462"/>
              <a:gd name="connsiteY23"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759355 w 7847462"/>
              <a:gd name="connsiteY18" fmla="*/ 1624597 h 1651893"/>
              <a:gd name="connsiteX19" fmla="*/ 6045958 w 7847462"/>
              <a:gd name="connsiteY19" fmla="*/ 1610950 h 1651893"/>
              <a:gd name="connsiteX20" fmla="*/ 7028597 w 7847462"/>
              <a:gd name="connsiteY20" fmla="*/ 1624597 h 1651893"/>
              <a:gd name="connsiteX21" fmla="*/ 7451677 w 7847462"/>
              <a:gd name="connsiteY21" fmla="*/ 1624597 h 1651893"/>
              <a:gd name="connsiteX22" fmla="*/ 7847462 w 7847462"/>
              <a:gd name="connsiteY22" fmla="*/ 1651893 h 1651893"/>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6045958 w 7451677"/>
              <a:gd name="connsiteY19" fmla="*/ 1610950 h 1640871"/>
              <a:gd name="connsiteX20" fmla="*/ 7028597 w 7451677"/>
              <a:gd name="connsiteY20" fmla="*/ 1624597 h 1640871"/>
              <a:gd name="connsiteX21" fmla="*/ 7451677 w 7451677"/>
              <a:gd name="connsiteY21" fmla="*/ 1624597 h 1640871"/>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6045958 w 7451677"/>
              <a:gd name="connsiteY19" fmla="*/ 1610950 h 1640871"/>
              <a:gd name="connsiteX20" fmla="*/ 7451677 w 7451677"/>
              <a:gd name="connsiteY20" fmla="*/ 1624597 h 1640871"/>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7451677 w 7451677"/>
              <a:gd name="connsiteY19" fmla="*/ 1624597 h 1640871"/>
              <a:gd name="connsiteX0" fmla="*/ 0 w 5759355"/>
              <a:gd name="connsiteY0" fmla="*/ 1638245 h 1640871"/>
              <a:gd name="connsiteX1" fmla="*/ 191068 w 5759355"/>
              <a:gd name="connsiteY1" fmla="*/ 1638245 h 1640871"/>
              <a:gd name="connsiteX2" fmla="*/ 409433 w 5759355"/>
              <a:gd name="connsiteY2" fmla="*/ 1610950 h 1640871"/>
              <a:gd name="connsiteX3" fmla="*/ 532262 w 5759355"/>
              <a:gd name="connsiteY3" fmla="*/ 1488120 h 1640871"/>
              <a:gd name="connsiteX4" fmla="*/ 586853 w 5759355"/>
              <a:gd name="connsiteY4" fmla="*/ 1242460 h 1640871"/>
              <a:gd name="connsiteX5" fmla="*/ 627797 w 5759355"/>
              <a:gd name="connsiteY5" fmla="*/ 778436 h 1640871"/>
              <a:gd name="connsiteX6" fmla="*/ 682388 w 5759355"/>
              <a:gd name="connsiteY6" fmla="*/ 355356 h 1640871"/>
              <a:gd name="connsiteX7" fmla="*/ 696035 w 5759355"/>
              <a:gd name="connsiteY7" fmla="*/ 514 h 1640871"/>
              <a:gd name="connsiteX8" fmla="*/ 723331 w 5759355"/>
              <a:gd name="connsiteY8" fmla="*/ 287117 h 1640871"/>
              <a:gd name="connsiteX9" fmla="*/ 764274 w 5759355"/>
              <a:gd name="connsiteY9" fmla="*/ 710197 h 1640871"/>
              <a:gd name="connsiteX10" fmla="*/ 818865 w 5759355"/>
              <a:gd name="connsiteY10" fmla="*/ 1065039 h 1640871"/>
              <a:gd name="connsiteX11" fmla="*/ 928047 w 5759355"/>
              <a:gd name="connsiteY11" fmla="*/ 1392586 h 1640871"/>
              <a:gd name="connsiteX12" fmla="*/ 1091821 w 5759355"/>
              <a:gd name="connsiteY12" fmla="*/ 1501768 h 1640871"/>
              <a:gd name="connsiteX13" fmla="*/ 1201003 w 5759355"/>
              <a:gd name="connsiteY13" fmla="*/ 1515415 h 1640871"/>
              <a:gd name="connsiteX14" fmla="*/ 1269241 w 5759355"/>
              <a:gd name="connsiteY14" fmla="*/ 1597302 h 1640871"/>
              <a:gd name="connsiteX15" fmla="*/ 1473958 w 5759355"/>
              <a:gd name="connsiteY15" fmla="*/ 1597302 h 1640871"/>
              <a:gd name="connsiteX16" fmla="*/ 1555844 w 5759355"/>
              <a:gd name="connsiteY16" fmla="*/ 1638245 h 1640871"/>
              <a:gd name="connsiteX17" fmla="*/ 5076967 w 5759355"/>
              <a:gd name="connsiteY17" fmla="*/ 1638245 h 1640871"/>
              <a:gd name="connsiteX18" fmla="*/ 5759355 w 5759355"/>
              <a:gd name="connsiteY18" fmla="*/ 1624597 h 1640871"/>
              <a:gd name="connsiteX0" fmla="*/ 0 w 5076967"/>
              <a:gd name="connsiteY0" fmla="*/ 1638245 h 1640871"/>
              <a:gd name="connsiteX1" fmla="*/ 191068 w 5076967"/>
              <a:gd name="connsiteY1" fmla="*/ 1638245 h 1640871"/>
              <a:gd name="connsiteX2" fmla="*/ 409433 w 5076967"/>
              <a:gd name="connsiteY2" fmla="*/ 1610950 h 1640871"/>
              <a:gd name="connsiteX3" fmla="*/ 532262 w 5076967"/>
              <a:gd name="connsiteY3" fmla="*/ 1488120 h 1640871"/>
              <a:gd name="connsiteX4" fmla="*/ 586853 w 5076967"/>
              <a:gd name="connsiteY4" fmla="*/ 1242460 h 1640871"/>
              <a:gd name="connsiteX5" fmla="*/ 627797 w 5076967"/>
              <a:gd name="connsiteY5" fmla="*/ 778436 h 1640871"/>
              <a:gd name="connsiteX6" fmla="*/ 682388 w 5076967"/>
              <a:gd name="connsiteY6" fmla="*/ 355356 h 1640871"/>
              <a:gd name="connsiteX7" fmla="*/ 696035 w 5076967"/>
              <a:gd name="connsiteY7" fmla="*/ 514 h 1640871"/>
              <a:gd name="connsiteX8" fmla="*/ 723331 w 5076967"/>
              <a:gd name="connsiteY8" fmla="*/ 287117 h 1640871"/>
              <a:gd name="connsiteX9" fmla="*/ 764274 w 5076967"/>
              <a:gd name="connsiteY9" fmla="*/ 710197 h 1640871"/>
              <a:gd name="connsiteX10" fmla="*/ 818865 w 5076967"/>
              <a:gd name="connsiteY10" fmla="*/ 1065039 h 1640871"/>
              <a:gd name="connsiteX11" fmla="*/ 928047 w 5076967"/>
              <a:gd name="connsiteY11" fmla="*/ 1392586 h 1640871"/>
              <a:gd name="connsiteX12" fmla="*/ 1091821 w 5076967"/>
              <a:gd name="connsiteY12" fmla="*/ 1501768 h 1640871"/>
              <a:gd name="connsiteX13" fmla="*/ 1201003 w 5076967"/>
              <a:gd name="connsiteY13" fmla="*/ 1515415 h 1640871"/>
              <a:gd name="connsiteX14" fmla="*/ 1269241 w 5076967"/>
              <a:gd name="connsiteY14" fmla="*/ 1597302 h 1640871"/>
              <a:gd name="connsiteX15" fmla="*/ 1473958 w 5076967"/>
              <a:gd name="connsiteY15" fmla="*/ 1597302 h 1640871"/>
              <a:gd name="connsiteX16" fmla="*/ 1555844 w 5076967"/>
              <a:gd name="connsiteY16" fmla="*/ 1638245 h 1640871"/>
              <a:gd name="connsiteX17" fmla="*/ 5076967 w 5076967"/>
              <a:gd name="connsiteY17" fmla="*/ 1638245 h 1640871"/>
              <a:gd name="connsiteX0" fmla="*/ 0 w 1555844"/>
              <a:gd name="connsiteY0" fmla="*/ 1638245 h 1640871"/>
              <a:gd name="connsiteX1" fmla="*/ 191068 w 1555844"/>
              <a:gd name="connsiteY1" fmla="*/ 1638245 h 1640871"/>
              <a:gd name="connsiteX2" fmla="*/ 409433 w 1555844"/>
              <a:gd name="connsiteY2" fmla="*/ 1610950 h 1640871"/>
              <a:gd name="connsiteX3" fmla="*/ 532262 w 1555844"/>
              <a:gd name="connsiteY3" fmla="*/ 1488120 h 1640871"/>
              <a:gd name="connsiteX4" fmla="*/ 586853 w 1555844"/>
              <a:gd name="connsiteY4" fmla="*/ 1242460 h 1640871"/>
              <a:gd name="connsiteX5" fmla="*/ 627797 w 1555844"/>
              <a:gd name="connsiteY5" fmla="*/ 778436 h 1640871"/>
              <a:gd name="connsiteX6" fmla="*/ 682388 w 1555844"/>
              <a:gd name="connsiteY6" fmla="*/ 355356 h 1640871"/>
              <a:gd name="connsiteX7" fmla="*/ 696035 w 1555844"/>
              <a:gd name="connsiteY7" fmla="*/ 514 h 1640871"/>
              <a:gd name="connsiteX8" fmla="*/ 723331 w 1555844"/>
              <a:gd name="connsiteY8" fmla="*/ 287117 h 1640871"/>
              <a:gd name="connsiteX9" fmla="*/ 764274 w 1555844"/>
              <a:gd name="connsiteY9" fmla="*/ 710197 h 1640871"/>
              <a:gd name="connsiteX10" fmla="*/ 818865 w 1555844"/>
              <a:gd name="connsiteY10" fmla="*/ 1065039 h 1640871"/>
              <a:gd name="connsiteX11" fmla="*/ 928047 w 1555844"/>
              <a:gd name="connsiteY11" fmla="*/ 1392586 h 1640871"/>
              <a:gd name="connsiteX12" fmla="*/ 1091821 w 1555844"/>
              <a:gd name="connsiteY12" fmla="*/ 1501768 h 1640871"/>
              <a:gd name="connsiteX13" fmla="*/ 1201003 w 1555844"/>
              <a:gd name="connsiteY13" fmla="*/ 1515415 h 1640871"/>
              <a:gd name="connsiteX14" fmla="*/ 1269241 w 1555844"/>
              <a:gd name="connsiteY14" fmla="*/ 1597302 h 1640871"/>
              <a:gd name="connsiteX15" fmla="*/ 1473958 w 1555844"/>
              <a:gd name="connsiteY15" fmla="*/ 1597302 h 1640871"/>
              <a:gd name="connsiteX16" fmla="*/ 1555844 w 1555844"/>
              <a:gd name="connsiteY16" fmla="*/ 1638245 h 1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5844" h="1640871">
                <a:moveTo>
                  <a:pt x="0" y="1638245"/>
                </a:moveTo>
                <a:cubicBezTo>
                  <a:pt x="61414" y="1640519"/>
                  <a:pt x="122829" y="1642794"/>
                  <a:pt x="191068" y="1638245"/>
                </a:cubicBezTo>
                <a:cubicBezTo>
                  <a:pt x="259307" y="1633696"/>
                  <a:pt x="352567" y="1635971"/>
                  <a:pt x="409433" y="1610950"/>
                </a:cubicBezTo>
                <a:cubicBezTo>
                  <a:pt x="466299" y="1585929"/>
                  <a:pt x="502692" y="1549535"/>
                  <a:pt x="532262" y="1488120"/>
                </a:cubicBezTo>
                <a:cubicBezTo>
                  <a:pt x="561832" y="1426705"/>
                  <a:pt x="570931" y="1360741"/>
                  <a:pt x="586853" y="1242460"/>
                </a:cubicBezTo>
                <a:cubicBezTo>
                  <a:pt x="602776" y="1124179"/>
                  <a:pt x="611875" y="926287"/>
                  <a:pt x="627797" y="778436"/>
                </a:cubicBezTo>
                <a:cubicBezTo>
                  <a:pt x="643720" y="630585"/>
                  <a:pt x="671015" y="485010"/>
                  <a:pt x="682388" y="355356"/>
                </a:cubicBezTo>
                <a:cubicBezTo>
                  <a:pt x="693761" y="225702"/>
                  <a:pt x="689211" y="11887"/>
                  <a:pt x="696035" y="514"/>
                </a:cubicBezTo>
                <a:cubicBezTo>
                  <a:pt x="702859" y="-10859"/>
                  <a:pt x="711958" y="168837"/>
                  <a:pt x="723331" y="287117"/>
                </a:cubicBezTo>
                <a:cubicBezTo>
                  <a:pt x="734704" y="405397"/>
                  <a:pt x="748352" y="580543"/>
                  <a:pt x="764274" y="710197"/>
                </a:cubicBezTo>
                <a:cubicBezTo>
                  <a:pt x="780196" y="839851"/>
                  <a:pt x="791570" y="951307"/>
                  <a:pt x="818865" y="1065039"/>
                </a:cubicBezTo>
                <a:cubicBezTo>
                  <a:pt x="846161" y="1178770"/>
                  <a:pt x="882554" y="1319798"/>
                  <a:pt x="928047" y="1392586"/>
                </a:cubicBezTo>
                <a:cubicBezTo>
                  <a:pt x="973540" y="1465374"/>
                  <a:pt x="1046328" y="1481297"/>
                  <a:pt x="1091821" y="1501768"/>
                </a:cubicBezTo>
                <a:cubicBezTo>
                  <a:pt x="1137314" y="1522239"/>
                  <a:pt x="1171433" y="1499493"/>
                  <a:pt x="1201003" y="1515415"/>
                </a:cubicBezTo>
                <a:cubicBezTo>
                  <a:pt x="1230573" y="1531337"/>
                  <a:pt x="1223749" y="1583654"/>
                  <a:pt x="1269241" y="1597302"/>
                </a:cubicBezTo>
                <a:cubicBezTo>
                  <a:pt x="1314733" y="1610950"/>
                  <a:pt x="1426191" y="1590478"/>
                  <a:pt x="1473958" y="1597302"/>
                </a:cubicBezTo>
                <a:cubicBezTo>
                  <a:pt x="1521725" y="1604126"/>
                  <a:pt x="1301086" y="1633696"/>
                  <a:pt x="1555844" y="1638245"/>
                </a:cubicBezTo>
              </a:path>
            </a:pathLst>
          </a:cu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A474EA9-0E01-4A83-B63C-569B868D4D28}"/>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30" name="TextBox 29">
            <a:extLst>
              <a:ext uri="{FF2B5EF4-FFF2-40B4-BE49-F238E27FC236}">
                <a16:creationId xmlns:a16="http://schemas.microsoft.com/office/drawing/2014/main" id="{47F81A09-338B-4923-8D6A-BDBE084DFE9F}"/>
              </a:ext>
            </a:extLst>
          </p:cNvPr>
          <p:cNvSpPr txBox="1"/>
          <p:nvPr/>
        </p:nvSpPr>
        <p:spPr>
          <a:xfrm>
            <a:off x="3058026" y="1039240"/>
            <a:ext cx="2715808" cy="461665"/>
          </a:xfrm>
          <a:prstGeom prst="rect">
            <a:avLst/>
          </a:prstGeom>
          <a:noFill/>
        </p:spPr>
        <p:txBody>
          <a:bodyPr wrap="none" rtlCol="0">
            <a:spAutoFit/>
          </a:bodyPr>
          <a:lstStyle/>
          <a:p>
            <a:r>
              <a:rPr lang="en-US" sz="2400" b="1" dirty="0"/>
              <a:t>CELEBRITY POLITICS</a:t>
            </a:r>
            <a:endParaRPr lang="en-CA" sz="2400" b="1" dirty="0"/>
          </a:p>
        </p:txBody>
      </p:sp>
      <p:grpSp>
        <p:nvGrpSpPr>
          <p:cNvPr id="78" name="Group 77">
            <a:extLst>
              <a:ext uri="{FF2B5EF4-FFF2-40B4-BE49-F238E27FC236}">
                <a16:creationId xmlns:a16="http://schemas.microsoft.com/office/drawing/2014/main" id="{2783FD33-BA78-4AAD-93BA-8DDC9D26E094}"/>
              </a:ext>
            </a:extLst>
          </p:cNvPr>
          <p:cNvGrpSpPr/>
          <p:nvPr/>
        </p:nvGrpSpPr>
        <p:grpSpPr>
          <a:xfrm>
            <a:off x="332459" y="2254830"/>
            <a:ext cx="11835858" cy="4153874"/>
            <a:chOff x="332459" y="2254830"/>
            <a:chExt cx="11835858" cy="4153874"/>
          </a:xfrm>
        </p:grpSpPr>
        <p:sp>
          <p:nvSpPr>
            <p:cNvPr id="79" name="TextBox 78">
              <a:extLst>
                <a:ext uri="{FF2B5EF4-FFF2-40B4-BE49-F238E27FC236}">
                  <a16:creationId xmlns:a16="http://schemas.microsoft.com/office/drawing/2014/main" id="{AFDBCB01-CACF-4066-B368-CAE6A2182525}"/>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80" name="TextBox 79">
              <a:extLst>
                <a:ext uri="{FF2B5EF4-FFF2-40B4-BE49-F238E27FC236}">
                  <a16:creationId xmlns:a16="http://schemas.microsoft.com/office/drawing/2014/main" id="{3D5EB679-DB5A-4E2E-A093-51070554F0CA}"/>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81" name="TextBox 80">
              <a:extLst>
                <a:ext uri="{FF2B5EF4-FFF2-40B4-BE49-F238E27FC236}">
                  <a16:creationId xmlns:a16="http://schemas.microsoft.com/office/drawing/2014/main" id="{AF215306-7F92-4E60-9859-E9803E5970E3}"/>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82" name="TextBox 81">
              <a:extLst>
                <a:ext uri="{FF2B5EF4-FFF2-40B4-BE49-F238E27FC236}">
                  <a16:creationId xmlns:a16="http://schemas.microsoft.com/office/drawing/2014/main" id="{53B69DD7-6F02-4026-9359-7F185915D9E9}"/>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83" name="TextBox 82">
              <a:extLst>
                <a:ext uri="{FF2B5EF4-FFF2-40B4-BE49-F238E27FC236}">
                  <a16:creationId xmlns:a16="http://schemas.microsoft.com/office/drawing/2014/main" id="{F8DBFA6D-701E-4F7B-ACDD-CEE412F69EA6}"/>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84" name="TextBox 83">
              <a:extLst>
                <a:ext uri="{FF2B5EF4-FFF2-40B4-BE49-F238E27FC236}">
                  <a16:creationId xmlns:a16="http://schemas.microsoft.com/office/drawing/2014/main" id="{18EBF532-765B-4A5F-AF7B-48299A40F928}"/>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85" name="Straight Connector 84">
              <a:extLst>
                <a:ext uri="{FF2B5EF4-FFF2-40B4-BE49-F238E27FC236}">
                  <a16:creationId xmlns:a16="http://schemas.microsoft.com/office/drawing/2014/main" id="{7FE21F33-732A-4B4A-9B62-E9F417E5793A}"/>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386F5E8-153E-4D04-ADA7-1865F7812D63}"/>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DCAB8C6-B961-4116-8ADB-BAF2F6AA483A}"/>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C4ED24D-A7D7-43D4-B917-E79A91384905}"/>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1CACF948-94C7-4678-A9FF-E749649376A5}"/>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2301109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Group 126">
            <a:extLst>
              <a:ext uri="{FF2B5EF4-FFF2-40B4-BE49-F238E27FC236}">
                <a16:creationId xmlns:a16="http://schemas.microsoft.com/office/drawing/2014/main" id="{97CA74C4-BA10-458B-A012-89A6C5CDF359}"/>
              </a:ext>
            </a:extLst>
          </p:cNvPr>
          <p:cNvGrpSpPr/>
          <p:nvPr/>
        </p:nvGrpSpPr>
        <p:grpSpPr>
          <a:xfrm>
            <a:off x="4150885" y="831701"/>
            <a:ext cx="5081728" cy="5914991"/>
            <a:chOff x="4150885" y="831701"/>
            <a:chExt cx="5081728" cy="5914991"/>
          </a:xfrm>
        </p:grpSpPr>
        <p:grpSp>
          <p:nvGrpSpPr>
            <p:cNvPr id="149" name="Group 148">
              <a:extLst>
                <a:ext uri="{FF2B5EF4-FFF2-40B4-BE49-F238E27FC236}">
                  <a16:creationId xmlns:a16="http://schemas.microsoft.com/office/drawing/2014/main" id="{6DFCCB22-F545-43D0-8E00-029A8D18FB7B}"/>
                </a:ext>
              </a:extLst>
            </p:cNvPr>
            <p:cNvGrpSpPr/>
            <p:nvPr/>
          </p:nvGrpSpPr>
          <p:grpSpPr>
            <a:xfrm>
              <a:off x="4252560" y="1150626"/>
              <a:ext cx="3106651" cy="5281217"/>
              <a:chOff x="2129804" y="3963902"/>
              <a:chExt cx="9545868" cy="2586087"/>
            </a:xfrm>
          </p:grpSpPr>
          <p:cxnSp>
            <p:nvCxnSpPr>
              <p:cNvPr id="185" name="Straight Connector 184">
                <a:extLst>
                  <a:ext uri="{FF2B5EF4-FFF2-40B4-BE49-F238E27FC236}">
                    <a16:creationId xmlns:a16="http://schemas.microsoft.com/office/drawing/2014/main" id="{A0FF648D-EA7C-4665-9FD7-A9B2D24F6C16}"/>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83EAFC31-66E2-4D6C-8D46-8274B0C053EB}"/>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49D4A785-4644-45CA-8756-24DFBC8B91DD}"/>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24B5450C-5D3D-49A2-80B2-DC589BA0DC6D}"/>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0AD0902-4758-4462-BBBD-87DFD41FAFC2}"/>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3B3DE21A-A033-4A61-A28C-F81059CBAD65}"/>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766B21E0-89C2-4814-81A3-8DD12884E0A2}"/>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C9004B34-0F14-44B3-9185-C5438174AA24}"/>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F19F3EF3-1CFD-498A-97BE-640B5223DA20}"/>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20799710-96F0-432D-9999-01219072F00D}"/>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12EB9F18-F094-49A7-AA9B-8122E92D7C90}"/>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681F5DD2-B5E0-490D-AB66-D930D8423147}"/>
                </a:ext>
              </a:extLst>
            </p:cNvPr>
            <p:cNvGrpSpPr/>
            <p:nvPr/>
          </p:nvGrpSpPr>
          <p:grpSpPr>
            <a:xfrm>
              <a:off x="4445103" y="1137090"/>
              <a:ext cx="4376379" cy="5305907"/>
              <a:chOff x="4551137" y="1401250"/>
              <a:chExt cx="5424015" cy="5305907"/>
            </a:xfrm>
          </p:grpSpPr>
          <p:cxnSp>
            <p:nvCxnSpPr>
              <p:cNvPr id="177" name="Straight Connector 176">
                <a:extLst>
                  <a:ext uri="{FF2B5EF4-FFF2-40B4-BE49-F238E27FC236}">
                    <a16:creationId xmlns:a16="http://schemas.microsoft.com/office/drawing/2014/main" id="{55C41F92-804D-42D8-8315-A1C68177566F}"/>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4B53220E-2A8F-4A72-B6A0-BE7C830AAB96}"/>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EAC63B28-3C94-4472-82A1-7EBDAD10D84C}"/>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30600D09-2E99-4A41-BE86-CCAD2A84146E}"/>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4BDF5C92-B1C6-4B3D-8339-15EF5A4B0062}"/>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5ECBD32-BAAB-4140-9EE0-50BA609954B1}"/>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664D745E-31DA-4816-AC04-A4B0559FAD83}"/>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B7632F3C-9FFB-448D-B64C-85E047A617DA}"/>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56" name="TextBox 155">
              <a:extLst>
                <a:ext uri="{FF2B5EF4-FFF2-40B4-BE49-F238E27FC236}">
                  <a16:creationId xmlns:a16="http://schemas.microsoft.com/office/drawing/2014/main" id="{D31AB776-04EC-46FC-B9CD-DF8B423F817A}"/>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57" name="TextBox 156">
              <a:extLst>
                <a:ext uri="{FF2B5EF4-FFF2-40B4-BE49-F238E27FC236}">
                  <a16:creationId xmlns:a16="http://schemas.microsoft.com/office/drawing/2014/main" id="{44A01019-915E-4B22-A25D-92BACD1B5337}"/>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58" name="TextBox 157">
              <a:extLst>
                <a:ext uri="{FF2B5EF4-FFF2-40B4-BE49-F238E27FC236}">
                  <a16:creationId xmlns:a16="http://schemas.microsoft.com/office/drawing/2014/main" id="{F06E93D7-3F4C-470F-ADBE-C8C95CACE510}"/>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68" name="TextBox 167">
              <a:extLst>
                <a:ext uri="{FF2B5EF4-FFF2-40B4-BE49-F238E27FC236}">
                  <a16:creationId xmlns:a16="http://schemas.microsoft.com/office/drawing/2014/main" id="{9BBCCB76-99C9-496B-87EB-83B6421B5D29}"/>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69" name="Rectangle 168">
              <a:extLst>
                <a:ext uri="{FF2B5EF4-FFF2-40B4-BE49-F238E27FC236}">
                  <a16:creationId xmlns:a16="http://schemas.microsoft.com/office/drawing/2014/main" id="{213B158B-4CD7-4226-A0E9-075CED45DDC8}"/>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70" name="Group 169">
              <a:extLst>
                <a:ext uri="{FF2B5EF4-FFF2-40B4-BE49-F238E27FC236}">
                  <a16:creationId xmlns:a16="http://schemas.microsoft.com/office/drawing/2014/main" id="{9685201A-0574-40D4-89B5-4197753CF854}"/>
                </a:ext>
              </a:extLst>
            </p:cNvPr>
            <p:cNvGrpSpPr/>
            <p:nvPr/>
          </p:nvGrpSpPr>
          <p:grpSpPr>
            <a:xfrm>
              <a:off x="4449252" y="831701"/>
              <a:ext cx="2909959" cy="307777"/>
              <a:chOff x="4449252" y="728669"/>
              <a:chExt cx="2909959" cy="307777"/>
            </a:xfrm>
          </p:grpSpPr>
          <p:cxnSp>
            <p:nvCxnSpPr>
              <p:cNvPr id="175" name="Straight Connector 174">
                <a:extLst>
                  <a:ext uri="{FF2B5EF4-FFF2-40B4-BE49-F238E27FC236}">
                    <a16:creationId xmlns:a16="http://schemas.microsoft.com/office/drawing/2014/main" id="{380A0DDA-D55B-43B0-9C13-63749E476361}"/>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B8FE6BB3-D7DA-4042-B342-3E29D7749BFF}"/>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71" name="Rectangle 170">
              <a:extLst>
                <a:ext uri="{FF2B5EF4-FFF2-40B4-BE49-F238E27FC236}">
                  <a16:creationId xmlns:a16="http://schemas.microsoft.com/office/drawing/2014/main" id="{873399CE-347B-4A52-8401-90EB83BAD899}"/>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72" name="Straight Connector 171">
              <a:extLst>
                <a:ext uri="{FF2B5EF4-FFF2-40B4-BE49-F238E27FC236}">
                  <a16:creationId xmlns:a16="http://schemas.microsoft.com/office/drawing/2014/main" id="{75E5A6F8-E319-49A8-B0F0-5683156AF27A}"/>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2ADCC168-3F04-4E1D-A4B9-C2B6D0D46085}"/>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74" name="TextBox 173">
              <a:extLst>
                <a:ext uri="{FF2B5EF4-FFF2-40B4-BE49-F238E27FC236}">
                  <a16:creationId xmlns:a16="http://schemas.microsoft.com/office/drawing/2014/main" id="{4D1E4FFB-BA4B-4841-9207-EFEE75088B17}"/>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5" name="Freeform 4"/>
          <p:cNvSpPr/>
          <p:nvPr/>
        </p:nvSpPr>
        <p:spPr>
          <a:xfrm>
            <a:off x="2448560" y="6207760"/>
            <a:ext cx="218440" cy="360680"/>
          </a:xfrm>
          <a:custGeom>
            <a:avLst/>
            <a:gdLst>
              <a:gd name="connsiteX0" fmla="*/ 0 w 218440"/>
              <a:gd name="connsiteY0" fmla="*/ 2540 h 360680"/>
              <a:gd name="connsiteX1" fmla="*/ 71120 w 218440"/>
              <a:gd name="connsiteY1" fmla="*/ 20320 h 360680"/>
              <a:gd name="connsiteX2" fmla="*/ 142240 w 218440"/>
              <a:gd name="connsiteY2" fmla="*/ 20320 h 360680"/>
              <a:gd name="connsiteX3" fmla="*/ 187960 w 218440"/>
              <a:gd name="connsiteY3" fmla="*/ 15240 h 360680"/>
              <a:gd name="connsiteX4" fmla="*/ 218440 w 218440"/>
              <a:gd name="connsiteY4" fmla="*/ 0 h 360680"/>
              <a:gd name="connsiteX5" fmla="*/ 215900 w 218440"/>
              <a:gd name="connsiteY5" fmla="*/ 347980 h 360680"/>
              <a:gd name="connsiteX6" fmla="*/ 119380 w 218440"/>
              <a:gd name="connsiteY6" fmla="*/ 360680 h 360680"/>
              <a:gd name="connsiteX7" fmla="*/ 35560 w 218440"/>
              <a:gd name="connsiteY7" fmla="*/ 350520 h 360680"/>
              <a:gd name="connsiteX8" fmla="*/ 0 w 218440"/>
              <a:gd name="connsiteY8" fmla="*/ 337820 h 360680"/>
              <a:gd name="connsiteX9" fmla="*/ 0 w 218440"/>
              <a:gd name="connsiteY9" fmla="*/ 2540 h 36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440" h="360680">
                <a:moveTo>
                  <a:pt x="0" y="2540"/>
                </a:moveTo>
                <a:lnTo>
                  <a:pt x="71120" y="20320"/>
                </a:lnTo>
                <a:lnTo>
                  <a:pt x="142240" y="20320"/>
                </a:lnTo>
                <a:lnTo>
                  <a:pt x="187960" y="15240"/>
                </a:lnTo>
                <a:lnTo>
                  <a:pt x="218440" y="0"/>
                </a:lnTo>
                <a:cubicBezTo>
                  <a:pt x="217593" y="115993"/>
                  <a:pt x="216747" y="231987"/>
                  <a:pt x="215900" y="347980"/>
                </a:cubicBezTo>
                <a:lnTo>
                  <a:pt x="119380" y="360680"/>
                </a:lnTo>
                <a:lnTo>
                  <a:pt x="35560" y="350520"/>
                </a:lnTo>
                <a:lnTo>
                  <a:pt x="0" y="337820"/>
                </a:lnTo>
                <a:lnTo>
                  <a:pt x="0" y="2540"/>
                </a:lnTo>
                <a:close/>
              </a:path>
            </a:pathLst>
          </a:custGeom>
          <a:solidFill>
            <a:schemeClr val="bg1">
              <a:lumMod val="5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d30y9cdsu7xlg0.cloudfront.net/png/504796-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1223" y="5544608"/>
            <a:ext cx="576089" cy="57608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pic>
        <p:nvPicPr>
          <p:cNvPr id="194" name="Picture 193"/>
          <p:cNvPicPr>
            <a:picLocks noChangeAspect="1"/>
          </p:cNvPicPr>
          <p:nvPr/>
        </p:nvPicPr>
        <p:blipFill>
          <a:blip r:embed="rId4">
            <a:clrChange>
              <a:clrFrom>
                <a:srgbClr val="FFFFFF"/>
              </a:clrFrom>
              <a:clrTo>
                <a:srgbClr val="FFFFFF">
                  <a:alpha val="0"/>
                </a:srgbClr>
              </a:clrTo>
            </a:clrChange>
          </a:blip>
          <a:stretch>
            <a:fillRect/>
          </a:stretch>
        </p:blipFill>
        <p:spPr>
          <a:xfrm>
            <a:off x="2240310" y="4886990"/>
            <a:ext cx="657799" cy="657799"/>
          </a:xfrm>
          <a:prstGeom prst="rect">
            <a:avLst/>
          </a:prstGeom>
        </p:spPr>
      </p:pic>
      <p:pic>
        <p:nvPicPr>
          <p:cNvPr id="196" name="Picture 195"/>
          <p:cNvPicPr>
            <a:picLocks noChangeAspect="1"/>
          </p:cNvPicPr>
          <p:nvPr/>
        </p:nvPicPr>
        <p:blipFill>
          <a:blip r:embed="rId5">
            <a:clrChange>
              <a:clrFrom>
                <a:srgbClr val="FFFFFF"/>
              </a:clrFrom>
              <a:clrTo>
                <a:srgbClr val="FFFFFF">
                  <a:alpha val="0"/>
                </a:srgbClr>
              </a:clrTo>
            </a:clrChange>
          </a:blip>
          <a:stretch>
            <a:fillRect/>
          </a:stretch>
        </p:blipFill>
        <p:spPr>
          <a:xfrm>
            <a:off x="2400391" y="4302784"/>
            <a:ext cx="335727" cy="535617"/>
          </a:xfrm>
          <a:prstGeom prst="rect">
            <a:avLst/>
          </a:prstGeom>
        </p:spPr>
      </p:pic>
      <p:pic>
        <p:nvPicPr>
          <p:cNvPr id="202" name="Picture 201"/>
          <p:cNvPicPr>
            <a:picLocks noChangeAspect="1"/>
          </p:cNvPicPr>
          <p:nvPr/>
        </p:nvPicPr>
        <p:blipFill>
          <a:blip r:embed="rId6">
            <a:clrChange>
              <a:clrFrom>
                <a:srgbClr val="FFFFFF"/>
              </a:clrFrom>
              <a:clrTo>
                <a:srgbClr val="FFFFFF">
                  <a:alpha val="0"/>
                </a:srgbClr>
              </a:clrTo>
            </a:clrChange>
          </a:blip>
          <a:stretch>
            <a:fillRect/>
          </a:stretch>
        </p:blipFill>
        <p:spPr>
          <a:xfrm>
            <a:off x="2238042" y="953692"/>
            <a:ext cx="660424" cy="566078"/>
          </a:xfrm>
          <a:prstGeom prst="rect">
            <a:avLst/>
          </a:prstGeom>
        </p:spPr>
      </p:pic>
      <p:pic>
        <p:nvPicPr>
          <p:cNvPr id="204" name="Picture 203"/>
          <p:cNvPicPr>
            <a:picLocks noChangeAspect="1"/>
          </p:cNvPicPr>
          <p:nvPr/>
        </p:nvPicPr>
        <p:blipFill>
          <a:blip r:embed="rId7">
            <a:clrChange>
              <a:clrFrom>
                <a:srgbClr val="FFFFFF"/>
              </a:clrFrom>
              <a:clrTo>
                <a:srgbClr val="FFFFFF">
                  <a:alpha val="0"/>
                </a:srgbClr>
              </a:clrTo>
            </a:clrChange>
          </a:blip>
          <a:stretch>
            <a:fillRect/>
          </a:stretch>
        </p:blipFill>
        <p:spPr>
          <a:xfrm>
            <a:off x="2454066" y="1668358"/>
            <a:ext cx="228377" cy="428995"/>
          </a:xfrm>
          <a:prstGeom prst="rect">
            <a:avLst/>
          </a:prstGeom>
        </p:spPr>
      </p:pic>
      <p:pic>
        <p:nvPicPr>
          <p:cNvPr id="271" name="Picture 270"/>
          <p:cNvPicPr>
            <a:picLocks noChangeAspect="1"/>
          </p:cNvPicPr>
          <p:nvPr/>
        </p:nvPicPr>
        <p:blipFill>
          <a:blip r:embed="rId8">
            <a:clrChange>
              <a:clrFrom>
                <a:srgbClr val="FFFFFF"/>
              </a:clrFrom>
              <a:clrTo>
                <a:srgbClr val="FFFFFF">
                  <a:alpha val="0"/>
                </a:srgbClr>
              </a:clrTo>
            </a:clrChange>
          </a:blip>
          <a:stretch>
            <a:fillRect/>
          </a:stretch>
        </p:blipFill>
        <p:spPr>
          <a:xfrm>
            <a:off x="2382776" y="2211106"/>
            <a:ext cx="370956" cy="475681"/>
          </a:xfrm>
          <a:prstGeom prst="rect">
            <a:avLst/>
          </a:prstGeom>
        </p:spPr>
      </p:pic>
      <p:pic>
        <p:nvPicPr>
          <p:cNvPr id="272" name="Picture 271"/>
          <p:cNvPicPr>
            <a:picLocks noChangeAspect="1"/>
          </p:cNvPicPr>
          <p:nvPr/>
        </p:nvPicPr>
        <p:blipFill>
          <a:blip r:embed="rId9">
            <a:clrChange>
              <a:clrFrom>
                <a:srgbClr val="FFFFFF"/>
              </a:clrFrom>
              <a:clrTo>
                <a:srgbClr val="FFFFFF">
                  <a:alpha val="0"/>
                </a:srgbClr>
              </a:clrTo>
            </a:clrChange>
          </a:blip>
          <a:stretch>
            <a:fillRect/>
          </a:stretch>
        </p:blipFill>
        <p:spPr>
          <a:xfrm>
            <a:off x="2271223" y="3845005"/>
            <a:ext cx="570911" cy="380608"/>
          </a:xfrm>
          <a:prstGeom prst="rect">
            <a:avLst/>
          </a:prstGeom>
        </p:spPr>
      </p:pic>
      <p:sp>
        <p:nvSpPr>
          <p:cNvPr id="134" name="Isosceles Triangle 133"/>
          <p:cNvSpPr/>
          <p:nvPr/>
        </p:nvSpPr>
        <p:spPr>
          <a:xfrm rot="5400000">
            <a:off x="1866704" y="5720900"/>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extBox 300"/>
          <p:cNvSpPr txBox="1"/>
          <p:nvPr/>
        </p:nvSpPr>
        <p:spPr>
          <a:xfrm>
            <a:off x="3514918" y="307608"/>
            <a:ext cx="5133136" cy="338554"/>
          </a:xfrm>
          <a:prstGeom prst="rect">
            <a:avLst/>
          </a:prstGeom>
          <a:noFill/>
        </p:spPr>
        <p:txBody>
          <a:bodyPr wrap="none" rtlCol="0">
            <a:spAutoFit/>
          </a:bodyPr>
          <a:lstStyle/>
          <a:p>
            <a:pPr algn="ctr"/>
            <a:r>
              <a:rPr lang="en-US" sz="1600" dirty="0">
                <a:solidFill>
                  <a:srgbClr val="B92508"/>
                </a:solidFill>
                <a:latin typeface="Century Gothic" panose="020B0502020202020204" pitchFamily="34" charset="0"/>
              </a:rPr>
              <a:t>Internet Accessing Device Usage, amongst Adults</a:t>
            </a:r>
          </a:p>
        </p:txBody>
      </p:sp>
      <p:pic>
        <p:nvPicPr>
          <p:cNvPr id="119" name="Picture 2" descr="https://d30y9cdsu7xlg0.cloudfront.net/png/967561-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22" name="Group 4"/>
          <p:cNvGrpSpPr>
            <a:grpSpLocks noChangeAspect="1"/>
          </p:cNvGrpSpPr>
          <p:nvPr/>
        </p:nvGrpSpPr>
        <p:grpSpPr bwMode="auto">
          <a:xfrm>
            <a:off x="2159239" y="2693608"/>
            <a:ext cx="798513" cy="698499"/>
            <a:chOff x="235" y="1881"/>
            <a:chExt cx="503" cy="440"/>
          </a:xfrm>
        </p:grpSpPr>
        <p:sp>
          <p:nvSpPr>
            <p:cNvPr id="123"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198" name="TextBox 197">
            <a:extLst>
              <a:ext uri="{FF2B5EF4-FFF2-40B4-BE49-F238E27FC236}">
                <a16:creationId xmlns:a16="http://schemas.microsoft.com/office/drawing/2014/main" id="{04A7B50F-26C5-40DD-972C-C0F1C78C8A6C}"/>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199" name="TextBox 198">
            <a:extLst>
              <a:ext uri="{FF2B5EF4-FFF2-40B4-BE49-F238E27FC236}">
                <a16:creationId xmlns:a16="http://schemas.microsoft.com/office/drawing/2014/main" id="{25238820-C35E-40D4-BA32-A1FE89ED03FE}"/>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grpSp>
        <p:nvGrpSpPr>
          <p:cNvPr id="3" name="Group 2">
            <a:extLst>
              <a:ext uri="{FF2B5EF4-FFF2-40B4-BE49-F238E27FC236}">
                <a16:creationId xmlns:a16="http://schemas.microsoft.com/office/drawing/2014/main" id="{39C16C9D-C5B2-4787-A634-A9C63ABAEE6F}"/>
              </a:ext>
            </a:extLst>
          </p:cNvPr>
          <p:cNvGrpSpPr/>
          <p:nvPr/>
        </p:nvGrpSpPr>
        <p:grpSpPr>
          <a:xfrm>
            <a:off x="7223241" y="5625833"/>
            <a:ext cx="4834420" cy="650100"/>
            <a:chOff x="7223241" y="5625833"/>
            <a:chExt cx="4834420" cy="650100"/>
          </a:xfrm>
        </p:grpSpPr>
        <p:sp>
          <p:nvSpPr>
            <p:cNvPr id="116" name="TextBox 115"/>
            <p:cNvSpPr txBox="1"/>
            <p:nvPr/>
          </p:nvSpPr>
          <p:spPr>
            <a:xfrm>
              <a:off x="9178687" y="5625833"/>
              <a:ext cx="1074283" cy="338554"/>
            </a:xfrm>
            <a:prstGeom prst="rect">
              <a:avLst/>
            </a:prstGeom>
            <a:noFill/>
          </p:spPr>
          <p:txBody>
            <a:bodyPr wrap="square" rtlCol="0">
              <a:spAutoFit/>
            </a:bodyPr>
            <a:lstStyle/>
            <a:p>
              <a:pPr algn="r"/>
              <a:r>
                <a:rPr lang="en-US" sz="1600" dirty="0">
                  <a:solidFill>
                    <a:srgbClr val="000000"/>
                  </a:solidFill>
                  <a:latin typeface="Century Gothic" panose="020B0502020202020204" pitchFamily="34" charset="0"/>
                </a:rPr>
                <a:t>8%/12%             </a:t>
              </a:r>
            </a:p>
          </p:txBody>
        </p:sp>
        <p:sp>
          <p:nvSpPr>
            <p:cNvPr id="117" name="TextBox 116"/>
            <p:cNvSpPr txBox="1"/>
            <p:nvPr/>
          </p:nvSpPr>
          <p:spPr>
            <a:xfrm>
              <a:off x="10358157" y="5625833"/>
              <a:ext cx="1699504" cy="338554"/>
            </a:xfrm>
            <a:prstGeom prst="rect">
              <a:avLst/>
            </a:prstGeom>
            <a:noFill/>
          </p:spPr>
          <p:txBody>
            <a:bodyPr wrap="none" rtlCol="0">
              <a:spAutoFit/>
            </a:bodyPr>
            <a:lstStyle/>
            <a:p>
              <a:r>
                <a:rPr lang="en-US" sz="1600" dirty="0">
                  <a:solidFill>
                    <a:srgbClr val="000000"/>
                  </a:solidFill>
                  <a:latin typeface="Century Gothic" panose="020B0502020202020204" pitchFamily="34" charset="0"/>
                </a:rPr>
                <a:t>Smart Speakers</a:t>
              </a:r>
            </a:p>
          </p:txBody>
        </p:sp>
        <p:cxnSp>
          <p:nvCxnSpPr>
            <p:cNvPr id="118" name="Straight Connector 117"/>
            <p:cNvCxnSpPr/>
            <p:nvPr/>
          </p:nvCxnSpPr>
          <p:spPr>
            <a:xfrm>
              <a:off x="7223241" y="6275933"/>
              <a:ext cx="247093" cy="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16F96C85-6D33-471B-9B99-F647458FD88E}"/>
                </a:ext>
              </a:extLst>
            </p:cNvPr>
            <p:cNvCxnSpPr/>
            <p:nvPr/>
          </p:nvCxnSpPr>
          <p:spPr>
            <a:xfrm>
              <a:off x="7965949" y="6046365"/>
              <a:ext cx="247093" cy="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
          <p:nvSpPr>
            <p:cNvPr id="203" name="Rectangle 202">
              <a:extLst>
                <a:ext uri="{FF2B5EF4-FFF2-40B4-BE49-F238E27FC236}">
                  <a16:creationId xmlns:a16="http://schemas.microsoft.com/office/drawing/2014/main" id="{A86CAF3A-01D1-4FD7-A6E3-181271487732}"/>
                </a:ext>
              </a:extLst>
            </p:cNvPr>
            <p:cNvSpPr/>
            <p:nvPr/>
          </p:nvSpPr>
          <p:spPr>
            <a:xfrm>
              <a:off x="8705482" y="5760595"/>
              <a:ext cx="234115" cy="6443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nvGrpSpPr>
          <p:cNvPr id="4" name="Group 3">
            <a:extLst>
              <a:ext uri="{FF2B5EF4-FFF2-40B4-BE49-F238E27FC236}">
                <a16:creationId xmlns:a16="http://schemas.microsoft.com/office/drawing/2014/main" id="{0906025E-DF3A-4398-8DDD-AFE21E8018A9}"/>
              </a:ext>
            </a:extLst>
          </p:cNvPr>
          <p:cNvGrpSpPr/>
          <p:nvPr/>
        </p:nvGrpSpPr>
        <p:grpSpPr>
          <a:xfrm>
            <a:off x="9177814" y="6038483"/>
            <a:ext cx="2781191" cy="338554"/>
            <a:chOff x="9177814" y="6038483"/>
            <a:chExt cx="2781191" cy="338554"/>
          </a:xfrm>
        </p:grpSpPr>
        <p:sp>
          <p:nvSpPr>
            <p:cNvPr id="205" name="TextBox 204">
              <a:extLst>
                <a:ext uri="{FF2B5EF4-FFF2-40B4-BE49-F238E27FC236}">
                  <a16:creationId xmlns:a16="http://schemas.microsoft.com/office/drawing/2014/main" id="{ABC9E476-4D95-4A8B-AAD3-CBB3925698BC}"/>
                </a:ext>
              </a:extLst>
            </p:cNvPr>
            <p:cNvSpPr txBox="1"/>
            <p:nvPr/>
          </p:nvSpPr>
          <p:spPr>
            <a:xfrm>
              <a:off x="9177814" y="6038483"/>
              <a:ext cx="1074283" cy="338554"/>
            </a:xfrm>
            <a:prstGeom prst="rect">
              <a:avLst/>
            </a:prstGeom>
            <a:noFill/>
          </p:spPr>
          <p:txBody>
            <a:bodyPr wrap="square" rtlCol="0">
              <a:spAutoFit/>
            </a:bodyPr>
            <a:lstStyle/>
            <a:p>
              <a:pPr algn="r"/>
              <a:r>
                <a:rPr lang="en-US" sz="1600" dirty="0">
                  <a:solidFill>
                    <a:srgbClr val="000000"/>
                  </a:solidFill>
                  <a:latin typeface="Century Gothic" panose="020B0502020202020204" pitchFamily="34" charset="0"/>
                </a:rPr>
                <a:t>5%/6%             </a:t>
              </a:r>
            </a:p>
          </p:txBody>
        </p:sp>
        <p:sp>
          <p:nvSpPr>
            <p:cNvPr id="206" name="TextBox 205">
              <a:extLst>
                <a:ext uri="{FF2B5EF4-FFF2-40B4-BE49-F238E27FC236}">
                  <a16:creationId xmlns:a16="http://schemas.microsoft.com/office/drawing/2014/main" id="{B54C3CB6-1BE8-4958-8AA7-E4AD74501AA0}"/>
                </a:ext>
              </a:extLst>
            </p:cNvPr>
            <p:cNvSpPr txBox="1"/>
            <p:nvPr/>
          </p:nvSpPr>
          <p:spPr>
            <a:xfrm>
              <a:off x="10357284" y="6038483"/>
              <a:ext cx="1601721" cy="338554"/>
            </a:xfrm>
            <a:prstGeom prst="rect">
              <a:avLst/>
            </a:prstGeom>
            <a:noFill/>
          </p:spPr>
          <p:txBody>
            <a:bodyPr wrap="none" rtlCol="0">
              <a:spAutoFit/>
            </a:bodyPr>
            <a:lstStyle/>
            <a:p>
              <a:r>
                <a:rPr lang="en-US" sz="1600" dirty="0">
                  <a:solidFill>
                    <a:srgbClr val="000000"/>
                  </a:solidFill>
                  <a:latin typeface="Century Gothic" panose="020B0502020202020204" pitchFamily="34" charset="0"/>
                </a:rPr>
                <a:t>Google Home</a:t>
              </a:r>
            </a:p>
          </p:txBody>
        </p:sp>
      </p:grpSp>
      <p:grpSp>
        <p:nvGrpSpPr>
          <p:cNvPr id="6" name="Group 5">
            <a:extLst>
              <a:ext uri="{FF2B5EF4-FFF2-40B4-BE49-F238E27FC236}">
                <a16:creationId xmlns:a16="http://schemas.microsoft.com/office/drawing/2014/main" id="{475E3912-17D8-4577-879C-B80687A21419}"/>
              </a:ext>
            </a:extLst>
          </p:cNvPr>
          <p:cNvGrpSpPr/>
          <p:nvPr/>
        </p:nvGrpSpPr>
        <p:grpSpPr>
          <a:xfrm>
            <a:off x="9179743" y="6306630"/>
            <a:ext cx="2753940" cy="338554"/>
            <a:chOff x="9179743" y="6306630"/>
            <a:chExt cx="2753940" cy="338554"/>
          </a:xfrm>
        </p:grpSpPr>
        <p:sp>
          <p:nvSpPr>
            <p:cNvPr id="207" name="TextBox 206">
              <a:extLst>
                <a:ext uri="{FF2B5EF4-FFF2-40B4-BE49-F238E27FC236}">
                  <a16:creationId xmlns:a16="http://schemas.microsoft.com/office/drawing/2014/main" id="{3B55A87C-AD8F-4EB5-85E8-61DEACBEAEFA}"/>
                </a:ext>
              </a:extLst>
            </p:cNvPr>
            <p:cNvSpPr txBox="1"/>
            <p:nvPr/>
          </p:nvSpPr>
          <p:spPr>
            <a:xfrm>
              <a:off x="9179743" y="6306630"/>
              <a:ext cx="1074283" cy="338554"/>
            </a:xfrm>
            <a:prstGeom prst="rect">
              <a:avLst/>
            </a:prstGeom>
            <a:noFill/>
          </p:spPr>
          <p:txBody>
            <a:bodyPr wrap="square" rtlCol="0">
              <a:spAutoFit/>
            </a:bodyPr>
            <a:lstStyle/>
            <a:p>
              <a:pPr algn="r"/>
              <a:r>
                <a:rPr lang="en-US" sz="1600" dirty="0">
                  <a:solidFill>
                    <a:srgbClr val="000000"/>
                  </a:solidFill>
                  <a:latin typeface="Century Gothic" panose="020B0502020202020204" pitchFamily="34" charset="0"/>
                </a:rPr>
                <a:t>2%/3%             </a:t>
              </a:r>
            </a:p>
          </p:txBody>
        </p:sp>
        <p:sp>
          <p:nvSpPr>
            <p:cNvPr id="208" name="TextBox 207">
              <a:extLst>
                <a:ext uri="{FF2B5EF4-FFF2-40B4-BE49-F238E27FC236}">
                  <a16:creationId xmlns:a16="http://schemas.microsoft.com/office/drawing/2014/main" id="{7376EB44-AE87-4FAD-A1CD-B71C2EEACCA6}"/>
                </a:ext>
              </a:extLst>
            </p:cNvPr>
            <p:cNvSpPr txBox="1"/>
            <p:nvPr/>
          </p:nvSpPr>
          <p:spPr>
            <a:xfrm>
              <a:off x="10359213" y="6306630"/>
              <a:ext cx="1574470" cy="338554"/>
            </a:xfrm>
            <a:prstGeom prst="rect">
              <a:avLst/>
            </a:prstGeom>
            <a:noFill/>
          </p:spPr>
          <p:txBody>
            <a:bodyPr wrap="none" rtlCol="0">
              <a:spAutoFit/>
            </a:bodyPr>
            <a:lstStyle/>
            <a:p>
              <a:r>
                <a:rPr lang="en-US" sz="1600" dirty="0">
                  <a:solidFill>
                    <a:srgbClr val="000000"/>
                  </a:solidFill>
                  <a:latin typeface="Century Gothic" panose="020B0502020202020204" pitchFamily="34" charset="0"/>
                </a:rPr>
                <a:t>Amazon Echo</a:t>
              </a:r>
            </a:p>
          </p:txBody>
        </p:sp>
      </p:grpSp>
    </p:spTree>
    <p:extLst>
      <p:ext uri="{BB962C8B-B14F-4D97-AF65-F5344CB8AC3E}">
        <p14:creationId xmlns:p14="http://schemas.microsoft.com/office/powerpoint/2010/main" val="3969744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14:presetBounceEnd="36000">
                                      <p:stCondLst>
                                        <p:cond delay="0"/>
                                      </p:stCondLst>
                                      <p:childTnLst>
                                        <p:animMotion origin="layout" path="M 3.54167E-6 0.00417 L 3.54167E-6 0.07477 " pathEditMode="relative" rAng="0" ptsTypes="AA" p14:bounceEnd="36000">
                                          <p:cBhvr>
                                            <p:cTn id="6" dur="500" fill="hold"/>
                                            <p:tgtEl>
                                              <p:spTgt spid="134"/>
                                            </p:tgtEl>
                                            <p:attrNameLst>
                                              <p:attrName>ppt_x</p:attrName>
                                              <p:attrName>ppt_y</p:attrName>
                                            </p:attrNameLst>
                                          </p:cBhvr>
                                          <p:rCtr x="0" y="3519"/>
                                        </p:animMotion>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2000"/>
                                            <p:tgtEl>
                                              <p:spTgt spid="3"/>
                                            </p:tgtEl>
                                          </p:cBhvr>
                                        </p:animEffect>
                                      </p:childTnLst>
                                    </p:cTn>
                                  </p:par>
                                </p:childTnLst>
                              </p:cTn>
                            </p:par>
                            <p:par>
                              <p:cTn id="15" fill="hold">
                                <p:stCondLst>
                                  <p:cond delay="3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2000"/>
                                            <p:tgtEl>
                                              <p:spTgt spid="4"/>
                                            </p:tgtEl>
                                          </p:cBhvr>
                                        </p:animEffect>
                                      </p:childTnLst>
                                    </p:cTn>
                                  </p:par>
                                </p:childTnLst>
                              </p:cTn>
                            </p:par>
                            <p:par>
                              <p:cTn id="19" fill="hold">
                                <p:stCondLst>
                                  <p:cond delay="50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54167E-6 0.00417 L 3.54167E-6 0.07477 " pathEditMode="relative" rAng="0" ptsTypes="AA">
                                          <p:cBhvr>
                                            <p:cTn id="6" dur="500" fill="hold"/>
                                            <p:tgtEl>
                                              <p:spTgt spid="134"/>
                                            </p:tgtEl>
                                            <p:attrNameLst>
                                              <p:attrName>ppt_x</p:attrName>
                                              <p:attrName>ppt_y</p:attrName>
                                            </p:attrNameLst>
                                          </p:cBhvr>
                                          <p:rCtr x="0" y="3519"/>
                                        </p:animMotion>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2000"/>
                                            <p:tgtEl>
                                              <p:spTgt spid="3"/>
                                            </p:tgtEl>
                                          </p:cBhvr>
                                        </p:animEffect>
                                      </p:childTnLst>
                                    </p:cTn>
                                  </p:par>
                                </p:childTnLst>
                              </p:cTn>
                            </p:par>
                            <p:par>
                              <p:cTn id="15" fill="hold">
                                <p:stCondLst>
                                  <p:cond delay="3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2000"/>
                                            <p:tgtEl>
                                              <p:spTgt spid="4"/>
                                            </p:tgtEl>
                                          </p:cBhvr>
                                        </p:animEffect>
                                      </p:childTnLst>
                                    </p:cTn>
                                  </p:par>
                                </p:childTnLst>
                              </p:cTn>
                            </p:par>
                            <p:par>
                              <p:cTn id="19" fill="hold">
                                <p:stCondLst>
                                  <p:cond delay="50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4" grpId="0" animBg="1"/>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Group 126">
            <a:extLst>
              <a:ext uri="{FF2B5EF4-FFF2-40B4-BE49-F238E27FC236}">
                <a16:creationId xmlns:a16="http://schemas.microsoft.com/office/drawing/2014/main" id="{97CA74C4-BA10-458B-A012-89A6C5CDF359}"/>
              </a:ext>
            </a:extLst>
          </p:cNvPr>
          <p:cNvGrpSpPr/>
          <p:nvPr/>
        </p:nvGrpSpPr>
        <p:grpSpPr>
          <a:xfrm>
            <a:off x="4150885" y="831701"/>
            <a:ext cx="5081728" cy="5914991"/>
            <a:chOff x="4150885" y="831701"/>
            <a:chExt cx="5081728" cy="5914991"/>
          </a:xfrm>
        </p:grpSpPr>
        <p:grpSp>
          <p:nvGrpSpPr>
            <p:cNvPr id="149" name="Group 148">
              <a:extLst>
                <a:ext uri="{FF2B5EF4-FFF2-40B4-BE49-F238E27FC236}">
                  <a16:creationId xmlns:a16="http://schemas.microsoft.com/office/drawing/2014/main" id="{6DFCCB22-F545-43D0-8E00-029A8D18FB7B}"/>
                </a:ext>
              </a:extLst>
            </p:cNvPr>
            <p:cNvGrpSpPr/>
            <p:nvPr/>
          </p:nvGrpSpPr>
          <p:grpSpPr>
            <a:xfrm>
              <a:off x="4252560" y="1150626"/>
              <a:ext cx="3106651" cy="5281217"/>
              <a:chOff x="2129804" y="3963902"/>
              <a:chExt cx="9545868" cy="2586087"/>
            </a:xfrm>
          </p:grpSpPr>
          <p:cxnSp>
            <p:nvCxnSpPr>
              <p:cNvPr id="185" name="Straight Connector 184">
                <a:extLst>
                  <a:ext uri="{FF2B5EF4-FFF2-40B4-BE49-F238E27FC236}">
                    <a16:creationId xmlns:a16="http://schemas.microsoft.com/office/drawing/2014/main" id="{A0FF648D-EA7C-4665-9FD7-A9B2D24F6C16}"/>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83EAFC31-66E2-4D6C-8D46-8274B0C053EB}"/>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49D4A785-4644-45CA-8756-24DFBC8B91DD}"/>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24B5450C-5D3D-49A2-80B2-DC589BA0DC6D}"/>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0AD0902-4758-4462-BBBD-87DFD41FAFC2}"/>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3B3DE21A-A033-4A61-A28C-F81059CBAD65}"/>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766B21E0-89C2-4814-81A3-8DD12884E0A2}"/>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C9004B34-0F14-44B3-9185-C5438174AA24}"/>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F19F3EF3-1CFD-498A-97BE-640B5223DA20}"/>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20799710-96F0-432D-9999-01219072F00D}"/>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12EB9F18-F094-49A7-AA9B-8122E92D7C90}"/>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681F5DD2-B5E0-490D-AB66-D930D8423147}"/>
                </a:ext>
              </a:extLst>
            </p:cNvPr>
            <p:cNvGrpSpPr/>
            <p:nvPr/>
          </p:nvGrpSpPr>
          <p:grpSpPr>
            <a:xfrm>
              <a:off x="4445103" y="1137090"/>
              <a:ext cx="4376379" cy="5305907"/>
              <a:chOff x="4551137" y="1401250"/>
              <a:chExt cx="5424015" cy="5305907"/>
            </a:xfrm>
          </p:grpSpPr>
          <p:cxnSp>
            <p:nvCxnSpPr>
              <p:cNvPr id="177" name="Straight Connector 176">
                <a:extLst>
                  <a:ext uri="{FF2B5EF4-FFF2-40B4-BE49-F238E27FC236}">
                    <a16:creationId xmlns:a16="http://schemas.microsoft.com/office/drawing/2014/main" id="{55C41F92-804D-42D8-8315-A1C68177566F}"/>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4B53220E-2A8F-4A72-B6A0-BE7C830AAB96}"/>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EAC63B28-3C94-4472-82A1-7EBDAD10D84C}"/>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30600D09-2E99-4A41-BE86-CCAD2A84146E}"/>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4BDF5C92-B1C6-4B3D-8339-15EF5A4B0062}"/>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5ECBD32-BAAB-4140-9EE0-50BA609954B1}"/>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664D745E-31DA-4816-AC04-A4B0559FAD83}"/>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B7632F3C-9FFB-448D-B64C-85E047A617DA}"/>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56" name="TextBox 155">
              <a:extLst>
                <a:ext uri="{FF2B5EF4-FFF2-40B4-BE49-F238E27FC236}">
                  <a16:creationId xmlns:a16="http://schemas.microsoft.com/office/drawing/2014/main" id="{D31AB776-04EC-46FC-B9CD-DF8B423F817A}"/>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57" name="TextBox 156">
              <a:extLst>
                <a:ext uri="{FF2B5EF4-FFF2-40B4-BE49-F238E27FC236}">
                  <a16:creationId xmlns:a16="http://schemas.microsoft.com/office/drawing/2014/main" id="{44A01019-915E-4B22-A25D-92BACD1B5337}"/>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58" name="TextBox 157">
              <a:extLst>
                <a:ext uri="{FF2B5EF4-FFF2-40B4-BE49-F238E27FC236}">
                  <a16:creationId xmlns:a16="http://schemas.microsoft.com/office/drawing/2014/main" id="{F06E93D7-3F4C-470F-ADBE-C8C95CACE510}"/>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68" name="TextBox 167">
              <a:extLst>
                <a:ext uri="{FF2B5EF4-FFF2-40B4-BE49-F238E27FC236}">
                  <a16:creationId xmlns:a16="http://schemas.microsoft.com/office/drawing/2014/main" id="{9BBCCB76-99C9-496B-87EB-83B6421B5D29}"/>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69" name="Rectangle 168">
              <a:extLst>
                <a:ext uri="{FF2B5EF4-FFF2-40B4-BE49-F238E27FC236}">
                  <a16:creationId xmlns:a16="http://schemas.microsoft.com/office/drawing/2014/main" id="{213B158B-4CD7-4226-A0E9-075CED45DDC8}"/>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70" name="Group 169">
              <a:extLst>
                <a:ext uri="{FF2B5EF4-FFF2-40B4-BE49-F238E27FC236}">
                  <a16:creationId xmlns:a16="http://schemas.microsoft.com/office/drawing/2014/main" id="{9685201A-0574-40D4-89B5-4197753CF854}"/>
                </a:ext>
              </a:extLst>
            </p:cNvPr>
            <p:cNvGrpSpPr/>
            <p:nvPr/>
          </p:nvGrpSpPr>
          <p:grpSpPr>
            <a:xfrm>
              <a:off x="4449252" y="831701"/>
              <a:ext cx="2909959" cy="307777"/>
              <a:chOff x="4449252" y="728669"/>
              <a:chExt cx="2909959" cy="307777"/>
            </a:xfrm>
          </p:grpSpPr>
          <p:cxnSp>
            <p:nvCxnSpPr>
              <p:cNvPr id="175" name="Straight Connector 174">
                <a:extLst>
                  <a:ext uri="{FF2B5EF4-FFF2-40B4-BE49-F238E27FC236}">
                    <a16:creationId xmlns:a16="http://schemas.microsoft.com/office/drawing/2014/main" id="{380A0DDA-D55B-43B0-9C13-63749E476361}"/>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B8FE6BB3-D7DA-4042-B342-3E29D7749BFF}"/>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71" name="Rectangle 170">
              <a:extLst>
                <a:ext uri="{FF2B5EF4-FFF2-40B4-BE49-F238E27FC236}">
                  <a16:creationId xmlns:a16="http://schemas.microsoft.com/office/drawing/2014/main" id="{873399CE-347B-4A52-8401-90EB83BAD899}"/>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72" name="Straight Connector 171">
              <a:extLst>
                <a:ext uri="{FF2B5EF4-FFF2-40B4-BE49-F238E27FC236}">
                  <a16:creationId xmlns:a16="http://schemas.microsoft.com/office/drawing/2014/main" id="{75E5A6F8-E319-49A8-B0F0-5683156AF27A}"/>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2ADCC168-3F04-4E1D-A4B9-C2B6D0D46085}"/>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74" name="TextBox 173">
              <a:extLst>
                <a:ext uri="{FF2B5EF4-FFF2-40B4-BE49-F238E27FC236}">
                  <a16:creationId xmlns:a16="http://schemas.microsoft.com/office/drawing/2014/main" id="{4D1E4FFB-BA4B-4841-9207-EFEE75088B17}"/>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5" name="Freeform 4"/>
          <p:cNvSpPr/>
          <p:nvPr/>
        </p:nvSpPr>
        <p:spPr>
          <a:xfrm>
            <a:off x="2448560" y="6207760"/>
            <a:ext cx="218440" cy="360680"/>
          </a:xfrm>
          <a:custGeom>
            <a:avLst/>
            <a:gdLst>
              <a:gd name="connsiteX0" fmla="*/ 0 w 218440"/>
              <a:gd name="connsiteY0" fmla="*/ 2540 h 360680"/>
              <a:gd name="connsiteX1" fmla="*/ 71120 w 218440"/>
              <a:gd name="connsiteY1" fmla="*/ 20320 h 360680"/>
              <a:gd name="connsiteX2" fmla="*/ 142240 w 218440"/>
              <a:gd name="connsiteY2" fmla="*/ 20320 h 360680"/>
              <a:gd name="connsiteX3" fmla="*/ 187960 w 218440"/>
              <a:gd name="connsiteY3" fmla="*/ 15240 h 360680"/>
              <a:gd name="connsiteX4" fmla="*/ 218440 w 218440"/>
              <a:gd name="connsiteY4" fmla="*/ 0 h 360680"/>
              <a:gd name="connsiteX5" fmla="*/ 215900 w 218440"/>
              <a:gd name="connsiteY5" fmla="*/ 347980 h 360680"/>
              <a:gd name="connsiteX6" fmla="*/ 119380 w 218440"/>
              <a:gd name="connsiteY6" fmla="*/ 360680 h 360680"/>
              <a:gd name="connsiteX7" fmla="*/ 35560 w 218440"/>
              <a:gd name="connsiteY7" fmla="*/ 350520 h 360680"/>
              <a:gd name="connsiteX8" fmla="*/ 0 w 218440"/>
              <a:gd name="connsiteY8" fmla="*/ 337820 h 360680"/>
              <a:gd name="connsiteX9" fmla="*/ 0 w 218440"/>
              <a:gd name="connsiteY9" fmla="*/ 2540 h 36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440" h="360680">
                <a:moveTo>
                  <a:pt x="0" y="2540"/>
                </a:moveTo>
                <a:lnTo>
                  <a:pt x="71120" y="20320"/>
                </a:lnTo>
                <a:lnTo>
                  <a:pt x="142240" y="20320"/>
                </a:lnTo>
                <a:lnTo>
                  <a:pt x="187960" y="15240"/>
                </a:lnTo>
                <a:lnTo>
                  <a:pt x="218440" y="0"/>
                </a:lnTo>
                <a:cubicBezTo>
                  <a:pt x="217593" y="115993"/>
                  <a:pt x="216747" y="231987"/>
                  <a:pt x="215900" y="347980"/>
                </a:cubicBezTo>
                <a:lnTo>
                  <a:pt x="119380" y="360680"/>
                </a:lnTo>
                <a:lnTo>
                  <a:pt x="35560" y="350520"/>
                </a:lnTo>
                <a:lnTo>
                  <a:pt x="0" y="337820"/>
                </a:lnTo>
                <a:lnTo>
                  <a:pt x="0" y="2540"/>
                </a:lnTo>
                <a:close/>
              </a:path>
            </a:pathLst>
          </a:custGeom>
          <a:solidFill>
            <a:schemeClr val="bg1">
              <a:lumMod val="5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d30y9cdsu7xlg0.cloudfront.net/png/504796-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1223" y="5544608"/>
            <a:ext cx="576089" cy="57608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pic>
        <p:nvPicPr>
          <p:cNvPr id="194" name="Picture 193"/>
          <p:cNvPicPr>
            <a:picLocks noChangeAspect="1"/>
          </p:cNvPicPr>
          <p:nvPr/>
        </p:nvPicPr>
        <p:blipFill>
          <a:blip r:embed="rId4">
            <a:clrChange>
              <a:clrFrom>
                <a:srgbClr val="FFFFFF"/>
              </a:clrFrom>
              <a:clrTo>
                <a:srgbClr val="FFFFFF">
                  <a:alpha val="0"/>
                </a:srgbClr>
              </a:clrTo>
            </a:clrChange>
          </a:blip>
          <a:stretch>
            <a:fillRect/>
          </a:stretch>
        </p:blipFill>
        <p:spPr>
          <a:xfrm>
            <a:off x="2240310" y="4886990"/>
            <a:ext cx="657799" cy="657799"/>
          </a:xfrm>
          <a:prstGeom prst="rect">
            <a:avLst/>
          </a:prstGeom>
        </p:spPr>
      </p:pic>
      <p:pic>
        <p:nvPicPr>
          <p:cNvPr id="196" name="Picture 195"/>
          <p:cNvPicPr>
            <a:picLocks noChangeAspect="1"/>
          </p:cNvPicPr>
          <p:nvPr/>
        </p:nvPicPr>
        <p:blipFill>
          <a:blip r:embed="rId5">
            <a:clrChange>
              <a:clrFrom>
                <a:srgbClr val="FFFFFF"/>
              </a:clrFrom>
              <a:clrTo>
                <a:srgbClr val="FFFFFF">
                  <a:alpha val="0"/>
                </a:srgbClr>
              </a:clrTo>
            </a:clrChange>
          </a:blip>
          <a:stretch>
            <a:fillRect/>
          </a:stretch>
        </p:blipFill>
        <p:spPr>
          <a:xfrm>
            <a:off x="2400391" y="4302784"/>
            <a:ext cx="335727" cy="535617"/>
          </a:xfrm>
          <a:prstGeom prst="rect">
            <a:avLst/>
          </a:prstGeom>
        </p:spPr>
      </p:pic>
      <p:pic>
        <p:nvPicPr>
          <p:cNvPr id="202" name="Picture 201"/>
          <p:cNvPicPr>
            <a:picLocks noChangeAspect="1"/>
          </p:cNvPicPr>
          <p:nvPr/>
        </p:nvPicPr>
        <p:blipFill>
          <a:blip r:embed="rId6">
            <a:clrChange>
              <a:clrFrom>
                <a:srgbClr val="FFFFFF"/>
              </a:clrFrom>
              <a:clrTo>
                <a:srgbClr val="FFFFFF">
                  <a:alpha val="0"/>
                </a:srgbClr>
              </a:clrTo>
            </a:clrChange>
          </a:blip>
          <a:stretch>
            <a:fillRect/>
          </a:stretch>
        </p:blipFill>
        <p:spPr>
          <a:xfrm>
            <a:off x="2238042" y="953692"/>
            <a:ext cx="660424" cy="566078"/>
          </a:xfrm>
          <a:prstGeom prst="rect">
            <a:avLst/>
          </a:prstGeom>
        </p:spPr>
      </p:pic>
      <p:pic>
        <p:nvPicPr>
          <p:cNvPr id="204" name="Picture 203"/>
          <p:cNvPicPr>
            <a:picLocks noChangeAspect="1"/>
          </p:cNvPicPr>
          <p:nvPr/>
        </p:nvPicPr>
        <p:blipFill>
          <a:blip r:embed="rId7">
            <a:clrChange>
              <a:clrFrom>
                <a:srgbClr val="FFFFFF"/>
              </a:clrFrom>
              <a:clrTo>
                <a:srgbClr val="FFFFFF">
                  <a:alpha val="0"/>
                </a:srgbClr>
              </a:clrTo>
            </a:clrChange>
          </a:blip>
          <a:stretch>
            <a:fillRect/>
          </a:stretch>
        </p:blipFill>
        <p:spPr>
          <a:xfrm>
            <a:off x="2454066" y="1668358"/>
            <a:ext cx="228377" cy="428995"/>
          </a:xfrm>
          <a:prstGeom prst="rect">
            <a:avLst/>
          </a:prstGeom>
        </p:spPr>
      </p:pic>
      <p:pic>
        <p:nvPicPr>
          <p:cNvPr id="271" name="Picture 270"/>
          <p:cNvPicPr>
            <a:picLocks noChangeAspect="1"/>
          </p:cNvPicPr>
          <p:nvPr/>
        </p:nvPicPr>
        <p:blipFill>
          <a:blip r:embed="rId8">
            <a:clrChange>
              <a:clrFrom>
                <a:srgbClr val="FFFFFF"/>
              </a:clrFrom>
              <a:clrTo>
                <a:srgbClr val="FFFFFF">
                  <a:alpha val="0"/>
                </a:srgbClr>
              </a:clrTo>
            </a:clrChange>
          </a:blip>
          <a:stretch>
            <a:fillRect/>
          </a:stretch>
        </p:blipFill>
        <p:spPr>
          <a:xfrm>
            <a:off x="2382776" y="2211106"/>
            <a:ext cx="370956" cy="475681"/>
          </a:xfrm>
          <a:prstGeom prst="rect">
            <a:avLst/>
          </a:prstGeom>
        </p:spPr>
      </p:pic>
      <p:pic>
        <p:nvPicPr>
          <p:cNvPr id="272" name="Picture 271"/>
          <p:cNvPicPr>
            <a:picLocks noChangeAspect="1"/>
          </p:cNvPicPr>
          <p:nvPr/>
        </p:nvPicPr>
        <p:blipFill>
          <a:blip r:embed="rId9">
            <a:clrChange>
              <a:clrFrom>
                <a:srgbClr val="FFFFFF"/>
              </a:clrFrom>
              <a:clrTo>
                <a:srgbClr val="FFFFFF">
                  <a:alpha val="0"/>
                </a:srgbClr>
              </a:clrTo>
            </a:clrChange>
          </a:blip>
          <a:stretch>
            <a:fillRect/>
          </a:stretch>
        </p:blipFill>
        <p:spPr>
          <a:xfrm>
            <a:off x="2271223" y="3845005"/>
            <a:ext cx="570911" cy="380608"/>
          </a:xfrm>
          <a:prstGeom prst="rect">
            <a:avLst/>
          </a:prstGeom>
        </p:spPr>
      </p:pic>
      <p:sp>
        <p:nvSpPr>
          <p:cNvPr id="301" name="TextBox 300"/>
          <p:cNvSpPr txBox="1"/>
          <p:nvPr/>
        </p:nvSpPr>
        <p:spPr>
          <a:xfrm>
            <a:off x="3514918" y="307608"/>
            <a:ext cx="5133136" cy="338554"/>
          </a:xfrm>
          <a:prstGeom prst="rect">
            <a:avLst/>
          </a:prstGeom>
          <a:noFill/>
        </p:spPr>
        <p:txBody>
          <a:bodyPr wrap="none" rtlCol="0">
            <a:spAutoFit/>
          </a:bodyPr>
          <a:lstStyle/>
          <a:p>
            <a:pPr algn="ctr"/>
            <a:r>
              <a:rPr lang="en-US" sz="1600" dirty="0">
                <a:solidFill>
                  <a:srgbClr val="B92508"/>
                </a:solidFill>
                <a:latin typeface="Century Gothic" panose="020B0502020202020204" pitchFamily="34" charset="0"/>
              </a:rPr>
              <a:t>Internet Accessing Device Usage, amongst Adults</a:t>
            </a:r>
          </a:p>
        </p:txBody>
      </p:sp>
      <p:pic>
        <p:nvPicPr>
          <p:cNvPr id="119" name="Picture 2" descr="https://d30y9cdsu7xlg0.cloudfront.net/png/967561-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22" name="Group 4"/>
          <p:cNvGrpSpPr>
            <a:grpSpLocks noChangeAspect="1"/>
          </p:cNvGrpSpPr>
          <p:nvPr/>
        </p:nvGrpSpPr>
        <p:grpSpPr bwMode="auto">
          <a:xfrm>
            <a:off x="2159239" y="2693608"/>
            <a:ext cx="798513" cy="698499"/>
            <a:chOff x="235" y="1881"/>
            <a:chExt cx="503" cy="440"/>
          </a:xfrm>
        </p:grpSpPr>
        <p:sp>
          <p:nvSpPr>
            <p:cNvPr id="123"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198" name="TextBox 197">
            <a:extLst>
              <a:ext uri="{FF2B5EF4-FFF2-40B4-BE49-F238E27FC236}">
                <a16:creationId xmlns:a16="http://schemas.microsoft.com/office/drawing/2014/main" id="{04A7B50F-26C5-40DD-972C-C0F1C78C8A6C}"/>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199" name="TextBox 198">
            <a:extLst>
              <a:ext uri="{FF2B5EF4-FFF2-40B4-BE49-F238E27FC236}">
                <a16:creationId xmlns:a16="http://schemas.microsoft.com/office/drawing/2014/main" id="{25238820-C35E-40D4-BA32-A1FE89ED03FE}"/>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grpSp>
        <p:nvGrpSpPr>
          <p:cNvPr id="3" name="Group 2">
            <a:extLst>
              <a:ext uri="{FF2B5EF4-FFF2-40B4-BE49-F238E27FC236}">
                <a16:creationId xmlns:a16="http://schemas.microsoft.com/office/drawing/2014/main" id="{39C16C9D-C5B2-4787-A634-A9C63ABAEE6F}"/>
              </a:ext>
            </a:extLst>
          </p:cNvPr>
          <p:cNvGrpSpPr/>
          <p:nvPr/>
        </p:nvGrpSpPr>
        <p:grpSpPr>
          <a:xfrm>
            <a:off x="7223241" y="5625833"/>
            <a:ext cx="4834420" cy="650100"/>
            <a:chOff x="7223241" y="5625833"/>
            <a:chExt cx="4834420" cy="650100"/>
          </a:xfrm>
        </p:grpSpPr>
        <p:sp>
          <p:nvSpPr>
            <p:cNvPr id="116" name="TextBox 115"/>
            <p:cNvSpPr txBox="1"/>
            <p:nvPr/>
          </p:nvSpPr>
          <p:spPr>
            <a:xfrm>
              <a:off x="9178689" y="5625833"/>
              <a:ext cx="1074283" cy="338554"/>
            </a:xfrm>
            <a:prstGeom prst="rect">
              <a:avLst/>
            </a:prstGeom>
            <a:noFill/>
          </p:spPr>
          <p:txBody>
            <a:bodyPr wrap="square" rtlCol="0">
              <a:spAutoFit/>
            </a:bodyPr>
            <a:lstStyle/>
            <a:p>
              <a:pPr algn="r"/>
              <a:r>
                <a:rPr lang="en-US" sz="1600" dirty="0">
                  <a:solidFill>
                    <a:srgbClr val="000000"/>
                  </a:solidFill>
                  <a:latin typeface="Century Gothic" panose="020B0502020202020204" pitchFamily="34" charset="0"/>
                </a:rPr>
                <a:t>8%/12%             </a:t>
              </a:r>
            </a:p>
          </p:txBody>
        </p:sp>
        <p:sp>
          <p:nvSpPr>
            <p:cNvPr id="117" name="TextBox 116"/>
            <p:cNvSpPr txBox="1"/>
            <p:nvPr/>
          </p:nvSpPr>
          <p:spPr>
            <a:xfrm>
              <a:off x="10358157" y="5625833"/>
              <a:ext cx="1699504" cy="338554"/>
            </a:xfrm>
            <a:prstGeom prst="rect">
              <a:avLst/>
            </a:prstGeom>
            <a:noFill/>
          </p:spPr>
          <p:txBody>
            <a:bodyPr wrap="none" rtlCol="0">
              <a:spAutoFit/>
            </a:bodyPr>
            <a:lstStyle/>
            <a:p>
              <a:r>
                <a:rPr lang="en-US" sz="1600" dirty="0">
                  <a:solidFill>
                    <a:srgbClr val="000000"/>
                  </a:solidFill>
                  <a:latin typeface="Century Gothic" panose="020B0502020202020204" pitchFamily="34" charset="0"/>
                </a:rPr>
                <a:t>Smart Speakers</a:t>
              </a:r>
            </a:p>
          </p:txBody>
        </p:sp>
        <p:cxnSp>
          <p:nvCxnSpPr>
            <p:cNvPr id="118" name="Straight Connector 117"/>
            <p:cNvCxnSpPr/>
            <p:nvPr/>
          </p:nvCxnSpPr>
          <p:spPr>
            <a:xfrm>
              <a:off x="7223241" y="6275933"/>
              <a:ext cx="247093" cy="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16F96C85-6D33-471B-9B99-F647458FD88E}"/>
                </a:ext>
              </a:extLst>
            </p:cNvPr>
            <p:cNvCxnSpPr/>
            <p:nvPr/>
          </p:nvCxnSpPr>
          <p:spPr>
            <a:xfrm>
              <a:off x="7965949" y="6046365"/>
              <a:ext cx="247093" cy="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
          <p:nvSpPr>
            <p:cNvPr id="203" name="Rectangle 202">
              <a:extLst>
                <a:ext uri="{FF2B5EF4-FFF2-40B4-BE49-F238E27FC236}">
                  <a16:creationId xmlns:a16="http://schemas.microsoft.com/office/drawing/2014/main" id="{A86CAF3A-01D1-4FD7-A6E3-181271487732}"/>
                </a:ext>
              </a:extLst>
            </p:cNvPr>
            <p:cNvSpPr/>
            <p:nvPr/>
          </p:nvSpPr>
          <p:spPr>
            <a:xfrm>
              <a:off x="8705482" y="5760595"/>
              <a:ext cx="234115" cy="6443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nvGrpSpPr>
          <p:cNvPr id="66" name="Group 65">
            <a:extLst>
              <a:ext uri="{FF2B5EF4-FFF2-40B4-BE49-F238E27FC236}">
                <a16:creationId xmlns:a16="http://schemas.microsoft.com/office/drawing/2014/main" id="{8118016A-CE6D-45C3-8111-633702F68B7D}"/>
              </a:ext>
            </a:extLst>
          </p:cNvPr>
          <p:cNvGrpSpPr/>
          <p:nvPr/>
        </p:nvGrpSpPr>
        <p:grpSpPr>
          <a:xfrm>
            <a:off x="7223241" y="6045603"/>
            <a:ext cx="4815825" cy="338554"/>
            <a:chOff x="7223241" y="6045603"/>
            <a:chExt cx="4815825" cy="338554"/>
          </a:xfrm>
        </p:grpSpPr>
        <p:sp>
          <p:nvSpPr>
            <p:cNvPr id="67" name="Rectangle 66">
              <a:extLst>
                <a:ext uri="{FF2B5EF4-FFF2-40B4-BE49-F238E27FC236}">
                  <a16:creationId xmlns:a16="http://schemas.microsoft.com/office/drawing/2014/main" id="{D3472CF8-7E0E-4095-996D-2FAC548E4595}"/>
                </a:ext>
              </a:extLst>
            </p:cNvPr>
            <p:cNvSpPr/>
            <p:nvPr/>
          </p:nvSpPr>
          <p:spPr>
            <a:xfrm>
              <a:off x="8705483" y="6130985"/>
              <a:ext cx="234115" cy="64437"/>
            </a:xfrm>
            <a:prstGeom prst="rect">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8" name="TextBox 67">
              <a:extLst>
                <a:ext uri="{FF2B5EF4-FFF2-40B4-BE49-F238E27FC236}">
                  <a16:creationId xmlns:a16="http://schemas.microsoft.com/office/drawing/2014/main" id="{258919FE-5891-45E1-BE00-A3064452DDB9}"/>
                </a:ext>
              </a:extLst>
            </p:cNvPr>
            <p:cNvSpPr txBox="1"/>
            <p:nvPr/>
          </p:nvSpPr>
          <p:spPr>
            <a:xfrm>
              <a:off x="9188843" y="6045603"/>
              <a:ext cx="1074283" cy="338554"/>
            </a:xfrm>
            <a:prstGeom prst="rect">
              <a:avLst/>
            </a:prstGeom>
            <a:noFill/>
          </p:spPr>
          <p:txBody>
            <a:bodyPr wrap="square" rtlCol="0">
              <a:spAutoFit/>
            </a:bodyPr>
            <a:lstStyle/>
            <a:p>
              <a:pPr algn="r"/>
              <a:r>
                <a:rPr lang="en-US" sz="1600" dirty="0">
                  <a:solidFill>
                    <a:srgbClr val="8A3CC4"/>
                  </a:solidFill>
                  <a:latin typeface="Century Gothic" panose="020B0502020202020204" pitchFamily="34" charset="0"/>
                </a:rPr>
                <a:t>5%/5%       </a:t>
              </a:r>
            </a:p>
          </p:txBody>
        </p:sp>
        <p:sp>
          <p:nvSpPr>
            <p:cNvPr id="69" name="TextBox 68">
              <a:extLst>
                <a:ext uri="{FF2B5EF4-FFF2-40B4-BE49-F238E27FC236}">
                  <a16:creationId xmlns:a16="http://schemas.microsoft.com/office/drawing/2014/main" id="{19AF7453-A629-43FB-A556-634B5B29708E}"/>
                </a:ext>
              </a:extLst>
            </p:cNvPr>
            <p:cNvSpPr txBox="1"/>
            <p:nvPr/>
          </p:nvSpPr>
          <p:spPr>
            <a:xfrm>
              <a:off x="10693826" y="6045603"/>
              <a:ext cx="1345240" cy="338554"/>
            </a:xfrm>
            <a:prstGeom prst="rect">
              <a:avLst/>
            </a:prstGeom>
            <a:noFill/>
          </p:spPr>
          <p:txBody>
            <a:bodyPr wrap="none" rtlCol="0">
              <a:spAutoFit/>
            </a:bodyPr>
            <a:lstStyle/>
            <a:p>
              <a:r>
                <a:rPr lang="en-US" sz="1600" dirty="0">
                  <a:solidFill>
                    <a:srgbClr val="8A3CC4"/>
                  </a:solidFill>
                  <a:latin typeface="Century Gothic" panose="020B0502020202020204" pitchFamily="34" charset="0"/>
                </a:rPr>
                <a:t>VR Headset</a:t>
              </a:r>
            </a:p>
          </p:txBody>
        </p:sp>
        <p:cxnSp>
          <p:nvCxnSpPr>
            <p:cNvPr id="70" name="Straight Connector 69">
              <a:extLst>
                <a:ext uri="{FF2B5EF4-FFF2-40B4-BE49-F238E27FC236}">
                  <a16:creationId xmlns:a16="http://schemas.microsoft.com/office/drawing/2014/main" id="{4FA704A0-0DE9-44F0-8C01-1ECD725A159B}"/>
                </a:ext>
              </a:extLst>
            </p:cNvPr>
            <p:cNvCxnSpPr/>
            <p:nvPr/>
          </p:nvCxnSpPr>
          <p:spPr>
            <a:xfrm>
              <a:off x="7223241" y="6360036"/>
              <a:ext cx="247093"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32F0360-7B9F-45B5-9780-AD0EE11E1CF8}"/>
                </a:ext>
              </a:extLst>
            </p:cNvPr>
            <p:cNvCxnSpPr/>
            <p:nvPr/>
          </p:nvCxnSpPr>
          <p:spPr>
            <a:xfrm>
              <a:off x="7965950" y="6165195"/>
              <a:ext cx="247093"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C46634DF-C2F1-473F-AF7F-AE043D41091E}"/>
              </a:ext>
            </a:extLst>
          </p:cNvPr>
          <p:cNvGrpSpPr/>
          <p:nvPr/>
        </p:nvGrpSpPr>
        <p:grpSpPr>
          <a:xfrm>
            <a:off x="4317817" y="5834268"/>
            <a:ext cx="7724833" cy="552903"/>
            <a:chOff x="4510857" y="6098428"/>
            <a:chExt cx="7724833" cy="552903"/>
          </a:xfrm>
        </p:grpSpPr>
        <p:cxnSp>
          <p:nvCxnSpPr>
            <p:cNvPr id="73" name="Straight Connector 72">
              <a:extLst>
                <a:ext uri="{FF2B5EF4-FFF2-40B4-BE49-F238E27FC236}">
                  <a16:creationId xmlns:a16="http://schemas.microsoft.com/office/drawing/2014/main" id="{35DB235E-D25E-4A3A-9C80-E9334B45D85D}"/>
                </a:ext>
              </a:extLst>
            </p:cNvPr>
            <p:cNvCxnSpPr/>
            <p:nvPr/>
          </p:nvCxnSpPr>
          <p:spPr>
            <a:xfrm>
              <a:off x="5966959" y="6560275"/>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D4B49870-6972-4408-B1C8-B433F8259832}"/>
                </a:ext>
              </a:extLst>
            </p:cNvPr>
            <p:cNvSpPr txBox="1"/>
            <p:nvPr/>
          </p:nvSpPr>
          <p:spPr>
            <a:xfrm>
              <a:off x="9629516" y="6098428"/>
              <a:ext cx="819455" cy="338554"/>
            </a:xfrm>
            <a:prstGeom prst="rect">
              <a:avLst/>
            </a:prstGeom>
            <a:noFill/>
          </p:spPr>
          <p:txBody>
            <a:bodyPr wrap="none" rtlCol="0">
              <a:spAutoFit/>
            </a:bodyPr>
            <a:lstStyle/>
            <a:p>
              <a:pPr algn="r"/>
              <a:r>
                <a:rPr lang="en-US" sz="1600" dirty="0">
                  <a:solidFill>
                    <a:srgbClr val="3D8BB7"/>
                  </a:solidFill>
                  <a:latin typeface="Century Gothic" panose="020B0502020202020204" pitchFamily="34" charset="0"/>
                </a:rPr>
                <a:t>8%/8%</a:t>
              </a:r>
            </a:p>
          </p:txBody>
        </p:sp>
        <p:sp>
          <p:nvSpPr>
            <p:cNvPr id="75" name="TextBox 74">
              <a:extLst>
                <a:ext uri="{FF2B5EF4-FFF2-40B4-BE49-F238E27FC236}">
                  <a16:creationId xmlns:a16="http://schemas.microsoft.com/office/drawing/2014/main" id="{0696364D-2C3F-4262-B25E-DE3AD79A90E1}"/>
                </a:ext>
              </a:extLst>
            </p:cNvPr>
            <p:cNvSpPr txBox="1"/>
            <p:nvPr/>
          </p:nvSpPr>
          <p:spPr>
            <a:xfrm>
              <a:off x="10374283" y="6098886"/>
              <a:ext cx="1861407" cy="338554"/>
            </a:xfrm>
            <a:prstGeom prst="rect">
              <a:avLst/>
            </a:prstGeom>
            <a:noFill/>
          </p:spPr>
          <p:txBody>
            <a:bodyPr wrap="none" rtlCol="0">
              <a:spAutoFit/>
            </a:bodyPr>
            <a:lstStyle/>
            <a:p>
              <a:r>
                <a:rPr lang="en-US" sz="1600" dirty="0">
                  <a:solidFill>
                    <a:srgbClr val="3D8BB7"/>
                  </a:solidFill>
                  <a:latin typeface="Century Gothic" panose="020B0502020202020204" pitchFamily="34" charset="0"/>
                </a:rPr>
                <a:t>Car Connectivity</a:t>
              </a:r>
            </a:p>
          </p:txBody>
        </p:sp>
        <p:cxnSp>
          <p:nvCxnSpPr>
            <p:cNvPr id="76" name="Straight Connector 75">
              <a:extLst>
                <a:ext uri="{FF2B5EF4-FFF2-40B4-BE49-F238E27FC236}">
                  <a16:creationId xmlns:a16="http://schemas.microsoft.com/office/drawing/2014/main" id="{5AC5B6FF-AC56-4311-A97A-184455BF5D2A}"/>
                </a:ext>
              </a:extLst>
            </p:cNvPr>
            <p:cNvCxnSpPr/>
            <p:nvPr/>
          </p:nvCxnSpPr>
          <p:spPr>
            <a:xfrm>
              <a:off x="5242083" y="6622019"/>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713C454-4F5A-4098-9FDA-FE9D7BBF88BF}"/>
                </a:ext>
              </a:extLst>
            </p:cNvPr>
            <p:cNvCxnSpPr/>
            <p:nvPr/>
          </p:nvCxnSpPr>
          <p:spPr>
            <a:xfrm>
              <a:off x="4510857" y="6651331"/>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1992D4-C465-42EF-9F76-C807C25277E5}"/>
                </a:ext>
              </a:extLst>
            </p:cNvPr>
            <p:cNvCxnSpPr/>
            <p:nvPr/>
          </p:nvCxnSpPr>
          <p:spPr>
            <a:xfrm>
              <a:off x="6692808" y="6481341"/>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0BAC7CC-AC94-4133-BD35-B89F5D504656}"/>
                </a:ext>
              </a:extLst>
            </p:cNvPr>
            <p:cNvCxnSpPr/>
            <p:nvPr/>
          </p:nvCxnSpPr>
          <p:spPr>
            <a:xfrm>
              <a:off x="7429408" y="6259087"/>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571A9E56-5516-4BEC-8688-6A81BAD9FC70}"/>
                </a:ext>
              </a:extLst>
            </p:cNvPr>
            <p:cNvSpPr/>
            <p:nvPr/>
          </p:nvSpPr>
          <p:spPr>
            <a:xfrm>
              <a:off x="8898526" y="6221648"/>
              <a:ext cx="234115" cy="64437"/>
            </a:xfrm>
            <a:prstGeom prst="rect">
              <a:avLst/>
            </a:prstGeom>
            <a:solidFill>
              <a:schemeClr val="bg1"/>
            </a:solidFill>
            <a:ln w="19050">
              <a:solidFill>
                <a:srgbClr val="3D8B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81" name="Straight Connector 80">
              <a:extLst>
                <a:ext uri="{FF2B5EF4-FFF2-40B4-BE49-F238E27FC236}">
                  <a16:creationId xmlns:a16="http://schemas.microsoft.com/office/drawing/2014/main" id="{3519AC3C-72E0-41A4-80C9-6A8E7EB9086B}"/>
                </a:ext>
              </a:extLst>
            </p:cNvPr>
            <p:cNvCxnSpPr/>
            <p:nvPr/>
          </p:nvCxnSpPr>
          <p:spPr>
            <a:xfrm>
              <a:off x="8160543" y="6261014"/>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764CB31-70E9-44DF-B662-C2B9407359FF}"/>
              </a:ext>
            </a:extLst>
          </p:cNvPr>
          <p:cNvGrpSpPr/>
          <p:nvPr/>
        </p:nvGrpSpPr>
        <p:grpSpPr>
          <a:xfrm>
            <a:off x="6496462" y="4853928"/>
            <a:ext cx="5446966" cy="808687"/>
            <a:chOff x="6719982" y="5118088"/>
            <a:chExt cx="5446966" cy="808687"/>
          </a:xfrm>
        </p:grpSpPr>
        <p:cxnSp>
          <p:nvCxnSpPr>
            <p:cNvPr id="83" name="Straight Connector 82">
              <a:extLst>
                <a:ext uri="{FF2B5EF4-FFF2-40B4-BE49-F238E27FC236}">
                  <a16:creationId xmlns:a16="http://schemas.microsoft.com/office/drawing/2014/main" id="{B9026F91-1BB6-4B73-BE9C-4FF6C3E24E34}"/>
                </a:ext>
              </a:extLst>
            </p:cNvPr>
            <p:cNvCxnSpPr/>
            <p:nvPr/>
          </p:nvCxnSpPr>
          <p:spPr>
            <a:xfrm>
              <a:off x="6719982" y="5926775"/>
              <a:ext cx="247093" cy="0"/>
            </a:xfrm>
            <a:prstGeom prst="line">
              <a:avLst/>
            </a:prstGeom>
            <a:ln w="76200">
              <a:solidFill>
                <a:srgbClr val="9C6708"/>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C8D93336-11E2-4761-A685-31367658DE90}"/>
                </a:ext>
              </a:extLst>
            </p:cNvPr>
            <p:cNvSpPr txBox="1"/>
            <p:nvPr/>
          </p:nvSpPr>
          <p:spPr>
            <a:xfrm>
              <a:off x="9429798" y="5461880"/>
              <a:ext cx="1047082" cy="338554"/>
            </a:xfrm>
            <a:prstGeom prst="rect">
              <a:avLst/>
            </a:prstGeom>
            <a:noFill/>
          </p:spPr>
          <p:txBody>
            <a:bodyPr wrap="none" rtlCol="0">
              <a:spAutoFit/>
            </a:bodyPr>
            <a:lstStyle/>
            <a:p>
              <a:pPr algn="r"/>
              <a:r>
                <a:rPr lang="en-US" sz="1600" dirty="0">
                  <a:solidFill>
                    <a:srgbClr val="9C6708"/>
                  </a:solidFill>
                  <a:latin typeface="Century Gothic" panose="020B0502020202020204" pitchFamily="34" charset="0"/>
                </a:rPr>
                <a:t>26%/29%</a:t>
              </a:r>
            </a:p>
          </p:txBody>
        </p:sp>
        <p:sp>
          <p:nvSpPr>
            <p:cNvPr id="85" name="TextBox 84">
              <a:extLst>
                <a:ext uri="{FF2B5EF4-FFF2-40B4-BE49-F238E27FC236}">
                  <a16:creationId xmlns:a16="http://schemas.microsoft.com/office/drawing/2014/main" id="{6038E679-788C-495B-A42B-300304BECAB3}"/>
                </a:ext>
              </a:extLst>
            </p:cNvPr>
            <p:cNvSpPr txBox="1"/>
            <p:nvPr/>
          </p:nvSpPr>
          <p:spPr>
            <a:xfrm>
              <a:off x="10921094" y="5462338"/>
              <a:ext cx="1245854" cy="338554"/>
            </a:xfrm>
            <a:prstGeom prst="rect">
              <a:avLst/>
            </a:prstGeom>
            <a:noFill/>
          </p:spPr>
          <p:txBody>
            <a:bodyPr wrap="none" rtlCol="0">
              <a:spAutoFit/>
            </a:bodyPr>
            <a:lstStyle/>
            <a:p>
              <a:r>
                <a:rPr lang="en-US" sz="1600" dirty="0">
                  <a:solidFill>
                    <a:srgbClr val="9C6708"/>
                  </a:solidFill>
                  <a:latin typeface="Century Gothic" panose="020B0502020202020204" pitchFamily="34" charset="0"/>
                </a:rPr>
                <a:t>Wearables</a:t>
              </a:r>
            </a:p>
          </p:txBody>
        </p:sp>
        <p:sp>
          <p:nvSpPr>
            <p:cNvPr id="86" name="Rectangle 85">
              <a:extLst>
                <a:ext uri="{FF2B5EF4-FFF2-40B4-BE49-F238E27FC236}">
                  <a16:creationId xmlns:a16="http://schemas.microsoft.com/office/drawing/2014/main" id="{FD438CE6-17D2-4777-BC93-DC416248E733}"/>
                </a:ext>
              </a:extLst>
            </p:cNvPr>
            <p:cNvSpPr/>
            <p:nvPr/>
          </p:nvSpPr>
          <p:spPr>
            <a:xfrm>
              <a:off x="8929384" y="5118088"/>
              <a:ext cx="234115" cy="64437"/>
            </a:xfrm>
            <a:prstGeom prst="rect">
              <a:avLst/>
            </a:prstGeom>
            <a:solidFill>
              <a:schemeClr val="bg1"/>
            </a:solidFill>
            <a:ln w="19050">
              <a:solidFill>
                <a:srgbClr val="9C67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87" name="Straight Connector 86">
              <a:extLst>
                <a:ext uri="{FF2B5EF4-FFF2-40B4-BE49-F238E27FC236}">
                  <a16:creationId xmlns:a16="http://schemas.microsoft.com/office/drawing/2014/main" id="{91B27246-B1E2-4192-8465-F5697B3E7284}"/>
                </a:ext>
              </a:extLst>
            </p:cNvPr>
            <p:cNvCxnSpPr/>
            <p:nvPr/>
          </p:nvCxnSpPr>
          <p:spPr>
            <a:xfrm>
              <a:off x="7462688" y="5640284"/>
              <a:ext cx="247093" cy="0"/>
            </a:xfrm>
            <a:prstGeom prst="line">
              <a:avLst/>
            </a:prstGeom>
            <a:ln w="76200">
              <a:solidFill>
                <a:srgbClr val="9C6708"/>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45DE725-AB76-48B3-80FE-CE1E7D37C581}"/>
                </a:ext>
              </a:extLst>
            </p:cNvPr>
            <p:cNvCxnSpPr/>
            <p:nvPr/>
          </p:nvCxnSpPr>
          <p:spPr>
            <a:xfrm>
              <a:off x="8184048" y="5335484"/>
              <a:ext cx="247093" cy="0"/>
            </a:xfrm>
            <a:prstGeom prst="line">
              <a:avLst/>
            </a:prstGeom>
            <a:ln w="76200">
              <a:solidFill>
                <a:srgbClr val="9C6708"/>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25AC55EA-D708-4B9C-BE22-90F238C46CC0}"/>
              </a:ext>
            </a:extLst>
          </p:cNvPr>
          <p:cNvGrpSpPr/>
          <p:nvPr/>
        </p:nvGrpSpPr>
        <p:grpSpPr>
          <a:xfrm>
            <a:off x="4307117" y="2647420"/>
            <a:ext cx="7800958" cy="1379559"/>
            <a:chOff x="3910877" y="2911580"/>
            <a:chExt cx="7800958" cy="1379559"/>
          </a:xfrm>
        </p:grpSpPr>
        <p:cxnSp>
          <p:nvCxnSpPr>
            <p:cNvPr id="90" name="Straight Connector 89">
              <a:extLst>
                <a:ext uri="{FF2B5EF4-FFF2-40B4-BE49-F238E27FC236}">
                  <a16:creationId xmlns:a16="http://schemas.microsoft.com/office/drawing/2014/main" id="{04227FFD-0EF2-44B7-8BD9-25C9577D0002}"/>
                </a:ext>
              </a:extLst>
            </p:cNvPr>
            <p:cNvCxnSpPr/>
            <p:nvPr/>
          </p:nvCxnSpPr>
          <p:spPr>
            <a:xfrm>
              <a:off x="3910877" y="4254010"/>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9E306AD-4F7A-46AA-8111-9BAF7BEB32F8}"/>
                </a:ext>
              </a:extLst>
            </p:cNvPr>
            <p:cNvCxnSpPr/>
            <p:nvPr/>
          </p:nvCxnSpPr>
          <p:spPr>
            <a:xfrm>
              <a:off x="4657637" y="4261593"/>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73EA4DA-DDF4-4FE2-85F1-A36A6AF65ED3}"/>
                </a:ext>
              </a:extLst>
            </p:cNvPr>
            <p:cNvCxnSpPr/>
            <p:nvPr/>
          </p:nvCxnSpPr>
          <p:spPr>
            <a:xfrm>
              <a:off x="5367558" y="4234960"/>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F867CBC9-A8A3-4C9D-92B9-D1C84AA37581}"/>
                </a:ext>
              </a:extLst>
            </p:cNvPr>
            <p:cNvSpPr txBox="1"/>
            <p:nvPr/>
          </p:nvSpPr>
          <p:spPr>
            <a:xfrm>
              <a:off x="9954623" y="3952585"/>
              <a:ext cx="1757212" cy="338554"/>
            </a:xfrm>
            <a:prstGeom prst="rect">
              <a:avLst/>
            </a:prstGeom>
            <a:noFill/>
          </p:spPr>
          <p:txBody>
            <a:bodyPr wrap="none" rtlCol="0">
              <a:spAutoFit/>
            </a:bodyPr>
            <a:lstStyle/>
            <a:p>
              <a:r>
                <a:rPr lang="en-US" sz="1600" dirty="0">
                  <a:solidFill>
                    <a:srgbClr val="FF0000"/>
                  </a:solidFill>
                  <a:latin typeface="Century Gothic" panose="020B0502020202020204" pitchFamily="34" charset="0"/>
                </a:rPr>
                <a:t>Game Console</a:t>
              </a:r>
            </a:p>
          </p:txBody>
        </p:sp>
        <p:sp>
          <p:nvSpPr>
            <p:cNvPr id="94" name="TextBox 93">
              <a:extLst>
                <a:ext uri="{FF2B5EF4-FFF2-40B4-BE49-F238E27FC236}">
                  <a16:creationId xmlns:a16="http://schemas.microsoft.com/office/drawing/2014/main" id="{230D8076-0143-4D37-9438-713BE1E5993D}"/>
                </a:ext>
              </a:extLst>
            </p:cNvPr>
            <p:cNvSpPr txBox="1"/>
            <p:nvPr/>
          </p:nvSpPr>
          <p:spPr>
            <a:xfrm>
              <a:off x="8809048" y="3952585"/>
              <a:ext cx="1047082" cy="338554"/>
            </a:xfrm>
            <a:prstGeom prst="rect">
              <a:avLst/>
            </a:prstGeom>
            <a:noFill/>
          </p:spPr>
          <p:txBody>
            <a:bodyPr wrap="none" rtlCol="0">
              <a:spAutoFit/>
            </a:bodyPr>
            <a:lstStyle/>
            <a:p>
              <a:pPr algn="r"/>
              <a:r>
                <a:rPr lang="en-US" sz="1600" dirty="0">
                  <a:solidFill>
                    <a:srgbClr val="FF0000"/>
                  </a:solidFill>
                  <a:latin typeface="Century Gothic" panose="020B0502020202020204" pitchFamily="34" charset="0"/>
                </a:rPr>
                <a:t>50%/71%</a:t>
              </a:r>
            </a:p>
          </p:txBody>
        </p:sp>
        <p:grpSp>
          <p:nvGrpSpPr>
            <p:cNvPr id="95" name="Group 94">
              <a:extLst>
                <a:ext uri="{FF2B5EF4-FFF2-40B4-BE49-F238E27FC236}">
                  <a16:creationId xmlns:a16="http://schemas.microsoft.com/office/drawing/2014/main" id="{677309F6-5D3E-49BF-B125-8DAEF5F9CC1E}"/>
                </a:ext>
              </a:extLst>
            </p:cNvPr>
            <p:cNvGrpSpPr/>
            <p:nvPr/>
          </p:nvGrpSpPr>
          <p:grpSpPr>
            <a:xfrm>
              <a:off x="6111778" y="2911580"/>
              <a:ext cx="2428592" cy="1237020"/>
              <a:chOff x="5451378" y="3013180"/>
              <a:chExt cx="2428592" cy="1237020"/>
            </a:xfrm>
          </p:grpSpPr>
          <p:cxnSp>
            <p:nvCxnSpPr>
              <p:cNvPr id="96" name="Straight Connector 95">
                <a:extLst>
                  <a:ext uri="{FF2B5EF4-FFF2-40B4-BE49-F238E27FC236}">
                    <a16:creationId xmlns:a16="http://schemas.microsoft.com/office/drawing/2014/main" id="{6CD4ABE9-0BFF-4C95-8461-ECC6FD35EBB6}"/>
                  </a:ext>
                </a:extLst>
              </p:cNvPr>
              <p:cNvCxnSpPr/>
              <p:nvPr/>
            </p:nvCxnSpPr>
            <p:spPr>
              <a:xfrm>
                <a:off x="5451378" y="4234960"/>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7E1D6C-39C1-48D3-A8F0-41C1C27AAEDB}"/>
                  </a:ext>
                </a:extLst>
              </p:cNvPr>
              <p:cNvCxnSpPr/>
              <p:nvPr/>
            </p:nvCxnSpPr>
            <p:spPr>
              <a:xfrm>
                <a:off x="6177818" y="4250200"/>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AF748A0E-88BD-4F7D-9D24-CD78F416917C}"/>
                  </a:ext>
                </a:extLst>
              </p:cNvPr>
              <p:cNvSpPr/>
              <p:nvPr/>
            </p:nvSpPr>
            <p:spPr>
              <a:xfrm>
                <a:off x="7645855" y="3013180"/>
                <a:ext cx="234115" cy="64437"/>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99" name="Straight Connector 98">
                <a:extLst>
                  <a:ext uri="{FF2B5EF4-FFF2-40B4-BE49-F238E27FC236}">
                    <a16:creationId xmlns:a16="http://schemas.microsoft.com/office/drawing/2014/main" id="{315DE78C-743B-400B-AC35-7F91B65E1246}"/>
                  </a:ext>
                </a:extLst>
              </p:cNvPr>
              <p:cNvCxnSpPr/>
              <p:nvPr/>
            </p:nvCxnSpPr>
            <p:spPr>
              <a:xfrm>
                <a:off x="6899178" y="4148600"/>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00" name="Group 99">
            <a:extLst>
              <a:ext uri="{FF2B5EF4-FFF2-40B4-BE49-F238E27FC236}">
                <a16:creationId xmlns:a16="http://schemas.microsoft.com/office/drawing/2014/main" id="{62DFECBE-18E6-4DBB-AD7F-1C82D578D405}"/>
              </a:ext>
            </a:extLst>
          </p:cNvPr>
          <p:cNvGrpSpPr/>
          <p:nvPr/>
        </p:nvGrpSpPr>
        <p:grpSpPr>
          <a:xfrm>
            <a:off x="4324719" y="3683994"/>
            <a:ext cx="7705461" cy="1645623"/>
            <a:chOff x="3928479" y="3948154"/>
            <a:chExt cx="7705461" cy="1645623"/>
          </a:xfrm>
        </p:grpSpPr>
        <p:cxnSp>
          <p:nvCxnSpPr>
            <p:cNvPr id="101" name="Straight Connector 100">
              <a:extLst>
                <a:ext uri="{FF2B5EF4-FFF2-40B4-BE49-F238E27FC236}">
                  <a16:creationId xmlns:a16="http://schemas.microsoft.com/office/drawing/2014/main" id="{38AA0C68-9049-45E4-801B-98CEB348ECA4}"/>
                </a:ext>
              </a:extLst>
            </p:cNvPr>
            <p:cNvCxnSpPr/>
            <p:nvPr/>
          </p:nvCxnSpPr>
          <p:spPr>
            <a:xfrm>
              <a:off x="3928479" y="5593777"/>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1D2F6B6-2DFE-4036-AC70-1698735778E3}"/>
                </a:ext>
              </a:extLst>
            </p:cNvPr>
            <p:cNvCxnSpPr/>
            <p:nvPr/>
          </p:nvCxnSpPr>
          <p:spPr>
            <a:xfrm>
              <a:off x="4636569" y="5207105"/>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C6BA123-2386-487C-9909-C1FEB82274EE}"/>
                </a:ext>
              </a:extLst>
            </p:cNvPr>
            <p:cNvCxnSpPr/>
            <p:nvPr/>
          </p:nvCxnSpPr>
          <p:spPr>
            <a:xfrm>
              <a:off x="5370694" y="4813476"/>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C283C491-C4A5-42FD-8326-F79A2E77CD2B}"/>
                </a:ext>
              </a:extLst>
            </p:cNvPr>
            <p:cNvSpPr txBox="1"/>
            <p:nvPr/>
          </p:nvSpPr>
          <p:spPr>
            <a:xfrm>
              <a:off x="8810318" y="4200517"/>
              <a:ext cx="1047082" cy="338554"/>
            </a:xfrm>
            <a:prstGeom prst="rect">
              <a:avLst/>
            </a:prstGeom>
            <a:noFill/>
          </p:spPr>
          <p:txBody>
            <a:bodyPr wrap="none" rtlCol="0">
              <a:spAutoFit/>
            </a:bodyPr>
            <a:lstStyle/>
            <a:p>
              <a:pPr algn="r"/>
              <a:r>
                <a:rPr lang="en-US" sz="1600" dirty="0">
                  <a:solidFill>
                    <a:srgbClr val="00B050"/>
                  </a:solidFill>
                  <a:latin typeface="Century Gothic" panose="020B0502020202020204" pitchFamily="34" charset="0"/>
                </a:rPr>
                <a:t>50%/52%</a:t>
              </a:r>
            </a:p>
          </p:txBody>
        </p:sp>
        <p:sp>
          <p:nvSpPr>
            <p:cNvPr id="105" name="TextBox 104">
              <a:extLst>
                <a:ext uri="{FF2B5EF4-FFF2-40B4-BE49-F238E27FC236}">
                  <a16:creationId xmlns:a16="http://schemas.microsoft.com/office/drawing/2014/main" id="{5B50B39F-820D-466A-AFA7-D478AC068071}"/>
                </a:ext>
              </a:extLst>
            </p:cNvPr>
            <p:cNvSpPr txBox="1"/>
            <p:nvPr/>
          </p:nvSpPr>
          <p:spPr>
            <a:xfrm>
              <a:off x="10594873" y="4193355"/>
              <a:ext cx="1039067" cy="338554"/>
            </a:xfrm>
            <a:prstGeom prst="rect">
              <a:avLst/>
            </a:prstGeom>
            <a:noFill/>
          </p:spPr>
          <p:txBody>
            <a:bodyPr wrap="none" rtlCol="0">
              <a:spAutoFit/>
            </a:bodyPr>
            <a:lstStyle/>
            <a:p>
              <a:r>
                <a:rPr lang="en-US" sz="1600" dirty="0">
                  <a:solidFill>
                    <a:srgbClr val="00B050"/>
                  </a:solidFill>
                  <a:latin typeface="Century Gothic" panose="020B0502020202020204" pitchFamily="34" charset="0"/>
                </a:rPr>
                <a:t>Smart TV</a:t>
              </a:r>
            </a:p>
          </p:txBody>
        </p:sp>
        <p:cxnSp>
          <p:nvCxnSpPr>
            <p:cNvPr id="106" name="Straight Connector 105">
              <a:extLst>
                <a:ext uri="{FF2B5EF4-FFF2-40B4-BE49-F238E27FC236}">
                  <a16:creationId xmlns:a16="http://schemas.microsoft.com/office/drawing/2014/main" id="{3D5C1E10-4F2B-4E2D-81A1-D230CA8B4C33}"/>
                </a:ext>
              </a:extLst>
            </p:cNvPr>
            <p:cNvCxnSpPr/>
            <p:nvPr/>
          </p:nvCxnSpPr>
          <p:spPr>
            <a:xfrm>
              <a:off x="6113256" y="4568717"/>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EDB56073-A254-4C84-BE02-CBFC5C216B65}"/>
                </a:ext>
              </a:extLst>
            </p:cNvPr>
            <p:cNvSpPr/>
            <p:nvPr/>
          </p:nvSpPr>
          <p:spPr>
            <a:xfrm>
              <a:off x="8313984" y="3948154"/>
              <a:ext cx="234115" cy="64437"/>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108" name="Straight Connector 107">
              <a:extLst>
                <a:ext uri="{FF2B5EF4-FFF2-40B4-BE49-F238E27FC236}">
                  <a16:creationId xmlns:a16="http://schemas.microsoft.com/office/drawing/2014/main" id="{3B31B6F2-9928-4E84-87A3-9C6B53207DEF}"/>
                </a:ext>
              </a:extLst>
            </p:cNvPr>
            <p:cNvCxnSpPr/>
            <p:nvPr/>
          </p:nvCxnSpPr>
          <p:spPr>
            <a:xfrm>
              <a:off x="6824457" y="4324877"/>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3DA3C0C-DB06-49F3-BFE7-002770369B54}"/>
                </a:ext>
              </a:extLst>
            </p:cNvPr>
            <p:cNvCxnSpPr/>
            <p:nvPr/>
          </p:nvCxnSpPr>
          <p:spPr>
            <a:xfrm>
              <a:off x="7576297" y="4040397"/>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113862BD-7965-4591-8FA2-FB61CEEBFAFC}"/>
              </a:ext>
            </a:extLst>
          </p:cNvPr>
          <p:cNvGrpSpPr/>
          <p:nvPr/>
        </p:nvGrpSpPr>
        <p:grpSpPr>
          <a:xfrm>
            <a:off x="4337245" y="3347560"/>
            <a:ext cx="7692306" cy="1488991"/>
            <a:chOff x="3941005" y="3611720"/>
            <a:chExt cx="7692306" cy="1488991"/>
          </a:xfrm>
        </p:grpSpPr>
        <p:sp>
          <p:nvSpPr>
            <p:cNvPr id="111" name="Rectangle 110">
              <a:extLst>
                <a:ext uri="{FF2B5EF4-FFF2-40B4-BE49-F238E27FC236}">
                  <a16:creationId xmlns:a16="http://schemas.microsoft.com/office/drawing/2014/main" id="{4ED295B7-37A7-4EC1-8254-E24C52D5C1F0}"/>
                </a:ext>
              </a:extLst>
            </p:cNvPr>
            <p:cNvSpPr/>
            <p:nvPr/>
          </p:nvSpPr>
          <p:spPr>
            <a:xfrm>
              <a:off x="3941005" y="5036274"/>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2" name="Rectangle 111">
              <a:extLst>
                <a:ext uri="{FF2B5EF4-FFF2-40B4-BE49-F238E27FC236}">
                  <a16:creationId xmlns:a16="http://schemas.microsoft.com/office/drawing/2014/main" id="{F0797FB2-DE49-43B4-BE62-E70DC9BC43BA}"/>
                </a:ext>
              </a:extLst>
            </p:cNvPr>
            <p:cNvSpPr/>
            <p:nvPr/>
          </p:nvSpPr>
          <p:spPr>
            <a:xfrm>
              <a:off x="4662299" y="4446830"/>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3" name="Rectangle 112">
              <a:extLst>
                <a:ext uri="{FF2B5EF4-FFF2-40B4-BE49-F238E27FC236}">
                  <a16:creationId xmlns:a16="http://schemas.microsoft.com/office/drawing/2014/main" id="{F483BBBA-5FB0-4FD6-BFEA-5FFEDC92116F}"/>
                </a:ext>
              </a:extLst>
            </p:cNvPr>
            <p:cNvSpPr/>
            <p:nvPr/>
          </p:nvSpPr>
          <p:spPr>
            <a:xfrm>
              <a:off x="5385499" y="3997019"/>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4" name="TextBox 113">
              <a:extLst>
                <a:ext uri="{FF2B5EF4-FFF2-40B4-BE49-F238E27FC236}">
                  <a16:creationId xmlns:a16="http://schemas.microsoft.com/office/drawing/2014/main" id="{23161D84-156A-4A8D-A42A-4CFBD7D49861}"/>
                </a:ext>
              </a:extLst>
            </p:cNvPr>
            <p:cNvSpPr txBox="1"/>
            <p:nvPr/>
          </p:nvSpPr>
          <p:spPr>
            <a:xfrm>
              <a:off x="10837900" y="3611720"/>
              <a:ext cx="795411" cy="338554"/>
            </a:xfrm>
            <a:prstGeom prst="rect">
              <a:avLst/>
            </a:prstGeom>
            <a:noFill/>
          </p:spPr>
          <p:txBody>
            <a:bodyPr wrap="none" rtlCol="0">
              <a:spAutoFit/>
            </a:bodyPr>
            <a:lstStyle/>
            <a:p>
              <a:r>
                <a:rPr lang="en-US" sz="1600" dirty="0">
                  <a:solidFill>
                    <a:srgbClr val="3D8BB7"/>
                  </a:solidFill>
                  <a:latin typeface="Century Gothic" panose="020B0502020202020204" pitchFamily="34" charset="0"/>
                </a:rPr>
                <a:t>Tablet</a:t>
              </a:r>
            </a:p>
          </p:txBody>
        </p:sp>
        <p:sp>
          <p:nvSpPr>
            <p:cNvPr id="115" name="TextBox 114">
              <a:extLst>
                <a:ext uri="{FF2B5EF4-FFF2-40B4-BE49-F238E27FC236}">
                  <a16:creationId xmlns:a16="http://schemas.microsoft.com/office/drawing/2014/main" id="{46723F19-E9C3-4E6D-9D96-B442406DA3D0}"/>
                </a:ext>
              </a:extLst>
            </p:cNvPr>
            <p:cNvSpPr txBox="1"/>
            <p:nvPr/>
          </p:nvSpPr>
          <p:spPr>
            <a:xfrm>
              <a:off x="8811778" y="3611720"/>
              <a:ext cx="1047082" cy="338554"/>
            </a:xfrm>
            <a:prstGeom prst="rect">
              <a:avLst/>
            </a:prstGeom>
            <a:noFill/>
          </p:spPr>
          <p:txBody>
            <a:bodyPr wrap="none" rtlCol="0">
              <a:spAutoFit/>
            </a:bodyPr>
            <a:lstStyle/>
            <a:p>
              <a:pPr algn="r"/>
              <a:r>
                <a:rPr lang="en-US" sz="1600" dirty="0">
                  <a:solidFill>
                    <a:srgbClr val="3D8BB7"/>
                  </a:solidFill>
                  <a:latin typeface="Century Gothic" panose="020B0502020202020204" pitchFamily="34" charset="0"/>
                </a:rPr>
                <a:t>58%/54%</a:t>
              </a:r>
            </a:p>
          </p:txBody>
        </p:sp>
        <p:sp>
          <p:nvSpPr>
            <p:cNvPr id="120" name="Rectangle 119">
              <a:extLst>
                <a:ext uri="{FF2B5EF4-FFF2-40B4-BE49-F238E27FC236}">
                  <a16:creationId xmlns:a16="http://schemas.microsoft.com/office/drawing/2014/main" id="{093E1511-207D-4557-8B37-D79C5C460536}"/>
                </a:ext>
              </a:extLst>
            </p:cNvPr>
            <p:cNvSpPr/>
            <p:nvPr/>
          </p:nvSpPr>
          <p:spPr>
            <a:xfrm>
              <a:off x="6118447" y="3833863"/>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21" name="Rectangle 120">
              <a:extLst>
                <a:ext uri="{FF2B5EF4-FFF2-40B4-BE49-F238E27FC236}">
                  <a16:creationId xmlns:a16="http://schemas.microsoft.com/office/drawing/2014/main" id="{EA1F2082-291C-433D-B9E2-7110CF92FEB0}"/>
                </a:ext>
              </a:extLst>
            </p:cNvPr>
            <p:cNvSpPr/>
            <p:nvPr/>
          </p:nvSpPr>
          <p:spPr>
            <a:xfrm>
              <a:off x="6843208" y="3737059"/>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26" name="Rectangle 125">
              <a:extLst>
                <a:ext uri="{FF2B5EF4-FFF2-40B4-BE49-F238E27FC236}">
                  <a16:creationId xmlns:a16="http://schemas.microsoft.com/office/drawing/2014/main" id="{BE82B914-DDAD-4B4C-A326-AE44CEA6A957}"/>
                </a:ext>
              </a:extLst>
            </p:cNvPr>
            <p:cNvSpPr/>
            <p:nvPr/>
          </p:nvSpPr>
          <p:spPr>
            <a:xfrm>
              <a:off x="8305640" y="3756585"/>
              <a:ext cx="234115" cy="64437"/>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28" name="Rectangle 127">
              <a:extLst>
                <a:ext uri="{FF2B5EF4-FFF2-40B4-BE49-F238E27FC236}">
                  <a16:creationId xmlns:a16="http://schemas.microsoft.com/office/drawing/2014/main" id="{B3DC786B-B6AF-4EBD-9D08-6F889C930A3C}"/>
                </a:ext>
              </a:extLst>
            </p:cNvPr>
            <p:cNvSpPr/>
            <p:nvPr/>
          </p:nvSpPr>
          <p:spPr>
            <a:xfrm>
              <a:off x="7574728" y="3635459"/>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nvGrpSpPr>
          <p:cNvPr id="129" name="Group 128">
            <a:extLst>
              <a:ext uri="{FF2B5EF4-FFF2-40B4-BE49-F238E27FC236}">
                <a16:creationId xmlns:a16="http://schemas.microsoft.com/office/drawing/2014/main" id="{2D3797DA-53B1-4957-BF9B-1B9A3E74C4C3}"/>
              </a:ext>
            </a:extLst>
          </p:cNvPr>
          <p:cNvGrpSpPr/>
          <p:nvPr/>
        </p:nvGrpSpPr>
        <p:grpSpPr>
          <a:xfrm>
            <a:off x="4329482" y="1352882"/>
            <a:ext cx="7719729" cy="2146664"/>
            <a:chOff x="4329482" y="1352882"/>
            <a:chExt cx="7719729" cy="2146664"/>
          </a:xfrm>
        </p:grpSpPr>
        <p:grpSp>
          <p:nvGrpSpPr>
            <p:cNvPr id="130" name="Group 129">
              <a:extLst>
                <a:ext uri="{FF2B5EF4-FFF2-40B4-BE49-F238E27FC236}">
                  <a16:creationId xmlns:a16="http://schemas.microsoft.com/office/drawing/2014/main" id="{D5CE4AB7-0FAE-4D2F-8771-4A4707EF5A31}"/>
                </a:ext>
              </a:extLst>
            </p:cNvPr>
            <p:cNvGrpSpPr/>
            <p:nvPr/>
          </p:nvGrpSpPr>
          <p:grpSpPr>
            <a:xfrm>
              <a:off x="4329482" y="2071881"/>
              <a:ext cx="7719729" cy="1427665"/>
              <a:chOff x="3933242" y="2336041"/>
              <a:chExt cx="7719729" cy="1427665"/>
            </a:xfrm>
          </p:grpSpPr>
          <p:cxnSp>
            <p:nvCxnSpPr>
              <p:cNvPr id="132" name="Straight Connector 131">
                <a:extLst>
                  <a:ext uri="{FF2B5EF4-FFF2-40B4-BE49-F238E27FC236}">
                    <a16:creationId xmlns:a16="http://schemas.microsoft.com/office/drawing/2014/main" id="{55623457-FF27-4D4C-A74C-B3DD0E867906}"/>
                  </a:ext>
                </a:extLst>
              </p:cNvPr>
              <p:cNvCxnSpPr/>
              <p:nvPr/>
            </p:nvCxnSpPr>
            <p:spPr>
              <a:xfrm>
                <a:off x="3933242" y="3763706"/>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FC65554-BCCA-486A-8967-4CE21478516F}"/>
                  </a:ext>
                </a:extLst>
              </p:cNvPr>
              <p:cNvCxnSpPr/>
              <p:nvPr/>
            </p:nvCxnSpPr>
            <p:spPr>
              <a:xfrm>
                <a:off x="4639004" y="3447495"/>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90FF72A-2096-459C-9BC9-B21978D419C2}"/>
                  </a:ext>
                </a:extLst>
              </p:cNvPr>
              <p:cNvCxnSpPr/>
              <p:nvPr/>
            </p:nvCxnSpPr>
            <p:spPr>
              <a:xfrm>
                <a:off x="5376978" y="2994104"/>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AD4DAE12-EDBD-4EF8-867A-49549674C8EF}"/>
                  </a:ext>
                </a:extLst>
              </p:cNvPr>
              <p:cNvSpPr txBox="1"/>
              <p:nvPr/>
            </p:nvSpPr>
            <p:spPr>
              <a:xfrm>
                <a:off x="8811968" y="2336041"/>
                <a:ext cx="1047082" cy="338554"/>
              </a:xfrm>
              <a:prstGeom prst="rect">
                <a:avLst/>
              </a:prstGeom>
              <a:noFill/>
            </p:spPr>
            <p:txBody>
              <a:bodyPr wrap="none" rtlCol="0">
                <a:spAutoFit/>
              </a:bodyPr>
              <a:lstStyle/>
              <a:p>
                <a:pPr algn="r"/>
                <a:r>
                  <a:rPr lang="en-US" sz="1600" dirty="0">
                    <a:solidFill>
                      <a:srgbClr val="72891F"/>
                    </a:solidFill>
                    <a:latin typeface="Century Gothic" panose="020B0502020202020204" pitchFamily="34" charset="0"/>
                  </a:rPr>
                  <a:t>82%/96%</a:t>
                </a:r>
              </a:p>
            </p:txBody>
          </p:sp>
          <p:sp>
            <p:nvSpPr>
              <p:cNvPr id="137" name="TextBox 136">
                <a:extLst>
                  <a:ext uri="{FF2B5EF4-FFF2-40B4-BE49-F238E27FC236}">
                    <a16:creationId xmlns:a16="http://schemas.microsoft.com/office/drawing/2014/main" id="{607A22C4-D634-435E-A6AC-A39F7E51ADA2}"/>
                  </a:ext>
                </a:extLst>
              </p:cNvPr>
              <p:cNvSpPr txBox="1"/>
              <p:nvPr/>
            </p:nvSpPr>
            <p:spPr>
              <a:xfrm>
                <a:off x="10206741" y="2336497"/>
                <a:ext cx="1446230" cy="338554"/>
              </a:xfrm>
              <a:prstGeom prst="rect">
                <a:avLst/>
              </a:prstGeom>
              <a:noFill/>
            </p:spPr>
            <p:txBody>
              <a:bodyPr wrap="none" rtlCol="0">
                <a:spAutoFit/>
              </a:bodyPr>
              <a:lstStyle/>
              <a:p>
                <a:r>
                  <a:rPr lang="en-US" sz="1600" dirty="0">
                    <a:solidFill>
                      <a:srgbClr val="4A632B"/>
                    </a:solidFill>
                    <a:latin typeface="Century Gothic" panose="020B0502020202020204" pitchFamily="34" charset="0"/>
                  </a:rPr>
                  <a:t>Smart Phone</a:t>
                </a:r>
              </a:p>
            </p:txBody>
          </p:sp>
          <p:cxnSp>
            <p:nvCxnSpPr>
              <p:cNvPr id="138" name="Straight Connector 137">
                <a:extLst>
                  <a:ext uri="{FF2B5EF4-FFF2-40B4-BE49-F238E27FC236}">
                    <a16:creationId xmlns:a16="http://schemas.microsoft.com/office/drawing/2014/main" id="{E1A38763-A963-40F1-87C4-87D34A253745}"/>
                  </a:ext>
                </a:extLst>
              </p:cNvPr>
              <p:cNvCxnSpPr/>
              <p:nvPr/>
            </p:nvCxnSpPr>
            <p:spPr>
              <a:xfrm>
                <a:off x="6097901" y="2716470"/>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613E8FA-4A71-4D63-A47B-E606B102A5DE}"/>
                  </a:ext>
                </a:extLst>
              </p:cNvPr>
              <p:cNvCxnSpPr/>
              <p:nvPr/>
            </p:nvCxnSpPr>
            <p:spPr>
              <a:xfrm>
                <a:off x="6828151" y="2516445"/>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A37FD15-4B7E-40F4-8CA8-AB020577C183}"/>
                  </a:ext>
                </a:extLst>
              </p:cNvPr>
              <p:cNvCxnSpPr/>
              <p:nvPr/>
            </p:nvCxnSpPr>
            <p:spPr>
              <a:xfrm>
                <a:off x="7559671" y="2384365"/>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grpSp>
        <p:sp>
          <p:nvSpPr>
            <p:cNvPr id="131" name="Rectangle 130">
              <a:extLst>
                <a:ext uri="{FF2B5EF4-FFF2-40B4-BE49-F238E27FC236}">
                  <a16:creationId xmlns:a16="http://schemas.microsoft.com/office/drawing/2014/main" id="{B59C3292-1C24-4239-85B0-6677AA38A6C4}"/>
                </a:ext>
              </a:extLst>
            </p:cNvPr>
            <p:cNvSpPr/>
            <p:nvPr/>
          </p:nvSpPr>
          <p:spPr>
            <a:xfrm>
              <a:off x="8706534" y="1352882"/>
              <a:ext cx="234115" cy="64437"/>
            </a:xfrm>
            <a:prstGeom prst="rect">
              <a:avLst/>
            </a:prstGeom>
            <a:solidFill>
              <a:schemeClr val="bg1"/>
            </a:solidFill>
            <a:ln w="19050">
              <a:solidFill>
                <a:srgbClr val="72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nvGrpSpPr>
          <p:cNvPr id="141" name="Group 140">
            <a:extLst>
              <a:ext uri="{FF2B5EF4-FFF2-40B4-BE49-F238E27FC236}">
                <a16:creationId xmlns:a16="http://schemas.microsoft.com/office/drawing/2014/main" id="{2EBFE27E-4D4A-4617-9CBC-EB9A0F9C632F}"/>
              </a:ext>
            </a:extLst>
          </p:cNvPr>
          <p:cNvGrpSpPr/>
          <p:nvPr/>
        </p:nvGrpSpPr>
        <p:grpSpPr>
          <a:xfrm>
            <a:off x="4318369" y="1491663"/>
            <a:ext cx="7747185" cy="478622"/>
            <a:chOff x="4826369" y="1491663"/>
            <a:chExt cx="7747185" cy="478622"/>
          </a:xfrm>
        </p:grpSpPr>
        <p:grpSp>
          <p:nvGrpSpPr>
            <p:cNvPr id="142" name="Group 141">
              <a:extLst>
                <a:ext uri="{FF2B5EF4-FFF2-40B4-BE49-F238E27FC236}">
                  <a16:creationId xmlns:a16="http://schemas.microsoft.com/office/drawing/2014/main" id="{6CFCCF27-F8B9-456A-9530-E54364E1F707}"/>
                </a:ext>
              </a:extLst>
            </p:cNvPr>
            <p:cNvGrpSpPr/>
            <p:nvPr/>
          </p:nvGrpSpPr>
          <p:grpSpPr>
            <a:xfrm>
              <a:off x="4826369" y="1491663"/>
              <a:ext cx="7747185" cy="478622"/>
              <a:chOff x="4430129" y="1755823"/>
              <a:chExt cx="7747185" cy="478622"/>
            </a:xfrm>
          </p:grpSpPr>
          <p:cxnSp>
            <p:nvCxnSpPr>
              <p:cNvPr id="144" name="Straight Connector 143">
                <a:extLst>
                  <a:ext uri="{FF2B5EF4-FFF2-40B4-BE49-F238E27FC236}">
                    <a16:creationId xmlns:a16="http://schemas.microsoft.com/office/drawing/2014/main" id="{011D61FB-EE3B-4912-B502-AC52A8621A69}"/>
                  </a:ext>
                </a:extLst>
              </p:cNvPr>
              <p:cNvCxnSpPr/>
              <p:nvPr/>
            </p:nvCxnSpPr>
            <p:spPr>
              <a:xfrm>
                <a:off x="4430129" y="2234445"/>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34B9D52-A76B-47CD-AEAB-70856E7B09D7}"/>
                  </a:ext>
                </a:extLst>
              </p:cNvPr>
              <p:cNvCxnSpPr/>
              <p:nvPr/>
            </p:nvCxnSpPr>
            <p:spPr>
              <a:xfrm>
                <a:off x="5140124" y="1987309"/>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73814E4-ADD6-4341-BC96-898F544ECDCB}"/>
                  </a:ext>
                </a:extLst>
              </p:cNvPr>
              <p:cNvCxnSpPr/>
              <p:nvPr/>
            </p:nvCxnSpPr>
            <p:spPr>
              <a:xfrm>
                <a:off x="5872979" y="1952584"/>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5A01D414-AC52-4FFF-A539-950DF7F305B5}"/>
                  </a:ext>
                </a:extLst>
              </p:cNvPr>
              <p:cNvSpPr txBox="1"/>
              <p:nvPr/>
            </p:nvSpPr>
            <p:spPr>
              <a:xfrm>
                <a:off x="9312603" y="1771697"/>
                <a:ext cx="1047082" cy="338554"/>
              </a:xfrm>
              <a:prstGeom prst="rect">
                <a:avLst/>
              </a:prstGeom>
              <a:noFill/>
            </p:spPr>
            <p:txBody>
              <a:bodyPr wrap="none" rtlCol="0">
                <a:spAutoFit/>
              </a:bodyPr>
              <a:lstStyle/>
              <a:p>
                <a:pPr algn="r"/>
                <a:r>
                  <a:rPr lang="en-US" sz="1600" dirty="0">
                    <a:solidFill>
                      <a:srgbClr val="CF731F"/>
                    </a:solidFill>
                    <a:latin typeface="Century Gothic" panose="020B0502020202020204" pitchFamily="34" charset="0"/>
                  </a:rPr>
                  <a:t>88%/91%</a:t>
                </a:r>
              </a:p>
            </p:txBody>
          </p:sp>
          <p:sp>
            <p:nvSpPr>
              <p:cNvPr id="148" name="TextBox 147">
                <a:extLst>
                  <a:ext uri="{FF2B5EF4-FFF2-40B4-BE49-F238E27FC236}">
                    <a16:creationId xmlns:a16="http://schemas.microsoft.com/office/drawing/2014/main" id="{7522046A-CF5C-4CE5-B0C1-808DBAF594D7}"/>
                  </a:ext>
                </a:extLst>
              </p:cNvPr>
              <p:cNvSpPr txBox="1"/>
              <p:nvPr/>
            </p:nvSpPr>
            <p:spPr>
              <a:xfrm>
                <a:off x="10718260" y="1755823"/>
                <a:ext cx="1459054" cy="338554"/>
              </a:xfrm>
              <a:prstGeom prst="rect">
                <a:avLst/>
              </a:prstGeom>
              <a:noFill/>
            </p:spPr>
            <p:txBody>
              <a:bodyPr wrap="none" rtlCol="0">
                <a:spAutoFit/>
              </a:bodyPr>
              <a:lstStyle/>
              <a:p>
                <a:r>
                  <a:rPr lang="en-US" sz="1600" dirty="0">
                    <a:solidFill>
                      <a:srgbClr val="CF731F"/>
                    </a:solidFill>
                    <a:latin typeface="Century Gothic" panose="020B0502020202020204" pitchFamily="34" charset="0"/>
                  </a:rPr>
                  <a:t>Desk/Laptop</a:t>
                </a:r>
              </a:p>
            </p:txBody>
          </p:sp>
          <p:cxnSp>
            <p:nvCxnSpPr>
              <p:cNvPr id="151" name="Straight Connector 150">
                <a:extLst>
                  <a:ext uri="{FF2B5EF4-FFF2-40B4-BE49-F238E27FC236}">
                    <a16:creationId xmlns:a16="http://schemas.microsoft.com/office/drawing/2014/main" id="{CE169290-E742-4E17-9F6E-155194F2CAA2}"/>
                  </a:ext>
                </a:extLst>
              </p:cNvPr>
              <p:cNvCxnSpPr/>
              <p:nvPr/>
            </p:nvCxnSpPr>
            <p:spPr>
              <a:xfrm>
                <a:off x="6612882" y="1992457"/>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2E61CF5-F1E9-46D9-96D9-4636555FBE44}"/>
                  </a:ext>
                </a:extLst>
              </p:cNvPr>
              <p:cNvCxnSpPr/>
              <p:nvPr/>
            </p:nvCxnSpPr>
            <p:spPr>
              <a:xfrm>
                <a:off x="7336782" y="1941657"/>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B89DB59C-5DFC-42E1-8299-C0E68D09E5A5}"/>
                  </a:ext>
                </a:extLst>
              </p:cNvPr>
              <p:cNvCxnSpPr/>
              <p:nvPr/>
            </p:nvCxnSpPr>
            <p:spPr>
              <a:xfrm>
                <a:off x="8091065" y="1964999"/>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grpSp>
        <p:sp>
          <p:nvSpPr>
            <p:cNvPr id="143" name="Rectangle 142">
              <a:extLst>
                <a:ext uri="{FF2B5EF4-FFF2-40B4-BE49-F238E27FC236}">
                  <a16:creationId xmlns:a16="http://schemas.microsoft.com/office/drawing/2014/main" id="{DA9905F4-D13B-4A6C-8E0D-F2CC73253993}"/>
                </a:ext>
              </a:extLst>
            </p:cNvPr>
            <p:cNvSpPr/>
            <p:nvPr/>
          </p:nvSpPr>
          <p:spPr>
            <a:xfrm>
              <a:off x="9221107" y="1585720"/>
              <a:ext cx="234115" cy="64437"/>
            </a:xfrm>
            <a:prstGeom prst="rect">
              <a:avLst/>
            </a:prstGeom>
            <a:solidFill>
              <a:schemeClr val="bg1"/>
            </a:solidFill>
            <a:ln w="19050">
              <a:solidFill>
                <a:srgbClr val="E28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spTree>
    <p:extLst>
      <p:ext uri="{BB962C8B-B14F-4D97-AF65-F5344CB8AC3E}">
        <p14:creationId xmlns:p14="http://schemas.microsoft.com/office/powerpoint/2010/main" val="1204496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3000">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14:bounceEnd="23000">
                                          <p:cBhvr additive="base">
                                            <p:cTn id="7" dur="2000" fill="hold"/>
                                            <p:tgtEl>
                                              <p:spTgt spid="141"/>
                                            </p:tgtEl>
                                            <p:attrNameLst>
                                              <p:attrName>ppt_x</p:attrName>
                                            </p:attrNameLst>
                                          </p:cBhvr>
                                          <p:tavLst>
                                            <p:tav tm="0">
                                              <p:val>
                                                <p:strVal val="0-#ppt_w/2"/>
                                              </p:val>
                                            </p:tav>
                                            <p:tav tm="100000">
                                              <p:val>
                                                <p:strVal val="#ppt_x"/>
                                              </p:val>
                                            </p:tav>
                                          </p:tavLst>
                                        </p:anim>
                                        <p:anim calcmode="lin" valueType="num" p14:bounceEnd="23000">
                                          <p:cBhvr additive="base">
                                            <p:cTn id="8" dur="2000" fill="hold"/>
                                            <p:tgtEl>
                                              <p:spTgt spid="14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23000">
                                      <p:stCondLst>
                                        <p:cond delay="200"/>
                                      </p:stCondLst>
                                      <p:childTnLst>
                                        <p:set>
                                          <p:cBhvr>
                                            <p:cTn id="10" dur="1" fill="hold">
                                              <p:stCondLst>
                                                <p:cond delay="0"/>
                                              </p:stCondLst>
                                            </p:cTn>
                                            <p:tgtEl>
                                              <p:spTgt spid="129"/>
                                            </p:tgtEl>
                                            <p:attrNameLst>
                                              <p:attrName>style.visibility</p:attrName>
                                            </p:attrNameLst>
                                          </p:cBhvr>
                                          <p:to>
                                            <p:strVal val="visible"/>
                                          </p:to>
                                        </p:set>
                                        <p:anim calcmode="lin" valueType="num" p14:bounceEnd="23000">
                                          <p:cBhvr additive="base">
                                            <p:cTn id="11" dur="2000" fill="hold"/>
                                            <p:tgtEl>
                                              <p:spTgt spid="129"/>
                                            </p:tgtEl>
                                            <p:attrNameLst>
                                              <p:attrName>ppt_x</p:attrName>
                                            </p:attrNameLst>
                                          </p:cBhvr>
                                          <p:tavLst>
                                            <p:tav tm="0">
                                              <p:val>
                                                <p:strVal val="0-#ppt_w/2"/>
                                              </p:val>
                                            </p:tav>
                                            <p:tav tm="100000">
                                              <p:val>
                                                <p:strVal val="#ppt_x"/>
                                              </p:val>
                                            </p:tav>
                                          </p:tavLst>
                                        </p:anim>
                                        <p:anim calcmode="lin" valueType="num" p14:bounceEnd="23000">
                                          <p:cBhvr additive="base">
                                            <p:cTn id="12" dur="2000" fill="hold"/>
                                            <p:tgtEl>
                                              <p:spTgt spid="12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23000">
                                      <p:stCondLst>
                                        <p:cond delay="400"/>
                                      </p:stCondLst>
                                      <p:childTnLst>
                                        <p:set>
                                          <p:cBhvr>
                                            <p:cTn id="14" dur="1" fill="hold">
                                              <p:stCondLst>
                                                <p:cond delay="0"/>
                                              </p:stCondLst>
                                            </p:cTn>
                                            <p:tgtEl>
                                              <p:spTgt spid="110"/>
                                            </p:tgtEl>
                                            <p:attrNameLst>
                                              <p:attrName>style.visibility</p:attrName>
                                            </p:attrNameLst>
                                          </p:cBhvr>
                                          <p:to>
                                            <p:strVal val="visible"/>
                                          </p:to>
                                        </p:set>
                                        <p:anim calcmode="lin" valueType="num" p14:bounceEnd="23000">
                                          <p:cBhvr additive="base">
                                            <p:cTn id="15" dur="2000" fill="hold"/>
                                            <p:tgtEl>
                                              <p:spTgt spid="110"/>
                                            </p:tgtEl>
                                            <p:attrNameLst>
                                              <p:attrName>ppt_x</p:attrName>
                                            </p:attrNameLst>
                                          </p:cBhvr>
                                          <p:tavLst>
                                            <p:tav tm="0">
                                              <p:val>
                                                <p:strVal val="0-#ppt_w/2"/>
                                              </p:val>
                                            </p:tav>
                                            <p:tav tm="100000">
                                              <p:val>
                                                <p:strVal val="#ppt_x"/>
                                              </p:val>
                                            </p:tav>
                                          </p:tavLst>
                                        </p:anim>
                                        <p:anim calcmode="lin" valueType="num" p14:bounceEnd="23000">
                                          <p:cBhvr additive="base">
                                            <p:cTn id="16" dur="2000" fill="hold"/>
                                            <p:tgtEl>
                                              <p:spTgt spid="11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23000">
                                      <p:stCondLst>
                                        <p:cond delay="600"/>
                                      </p:stCondLst>
                                      <p:childTnLst>
                                        <p:set>
                                          <p:cBhvr>
                                            <p:cTn id="18" dur="1" fill="hold">
                                              <p:stCondLst>
                                                <p:cond delay="0"/>
                                              </p:stCondLst>
                                            </p:cTn>
                                            <p:tgtEl>
                                              <p:spTgt spid="89"/>
                                            </p:tgtEl>
                                            <p:attrNameLst>
                                              <p:attrName>style.visibility</p:attrName>
                                            </p:attrNameLst>
                                          </p:cBhvr>
                                          <p:to>
                                            <p:strVal val="visible"/>
                                          </p:to>
                                        </p:set>
                                        <p:anim calcmode="lin" valueType="num" p14:bounceEnd="23000">
                                          <p:cBhvr additive="base">
                                            <p:cTn id="19" dur="2000" fill="hold"/>
                                            <p:tgtEl>
                                              <p:spTgt spid="89"/>
                                            </p:tgtEl>
                                            <p:attrNameLst>
                                              <p:attrName>ppt_x</p:attrName>
                                            </p:attrNameLst>
                                          </p:cBhvr>
                                          <p:tavLst>
                                            <p:tav tm="0">
                                              <p:val>
                                                <p:strVal val="0-#ppt_w/2"/>
                                              </p:val>
                                            </p:tav>
                                            <p:tav tm="100000">
                                              <p:val>
                                                <p:strVal val="#ppt_x"/>
                                              </p:val>
                                            </p:tav>
                                          </p:tavLst>
                                        </p:anim>
                                        <p:anim calcmode="lin" valueType="num" p14:bounceEnd="23000">
                                          <p:cBhvr additive="base">
                                            <p:cTn id="20" dur="2000" fill="hold"/>
                                            <p:tgtEl>
                                              <p:spTgt spid="8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23000">
                                      <p:stCondLst>
                                        <p:cond delay="800"/>
                                      </p:stCondLst>
                                      <p:childTnLst>
                                        <p:set>
                                          <p:cBhvr>
                                            <p:cTn id="22" dur="1" fill="hold">
                                              <p:stCondLst>
                                                <p:cond delay="0"/>
                                              </p:stCondLst>
                                            </p:cTn>
                                            <p:tgtEl>
                                              <p:spTgt spid="100"/>
                                            </p:tgtEl>
                                            <p:attrNameLst>
                                              <p:attrName>style.visibility</p:attrName>
                                            </p:attrNameLst>
                                          </p:cBhvr>
                                          <p:to>
                                            <p:strVal val="visible"/>
                                          </p:to>
                                        </p:set>
                                        <p:anim calcmode="lin" valueType="num" p14:bounceEnd="23000">
                                          <p:cBhvr additive="base">
                                            <p:cTn id="23" dur="2000" fill="hold"/>
                                            <p:tgtEl>
                                              <p:spTgt spid="100"/>
                                            </p:tgtEl>
                                            <p:attrNameLst>
                                              <p:attrName>ppt_x</p:attrName>
                                            </p:attrNameLst>
                                          </p:cBhvr>
                                          <p:tavLst>
                                            <p:tav tm="0">
                                              <p:val>
                                                <p:strVal val="0-#ppt_w/2"/>
                                              </p:val>
                                            </p:tav>
                                            <p:tav tm="100000">
                                              <p:val>
                                                <p:strVal val="#ppt_x"/>
                                              </p:val>
                                            </p:tav>
                                          </p:tavLst>
                                        </p:anim>
                                        <p:anim calcmode="lin" valueType="num" p14:bounceEnd="23000">
                                          <p:cBhvr additive="base">
                                            <p:cTn id="24" dur="2000" fill="hold"/>
                                            <p:tgtEl>
                                              <p:spTgt spid="100"/>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23000">
                                      <p:stCondLst>
                                        <p:cond delay="1000"/>
                                      </p:stCondLst>
                                      <p:childTnLst>
                                        <p:set>
                                          <p:cBhvr>
                                            <p:cTn id="26" dur="1" fill="hold">
                                              <p:stCondLst>
                                                <p:cond delay="0"/>
                                              </p:stCondLst>
                                            </p:cTn>
                                            <p:tgtEl>
                                              <p:spTgt spid="82"/>
                                            </p:tgtEl>
                                            <p:attrNameLst>
                                              <p:attrName>style.visibility</p:attrName>
                                            </p:attrNameLst>
                                          </p:cBhvr>
                                          <p:to>
                                            <p:strVal val="visible"/>
                                          </p:to>
                                        </p:set>
                                        <p:anim calcmode="lin" valueType="num" p14:bounceEnd="23000">
                                          <p:cBhvr additive="base">
                                            <p:cTn id="27" dur="2000" fill="hold"/>
                                            <p:tgtEl>
                                              <p:spTgt spid="82"/>
                                            </p:tgtEl>
                                            <p:attrNameLst>
                                              <p:attrName>ppt_x</p:attrName>
                                            </p:attrNameLst>
                                          </p:cBhvr>
                                          <p:tavLst>
                                            <p:tav tm="0">
                                              <p:val>
                                                <p:strVal val="0-#ppt_w/2"/>
                                              </p:val>
                                            </p:tav>
                                            <p:tav tm="100000">
                                              <p:val>
                                                <p:strVal val="#ppt_x"/>
                                              </p:val>
                                            </p:tav>
                                          </p:tavLst>
                                        </p:anim>
                                        <p:anim calcmode="lin" valueType="num" p14:bounceEnd="23000">
                                          <p:cBhvr additive="base">
                                            <p:cTn id="28" dur="2000" fill="hold"/>
                                            <p:tgtEl>
                                              <p:spTgt spid="82"/>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14:presetBounceEnd="23000">
                                      <p:stCondLst>
                                        <p:cond delay="1200"/>
                                      </p:stCondLst>
                                      <p:childTnLst>
                                        <p:set>
                                          <p:cBhvr>
                                            <p:cTn id="30" dur="1" fill="hold">
                                              <p:stCondLst>
                                                <p:cond delay="0"/>
                                              </p:stCondLst>
                                            </p:cTn>
                                            <p:tgtEl>
                                              <p:spTgt spid="72"/>
                                            </p:tgtEl>
                                            <p:attrNameLst>
                                              <p:attrName>style.visibility</p:attrName>
                                            </p:attrNameLst>
                                          </p:cBhvr>
                                          <p:to>
                                            <p:strVal val="visible"/>
                                          </p:to>
                                        </p:set>
                                        <p:anim calcmode="lin" valueType="num" p14:bounceEnd="23000">
                                          <p:cBhvr additive="base">
                                            <p:cTn id="31" dur="2000" fill="hold"/>
                                            <p:tgtEl>
                                              <p:spTgt spid="72"/>
                                            </p:tgtEl>
                                            <p:attrNameLst>
                                              <p:attrName>ppt_x</p:attrName>
                                            </p:attrNameLst>
                                          </p:cBhvr>
                                          <p:tavLst>
                                            <p:tav tm="0">
                                              <p:val>
                                                <p:strVal val="0-#ppt_w/2"/>
                                              </p:val>
                                            </p:tav>
                                            <p:tav tm="100000">
                                              <p:val>
                                                <p:strVal val="#ppt_x"/>
                                              </p:val>
                                            </p:tav>
                                          </p:tavLst>
                                        </p:anim>
                                        <p:anim calcmode="lin" valueType="num" p14:bounceEnd="23000">
                                          <p:cBhvr additive="base">
                                            <p:cTn id="32" dur="2000" fill="hold"/>
                                            <p:tgtEl>
                                              <p:spTgt spid="72"/>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14:presetBounceEnd="23000">
                                      <p:stCondLst>
                                        <p:cond delay="1400"/>
                                      </p:stCondLst>
                                      <p:childTnLst>
                                        <p:set>
                                          <p:cBhvr>
                                            <p:cTn id="34" dur="1" fill="hold">
                                              <p:stCondLst>
                                                <p:cond delay="0"/>
                                              </p:stCondLst>
                                            </p:cTn>
                                            <p:tgtEl>
                                              <p:spTgt spid="66"/>
                                            </p:tgtEl>
                                            <p:attrNameLst>
                                              <p:attrName>style.visibility</p:attrName>
                                            </p:attrNameLst>
                                          </p:cBhvr>
                                          <p:to>
                                            <p:strVal val="visible"/>
                                          </p:to>
                                        </p:set>
                                        <p:anim calcmode="lin" valueType="num" p14:bounceEnd="23000">
                                          <p:cBhvr additive="base">
                                            <p:cTn id="35" dur="2000" fill="hold"/>
                                            <p:tgtEl>
                                              <p:spTgt spid="66"/>
                                            </p:tgtEl>
                                            <p:attrNameLst>
                                              <p:attrName>ppt_x</p:attrName>
                                            </p:attrNameLst>
                                          </p:cBhvr>
                                          <p:tavLst>
                                            <p:tav tm="0">
                                              <p:val>
                                                <p:strVal val="0-#ppt_w/2"/>
                                              </p:val>
                                            </p:tav>
                                            <p:tav tm="100000">
                                              <p:val>
                                                <p:strVal val="#ppt_x"/>
                                              </p:val>
                                            </p:tav>
                                          </p:tavLst>
                                        </p:anim>
                                        <p:anim calcmode="lin" valueType="num" p14:bounceEnd="23000">
                                          <p:cBhvr additive="base">
                                            <p:cTn id="36" dur="20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2000" fill="hold"/>
                                            <p:tgtEl>
                                              <p:spTgt spid="141"/>
                                            </p:tgtEl>
                                            <p:attrNameLst>
                                              <p:attrName>ppt_x</p:attrName>
                                            </p:attrNameLst>
                                          </p:cBhvr>
                                          <p:tavLst>
                                            <p:tav tm="0">
                                              <p:val>
                                                <p:strVal val="0-#ppt_w/2"/>
                                              </p:val>
                                            </p:tav>
                                            <p:tav tm="100000">
                                              <p:val>
                                                <p:strVal val="#ppt_x"/>
                                              </p:val>
                                            </p:tav>
                                          </p:tavLst>
                                        </p:anim>
                                        <p:anim calcmode="lin" valueType="num">
                                          <p:cBhvr additive="base">
                                            <p:cTn id="8" dur="2000" fill="hold"/>
                                            <p:tgtEl>
                                              <p:spTgt spid="14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129"/>
                                            </p:tgtEl>
                                            <p:attrNameLst>
                                              <p:attrName>style.visibility</p:attrName>
                                            </p:attrNameLst>
                                          </p:cBhvr>
                                          <p:to>
                                            <p:strVal val="visible"/>
                                          </p:to>
                                        </p:set>
                                        <p:anim calcmode="lin" valueType="num">
                                          <p:cBhvr additive="base">
                                            <p:cTn id="11" dur="2000" fill="hold"/>
                                            <p:tgtEl>
                                              <p:spTgt spid="129"/>
                                            </p:tgtEl>
                                            <p:attrNameLst>
                                              <p:attrName>ppt_x</p:attrName>
                                            </p:attrNameLst>
                                          </p:cBhvr>
                                          <p:tavLst>
                                            <p:tav tm="0">
                                              <p:val>
                                                <p:strVal val="0-#ppt_w/2"/>
                                              </p:val>
                                            </p:tav>
                                            <p:tav tm="100000">
                                              <p:val>
                                                <p:strVal val="#ppt_x"/>
                                              </p:val>
                                            </p:tav>
                                          </p:tavLst>
                                        </p:anim>
                                        <p:anim calcmode="lin" valueType="num">
                                          <p:cBhvr additive="base">
                                            <p:cTn id="12" dur="2000" fill="hold"/>
                                            <p:tgtEl>
                                              <p:spTgt spid="12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400"/>
                                      </p:stCondLst>
                                      <p:childTnLst>
                                        <p:set>
                                          <p:cBhvr>
                                            <p:cTn id="14" dur="1" fill="hold">
                                              <p:stCondLst>
                                                <p:cond delay="0"/>
                                              </p:stCondLst>
                                            </p:cTn>
                                            <p:tgtEl>
                                              <p:spTgt spid="110"/>
                                            </p:tgtEl>
                                            <p:attrNameLst>
                                              <p:attrName>style.visibility</p:attrName>
                                            </p:attrNameLst>
                                          </p:cBhvr>
                                          <p:to>
                                            <p:strVal val="visible"/>
                                          </p:to>
                                        </p:set>
                                        <p:anim calcmode="lin" valueType="num">
                                          <p:cBhvr additive="base">
                                            <p:cTn id="15" dur="2000" fill="hold"/>
                                            <p:tgtEl>
                                              <p:spTgt spid="110"/>
                                            </p:tgtEl>
                                            <p:attrNameLst>
                                              <p:attrName>ppt_x</p:attrName>
                                            </p:attrNameLst>
                                          </p:cBhvr>
                                          <p:tavLst>
                                            <p:tav tm="0">
                                              <p:val>
                                                <p:strVal val="0-#ppt_w/2"/>
                                              </p:val>
                                            </p:tav>
                                            <p:tav tm="100000">
                                              <p:val>
                                                <p:strVal val="#ppt_x"/>
                                              </p:val>
                                            </p:tav>
                                          </p:tavLst>
                                        </p:anim>
                                        <p:anim calcmode="lin" valueType="num">
                                          <p:cBhvr additive="base">
                                            <p:cTn id="16" dur="2000" fill="hold"/>
                                            <p:tgtEl>
                                              <p:spTgt spid="11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600"/>
                                      </p:stCondLst>
                                      <p:childTnLst>
                                        <p:set>
                                          <p:cBhvr>
                                            <p:cTn id="18" dur="1" fill="hold">
                                              <p:stCondLst>
                                                <p:cond delay="0"/>
                                              </p:stCondLst>
                                            </p:cTn>
                                            <p:tgtEl>
                                              <p:spTgt spid="89"/>
                                            </p:tgtEl>
                                            <p:attrNameLst>
                                              <p:attrName>style.visibility</p:attrName>
                                            </p:attrNameLst>
                                          </p:cBhvr>
                                          <p:to>
                                            <p:strVal val="visible"/>
                                          </p:to>
                                        </p:set>
                                        <p:anim calcmode="lin" valueType="num">
                                          <p:cBhvr additive="base">
                                            <p:cTn id="19" dur="2000" fill="hold"/>
                                            <p:tgtEl>
                                              <p:spTgt spid="89"/>
                                            </p:tgtEl>
                                            <p:attrNameLst>
                                              <p:attrName>ppt_x</p:attrName>
                                            </p:attrNameLst>
                                          </p:cBhvr>
                                          <p:tavLst>
                                            <p:tav tm="0">
                                              <p:val>
                                                <p:strVal val="0-#ppt_w/2"/>
                                              </p:val>
                                            </p:tav>
                                            <p:tav tm="100000">
                                              <p:val>
                                                <p:strVal val="#ppt_x"/>
                                              </p:val>
                                            </p:tav>
                                          </p:tavLst>
                                        </p:anim>
                                        <p:anim calcmode="lin" valueType="num">
                                          <p:cBhvr additive="base">
                                            <p:cTn id="20" dur="2000" fill="hold"/>
                                            <p:tgtEl>
                                              <p:spTgt spid="8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800"/>
                                      </p:stCondLst>
                                      <p:childTnLst>
                                        <p:set>
                                          <p:cBhvr>
                                            <p:cTn id="22" dur="1" fill="hold">
                                              <p:stCondLst>
                                                <p:cond delay="0"/>
                                              </p:stCondLst>
                                            </p:cTn>
                                            <p:tgtEl>
                                              <p:spTgt spid="100"/>
                                            </p:tgtEl>
                                            <p:attrNameLst>
                                              <p:attrName>style.visibility</p:attrName>
                                            </p:attrNameLst>
                                          </p:cBhvr>
                                          <p:to>
                                            <p:strVal val="visible"/>
                                          </p:to>
                                        </p:set>
                                        <p:anim calcmode="lin" valueType="num">
                                          <p:cBhvr additive="base">
                                            <p:cTn id="23" dur="2000" fill="hold"/>
                                            <p:tgtEl>
                                              <p:spTgt spid="100"/>
                                            </p:tgtEl>
                                            <p:attrNameLst>
                                              <p:attrName>ppt_x</p:attrName>
                                            </p:attrNameLst>
                                          </p:cBhvr>
                                          <p:tavLst>
                                            <p:tav tm="0">
                                              <p:val>
                                                <p:strVal val="0-#ppt_w/2"/>
                                              </p:val>
                                            </p:tav>
                                            <p:tav tm="100000">
                                              <p:val>
                                                <p:strVal val="#ppt_x"/>
                                              </p:val>
                                            </p:tav>
                                          </p:tavLst>
                                        </p:anim>
                                        <p:anim calcmode="lin" valueType="num">
                                          <p:cBhvr additive="base">
                                            <p:cTn id="24" dur="2000" fill="hold"/>
                                            <p:tgtEl>
                                              <p:spTgt spid="100"/>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000"/>
                                      </p:stCondLst>
                                      <p:childTnLst>
                                        <p:set>
                                          <p:cBhvr>
                                            <p:cTn id="26" dur="1" fill="hold">
                                              <p:stCondLst>
                                                <p:cond delay="0"/>
                                              </p:stCondLst>
                                            </p:cTn>
                                            <p:tgtEl>
                                              <p:spTgt spid="82"/>
                                            </p:tgtEl>
                                            <p:attrNameLst>
                                              <p:attrName>style.visibility</p:attrName>
                                            </p:attrNameLst>
                                          </p:cBhvr>
                                          <p:to>
                                            <p:strVal val="visible"/>
                                          </p:to>
                                        </p:set>
                                        <p:anim calcmode="lin" valueType="num">
                                          <p:cBhvr additive="base">
                                            <p:cTn id="27" dur="2000" fill="hold"/>
                                            <p:tgtEl>
                                              <p:spTgt spid="82"/>
                                            </p:tgtEl>
                                            <p:attrNameLst>
                                              <p:attrName>ppt_x</p:attrName>
                                            </p:attrNameLst>
                                          </p:cBhvr>
                                          <p:tavLst>
                                            <p:tav tm="0">
                                              <p:val>
                                                <p:strVal val="0-#ppt_w/2"/>
                                              </p:val>
                                            </p:tav>
                                            <p:tav tm="100000">
                                              <p:val>
                                                <p:strVal val="#ppt_x"/>
                                              </p:val>
                                            </p:tav>
                                          </p:tavLst>
                                        </p:anim>
                                        <p:anim calcmode="lin" valueType="num">
                                          <p:cBhvr additive="base">
                                            <p:cTn id="28" dur="2000" fill="hold"/>
                                            <p:tgtEl>
                                              <p:spTgt spid="82"/>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120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2000" fill="hold"/>
                                            <p:tgtEl>
                                              <p:spTgt spid="72"/>
                                            </p:tgtEl>
                                            <p:attrNameLst>
                                              <p:attrName>ppt_x</p:attrName>
                                            </p:attrNameLst>
                                          </p:cBhvr>
                                          <p:tavLst>
                                            <p:tav tm="0">
                                              <p:val>
                                                <p:strVal val="0-#ppt_w/2"/>
                                              </p:val>
                                            </p:tav>
                                            <p:tav tm="100000">
                                              <p:val>
                                                <p:strVal val="#ppt_x"/>
                                              </p:val>
                                            </p:tav>
                                          </p:tavLst>
                                        </p:anim>
                                        <p:anim calcmode="lin" valueType="num">
                                          <p:cBhvr additive="base">
                                            <p:cTn id="32" dur="2000" fill="hold"/>
                                            <p:tgtEl>
                                              <p:spTgt spid="72"/>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1400"/>
                                      </p:stCondLst>
                                      <p:childTnLst>
                                        <p:set>
                                          <p:cBhvr>
                                            <p:cTn id="34" dur="1" fill="hold">
                                              <p:stCondLst>
                                                <p:cond delay="0"/>
                                              </p:stCondLst>
                                            </p:cTn>
                                            <p:tgtEl>
                                              <p:spTgt spid="66"/>
                                            </p:tgtEl>
                                            <p:attrNameLst>
                                              <p:attrName>style.visibility</p:attrName>
                                            </p:attrNameLst>
                                          </p:cBhvr>
                                          <p:to>
                                            <p:strVal val="visible"/>
                                          </p:to>
                                        </p:set>
                                        <p:anim calcmode="lin" valueType="num">
                                          <p:cBhvr additive="base">
                                            <p:cTn id="35" dur="2000" fill="hold"/>
                                            <p:tgtEl>
                                              <p:spTgt spid="66"/>
                                            </p:tgtEl>
                                            <p:attrNameLst>
                                              <p:attrName>ppt_x</p:attrName>
                                            </p:attrNameLst>
                                          </p:cBhvr>
                                          <p:tavLst>
                                            <p:tav tm="0">
                                              <p:val>
                                                <p:strVal val="0-#ppt_w/2"/>
                                              </p:val>
                                            </p:tav>
                                            <p:tav tm="100000">
                                              <p:val>
                                                <p:strVal val="#ppt_x"/>
                                              </p:val>
                                            </p:tav>
                                          </p:tavLst>
                                        </p:anim>
                                        <p:anim calcmode="lin" valueType="num">
                                          <p:cBhvr additive="base">
                                            <p:cTn id="36" dur="20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3887165" y="2092736"/>
            <a:ext cx="2676564" cy="1551460"/>
          </a:xfrm>
          <a:prstGeom prst="rect">
            <a:avLst/>
          </a:prstGeom>
          <a:blipFill>
            <a:blip r:embed="rId3"/>
            <a:tile tx="0" ty="0" sx="100000" sy="100000" flip="none" algn="tl"/>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887165" y="3739777"/>
            <a:ext cx="2676564" cy="1551460"/>
          </a:xfrm>
          <a:prstGeom prst="rect">
            <a:avLst/>
          </a:prstGeom>
          <a:blipFill>
            <a:blip r:embed="rId3"/>
            <a:tile tx="0" ty="0" sx="100000" sy="100000" flip="none" algn="tl"/>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710345" y="3739777"/>
            <a:ext cx="2676564" cy="1551460"/>
          </a:xfrm>
          <a:prstGeom prst="rect">
            <a:avLst/>
          </a:prstGeom>
          <a:blipFill>
            <a:blip r:embed="rId3">
              <a:duotone>
                <a:prstClr val="black"/>
                <a:schemeClr val="accent6">
                  <a:tint val="45000"/>
                  <a:satMod val="400000"/>
                </a:schemeClr>
              </a:duotone>
            </a:blip>
            <a:tile tx="0" ty="0" sx="100000" sy="100000" flip="none" algn="tl"/>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710345" y="2092736"/>
            <a:ext cx="2676564" cy="1551460"/>
          </a:xfrm>
          <a:prstGeom prst="rect">
            <a:avLst/>
          </a:prstGeom>
          <a:blipFill>
            <a:blip r:embed="rId3">
              <a:duotone>
                <a:prstClr val="black"/>
                <a:schemeClr val="accent6">
                  <a:tint val="45000"/>
                  <a:satMod val="400000"/>
                </a:schemeClr>
              </a:duotone>
            </a:blip>
            <a:tile tx="0" ty="0" sx="100000" sy="100000" flip="none" algn="tl"/>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2616151" y="304800"/>
            <a:ext cx="6813084"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Device Penetration and Potential</a:t>
            </a:r>
          </a:p>
        </p:txBody>
      </p:sp>
      <p:pic>
        <p:nvPicPr>
          <p:cNvPr id="190" name="Picture 189"/>
          <p:cNvPicPr>
            <a:picLocks noChangeAspect="1"/>
          </p:cNvPicPr>
          <p:nvPr/>
        </p:nvPicPr>
        <p:blipFill>
          <a:blip r:embed="rId4">
            <a:clrChange>
              <a:clrFrom>
                <a:srgbClr val="FFFFFF"/>
              </a:clrFrom>
              <a:clrTo>
                <a:srgbClr val="FFFFFF">
                  <a:alpha val="0"/>
                </a:srgbClr>
              </a:clrTo>
            </a:clrChange>
          </a:blip>
          <a:stretch>
            <a:fillRect/>
          </a:stretch>
        </p:blipFill>
        <p:spPr>
          <a:xfrm>
            <a:off x="7601416" y="4218184"/>
            <a:ext cx="335727" cy="535617"/>
          </a:xfrm>
          <a:prstGeom prst="rect">
            <a:avLst/>
          </a:prstGeom>
        </p:spPr>
      </p:pic>
      <p:pic>
        <p:nvPicPr>
          <p:cNvPr id="192" name="Picture 191"/>
          <p:cNvPicPr>
            <a:picLocks noChangeAspect="1"/>
          </p:cNvPicPr>
          <p:nvPr/>
        </p:nvPicPr>
        <p:blipFill>
          <a:blip r:embed="rId5">
            <a:clrChange>
              <a:clrFrom>
                <a:srgbClr val="FFFFFF"/>
              </a:clrFrom>
              <a:clrTo>
                <a:srgbClr val="FFFFFF">
                  <a:alpha val="0"/>
                </a:srgbClr>
              </a:clrTo>
            </a:clrChange>
          </a:blip>
          <a:stretch>
            <a:fillRect/>
          </a:stretch>
        </p:blipFill>
        <p:spPr>
          <a:xfrm>
            <a:off x="4918554" y="4129557"/>
            <a:ext cx="662858" cy="662858"/>
          </a:xfrm>
          <a:prstGeom prst="rect">
            <a:avLst/>
          </a:prstGeom>
        </p:spPr>
      </p:pic>
      <p:pic>
        <p:nvPicPr>
          <p:cNvPr id="193" name="Picture 192"/>
          <p:cNvPicPr>
            <a:picLocks noChangeAspect="1"/>
          </p:cNvPicPr>
          <p:nvPr/>
        </p:nvPicPr>
        <p:blipFill>
          <a:blip r:embed="rId6">
            <a:clrChange>
              <a:clrFrom>
                <a:srgbClr val="FFFFFF"/>
              </a:clrFrom>
              <a:clrTo>
                <a:srgbClr val="FFFFFF">
                  <a:alpha val="0"/>
                </a:srgbClr>
              </a:clrTo>
            </a:clrChange>
          </a:blip>
          <a:stretch>
            <a:fillRect/>
          </a:stretch>
        </p:blipFill>
        <p:spPr>
          <a:xfrm>
            <a:off x="4593547" y="2465874"/>
            <a:ext cx="660424" cy="566078"/>
          </a:xfrm>
          <a:prstGeom prst="rect">
            <a:avLst/>
          </a:prstGeom>
        </p:spPr>
      </p:pic>
      <p:pic>
        <p:nvPicPr>
          <p:cNvPr id="194" name="Picture 193"/>
          <p:cNvPicPr>
            <a:picLocks noChangeAspect="1"/>
          </p:cNvPicPr>
          <p:nvPr/>
        </p:nvPicPr>
        <p:blipFill>
          <a:blip r:embed="rId7">
            <a:clrChange>
              <a:clrFrom>
                <a:srgbClr val="FFFFFF"/>
              </a:clrFrom>
              <a:clrTo>
                <a:srgbClr val="FFFFFF">
                  <a:alpha val="0"/>
                </a:srgbClr>
              </a:clrTo>
            </a:clrChange>
          </a:blip>
          <a:stretch>
            <a:fillRect/>
          </a:stretch>
        </p:blipFill>
        <p:spPr>
          <a:xfrm>
            <a:off x="4633099" y="3130569"/>
            <a:ext cx="570911" cy="380608"/>
          </a:xfrm>
          <a:prstGeom prst="rect">
            <a:avLst/>
          </a:prstGeom>
        </p:spPr>
      </p:pic>
      <p:pic>
        <p:nvPicPr>
          <p:cNvPr id="195" name="Picture 194"/>
          <p:cNvPicPr>
            <a:picLocks noChangeAspect="1"/>
          </p:cNvPicPr>
          <p:nvPr/>
        </p:nvPicPr>
        <p:blipFill>
          <a:blip r:embed="rId8">
            <a:clrChange>
              <a:clrFrom>
                <a:srgbClr val="FFFFFF"/>
              </a:clrFrom>
              <a:clrTo>
                <a:srgbClr val="FFFFFF">
                  <a:alpha val="0"/>
                </a:srgbClr>
              </a:clrTo>
            </a:clrChange>
          </a:blip>
          <a:stretch>
            <a:fillRect/>
          </a:stretch>
        </p:blipFill>
        <p:spPr>
          <a:xfrm>
            <a:off x="5572719" y="2504215"/>
            <a:ext cx="228377" cy="428995"/>
          </a:xfrm>
          <a:prstGeom prst="rect">
            <a:avLst/>
          </a:prstGeom>
        </p:spPr>
      </p:pic>
      <p:pic>
        <p:nvPicPr>
          <p:cNvPr id="196" name="Picture 195"/>
          <p:cNvPicPr>
            <a:picLocks noChangeAspect="1"/>
          </p:cNvPicPr>
          <p:nvPr/>
        </p:nvPicPr>
        <p:blipFill>
          <a:blip r:embed="rId9">
            <a:clrChange>
              <a:clrFrom>
                <a:srgbClr val="FFFFFF"/>
              </a:clrFrom>
              <a:clrTo>
                <a:srgbClr val="FFFFFF">
                  <a:alpha val="0"/>
                </a:srgbClr>
              </a:clrTo>
            </a:clrChange>
          </a:blip>
          <a:stretch>
            <a:fillRect/>
          </a:stretch>
        </p:blipFill>
        <p:spPr>
          <a:xfrm>
            <a:off x="5513973" y="3090936"/>
            <a:ext cx="370956" cy="475681"/>
          </a:xfrm>
          <a:prstGeom prst="rect">
            <a:avLst/>
          </a:prstGeom>
        </p:spPr>
      </p:pic>
      <p:grpSp>
        <p:nvGrpSpPr>
          <p:cNvPr id="14" name="Group 13"/>
          <p:cNvGrpSpPr/>
          <p:nvPr/>
        </p:nvGrpSpPr>
        <p:grpSpPr>
          <a:xfrm>
            <a:off x="2094924" y="2092736"/>
            <a:ext cx="1265090" cy="3065894"/>
            <a:chOff x="1357115" y="2092736"/>
            <a:chExt cx="1265090" cy="3065894"/>
          </a:xfrm>
        </p:grpSpPr>
        <p:cxnSp>
          <p:nvCxnSpPr>
            <p:cNvPr id="3" name="Straight Arrow Connector 2"/>
            <p:cNvCxnSpPr/>
            <p:nvPr/>
          </p:nvCxnSpPr>
          <p:spPr>
            <a:xfrm>
              <a:off x="2014405" y="2545170"/>
              <a:ext cx="0" cy="2273015"/>
            </a:xfrm>
            <a:prstGeom prst="straightConnector1">
              <a:avLst/>
            </a:prstGeom>
            <a:ln w="28575">
              <a:solidFill>
                <a:schemeClr val="bg1">
                  <a:lumMod val="6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620006" y="2092736"/>
              <a:ext cx="739306" cy="369332"/>
            </a:xfrm>
            <a:prstGeom prst="rect">
              <a:avLst/>
            </a:prstGeom>
            <a:solidFill>
              <a:schemeClr val="bg1"/>
            </a:solidFill>
          </p:spPr>
          <p:txBody>
            <a:bodyPr wrap="none" rtlCol="0">
              <a:spAutoFit/>
            </a:bodyPr>
            <a:lstStyle/>
            <a:p>
              <a:pPr algn="ctr"/>
              <a:r>
                <a:rPr lang="en-US" b="1" dirty="0">
                  <a:solidFill>
                    <a:srgbClr val="00B050"/>
                  </a:solidFill>
                  <a:latin typeface="Century Gothic" panose="020B0502020202020204" pitchFamily="34" charset="0"/>
                </a:rPr>
                <a:t>DEEP</a:t>
              </a:r>
            </a:p>
          </p:txBody>
        </p:sp>
        <p:sp>
          <p:nvSpPr>
            <p:cNvPr id="29" name="TextBox 28"/>
            <p:cNvSpPr txBox="1"/>
            <p:nvPr/>
          </p:nvSpPr>
          <p:spPr>
            <a:xfrm>
              <a:off x="1357115" y="4789298"/>
              <a:ext cx="1265090" cy="369332"/>
            </a:xfrm>
            <a:prstGeom prst="rect">
              <a:avLst/>
            </a:prstGeom>
            <a:solidFill>
              <a:schemeClr val="bg1"/>
            </a:solidFill>
          </p:spPr>
          <p:txBody>
            <a:bodyPr wrap="none" rtlCol="0">
              <a:spAutoFit/>
            </a:bodyPr>
            <a:lstStyle/>
            <a:p>
              <a:pPr algn="ctr"/>
              <a:r>
                <a:rPr lang="en-US" dirty="0">
                  <a:solidFill>
                    <a:schemeClr val="accent2">
                      <a:lumMod val="75000"/>
                    </a:schemeClr>
                  </a:solidFill>
                  <a:latin typeface="Century Gothic" panose="020B0502020202020204" pitchFamily="34" charset="0"/>
                </a:rPr>
                <a:t>SHALLOW</a:t>
              </a:r>
            </a:p>
          </p:txBody>
        </p:sp>
      </p:grpSp>
      <p:grpSp>
        <p:nvGrpSpPr>
          <p:cNvPr id="13" name="Group 12"/>
          <p:cNvGrpSpPr/>
          <p:nvPr/>
        </p:nvGrpSpPr>
        <p:grpSpPr>
          <a:xfrm>
            <a:off x="3842204" y="1472276"/>
            <a:ext cx="5587031" cy="369332"/>
            <a:chOff x="3382192" y="6113340"/>
            <a:chExt cx="5587031" cy="369332"/>
          </a:xfrm>
        </p:grpSpPr>
        <p:cxnSp>
          <p:nvCxnSpPr>
            <p:cNvPr id="9" name="Straight Connector 8"/>
            <p:cNvCxnSpPr/>
            <p:nvPr/>
          </p:nvCxnSpPr>
          <p:spPr>
            <a:xfrm>
              <a:off x="4092062" y="6298006"/>
              <a:ext cx="4061338" cy="0"/>
            </a:xfrm>
            <a:prstGeom prst="line">
              <a:avLst/>
            </a:prstGeom>
            <a:ln w="28575">
              <a:solidFill>
                <a:schemeClr val="bg1">
                  <a:lumMod val="6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215492" y="6113340"/>
              <a:ext cx="753731" cy="369332"/>
            </a:xfrm>
            <a:prstGeom prst="rect">
              <a:avLst/>
            </a:prstGeom>
            <a:solidFill>
              <a:schemeClr val="bg1"/>
            </a:solidFill>
          </p:spPr>
          <p:txBody>
            <a:bodyPr wrap="none" rtlCol="0">
              <a:spAutoFit/>
            </a:bodyPr>
            <a:lstStyle/>
            <a:p>
              <a:pPr algn="ctr"/>
              <a:r>
                <a:rPr lang="en-US" b="1" dirty="0">
                  <a:solidFill>
                    <a:srgbClr val="00B050"/>
                  </a:solidFill>
                  <a:latin typeface="Century Gothic" panose="020B0502020202020204" pitchFamily="34" charset="0"/>
                </a:rPr>
                <a:t>HIGH</a:t>
              </a:r>
            </a:p>
          </p:txBody>
        </p:sp>
        <p:sp>
          <p:nvSpPr>
            <p:cNvPr id="35" name="TextBox 34"/>
            <p:cNvSpPr txBox="1"/>
            <p:nvPr/>
          </p:nvSpPr>
          <p:spPr>
            <a:xfrm>
              <a:off x="3382192" y="6113340"/>
              <a:ext cx="713658" cy="369332"/>
            </a:xfrm>
            <a:prstGeom prst="rect">
              <a:avLst/>
            </a:prstGeom>
            <a:solidFill>
              <a:schemeClr val="bg1"/>
            </a:solidFill>
          </p:spPr>
          <p:txBody>
            <a:bodyPr wrap="square" rtlCol="0">
              <a:spAutoFit/>
            </a:bodyPr>
            <a:lstStyle/>
            <a:p>
              <a:pPr algn="ctr"/>
              <a:r>
                <a:rPr lang="en-US" dirty="0">
                  <a:solidFill>
                    <a:schemeClr val="accent2">
                      <a:lumMod val="75000"/>
                    </a:schemeClr>
                  </a:solidFill>
                  <a:latin typeface="Century Gothic" panose="020B0502020202020204" pitchFamily="34" charset="0"/>
                </a:rPr>
                <a:t>LOW</a:t>
              </a:r>
            </a:p>
          </p:txBody>
        </p:sp>
      </p:grpSp>
      <p:sp>
        <p:nvSpPr>
          <p:cNvPr id="20" name="TextBox 19"/>
          <p:cNvSpPr txBox="1"/>
          <p:nvPr/>
        </p:nvSpPr>
        <p:spPr>
          <a:xfrm>
            <a:off x="1937728" y="3417092"/>
            <a:ext cx="1628971" cy="400110"/>
          </a:xfrm>
          <a:prstGeom prst="rect">
            <a:avLst/>
          </a:prstGeom>
          <a:solidFill>
            <a:schemeClr val="bg1"/>
          </a:solidFill>
        </p:spPr>
        <p:txBody>
          <a:bodyPr wrap="none" rtlCol="0">
            <a:spAutoFit/>
          </a:bodyPr>
          <a:lstStyle/>
          <a:p>
            <a:pPr algn="ctr"/>
            <a:r>
              <a:rPr lang="en-US" sz="2000" dirty="0">
                <a:solidFill>
                  <a:schemeClr val="tx1">
                    <a:lumMod val="50000"/>
                    <a:lumOff val="50000"/>
                  </a:schemeClr>
                </a:solidFill>
                <a:latin typeface="Century Gothic" panose="020B0502020202020204" pitchFamily="34" charset="0"/>
              </a:rPr>
              <a:t>Penetration</a:t>
            </a:r>
          </a:p>
        </p:txBody>
      </p:sp>
      <p:sp>
        <p:nvSpPr>
          <p:cNvPr id="21" name="TextBox 20"/>
          <p:cNvSpPr txBox="1"/>
          <p:nvPr/>
        </p:nvSpPr>
        <p:spPr>
          <a:xfrm>
            <a:off x="5444450" y="1426110"/>
            <a:ext cx="2276585" cy="400110"/>
          </a:xfrm>
          <a:prstGeom prst="rect">
            <a:avLst/>
          </a:prstGeom>
          <a:solidFill>
            <a:schemeClr val="bg1"/>
          </a:solidFill>
        </p:spPr>
        <p:txBody>
          <a:bodyPr wrap="none" rtlCol="0">
            <a:spAutoFit/>
          </a:bodyPr>
          <a:lstStyle/>
          <a:p>
            <a:pPr algn="ctr"/>
            <a:r>
              <a:rPr lang="en-US" sz="2000" dirty="0">
                <a:solidFill>
                  <a:schemeClr val="tx1">
                    <a:lumMod val="50000"/>
                    <a:lumOff val="50000"/>
                  </a:schemeClr>
                </a:solidFill>
                <a:latin typeface="Century Gothic" panose="020B0502020202020204" pitchFamily="34" charset="0"/>
              </a:rPr>
              <a:t>Growth Potential</a:t>
            </a:r>
          </a:p>
        </p:txBody>
      </p:sp>
      <p:pic>
        <p:nvPicPr>
          <p:cNvPr id="30" name="Picture 2" descr="https://d30y9cdsu7xlg0.cloudfront.net/png/967561-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10451" y="4225413"/>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4"/>
          <p:cNvGrpSpPr>
            <a:grpSpLocks noChangeAspect="1"/>
          </p:cNvGrpSpPr>
          <p:nvPr/>
        </p:nvGrpSpPr>
        <p:grpSpPr bwMode="auto">
          <a:xfrm>
            <a:off x="7649370" y="2519216"/>
            <a:ext cx="798513" cy="698499"/>
            <a:chOff x="235" y="1881"/>
            <a:chExt cx="503" cy="440"/>
          </a:xfrm>
        </p:grpSpPr>
        <p:sp>
          <p:nvSpPr>
            <p:cNvPr id="32"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859053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childTnLst>
                              </p:cTn>
                            </p:par>
                            <p:par>
                              <p:cTn id="14" fill="hold">
                                <p:stCondLst>
                                  <p:cond delay="2000"/>
                                </p:stCondLst>
                                <p:childTnLst>
                                  <p:par>
                                    <p:cTn id="15" presetID="55"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52000">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14:bounceEnd="52000">
                                          <p:cBhvr additive="base">
                                            <p:cTn id="28" dur="500" fill="hold"/>
                                            <p:tgtEl>
                                              <p:spTgt spid="193"/>
                                            </p:tgtEl>
                                            <p:attrNameLst>
                                              <p:attrName>ppt_x</p:attrName>
                                            </p:attrNameLst>
                                          </p:cBhvr>
                                          <p:tavLst>
                                            <p:tav tm="0">
                                              <p:val>
                                                <p:strVal val="0-#ppt_w/2"/>
                                              </p:val>
                                            </p:tav>
                                            <p:tav tm="100000">
                                              <p:val>
                                                <p:strVal val="#ppt_x"/>
                                              </p:val>
                                            </p:tav>
                                          </p:tavLst>
                                        </p:anim>
                                        <p:anim calcmode="lin" valueType="num" p14:bounceEnd="52000">
                                          <p:cBhvr additive="base">
                                            <p:cTn id="29" dur="500" fill="hold"/>
                                            <p:tgtEl>
                                              <p:spTgt spid="19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8" fill="hold" nodeType="afterEffect" p14:presetBounceEnd="52000">
                                      <p:stCondLst>
                                        <p:cond delay="0"/>
                                      </p:stCondLst>
                                      <p:childTnLst>
                                        <p:set>
                                          <p:cBhvr>
                                            <p:cTn id="32" dur="1" fill="hold">
                                              <p:stCondLst>
                                                <p:cond delay="0"/>
                                              </p:stCondLst>
                                            </p:cTn>
                                            <p:tgtEl>
                                              <p:spTgt spid="195"/>
                                            </p:tgtEl>
                                            <p:attrNameLst>
                                              <p:attrName>style.visibility</p:attrName>
                                            </p:attrNameLst>
                                          </p:cBhvr>
                                          <p:to>
                                            <p:strVal val="visible"/>
                                          </p:to>
                                        </p:set>
                                        <p:anim calcmode="lin" valueType="num" p14:bounceEnd="52000">
                                          <p:cBhvr additive="base">
                                            <p:cTn id="33" dur="500" fill="hold"/>
                                            <p:tgtEl>
                                              <p:spTgt spid="195"/>
                                            </p:tgtEl>
                                            <p:attrNameLst>
                                              <p:attrName>ppt_x</p:attrName>
                                            </p:attrNameLst>
                                          </p:cBhvr>
                                          <p:tavLst>
                                            <p:tav tm="0">
                                              <p:val>
                                                <p:strVal val="0-#ppt_w/2"/>
                                              </p:val>
                                            </p:tav>
                                            <p:tav tm="100000">
                                              <p:val>
                                                <p:strVal val="#ppt_x"/>
                                              </p:val>
                                            </p:tav>
                                          </p:tavLst>
                                        </p:anim>
                                        <p:anim calcmode="lin" valueType="num" p14:bounceEnd="52000">
                                          <p:cBhvr additive="base">
                                            <p:cTn id="34" dur="500" fill="hold"/>
                                            <p:tgtEl>
                                              <p:spTgt spid="195"/>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2" presetClass="entr" presetSubtype="8" fill="hold" nodeType="afterEffect" p14:presetBounceEnd="60000">
                                      <p:stCondLst>
                                        <p:cond delay="0"/>
                                      </p:stCondLst>
                                      <p:childTnLst>
                                        <p:set>
                                          <p:cBhvr>
                                            <p:cTn id="37" dur="1" fill="hold">
                                              <p:stCondLst>
                                                <p:cond delay="0"/>
                                              </p:stCondLst>
                                            </p:cTn>
                                            <p:tgtEl>
                                              <p:spTgt spid="194"/>
                                            </p:tgtEl>
                                            <p:attrNameLst>
                                              <p:attrName>style.visibility</p:attrName>
                                            </p:attrNameLst>
                                          </p:cBhvr>
                                          <p:to>
                                            <p:strVal val="visible"/>
                                          </p:to>
                                        </p:set>
                                        <p:anim calcmode="lin" valueType="num" p14:bounceEnd="60000">
                                          <p:cBhvr additive="base">
                                            <p:cTn id="38" dur="500" fill="hold"/>
                                            <p:tgtEl>
                                              <p:spTgt spid="194"/>
                                            </p:tgtEl>
                                            <p:attrNameLst>
                                              <p:attrName>ppt_x</p:attrName>
                                            </p:attrNameLst>
                                          </p:cBhvr>
                                          <p:tavLst>
                                            <p:tav tm="0">
                                              <p:val>
                                                <p:strVal val="0-#ppt_w/2"/>
                                              </p:val>
                                            </p:tav>
                                            <p:tav tm="100000">
                                              <p:val>
                                                <p:strVal val="#ppt_x"/>
                                              </p:val>
                                            </p:tav>
                                          </p:tavLst>
                                        </p:anim>
                                        <p:anim calcmode="lin" valueType="num" p14:bounceEnd="60000">
                                          <p:cBhvr additive="base">
                                            <p:cTn id="39" dur="500" fill="hold"/>
                                            <p:tgtEl>
                                              <p:spTgt spid="194"/>
                                            </p:tgtEl>
                                            <p:attrNameLst>
                                              <p:attrName>ppt_y</p:attrName>
                                            </p:attrNameLst>
                                          </p:cBhvr>
                                          <p:tavLst>
                                            <p:tav tm="0">
                                              <p:val>
                                                <p:strVal val="#ppt_y"/>
                                              </p:val>
                                            </p:tav>
                                            <p:tav tm="100000">
                                              <p:val>
                                                <p:strVal val="#ppt_y"/>
                                              </p:val>
                                            </p:tav>
                                          </p:tavLst>
                                        </p:anim>
                                      </p:childTnLst>
                                    </p:cTn>
                                  </p:par>
                                </p:childTnLst>
                              </p:cTn>
                            </p:par>
                            <p:par>
                              <p:cTn id="40" fill="hold">
                                <p:stCondLst>
                                  <p:cond delay="1500"/>
                                </p:stCondLst>
                                <p:childTnLst>
                                  <p:par>
                                    <p:cTn id="41" presetID="2" presetClass="entr" presetSubtype="8" fill="hold" nodeType="afterEffect" p14:presetBounceEnd="60000">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14:bounceEnd="60000">
                                          <p:cBhvr additive="base">
                                            <p:cTn id="43" dur="500" fill="hold"/>
                                            <p:tgtEl>
                                              <p:spTgt spid="196"/>
                                            </p:tgtEl>
                                            <p:attrNameLst>
                                              <p:attrName>ppt_x</p:attrName>
                                            </p:attrNameLst>
                                          </p:cBhvr>
                                          <p:tavLst>
                                            <p:tav tm="0">
                                              <p:val>
                                                <p:strVal val="0-#ppt_w/2"/>
                                              </p:val>
                                            </p:tav>
                                            <p:tav tm="100000">
                                              <p:val>
                                                <p:strVal val="#ppt_x"/>
                                              </p:val>
                                            </p:tav>
                                          </p:tavLst>
                                        </p:anim>
                                        <p:anim calcmode="lin" valueType="num" p14:bounceEnd="60000">
                                          <p:cBhvr additive="base">
                                            <p:cTn id="44" dur="500" fill="hold"/>
                                            <p:tgtEl>
                                              <p:spTgt spid="19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14:presetBounceEnd="58000">
                                      <p:stCondLst>
                                        <p:cond delay="0"/>
                                      </p:stCondLst>
                                      <p:childTnLst>
                                        <p:set>
                                          <p:cBhvr>
                                            <p:cTn id="48" dur="1" fill="hold">
                                              <p:stCondLst>
                                                <p:cond delay="0"/>
                                              </p:stCondLst>
                                            </p:cTn>
                                            <p:tgtEl>
                                              <p:spTgt spid="192"/>
                                            </p:tgtEl>
                                            <p:attrNameLst>
                                              <p:attrName>style.visibility</p:attrName>
                                            </p:attrNameLst>
                                          </p:cBhvr>
                                          <p:to>
                                            <p:strVal val="visible"/>
                                          </p:to>
                                        </p:set>
                                        <p:anim calcmode="lin" valueType="num" p14:bounceEnd="58000">
                                          <p:cBhvr additive="base">
                                            <p:cTn id="49" dur="500" fill="hold"/>
                                            <p:tgtEl>
                                              <p:spTgt spid="192"/>
                                            </p:tgtEl>
                                            <p:attrNameLst>
                                              <p:attrName>ppt_x</p:attrName>
                                            </p:attrNameLst>
                                          </p:cBhvr>
                                          <p:tavLst>
                                            <p:tav tm="0">
                                              <p:val>
                                                <p:strVal val="#ppt_x"/>
                                              </p:val>
                                            </p:tav>
                                            <p:tav tm="100000">
                                              <p:val>
                                                <p:strVal val="#ppt_x"/>
                                              </p:val>
                                            </p:tav>
                                          </p:tavLst>
                                        </p:anim>
                                        <p:anim calcmode="lin" valueType="num" p14:bounceEnd="58000">
                                          <p:cBhvr additive="base">
                                            <p:cTn id="50"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14:presetBounceEnd="62000">
                                      <p:stCondLst>
                                        <p:cond delay="0"/>
                                      </p:stCondLst>
                                      <p:childTnLst>
                                        <p:set>
                                          <p:cBhvr>
                                            <p:cTn id="54" dur="1" fill="hold">
                                              <p:stCondLst>
                                                <p:cond delay="0"/>
                                              </p:stCondLst>
                                            </p:cTn>
                                            <p:tgtEl>
                                              <p:spTgt spid="190"/>
                                            </p:tgtEl>
                                            <p:attrNameLst>
                                              <p:attrName>style.visibility</p:attrName>
                                            </p:attrNameLst>
                                          </p:cBhvr>
                                          <p:to>
                                            <p:strVal val="visible"/>
                                          </p:to>
                                        </p:set>
                                        <p:anim calcmode="lin" valueType="num" p14:bounceEnd="62000">
                                          <p:cBhvr additive="base">
                                            <p:cTn id="55" dur="500" fill="hold"/>
                                            <p:tgtEl>
                                              <p:spTgt spid="190"/>
                                            </p:tgtEl>
                                            <p:attrNameLst>
                                              <p:attrName>ppt_x</p:attrName>
                                            </p:attrNameLst>
                                          </p:cBhvr>
                                          <p:tavLst>
                                            <p:tav tm="0">
                                              <p:val>
                                                <p:strVal val="#ppt_x"/>
                                              </p:val>
                                            </p:tav>
                                            <p:tav tm="100000">
                                              <p:val>
                                                <p:strVal val="#ppt_x"/>
                                              </p:val>
                                            </p:tav>
                                          </p:tavLst>
                                        </p:anim>
                                        <p:anim calcmode="lin" valueType="num" p14:bounceEnd="62000">
                                          <p:cBhvr additive="base">
                                            <p:cTn id="56" dur="500" fill="hold"/>
                                            <p:tgtEl>
                                              <p:spTgt spid="190"/>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2" presetClass="entr" presetSubtype="4" fill="hold" nodeType="afterEffect" p14:presetBounceEnd="54000">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14:bounceEnd="54000">
                                          <p:cBhvr additive="base">
                                            <p:cTn id="60" dur="500" fill="hold"/>
                                            <p:tgtEl>
                                              <p:spTgt spid="30"/>
                                            </p:tgtEl>
                                            <p:attrNameLst>
                                              <p:attrName>ppt_x</p:attrName>
                                            </p:attrNameLst>
                                          </p:cBhvr>
                                          <p:tavLst>
                                            <p:tav tm="0">
                                              <p:val>
                                                <p:strVal val="#ppt_x"/>
                                              </p:val>
                                            </p:tav>
                                            <p:tav tm="100000">
                                              <p:val>
                                                <p:strVal val="#ppt_x"/>
                                              </p:val>
                                            </p:tav>
                                          </p:tavLst>
                                        </p:anim>
                                        <p:anim calcmode="lin" valueType="num" p14:bounceEnd="54000">
                                          <p:cBhvr additive="base">
                                            <p:cTn id="6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14:presetBounceEnd="56000">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14:bounceEnd="56000">
                                          <p:cBhvr additive="base">
                                            <p:cTn id="66" dur="500" fill="hold"/>
                                            <p:tgtEl>
                                              <p:spTgt spid="31"/>
                                            </p:tgtEl>
                                            <p:attrNameLst>
                                              <p:attrName>ppt_x</p:attrName>
                                            </p:attrNameLst>
                                          </p:cBhvr>
                                          <p:tavLst>
                                            <p:tav tm="0">
                                              <p:val>
                                                <p:strVal val="1+#ppt_w/2"/>
                                              </p:val>
                                            </p:tav>
                                            <p:tav tm="100000">
                                              <p:val>
                                                <p:strVal val="#ppt_x"/>
                                              </p:val>
                                            </p:tav>
                                          </p:tavLst>
                                        </p:anim>
                                        <p:anim calcmode="lin" valueType="num" p14:bounceEnd="56000">
                                          <p:cBhvr additive="base">
                                            <p:cTn id="67"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childTnLst>
                              </p:cTn>
                            </p:par>
                            <p:par>
                              <p:cTn id="14" fill="hold">
                                <p:stCondLst>
                                  <p:cond delay="2000"/>
                                </p:stCondLst>
                                <p:childTnLst>
                                  <p:par>
                                    <p:cTn id="15" presetID="55"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additive="base">
                                            <p:cTn id="28" dur="500" fill="hold"/>
                                            <p:tgtEl>
                                              <p:spTgt spid="193"/>
                                            </p:tgtEl>
                                            <p:attrNameLst>
                                              <p:attrName>ppt_x</p:attrName>
                                            </p:attrNameLst>
                                          </p:cBhvr>
                                          <p:tavLst>
                                            <p:tav tm="0">
                                              <p:val>
                                                <p:strVal val="0-#ppt_w/2"/>
                                              </p:val>
                                            </p:tav>
                                            <p:tav tm="100000">
                                              <p:val>
                                                <p:strVal val="#ppt_x"/>
                                              </p:val>
                                            </p:tav>
                                          </p:tavLst>
                                        </p:anim>
                                        <p:anim calcmode="lin" valueType="num">
                                          <p:cBhvr additive="base">
                                            <p:cTn id="29" dur="500" fill="hold"/>
                                            <p:tgtEl>
                                              <p:spTgt spid="19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195"/>
                                            </p:tgtEl>
                                            <p:attrNameLst>
                                              <p:attrName>style.visibility</p:attrName>
                                            </p:attrNameLst>
                                          </p:cBhvr>
                                          <p:to>
                                            <p:strVal val="visible"/>
                                          </p:to>
                                        </p:set>
                                        <p:anim calcmode="lin" valueType="num">
                                          <p:cBhvr additive="base">
                                            <p:cTn id="33" dur="500" fill="hold"/>
                                            <p:tgtEl>
                                              <p:spTgt spid="195"/>
                                            </p:tgtEl>
                                            <p:attrNameLst>
                                              <p:attrName>ppt_x</p:attrName>
                                            </p:attrNameLst>
                                          </p:cBhvr>
                                          <p:tavLst>
                                            <p:tav tm="0">
                                              <p:val>
                                                <p:strVal val="0-#ppt_w/2"/>
                                              </p:val>
                                            </p:tav>
                                            <p:tav tm="100000">
                                              <p:val>
                                                <p:strVal val="#ppt_x"/>
                                              </p:val>
                                            </p:tav>
                                          </p:tavLst>
                                        </p:anim>
                                        <p:anim calcmode="lin" valueType="num">
                                          <p:cBhvr additive="base">
                                            <p:cTn id="34" dur="500" fill="hold"/>
                                            <p:tgtEl>
                                              <p:spTgt spid="195"/>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2" presetClass="entr" presetSubtype="8" fill="hold" nodeType="afterEffect">
                                      <p:stCondLst>
                                        <p:cond delay="0"/>
                                      </p:stCondLst>
                                      <p:childTnLst>
                                        <p:set>
                                          <p:cBhvr>
                                            <p:cTn id="37" dur="1" fill="hold">
                                              <p:stCondLst>
                                                <p:cond delay="0"/>
                                              </p:stCondLst>
                                            </p:cTn>
                                            <p:tgtEl>
                                              <p:spTgt spid="194"/>
                                            </p:tgtEl>
                                            <p:attrNameLst>
                                              <p:attrName>style.visibility</p:attrName>
                                            </p:attrNameLst>
                                          </p:cBhvr>
                                          <p:to>
                                            <p:strVal val="visible"/>
                                          </p:to>
                                        </p:set>
                                        <p:anim calcmode="lin" valueType="num">
                                          <p:cBhvr additive="base">
                                            <p:cTn id="38" dur="500" fill="hold"/>
                                            <p:tgtEl>
                                              <p:spTgt spid="194"/>
                                            </p:tgtEl>
                                            <p:attrNameLst>
                                              <p:attrName>ppt_x</p:attrName>
                                            </p:attrNameLst>
                                          </p:cBhvr>
                                          <p:tavLst>
                                            <p:tav tm="0">
                                              <p:val>
                                                <p:strVal val="0-#ppt_w/2"/>
                                              </p:val>
                                            </p:tav>
                                            <p:tav tm="100000">
                                              <p:val>
                                                <p:strVal val="#ppt_x"/>
                                              </p:val>
                                            </p:tav>
                                          </p:tavLst>
                                        </p:anim>
                                        <p:anim calcmode="lin" valueType="num">
                                          <p:cBhvr additive="base">
                                            <p:cTn id="39" dur="500" fill="hold"/>
                                            <p:tgtEl>
                                              <p:spTgt spid="194"/>
                                            </p:tgtEl>
                                            <p:attrNameLst>
                                              <p:attrName>ppt_y</p:attrName>
                                            </p:attrNameLst>
                                          </p:cBhvr>
                                          <p:tavLst>
                                            <p:tav tm="0">
                                              <p:val>
                                                <p:strVal val="#ppt_y"/>
                                              </p:val>
                                            </p:tav>
                                            <p:tav tm="100000">
                                              <p:val>
                                                <p:strVal val="#ppt_y"/>
                                              </p:val>
                                            </p:tav>
                                          </p:tavLst>
                                        </p:anim>
                                      </p:childTnLst>
                                    </p:cTn>
                                  </p:par>
                                </p:childTnLst>
                              </p:cTn>
                            </p:par>
                            <p:par>
                              <p:cTn id="40" fill="hold">
                                <p:stCondLst>
                                  <p:cond delay="1500"/>
                                </p:stCondLst>
                                <p:childTnLst>
                                  <p:par>
                                    <p:cTn id="41" presetID="2" presetClass="entr" presetSubtype="8" fill="hold" nodeType="after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500" fill="hold"/>
                                            <p:tgtEl>
                                              <p:spTgt spid="196"/>
                                            </p:tgtEl>
                                            <p:attrNameLst>
                                              <p:attrName>ppt_x</p:attrName>
                                            </p:attrNameLst>
                                          </p:cBhvr>
                                          <p:tavLst>
                                            <p:tav tm="0">
                                              <p:val>
                                                <p:strVal val="0-#ppt_w/2"/>
                                              </p:val>
                                            </p:tav>
                                            <p:tav tm="100000">
                                              <p:val>
                                                <p:strVal val="#ppt_x"/>
                                              </p:val>
                                            </p:tav>
                                          </p:tavLst>
                                        </p:anim>
                                        <p:anim calcmode="lin" valueType="num">
                                          <p:cBhvr additive="base">
                                            <p:cTn id="44" dur="500" fill="hold"/>
                                            <p:tgtEl>
                                              <p:spTgt spid="19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2"/>
                                            </p:tgtEl>
                                            <p:attrNameLst>
                                              <p:attrName>style.visibility</p:attrName>
                                            </p:attrNameLst>
                                          </p:cBhvr>
                                          <p:to>
                                            <p:strVal val="visible"/>
                                          </p:to>
                                        </p:set>
                                        <p:anim calcmode="lin" valueType="num">
                                          <p:cBhvr additive="base">
                                            <p:cTn id="49" dur="500" fill="hold"/>
                                            <p:tgtEl>
                                              <p:spTgt spid="192"/>
                                            </p:tgtEl>
                                            <p:attrNameLst>
                                              <p:attrName>ppt_x</p:attrName>
                                            </p:attrNameLst>
                                          </p:cBhvr>
                                          <p:tavLst>
                                            <p:tav tm="0">
                                              <p:val>
                                                <p:strVal val="#ppt_x"/>
                                              </p:val>
                                            </p:tav>
                                            <p:tav tm="100000">
                                              <p:val>
                                                <p:strVal val="#ppt_x"/>
                                              </p:val>
                                            </p:tav>
                                          </p:tavLst>
                                        </p:anim>
                                        <p:anim calcmode="lin" valueType="num">
                                          <p:cBhvr additive="base">
                                            <p:cTn id="50"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90"/>
                                            </p:tgtEl>
                                            <p:attrNameLst>
                                              <p:attrName>style.visibility</p:attrName>
                                            </p:attrNameLst>
                                          </p:cBhvr>
                                          <p:to>
                                            <p:strVal val="visible"/>
                                          </p:to>
                                        </p:set>
                                        <p:anim calcmode="lin" valueType="num">
                                          <p:cBhvr additive="base">
                                            <p:cTn id="55" dur="500" fill="hold"/>
                                            <p:tgtEl>
                                              <p:spTgt spid="190"/>
                                            </p:tgtEl>
                                            <p:attrNameLst>
                                              <p:attrName>ppt_x</p:attrName>
                                            </p:attrNameLst>
                                          </p:cBhvr>
                                          <p:tavLst>
                                            <p:tav tm="0">
                                              <p:val>
                                                <p:strVal val="#ppt_x"/>
                                              </p:val>
                                            </p:tav>
                                            <p:tav tm="100000">
                                              <p:val>
                                                <p:strVal val="#ppt_x"/>
                                              </p:val>
                                            </p:tav>
                                          </p:tavLst>
                                        </p:anim>
                                        <p:anim calcmode="lin" valueType="num">
                                          <p:cBhvr additive="base">
                                            <p:cTn id="56" dur="500" fill="hold"/>
                                            <p:tgtEl>
                                              <p:spTgt spid="190"/>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2" presetClass="entr" presetSubtype="4" fill="hold" nodeType="after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500" fill="hold"/>
                                            <p:tgtEl>
                                              <p:spTgt spid="30"/>
                                            </p:tgtEl>
                                            <p:attrNameLst>
                                              <p:attrName>ppt_x</p:attrName>
                                            </p:attrNameLst>
                                          </p:cBhvr>
                                          <p:tavLst>
                                            <p:tav tm="0">
                                              <p:val>
                                                <p:strVal val="#ppt_x"/>
                                              </p:val>
                                            </p:tav>
                                            <p:tav tm="100000">
                                              <p:val>
                                                <p:strVal val="#ppt_x"/>
                                              </p:val>
                                            </p:tav>
                                          </p:tavLst>
                                        </p:anim>
                                        <p:anim calcmode="lin" valueType="num">
                                          <p:cBhvr additive="base">
                                            <p:cTn id="6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additive="base">
                                            <p:cTn id="66" dur="500" fill="hold"/>
                                            <p:tgtEl>
                                              <p:spTgt spid="31"/>
                                            </p:tgtEl>
                                            <p:attrNameLst>
                                              <p:attrName>ppt_x</p:attrName>
                                            </p:attrNameLst>
                                          </p:cBhvr>
                                          <p:tavLst>
                                            <p:tav tm="0">
                                              <p:val>
                                                <p:strVal val="1+#ppt_w/2"/>
                                              </p:val>
                                            </p:tav>
                                            <p:tav tm="100000">
                                              <p:val>
                                                <p:strVal val="#ppt_x"/>
                                              </p:val>
                                            </p:tav>
                                          </p:tavLst>
                                        </p:anim>
                                        <p:anim calcmode="lin" valueType="num">
                                          <p:cBhvr additive="base">
                                            <p:cTn id="67"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57356" y="1892392"/>
            <a:ext cx="8888972" cy="584775"/>
          </a:xfrm>
          <a:prstGeom prst="rect">
            <a:avLst/>
          </a:prstGeom>
          <a:noFill/>
        </p:spPr>
        <p:txBody>
          <a:bodyPr wrap="none" rtlCol="0">
            <a:spAutoFit/>
          </a:bodyPr>
          <a:lstStyle/>
          <a:p>
            <a:pPr algn="ctr"/>
            <a:r>
              <a:rPr lang="en-US" sz="3200" b="1" dirty="0">
                <a:solidFill>
                  <a:srgbClr val="B92508"/>
                </a:solidFill>
                <a:latin typeface="Century Gothic" panose="020B0502020202020204" pitchFamily="34" charset="0"/>
                <a:cs typeface="Arial" panose="020B0604020202020204" pitchFamily="34" charset="0"/>
              </a:rPr>
              <a:t>DEVICES WITH GREATEST GROWTH POTENTIAL</a:t>
            </a:r>
          </a:p>
        </p:txBody>
      </p:sp>
      <p:sp>
        <p:nvSpPr>
          <p:cNvPr id="21" name="TextBox 20"/>
          <p:cNvSpPr txBox="1"/>
          <p:nvPr/>
        </p:nvSpPr>
        <p:spPr>
          <a:xfrm>
            <a:off x="1146122" y="2625084"/>
            <a:ext cx="11072262" cy="1077218"/>
          </a:xfrm>
          <a:prstGeom prst="rect">
            <a:avLst/>
          </a:prstGeom>
          <a:noFill/>
        </p:spPr>
        <p:txBody>
          <a:bodyPr wrap="none" rtlCol="0">
            <a:spAutoFit/>
          </a:bodyPr>
          <a:lstStyle/>
          <a:p>
            <a:r>
              <a:rPr lang="en-US" sz="3200" dirty="0">
                <a:solidFill>
                  <a:srgbClr val="B92508"/>
                </a:solidFill>
                <a:latin typeface="Century Gothic" panose="020B0502020202020204" pitchFamily="34" charset="0"/>
                <a:cs typeface="Arial" panose="020B0604020202020204" pitchFamily="34" charset="0"/>
              </a:rPr>
              <a:t>Tethering erodes auto manufacturer’s connectivity.</a:t>
            </a:r>
          </a:p>
          <a:p>
            <a:r>
              <a:rPr lang="en-US" sz="3200" dirty="0">
                <a:solidFill>
                  <a:srgbClr val="B92508"/>
                </a:solidFill>
                <a:latin typeface="Century Gothic" panose="020B0502020202020204" pitchFamily="34" charset="0"/>
                <a:cs typeface="Arial" panose="020B0604020202020204" pitchFamily="34" charset="0"/>
              </a:rPr>
              <a:t>Smart TV, Wearable Watches, Smart Speakers growing.</a:t>
            </a:r>
          </a:p>
        </p:txBody>
      </p:sp>
    </p:spTree>
    <p:extLst>
      <p:ext uri="{BB962C8B-B14F-4D97-AF65-F5344CB8AC3E}">
        <p14:creationId xmlns:p14="http://schemas.microsoft.com/office/powerpoint/2010/main" val="1500876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796606" y="863865"/>
            <a:ext cx="2598788"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Media</a:t>
            </a:r>
          </a:p>
        </p:txBody>
      </p:sp>
      <p:grpSp>
        <p:nvGrpSpPr>
          <p:cNvPr id="2" name="Group 1">
            <a:extLst>
              <a:ext uri="{FF2B5EF4-FFF2-40B4-BE49-F238E27FC236}">
                <a16:creationId xmlns:a16="http://schemas.microsoft.com/office/drawing/2014/main" id="{7D21086E-888C-4459-A1F3-9CF94DC8DA9C}"/>
              </a:ext>
            </a:extLst>
          </p:cNvPr>
          <p:cNvGrpSpPr/>
          <p:nvPr/>
        </p:nvGrpSpPr>
        <p:grpSpPr>
          <a:xfrm>
            <a:off x="3004969" y="3203869"/>
            <a:ext cx="6182062" cy="3255696"/>
            <a:chOff x="3004969" y="3203869"/>
            <a:chExt cx="6182062" cy="3255696"/>
          </a:xfrm>
        </p:grpSpPr>
        <p:pic>
          <p:nvPicPr>
            <p:cNvPr id="5122" name="Picture 2" descr="Cat's Eye book cover.jpg">
              <a:extLst>
                <a:ext uri="{FF2B5EF4-FFF2-40B4-BE49-F238E27FC236}">
                  <a16:creationId xmlns:a16="http://schemas.microsoft.com/office/drawing/2014/main" id="{88E72DD9-A6B9-428B-88AD-826DE3E1E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960" y="3203869"/>
              <a:ext cx="1370080" cy="21111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F1B01A-24AF-45D5-9F48-160BD1D28FBB}"/>
                </a:ext>
              </a:extLst>
            </p:cNvPr>
            <p:cNvSpPr txBox="1"/>
            <p:nvPr/>
          </p:nvSpPr>
          <p:spPr>
            <a:xfrm>
              <a:off x="3004969" y="5505458"/>
              <a:ext cx="6182062" cy="954107"/>
            </a:xfrm>
            <a:prstGeom prst="rect">
              <a:avLst/>
            </a:prstGeom>
            <a:noFill/>
          </p:spPr>
          <p:txBody>
            <a:bodyPr wrap="square" rtlCol="0">
              <a:spAutoFit/>
            </a:bodyPr>
            <a:lstStyle/>
            <a:p>
              <a:pPr algn="ctr"/>
              <a:r>
                <a:rPr lang="en-US" sz="2400" dirty="0">
                  <a:solidFill>
                    <a:srgbClr val="B92508"/>
                  </a:solidFill>
                  <a:latin typeface="Century Gothic" panose="020B0502020202020204" pitchFamily="34" charset="0"/>
                </a:rPr>
                <a:t>Cat’s Eye</a:t>
              </a:r>
            </a:p>
            <a:p>
              <a:pPr algn="ctr"/>
              <a:r>
                <a:rPr lang="en-US" sz="1600" dirty="0">
                  <a:solidFill>
                    <a:srgbClr val="B92508"/>
                  </a:solidFill>
                  <a:latin typeface="Century Gothic" panose="020B0502020202020204" pitchFamily="34" charset="0"/>
                </a:rPr>
                <a:t>Margret Atwood</a:t>
              </a:r>
            </a:p>
            <a:p>
              <a:pPr algn="ctr"/>
              <a:r>
                <a:rPr lang="en-US" sz="1600" dirty="0">
                  <a:solidFill>
                    <a:srgbClr val="B92508"/>
                  </a:solidFill>
                  <a:latin typeface="Century Gothic" panose="020B0502020202020204" pitchFamily="34" charset="0"/>
                </a:rPr>
                <a:t>1988</a:t>
              </a:r>
              <a:endParaRPr lang="en-US" sz="1400" dirty="0">
                <a:solidFill>
                  <a:srgbClr val="B92508"/>
                </a:solidFill>
                <a:latin typeface="Century Gothic" panose="020B0502020202020204" pitchFamily="34" charset="0"/>
              </a:endParaRPr>
            </a:p>
          </p:txBody>
        </p:sp>
      </p:grpSp>
      <p:sp>
        <p:nvSpPr>
          <p:cNvPr id="8" name="TextBox 7">
            <a:extLst>
              <a:ext uri="{FF2B5EF4-FFF2-40B4-BE49-F238E27FC236}">
                <a16:creationId xmlns:a16="http://schemas.microsoft.com/office/drawing/2014/main" id="{78DBD667-A890-453B-BE5A-98BD56236CBE}"/>
              </a:ext>
            </a:extLst>
          </p:cNvPr>
          <p:cNvSpPr txBox="1"/>
          <p:nvPr/>
        </p:nvSpPr>
        <p:spPr>
          <a:xfrm>
            <a:off x="1901780" y="1866651"/>
            <a:ext cx="8388440" cy="1200329"/>
          </a:xfrm>
          <a:prstGeom prst="rect">
            <a:avLst/>
          </a:prstGeom>
          <a:noFill/>
        </p:spPr>
        <p:txBody>
          <a:bodyPr wrap="square" rtlCol="0">
            <a:spAutoFit/>
          </a:bodyPr>
          <a:lstStyle/>
          <a:p>
            <a:pPr algn="ctr"/>
            <a:r>
              <a:rPr lang="en-US" sz="3600" i="1" dirty="0">
                <a:solidFill>
                  <a:srgbClr val="B92508"/>
                </a:solidFill>
                <a:latin typeface="Century Gothic" panose="020B0502020202020204" pitchFamily="34" charset="0"/>
              </a:rPr>
              <a:t>“Time is not a line but a dimension, like the dimension of space.”</a:t>
            </a:r>
          </a:p>
        </p:txBody>
      </p:sp>
    </p:spTree>
    <p:extLst>
      <p:ext uri="{BB962C8B-B14F-4D97-AF65-F5344CB8AC3E}">
        <p14:creationId xmlns:p14="http://schemas.microsoft.com/office/powerpoint/2010/main" val="10947030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grpSp>
        <p:nvGrpSpPr>
          <p:cNvPr id="2" name="Group 1"/>
          <p:cNvGrpSpPr/>
          <p:nvPr/>
        </p:nvGrpSpPr>
        <p:grpSpPr>
          <a:xfrm>
            <a:off x="39045" y="20893"/>
            <a:ext cx="11977413" cy="6693136"/>
            <a:chOff x="39045" y="20893"/>
            <a:chExt cx="11977413" cy="6693136"/>
          </a:xfrm>
        </p:grpSpPr>
        <p:cxnSp>
          <p:nvCxnSpPr>
            <p:cNvPr id="25" name="Straight Connector 24"/>
            <p:cNvCxnSpPr/>
            <p:nvPr/>
          </p:nvCxnSpPr>
          <p:spPr>
            <a:xfrm rot="10800000" flipH="1">
              <a:off x="542221" y="159655"/>
              <a:ext cx="11474237"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flipH="1">
              <a:off x="542221" y="373742"/>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H="1">
              <a:off x="542221" y="587828"/>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H="1">
              <a:off x="542221" y="80191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H="1">
              <a:off x="542221" y="1016002"/>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flipH="1">
              <a:off x="542221" y="1230088"/>
              <a:ext cx="11474237"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H="1">
              <a:off x="542221" y="144417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flipH="1">
              <a:off x="542221" y="1658262"/>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flipH="1">
              <a:off x="542221" y="1872348"/>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flipH="1">
              <a:off x="542221" y="208643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flipH="1">
              <a:off x="542221" y="2300521"/>
              <a:ext cx="11474237"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flipH="1">
              <a:off x="542221" y="2514608"/>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flipH="1">
              <a:off x="542221" y="272869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H="1">
              <a:off x="542221" y="2942781"/>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flipH="1">
              <a:off x="542221" y="3156868"/>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H="1">
              <a:off x="542221" y="3370955"/>
              <a:ext cx="11474237"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flipH="1">
              <a:off x="542221" y="3585041"/>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flipH="1">
              <a:off x="542221" y="3799128"/>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flipH="1">
              <a:off x="542221" y="401321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flipH="1">
              <a:off x="542221" y="4227301"/>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flipH="1">
              <a:off x="542221" y="4441388"/>
              <a:ext cx="11474237"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flipH="1">
              <a:off x="542221" y="465547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flipH="1">
              <a:off x="542221" y="4869561"/>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flipH="1">
              <a:off x="542221" y="5083648"/>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flipH="1">
              <a:off x="542221" y="529773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flipH="1">
              <a:off x="542221" y="5511821"/>
              <a:ext cx="11474237"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flipH="1">
              <a:off x="542221" y="572813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flipH="1">
              <a:off x="542221" y="5942222"/>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flipH="1">
              <a:off x="542221" y="6156309"/>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flipH="1">
              <a:off x="542221" y="637039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flipH="1">
              <a:off x="542221" y="6584482"/>
              <a:ext cx="11474237"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24004" y="5374982"/>
              <a:ext cx="473207" cy="276999"/>
            </a:xfrm>
            <a:prstGeom prst="rect">
              <a:avLst/>
            </a:prstGeom>
            <a:noFill/>
            <a:ln>
              <a:noFill/>
            </a:ln>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a:ln>
              <a:noFill/>
            </a:ln>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a:ln>
              <a:noFill/>
            </a:ln>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a:ln>
              <a:noFill/>
            </a:ln>
          </p:spPr>
          <p:txBody>
            <a:bodyPr wrap="none" rtlCol="0">
              <a:spAutoFit/>
            </a:bodyPr>
            <a:lstStyle/>
            <a:p>
              <a:pPr algn="r"/>
              <a:r>
                <a:rPr lang="en-US" sz="1200" dirty="0">
                  <a:latin typeface="Century Gothic" panose="020B0502020202020204" pitchFamily="34" charset="0"/>
                </a:rPr>
                <a:t>100%</a:t>
              </a:r>
            </a:p>
          </p:txBody>
        </p:sp>
        <p:sp>
          <p:nvSpPr>
            <p:cNvPr id="64" name="TextBox 63"/>
            <p:cNvSpPr txBox="1"/>
            <p:nvPr/>
          </p:nvSpPr>
          <p:spPr>
            <a:xfrm>
              <a:off x="124004" y="1102402"/>
              <a:ext cx="473207" cy="276999"/>
            </a:xfrm>
            <a:prstGeom prst="rect">
              <a:avLst/>
            </a:prstGeom>
            <a:noFill/>
            <a:ln>
              <a:noFill/>
            </a:ln>
          </p:spPr>
          <p:txBody>
            <a:bodyPr wrap="none" rtlCol="0">
              <a:spAutoFit/>
            </a:bodyPr>
            <a:lstStyle/>
            <a:p>
              <a:pPr algn="r"/>
              <a:r>
                <a:rPr lang="en-US" sz="1200" dirty="0">
                  <a:latin typeface="Century Gothic" panose="020B0502020202020204" pitchFamily="34" charset="0"/>
                </a:rPr>
                <a:t>90%</a:t>
              </a:r>
            </a:p>
          </p:txBody>
        </p:sp>
        <p:sp>
          <p:nvSpPr>
            <p:cNvPr id="476" name="TextBox 475"/>
            <p:cNvSpPr txBox="1"/>
            <p:nvPr/>
          </p:nvSpPr>
          <p:spPr>
            <a:xfrm>
              <a:off x="124004" y="6437030"/>
              <a:ext cx="473207" cy="276999"/>
            </a:xfrm>
            <a:prstGeom prst="rect">
              <a:avLst/>
            </a:prstGeom>
            <a:noFill/>
            <a:ln>
              <a:noFill/>
            </a:ln>
          </p:spPr>
          <p:txBody>
            <a:bodyPr wrap="none" rtlCol="0">
              <a:spAutoFit/>
            </a:bodyPr>
            <a:lstStyle/>
            <a:p>
              <a:pPr algn="r"/>
              <a:r>
                <a:rPr lang="en-US" sz="1200" dirty="0">
                  <a:latin typeface="Century Gothic" panose="020B0502020202020204" pitchFamily="34" charset="0"/>
                </a:rPr>
                <a:t>40%</a:t>
              </a:r>
            </a:p>
          </p:txBody>
        </p:sp>
      </p:grpSp>
      <p:sp>
        <p:nvSpPr>
          <p:cNvPr id="47" name="TextBox 4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grpSp>
        <p:nvGrpSpPr>
          <p:cNvPr id="48" name="Group 47"/>
          <p:cNvGrpSpPr/>
          <p:nvPr/>
        </p:nvGrpSpPr>
        <p:grpSpPr>
          <a:xfrm>
            <a:off x="545789" y="159656"/>
            <a:ext cx="11715636" cy="6717212"/>
            <a:chOff x="545789" y="159656"/>
            <a:chExt cx="11715636" cy="6717212"/>
          </a:xfrm>
        </p:grpSpPr>
        <p:grpSp>
          <p:nvGrpSpPr>
            <p:cNvPr id="54" name="Group 53"/>
            <p:cNvGrpSpPr/>
            <p:nvPr/>
          </p:nvGrpSpPr>
          <p:grpSpPr>
            <a:xfrm rot="16200000" flipV="1">
              <a:off x="3068712" y="-2363267"/>
              <a:ext cx="6424826" cy="11470672"/>
              <a:chOff x="2062976" y="1131759"/>
              <a:chExt cx="8452624" cy="4572000"/>
            </a:xfrm>
          </p:grpSpPr>
          <p:cxnSp>
            <p:nvCxnSpPr>
              <p:cNvPr id="66" name="Straight Connector 65"/>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2231289" y="6592866"/>
              <a:ext cx="439544" cy="276999"/>
            </a:xfrm>
            <a:prstGeom prst="rect">
              <a:avLst/>
            </a:prstGeom>
            <a:noFill/>
            <a:ln>
              <a:noFill/>
            </a:ln>
          </p:spPr>
          <p:txBody>
            <a:bodyPr wrap="none" rtlCol="0">
              <a:spAutoFit/>
            </a:bodyPr>
            <a:lstStyle/>
            <a:p>
              <a:pPr algn="ctr"/>
              <a:r>
                <a:rPr lang="en-US" sz="1200" dirty="0">
                  <a:latin typeface="Century Gothic" panose="020B0502020202020204" pitchFamily="34" charset="0"/>
                </a:rPr>
                <a:t>500</a:t>
              </a:r>
            </a:p>
          </p:txBody>
        </p:sp>
        <p:sp>
          <p:nvSpPr>
            <p:cNvPr id="62" name="TextBox 61"/>
            <p:cNvSpPr txBox="1"/>
            <p:nvPr/>
          </p:nvSpPr>
          <p:spPr>
            <a:xfrm>
              <a:off x="4076340" y="6581001"/>
              <a:ext cx="567784" cy="276999"/>
            </a:xfrm>
            <a:prstGeom prst="rect">
              <a:avLst/>
            </a:prstGeom>
            <a:noFill/>
            <a:ln>
              <a:noFill/>
            </a:ln>
          </p:spPr>
          <p:txBody>
            <a:bodyPr wrap="none" rtlCol="0">
              <a:spAutoFit/>
            </a:bodyPr>
            <a:lstStyle/>
            <a:p>
              <a:pPr algn="ctr"/>
              <a:r>
                <a:rPr lang="en-US" sz="1200" dirty="0">
                  <a:latin typeface="Century Gothic" panose="020B0502020202020204" pitchFamily="34" charset="0"/>
                </a:rPr>
                <a:t>1,000</a:t>
              </a:r>
            </a:p>
          </p:txBody>
        </p:sp>
        <p:sp>
          <p:nvSpPr>
            <p:cNvPr id="63" name="TextBox 62"/>
            <p:cNvSpPr txBox="1"/>
            <p:nvPr/>
          </p:nvSpPr>
          <p:spPr>
            <a:xfrm>
              <a:off x="7917499" y="6599869"/>
              <a:ext cx="567784" cy="276999"/>
            </a:xfrm>
            <a:prstGeom prst="rect">
              <a:avLst/>
            </a:prstGeom>
            <a:noFill/>
            <a:ln>
              <a:noFill/>
            </a:ln>
          </p:spPr>
          <p:txBody>
            <a:bodyPr wrap="none" rtlCol="0">
              <a:spAutoFit/>
            </a:bodyPr>
            <a:lstStyle/>
            <a:p>
              <a:pPr algn="ctr"/>
              <a:r>
                <a:rPr lang="en-US" sz="1200" dirty="0">
                  <a:latin typeface="Century Gothic" panose="020B0502020202020204" pitchFamily="34" charset="0"/>
                </a:rPr>
                <a:t>2,000</a:t>
              </a:r>
            </a:p>
          </p:txBody>
        </p:sp>
        <p:sp>
          <p:nvSpPr>
            <p:cNvPr id="65" name="TextBox 64"/>
            <p:cNvSpPr txBox="1"/>
            <p:nvPr/>
          </p:nvSpPr>
          <p:spPr>
            <a:xfrm>
              <a:off x="11693641" y="6589239"/>
              <a:ext cx="567784" cy="276999"/>
            </a:xfrm>
            <a:prstGeom prst="rect">
              <a:avLst/>
            </a:prstGeom>
            <a:noFill/>
            <a:ln>
              <a:noFill/>
            </a:ln>
          </p:spPr>
          <p:txBody>
            <a:bodyPr wrap="none" rtlCol="0">
              <a:spAutoFit/>
            </a:bodyPr>
            <a:lstStyle/>
            <a:p>
              <a:pPr algn="ctr"/>
              <a:r>
                <a:rPr lang="en-US" sz="1200" dirty="0">
                  <a:latin typeface="Century Gothic" panose="020B0502020202020204" pitchFamily="34" charset="0"/>
                </a:rPr>
                <a:t>3,000</a:t>
              </a:r>
            </a:p>
          </p:txBody>
        </p:sp>
      </p:grpSp>
      <p:grpSp>
        <p:nvGrpSpPr>
          <p:cNvPr id="3" name="Group 2"/>
          <p:cNvGrpSpPr/>
          <p:nvPr/>
        </p:nvGrpSpPr>
        <p:grpSpPr>
          <a:xfrm>
            <a:off x="4571501" y="1693204"/>
            <a:ext cx="3058847" cy="3099111"/>
            <a:chOff x="4571501" y="1693204"/>
            <a:chExt cx="3058847" cy="3099111"/>
          </a:xfrm>
        </p:grpSpPr>
        <p:sp>
          <p:nvSpPr>
            <p:cNvPr id="101" name="Rectangle 100"/>
            <p:cNvSpPr/>
            <p:nvPr/>
          </p:nvSpPr>
          <p:spPr>
            <a:xfrm>
              <a:off x="4603993" y="1693204"/>
              <a:ext cx="2993862" cy="3099111"/>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a:off x="4571501" y="1836649"/>
              <a:ext cx="3058847" cy="646331"/>
            </a:xfrm>
            <a:prstGeom prst="rect">
              <a:avLst/>
            </a:prstGeom>
            <a:noFill/>
            <a:ln w="3175">
              <a:noFill/>
            </a:ln>
          </p:spPr>
          <p:txBody>
            <a:bodyPr wrap="square" rtlCol="0">
              <a:spAutoFit/>
            </a:bodyPr>
            <a:lstStyle/>
            <a:p>
              <a:pPr algn="ctr"/>
              <a:r>
                <a:rPr lang="en-US" dirty="0">
                  <a:latin typeface="Century Gothic" panose="020B0502020202020204" pitchFamily="34" charset="0"/>
                </a:rPr>
                <a:t>NUMERIS</a:t>
              </a:r>
            </a:p>
            <a:p>
              <a:pPr algn="ctr"/>
              <a:r>
                <a:rPr lang="en-US" b="1" dirty="0">
                  <a:solidFill>
                    <a:srgbClr val="C00000"/>
                  </a:solidFill>
                  <a:latin typeface="Century Gothic" panose="020B0502020202020204" pitchFamily="34" charset="0"/>
                </a:rPr>
                <a:t>TV</a:t>
              </a:r>
              <a:r>
                <a:rPr lang="en-US" dirty="0">
                  <a:latin typeface="Century Gothic" panose="020B0502020202020204" pitchFamily="34" charset="0"/>
                </a:rPr>
                <a:t>/</a:t>
              </a:r>
              <a:r>
                <a:rPr lang="en-US" b="1" dirty="0">
                  <a:solidFill>
                    <a:srgbClr val="197EC6"/>
                  </a:solidFill>
                  <a:latin typeface="Century Gothic" panose="020B0502020202020204" pitchFamily="34" charset="0"/>
                </a:rPr>
                <a:t>Radio</a:t>
              </a:r>
            </a:p>
          </p:txBody>
        </p:sp>
        <p:sp>
          <p:nvSpPr>
            <p:cNvPr id="114" name="TextBox 113"/>
            <p:cNvSpPr txBox="1"/>
            <p:nvPr/>
          </p:nvSpPr>
          <p:spPr>
            <a:xfrm>
              <a:off x="4571501" y="2569109"/>
              <a:ext cx="3058847" cy="646331"/>
            </a:xfrm>
            <a:prstGeom prst="rect">
              <a:avLst/>
            </a:prstGeom>
            <a:noFill/>
            <a:ln w="3175">
              <a:noFill/>
            </a:ln>
          </p:spPr>
          <p:txBody>
            <a:bodyPr wrap="square" rtlCol="0">
              <a:spAutoFit/>
            </a:bodyPr>
            <a:lstStyle/>
            <a:p>
              <a:pPr algn="ctr"/>
              <a:r>
                <a:rPr lang="en-US" dirty="0">
                  <a:latin typeface="Century Gothic" panose="020B0502020202020204" pitchFamily="34" charset="0"/>
                </a:rPr>
                <a:t>VIVIDATA</a:t>
              </a:r>
            </a:p>
            <a:p>
              <a:pPr algn="ctr"/>
              <a:r>
                <a:rPr lang="en-US" b="1" dirty="0">
                  <a:solidFill>
                    <a:srgbClr val="7030A0"/>
                  </a:solidFill>
                  <a:latin typeface="Century Gothic" panose="020B0502020202020204" pitchFamily="34" charset="0"/>
                </a:rPr>
                <a:t>NEWSPAPER</a:t>
              </a:r>
              <a:r>
                <a:rPr lang="en-US" dirty="0">
                  <a:latin typeface="Century Gothic" panose="020B0502020202020204" pitchFamily="34" charset="0"/>
                </a:rPr>
                <a:t>/</a:t>
              </a:r>
              <a:r>
                <a:rPr lang="en-US" b="1" dirty="0">
                  <a:solidFill>
                    <a:srgbClr val="7F6000"/>
                  </a:solidFill>
                  <a:latin typeface="Century Gothic" panose="020B0502020202020204" pitchFamily="34" charset="0"/>
                </a:rPr>
                <a:t>MAGAZINE</a:t>
              </a:r>
            </a:p>
          </p:txBody>
        </p:sp>
        <p:sp>
          <p:nvSpPr>
            <p:cNvPr id="116" name="TextBox 115"/>
            <p:cNvSpPr txBox="1"/>
            <p:nvPr/>
          </p:nvSpPr>
          <p:spPr>
            <a:xfrm>
              <a:off x="4571501" y="3283072"/>
              <a:ext cx="3058847" cy="646331"/>
            </a:xfrm>
            <a:prstGeom prst="rect">
              <a:avLst/>
            </a:prstGeom>
            <a:noFill/>
            <a:ln w="3175">
              <a:noFill/>
            </a:ln>
          </p:spPr>
          <p:txBody>
            <a:bodyPr wrap="square" rtlCol="0">
              <a:spAutoFit/>
            </a:bodyPr>
            <a:lstStyle/>
            <a:p>
              <a:pPr algn="ctr"/>
              <a:r>
                <a:rPr lang="en-US" dirty="0">
                  <a:latin typeface="Century Gothic" panose="020B0502020202020204" pitchFamily="34" charset="0"/>
                </a:rPr>
                <a:t>comScore</a:t>
              </a:r>
            </a:p>
            <a:p>
              <a:pPr algn="ctr"/>
              <a:r>
                <a:rPr lang="en-US" b="1" dirty="0">
                  <a:solidFill>
                    <a:srgbClr val="548235"/>
                  </a:solidFill>
                  <a:latin typeface="Century Gothic" panose="020B0502020202020204" pitchFamily="34" charset="0"/>
                </a:rPr>
                <a:t>INTERNET</a:t>
              </a:r>
            </a:p>
          </p:txBody>
        </p:sp>
        <p:sp>
          <p:nvSpPr>
            <p:cNvPr id="103" name="TextBox 102"/>
            <p:cNvSpPr txBox="1"/>
            <p:nvPr/>
          </p:nvSpPr>
          <p:spPr>
            <a:xfrm>
              <a:off x="4571501" y="4018579"/>
              <a:ext cx="3058847" cy="646331"/>
            </a:xfrm>
            <a:prstGeom prst="rect">
              <a:avLst/>
            </a:prstGeom>
            <a:noFill/>
            <a:ln w="3175">
              <a:noFill/>
            </a:ln>
          </p:spPr>
          <p:txBody>
            <a:bodyPr wrap="square" rtlCol="0">
              <a:spAutoFit/>
            </a:bodyPr>
            <a:lstStyle/>
            <a:p>
              <a:pPr algn="ctr"/>
              <a:r>
                <a:rPr lang="en-US" dirty="0">
                  <a:latin typeface="Century Gothic" panose="020B0502020202020204" pitchFamily="34" charset="0"/>
                </a:rPr>
                <a:t>Navigator</a:t>
              </a:r>
            </a:p>
            <a:p>
              <a:pPr algn="ctr"/>
              <a:r>
                <a:rPr lang="en-US" b="1" dirty="0">
                  <a:solidFill>
                    <a:srgbClr val="548235"/>
                  </a:solidFill>
                  <a:latin typeface="Century Gothic" panose="020B0502020202020204" pitchFamily="34" charset="0"/>
                </a:rPr>
                <a:t>OUT of HOME</a:t>
              </a:r>
            </a:p>
          </p:txBody>
        </p:sp>
      </p:grpSp>
    </p:spTree>
    <p:extLst>
      <p:ext uri="{BB962C8B-B14F-4D97-AF65-F5344CB8AC3E}">
        <p14:creationId xmlns:p14="http://schemas.microsoft.com/office/powerpoint/2010/main" val="1245163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42000">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14:bounceEnd="42000">
                                          <p:cBhvr additive="base">
                                            <p:cTn id="7" dur="1000" fill="hold"/>
                                            <p:tgtEl>
                                              <p:spTgt spid="61"/>
                                            </p:tgtEl>
                                            <p:attrNameLst>
                                              <p:attrName>ppt_x</p:attrName>
                                            </p:attrNameLst>
                                          </p:cBhvr>
                                          <p:tavLst>
                                            <p:tav tm="0">
                                              <p:val>
                                                <p:strVal val="#ppt_x"/>
                                              </p:val>
                                            </p:tav>
                                            <p:tav tm="100000">
                                              <p:val>
                                                <p:strVal val="#ppt_x"/>
                                              </p:val>
                                            </p:tav>
                                          </p:tavLst>
                                        </p:anim>
                                        <p:anim calcmode="lin" valueType="num" p14:bounceEnd="42000">
                                          <p:cBhvr additive="base">
                                            <p:cTn id="8" dur="1000" fill="hold"/>
                                            <p:tgtEl>
                                              <p:spTgt spid="6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1000"/>
                                            <p:tgtEl>
                                              <p:spTgt spid="2"/>
                                            </p:tgtEl>
                                          </p:cBhvr>
                                        </p:animEffect>
                                      </p:childTnLst>
                                    </p:cTn>
                                  </p:par>
                                </p:childTnLst>
                              </p:cTn>
                            </p:par>
                            <p:par>
                              <p:cTn id="13" fill="hold">
                                <p:stCondLst>
                                  <p:cond delay="2000"/>
                                </p:stCondLst>
                                <p:childTnLst>
                                  <p:par>
                                    <p:cTn id="14" presetID="2" presetClass="entr" presetSubtype="8" fill="hold" grpId="0" nodeType="afterEffect" p14:presetBounceEnd="56000">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14:bounceEnd="56000">
                                          <p:cBhvr additive="base">
                                            <p:cTn id="16" dur="1000" fill="hold"/>
                                            <p:tgtEl>
                                              <p:spTgt spid="47"/>
                                            </p:tgtEl>
                                            <p:attrNameLst>
                                              <p:attrName>ppt_x</p:attrName>
                                            </p:attrNameLst>
                                          </p:cBhvr>
                                          <p:tavLst>
                                            <p:tav tm="0">
                                              <p:val>
                                                <p:strVal val="0-#ppt_w/2"/>
                                              </p:val>
                                            </p:tav>
                                            <p:tav tm="100000">
                                              <p:val>
                                                <p:strVal val="#ppt_x"/>
                                              </p:val>
                                            </p:tav>
                                          </p:tavLst>
                                        </p:anim>
                                        <p:anim calcmode="lin" valueType="num" p14:bounceEnd="56000">
                                          <p:cBhvr additive="base">
                                            <p:cTn id="17" dur="1000" fill="hold"/>
                                            <p:tgtEl>
                                              <p:spTgt spid="47"/>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2" presetClass="entr" presetSubtype="8"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left)">
                                          <p:cBhvr>
                                            <p:cTn id="21"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ppt_x"/>
                                              </p:val>
                                            </p:tav>
                                            <p:tav tm="100000">
                                              <p:val>
                                                <p:strVal val="#ppt_x"/>
                                              </p:val>
                                            </p:tav>
                                          </p:tavLst>
                                        </p:anim>
                                        <p:anim calcmode="lin" valueType="num">
                                          <p:cBhvr additive="base">
                                            <p:cTn id="8" dur="1000" fill="hold"/>
                                            <p:tgtEl>
                                              <p:spTgt spid="6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1000"/>
                                            <p:tgtEl>
                                              <p:spTgt spid="2"/>
                                            </p:tgtEl>
                                          </p:cBhvr>
                                        </p:animEffect>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1000" fill="hold"/>
                                            <p:tgtEl>
                                              <p:spTgt spid="47"/>
                                            </p:tgtEl>
                                            <p:attrNameLst>
                                              <p:attrName>ppt_x</p:attrName>
                                            </p:attrNameLst>
                                          </p:cBhvr>
                                          <p:tavLst>
                                            <p:tav tm="0">
                                              <p:val>
                                                <p:strVal val="0-#ppt_w/2"/>
                                              </p:val>
                                            </p:tav>
                                            <p:tav tm="100000">
                                              <p:val>
                                                <p:strVal val="#ppt_x"/>
                                              </p:val>
                                            </p:tav>
                                          </p:tavLst>
                                        </p:anim>
                                        <p:anim calcmode="lin" valueType="num">
                                          <p:cBhvr additive="base">
                                            <p:cTn id="17" dur="1000" fill="hold"/>
                                            <p:tgtEl>
                                              <p:spTgt spid="47"/>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2" presetClass="entr" presetSubtype="8"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left)">
                                          <p:cBhvr>
                                            <p:cTn id="21"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47"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pic>
        <p:nvPicPr>
          <p:cNvPr id="102" name="Picture 101"/>
          <p:cNvPicPr>
            <a:picLocks noChangeAspect="1"/>
          </p:cNvPicPr>
          <p:nvPr/>
        </p:nvPicPr>
        <p:blipFill>
          <a:blip r:embed="rId3"/>
          <a:stretch>
            <a:fillRect/>
          </a:stretch>
        </p:blipFill>
        <p:spPr>
          <a:xfrm>
            <a:off x="423006" y="7065558"/>
            <a:ext cx="238430" cy="238430"/>
          </a:xfrm>
          <a:prstGeom prst="rect">
            <a:avLst/>
          </a:prstGeom>
        </p:spPr>
      </p:pic>
      <p:pic>
        <p:nvPicPr>
          <p:cNvPr id="2" name="Picture 1"/>
          <p:cNvPicPr>
            <a:picLocks noChangeAspect="1"/>
          </p:cNvPicPr>
          <p:nvPr/>
        </p:nvPicPr>
        <p:blipFill>
          <a:blip r:embed="rId4"/>
          <a:stretch>
            <a:fillRect/>
          </a:stretch>
        </p:blipFill>
        <p:spPr>
          <a:xfrm>
            <a:off x="386145" y="6999734"/>
            <a:ext cx="312152" cy="370078"/>
          </a:xfrm>
          <a:prstGeom prst="rect">
            <a:avLst/>
          </a:prstGeom>
        </p:spPr>
      </p:pic>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87" name="Rectangle 86">
            <a:extLst>
              <a:ext uri="{FF2B5EF4-FFF2-40B4-BE49-F238E27FC236}">
                <a16:creationId xmlns:a16="http://schemas.microsoft.com/office/drawing/2014/main" id="{5D9B8522-A109-4CA6-A7F4-BE357D306D37}"/>
              </a:ext>
            </a:extLst>
          </p:cNvPr>
          <p:cNvSpPr/>
          <p:nvPr/>
        </p:nvSpPr>
        <p:spPr>
          <a:xfrm>
            <a:off x="5251592" y="3814515"/>
            <a:ext cx="6137549" cy="2068277"/>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2EBD4FE3-ADF1-45AD-8A71-C874C93D5BA6}"/>
              </a:ext>
            </a:extLst>
          </p:cNvPr>
          <p:cNvSpPr txBox="1"/>
          <p:nvPr/>
        </p:nvSpPr>
        <p:spPr>
          <a:xfrm>
            <a:off x="5241941" y="4546392"/>
            <a:ext cx="1259453" cy="314894"/>
          </a:xfrm>
          <a:prstGeom prst="rect">
            <a:avLst/>
          </a:prstGeom>
          <a:noFill/>
          <a:ln w="3175">
            <a:noFill/>
          </a:ln>
        </p:spPr>
        <p:txBody>
          <a:bodyPr wrap="square" rtlCol="0">
            <a:spAutoFit/>
          </a:bodyPr>
          <a:lstStyle/>
          <a:p>
            <a:pPr algn="r">
              <a:lnSpc>
                <a:spcPts val="1900"/>
              </a:lnSpc>
            </a:pPr>
            <a:r>
              <a:rPr lang="en-US" sz="1400" b="1" dirty="0">
                <a:solidFill>
                  <a:srgbClr val="C00000"/>
                </a:solidFill>
                <a:latin typeface="Century Gothic" panose="020B0502020202020204" pitchFamily="34" charset="0"/>
              </a:rPr>
              <a:t>TV</a:t>
            </a:r>
          </a:p>
        </p:txBody>
      </p:sp>
      <p:sp>
        <p:nvSpPr>
          <p:cNvPr id="90" name="TextBox 89">
            <a:extLst>
              <a:ext uri="{FF2B5EF4-FFF2-40B4-BE49-F238E27FC236}">
                <a16:creationId xmlns:a16="http://schemas.microsoft.com/office/drawing/2014/main" id="{2E2FB87F-F515-41CB-9386-A8548EA0B55B}"/>
              </a:ext>
            </a:extLst>
          </p:cNvPr>
          <p:cNvSpPr txBox="1"/>
          <p:nvPr/>
        </p:nvSpPr>
        <p:spPr>
          <a:xfrm>
            <a:off x="6283389" y="3887282"/>
            <a:ext cx="4055183" cy="338554"/>
          </a:xfrm>
          <a:prstGeom prst="rect">
            <a:avLst/>
          </a:prstGeom>
          <a:noFill/>
          <a:ln w="3175">
            <a:noFill/>
          </a:ln>
        </p:spPr>
        <p:txBody>
          <a:bodyPr wrap="square" rtlCol="0">
            <a:spAutoFit/>
          </a:bodyPr>
          <a:lstStyle/>
          <a:p>
            <a:pPr algn="ctr"/>
            <a:r>
              <a:rPr lang="en-US" sz="1600" dirty="0">
                <a:latin typeface="Century Gothic" panose="020B0502020202020204" pitchFamily="34" charset="0"/>
              </a:rPr>
              <a:t>Adults Weekly Reach/Minutes</a:t>
            </a:r>
          </a:p>
        </p:txBody>
      </p:sp>
      <p:sp>
        <p:nvSpPr>
          <p:cNvPr id="93" name="TextBox 92">
            <a:extLst>
              <a:ext uri="{FF2B5EF4-FFF2-40B4-BE49-F238E27FC236}">
                <a16:creationId xmlns:a16="http://schemas.microsoft.com/office/drawing/2014/main" id="{683736CD-AECC-4518-8F73-D3CF7A817E81}"/>
              </a:ext>
            </a:extLst>
          </p:cNvPr>
          <p:cNvSpPr txBox="1"/>
          <p:nvPr/>
        </p:nvSpPr>
        <p:spPr>
          <a:xfrm>
            <a:off x="6747800" y="4546392"/>
            <a:ext cx="1202346" cy="314894"/>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96%  1,531</a:t>
            </a:r>
          </a:p>
        </p:txBody>
      </p:sp>
      <p:grpSp>
        <p:nvGrpSpPr>
          <p:cNvPr id="98" name="Group 97">
            <a:extLst>
              <a:ext uri="{FF2B5EF4-FFF2-40B4-BE49-F238E27FC236}">
                <a16:creationId xmlns:a16="http://schemas.microsoft.com/office/drawing/2014/main" id="{878842F8-8ED7-4C84-AA25-F94D8B5F29DA}"/>
              </a:ext>
            </a:extLst>
          </p:cNvPr>
          <p:cNvGrpSpPr/>
          <p:nvPr/>
        </p:nvGrpSpPr>
        <p:grpSpPr>
          <a:xfrm>
            <a:off x="6672042" y="4528977"/>
            <a:ext cx="223574" cy="308674"/>
            <a:chOff x="7998888" y="4517543"/>
            <a:chExt cx="223574" cy="308674"/>
          </a:xfrm>
        </p:grpSpPr>
        <p:pic>
          <p:nvPicPr>
            <p:cNvPr id="99" name="Picture 98">
              <a:extLst>
                <a:ext uri="{FF2B5EF4-FFF2-40B4-BE49-F238E27FC236}">
                  <a16:creationId xmlns:a16="http://schemas.microsoft.com/office/drawing/2014/main" id="{693334C4-3433-4956-AEE7-EAA35131BEB8}"/>
                </a:ext>
              </a:extLst>
            </p:cNvPr>
            <p:cNvPicPr>
              <a:picLocks noChangeAspect="1"/>
            </p:cNvPicPr>
            <p:nvPr/>
          </p:nvPicPr>
          <p:blipFill>
            <a:blip r:embed="rId3"/>
            <a:stretch>
              <a:fillRect/>
            </a:stretch>
          </p:blipFill>
          <p:spPr>
            <a:xfrm>
              <a:off x="7998888" y="4586713"/>
              <a:ext cx="223574" cy="223574"/>
            </a:xfrm>
            <a:prstGeom prst="rect">
              <a:avLst/>
            </a:prstGeom>
          </p:spPr>
        </p:pic>
        <p:sp>
          <p:nvSpPr>
            <p:cNvPr id="100" name="TextBox 99">
              <a:extLst>
                <a:ext uri="{FF2B5EF4-FFF2-40B4-BE49-F238E27FC236}">
                  <a16:creationId xmlns:a16="http://schemas.microsoft.com/office/drawing/2014/main" id="{A032201D-212F-41AC-9754-7E528ACD2E99}"/>
                </a:ext>
              </a:extLst>
            </p:cNvPr>
            <p:cNvSpPr txBox="1"/>
            <p:nvPr/>
          </p:nvSpPr>
          <p:spPr>
            <a:xfrm>
              <a:off x="8003741" y="4517543"/>
              <a:ext cx="209536" cy="308674"/>
            </a:xfrm>
            <a:prstGeom prst="rect">
              <a:avLst/>
            </a:prstGeom>
            <a:noFill/>
            <a:ln w="3175">
              <a:noFill/>
            </a:ln>
          </p:spPr>
          <p:txBody>
            <a:bodyPr wrap="square" rtlCol="0">
              <a:spAutoFit/>
            </a:bodyPr>
            <a:lstStyle/>
            <a:p>
              <a:pPr algn="ctr">
                <a:lnSpc>
                  <a:spcPts val="1900"/>
                </a:lnSpc>
              </a:pPr>
              <a:r>
                <a:rPr lang="en-US" sz="1200" b="1" dirty="0">
                  <a:solidFill>
                    <a:srgbClr val="C00000"/>
                  </a:solidFill>
                  <a:latin typeface="Century Gothic" panose="020B0502020202020204" pitchFamily="34" charset="0"/>
                </a:rPr>
                <a:t>A</a:t>
              </a:r>
            </a:p>
          </p:txBody>
        </p:sp>
      </p:grpSp>
      <p:cxnSp>
        <p:nvCxnSpPr>
          <p:cNvPr id="106" name="Straight Connector 105">
            <a:extLst>
              <a:ext uri="{FF2B5EF4-FFF2-40B4-BE49-F238E27FC236}">
                <a16:creationId xmlns:a16="http://schemas.microsoft.com/office/drawing/2014/main" id="{B14CFF0C-076D-4423-BF8B-609882A6511C}"/>
              </a:ext>
            </a:extLst>
          </p:cNvPr>
          <p:cNvCxnSpPr>
            <a:cxnSpLocks/>
          </p:cNvCxnSpPr>
          <p:nvPr/>
        </p:nvCxnSpPr>
        <p:spPr>
          <a:xfrm>
            <a:off x="5360558" y="4235350"/>
            <a:ext cx="5900844"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EE5D3E6B-B379-4CD4-8BF6-B018D370CAD8}"/>
              </a:ext>
            </a:extLst>
          </p:cNvPr>
          <p:cNvSpPr txBox="1"/>
          <p:nvPr/>
        </p:nvSpPr>
        <p:spPr>
          <a:xfrm>
            <a:off x="6891284"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2001</a:t>
            </a:r>
          </a:p>
        </p:txBody>
      </p:sp>
      <p:sp>
        <p:nvSpPr>
          <p:cNvPr id="4" name="Rectangle: Rounded Corners 3">
            <a:extLst>
              <a:ext uri="{FF2B5EF4-FFF2-40B4-BE49-F238E27FC236}">
                <a16:creationId xmlns:a16="http://schemas.microsoft.com/office/drawing/2014/main" id="{A5B034D8-BB66-4505-AE2B-21DE293746E0}"/>
              </a:ext>
            </a:extLst>
          </p:cNvPr>
          <p:cNvSpPr/>
          <p:nvPr/>
        </p:nvSpPr>
        <p:spPr>
          <a:xfrm>
            <a:off x="8831500" y="4508188"/>
            <a:ext cx="1260547" cy="913675"/>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C00000"/>
                </a:solidFill>
              </a:rPr>
              <a:t>L+7</a:t>
            </a:r>
            <a:endParaRPr lang="en-CA" sz="4400" dirty="0">
              <a:solidFill>
                <a:srgbClr val="C00000"/>
              </a:solidFill>
            </a:endParaRPr>
          </a:p>
        </p:txBody>
      </p:sp>
    </p:spTree>
    <p:extLst>
      <p:ext uri="{BB962C8B-B14F-4D97-AF65-F5344CB8AC3E}">
        <p14:creationId xmlns:p14="http://schemas.microsoft.com/office/powerpoint/2010/main" val="3371367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par>
                              <p:cTn id="17" fill="hold">
                                <p:stCondLst>
                                  <p:cond delay="500"/>
                                </p:stCondLst>
                                <p:childTnLst>
                                  <p:par>
                                    <p:cTn id="18" presetID="2" presetClass="entr" presetSubtype="4" fill="hold" nodeType="afterEffect" p14:presetBounceEnd="56000">
                                      <p:stCondLst>
                                        <p:cond delay="500"/>
                                      </p:stCondLst>
                                      <p:childTnLst>
                                        <p:set>
                                          <p:cBhvr>
                                            <p:cTn id="19" dur="1" fill="hold">
                                              <p:stCondLst>
                                                <p:cond delay="0"/>
                                              </p:stCondLst>
                                            </p:cTn>
                                            <p:tgtEl>
                                              <p:spTgt spid="98"/>
                                            </p:tgtEl>
                                            <p:attrNameLst>
                                              <p:attrName>style.visibility</p:attrName>
                                            </p:attrNameLst>
                                          </p:cBhvr>
                                          <p:to>
                                            <p:strVal val="visible"/>
                                          </p:to>
                                        </p:set>
                                        <p:anim calcmode="lin" valueType="num" p14:bounceEnd="56000">
                                          <p:cBhvr additive="base">
                                            <p:cTn id="20" dur="1000" fill="hold"/>
                                            <p:tgtEl>
                                              <p:spTgt spid="98"/>
                                            </p:tgtEl>
                                            <p:attrNameLst>
                                              <p:attrName>ppt_x</p:attrName>
                                            </p:attrNameLst>
                                          </p:cBhvr>
                                          <p:tavLst>
                                            <p:tav tm="0">
                                              <p:val>
                                                <p:strVal val="#ppt_x"/>
                                              </p:val>
                                            </p:tav>
                                            <p:tav tm="100000">
                                              <p:val>
                                                <p:strVal val="#ppt_x"/>
                                              </p:val>
                                            </p:tav>
                                          </p:tavLst>
                                        </p:anim>
                                        <p:anim calcmode="lin" valueType="num" p14:bounceEnd="56000">
                                          <p:cBhvr additive="base">
                                            <p:cTn id="21" dur="1000" fill="hold"/>
                                            <p:tgtEl>
                                              <p:spTgt spid="98"/>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64" presetClass="path" presetSubtype="0" accel="50000" fill="hold" nodeType="afterEffect" p14:presetBounceEnd="48000">
                                      <p:stCondLst>
                                        <p:cond delay="0"/>
                                      </p:stCondLst>
                                      <p:childTnLst>
                                        <p:animMotion origin="layout" path="M -1.04167E-6 -3.7037E-6 L -1.04167E-6 -0.9618 " pathEditMode="relative" rAng="0" ptsTypes="AA" p14:bounceEnd="48000">
                                          <p:cBhvr>
                                            <p:cTn id="24" dur="2000" fill="hold"/>
                                            <p:tgtEl>
                                              <p:spTgt spid="2"/>
                                            </p:tgtEl>
                                            <p:attrNameLst>
                                              <p:attrName>ppt_x</p:attrName>
                                              <p:attrName>ppt_y</p:attrName>
                                            </p:attrNameLst>
                                          </p:cBhvr>
                                          <p:rCtr x="0" y="-48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par>
                              <p:cTn id="17" fill="hold">
                                <p:stCondLst>
                                  <p:cond delay="500"/>
                                </p:stCondLst>
                                <p:childTnLst>
                                  <p:par>
                                    <p:cTn id="18" presetID="2" presetClass="entr" presetSubtype="4" fill="hold" nodeType="afterEffect">
                                      <p:stCondLst>
                                        <p:cond delay="500"/>
                                      </p:stCondLst>
                                      <p:childTnLst>
                                        <p:set>
                                          <p:cBhvr>
                                            <p:cTn id="19" dur="1" fill="hold">
                                              <p:stCondLst>
                                                <p:cond delay="0"/>
                                              </p:stCondLst>
                                            </p:cTn>
                                            <p:tgtEl>
                                              <p:spTgt spid="98"/>
                                            </p:tgtEl>
                                            <p:attrNameLst>
                                              <p:attrName>style.visibility</p:attrName>
                                            </p:attrNameLst>
                                          </p:cBhvr>
                                          <p:to>
                                            <p:strVal val="visible"/>
                                          </p:to>
                                        </p:set>
                                        <p:anim calcmode="lin" valueType="num">
                                          <p:cBhvr additive="base">
                                            <p:cTn id="20" dur="1000" fill="hold"/>
                                            <p:tgtEl>
                                              <p:spTgt spid="98"/>
                                            </p:tgtEl>
                                            <p:attrNameLst>
                                              <p:attrName>ppt_x</p:attrName>
                                            </p:attrNameLst>
                                          </p:cBhvr>
                                          <p:tavLst>
                                            <p:tav tm="0">
                                              <p:val>
                                                <p:strVal val="#ppt_x"/>
                                              </p:val>
                                            </p:tav>
                                            <p:tav tm="100000">
                                              <p:val>
                                                <p:strVal val="#ppt_x"/>
                                              </p:val>
                                            </p:tav>
                                          </p:tavLst>
                                        </p:anim>
                                        <p:anim calcmode="lin" valueType="num">
                                          <p:cBhvr additive="base">
                                            <p:cTn id="21" dur="1000" fill="hold"/>
                                            <p:tgtEl>
                                              <p:spTgt spid="98"/>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64" presetClass="path" presetSubtype="0" accel="50000" fill="hold" nodeType="afterEffect">
                                      <p:stCondLst>
                                        <p:cond delay="0"/>
                                      </p:stCondLst>
                                      <p:childTnLst>
                                        <p:animMotion origin="layout" path="M -1.04167E-6 -3.7037E-6 L -1.04167E-6 -0.9618 " pathEditMode="relative" rAng="0" ptsTypes="AA">
                                          <p:cBhvr>
                                            <p:cTn id="24" dur="2000" fill="hold"/>
                                            <p:tgtEl>
                                              <p:spTgt spid="2"/>
                                            </p:tgtEl>
                                            <p:attrNameLst>
                                              <p:attrName>ppt_x</p:attrName>
                                              <p:attrName>ppt_y</p:attrName>
                                            </p:attrNameLst>
                                          </p:cBhvr>
                                          <p:rCtr x="0" y="-48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pic>
        <p:nvPicPr>
          <p:cNvPr id="87" name="Picture 86"/>
          <p:cNvPicPr>
            <a:picLocks noChangeAspect="1"/>
          </p:cNvPicPr>
          <p:nvPr/>
        </p:nvPicPr>
        <p:blipFill>
          <a:blip r:embed="rId2"/>
          <a:stretch>
            <a:fillRect/>
          </a:stretch>
        </p:blipFill>
        <p:spPr>
          <a:xfrm>
            <a:off x="386145" y="410672"/>
            <a:ext cx="312152" cy="370078"/>
          </a:xfrm>
          <a:prstGeom prst="rect">
            <a:avLst/>
          </a:prstGeom>
        </p:spPr>
      </p:pic>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89" name="Rectangle 88">
            <a:extLst>
              <a:ext uri="{FF2B5EF4-FFF2-40B4-BE49-F238E27FC236}">
                <a16:creationId xmlns:a16="http://schemas.microsoft.com/office/drawing/2014/main" id="{F1DE43C7-0E82-4004-A33B-E0CAAF2EBBF5}"/>
              </a:ext>
            </a:extLst>
          </p:cNvPr>
          <p:cNvSpPr/>
          <p:nvPr/>
        </p:nvSpPr>
        <p:spPr>
          <a:xfrm>
            <a:off x="5251592" y="3814515"/>
            <a:ext cx="6137549" cy="2068277"/>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167F1FFC-2802-4988-8AD0-00CA3D9B8FBD}"/>
              </a:ext>
            </a:extLst>
          </p:cNvPr>
          <p:cNvSpPr txBox="1"/>
          <p:nvPr/>
        </p:nvSpPr>
        <p:spPr>
          <a:xfrm>
            <a:off x="5241941" y="4546392"/>
            <a:ext cx="1259453" cy="314894"/>
          </a:xfrm>
          <a:prstGeom prst="rect">
            <a:avLst/>
          </a:prstGeom>
          <a:noFill/>
          <a:ln w="3175">
            <a:noFill/>
          </a:ln>
        </p:spPr>
        <p:txBody>
          <a:bodyPr wrap="square" rtlCol="0">
            <a:spAutoFit/>
          </a:bodyPr>
          <a:lstStyle/>
          <a:p>
            <a:pPr algn="r">
              <a:lnSpc>
                <a:spcPts val="1900"/>
              </a:lnSpc>
            </a:pPr>
            <a:r>
              <a:rPr lang="en-US" sz="1400" b="1" dirty="0">
                <a:solidFill>
                  <a:srgbClr val="C00000"/>
                </a:solidFill>
                <a:latin typeface="Century Gothic" panose="020B0502020202020204" pitchFamily="34" charset="0"/>
              </a:rPr>
              <a:t>TV</a:t>
            </a:r>
          </a:p>
        </p:txBody>
      </p:sp>
      <p:sp>
        <p:nvSpPr>
          <p:cNvPr id="110" name="TextBox 109">
            <a:extLst>
              <a:ext uri="{FF2B5EF4-FFF2-40B4-BE49-F238E27FC236}">
                <a16:creationId xmlns:a16="http://schemas.microsoft.com/office/drawing/2014/main" id="{F102A21D-0368-419F-8636-A8F02E27B5FC}"/>
              </a:ext>
            </a:extLst>
          </p:cNvPr>
          <p:cNvSpPr txBox="1"/>
          <p:nvPr/>
        </p:nvSpPr>
        <p:spPr>
          <a:xfrm>
            <a:off x="6283389" y="3887282"/>
            <a:ext cx="4055183" cy="338554"/>
          </a:xfrm>
          <a:prstGeom prst="rect">
            <a:avLst/>
          </a:prstGeom>
          <a:noFill/>
          <a:ln w="3175">
            <a:noFill/>
          </a:ln>
        </p:spPr>
        <p:txBody>
          <a:bodyPr wrap="square" rtlCol="0">
            <a:spAutoFit/>
          </a:bodyPr>
          <a:lstStyle/>
          <a:p>
            <a:pPr algn="ctr"/>
            <a:r>
              <a:rPr lang="en-US" sz="1600" dirty="0">
                <a:latin typeface="Century Gothic" panose="020B0502020202020204" pitchFamily="34" charset="0"/>
              </a:rPr>
              <a:t>Adults Weekly Reach/Minutes</a:t>
            </a:r>
          </a:p>
        </p:txBody>
      </p:sp>
      <p:sp>
        <p:nvSpPr>
          <p:cNvPr id="111" name="TextBox 110">
            <a:extLst>
              <a:ext uri="{FF2B5EF4-FFF2-40B4-BE49-F238E27FC236}">
                <a16:creationId xmlns:a16="http://schemas.microsoft.com/office/drawing/2014/main" id="{6203A791-1524-4FA5-B91D-C46460550171}"/>
              </a:ext>
            </a:extLst>
          </p:cNvPr>
          <p:cNvSpPr txBox="1"/>
          <p:nvPr/>
        </p:nvSpPr>
        <p:spPr>
          <a:xfrm>
            <a:off x="6747800" y="4546392"/>
            <a:ext cx="1202346" cy="314894"/>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96%  1,531</a:t>
            </a:r>
          </a:p>
        </p:txBody>
      </p:sp>
      <p:grpSp>
        <p:nvGrpSpPr>
          <p:cNvPr id="116" name="Group 115">
            <a:extLst>
              <a:ext uri="{FF2B5EF4-FFF2-40B4-BE49-F238E27FC236}">
                <a16:creationId xmlns:a16="http://schemas.microsoft.com/office/drawing/2014/main" id="{BC2CF47A-B39A-447F-B541-02E7319ED94F}"/>
              </a:ext>
            </a:extLst>
          </p:cNvPr>
          <p:cNvGrpSpPr/>
          <p:nvPr/>
        </p:nvGrpSpPr>
        <p:grpSpPr>
          <a:xfrm>
            <a:off x="6672042" y="4528977"/>
            <a:ext cx="223574" cy="308674"/>
            <a:chOff x="7998888" y="4517543"/>
            <a:chExt cx="223574" cy="308674"/>
          </a:xfrm>
        </p:grpSpPr>
        <p:pic>
          <p:nvPicPr>
            <p:cNvPr id="122" name="Picture 121">
              <a:extLst>
                <a:ext uri="{FF2B5EF4-FFF2-40B4-BE49-F238E27FC236}">
                  <a16:creationId xmlns:a16="http://schemas.microsoft.com/office/drawing/2014/main" id="{21735303-56A7-4AE5-9E46-38A576D838AA}"/>
                </a:ext>
              </a:extLst>
            </p:cNvPr>
            <p:cNvPicPr>
              <a:picLocks noChangeAspect="1"/>
            </p:cNvPicPr>
            <p:nvPr/>
          </p:nvPicPr>
          <p:blipFill>
            <a:blip r:embed="rId3"/>
            <a:stretch>
              <a:fillRect/>
            </a:stretch>
          </p:blipFill>
          <p:spPr>
            <a:xfrm>
              <a:off x="7998888" y="4586713"/>
              <a:ext cx="223574" cy="223574"/>
            </a:xfrm>
            <a:prstGeom prst="rect">
              <a:avLst/>
            </a:prstGeom>
          </p:spPr>
        </p:pic>
        <p:sp>
          <p:nvSpPr>
            <p:cNvPr id="123" name="TextBox 122">
              <a:extLst>
                <a:ext uri="{FF2B5EF4-FFF2-40B4-BE49-F238E27FC236}">
                  <a16:creationId xmlns:a16="http://schemas.microsoft.com/office/drawing/2014/main" id="{41B17023-B19B-4037-95F0-75C86D8F3579}"/>
                </a:ext>
              </a:extLst>
            </p:cNvPr>
            <p:cNvSpPr txBox="1"/>
            <p:nvPr/>
          </p:nvSpPr>
          <p:spPr>
            <a:xfrm>
              <a:off x="8003741" y="4517543"/>
              <a:ext cx="209536" cy="308674"/>
            </a:xfrm>
            <a:prstGeom prst="rect">
              <a:avLst/>
            </a:prstGeom>
            <a:noFill/>
            <a:ln w="3175">
              <a:noFill/>
            </a:ln>
          </p:spPr>
          <p:txBody>
            <a:bodyPr wrap="square" rtlCol="0">
              <a:spAutoFit/>
            </a:bodyPr>
            <a:lstStyle/>
            <a:p>
              <a:pPr algn="ctr">
                <a:lnSpc>
                  <a:spcPts val="1900"/>
                </a:lnSpc>
              </a:pPr>
              <a:r>
                <a:rPr lang="en-US" sz="1200" b="1" dirty="0">
                  <a:solidFill>
                    <a:srgbClr val="C00000"/>
                  </a:solidFill>
                  <a:latin typeface="Century Gothic" panose="020B0502020202020204" pitchFamily="34" charset="0"/>
                </a:rPr>
                <a:t>A</a:t>
              </a:r>
            </a:p>
          </p:txBody>
        </p:sp>
      </p:grpSp>
      <p:cxnSp>
        <p:nvCxnSpPr>
          <p:cNvPr id="142" name="Straight Connector 141">
            <a:extLst>
              <a:ext uri="{FF2B5EF4-FFF2-40B4-BE49-F238E27FC236}">
                <a16:creationId xmlns:a16="http://schemas.microsoft.com/office/drawing/2014/main" id="{ECD6B895-830E-4291-B190-3293DEFFDD32}"/>
              </a:ext>
            </a:extLst>
          </p:cNvPr>
          <p:cNvCxnSpPr>
            <a:cxnSpLocks/>
          </p:cNvCxnSpPr>
          <p:nvPr/>
        </p:nvCxnSpPr>
        <p:spPr>
          <a:xfrm>
            <a:off x="5360558" y="4235350"/>
            <a:ext cx="5900844"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BF9A583A-D5A1-490B-BB4C-9894B16D8CFD}"/>
              </a:ext>
            </a:extLst>
          </p:cNvPr>
          <p:cNvSpPr txBox="1"/>
          <p:nvPr/>
        </p:nvSpPr>
        <p:spPr>
          <a:xfrm>
            <a:off x="6891284"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2001</a:t>
            </a:r>
          </a:p>
        </p:txBody>
      </p:sp>
    </p:spTree>
    <p:extLst>
      <p:ext uri="{BB962C8B-B14F-4D97-AF65-F5344CB8AC3E}">
        <p14:creationId xmlns:p14="http://schemas.microsoft.com/office/powerpoint/2010/main" val="1500686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fill="hold" nodeType="afterEffect" p14:presetBounceEnd="62000">
                                      <p:stCondLst>
                                        <p:cond delay="0"/>
                                      </p:stCondLst>
                                      <p:childTnLst>
                                        <p:animMotion origin="layout" path="M -1.04167E-6 4.44444E-6 L 0.4793 4.44444E-6 " pathEditMode="relative" rAng="0" ptsTypes="AA" p14:bounceEnd="62000">
                                          <p:cBhvr>
                                            <p:cTn id="6" dur="2000" fill="hold"/>
                                            <p:tgtEl>
                                              <p:spTgt spid="87"/>
                                            </p:tgtEl>
                                            <p:attrNameLst>
                                              <p:attrName>ppt_x</p:attrName>
                                              <p:attrName>ppt_y</p:attrName>
                                            </p:attrNameLst>
                                          </p:cBhvr>
                                          <p:rCtr x="2395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fill="hold" nodeType="afterEffect">
                                      <p:stCondLst>
                                        <p:cond delay="0"/>
                                      </p:stCondLst>
                                      <p:childTnLst>
                                        <p:animMotion origin="layout" path="M -1.04167E-6 4.44444E-6 L 0.4793 4.44444E-6 " pathEditMode="relative" rAng="0" ptsTypes="AA">
                                          <p:cBhvr>
                                            <p:cTn id="6" dur="2000" fill="hold"/>
                                            <p:tgtEl>
                                              <p:spTgt spid="87"/>
                                            </p:tgtEl>
                                            <p:attrNameLst>
                                              <p:attrName>ppt_x</p:attrName>
                                              <p:attrName>ppt_y</p:attrName>
                                            </p:attrNameLst>
                                          </p:cBhvr>
                                          <p:rCtr x="2395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grpSp>
        <p:nvGrpSpPr>
          <p:cNvPr id="5" name="Group 4"/>
          <p:cNvGrpSpPr/>
          <p:nvPr/>
        </p:nvGrpSpPr>
        <p:grpSpPr>
          <a:xfrm>
            <a:off x="5251593" y="648024"/>
            <a:ext cx="317716" cy="307777"/>
            <a:chOff x="5251593" y="648024"/>
            <a:chExt cx="317716" cy="307777"/>
          </a:xfrm>
        </p:grpSpPr>
        <p:pic>
          <p:nvPicPr>
            <p:cNvPr id="125" name="Picture 124"/>
            <p:cNvPicPr>
              <a:picLocks noChangeAspect="1"/>
            </p:cNvPicPr>
            <p:nvPr/>
          </p:nvPicPr>
          <p:blipFill>
            <a:blip r:embed="rId2"/>
            <a:stretch>
              <a:fillRect/>
            </a:stretch>
          </p:blipFill>
          <p:spPr>
            <a:xfrm>
              <a:off x="5293134" y="694610"/>
              <a:ext cx="227652" cy="229048"/>
            </a:xfrm>
            <a:prstGeom prst="rect">
              <a:avLst/>
            </a:prstGeom>
          </p:spPr>
        </p:pic>
        <p:sp>
          <p:nvSpPr>
            <p:cNvPr id="4" name="Rectangle 3"/>
            <p:cNvSpPr/>
            <p:nvPr/>
          </p:nvSpPr>
          <p:spPr>
            <a:xfrm>
              <a:off x="5251593" y="648024"/>
              <a:ext cx="317716" cy="307777"/>
            </a:xfrm>
            <a:prstGeom prst="rect">
              <a:avLst/>
            </a:prstGeom>
          </p:spPr>
          <p:txBody>
            <a:bodyPr wrap="none">
              <a:spAutoFit/>
            </a:bodyPr>
            <a:lstStyle/>
            <a:p>
              <a:r>
                <a:rPr lang="en-US" sz="1400" b="1" dirty="0">
                  <a:solidFill>
                    <a:srgbClr val="197EC6"/>
                  </a:solidFill>
                  <a:latin typeface="Century Gothic" panose="020B0502020202020204" pitchFamily="34" charset="0"/>
                </a:rPr>
                <a:t>A</a:t>
              </a:r>
              <a:endParaRPr lang="en-US" sz="1400" b="1" dirty="0">
                <a:solidFill>
                  <a:srgbClr val="197EC6"/>
                </a:solidFill>
              </a:endParaRPr>
            </a:p>
          </p:txBody>
        </p:sp>
      </p:grpSp>
      <p:grpSp>
        <p:nvGrpSpPr>
          <p:cNvPr id="6" name="Group 5"/>
          <p:cNvGrpSpPr/>
          <p:nvPr/>
        </p:nvGrpSpPr>
        <p:grpSpPr>
          <a:xfrm>
            <a:off x="1052533" y="1935601"/>
            <a:ext cx="317716" cy="307777"/>
            <a:chOff x="1052533" y="1935601"/>
            <a:chExt cx="317716" cy="307777"/>
          </a:xfrm>
        </p:grpSpPr>
        <p:pic>
          <p:nvPicPr>
            <p:cNvPr id="126" name="Picture 125"/>
            <p:cNvPicPr>
              <a:picLocks noChangeAspect="1"/>
            </p:cNvPicPr>
            <p:nvPr/>
          </p:nvPicPr>
          <p:blipFill>
            <a:blip r:embed="rId3"/>
            <a:stretch>
              <a:fillRect/>
            </a:stretch>
          </p:blipFill>
          <p:spPr>
            <a:xfrm>
              <a:off x="1094459" y="1988374"/>
              <a:ext cx="222940" cy="222940"/>
            </a:xfrm>
            <a:prstGeom prst="rect">
              <a:avLst/>
            </a:prstGeom>
          </p:spPr>
        </p:pic>
        <p:sp>
          <p:nvSpPr>
            <p:cNvPr id="129" name="Rectangle 128"/>
            <p:cNvSpPr/>
            <p:nvPr/>
          </p:nvSpPr>
          <p:spPr>
            <a:xfrm>
              <a:off x="1052533" y="1935601"/>
              <a:ext cx="317716" cy="307777"/>
            </a:xfrm>
            <a:prstGeom prst="rect">
              <a:avLst/>
            </a:prstGeom>
          </p:spPr>
          <p:txBody>
            <a:bodyPr wrap="none">
              <a:spAutoFit/>
            </a:bodyPr>
            <a:lstStyle/>
            <a:p>
              <a:r>
                <a:rPr lang="en-US" sz="1400" b="1" dirty="0">
                  <a:solidFill>
                    <a:srgbClr val="7030A0"/>
                  </a:solidFill>
                  <a:latin typeface="Century Gothic" panose="020B0502020202020204" pitchFamily="34" charset="0"/>
                </a:rPr>
                <a:t>A</a:t>
              </a:r>
              <a:endParaRPr lang="en-US" sz="1400" b="1" dirty="0">
                <a:solidFill>
                  <a:srgbClr val="7030A0"/>
                </a:solidFill>
              </a:endParaRPr>
            </a:p>
          </p:txBody>
        </p:sp>
      </p:grpSp>
      <p:grpSp>
        <p:nvGrpSpPr>
          <p:cNvPr id="7" name="Group 6"/>
          <p:cNvGrpSpPr/>
          <p:nvPr/>
        </p:nvGrpSpPr>
        <p:grpSpPr>
          <a:xfrm>
            <a:off x="663211" y="2892610"/>
            <a:ext cx="317716" cy="307777"/>
            <a:chOff x="663211" y="2892610"/>
            <a:chExt cx="317716" cy="307777"/>
          </a:xfrm>
        </p:grpSpPr>
        <p:pic>
          <p:nvPicPr>
            <p:cNvPr id="127" name="Picture 126"/>
            <p:cNvPicPr>
              <a:picLocks noChangeAspect="1"/>
            </p:cNvPicPr>
            <p:nvPr/>
          </p:nvPicPr>
          <p:blipFill>
            <a:blip r:embed="rId4"/>
            <a:stretch>
              <a:fillRect/>
            </a:stretch>
          </p:blipFill>
          <p:spPr>
            <a:xfrm>
              <a:off x="695161" y="2935632"/>
              <a:ext cx="243350" cy="243350"/>
            </a:xfrm>
            <a:prstGeom prst="rect">
              <a:avLst/>
            </a:prstGeom>
          </p:spPr>
        </p:pic>
        <p:sp>
          <p:nvSpPr>
            <p:cNvPr id="130" name="Rectangle 129"/>
            <p:cNvSpPr/>
            <p:nvPr/>
          </p:nvSpPr>
          <p:spPr>
            <a:xfrm>
              <a:off x="663211" y="2892610"/>
              <a:ext cx="317716" cy="307777"/>
            </a:xfrm>
            <a:prstGeom prst="rect">
              <a:avLst/>
            </a:prstGeom>
          </p:spPr>
          <p:txBody>
            <a:bodyPr wrap="none">
              <a:spAutoFit/>
            </a:bodyPr>
            <a:lstStyle/>
            <a:p>
              <a:r>
                <a:rPr lang="en-US" sz="1400" b="1" dirty="0">
                  <a:solidFill>
                    <a:srgbClr val="7F6000"/>
                  </a:solidFill>
                  <a:latin typeface="Century Gothic" panose="020B0502020202020204" pitchFamily="34" charset="0"/>
                </a:rPr>
                <a:t>A</a:t>
              </a:r>
              <a:endParaRPr lang="en-US" sz="1400" b="1" dirty="0">
                <a:solidFill>
                  <a:srgbClr val="7F6000"/>
                </a:solidFill>
              </a:endParaRPr>
            </a:p>
          </p:txBody>
        </p:sp>
      </p:grpSp>
      <p:grpSp>
        <p:nvGrpSpPr>
          <p:cNvPr id="9" name="Group 8"/>
          <p:cNvGrpSpPr/>
          <p:nvPr/>
        </p:nvGrpSpPr>
        <p:grpSpPr>
          <a:xfrm>
            <a:off x="1633321" y="5165899"/>
            <a:ext cx="317716" cy="307777"/>
            <a:chOff x="1633321" y="5165899"/>
            <a:chExt cx="317716" cy="307777"/>
          </a:xfrm>
        </p:grpSpPr>
        <p:pic>
          <p:nvPicPr>
            <p:cNvPr id="128" name="Picture 127"/>
            <p:cNvPicPr>
              <a:picLocks noChangeAspect="1"/>
            </p:cNvPicPr>
            <p:nvPr/>
          </p:nvPicPr>
          <p:blipFill>
            <a:blip r:embed="rId5"/>
            <a:stretch>
              <a:fillRect/>
            </a:stretch>
          </p:blipFill>
          <p:spPr>
            <a:xfrm>
              <a:off x="1670481" y="5204046"/>
              <a:ext cx="244264" cy="245762"/>
            </a:xfrm>
            <a:prstGeom prst="rect">
              <a:avLst/>
            </a:prstGeom>
          </p:spPr>
        </p:pic>
        <p:sp>
          <p:nvSpPr>
            <p:cNvPr id="131" name="Rectangle 130"/>
            <p:cNvSpPr/>
            <p:nvPr/>
          </p:nvSpPr>
          <p:spPr>
            <a:xfrm>
              <a:off x="1633321" y="5165899"/>
              <a:ext cx="317716" cy="307777"/>
            </a:xfrm>
            <a:prstGeom prst="rect">
              <a:avLst/>
            </a:prstGeom>
          </p:spPr>
          <p:txBody>
            <a:bodyPr wrap="none">
              <a:spAutoFit/>
            </a:bodyPr>
            <a:lstStyle/>
            <a:p>
              <a:r>
                <a:rPr lang="en-US" sz="1400" b="1" dirty="0">
                  <a:solidFill>
                    <a:srgbClr val="548235"/>
                  </a:solidFill>
                  <a:latin typeface="Century Gothic" panose="020B0502020202020204" pitchFamily="34" charset="0"/>
                </a:rPr>
                <a:t>A</a:t>
              </a:r>
              <a:endParaRPr lang="en-US" sz="1400" b="1" dirty="0">
                <a:solidFill>
                  <a:srgbClr val="548235"/>
                </a:solidFill>
              </a:endParaRPr>
            </a:p>
          </p:txBody>
        </p:sp>
      </p:grpSp>
      <p:pic>
        <p:nvPicPr>
          <p:cNvPr id="149" name="Picture 148"/>
          <p:cNvPicPr>
            <a:picLocks noChangeAspect="1"/>
          </p:cNvPicPr>
          <p:nvPr/>
        </p:nvPicPr>
        <p:blipFill>
          <a:blip r:embed="rId6"/>
          <a:stretch>
            <a:fillRect/>
          </a:stretch>
        </p:blipFill>
        <p:spPr>
          <a:xfrm>
            <a:off x="6235618" y="410672"/>
            <a:ext cx="312152" cy="370078"/>
          </a:xfrm>
          <a:prstGeom prst="rect">
            <a:avLst/>
          </a:prstGeom>
        </p:spPr>
      </p:pic>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15" name="Rectangle 114">
            <a:extLst>
              <a:ext uri="{FF2B5EF4-FFF2-40B4-BE49-F238E27FC236}">
                <a16:creationId xmlns:a16="http://schemas.microsoft.com/office/drawing/2014/main" id="{EF1DB045-F753-4C1B-B4FA-B63ACEA9FEBC}"/>
              </a:ext>
            </a:extLst>
          </p:cNvPr>
          <p:cNvSpPr/>
          <p:nvPr/>
        </p:nvSpPr>
        <p:spPr>
          <a:xfrm>
            <a:off x="5251592" y="3814515"/>
            <a:ext cx="6137549" cy="2068277"/>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a:extLst>
              <a:ext uri="{FF2B5EF4-FFF2-40B4-BE49-F238E27FC236}">
                <a16:creationId xmlns:a16="http://schemas.microsoft.com/office/drawing/2014/main" id="{B6F0A04A-C5F2-49F0-91D8-FF0C0CC073D1}"/>
              </a:ext>
            </a:extLst>
          </p:cNvPr>
          <p:cNvSpPr txBox="1"/>
          <p:nvPr/>
        </p:nvSpPr>
        <p:spPr>
          <a:xfrm>
            <a:off x="5241941" y="4546392"/>
            <a:ext cx="1259453" cy="314894"/>
          </a:xfrm>
          <a:prstGeom prst="rect">
            <a:avLst/>
          </a:prstGeom>
          <a:noFill/>
          <a:ln w="3175">
            <a:noFill/>
          </a:ln>
        </p:spPr>
        <p:txBody>
          <a:bodyPr wrap="square" rtlCol="0">
            <a:spAutoFit/>
          </a:bodyPr>
          <a:lstStyle/>
          <a:p>
            <a:pPr algn="r">
              <a:lnSpc>
                <a:spcPts val="1900"/>
              </a:lnSpc>
            </a:pPr>
            <a:r>
              <a:rPr lang="en-US" sz="1400" b="1" dirty="0">
                <a:solidFill>
                  <a:srgbClr val="C00000"/>
                </a:solidFill>
                <a:latin typeface="Century Gothic" panose="020B0502020202020204" pitchFamily="34" charset="0"/>
              </a:rPr>
              <a:t>TV</a:t>
            </a:r>
          </a:p>
        </p:txBody>
      </p:sp>
      <p:sp>
        <p:nvSpPr>
          <p:cNvPr id="154" name="TextBox 153">
            <a:extLst>
              <a:ext uri="{FF2B5EF4-FFF2-40B4-BE49-F238E27FC236}">
                <a16:creationId xmlns:a16="http://schemas.microsoft.com/office/drawing/2014/main" id="{F4A0148A-16CA-4763-9A1F-E1C3751EA738}"/>
              </a:ext>
            </a:extLst>
          </p:cNvPr>
          <p:cNvSpPr txBox="1"/>
          <p:nvPr/>
        </p:nvSpPr>
        <p:spPr>
          <a:xfrm>
            <a:off x="5240015" y="4773377"/>
            <a:ext cx="1259453" cy="1066959"/>
          </a:xfrm>
          <a:prstGeom prst="rect">
            <a:avLst/>
          </a:prstGeom>
          <a:noFill/>
          <a:ln w="3175">
            <a:noFill/>
          </a:ln>
        </p:spPr>
        <p:txBody>
          <a:bodyPr wrap="square" rtlCol="0">
            <a:spAutoFit/>
          </a:bodyPr>
          <a:lstStyle/>
          <a:p>
            <a:pPr algn="r">
              <a:lnSpc>
                <a:spcPts val="1900"/>
              </a:lnSpc>
            </a:pPr>
            <a:r>
              <a:rPr lang="en-US" sz="1400" b="1" dirty="0">
                <a:solidFill>
                  <a:srgbClr val="0070C0"/>
                </a:solidFill>
                <a:latin typeface="Century Gothic" panose="020B0502020202020204" pitchFamily="34" charset="0"/>
              </a:rPr>
              <a:t>RADIO</a:t>
            </a:r>
          </a:p>
          <a:p>
            <a:pPr algn="r">
              <a:lnSpc>
                <a:spcPts val="1900"/>
              </a:lnSpc>
            </a:pPr>
            <a:r>
              <a:rPr lang="en-US" sz="1400" b="1" dirty="0">
                <a:solidFill>
                  <a:srgbClr val="7030A0"/>
                </a:solidFill>
                <a:latin typeface="Century Gothic" panose="020B0502020202020204" pitchFamily="34" charset="0"/>
              </a:rPr>
              <a:t>NEWSPAPER</a:t>
            </a:r>
          </a:p>
          <a:p>
            <a:pPr algn="r">
              <a:lnSpc>
                <a:spcPts val="1900"/>
              </a:lnSpc>
            </a:pPr>
            <a:r>
              <a:rPr lang="en-US" sz="1400" b="1" dirty="0">
                <a:solidFill>
                  <a:srgbClr val="7F6000"/>
                </a:solidFill>
                <a:latin typeface="Century Gothic" panose="020B0502020202020204" pitchFamily="34" charset="0"/>
              </a:rPr>
              <a:t>MAGAZINE</a:t>
            </a:r>
          </a:p>
          <a:p>
            <a:pPr algn="r">
              <a:lnSpc>
                <a:spcPts val="1900"/>
              </a:lnSpc>
            </a:pPr>
            <a:r>
              <a:rPr lang="en-US" sz="1400" b="1" dirty="0">
                <a:solidFill>
                  <a:srgbClr val="548235"/>
                </a:solidFill>
                <a:latin typeface="Century Gothic" panose="020B0502020202020204" pitchFamily="34" charset="0"/>
              </a:rPr>
              <a:t>INTERNET</a:t>
            </a:r>
          </a:p>
        </p:txBody>
      </p:sp>
      <p:sp>
        <p:nvSpPr>
          <p:cNvPr id="155" name="TextBox 154">
            <a:extLst>
              <a:ext uri="{FF2B5EF4-FFF2-40B4-BE49-F238E27FC236}">
                <a16:creationId xmlns:a16="http://schemas.microsoft.com/office/drawing/2014/main" id="{C8656340-010B-4E53-B06A-21BA83A09635}"/>
              </a:ext>
            </a:extLst>
          </p:cNvPr>
          <p:cNvSpPr txBox="1"/>
          <p:nvPr/>
        </p:nvSpPr>
        <p:spPr>
          <a:xfrm>
            <a:off x="6283389" y="3887282"/>
            <a:ext cx="4055183" cy="338554"/>
          </a:xfrm>
          <a:prstGeom prst="rect">
            <a:avLst/>
          </a:prstGeom>
          <a:noFill/>
          <a:ln w="3175">
            <a:noFill/>
          </a:ln>
        </p:spPr>
        <p:txBody>
          <a:bodyPr wrap="square" rtlCol="0">
            <a:spAutoFit/>
          </a:bodyPr>
          <a:lstStyle/>
          <a:p>
            <a:pPr algn="ctr"/>
            <a:r>
              <a:rPr lang="en-US" sz="1600" dirty="0">
                <a:latin typeface="Century Gothic" panose="020B0502020202020204" pitchFamily="34" charset="0"/>
              </a:rPr>
              <a:t>Adults Weekly Reach/Minutes</a:t>
            </a:r>
          </a:p>
        </p:txBody>
      </p:sp>
      <p:sp>
        <p:nvSpPr>
          <p:cNvPr id="170" name="TextBox 169">
            <a:extLst>
              <a:ext uri="{FF2B5EF4-FFF2-40B4-BE49-F238E27FC236}">
                <a16:creationId xmlns:a16="http://schemas.microsoft.com/office/drawing/2014/main" id="{E3C331D0-9965-4DF0-A87A-931B1F0B20A4}"/>
              </a:ext>
            </a:extLst>
          </p:cNvPr>
          <p:cNvSpPr txBox="1"/>
          <p:nvPr/>
        </p:nvSpPr>
        <p:spPr>
          <a:xfrm>
            <a:off x="6747800" y="4546392"/>
            <a:ext cx="1202346" cy="314894"/>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96%  1,531</a:t>
            </a:r>
          </a:p>
        </p:txBody>
      </p:sp>
      <p:sp>
        <p:nvSpPr>
          <p:cNvPr id="171" name="TextBox 170">
            <a:extLst>
              <a:ext uri="{FF2B5EF4-FFF2-40B4-BE49-F238E27FC236}">
                <a16:creationId xmlns:a16="http://schemas.microsoft.com/office/drawing/2014/main" id="{91BEDF00-E3F6-4728-8899-66E1C2AAF8A0}"/>
              </a:ext>
            </a:extLst>
          </p:cNvPr>
          <p:cNvSpPr txBox="1"/>
          <p:nvPr/>
        </p:nvSpPr>
        <p:spPr>
          <a:xfrm>
            <a:off x="6688265"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94%  1,282</a:t>
            </a:r>
          </a:p>
          <a:p>
            <a:pPr algn="r">
              <a:lnSpc>
                <a:spcPts val="1900"/>
              </a:lnSpc>
            </a:pPr>
            <a:r>
              <a:rPr lang="en-US" sz="1400" dirty="0">
                <a:solidFill>
                  <a:srgbClr val="7030A0"/>
                </a:solidFill>
                <a:latin typeface="Century Gothic" panose="020B0502020202020204" pitchFamily="34" charset="0"/>
              </a:rPr>
              <a:t>82%     184</a:t>
            </a:r>
          </a:p>
          <a:p>
            <a:pPr algn="r">
              <a:lnSpc>
                <a:spcPts val="1900"/>
              </a:lnSpc>
            </a:pPr>
            <a:r>
              <a:rPr lang="en-US" sz="1400" dirty="0">
                <a:solidFill>
                  <a:srgbClr val="7F6000"/>
                </a:solidFill>
                <a:latin typeface="Century Gothic" panose="020B0502020202020204" pitchFamily="34" charset="0"/>
              </a:rPr>
              <a:t>73%       77</a:t>
            </a:r>
          </a:p>
          <a:p>
            <a:pPr algn="r">
              <a:lnSpc>
                <a:spcPts val="1900"/>
              </a:lnSpc>
            </a:pPr>
            <a:r>
              <a:rPr lang="en-US" sz="1400" dirty="0">
                <a:solidFill>
                  <a:srgbClr val="548235"/>
                </a:solidFill>
                <a:latin typeface="Century Gothic" panose="020B0502020202020204" pitchFamily="34" charset="0"/>
              </a:rPr>
              <a:t>52%     311</a:t>
            </a:r>
          </a:p>
        </p:txBody>
      </p:sp>
      <p:grpSp>
        <p:nvGrpSpPr>
          <p:cNvPr id="174" name="Group 173">
            <a:extLst>
              <a:ext uri="{FF2B5EF4-FFF2-40B4-BE49-F238E27FC236}">
                <a16:creationId xmlns:a16="http://schemas.microsoft.com/office/drawing/2014/main" id="{339CC6AC-6E28-406A-9964-60BC99012363}"/>
              </a:ext>
            </a:extLst>
          </p:cNvPr>
          <p:cNvGrpSpPr/>
          <p:nvPr/>
        </p:nvGrpSpPr>
        <p:grpSpPr>
          <a:xfrm>
            <a:off x="6672042" y="4528977"/>
            <a:ext cx="223574" cy="308674"/>
            <a:chOff x="7998888" y="4517543"/>
            <a:chExt cx="223574" cy="308674"/>
          </a:xfrm>
        </p:grpSpPr>
        <p:pic>
          <p:nvPicPr>
            <p:cNvPr id="175" name="Picture 174">
              <a:extLst>
                <a:ext uri="{FF2B5EF4-FFF2-40B4-BE49-F238E27FC236}">
                  <a16:creationId xmlns:a16="http://schemas.microsoft.com/office/drawing/2014/main" id="{A5773D82-D8AC-4529-B63D-0DBB3D4E5BE1}"/>
                </a:ext>
              </a:extLst>
            </p:cNvPr>
            <p:cNvPicPr>
              <a:picLocks noChangeAspect="1"/>
            </p:cNvPicPr>
            <p:nvPr/>
          </p:nvPicPr>
          <p:blipFill>
            <a:blip r:embed="rId7"/>
            <a:stretch>
              <a:fillRect/>
            </a:stretch>
          </p:blipFill>
          <p:spPr>
            <a:xfrm>
              <a:off x="7998888" y="4586713"/>
              <a:ext cx="223574" cy="223574"/>
            </a:xfrm>
            <a:prstGeom prst="rect">
              <a:avLst/>
            </a:prstGeom>
          </p:spPr>
        </p:pic>
        <p:sp>
          <p:nvSpPr>
            <p:cNvPr id="176" name="TextBox 175">
              <a:extLst>
                <a:ext uri="{FF2B5EF4-FFF2-40B4-BE49-F238E27FC236}">
                  <a16:creationId xmlns:a16="http://schemas.microsoft.com/office/drawing/2014/main" id="{BB7BCB35-BDC1-4AB4-A162-2D0C26AB4FAF}"/>
                </a:ext>
              </a:extLst>
            </p:cNvPr>
            <p:cNvSpPr txBox="1"/>
            <p:nvPr/>
          </p:nvSpPr>
          <p:spPr>
            <a:xfrm>
              <a:off x="8003741" y="4517543"/>
              <a:ext cx="209536" cy="308674"/>
            </a:xfrm>
            <a:prstGeom prst="rect">
              <a:avLst/>
            </a:prstGeom>
            <a:noFill/>
            <a:ln w="3175">
              <a:noFill/>
            </a:ln>
          </p:spPr>
          <p:txBody>
            <a:bodyPr wrap="square" rtlCol="0">
              <a:spAutoFit/>
            </a:bodyPr>
            <a:lstStyle/>
            <a:p>
              <a:pPr algn="ctr">
                <a:lnSpc>
                  <a:spcPts val="1900"/>
                </a:lnSpc>
              </a:pPr>
              <a:r>
                <a:rPr lang="en-US" sz="1200" b="1" dirty="0">
                  <a:solidFill>
                    <a:srgbClr val="C00000"/>
                  </a:solidFill>
                  <a:latin typeface="Century Gothic" panose="020B0502020202020204" pitchFamily="34" charset="0"/>
                </a:rPr>
                <a:t>A</a:t>
              </a:r>
            </a:p>
          </p:txBody>
        </p:sp>
      </p:grpSp>
      <p:grpSp>
        <p:nvGrpSpPr>
          <p:cNvPr id="177" name="Group 176">
            <a:extLst>
              <a:ext uri="{FF2B5EF4-FFF2-40B4-BE49-F238E27FC236}">
                <a16:creationId xmlns:a16="http://schemas.microsoft.com/office/drawing/2014/main" id="{A837E029-009C-4F56-BE5B-70F81AB72B33}"/>
              </a:ext>
            </a:extLst>
          </p:cNvPr>
          <p:cNvGrpSpPr/>
          <p:nvPr/>
        </p:nvGrpSpPr>
        <p:grpSpPr>
          <a:xfrm>
            <a:off x="6619373" y="4781974"/>
            <a:ext cx="328912" cy="318623"/>
            <a:chOff x="5251593" y="648024"/>
            <a:chExt cx="317716" cy="307777"/>
          </a:xfrm>
        </p:grpSpPr>
        <p:pic>
          <p:nvPicPr>
            <p:cNvPr id="178" name="Picture 177">
              <a:extLst>
                <a:ext uri="{FF2B5EF4-FFF2-40B4-BE49-F238E27FC236}">
                  <a16:creationId xmlns:a16="http://schemas.microsoft.com/office/drawing/2014/main" id="{B56C21F1-DDF7-44F1-B39B-0FC60C989F9B}"/>
                </a:ext>
              </a:extLst>
            </p:cNvPr>
            <p:cNvPicPr>
              <a:picLocks noChangeAspect="1"/>
            </p:cNvPicPr>
            <p:nvPr/>
          </p:nvPicPr>
          <p:blipFill>
            <a:blip r:embed="rId2"/>
            <a:stretch>
              <a:fillRect/>
            </a:stretch>
          </p:blipFill>
          <p:spPr>
            <a:xfrm>
              <a:off x="5293134" y="694610"/>
              <a:ext cx="227652" cy="229048"/>
            </a:xfrm>
            <a:prstGeom prst="rect">
              <a:avLst/>
            </a:prstGeom>
          </p:spPr>
        </p:pic>
        <p:sp>
          <p:nvSpPr>
            <p:cNvPr id="179" name="Rectangle 178">
              <a:extLst>
                <a:ext uri="{FF2B5EF4-FFF2-40B4-BE49-F238E27FC236}">
                  <a16:creationId xmlns:a16="http://schemas.microsoft.com/office/drawing/2014/main" id="{8F43E7C1-F275-4FC2-9DF8-A869E48F0ECB}"/>
                </a:ext>
              </a:extLst>
            </p:cNvPr>
            <p:cNvSpPr/>
            <p:nvPr/>
          </p:nvSpPr>
          <p:spPr>
            <a:xfrm>
              <a:off x="5251593" y="648024"/>
              <a:ext cx="317716" cy="307777"/>
            </a:xfrm>
            <a:prstGeom prst="rect">
              <a:avLst/>
            </a:prstGeom>
          </p:spPr>
          <p:txBody>
            <a:bodyPr wrap="none">
              <a:spAutoFit/>
            </a:bodyPr>
            <a:lstStyle/>
            <a:p>
              <a:r>
                <a:rPr lang="en-US" sz="1400" b="1" dirty="0">
                  <a:solidFill>
                    <a:srgbClr val="197EC6"/>
                  </a:solidFill>
                  <a:latin typeface="Century Gothic" panose="020B0502020202020204" pitchFamily="34" charset="0"/>
                </a:rPr>
                <a:t>A</a:t>
              </a:r>
              <a:endParaRPr lang="en-US" sz="1400" b="1" dirty="0">
                <a:solidFill>
                  <a:srgbClr val="197EC6"/>
                </a:solidFill>
              </a:endParaRPr>
            </a:p>
          </p:txBody>
        </p:sp>
      </p:grpSp>
      <p:grpSp>
        <p:nvGrpSpPr>
          <p:cNvPr id="180" name="Group 179">
            <a:extLst>
              <a:ext uri="{FF2B5EF4-FFF2-40B4-BE49-F238E27FC236}">
                <a16:creationId xmlns:a16="http://schemas.microsoft.com/office/drawing/2014/main" id="{EA030144-198B-4A44-ABB0-346335A51AF3}"/>
              </a:ext>
            </a:extLst>
          </p:cNvPr>
          <p:cNvGrpSpPr/>
          <p:nvPr/>
        </p:nvGrpSpPr>
        <p:grpSpPr>
          <a:xfrm>
            <a:off x="6619373" y="5003830"/>
            <a:ext cx="328912" cy="318623"/>
            <a:chOff x="1052533" y="1935601"/>
            <a:chExt cx="317716" cy="307777"/>
          </a:xfrm>
        </p:grpSpPr>
        <p:pic>
          <p:nvPicPr>
            <p:cNvPr id="181" name="Picture 180">
              <a:extLst>
                <a:ext uri="{FF2B5EF4-FFF2-40B4-BE49-F238E27FC236}">
                  <a16:creationId xmlns:a16="http://schemas.microsoft.com/office/drawing/2014/main" id="{205D276B-67D7-4929-A7FF-5ACC1363D3E5}"/>
                </a:ext>
              </a:extLst>
            </p:cNvPr>
            <p:cNvPicPr>
              <a:picLocks noChangeAspect="1"/>
            </p:cNvPicPr>
            <p:nvPr/>
          </p:nvPicPr>
          <p:blipFill>
            <a:blip r:embed="rId3"/>
            <a:stretch>
              <a:fillRect/>
            </a:stretch>
          </p:blipFill>
          <p:spPr>
            <a:xfrm>
              <a:off x="1094459" y="1988374"/>
              <a:ext cx="222940" cy="222940"/>
            </a:xfrm>
            <a:prstGeom prst="rect">
              <a:avLst/>
            </a:prstGeom>
          </p:spPr>
        </p:pic>
        <p:sp>
          <p:nvSpPr>
            <p:cNvPr id="182" name="Rectangle 181">
              <a:extLst>
                <a:ext uri="{FF2B5EF4-FFF2-40B4-BE49-F238E27FC236}">
                  <a16:creationId xmlns:a16="http://schemas.microsoft.com/office/drawing/2014/main" id="{CAE3DE57-49EB-4CC3-ABB5-009D46C02AD0}"/>
                </a:ext>
              </a:extLst>
            </p:cNvPr>
            <p:cNvSpPr/>
            <p:nvPr/>
          </p:nvSpPr>
          <p:spPr>
            <a:xfrm>
              <a:off x="1052533" y="1935601"/>
              <a:ext cx="317716" cy="307777"/>
            </a:xfrm>
            <a:prstGeom prst="rect">
              <a:avLst/>
            </a:prstGeom>
          </p:spPr>
          <p:txBody>
            <a:bodyPr wrap="none">
              <a:spAutoFit/>
            </a:bodyPr>
            <a:lstStyle/>
            <a:p>
              <a:r>
                <a:rPr lang="en-US" sz="1400" b="1" dirty="0">
                  <a:solidFill>
                    <a:srgbClr val="7030A0"/>
                  </a:solidFill>
                  <a:latin typeface="Century Gothic" panose="020B0502020202020204" pitchFamily="34" charset="0"/>
                </a:rPr>
                <a:t>A</a:t>
              </a:r>
              <a:endParaRPr lang="en-US" sz="1400" b="1" dirty="0">
                <a:solidFill>
                  <a:srgbClr val="7030A0"/>
                </a:solidFill>
              </a:endParaRPr>
            </a:p>
          </p:txBody>
        </p:sp>
      </p:grpSp>
      <p:grpSp>
        <p:nvGrpSpPr>
          <p:cNvPr id="183" name="Group 182">
            <a:extLst>
              <a:ext uri="{FF2B5EF4-FFF2-40B4-BE49-F238E27FC236}">
                <a16:creationId xmlns:a16="http://schemas.microsoft.com/office/drawing/2014/main" id="{8F5E50CD-5B4D-4AF2-85F4-BC88F2F3A68A}"/>
              </a:ext>
            </a:extLst>
          </p:cNvPr>
          <p:cNvGrpSpPr/>
          <p:nvPr/>
        </p:nvGrpSpPr>
        <p:grpSpPr>
          <a:xfrm>
            <a:off x="6619373" y="5240228"/>
            <a:ext cx="328912" cy="318623"/>
            <a:chOff x="663211" y="2892610"/>
            <a:chExt cx="317716" cy="307777"/>
          </a:xfrm>
        </p:grpSpPr>
        <p:pic>
          <p:nvPicPr>
            <p:cNvPr id="184" name="Picture 183">
              <a:extLst>
                <a:ext uri="{FF2B5EF4-FFF2-40B4-BE49-F238E27FC236}">
                  <a16:creationId xmlns:a16="http://schemas.microsoft.com/office/drawing/2014/main" id="{08EA066C-E738-464E-91CF-368901B8CEB6}"/>
                </a:ext>
              </a:extLst>
            </p:cNvPr>
            <p:cNvPicPr>
              <a:picLocks noChangeAspect="1"/>
            </p:cNvPicPr>
            <p:nvPr/>
          </p:nvPicPr>
          <p:blipFill>
            <a:blip r:embed="rId4"/>
            <a:stretch>
              <a:fillRect/>
            </a:stretch>
          </p:blipFill>
          <p:spPr>
            <a:xfrm>
              <a:off x="695161" y="2935632"/>
              <a:ext cx="243350" cy="243350"/>
            </a:xfrm>
            <a:prstGeom prst="rect">
              <a:avLst/>
            </a:prstGeom>
          </p:spPr>
        </p:pic>
        <p:sp>
          <p:nvSpPr>
            <p:cNvPr id="185" name="Rectangle 184">
              <a:extLst>
                <a:ext uri="{FF2B5EF4-FFF2-40B4-BE49-F238E27FC236}">
                  <a16:creationId xmlns:a16="http://schemas.microsoft.com/office/drawing/2014/main" id="{4E193B67-9F32-4483-9C22-67DB3805959E}"/>
                </a:ext>
              </a:extLst>
            </p:cNvPr>
            <p:cNvSpPr/>
            <p:nvPr/>
          </p:nvSpPr>
          <p:spPr>
            <a:xfrm>
              <a:off x="663211" y="2892610"/>
              <a:ext cx="317716" cy="307777"/>
            </a:xfrm>
            <a:prstGeom prst="rect">
              <a:avLst/>
            </a:prstGeom>
          </p:spPr>
          <p:txBody>
            <a:bodyPr wrap="none">
              <a:spAutoFit/>
            </a:bodyPr>
            <a:lstStyle/>
            <a:p>
              <a:r>
                <a:rPr lang="en-US" sz="1400" b="1" dirty="0">
                  <a:solidFill>
                    <a:srgbClr val="7F6000"/>
                  </a:solidFill>
                  <a:latin typeface="Century Gothic" panose="020B0502020202020204" pitchFamily="34" charset="0"/>
                </a:rPr>
                <a:t>A</a:t>
              </a:r>
              <a:endParaRPr lang="en-US" sz="1400" b="1" dirty="0">
                <a:solidFill>
                  <a:srgbClr val="7F6000"/>
                </a:solidFill>
              </a:endParaRPr>
            </a:p>
          </p:txBody>
        </p:sp>
      </p:grpSp>
      <p:grpSp>
        <p:nvGrpSpPr>
          <p:cNvPr id="186" name="Group 185">
            <a:extLst>
              <a:ext uri="{FF2B5EF4-FFF2-40B4-BE49-F238E27FC236}">
                <a16:creationId xmlns:a16="http://schemas.microsoft.com/office/drawing/2014/main" id="{CC14FD60-E809-4E82-B189-260887619E83}"/>
              </a:ext>
            </a:extLst>
          </p:cNvPr>
          <p:cNvGrpSpPr/>
          <p:nvPr/>
        </p:nvGrpSpPr>
        <p:grpSpPr>
          <a:xfrm>
            <a:off x="6619373" y="5493008"/>
            <a:ext cx="328912" cy="318623"/>
            <a:chOff x="1633321" y="5165899"/>
            <a:chExt cx="317716" cy="307777"/>
          </a:xfrm>
        </p:grpSpPr>
        <p:pic>
          <p:nvPicPr>
            <p:cNvPr id="187" name="Picture 186">
              <a:extLst>
                <a:ext uri="{FF2B5EF4-FFF2-40B4-BE49-F238E27FC236}">
                  <a16:creationId xmlns:a16="http://schemas.microsoft.com/office/drawing/2014/main" id="{5D8DE9A0-A7AE-4C6F-A332-30E9F61B35AA}"/>
                </a:ext>
              </a:extLst>
            </p:cNvPr>
            <p:cNvPicPr>
              <a:picLocks noChangeAspect="1"/>
            </p:cNvPicPr>
            <p:nvPr/>
          </p:nvPicPr>
          <p:blipFill>
            <a:blip r:embed="rId5"/>
            <a:stretch>
              <a:fillRect/>
            </a:stretch>
          </p:blipFill>
          <p:spPr>
            <a:xfrm>
              <a:off x="1670481" y="5204046"/>
              <a:ext cx="244264" cy="245762"/>
            </a:xfrm>
            <a:prstGeom prst="rect">
              <a:avLst/>
            </a:prstGeom>
          </p:spPr>
        </p:pic>
        <p:sp>
          <p:nvSpPr>
            <p:cNvPr id="188" name="Rectangle 187">
              <a:extLst>
                <a:ext uri="{FF2B5EF4-FFF2-40B4-BE49-F238E27FC236}">
                  <a16:creationId xmlns:a16="http://schemas.microsoft.com/office/drawing/2014/main" id="{F0384C0D-909B-42A4-BD25-5E40322BBA40}"/>
                </a:ext>
              </a:extLst>
            </p:cNvPr>
            <p:cNvSpPr/>
            <p:nvPr/>
          </p:nvSpPr>
          <p:spPr>
            <a:xfrm>
              <a:off x="1633321" y="5165899"/>
              <a:ext cx="317716" cy="307777"/>
            </a:xfrm>
            <a:prstGeom prst="rect">
              <a:avLst/>
            </a:prstGeom>
          </p:spPr>
          <p:txBody>
            <a:bodyPr wrap="none">
              <a:spAutoFit/>
            </a:bodyPr>
            <a:lstStyle/>
            <a:p>
              <a:r>
                <a:rPr lang="en-US" sz="1400" b="1" dirty="0">
                  <a:solidFill>
                    <a:srgbClr val="548235"/>
                  </a:solidFill>
                  <a:latin typeface="Century Gothic" panose="020B0502020202020204" pitchFamily="34" charset="0"/>
                </a:rPr>
                <a:t>A</a:t>
              </a:r>
              <a:endParaRPr lang="en-US" sz="1400" b="1" dirty="0">
                <a:solidFill>
                  <a:srgbClr val="548235"/>
                </a:solidFill>
              </a:endParaRPr>
            </a:p>
          </p:txBody>
        </p:sp>
      </p:grpSp>
      <p:cxnSp>
        <p:nvCxnSpPr>
          <p:cNvPr id="197" name="Straight Connector 196">
            <a:extLst>
              <a:ext uri="{FF2B5EF4-FFF2-40B4-BE49-F238E27FC236}">
                <a16:creationId xmlns:a16="http://schemas.microsoft.com/office/drawing/2014/main" id="{9254C9C5-437F-4CA1-BE8E-6C8AF992CE43}"/>
              </a:ext>
            </a:extLst>
          </p:cNvPr>
          <p:cNvCxnSpPr>
            <a:cxnSpLocks/>
          </p:cNvCxnSpPr>
          <p:nvPr/>
        </p:nvCxnSpPr>
        <p:spPr>
          <a:xfrm>
            <a:off x="5360558" y="4235350"/>
            <a:ext cx="5900844"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9" name="TextBox 198">
            <a:extLst>
              <a:ext uri="{FF2B5EF4-FFF2-40B4-BE49-F238E27FC236}">
                <a16:creationId xmlns:a16="http://schemas.microsoft.com/office/drawing/2014/main" id="{402328A7-F4DD-4D12-8DA4-E7DBAB66A560}"/>
              </a:ext>
            </a:extLst>
          </p:cNvPr>
          <p:cNvSpPr txBox="1"/>
          <p:nvPr/>
        </p:nvSpPr>
        <p:spPr>
          <a:xfrm>
            <a:off x="6891284"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2001</a:t>
            </a:r>
          </a:p>
        </p:txBody>
      </p:sp>
    </p:spTree>
    <p:extLst>
      <p:ext uri="{BB962C8B-B14F-4D97-AF65-F5344CB8AC3E}">
        <p14:creationId xmlns:p14="http://schemas.microsoft.com/office/powerpoint/2010/main" val="1214900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1"/>
                                            </p:tgtEl>
                                            <p:attrNameLst>
                                              <p:attrName>style.visibility</p:attrName>
                                            </p:attrNameLst>
                                          </p:cBhvr>
                                          <p:to>
                                            <p:strVal val="visible"/>
                                          </p:to>
                                        </p:set>
                                        <p:animEffect transition="in" filter="fade">
                                          <p:cBhvr>
                                            <p:cTn id="11" dur="500"/>
                                            <p:tgtEl>
                                              <p:spTgt spid="171"/>
                                            </p:tgtEl>
                                          </p:cBhvr>
                                        </p:animEffect>
                                      </p:childTnLst>
                                    </p:cTn>
                                  </p:par>
                                </p:childTnLst>
                              </p:cTn>
                            </p:par>
                            <p:par>
                              <p:cTn id="12" fill="hold">
                                <p:stCondLst>
                                  <p:cond delay="1000"/>
                                </p:stCondLst>
                                <p:childTnLst>
                                  <p:par>
                                    <p:cTn id="13" presetID="2" presetClass="entr" presetSubtype="4" fill="hold" nodeType="afterEffect" p14:presetBounceEnd="60000">
                                      <p:stCondLst>
                                        <p:cond delay="0"/>
                                      </p:stCondLst>
                                      <p:childTnLst>
                                        <p:set>
                                          <p:cBhvr>
                                            <p:cTn id="14" dur="1" fill="hold">
                                              <p:stCondLst>
                                                <p:cond delay="0"/>
                                              </p:stCondLst>
                                            </p:cTn>
                                            <p:tgtEl>
                                              <p:spTgt spid="177"/>
                                            </p:tgtEl>
                                            <p:attrNameLst>
                                              <p:attrName>style.visibility</p:attrName>
                                            </p:attrNameLst>
                                          </p:cBhvr>
                                          <p:to>
                                            <p:strVal val="visible"/>
                                          </p:to>
                                        </p:set>
                                        <p:anim calcmode="lin" valueType="num" p14:bounceEnd="60000">
                                          <p:cBhvr additive="base">
                                            <p:cTn id="15" dur="500" fill="hold"/>
                                            <p:tgtEl>
                                              <p:spTgt spid="177"/>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177"/>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8" fill="hold" nodeType="afterEffect" p14:presetBounceEnd="46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46000">
                                          <p:cBhvr additive="base">
                                            <p:cTn id="20" dur="500" fill="hold"/>
                                            <p:tgtEl>
                                              <p:spTgt spid="5"/>
                                            </p:tgtEl>
                                            <p:attrNameLst>
                                              <p:attrName>ppt_x</p:attrName>
                                            </p:attrNameLst>
                                          </p:cBhvr>
                                          <p:tavLst>
                                            <p:tav tm="0">
                                              <p:val>
                                                <p:strVal val="0-#ppt_w/2"/>
                                              </p:val>
                                            </p:tav>
                                            <p:tav tm="100000">
                                              <p:val>
                                                <p:strVal val="#ppt_x"/>
                                              </p:val>
                                            </p:tav>
                                          </p:tavLst>
                                        </p:anim>
                                        <p:anim calcmode="lin" valueType="num" p14:bounceEnd="46000">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4" fill="hold" nodeType="afterEffect" p14:presetBounceEnd="60000">
                                      <p:stCondLst>
                                        <p:cond delay="0"/>
                                      </p:stCondLst>
                                      <p:childTnLst>
                                        <p:set>
                                          <p:cBhvr>
                                            <p:cTn id="24" dur="1" fill="hold">
                                              <p:stCondLst>
                                                <p:cond delay="0"/>
                                              </p:stCondLst>
                                            </p:cTn>
                                            <p:tgtEl>
                                              <p:spTgt spid="180"/>
                                            </p:tgtEl>
                                            <p:attrNameLst>
                                              <p:attrName>style.visibility</p:attrName>
                                            </p:attrNameLst>
                                          </p:cBhvr>
                                          <p:to>
                                            <p:strVal val="visible"/>
                                          </p:to>
                                        </p:set>
                                        <p:anim calcmode="lin" valueType="num" p14:bounceEnd="60000">
                                          <p:cBhvr additive="base">
                                            <p:cTn id="25" dur="500" fill="hold"/>
                                            <p:tgtEl>
                                              <p:spTgt spid="180"/>
                                            </p:tgtEl>
                                            <p:attrNameLst>
                                              <p:attrName>ppt_x</p:attrName>
                                            </p:attrNameLst>
                                          </p:cBhvr>
                                          <p:tavLst>
                                            <p:tav tm="0">
                                              <p:val>
                                                <p:strVal val="#ppt_x"/>
                                              </p:val>
                                            </p:tav>
                                            <p:tav tm="100000">
                                              <p:val>
                                                <p:strVal val="#ppt_x"/>
                                              </p:val>
                                            </p:tav>
                                          </p:tavLst>
                                        </p:anim>
                                        <p:anim calcmode="lin" valueType="num" p14:bounceEnd="60000">
                                          <p:cBhvr additive="base">
                                            <p:cTn id="26" dur="500" fill="hold"/>
                                            <p:tgtEl>
                                              <p:spTgt spid="180"/>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8" fill="hold" nodeType="afterEffect" p14:presetBounceEnd="46000">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14:bounceEnd="46000">
                                          <p:cBhvr additive="base">
                                            <p:cTn id="30" dur="500" fill="hold"/>
                                            <p:tgtEl>
                                              <p:spTgt spid="6"/>
                                            </p:tgtEl>
                                            <p:attrNameLst>
                                              <p:attrName>ppt_x</p:attrName>
                                            </p:attrNameLst>
                                          </p:cBhvr>
                                          <p:tavLst>
                                            <p:tav tm="0">
                                              <p:val>
                                                <p:strVal val="0-#ppt_w/2"/>
                                              </p:val>
                                            </p:tav>
                                            <p:tav tm="100000">
                                              <p:val>
                                                <p:strVal val="#ppt_x"/>
                                              </p:val>
                                            </p:tav>
                                          </p:tavLst>
                                        </p:anim>
                                        <p:anim calcmode="lin" valueType="num" p14:bounceEnd="46000">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4" fill="hold" nodeType="afterEffect" p14:presetBounceEnd="60000">
                                      <p:stCondLst>
                                        <p:cond delay="0"/>
                                      </p:stCondLst>
                                      <p:childTnLst>
                                        <p:set>
                                          <p:cBhvr>
                                            <p:cTn id="34" dur="1" fill="hold">
                                              <p:stCondLst>
                                                <p:cond delay="0"/>
                                              </p:stCondLst>
                                            </p:cTn>
                                            <p:tgtEl>
                                              <p:spTgt spid="183"/>
                                            </p:tgtEl>
                                            <p:attrNameLst>
                                              <p:attrName>style.visibility</p:attrName>
                                            </p:attrNameLst>
                                          </p:cBhvr>
                                          <p:to>
                                            <p:strVal val="visible"/>
                                          </p:to>
                                        </p:set>
                                        <p:anim calcmode="lin" valueType="num" p14:bounceEnd="60000">
                                          <p:cBhvr additive="base">
                                            <p:cTn id="35" dur="500" fill="hold"/>
                                            <p:tgtEl>
                                              <p:spTgt spid="183"/>
                                            </p:tgtEl>
                                            <p:attrNameLst>
                                              <p:attrName>ppt_x</p:attrName>
                                            </p:attrNameLst>
                                          </p:cBhvr>
                                          <p:tavLst>
                                            <p:tav tm="0">
                                              <p:val>
                                                <p:strVal val="#ppt_x"/>
                                              </p:val>
                                            </p:tav>
                                            <p:tav tm="100000">
                                              <p:val>
                                                <p:strVal val="#ppt_x"/>
                                              </p:val>
                                            </p:tav>
                                          </p:tavLst>
                                        </p:anim>
                                        <p:anim calcmode="lin" valueType="num" p14:bounceEnd="60000">
                                          <p:cBhvr additive="base">
                                            <p:cTn id="36" dur="500" fill="hold"/>
                                            <p:tgtEl>
                                              <p:spTgt spid="183"/>
                                            </p:tgtEl>
                                            <p:attrNameLst>
                                              <p:attrName>ppt_y</p:attrName>
                                            </p:attrNameLst>
                                          </p:cBhvr>
                                          <p:tavLst>
                                            <p:tav tm="0">
                                              <p:val>
                                                <p:strVal val="1+#ppt_h/2"/>
                                              </p:val>
                                            </p:tav>
                                            <p:tav tm="100000">
                                              <p:val>
                                                <p:strVal val="#ppt_y"/>
                                              </p:val>
                                            </p:tav>
                                          </p:tavLst>
                                        </p:anim>
                                      </p:childTnLst>
                                    </p:cTn>
                                  </p:par>
                                </p:childTnLst>
                              </p:cTn>
                            </p:par>
                            <p:par>
                              <p:cTn id="37" fill="hold">
                                <p:stCondLst>
                                  <p:cond delay="3500"/>
                                </p:stCondLst>
                                <p:childTnLst>
                                  <p:par>
                                    <p:cTn id="38" presetID="2" presetClass="entr" presetSubtype="8" fill="hold" nodeType="afterEffect" p14:presetBounceEnd="46000">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14:bounceEnd="46000">
                                          <p:cBhvr additive="base">
                                            <p:cTn id="40" dur="500" fill="hold"/>
                                            <p:tgtEl>
                                              <p:spTgt spid="7"/>
                                            </p:tgtEl>
                                            <p:attrNameLst>
                                              <p:attrName>ppt_x</p:attrName>
                                            </p:attrNameLst>
                                          </p:cBhvr>
                                          <p:tavLst>
                                            <p:tav tm="0">
                                              <p:val>
                                                <p:strVal val="0-#ppt_w/2"/>
                                              </p:val>
                                            </p:tav>
                                            <p:tav tm="100000">
                                              <p:val>
                                                <p:strVal val="#ppt_x"/>
                                              </p:val>
                                            </p:tav>
                                          </p:tavLst>
                                        </p:anim>
                                        <p:anim calcmode="lin" valueType="num" p14:bounceEnd="46000">
                                          <p:cBhvr additive="base">
                                            <p:cTn id="41" dur="500" fill="hold"/>
                                            <p:tgtEl>
                                              <p:spTgt spid="7"/>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 presetClass="entr" presetSubtype="4" fill="hold" nodeType="afterEffect" p14:presetBounceEnd="60000">
                                      <p:stCondLst>
                                        <p:cond delay="0"/>
                                      </p:stCondLst>
                                      <p:childTnLst>
                                        <p:set>
                                          <p:cBhvr>
                                            <p:cTn id="44" dur="1" fill="hold">
                                              <p:stCondLst>
                                                <p:cond delay="0"/>
                                              </p:stCondLst>
                                            </p:cTn>
                                            <p:tgtEl>
                                              <p:spTgt spid="186"/>
                                            </p:tgtEl>
                                            <p:attrNameLst>
                                              <p:attrName>style.visibility</p:attrName>
                                            </p:attrNameLst>
                                          </p:cBhvr>
                                          <p:to>
                                            <p:strVal val="visible"/>
                                          </p:to>
                                        </p:set>
                                        <p:anim calcmode="lin" valueType="num" p14:bounceEnd="60000">
                                          <p:cBhvr additive="base">
                                            <p:cTn id="45" dur="500" fill="hold"/>
                                            <p:tgtEl>
                                              <p:spTgt spid="186"/>
                                            </p:tgtEl>
                                            <p:attrNameLst>
                                              <p:attrName>ppt_x</p:attrName>
                                            </p:attrNameLst>
                                          </p:cBhvr>
                                          <p:tavLst>
                                            <p:tav tm="0">
                                              <p:val>
                                                <p:strVal val="#ppt_x"/>
                                              </p:val>
                                            </p:tav>
                                            <p:tav tm="100000">
                                              <p:val>
                                                <p:strVal val="#ppt_x"/>
                                              </p:val>
                                            </p:tav>
                                          </p:tavLst>
                                        </p:anim>
                                        <p:anim calcmode="lin" valueType="num" p14:bounceEnd="60000">
                                          <p:cBhvr additive="base">
                                            <p:cTn id="46" dur="500" fill="hold"/>
                                            <p:tgtEl>
                                              <p:spTgt spid="186"/>
                                            </p:tgtEl>
                                            <p:attrNameLst>
                                              <p:attrName>ppt_y</p:attrName>
                                            </p:attrNameLst>
                                          </p:cBhvr>
                                          <p:tavLst>
                                            <p:tav tm="0">
                                              <p:val>
                                                <p:strVal val="1+#ppt_h/2"/>
                                              </p:val>
                                            </p:tav>
                                            <p:tav tm="100000">
                                              <p:val>
                                                <p:strVal val="#ppt_y"/>
                                              </p:val>
                                            </p:tav>
                                          </p:tavLst>
                                        </p:anim>
                                      </p:childTnLst>
                                    </p:cTn>
                                  </p:par>
                                </p:childTnLst>
                              </p:cTn>
                            </p:par>
                            <p:par>
                              <p:cTn id="47" fill="hold">
                                <p:stCondLst>
                                  <p:cond delay="4500"/>
                                </p:stCondLst>
                                <p:childTnLst>
                                  <p:par>
                                    <p:cTn id="48" presetID="2" presetClass="entr" presetSubtype="8" fill="hold" nodeType="afterEffect" p14:presetBounceEnd="46000">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14:bounceEnd="46000">
                                          <p:cBhvr additive="base">
                                            <p:cTn id="50" dur="500" fill="hold"/>
                                            <p:tgtEl>
                                              <p:spTgt spid="9"/>
                                            </p:tgtEl>
                                            <p:attrNameLst>
                                              <p:attrName>ppt_x</p:attrName>
                                            </p:attrNameLst>
                                          </p:cBhvr>
                                          <p:tavLst>
                                            <p:tav tm="0">
                                              <p:val>
                                                <p:strVal val="0-#ppt_w/2"/>
                                              </p:val>
                                            </p:tav>
                                            <p:tav tm="100000">
                                              <p:val>
                                                <p:strVal val="#ppt_x"/>
                                              </p:val>
                                            </p:tav>
                                          </p:tavLst>
                                        </p:anim>
                                        <p:anim calcmode="lin" valueType="num" p14:bounceEnd="46000">
                                          <p:cBhvr additive="base">
                                            <p:cTn id="5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P spid="17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1"/>
                                            </p:tgtEl>
                                            <p:attrNameLst>
                                              <p:attrName>style.visibility</p:attrName>
                                            </p:attrNameLst>
                                          </p:cBhvr>
                                          <p:to>
                                            <p:strVal val="visible"/>
                                          </p:to>
                                        </p:set>
                                        <p:animEffect transition="in" filter="fade">
                                          <p:cBhvr>
                                            <p:cTn id="11" dur="500"/>
                                            <p:tgtEl>
                                              <p:spTgt spid="171"/>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77"/>
                                            </p:tgtEl>
                                            <p:attrNameLst>
                                              <p:attrName>style.visibility</p:attrName>
                                            </p:attrNameLst>
                                          </p:cBhvr>
                                          <p:to>
                                            <p:strVal val="visible"/>
                                          </p:to>
                                        </p:set>
                                        <p:anim calcmode="lin" valueType="num">
                                          <p:cBhvr additive="base">
                                            <p:cTn id="15" dur="500" fill="hold"/>
                                            <p:tgtEl>
                                              <p:spTgt spid="177"/>
                                            </p:tgtEl>
                                            <p:attrNameLst>
                                              <p:attrName>ppt_x</p:attrName>
                                            </p:attrNameLst>
                                          </p:cBhvr>
                                          <p:tavLst>
                                            <p:tav tm="0">
                                              <p:val>
                                                <p:strVal val="#ppt_x"/>
                                              </p:val>
                                            </p:tav>
                                            <p:tav tm="100000">
                                              <p:val>
                                                <p:strVal val="#ppt_x"/>
                                              </p:val>
                                            </p:tav>
                                          </p:tavLst>
                                        </p:anim>
                                        <p:anim calcmode="lin" valueType="num">
                                          <p:cBhvr additive="base">
                                            <p:cTn id="16" dur="500" fill="hold"/>
                                            <p:tgtEl>
                                              <p:spTgt spid="177"/>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180"/>
                                            </p:tgtEl>
                                            <p:attrNameLst>
                                              <p:attrName>style.visibility</p:attrName>
                                            </p:attrNameLst>
                                          </p:cBhvr>
                                          <p:to>
                                            <p:strVal val="visible"/>
                                          </p:to>
                                        </p:set>
                                        <p:anim calcmode="lin" valueType="num">
                                          <p:cBhvr additive="base">
                                            <p:cTn id="25" dur="500" fill="hold"/>
                                            <p:tgtEl>
                                              <p:spTgt spid="180"/>
                                            </p:tgtEl>
                                            <p:attrNameLst>
                                              <p:attrName>ppt_x</p:attrName>
                                            </p:attrNameLst>
                                          </p:cBhvr>
                                          <p:tavLst>
                                            <p:tav tm="0">
                                              <p:val>
                                                <p:strVal val="#ppt_x"/>
                                              </p:val>
                                            </p:tav>
                                            <p:tav tm="100000">
                                              <p:val>
                                                <p:strVal val="#ppt_x"/>
                                              </p:val>
                                            </p:tav>
                                          </p:tavLst>
                                        </p:anim>
                                        <p:anim calcmode="lin" valueType="num">
                                          <p:cBhvr additive="base">
                                            <p:cTn id="26" dur="500" fill="hold"/>
                                            <p:tgtEl>
                                              <p:spTgt spid="180"/>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4" fill="hold" nodeType="afterEffect">
                                      <p:stCondLst>
                                        <p:cond delay="0"/>
                                      </p:stCondLst>
                                      <p:childTnLst>
                                        <p:set>
                                          <p:cBhvr>
                                            <p:cTn id="34" dur="1" fill="hold">
                                              <p:stCondLst>
                                                <p:cond delay="0"/>
                                              </p:stCondLst>
                                            </p:cTn>
                                            <p:tgtEl>
                                              <p:spTgt spid="183"/>
                                            </p:tgtEl>
                                            <p:attrNameLst>
                                              <p:attrName>style.visibility</p:attrName>
                                            </p:attrNameLst>
                                          </p:cBhvr>
                                          <p:to>
                                            <p:strVal val="visible"/>
                                          </p:to>
                                        </p:set>
                                        <p:anim calcmode="lin" valueType="num">
                                          <p:cBhvr additive="base">
                                            <p:cTn id="35" dur="500" fill="hold"/>
                                            <p:tgtEl>
                                              <p:spTgt spid="183"/>
                                            </p:tgtEl>
                                            <p:attrNameLst>
                                              <p:attrName>ppt_x</p:attrName>
                                            </p:attrNameLst>
                                          </p:cBhvr>
                                          <p:tavLst>
                                            <p:tav tm="0">
                                              <p:val>
                                                <p:strVal val="#ppt_x"/>
                                              </p:val>
                                            </p:tav>
                                            <p:tav tm="100000">
                                              <p:val>
                                                <p:strVal val="#ppt_x"/>
                                              </p:val>
                                            </p:tav>
                                          </p:tavLst>
                                        </p:anim>
                                        <p:anim calcmode="lin" valueType="num">
                                          <p:cBhvr additive="base">
                                            <p:cTn id="36" dur="500" fill="hold"/>
                                            <p:tgtEl>
                                              <p:spTgt spid="183"/>
                                            </p:tgtEl>
                                            <p:attrNameLst>
                                              <p:attrName>ppt_y</p:attrName>
                                            </p:attrNameLst>
                                          </p:cBhvr>
                                          <p:tavLst>
                                            <p:tav tm="0">
                                              <p:val>
                                                <p:strVal val="1+#ppt_h/2"/>
                                              </p:val>
                                            </p:tav>
                                            <p:tav tm="100000">
                                              <p:val>
                                                <p:strVal val="#ppt_y"/>
                                              </p:val>
                                            </p:tav>
                                          </p:tavLst>
                                        </p:anim>
                                      </p:childTnLst>
                                    </p:cTn>
                                  </p:par>
                                </p:childTnLst>
                              </p:cTn>
                            </p:par>
                            <p:par>
                              <p:cTn id="37" fill="hold">
                                <p:stCondLst>
                                  <p:cond delay="3500"/>
                                </p:stCondLst>
                                <p:childTnLst>
                                  <p:par>
                                    <p:cTn id="38" presetID="2" presetClass="entr" presetSubtype="8"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0-#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 presetClass="entr" presetSubtype="4" fill="hold" nodeType="afterEffect">
                                      <p:stCondLst>
                                        <p:cond delay="0"/>
                                      </p:stCondLst>
                                      <p:childTnLst>
                                        <p:set>
                                          <p:cBhvr>
                                            <p:cTn id="44" dur="1" fill="hold">
                                              <p:stCondLst>
                                                <p:cond delay="0"/>
                                              </p:stCondLst>
                                            </p:cTn>
                                            <p:tgtEl>
                                              <p:spTgt spid="186"/>
                                            </p:tgtEl>
                                            <p:attrNameLst>
                                              <p:attrName>style.visibility</p:attrName>
                                            </p:attrNameLst>
                                          </p:cBhvr>
                                          <p:to>
                                            <p:strVal val="visible"/>
                                          </p:to>
                                        </p:set>
                                        <p:anim calcmode="lin" valueType="num">
                                          <p:cBhvr additive="base">
                                            <p:cTn id="45" dur="500" fill="hold"/>
                                            <p:tgtEl>
                                              <p:spTgt spid="186"/>
                                            </p:tgtEl>
                                            <p:attrNameLst>
                                              <p:attrName>ppt_x</p:attrName>
                                            </p:attrNameLst>
                                          </p:cBhvr>
                                          <p:tavLst>
                                            <p:tav tm="0">
                                              <p:val>
                                                <p:strVal val="#ppt_x"/>
                                              </p:val>
                                            </p:tav>
                                            <p:tav tm="100000">
                                              <p:val>
                                                <p:strVal val="#ppt_x"/>
                                              </p:val>
                                            </p:tav>
                                          </p:tavLst>
                                        </p:anim>
                                        <p:anim calcmode="lin" valueType="num">
                                          <p:cBhvr additive="base">
                                            <p:cTn id="46" dur="500" fill="hold"/>
                                            <p:tgtEl>
                                              <p:spTgt spid="186"/>
                                            </p:tgtEl>
                                            <p:attrNameLst>
                                              <p:attrName>ppt_y</p:attrName>
                                            </p:attrNameLst>
                                          </p:cBhvr>
                                          <p:tavLst>
                                            <p:tav tm="0">
                                              <p:val>
                                                <p:strVal val="1+#ppt_h/2"/>
                                              </p:val>
                                            </p:tav>
                                            <p:tav tm="100000">
                                              <p:val>
                                                <p:strVal val="#ppt_y"/>
                                              </p:val>
                                            </p:tav>
                                          </p:tavLst>
                                        </p:anim>
                                      </p:childTnLst>
                                    </p:cTn>
                                  </p:par>
                                </p:childTnLst>
                              </p:cTn>
                            </p:par>
                            <p:par>
                              <p:cTn id="47" fill="hold">
                                <p:stCondLst>
                                  <p:cond delay="4500"/>
                                </p:stCondLst>
                                <p:childTnLst>
                                  <p:par>
                                    <p:cTn id="48" presetID="2" presetClass="entr" presetSubtype="8"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0-#ppt_w/2"/>
                                              </p:val>
                                            </p:tav>
                                            <p:tav tm="100000">
                                              <p:val>
                                                <p:strVal val="#ppt_x"/>
                                              </p:val>
                                            </p:tav>
                                          </p:tavLst>
                                        </p:anim>
                                        <p:anim calcmode="lin" valueType="num">
                                          <p:cBhvr additive="base">
                                            <p:cTn id="5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P spid="171"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pic>
        <p:nvPicPr>
          <p:cNvPr id="168" name="Picture 167">
            <a:extLst>
              <a:ext uri="{FF2B5EF4-FFF2-40B4-BE49-F238E27FC236}">
                <a16:creationId xmlns:a16="http://schemas.microsoft.com/office/drawing/2014/main" id="{E121B984-40B4-4802-B72B-E01D5B9955D5}"/>
              </a:ext>
            </a:extLst>
          </p:cNvPr>
          <p:cNvPicPr>
            <a:picLocks noChangeAspect="1"/>
          </p:cNvPicPr>
          <p:nvPr/>
        </p:nvPicPr>
        <p:blipFill>
          <a:blip r:embed="rId3"/>
          <a:stretch>
            <a:fillRect/>
          </a:stretch>
        </p:blipFill>
        <p:spPr>
          <a:xfrm>
            <a:off x="5248695" y="971287"/>
            <a:ext cx="287594" cy="341796"/>
          </a:xfrm>
          <a:prstGeom prst="rect">
            <a:avLst/>
          </a:prstGeom>
        </p:spPr>
      </p:pic>
      <p:pic>
        <p:nvPicPr>
          <p:cNvPr id="166" name="Picture 165">
            <a:extLst>
              <a:ext uri="{FF2B5EF4-FFF2-40B4-BE49-F238E27FC236}">
                <a16:creationId xmlns:a16="http://schemas.microsoft.com/office/drawing/2014/main" id="{CAC43CB5-F291-4577-B8EC-ABBDA976BFA5}"/>
              </a:ext>
            </a:extLst>
          </p:cNvPr>
          <p:cNvPicPr>
            <a:picLocks noChangeAspect="1"/>
          </p:cNvPicPr>
          <p:nvPr/>
        </p:nvPicPr>
        <p:blipFill>
          <a:blip r:embed="rId4"/>
          <a:stretch>
            <a:fillRect/>
          </a:stretch>
        </p:blipFill>
        <p:spPr>
          <a:xfrm>
            <a:off x="667453" y="4954945"/>
            <a:ext cx="287594" cy="341796"/>
          </a:xfrm>
          <a:prstGeom prst="rect">
            <a:avLst/>
          </a:prstGeom>
        </p:spPr>
      </p:pic>
      <p:pic>
        <p:nvPicPr>
          <p:cNvPr id="167" name="Picture 166">
            <a:extLst>
              <a:ext uri="{FF2B5EF4-FFF2-40B4-BE49-F238E27FC236}">
                <a16:creationId xmlns:a16="http://schemas.microsoft.com/office/drawing/2014/main" id="{ADC7C9CD-2FC2-496B-BCB7-F073136EC043}"/>
              </a:ext>
            </a:extLst>
          </p:cNvPr>
          <p:cNvPicPr>
            <a:picLocks noChangeAspect="1"/>
          </p:cNvPicPr>
          <p:nvPr/>
        </p:nvPicPr>
        <p:blipFill>
          <a:blip r:embed="rId5"/>
          <a:stretch>
            <a:fillRect/>
          </a:stretch>
        </p:blipFill>
        <p:spPr>
          <a:xfrm>
            <a:off x="492290" y="4937707"/>
            <a:ext cx="287594" cy="341796"/>
          </a:xfrm>
          <a:prstGeom prst="rect">
            <a:avLst/>
          </a:prstGeom>
        </p:spPr>
      </p:pic>
      <p:grpSp>
        <p:nvGrpSpPr>
          <p:cNvPr id="62" name="Group 61"/>
          <p:cNvGrpSpPr/>
          <p:nvPr/>
        </p:nvGrpSpPr>
        <p:grpSpPr>
          <a:xfrm rot="16200000" flipV="1">
            <a:off x="3068712" y="-2363267"/>
            <a:ext cx="6424826" cy="11470672"/>
            <a:chOff x="2062976" y="1131759"/>
            <a:chExt cx="8452624" cy="4572000"/>
          </a:xfrm>
        </p:grpSpPr>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cxnSp>
        <p:nvCxnSpPr>
          <p:cNvPr id="3" name="Straight Arrow Connector 2"/>
          <p:cNvCxnSpPr>
            <a:cxnSpLocks/>
          </p:cNvCxnSpPr>
          <p:nvPr/>
        </p:nvCxnSpPr>
        <p:spPr>
          <a:xfrm flipV="1">
            <a:off x="6497510" y="521193"/>
            <a:ext cx="129931" cy="41086"/>
          </a:xfrm>
          <a:prstGeom prst="straightConnector1">
            <a:avLst/>
          </a:prstGeom>
          <a:ln w="31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a:cxnSpLocks/>
          </p:cNvCxnSpPr>
          <p:nvPr/>
        </p:nvCxnSpPr>
        <p:spPr>
          <a:xfrm flipV="1">
            <a:off x="1917001" y="1265921"/>
            <a:ext cx="3330220" cy="3938129"/>
          </a:xfrm>
          <a:prstGeom prst="straightConnector1">
            <a:avLst/>
          </a:prstGeom>
          <a:ln w="3175">
            <a:solidFill>
              <a:srgbClr val="548235"/>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stCxn id="127" idx="2"/>
          </p:cNvCxnSpPr>
          <p:nvPr/>
        </p:nvCxnSpPr>
        <p:spPr>
          <a:xfrm flipH="1">
            <a:off x="887196" y="2243378"/>
            <a:ext cx="324195" cy="2621567"/>
          </a:xfrm>
          <a:prstGeom prst="straightConnector1">
            <a:avLst/>
          </a:prstGeom>
          <a:ln w="31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H="1">
            <a:off x="695161" y="3204415"/>
            <a:ext cx="113269" cy="1656871"/>
          </a:xfrm>
          <a:prstGeom prst="straightConnector1">
            <a:avLst/>
          </a:prstGeom>
          <a:ln w="3175">
            <a:solidFill>
              <a:srgbClr val="7F6000"/>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cxnSpLocks/>
          </p:cNvCxnSpPr>
          <p:nvPr/>
        </p:nvCxnSpPr>
        <p:spPr>
          <a:xfrm flipH="1">
            <a:off x="4260890" y="868852"/>
            <a:ext cx="1019868" cy="489939"/>
          </a:xfrm>
          <a:prstGeom prst="straightConnector1">
            <a:avLst/>
          </a:prstGeom>
          <a:ln w="31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06" name="Group 105"/>
          <p:cNvGrpSpPr/>
          <p:nvPr/>
        </p:nvGrpSpPr>
        <p:grpSpPr>
          <a:xfrm>
            <a:off x="5251593" y="648024"/>
            <a:ext cx="317716" cy="307777"/>
            <a:chOff x="5251593" y="648024"/>
            <a:chExt cx="317716" cy="307777"/>
          </a:xfrm>
        </p:grpSpPr>
        <p:pic>
          <p:nvPicPr>
            <p:cNvPr id="123" name="Picture 122"/>
            <p:cNvPicPr>
              <a:picLocks noChangeAspect="1"/>
            </p:cNvPicPr>
            <p:nvPr/>
          </p:nvPicPr>
          <p:blipFill>
            <a:blip r:embed="rId6"/>
            <a:stretch>
              <a:fillRect/>
            </a:stretch>
          </p:blipFill>
          <p:spPr>
            <a:xfrm>
              <a:off x="5293134" y="694610"/>
              <a:ext cx="227652" cy="229048"/>
            </a:xfrm>
            <a:prstGeom prst="rect">
              <a:avLst/>
            </a:prstGeom>
          </p:spPr>
        </p:pic>
        <p:sp>
          <p:nvSpPr>
            <p:cNvPr id="124" name="Rectangle 123"/>
            <p:cNvSpPr/>
            <p:nvPr/>
          </p:nvSpPr>
          <p:spPr>
            <a:xfrm>
              <a:off x="5251593" y="648024"/>
              <a:ext cx="317716" cy="307777"/>
            </a:xfrm>
            <a:prstGeom prst="rect">
              <a:avLst/>
            </a:prstGeom>
          </p:spPr>
          <p:txBody>
            <a:bodyPr wrap="none">
              <a:spAutoFit/>
            </a:bodyPr>
            <a:lstStyle/>
            <a:p>
              <a:r>
                <a:rPr lang="en-US" sz="1400" b="1" dirty="0">
                  <a:solidFill>
                    <a:srgbClr val="197EC6"/>
                  </a:solidFill>
                  <a:latin typeface="Century Gothic" panose="020B0502020202020204" pitchFamily="34" charset="0"/>
                </a:rPr>
                <a:t>A</a:t>
              </a:r>
              <a:endParaRPr lang="en-US" sz="1400" b="1" dirty="0">
                <a:solidFill>
                  <a:srgbClr val="197EC6"/>
                </a:solidFill>
              </a:endParaRPr>
            </a:p>
          </p:txBody>
        </p:sp>
      </p:grpSp>
      <p:grpSp>
        <p:nvGrpSpPr>
          <p:cNvPr id="125" name="Group 124"/>
          <p:cNvGrpSpPr/>
          <p:nvPr/>
        </p:nvGrpSpPr>
        <p:grpSpPr>
          <a:xfrm>
            <a:off x="1052533" y="1935601"/>
            <a:ext cx="317716" cy="307777"/>
            <a:chOff x="1052533" y="1935601"/>
            <a:chExt cx="317716" cy="307777"/>
          </a:xfrm>
        </p:grpSpPr>
        <p:pic>
          <p:nvPicPr>
            <p:cNvPr id="126" name="Picture 125"/>
            <p:cNvPicPr>
              <a:picLocks noChangeAspect="1"/>
            </p:cNvPicPr>
            <p:nvPr/>
          </p:nvPicPr>
          <p:blipFill>
            <a:blip r:embed="rId7"/>
            <a:stretch>
              <a:fillRect/>
            </a:stretch>
          </p:blipFill>
          <p:spPr>
            <a:xfrm>
              <a:off x="1094459" y="1988374"/>
              <a:ext cx="222940" cy="222940"/>
            </a:xfrm>
            <a:prstGeom prst="rect">
              <a:avLst/>
            </a:prstGeom>
          </p:spPr>
        </p:pic>
        <p:sp>
          <p:nvSpPr>
            <p:cNvPr id="127" name="Rectangle 126"/>
            <p:cNvSpPr/>
            <p:nvPr/>
          </p:nvSpPr>
          <p:spPr>
            <a:xfrm>
              <a:off x="1052533" y="1935601"/>
              <a:ext cx="317716" cy="307777"/>
            </a:xfrm>
            <a:prstGeom prst="rect">
              <a:avLst/>
            </a:prstGeom>
          </p:spPr>
          <p:txBody>
            <a:bodyPr wrap="none">
              <a:spAutoFit/>
            </a:bodyPr>
            <a:lstStyle/>
            <a:p>
              <a:r>
                <a:rPr lang="en-US" sz="1400" b="1" dirty="0">
                  <a:solidFill>
                    <a:srgbClr val="7030A0"/>
                  </a:solidFill>
                  <a:latin typeface="Century Gothic" panose="020B0502020202020204" pitchFamily="34" charset="0"/>
                </a:rPr>
                <a:t>A</a:t>
              </a:r>
              <a:endParaRPr lang="en-US" sz="1400" b="1" dirty="0">
                <a:solidFill>
                  <a:srgbClr val="7030A0"/>
                </a:solidFill>
              </a:endParaRPr>
            </a:p>
          </p:txBody>
        </p:sp>
      </p:grpSp>
      <p:grpSp>
        <p:nvGrpSpPr>
          <p:cNvPr id="128" name="Group 127"/>
          <p:cNvGrpSpPr/>
          <p:nvPr/>
        </p:nvGrpSpPr>
        <p:grpSpPr>
          <a:xfrm>
            <a:off x="663211" y="2892610"/>
            <a:ext cx="317716" cy="307777"/>
            <a:chOff x="663211" y="2892610"/>
            <a:chExt cx="317716" cy="307777"/>
          </a:xfrm>
        </p:grpSpPr>
        <p:pic>
          <p:nvPicPr>
            <p:cNvPr id="129" name="Picture 128"/>
            <p:cNvPicPr>
              <a:picLocks noChangeAspect="1"/>
            </p:cNvPicPr>
            <p:nvPr/>
          </p:nvPicPr>
          <p:blipFill>
            <a:blip r:embed="rId8"/>
            <a:stretch>
              <a:fillRect/>
            </a:stretch>
          </p:blipFill>
          <p:spPr>
            <a:xfrm>
              <a:off x="695161" y="2935632"/>
              <a:ext cx="243350" cy="243350"/>
            </a:xfrm>
            <a:prstGeom prst="rect">
              <a:avLst/>
            </a:prstGeom>
          </p:spPr>
        </p:pic>
        <p:sp>
          <p:nvSpPr>
            <p:cNvPr id="130" name="Rectangle 129"/>
            <p:cNvSpPr/>
            <p:nvPr/>
          </p:nvSpPr>
          <p:spPr>
            <a:xfrm>
              <a:off x="663211" y="2892610"/>
              <a:ext cx="317716" cy="307777"/>
            </a:xfrm>
            <a:prstGeom prst="rect">
              <a:avLst/>
            </a:prstGeom>
          </p:spPr>
          <p:txBody>
            <a:bodyPr wrap="none">
              <a:spAutoFit/>
            </a:bodyPr>
            <a:lstStyle/>
            <a:p>
              <a:r>
                <a:rPr lang="en-US" sz="1400" b="1" dirty="0">
                  <a:solidFill>
                    <a:srgbClr val="7F6000"/>
                  </a:solidFill>
                  <a:latin typeface="Century Gothic" panose="020B0502020202020204" pitchFamily="34" charset="0"/>
                </a:rPr>
                <a:t>A</a:t>
              </a:r>
              <a:endParaRPr lang="en-US" sz="1400" b="1" dirty="0">
                <a:solidFill>
                  <a:srgbClr val="7F6000"/>
                </a:solidFill>
              </a:endParaRPr>
            </a:p>
          </p:txBody>
        </p:sp>
      </p:grpSp>
      <p:grpSp>
        <p:nvGrpSpPr>
          <p:cNvPr id="131" name="Group 130"/>
          <p:cNvGrpSpPr/>
          <p:nvPr/>
        </p:nvGrpSpPr>
        <p:grpSpPr>
          <a:xfrm>
            <a:off x="1633321" y="5165899"/>
            <a:ext cx="317716" cy="307777"/>
            <a:chOff x="1633321" y="5165899"/>
            <a:chExt cx="317716" cy="307777"/>
          </a:xfrm>
        </p:grpSpPr>
        <p:pic>
          <p:nvPicPr>
            <p:cNvPr id="132" name="Picture 131"/>
            <p:cNvPicPr>
              <a:picLocks noChangeAspect="1"/>
            </p:cNvPicPr>
            <p:nvPr/>
          </p:nvPicPr>
          <p:blipFill>
            <a:blip r:embed="rId9"/>
            <a:stretch>
              <a:fillRect/>
            </a:stretch>
          </p:blipFill>
          <p:spPr>
            <a:xfrm>
              <a:off x="1670481" y="5204046"/>
              <a:ext cx="244264" cy="245762"/>
            </a:xfrm>
            <a:prstGeom prst="rect">
              <a:avLst/>
            </a:prstGeom>
          </p:spPr>
        </p:pic>
        <p:sp>
          <p:nvSpPr>
            <p:cNvPr id="144" name="Rectangle 143"/>
            <p:cNvSpPr/>
            <p:nvPr/>
          </p:nvSpPr>
          <p:spPr>
            <a:xfrm>
              <a:off x="1633321" y="5165899"/>
              <a:ext cx="317716" cy="307777"/>
            </a:xfrm>
            <a:prstGeom prst="rect">
              <a:avLst/>
            </a:prstGeom>
          </p:spPr>
          <p:txBody>
            <a:bodyPr wrap="none">
              <a:spAutoFit/>
            </a:bodyPr>
            <a:lstStyle/>
            <a:p>
              <a:r>
                <a:rPr lang="en-US" sz="1400" b="1" dirty="0">
                  <a:solidFill>
                    <a:srgbClr val="548235"/>
                  </a:solidFill>
                  <a:latin typeface="Century Gothic" panose="020B0502020202020204" pitchFamily="34" charset="0"/>
                </a:rPr>
                <a:t>A</a:t>
              </a:r>
              <a:endParaRPr lang="en-US" sz="1400" b="1" dirty="0">
                <a:solidFill>
                  <a:srgbClr val="548235"/>
                </a:solidFill>
              </a:endParaRPr>
            </a:p>
          </p:txBody>
        </p:sp>
      </p:grpSp>
      <p:pic>
        <p:nvPicPr>
          <p:cNvPr id="149" name="Picture 148"/>
          <p:cNvPicPr>
            <a:picLocks noChangeAspect="1"/>
          </p:cNvPicPr>
          <p:nvPr/>
        </p:nvPicPr>
        <p:blipFill>
          <a:blip r:embed="rId10"/>
          <a:stretch>
            <a:fillRect/>
          </a:stretch>
        </p:blipFill>
        <p:spPr>
          <a:xfrm>
            <a:off x="6235618" y="410672"/>
            <a:ext cx="312152" cy="370078"/>
          </a:xfrm>
          <a:prstGeom prst="rect">
            <a:avLst/>
          </a:prstGeom>
        </p:spPr>
      </p:pic>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pic>
        <p:nvPicPr>
          <p:cNvPr id="164" name="Picture 163">
            <a:extLst>
              <a:ext uri="{FF2B5EF4-FFF2-40B4-BE49-F238E27FC236}">
                <a16:creationId xmlns:a16="http://schemas.microsoft.com/office/drawing/2014/main" id="{F1EF3CA4-76CB-4B4A-A361-53FFE0520D3C}"/>
              </a:ext>
            </a:extLst>
          </p:cNvPr>
          <p:cNvPicPr>
            <a:picLocks noChangeAspect="1"/>
          </p:cNvPicPr>
          <p:nvPr/>
        </p:nvPicPr>
        <p:blipFill>
          <a:blip r:embed="rId11"/>
          <a:stretch>
            <a:fillRect/>
          </a:stretch>
        </p:blipFill>
        <p:spPr>
          <a:xfrm>
            <a:off x="6582546" y="347918"/>
            <a:ext cx="287594" cy="341796"/>
          </a:xfrm>
          <a:prstGeom prst="rect">
            <a:avLst/>
          </a:prstGeom>
        </p:spPr>
      </p:pic>
      <p:pic>
        <p:nvPicPr>
          <p:cNvPr id="165" name="Picture 164">
            <a:extLst>
              <a:ext uri="{FF2B5EF4-FFF2-40B4-BE49-F238E27FC236}">
                <a16:creationId xmlns:a16="http://schemas.microsoft.com/office/drawing/2014/main" id="{9CC5D495-963E-4C04-AF27-E49C034F7CED}"/>
              </a:ext>
            </a:extLst>
          </p:cNvPr>
          <p:cNvPicPr>
            <a:picLocks noChangeAspect="1"/>
          </p:cNvPicPr>
          <p:nvPr/>
        </p:nvPicPr>
        <p:blipFill>
          <a:blip r:embed="rId12"/>
          <a:stretch>
            <a:fillRect/>
          </a:stretch>
        </p:blipFill>
        <p:spPr>
          <a:xfrm>
            <a:off x="3973296" y="1304066"/>
            <a:ext cx="287594" cy="341796"/>
          </a:xfrm>
          <a:prstGeom prst="rect">
            <a:avLst/>
          </a:prstGeom>
        </p:spPr>
      </p:pic>
      <p:sp>
        <p:nvSpPr>
          <p:cNvPr id="169" name="Rectangle 168">
            <a:extLst>
              <a:ext uri="{FF2B5EF4-FFF2-40B4-BE49-F238E27FC236}">
                <a16:creationId xmlns:a16="http://schemas.microsoft.com/office/drawing/2014/main" id="{6B9B1B26-8A0F-4186-BA59-270F183D13B5}"/>
              </a:ext>
            </a:extLst>
          </p:cNvPr>
          <p:cNvSpPr/>
          <p:nvPr/>
        </p:nvSpPr>
        <p:spPr>
          <a:xfrm>
            <a:off x="5251592" y="3814515"/>
            <a:ext cx="6137549" cy="2068277"/>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extBox 169">
            <a:extLst>
              <a:ext uri="{FF2B5EF4-FFF2-40B4-BE49-F238E27FC236}">
                <a16:creationId xmlns:a16="http://schemas.microsoft.com/office/drawing/2014/main" id="{BB82A244-1ED5-4A5B-BE78-82AE5ED4A556}"/>
              </a:ext>
            </a:extLst>
          </p:cNvPr>
          <p:cNvSpPr txBox="1"/>
          <p:nvPr/>
        </p:nvSpPr>
        <p:spPr>
          <a:xfrm>
            <a:off x="824108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97%  1,632</a:t>
            </a:r>
          </a:p>
        </p:txBody>
      </p:sp>
      <p:sp>
        <p:nvSpPr>
          <p:cNvPr id="171" name="TextBox 170">
            <a:extLst>
              <a:ext uri="{FF2B5EF4-FFF2-40B4-BE49-F238E27FC236}">
                <a16:creationId xmlns:a16="http://schemas.microsoft.com/office/drawing/2014/main" id="{2730E0E0-B927-459F-AABF-A4098AF0F017}"/>
              </a:ext>
            </a:extLst>
          </p:cNvPr>
          <p:cNvSpPr txBox="1"/>
          <p:nvPr/>
        </p:nvSpPr>
        <p:spPr>
          <a:xfrm>
            <a:off x="5241941" y="4546392"/>
            <a:ext cx="1259453" cy="314894"/>
          </a:xfrm>
          <a:prstGeom prst="rect">
            <a:avLst/>
          </a:prstGeom>
          <a:noFill/>
          <a:ln w="3175">
            <a:noFill/>
          </a:ln>
        </p:spPr>
        <p:txBody>
          <a:bodyPr wrap="square" rtlCol="0">
            <a:spAutoFit/>
          </a:bodyPr>
          <a:lstStyle/>
          <a:p>
            <a:pPr algn="r">
              <a:lnSpc>
                <a:spcPts val="1900"/>
              </a:lnSpc>
            </a:pPr>
            <a:r>
              <a:rPr lang="en-US" sz="1400" b="1" dirty="0">
                <a:solidFill>
                  <a:srgbClr val="C00000"/>
                </a:solidFill>
                <a:latin typeface="Century Gothic" panose="020B0502020202020204" pitchFamily="34" charset="0"/>
              </a:rPr>
              <a:t>TV</a:t>
            </a:r>
          </a:p>
        </p:txBody>
      </p:sp>
      <p:sp>
        <p:nvSpPr>
          <p:cNvPr id="172" name="TextBox 171">
            <a:extLst>
              <a:ext uri="{FF2B5EF4-FFF2-40B4-BE49-F238E27FC236}">
                <a16:creationId xmlns:a16="http://schemas.microsoft.com/office/drawing/2014/main" id="{88EFE52A-8EC4-4739-B9FE-C38E263F3FD0}"/>
              </a:ext>
            </a:extLst>
          </p:cNvPr>
          <p:cNvSpPr txBox="1"/>
          <p:nvPr/>
        </p:nvSpPr>
        <p:spPr>
          <a:xfrm>
            <a:off x="8181549"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88%     913</a:t>
            </a:r>
          </a:p>
          <a:p>
            <a:pPr algn="r">
              <a:lnSpc>
                <a:spcPts val="1900"/>
              </a:lnSpc>
            </a:pPr>
            <a:r>
              <a:rPr lang="en-US" sz="1400" dirty="0">
                <a:solidFill>
                  <a:srgbClr val="7030A0"/>
                </a:solidFill>
                <a:latin typeface="Century Gothic" panose="020B0502020202020204" pitchFamily="34" charset="0"/>
              </a:rPr>
              <a:t>54%       64</a:t>
            </a:r>
          </a:p>
          <a:p>
            <a:pPr algn="r">
              <a:lnSpc>
                <a:spcPts val="1900"/>
              </a:lnSpc>
            </a:pPr>
            <a:r>
              <a:rPr lang="en-US" sz="1400" dirty="0">
                <a:solidFill>
                  <a:srgbClr val="7F6000"/>
                </a:solidFill>
                <a:latin typeface="Century Gothic" panose="020B0502020202020204" pitchFamily="34" charset="0"/>
              </a:rPr>
              <a:t>54%       20</a:t>
            </a:r>
          </a:p>
          <a:p>
            <a:pPr algn="r">
              <a:lnSpc>
                <a:spcPts val="1900"/>
              </a:lnSpc>
            </a:pPr>
            <a:r>
              <a:rPr lang="en-US" sz="1400" dirty="0">
                <a:solidFill>
                  <a:srgbClr val="548235"/>
                </a:solidFill>
                <a:latin typeface="Century Gothic" panose="020B0502020202020204" pitchFamily="34" charset="0"/>
              </a:rPr>
              <a:t>91%  1,266</a:t>
            </a:r>
          </a:p>
        </p:txBody>
      </p:sp>
      <p:sp>
        <p:nvSpPr>
          <p:cNvPr id="173" name="TextBox 172">
            <a:extLst>
              <a:ext uri="{FF2B5EF4-FFF2-40B4-BE49-F238E27FC236}">
                <a16:creationId xmlns:a16="http://schemas.microsoft.com/office/drawing/2014/main" id="{DE2C4324-31F2-4D18-B415-17874A56A3E8}"/>
              </a:ext>
            </a:extLst>
          </p:cNvPr>
          <p:cNvSpPr txBox="1"/>
          <p:nvPr/>
        </p:nvSpPr>
        <p:spPr>
          <a:xfrm>
            <a:off x="5240015" y="4773377"/>
            <a:ext cx="1259453" cy="1066959"/>
          </a:xfrm>
          <a:prstGeom prst="rect">
            <a:avLst/>
          </a:prstGeom>
          <a:noFill/>
          <a:ln w="3175">
            <a:noFill/>
          </a:ln>
        </p:spPr>
        <p:txBody>
          <a:bodyPr wrap="square" rtlCol="0">
            <a:spAutoFit/>
          </a:bodyPr>
          <a:lstStyle/>
          <a:p>
            <a:pPr algn="r">
              <a:lnSpc>
                <a:spcPts val="1900"/>
              </a:lnSpc>
            </a:pPr>
            <a:r>
              <a:rPr lang="en-US" sz="1400" b="1" dirty="0">
                <a:solidFill>
                  <a:srgbClr val="0070C0"/>
                </a:solidFill>
                <a:latin typeface="Century Gothic" panose="020B0502020202020204" pitchFamily="34" charset="0"/>
              </a:rPr>
              <a:t>RADIO</a:t>
            </a:r>
          </a:p>
          <a:p>
            <a:pPr algn="r">
              <a:lnSpc>
                <a:spcPts val="1900"/>
              </a:lnSpc>
            </a:pPr>
            <a:r>
              <a:rPr lang="en-US" sz="1400" b="1" dirty="0">
                <a:solidFill>
                  <a:srgbClr val="7030A0"/>
                </a:solidFill>
                <a:latin typeface="Century Gothic" panose="020B0502020202020204" pitchFamily="34" charset="0"/>
              </a:rPr>
              <a:t>NEWSPAPER</a:t>
            </a:r>
          </a:p>
          <a:p>
            <a:pPr algn="r">
              <a:lnSpc>
                <a:spcPts val="1900"/>
              </a:lnSpc>
            </a:pPr>
            <a:r>
              <a:rPr lang="en-US" sz="1400" b="1" dirty="0">
                <a:solidFill>
                  <a:srgbClr val="7F6000"/>
                </a:solidFill>
                <a:latin typeface="Century Gothic" panose="020B0502020202020204" pitchFamily="34" charset="0"/>
              </a:rPr>
              <a:t>MAGAZINE</a:t>
            </a:r>
          </a:p>
          <a:p>
            <a:pPr algn="r">
              <a:lnSpc>
                <a:spcPts val="1900"/>
              </a:lnSpc>
            </a:pPr>
            <a:r>
              <a:rPr lang="en-US" sz="1400" b="1" dirty="0">
                <a:solidFill>
                  <a:srgbClr val="548235"/>
                </a:solidFill>
                <a:latin typeface="Century Gothic" panose="020B0502020202020204" pitchFamily="34" charset="0"/>
              </a:rPr>
              <a:t>INTERNET</a:t>
            </a:r>
          </a:p>
        </p:txBody>
      </p:sp>
      <p:sp>
        <p:nvSpPr>
          <p:cNvPr id="174" name="TextBox 173">
            <a:extLst>
              <a:ext uri="{FF2B5EF4-FFF2-40B4-BE49-F238E27FC236}">
                <a16:creationId xmlns:a16="http://schemas.microsoft.com/office/drawing/2014/main" id="{D0207304-CF73-4CD2-94DB-D75DBEA85735}"/>
              </a:ext>
            </a:extLst>
          </p:cNvPr>
          <p:cNvSpPr txBox="1"/>
          <p:nvPr/>
        </p:nvSpPr>
        <p:spPr>
          <a:xfrm>
            <a:off x="6283389" y="3887282"/>
            <a:ext cx="4055183" cy="338554"/>
          </a:xfrm>
          <a:prstGeom prst="rect">
            <a:avLst/>
          </a:prstGeom>
          <a:noFill/>
          <a:ln w="3175">
            <a:noFill/>
          </a:ln>
        </p:spPr>
        <p:txBody>
          <a:bodyPr wrap="square" rtlCol="0">
            <a:spAutoFit/>
          </a:bodyPr>
          <a:lstStyle/>
          <a:p>
            <a:pPr algn="ctr"/>
            <a:r>
              <a:rPr lang="en-US" sz="1600" dirty="0">
                <a:latin typeface="Century Gothic" panose="020B0502020202020204" pitchFamily="34" charset="0"/>
              </a:rPr>
              <a:t>Adults Weekly Reach/Minutes</a:t>
            </a:r>
          </a:p>
        </p:txBody>
      </p:sp>
      <p:pic>
        <p:nvPicPr>
          <p:cNvPr id="177" name="Picture 176">
            <a:extLst>
              <a:ext uri="{FF2B5EF4-FFF2-40B4-BE49-F238E27FC236}">
                <a16:creationId xmlns:a16="http://schemas.microsoft.com/office/drawing/2014/main" id="{3EBC15AF-C6DF-4C1E-A776-BEAB8A7DAB7A}"/>
              </a:ext>
            </a:extLst>
          </p:cNvPr>
          <p:cNvPicPr>
            <a:picLocks noChangeAspect="1"/>
          </p:cNvPicPr>
          <p:nvPr/>
        </p:nvPicPr>
        <p:blipFill>
          <a:blip r:embed="rId11"/>
          <a:stretch>
            <a:fillRect/>
          </a:stretch>
        </p:blipFill>
        <p:spPr>
          <a:xfrm>
            <a:off x="8096488" y="4539086"/>
            <a:ext cx="287594" cy="341796"/>
          </a:xfrm>
          <a:prstGeom prst="rect">
            <a:avLst/>
          </a:prstGeom>
        </p:spPr>
      </p:pic>
      <p:pic>
        <p:nvPicPr>
          <p:cNvPr id="178" name="Picture 177">
            <a:extLst>
              <a:ext uri="{FF2B5EF4-FFF2-40B4-BE49-F238E27FC236}">
                <a16:creationId xmlns:a16="http://schemas.microsoft.com/office/drawing/2014/main" id="{501E4902-E8D8-4F4E-8CA4-73BDC8B1AE5E}"/>
              </a:ext>
            </a:extLst>
          </p:cNvPr>
          <p:cNvPicPr>
            <a:picLocks noChangeAspect="1"/>
          </p:cNvPicPr>
          <p:nvPr/>
        </p:nvPicPr>
        <p:blipFill>
          <a:blip r:embed="rId12"/>
          <a:stretch>
            <a:fillRect/>
          </a:stretch>
        </p:blipFill>
        <p:spPr>
          <a:xfrm>
            <a:off x="8096488" y="4771602"/>
            <a:ext cx="287594" cy="341796"/>
          </a:xfrm>
          <a:prstGeom prst="rect">
            <a:avLst/>
          </a:prstGeom>
        </p:spPr>
      </p:pic>
      <p:pic>
        <p:nvPicPr>
          <p:cNvPr id="179" name="Picture 178">
            <a:extLst>
              <a:ext uri="{FF2B5EF4-FFF2-40B4-BE49-F238E27FC236}">
                <a16:creationId xmlns:a16="http://schemas.microsoft.com/office/drawing/2014/main" id="{15284D6A-B0BC-4D71-B4DC-553AC447821F}"/>
              </a:ext>
            </a:extLst>
          </p:cNvPr>
          <p:cNvPicPr>
            <a:picLocks noChangeAspect="1"/>
          </p:cNvPicPr>
          <p:nvPr/>
        </p:nvPicPr>
        <p:blipFill>
          <a:blip r:embed="rId5"/>
          <a:stretch>
            <a:fillRect/>
          </a:stretch>
        </p:blipFill>
        <p:spPr>
          <a:xfrm>
            <a:off x="8096488" y="5247260"/>
            <a:ext cx="287594" cy="341796"/>
          </a:xfrm>
          <a:prstGeom prst="rect">
            <a:avLst/>
          </a:prstGeom>
        </p:spPr>
      </p:pic>
      <p:pic>
        <p:nvPicPr>
          <p:cNvPr id="180" name="Picture 179">
            <a:extLst>
              <a:ext uri="{FF2B5EF4-FFF2-40B4-BE49-F238E27FC236}">
                <a16:creationId xmlns:a16="http://schemas.microsoft.com/office/drawing/2014/main" id="{4354B7FF-2D0D-4F87-AA2F-2BB67E8CA1F1}"/>
              </a:ext>
            </a:extLst>
          </p:cNvPr>
          <p:cNvPicPr>
            <a:picLocks noChangeAspect="1"/>
          </p:cNvPicPr>
          <p:nvPr/>
        </p:nvPicPr>
        <p:blipFill>
          <a:blip r:embed="rId4"/>
          <a:stretch>
            <a:fillRect/>
          </a:stretch>
        </p:blipFill>
        <p:spPr>
          <a:xfrm>
            <a:off x="8096488" y="5010575"/>
            <a:ext cx="287594" cy="341796"/>
          </a:xfrm>
          <a:prstGeom prst="rect">
            <a:avLst/>
          </a:prstGeom>
        </p:spPr>
      </p:pic>
      <p:pic>
        <p:nvPicPr>
          <p:cNvPr id="181" name="Picture 180">
            <a:extLst>
              <a:ext uri="{FF2B5EF4-FFF2-40B4-BE49-F238E27FC236}">
                <a16:creationId xmlns:a16="http://schemas.microsoft.com/office/drawing/2014/main" id="{CE23742C-F26C-4A30-9A98-8462500FEE28}"/>
              </a:ext>
            </a:extLst>
          </p:cNvPr>
          <p:cNvPicPr>
            <a:picLocks noChangeAspect="1"/>
          </p:cNvPicPr>
          <p:nvPr/>
        </p:nvPicPr>
        <p:blipFill>
          <a:blip r:embed="rId3"/>
          <a:stretch>
            <a:fillRect/>
          </a:stretch>
        </p:blipFill>
        <p:spPr>
          <a:xfrm>
            <a:off x="8096488" y="5491924"/>
            <a:ext cx="287594" cy="341796"/>
          </a:xfrm>
          <a:prstGeom prst="rect">
            <a:avLst/>
          </a:prstGeom>
        </p:spPr>
      </p:pic>
      <p:sp>
        <p:nvSpPr>
          <p:cNvPr id="182" name="TextBox 181">
            <a:extLst>
              <a:ext uri="{FF2B5EF4-FFF2-40B4-BE49-F238E27FC236}">
                <a16:creationId xmlns:a16="http://schemas.microsoft.com/office/drawing/2014/main" id="{BFF95E0A-02AB-495D-879C-4485A19FB7BD}"/>
              </a:ext>
            </a:extLst>
          </p:cNvPr>
          <p:cNvSpPr txBox="1"/>
          <p:nvPr/>
        </p:nvSpPr>
        <p:spPr>
          <a:xfrm>
            <a:off x="6747800" y="4546392"/>
            <a:ext cx="1202346" cy="314894"/>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96%  1,531</a:t>
            </a:r>
          </a:p>
        </p:txBody>
      </p:sp>
      <p:sp>
        <p:nvSpPr>
          <p:cNvPr id="183" name="TextBox 182">
            <a:extLst>
              <a:ext uri="{FF2B5EF4-FFF2-40B4-BE49-F238E27FC236}">
                <a16:creationId xmlns:a16="http://schemas.microsoft.com/office/drawing/2014/main" id="{7CCE79B2-6174-4B71-83B7-34A05A2A786E}"/>
              </a:ext>
            </a:extLst>
          </p:cNvPr>
          <p:cNvSpPr txBox="1"/>
          <p:nvPr/>
        </p:nvSpPr>
        <p:spPr>
          <a:xfrm>
            <a:off x="6688265"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94%  1,282</a:t>
            </a:r>
          </a:p>
          <a:p>
            <a:pPr algn="r">
              <a:lnSpc>
                <a:spcPts val="1900"/>
              </a:lnSpc>
            </a:pPr>
            <a:r>
              <a:rPr lang="en-US" sz="1400" dirty="0">
                <a:solidFill>
                  <a:srgbClr val="7030A0"/>
                </a:solidFill>
                <a:latin typeface="Century Gothic" panose="020B0502020202020204" pitchFamily="34" charset="0"/>
              </a:rPr>
              <a:t>82%     184</a:t>
            </a:r>
          </a:p>
          <a:p>
            <a:pPr algn="r">
              <a:lnSpc>
                <a:spcPts val="1900"/>
              </a:lnSpc>
            </a:pPr>
            <a:r>
              <a:rPr lang="en-US" sz="1400" dirty="0">
                <a:solidFill>
                  <a:srgbClr val="7F6000"/>
                </a:solidFill>
                <a:latin typeface="Century Gothic" panose="020B0502020202020204" pitchFamily="34" charset="0"/>
              </a:rPr>
              <a:t>73%       77</a:t>
            </a:r>
          </a:p>
          <a:p>
            <a:pPr algn="r">
              <a:lnSpc>
                <a:spcPts val="1900"/>
              </a:lnSpc>
            </a:pPr>
            <a:r>
              <a:rPr lang="en-US" sz="1400" dirty="0">
                <a:solidFill>
                  <a:srgbClr val="548235"/>
                </a:solidFill>
                <a:latin typeface="Century Gothic" panose="020B0502020202020204" pitchFamily="34" charset="0"/>
              </a:rPr>
              <a:t>52%     311</a:t>
            </a:r>
          </a:p>
        </p:txBody>
      </p:sp>
      <p:cxnSp>
        <p:nvCxnSpPr>
          <p:cNvPr id="185" name="Straight Connector 184">
            <a:extLst>
              <a:ext uri="{FF2B5EF4-FFF2-40B4-BE49-F238E27FC236}">
                <a16:creationId xmlns:a16="http://schemas.microsoft.com/office/drawing/2014/main" id="{6739D45A-4A01-4877-BE6D-35AF484455FB}"/>
              </a:ext>
            </a:extLst>
          </p:cNvPr>
          <p:cNvCxnSpPr>
            <a:cxnSpLocks/>
          </p:cNvCxnSpPr>
          <p:nvPr/>
        </p:nvCxnSpPr>
        <p:spPr>
          <a:xfrm>
            <a:off x="7985928" y="4461209"/>
            <a:ext cx="0" cy="1322461"/>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a:extLst>
              <a:ext uri="{FF2B5EF4-FFF2-40B4-BE49-F238E27FC236}">
                <a16:creationId xmlns:a16="http://schemas.microsoft.com/office/drawing/2014/main" id="{775AA6B2-7834-4F32-A532-34A723E9F7CB}"/>
              </a:ext>
            </a:extLst>
          </p:cNvPr>
          <p:cNvGrpSpPr/>
          <p:nvPr/>
        </p:nvGrpSpPr>
        <p:grpSpPr>
          <a:xfrm>
            <a:off x="6672042" y="4528977"/>
            <a:ext cx="223574" cy="308674"/>
            <a:chOff x="7998888" y="4517543"/>
            <a:chExt cx="223574" cy="308674"/>
          </a:xfrm>
        </p:grpSpPr>
        <p:pic>
          <p:nvPicPr>
            <p:cNvPr id="187" name="Picture 186">
              <a:extLst>
                <a:ext uri="{FF2B5EF4-FFF2-40B4-BE49-F238E27FC236}">
                  <a16:creationId xmlns:a16="http://schemas.microsoft.com/office/drawing/2014/main" id="{D1BA4DE3-D582-443C-A71D-225B5CEEEE47}"/>
                </a:ext>
              </a:extLst>
            </p:cNvPr>
            <p:cNvPicPr>
              <a:picLocks noChangeAspect="1"/>
            </p:cNvPicPr>
            <p:nvPr/>
          </p:nvPicPr>
          <p:blipFill>
            <a:blip r:embed="rId13"/>
            <a:stretch>
              <a:fillRect/>
            </a:stretch>
          </p:blipFill>
          <p:spPr>
            <a:xfrm>
              <a:off x="7998888" y="4586713"/>
              <a:ext cx="223574" cy="223574"/>
            </a:xfrm>
            <a:prstGeom prst="rect">
              <a:avLst/>
            </a:prstGeom>
          </p:spPr>
        </p:pic>
        <p:sp>
          <p:nvSpPr>
            <p:cNvPr id="188" name="TextBox 187">
              <a:extLst>
                <a:ext uri="{FF2B5EF4-FFF2-40B4-BE49-F238E27FC236}">
                  <a16:creationId xmlns:a16="http://schemas.microsoft.com/office/drawing/2014/main" id="{9F1AD71F-6E24-4546-A315-546E14BB10BC}"/>
                </a:ext>
              </a:extLst>
            </p:cNvPr>
            <p:cNvSpPr txBox="1"/>
            <p:nvPr/>
          </p:nvSpPr>
          <p:spPr>
            <a:xfrm>
              <a:off x="8003741" y="4517543"/>
              <a:ext cx="209536" cy="308674"/>
            </a:xfrm>
            <a:prstGeom prst="rect">
              <a:avLst/>
            </a:prstGeom>
            <a:noFill/>
            <a:ln w="3175">
              <a:noFill/>
            </a:ln>
          </p:spPr>
          <p:txBody>
            <a:bodyPr wrap="square" rtlCol="0">
              <a:spAutoFit/>
            </a:bodyPr>
            <a:lstStyle/>
            <a:p>
              <a:pPr algn="ctr">
                <a:lnSpc>
                  <a:spcPts val="1900"/>
                </a:lnSpc>
              </a:pPr>
              <a:r>
                <a:rPr lang="en-US" sz="1200" b="1" dirty="0">
                  <a:solidFill>
                    <a:srgbClr val="C00000"/>
                  </a:solidFill>
                  <a:latin typeface="Century Gothic" panose="020B0502020202020204" pitchFamily="34" charset="0"/>
                </a:rPr>
                <a:t>A</a:t>
              </a:r>
            </a:p>
          </p:txBody>
        </p:sp>
      </p:grpSp>
      <p:grpSp>
        <p:nvGrpSpPr>
          <p:cNvPr id="189" name="Group 188">
            <a:extLst>
              <a:ext uri="{FF2B5EF4-FFF2-40B4-BE49-F238E27FC236}">
                <a16:creationId xmlns:a16="http://schemas.microsoft.com/office/drawing/2014/main" id="{D79896A1-0D89-4EB5-94E3-DADB3ED44CDF}"/>
              </a:ext>
            </a:extLst>
          </p:cNvPr>
          <p:cNvGrpSpPr/>
          <p:nvPr/>
        </p:nvGrpSpPr>
        <p:grpSpPr>
          <a:xfrm>
            <a:off x="6619373" y="4781974"/>
            <a:ext cx="328912" cy="318623"/>
            <a:chOff x="5251593" y="648024"/>
            <a:chExt cx="317716" cy="307777"/>
          </a:xfrm>
        </p:grpSpPr>
        <p:pic>
          <p:nvPicPr>
            <p:cNvPr id="190" name="Picture 189">
              <a:extLst>
                <a:ext uri="{FF2B5EF4-FFF2-40B4-BE49-F238E27FC236}">
                  <a16:creationId xmlns:a16="http://schemas.microsoft.com/office/drawing/2014/main" id="{C3812F65-4075-4BB4-8747-3EBF6C5D7A19}"/>
                </a:ext>
              </a:extLst>
            </p:cNvPr>
            <p:cNvPicPr>
              <a:picLocks noChangeAspect="1"/>
            </p:cNvPicPr>
            <p:nvPr/>
          </p:nvPicPr>
          <p:blipFill>
            <a:blip r:embed="rId6"/>
            <a:stretch>
              <a:fillRect/>
            </a:stretch>
          </p:blipFill>
          <p:spPr>
            <a:xfrm>
              <a:off x="5293134" y="694610"/>
              <a:ext cx="227652" cy="229048"/>
            </a:xfrm>
            <a:prstGeom prst="rect">
              <a:avLst/>
            </a:prstGeom>
          </p:spPr>
        </p:pic>
        <p:sp>
          <p:nvSpPr>
            <p:cNvPr id="191" name="Rectangle 190">
              <a:extLst>
                <a:ext uri="{FF2B5EF4-FFF2-40B4-BE49-F238E27FC236}">
                  <a16:creationId xmlns:a16="http://schemas.microsoft.com/office/drawing/2014/main" id="{ED54979F-21E2-4927-BF57-6860BEA590B5}"/>
                </a:ext>
              </a:extLst>
            </p:cNvPr>
            <p:cNvSpPr/>
            <p:nvPr/>
          </p:nvSpPr>
          <p:spPr>
            <a:xfrm>
              <a:off x="5251593" y="648024"/>
              <a:ext cx="317716" cy="307777"/>
            </a:xfrm>
            <a:prstGeom prst="rect">
              <a:avLst/>
            </a:prstGeom>
          </p:spPr>
          <p:txBody>
            <a:bodyPr wrap="none">
              <a:spAutoFit/>
            </a:bodyPr>
            <a:lstStyle/>
            <a:p>
              <a:r>
                <a:rPr lang="en-US" sz="1400" b="1" dirty="0">
                  <a:solidFill>
                    <a:srgbClr val="197EC6"/>
                  </a:solidFill>
                  <a:latin typeface="Century Gothic" panose="020B0502020202020204" pitchFamily="34" charset="0"/>
                </a:rPr>
                <a:t>A</a:t>
              </a:r>
              <a:endParaRPr lang="en-US" sz="1400" b="1" dirty="0">
                <a:solidFill>
                  <a:srgbClr val="197EC6"/>
                </a:solidFill>
              </a:endParaRPr>
            </a:p>
          </p:txBody>
        </p:sp>
      </p:grpSp>
      <p:grpSp>
        <p:nvGrpSpPr>
          <p:cNvPr id="192" name="Group 191">
            <a:extLst>
              <a:ext uri="{FF2B5EF4-FFF2-40B4-BE49-F238E27FC236}">
                <a16:creationId xmlns:a16="http://schemas.microsoft.com/office/drawing/2014/main" id="{ACEEEB39-3C00-4EF6-B352-8DD8323C7BDF}"/>
              </a:ext>
            </a:extLst>
          </p:cNvPr>
          <p:cNvGrpSpPr/>
          <p:nvPr/>
        </p:nvGrpSpPr>
        <p:grpSpPr>
          <a:xfrm>
            <a:off x="6619373" y="5003830"/>
            <a:ext cx="328912" cy="318623"/>
            <a:chOff x="1052533" y="1935601"/>
            <a:chExt cx="317716" cy="307777"/>
          </a:xfrm>
        </p:grpSpPr>
        <p:pic>
          <p:nvPicPr>
            <p:cNvPr id="193" name="Picture 192">
              <a:extLst>
                <a:ext uri="{FF2B5EF4-FFF2-40B4-BE49-F238E27FC236}">
                  <a16:creationId xmlns:a16="http://schemas.microsoft.com/office/drawing/2014/main" id="{72E98739-03D2-4296-9F4A-C6F9402B8B23}"/>
                </a:ext>
              </a:extLst>
            </p:cNvPr>
            <p:cNvPicPr>
              <a:picLocks noChangeAspect="1"/>
            </p:cNvPicPr>
            <p:nvPr/>
          </p:nvPicPr>
          <p:blipFill>
            <a:blip r:embed="rId7"/>
            <a:stretch>
              <a:fillRect/>
            </a:stretch>
          </p:blipFill>
          <p:spPr>
            <a:xfrm>
              <a:off x="1094459" y="1988374"/>
              <a:ext cx="222940" cy="222940"/>
            </a:xfrm>
            <a:prstGeom prst="rect">
              <a:avLst/>
            </a:prstGeom>
          </p:spPr>
        </p:pic>
        <p:sp>
          <p:nvSpPr>
            <p:cNvPr id="194" name="Rectangle 193">
              <a:extLst>
                <a:ext uri="{FF2B5EF4-FFF2-40B4-BE49-F238E27FC236}">
                  <a16:creationId xmlns:a16="http://schemas.microsoft.com/office/drawing/2014/main" id="{D1F258D8-F547-4AC3-95E3-280A8784DD8D}"/>
                </a:ext>
              </a:extLst>
            </p:cNvPr>
            <p:cNvSpPr/>
            <p:nvPr/>
          </p:nvSpPr>
          <p:spPr>
            <a:xfrm>
              <a:off x="1052533" y="1935601"/>
              <a:ext cx="317716" cy="307777"/>
            </a:xfrm>
            <a:prstGeom prst="rect">
              <a:avLst/>
            </a:prstGeom>
          </p:spPr>
          <p:txBody>
            <a:bodyPr wrap="none">
              <a:spAutoFit/>
            </a:bodyPr>
            <a:lstStyle/>
            <a:p>
              <a:r>
                <a:rPr lang="en-US" sz="1400" b="1" dirty="0">
                  <a:solidFill>
                    <a:srgbClr val="7030A0"/>
                  </a:solidFill>
                  <a:latin typeface="Century Gothic" panose="020B0502020202020204" pitchFamily="34" charset="0"/>
                </a:rPr>
                <a:t>A</a:t>
              </a:r>
              <a:endParaRPr lang="en-US" sz="1400" b="1" dirty="0">
                <a:solidFill>
                  <a:srgbClr val="7030A0"/>
                </a:solidFill>
              </a:endParaRPr>
            </a:p>
          </p:txBody>
        </p:sp>
      </p:grpSp>
      <p:grpSp>
        <p:nvGrpSpPr>
          <p:cNvPr id="195" name="Group 194">
            <a:extLst>
              <a:ext uri="{FF2B5EF4-FFF2-40B4-BE49-F238E27FC236}">
                <a16:creationId xmlns:a16="http://schemas.microsoft.com/office/drawing/2014/main" id="{FD015104-A574-47B7-9217-EF76D2ECA48A}"/>
              </a:ext>
            </a:extLst>
          </p:cNvPr>
          <p:cNvGrpSpPr/>
          <p:nvPr/>
        </p:nvGrpSpPr>
        <p:grpSpPr>
          <a:xfrm>
            <a:off x="6619373" y="5240228"/>
            <a:ext cx="328912" cy="318623"/>
            <a:chOff x="663211" y="2892610"/>
            <a:chExt cx="317716" cy="307777"/>
          </a:xfrm>
        </p:grpSpPr>
        <p:pic>
          <p:nvPicPr>
            <p:cNvPr id="196" name="Picture 195">
              <a:extLst>
                <a:ext uri="{FF2B5EF4-FFF2-40B4-BE49-F238E27FC236}">
                  <a16:creationId xmlns:a16="http://schemas.microsoft.com/office/drawing/2014/main" id="{A828E0F0-73F0-4542-AD1F-4F79B24BD231}"/>
                </a:ext>
              </a:extLst>
            </p:cNvPr>
            <p:cNvPicPr>
              <a:picLocks noChangeAspect="1"/>
            </p:cNvPicPr>
            <p:nvPr/>
          </p:nvPicPr>
          <p:blipFill>
            <a:blip r:embed="rId8"/>
            <a:stretch>
              <a:fillRect/>
            </a:stretch>
          </p:blipFill>
          <p:spPr>
            <a:xfrm>
              <a:off x="695161" y="2935632"/>
              <a:ext cx="243350" cy="243350"/>
            </a:xfrm>
            <a:prstGeom prst="rect">
              <a:avLst/>
            </a:prstGeom>
          </p:spPr>
        </p:pic>
        <p:sp>
          <p:nvSpPr>
            <p:cNvPr id="197" name="Rectangle 196">
              <a:extLst>
                <a:ext uri="{FF2B5EF4-FFF2-40B4-BE49-F238E27FC236}">
                  <a16:creationId xmlns:a16="http://schemas.microsoft.com/office/drawing/2014/main" id="{2DCDB6CC-3805-492D-98EB-146257C7AF2C}"/>
                </a:ext>
              </a:extLst>
            </p:cNvPr>
            <p:cNvSpPr/>
            <p:nvPr/>
          </p:nvSpPr>
          <p:spPr>
            <a:xfrm>
              <a:off x="663211" y="2892610"/>
              <a:ext cx="317716" cy="307777"/>
            </a:xfrm>
            <a:prstGeom prst="rect">
              <a:avLst/>
            </a:prstGeom>
          </p:spPr>
          <p:txBody>
            <a:bodyPr wrap="none">
              <a:spAutoFit/>
            </a:bodyPr>
            <a:lstStyle/>
            <a:p>
              <a:r>
                <a:rPr lang="en-US" sz="1400" b="1" dirty="0">
                  <a:solidFill>
                    <a:srgbClr val="7F6000"/>
                  </a:solidFill>
                  <a:latin typeface="Century Gothic" panose="020B0502020202020204" pitchFamily="34" charset="0"/>
                </a:rPr>
                <a:t>A</a:t>
              </a:r>
              <a:endParaRPr lang="en-US" sz="1400" b="1" dirty="0">
                <a:solidFill>
                  <a:srgbClr val="7F6000"/>
                </a:solidFill>
              </a:endParaRPr>
            </a:p>
          </p:txBody>
        </p:sp>
      </p:grpSp>
      <p:grpSp>
        <p:nvGrpSpPr>
          <p:cNvPr id="198" name="Group 197">
            <a:extLst>
              <a:ext uri="{FF2B5EF4-FFF2-40B4-BE49-F238E27FC236}">
                <a16:creationId xmlns:a16="http://schemas.microsoft.com/office/drawing/2014/main" id="{3469E109-9FE5-474F-BC33-EC4899A3FC72}"/>
              </a:ext>
            </a:extLst>
          </p:cNvPr>
          <p:cNvGrpSpPr/>
          <p:nvPr/>
        </p:nvGrpSpPr>
        <p:grpSpPr>
          <a:xfrm>
            <a:off x="6619373" y="5493008"/>
            <a:ext cx="328912" cy="318623"/>
            <a:chOff x="1633321" y="5165899"/>
            <a:chExt cx="317716" cy="307777"/>
          </a:xfrm>
        </p:grpSpPr>
        <p:pic>
          <p:nvPicPr>
            <p:cNvPr id="199" name="Picture 198">
              <a:extLst>
                <a:ext uri="{FF2B5EF4-FFF2-40B4-BE49-F238E27FC236}">
                  <a16:creationId xmlns:a16="http://schemas.microsoft.com/office/drawing/2014/main" id="{80589379-6069-4E2A-BE0A-74D4DE83E7AF}"/>
                </a:ext>
              </a:extLst>
            </p:cNvPr>
            <p:cNvPicPr>
              <a:picLocks noChangeAspect="1"/>
            </p:cNvPicPr>
            <p:nvPr/>
          </p:nvPicPr>
          <p:blipFill>
            <a:blip r:embed="rId9"/>
            <a:stretch>
              <a:fillRect/>
            </a:stretch>
          </p:blipFill>
          <p:spPr>
            <a:xfrm>
              <a:off x="1670481" y="5204046"/>
              <a:ext cx="244264" cy="245762"/>
            </a:xfrm>
            <a:prstGeom prst="rect">
              <a:avLst/>
            </a:prstGeom>
          </p:spPr>
        </p:pic>
        <p:sp>
          <p:nvSpPr>
            <p:cNvPr id="200" name="Rectangle 199">
              <a:extLst>
                <a:ext uri="{FF2B5EF4-FFF2-40B4-BE49-F238E27FC236}">
                  <a16:creationId xmlns:a16="http://schemas.microsoft.com/office/drawing/2014/main" id="{3AB770A7-B655-4B96-9D5C-E008523266B1}"/>
                </a:ext>
              </a:extLst>
            </p:cNvPr>
            <p:cNvSpPr/>
            <p:nvPr/>
          </p:nvSpPr>
          <p:spPr>
            <a:xfrm>
              <a:off x="1633321" y="5165899"/>
              <a:ext cx="317716" cy="307777"/>
            </a:xfrm>
            <a:prstGeom prst="rect">
              <a:avLst/>
            </a:prstGeom>
          </p:spPr>
          <p:txBody>
            <a:bodyPr wrap="none">
              <a:spAutoFit/>
            </a:bodyPr>
            <a:lstStyle/>
            <a:p>
              <a:r>
                <a:rPr lang="en-US" sz="1400" b="1" dirty="0">
                  <a:solidFill>
                    <a:srgbClr val="548235"/>
                  </a:solidFill>
                  <a:latin typeface="Century Gothic" panose="020B0502020202020204" pitchFamily="34" charset="0"/>
                </a:rPr>
                <a:t>A</a:t>
              </a:r>
              <a:endParaRPr lang="en-US" sz="1400" b="1" dirty="0">
                <a:solidFill>
                  <a:srgbClr val="548235"/>
                </a:solidFill>
              </a:endParaRPr>
            </a:p>
          </p:txBody>
        </p:sp>
      </p:grpSp>
      <p:cxnSp>
        <p:nvCxnSpPr>
          <p:cNvPr id="209" name="Straight Connector 208">
            <a:extLst>
              <a:ext uri="{FF2B5EF4-FFF2-40B4-BE49-F238E27FC236}">
                <a16:creationId xmlns:a16="http://schemas.microsoft.com/office/drawing/2014/main" id="{7300EC67-7DCB-468D-AF76-3F78207408FD}"/>
              </a:ext>
            </a:extLst>
          </p:cNvPr>
          <p:cNvCxnSpPr>
            <a:cxnSpLocks/>
          </p:cNvCxnSpPr>
          <p:nvPr/>
        </p:nvCxnSpPr>
        <p:spPr>
          <a:xfrm>
            <a:off x="5360558" y="4235350"/>
            <a:ext cx="5900844"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0" name="TextBox 209">
            <a:extLst>
              <a:ext uri="{FF2B5EF4-FFF2-40B4-BE49-F238E27FC236}">
                <a16:creationId xmlns:a16="http://schemas.microsoft.com/office/drawing/2014/main" id="{73429E6D-307B-419A-A93A-75C5D167B1FF}"/>
              </a:ext>
            </a:extLst>
          </p:cNvPr>
          <p:cNvSpPr txBox="1"/>
          <p:nvPr/>
        </p:nvSpPr>
        <p:spPr>
          <a:xfrm>
            <a:off x="8396634"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2017</a:t>
            </a:r>
          </a:p>
        </p:txBody>
      </p:sp>
      <p:sp>
        <p:nvSpPr>
          <p:cNvPr id="211" name="TextBox 210">
            <a:extLst>
              <a:ext uri="{FF2B5EF4-FFF2-40B4-BE49-F238E27FC236}">
                <a16:creationId xmlns:a16="http://schemas.microsoft.com/office/drawing/2014/main" id="{5EAFD96D-A42B-4D73-8087-058EF2944BA1}"/>
              </a:ext>
            </a:extLst>
          </p:cNvPr>
          <p:cNvSpPr txBox="1"/>
          <p:nvPr/>
        </p:nvSpPr>
        <p:spPr>
          <a:xfrm>
            <a:off x="6891284"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2001</a:t>
            </a:r>
          </a:p>
        </p:txBody>
      </p:sp>
    </p:spTree>
    <p:extLst>
      <p:ext uri="{BB962C8B-B14F-4D97-AF65-F5344CB8AC3E}">
        <p14:creationId xmlns:p14="http://schemas.microsoft.com/office/powerpoint/2010/main" val="2534995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500"/>
                                            <p:tgtEl>
                                              <p:spTgt spid="17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2"/>
                                            </p:tgtEl>
                                            <p:attrNameLst>
                                              <p:attrName>style.visibility</p:attrName>
                                            </p:attrNameLst>
                                          </p:cBhvr>
                                          <p:to>
                                            <p:strVal val="visible"/>
                                          </p:to>
                                        </p:set>
                                        <p:animEffect transition="in" filter="fade">
                                          <p:cBhvr>
                                            <p:cTn id="11" dur="500"/>
                                            <p:tgtEl>
                                              <p:spTgt spid="17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58000">
                                      <p:stCondLst>
                                        <p:cond delay="0"/>
                                      </p:stCondLst>
                                      <p:childTnLst>
                                        <p:set>
                                          <p:cBhvr>
                                            <p:cTn id="15" dur="1" fill="hold">
                                              <p:stCondLst>
                                                <p:cond delay="0"/>
                                              </p:stCondLst>
                                            </p:cTn>
                                            <p:tgtEl>
                                              <p:spTgt spid="177"/>
                                            </p:tgtEl>
                                            <p:attrNameLst>
                                              <p:attrName>style.visibility</p:attrName>
                                            </p:attrNameLst>
                                          </p:cBhvr>
                                          <p:to>
                                            <p:strVal val="visible"/>
                                          </p:to>
                                        </p:set>
                                        <p:anim calcmode="lin" valueType="num" p14:bounceEnd="58000">
                                          <p:cBhvr additive="base">
                                            <p:cTn id="16" dur="500" fill="hold"/>
                                            <p:tgtEl>
                                              <p:spTgt spid="177"/>
                                            </p:tgtEl>
                                            <p:attrNameLst>
                                              <p:attrName>ppt_x</p:attrName>
                                            </p:attrNameLst>
                                          </p:cBhvr>
                                          <p:tavLst>
                                            <p:tav tm="0">
                                              <p:val>
                                                <p:strVal val="#ppt_x"/>
                                              </p:val>
                                            </p:tav>
                                            <p:tav tm="100000">
                                              <p:val>
                                                <p:strVal val="#ppt_x"/>
                                              </p:val>
                                            </p:tav>
                                          </p:tavLst>
                                        </p:anim>
                                        <p:anim calcmode="lin" valueType="num" p14:bounceEnd="58000">
                                          <p:cBhvr additive="base">
                                            <p:cTn id="17" dur="500" fill="hold"/>
                                            <p:tgtEl>
                                              <p:spTgt spid="177"/>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64"/>
                                            </p:tgtEl>
                                            <p:attrNameLst>
                                              <p:attrName>style.visibility</p:attrName>
                                            </p:attrNameLst>
                                          </p:cBhvr>
                                          <p:to>
                                            <p:strVal val="visible"/>
                                          </p:to>
                                        </p:set>
                                        <p:animEffect transition="in" filter="fade">
                                          <p:cBhvr>
                                            <p:cTn id="25" dur="500"/>
                                            <p:tgtEl>
                                              <p:spTgt spid="16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14:presetBounceEnd="58000">
                                      <p:stCondLst>
                                        <p:cond delay="0"/>
                                      </p:stCondLst>
                                      <p:childTnLst>
                                        <p:set>
                                          <p:cBhvr>
                                            <p:cTn id="29" dur="1" fill="hold">
                                              <p:stCondLst>
                                                <p:cond delay="0"/>
                                              </p:stCondLst>
                                            </p:cTn>
                                            <p:tgtEl>
                                              <p:spTgt spid="178"/>
                                            </p:tgtEl>
                                            <p:attrNameLst>
                                              <p:attrName>style.visibility</p:attrName>
                                            </p:attrNameLst>
                                          </p:cBhvr>
                                          <p:to>
                                            <p:strVal val="visible"/>
                                          </p:to>
                                        </p:set>
                                        <p:anim calcmode="lin" valueType="num" p14:bounceEnd="58000">
                                          <p:cBhvr additive="base">
                                            <p:cTn id="30" dur="500" fill="hold"/>
                                            <p:tgtEl>
                                              <p:spTgt spid="178"/>
                                            </p:tgtEl>
                                            <p:attrNameLst>
                                              <p:attrName>ppt_x</p:attrName>
                                            </p:attrNameLst>
                                          </p:cBhvr>
                                          <p:tavLst>
                                            <p:tav tm="0">
                                              <p:val>
                                                <p:strVal val="#ppt_x"/>
                                              </p:val>
                                            </p:tav>
                                            <p:tav tm="100000">
                                              <p:val>
                                                <p:strVal val="#ppt_x"/>
                                              </p:val>
                                            </p:tav>
                                          </p:tavLst>
                                        </p:anim>
                                        <p:anim calcmode="lin" valueType="num" p14:bounceEnd="58000">
                                          <p:cBhvr additive="base">
                                            <p:cTn id="31" dur="500" fill="hold"/>
                                            <p:tgtEl>
                                              <p:spTgt spid="178"/>
                                            </p:tgtEl>
                                            <p:attrNameLst>
                                              <p:attrName>ppt_y</p:attrName>
                                            </p:attrNameLst>
                                          </p:cBhvr>
                                          <p:tavLst>
                                            <p:tav tm="0">
                                              <p:val>
                                                <p:strVal val="1+#ppt_h/2"/>
                                              </p:val>
                                            </p:tav>
                                            <p:tav tm="100000">
                                              <p:val>
                                                <p:strVal val="#ppt_y"/>
                                              </p:val>
                                            </p:tav>
                                          </p:tavLst>
                                        </p:anim>
                                      </p:childTnLst>
                                    </p:cTn>
                                  </p:par>
                                  <p:par>
                                    <p:cTn id="32" presetID="22" presetClass="entr" presetSubtype="1" fill="hold" nodeType="withEffect">
                                      <p:stCondLst>
                                        <p:cond delay="0"/>
                                      </p:stCondLst>
                                      <p:childTnLst>
                                        <p:set>
                                          <p:cBhvr>
                                            <p:cTn id="33" dur="1" fill="hold">
                                              <p:stCondLst>
                                                <p:cond delay="0"/>
                                              </p:stCondLst>
                                            </p:cTn>
                                            <p:tgtEl>
                                              <p:spTgt spid="154"/>
                                            </p:tgtEl>
                                            <p:attrNameLst>
                                              <p:attrName>style.visibility</p:attrName>
                                            </p:attrNameLst>
                                          </p:cBhvr>
                                          <p:to>
                                            <p:strVal val="visible"/>
                                          </p:to>
                                        </p:set>
                                        <p:animEffect transition="in" filter="wipe(up)">
                                          <p:cBhvr>
                                            <p:cTn id="34" dur="500"/>
                                            <p:tgtEl>
                                              <p:spTgt spid="15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65"/>
                                            </p:tgtEl>
                                            <p:attrNameLst>
                                              <p:attrName>style.visibility</p:attrName>
                                            </p:attrNameLst>
                                          </p:cBhvr>
                                          <p:to>
                                            <p:strVal val="visible"/>
                                          </p:to>
                                        </p:set>
                                        <p:animEffect transition="in" filter="fade">
                                          <p:cBhvr>
                                            <p:cTn id="38" dur="500"/>
                                            <p:tgtEl>
                                              <p:spTgt spid="16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14:presetBounceEnd="58000">
                                      <p:stCondLst>
                                        <p:cond delay="0"/>
                                      </p:stCondLst>
                                      <p:childTnLst>
                                        <p:set>
                                          <p:cBhvr>
                                            <p:cTn id="42" dur="1" fill="hold">
                                              <p:stCondLst>
                                                <p:cond delay="0"/>
                                              </p:stCondLst>
                                            </p:cTn>
                                            <p:tgtEl>
                                              <p:spTgt spid="180"/>
                                            </p:tgtEl>
                                            <p:attrNameLst>
                                              <p:attrName>style.visibility</p:attrName>
                                            </p:attrNameLst>
                                          </p:cBhvr>
                                          <p:to>
                                            <p:strVal val="visible"/>
                                          </p:to>
                                        </p:set>
                                        <p:anim calcmode="lin" valueType="num" p14:bounceEnd="58000">
                                          <p:cBhvr additive="base">
                                            <p:cTn id="43" dur="500" fill="hold"/>
                                            <p:tgtEl>
                                              <p:spTgt spid="180"/>
                                            </p:tgtEl>
                                            <p:attrNameLst>
                                              <p:attrName>ppt_x</p:attrName>
                                            </p:attrNameLst>
                                          </p:cBhvr>
                                          <p:tavLst>
                                            <p:tav tm="0">
                                              <p:val>
                                                <p:strVal val="#ppt_x"/>
                                              </p:val>
                                            </p:tav>
                                            <p:tav tm="100000">
                                              <p:val>
                                                <p:strVal val="#ppt_x"/>
                                              </p:val>
                                            </p:tav>
                                          </p:tavLst>
                                        </p:anim>
                                        <p:anim calcmode="lin" valueType="num" p14:bounceEnd="58000">
                                          <p:cBhvr additive="base">
                                            <p:cTn id="44" dur="500" fill="hold"/>
                                            <p:tgtEl>
                                              <p:spTgt spid="180"/>
                                            </p:tgtEl>
                                            <p:attrNameLst>
                                              <p:attrName>ppt_y</p:attrName>
                                            </p:attrNameLst>
                                          </p:cBhvr>
                                          <p:tavLst>
                                            <p:tav tm="0">
                                              <p:val>
                                                <p:strVal val="1+#ppt_h/2"/>
                                              </p:val>
                                            </p:tav>
                                            <p:tav tm="100000">
                                              <p:val>
                                                <p:strVal val="#ppt_y"/>
                                              </p:val>
                                            </p:tav>
                                          </p:tavLst>
                                        </p:anim>
                                      </p:childTnLst>
                                    </p:cTn>
                                  </p:par>
                                  <p:par>
                                    <p:cTn id="45" presetID="22" presetClass="entr" presetSubtype="1" fill="hold" nodeType="withEffect">
                                      <p:stCondLst>
                                        <p:cond delay="0"/>
                                      </p:stCondLst>
                                      <p:childTnLst>
                                        <p:set>
                                          <p:cBhvr>
                                            <p:cTn id="46" dur="1" fill="hold">
                                              <p:stCondLst>
                                                <p:cond delay="0"/>
                                              </p:stCondLst>
                                            </p:cTn>
                                            <p:tgtEl>
                                              <p:spTgt spid="152"/>
                                            </p:tgtEl>
                                            <p:attrNameLst>
                                              <p:attrName>style.visibility</p:attrName>
                                            </p:attrNameLst>
                                          </p:cBhvr>
                                          <p:to>
                                            <p:strVal val="visible"/>
                                          </p:to>
                                        </p:set>
                                        <p:animEffect transition="in" filter="wipe(up)">
                                          <p:cBhvr>
                                            <p:cTn id="47" dur="500"/>
                                            <p:tgtEl>
                                              <p:spTgt spid="152"/>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66"/>
                                            </p:tgtEl>
                                            <p:attrNameLst>
                                              <p:attrName>style.visibility</p:attrName>
                                            </p:attrNameLst>
                                          </p:cBhvr>
                                          <p:to>
                                            <p:strVal val="visible"/>
                                          </p:to>
                                        </p:set>
                                        <p:animEffect transition="in" filter="fade">
                                          <p:cBhvr>
                                            <p:cTn id="51" dur="500"/>
                                            <p:tgtEl>
                                              <p:spTgt spid="166"/>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14:presetBounceEnd="58000">
                                      <p:stCondLst>
                                        <p:cond delay="0"/>
                                      </p:stCondLst>
                                      <p:childTnLst>
                                        <p:set>
                                          <p:cBhvr>
                                            <p:cTn id="55" dur="1" fill="hold">
                                              <p:stCondLst>
                                                <p:cond delay="0"/>
                                              </p:stCondLst>
                                            </p:cTn>
                                            <p:tgtEl>
                                              <p:spTgt spid="179"/>
                                            </p:tgtEl>
                                            <p:attrNameLst>
                                              <p:attrName>style.visibility</p:attrName>
                                            </p:attrNameLst>
                                          </p:cBhvr>
                                          <p:to>
                                            <p:strVal val="visible"/>
                                          </p:to>
                                        </p:set>
                                        <p:anim calcmode="lin" valueType="num" p14:bounceEnd="58000">
                                          <p:cBhvr additive="base">
                                            <p:cTn id="56" dur="500" fill="hold"/>
                                            <p:tgtEl>
                                              <p:spTgt spid="179"/>
                                            </p:tgtEl>
                                            <p:attrNameLst>
                                              <p:attrName>ppt_x</p:attrName>
                                            </p:attrNameLst>
                                          </p:cBhvr>
                                          <p:tavLst>
                                            <p:tav tm="0">
                                              <p:val>
                                                <p:strVal val="#ppt_x"/>
                                              </p:val>
                                            </p:tav>
                                            <p:tav tm="100000">
                                              <p:val>
                                                <p:strVal val="#ppt_x"/>
                                              </p:val>
                                            </p:tav>
                                          </p:tavLst>
                                        </p:anim>
                                        <p:anim calcmode="lin" valueType="num" p14:bounceEnd="58000">
                                          <p:cBhvr additive="base">
                                            <p:cTn id="57" dur="500" fill="hold"/>
                                            <p:tgtEl>
                                              <p:spTgt spid="179"/>
                                            </p:tgtEl>
                                            <p:attrNameLst>
                                              <p:attrName>ppt_y</p:attrName>
                                            </p:attrNameLst>
                                          </p:cBhvr>
                                          <p:tavLst>
                                            <p:tav tm="0">
                                              <p:val>
                                                <p:strVal val="1+#ppt_h/2"/>
                                              </p:val>
                                            </p:tav>
                                            <p:tav tm="100000">
                                              <p:val>
                                                <p:strVal val="#ppt_y"/>
                                              </p:val>
                                            </p:tav>
                                          </p:tavLst>
                                        </p:anim>
                                      </p:childTnLst>
                                    </p:cTn>
                                  </p:par>
                                  <p:par>
                                    <p:cTn id="58" presetID="22" presetClass="entr" presetSubtype="1" fill="hold" nodeType="withEffect">
                                      <p:stCondLst>
                                        <p:cond delay="0"/>
                                      </p:stCondLst>
                                      <p:childTnLst>
                                        <p:set>
                                          <p:cBhvr>
                                            <p:cTn id="59" dur="1" fill="hold">
                                              <p:stCondLst>
                                                <p:cond delay="0"/>
                                              </p:stCondLst>
                                            </p:cTn>
                                            <p:tgtEl>
                                              <p:spTgt spid="153"/>
                                            </p:tgtEl>
                                            <p:attrNameLst>
                                              <p:attrName>style.visibility</p:attrName>
                                            </p:attrNameLst>
                                          </p:cBhvr>
                                          <p:to>
                                            <p:strVal val="visible"/>
                                          </p:to>
                                        </p:set>
                                        <p:animEffect transition="in" filter="wipe(up)">
                                          <p:cBhvr>
                                            <p:cTn id="60" dur="500"/>
                                            <p:tgtEl>
                                              <p:spTgt spid="153"/>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167"/>
                                            </p:tgtEl>
                                            <p:attrNameLst>
                                              <p:attrName>style.visibility</p:attrName>
                                            </p:attrNameLst>
                                          </p:cBhvr>
                                          <p:to>
                                            <p:strVal val="visible"/>
                                          </p:to>
                                        </p:set>
                                        <p:animEffect transition="in" filter="fade">
                                          <p:cBhvr>
                                            <p:cTn id="64" dur="500"/>
                                            <p:tgtEl>
                                              <p:spTgt spid="167"/>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14:presetBounceEnd="58000">
                                      <p:stCondLst>
                                        <p:cond delay="0"/>
                                      </p:stCondLst>
                                      <p:childTnLst>
                                        <p:set>
                                          <p:cBhvr>
                                            <p:cTn id="68" dur="1" fill="hold">
                                              <p:stCondLst>
                                                <p:cond delay="0"/>
                                              </p:stCondLst>
                                            </p:cTn>
                                            <p:tgtEl>
                                              <p:spTgt spid="181"/>
                                            </p:tgtEl>
                                            <p:attrNameLst>
                                              <p:attrName>style.visibility</p:attrName>
                                            </p:attrNameLst>
                                          </p:cBhvr>
                                          <p:to>
                                            <p:strVal val="visible"/>
                                          </p:to>
                                        </p:set>
                                        <p:anim calcmode="lin" valueType="num" p14:bounceEnd="58000">
                                          <p:cBhvr additive="base">
                                            <p:cTn id="69" dur="500" fill="hold"/>
                                            <p:tgtEl>
                                              <p:spTgt spid="181"/>
                                            </p:tgtEl>
                                            <p:attrNameLst>
                                              <p:attrName>ppt_x</p:attrName>
                                            </p:attrNameLst>
                                          </p:cBhvr>
                                          <p:tavLst>
                                            <p:tav tm="0">
                                              <p:val>
                                                <p:strVal val="#ppt_x"/>
                                              </p:val>
                                            </p:tav>
                                            <p:tav tm="100000">
                                              <p:val>
                                                <p:strVal val="#ppt_x"/>
                                              </p:val>
                                            </p:tav>
                                          </p:tavLst>
                                        </p:anim>
                                        <p:anim calcmode="lin" valueType="num" p14:bounceEnd="58000">
                                          <p:cBhvr additive="base">
                                            <p:cTn id="70" dur="500" fill="hold"/>
                                            <p:tgtEl>
                                              <p:spTgt spid="181"/>
                                            </p:tgtEl>
                                            <p:attrNameLst>
                                              <p:attrName>ppt_y</p:attrName>
                                            </p:attrNameLst>
                                          </p:cBhvr>
                                          <p:tavLst>
                                            <p:tav tm="0">
                                              <p:val>
                                                <p:strVal val="1+#ppt_h/2"/>
                                              </p:val>
                                            </p:tav>
                                            <p:tav tm="100000">
                                              <p:val>
                                                <p:strVal val="#ppt_y"/>
                                              </p:val>
                                            </p:tav>
                                          </p:tavLst>
                                        </p:anim>
                                      </p:childTnLst>
                                    </p:cTn>
                                  </p:par>
                                  <p:par>
                                    <p:cTn id="71" presetID="22" presetClass="entr" presetSubtype="4" fill="hold" nodeType="withEffect">
                                      <p:stCondLst>
                                        <p:cond delay="0"/>
                                      </p:stCondLst>
                                      <p:childTnLst>
                                        <p:set>
                                          <p:cBhvr>
                                            <p:cTn id="72" dur="1" fill="hold">
                                              <p:stCondLst>
                                                <p:cond delay="0"/>
                                              </p:stCondLst>
                                            </p:cTn>
                                            <p:tgtEl>
                                              <p:spTgt spid="151"/>
                                            </p:tgtEl>
                                            <p:attrNameLst>
                                              <p:attrName>style.visibility</p:attrName>
                                            </p:attrNameLst>
                                          </p:cBhvr>
                                          <p:to>
                                            <p:strVal val="visible"/>
                                          </p:to>
                                        </p:set>
                                        <p:animEffect transition="in" filter="wipe(down)">
                                          <p:cBhvr>
                                            <p:cTn id="73" dur="500"/>
                                            <p:tgtEl>
                                              <p:spTgt spid="151"/>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168"/>
                                            </p:tgtEl>
                                            <p:attrNameLst>
                                              <p:attrName>style.visibility</p:attrName>
                                            </p:attrNameLst>
                                          </p:cBhvr>
                                          <p:to>
                                            <p:strVal val="visible"/>
                                          </p:to>
                                        </p:set>
                                        <p:animEffect transition="in" filter="fade">
                                          <p:cBhvr>
                                            <p:cTn id="77"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P spid="17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500"/>
                                            <p:tgtEl>
                                              <p:spTgt spid="17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2"/>
                                            </p:tgtEl>
                                            <p:attrNameLst>
                                              <p:attrName>style.visibility</p:attrName>
                                            </p:attrNameLst>
                                          </p:cBhvr>
                                          <p:to>
                                            <p:strVal val="visible"/>
                                          </p:to>
                                        </p:set>
                                        <p:animEffect transition="in" filter="fade">
                                          <p:cBhvr>
                                            <p:cTn id="11" dur="500"/>
                                            <p:tgtEl>
                                              <p:spTgt spid="17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77"/>
                                            </p:tgtEl>
                                            <p:attrNameLst>
                                              <p:attrName>style.visibility</p:attrName>
                                            </p:attrNameLst>
                                          </p:cBhvr>
                                          <p:to>
                                            <p:strVal val="visible"/>
                                          </p:to>
                                        </p:set>
                                        <p:anim calcmode="lin" valueType="num">
                                          <p:cBhvr additive="base">
                                            <p:cTn id="16" dur="500" fill="hold"/>
                                            <p:tgtEl>
                                              <p:spTgt spid="177"/>
                                            </p:tgtEl>
                                            <p:attrNameLst>
                                              <p:attrName>ppt_x</p:attrName>
                                            </p:attrNameLst>
                                          </p:cBhvr>
                                          <p:tavLst>
                                            <p:tav tm="0">
                                              <p:val>
                                                <p:strVal val="#ppt_x"/>
                                              </p:val>
                                            </p:tav>
                                            <p:tav tm="100000">
                                              <p:val>
                                                <p:strVal val="#ppt_x"/>
                                              </p:val>
                                            </p:tav>
                                          </p:tavLst>
                                        </p:anim>
                                        <p:anim calcmode="lin" valueType="num">
                                          <p:cBhvr additive="base">
                                            <p:cTn id="17" dur="500" fill="hold"/>
                                            <p:tgtEl>
                                              <p:spTgt spid="177"/>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64"/>
                                            </p:tgtEl>
                                            <p:attrNameLst>
                                              <p:attrName>style.visibility</p:attrName>
                                            </p:attrNameLst>
                                          </p:cBhvr>
                                          <p:to>
                                            <p:strVal val="visible"/>
                                          </p:to>
                                        </p:set>
                                        <p:animEffect transition="in" filter="fade">
                                          <p:cBhvr>
                                            <p:cTn id="25" dur="500"/>
                                            <p:tgtEl>
                                              <p:spTgt spid="16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78"/>
                                            </p:tgtEl>
                                            <p:attrNameLst>
                                              <p:attrName>style.visibility</p:attrName>
                                            </p:attrNameLst>
                                          </p:cBhvr>
                                          <p:to>
                                            <p:strVal val="visible"/>
                                          </p:to>
                                        </p:set>
                                        <p:anim calcmode="lin" valueType="num">
                                          <p:cBhvr additive="base">
                                            <p:cTn id="30" dur="500" fill="hold"/>
                                            <p:tgtEl>
                                              <p:spTgt spid="178"/>
                                            </p:tgtEl>
                                            <p:attrNameLst>
                                              <p:attrName>ppt_x</p:attrName>
                                            </p:attrNameLst>
                                          </p:cBhvr>
                                          <p:tavLst>
                                            <p:tav tm="0">
                                              <p:val>
                                                <p:strVal val="#ppt_x"/>
                                              </p:val>
                                            </p:tav>
                                            <p:tav tm="100000">
                                              <p:val>
                                                <p:strVal val="#ppt_x"/>
                                              </p:val>
                                            </p:tav>
                                          </p:tavLst>
                                        </p:anim>
                                        <p:anim calcmode="lin" valueType="num">
                                          <p:cBhvr additive="base">
                                            <p:cTn id="31" dur="500" fill="hold"/>
                                            <p:tgtEl>
                                              <p:spTgt spid="178"/>
                                            </p:tgtEl>
                                            <p:attrNameLst>
                                              <p:attrName>ppt_y</p:attrName>
                                            </p:attrNameLst>
                                          </p:cBhvr>
                                          <p:tavLst>
                                            <p:tav tm="0">
                                              <p:val>
                                                <p:strVal val="1+#ppt_h/2"/>
                                              </p:val>
                                            </p:tav>
                                            <p:tav tm="100000">
                                              <p:val>
                                                <p:strVal val="#ppt_y"/>
                                              </p:val>
                                            </p:tav>
                                          </p:tavLst>
                                        </p:anim>
                                      </p:childTnLst>
                                    </p:cTn>
                                  </p:par>
                                  <p:par>
                                    <p:cTn id="32" presetID="22" presetClass="entr" presetSubtype="1" fill="hold" nodeType="withEffect">
                                      <p:stCondLst>
                                        <p:cond delay="0"/>
                                      </p:stCondLst>
                                      <p:childTnLst>
                                        <p:set>
                                          <p:cBhvr>
                                            <p:cTn id="33" dur="1" fill="hold">
                                              <p:stCondLst>
                                                <p:cond delay="0"/>
                                              </p:stCondLst>
                                            </p:cTn>
                                            <p:tgtEl>
                                              <p:spTgt spid="154"/>
                                            </p:tgtEl>
                                            <p:attrNameLst>
                                              <p:attrName>style.visibility</p:attrName>
                                            </p:attrNameLst>
                                          </p:cBhvr>
                                          <p:to>
                                            <p:strVal val="visible"/>
                                          </p:to>
                                        </p:set>
                                        <p:animEffect transition="in" filter="wipe(up)">
                                          <p:cBhvr>
                                            <p:cTn id="34" dur="500"/>
                                            <p:tgtEl>
                                              <p:spTgt spid="15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65"/>
                                            </p:tgtEl>
                                            <p:attrNameLst>
                                              <p:attrName>style.visibility</p:attrName>
                                            </p:attrNameLst>
                                          </p:cBhvr>
                                          <p:to>
                                            <p:strVal val="visible"/>
                                          </p:to>
                                        </p:set>
                                        <p:animEffect transition="in" filter="fade">
                                          <p:cBhvr>
                                            <p:cTn id="38" dur="500"/>
                                            <p:tgtEl>
                                              <p:spTgt spid="16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0"/>
                                            </p:tgtEl>
                                            <p:attrNameLst>
                                              <p:attrName>style.visibility</p:attrName>
                                            </p:attrNameLst>
                                          </p:cBhvr>
                                          <p:to>
                                            <p:strVal val="visible"/>
                                          </p:to>
                                        </p:set>
                                        <p:anim calcmode="lin" valueType="num">
                                          <p:cBhvr additive="base">
                                            <p:cTn id="43" dur="500" fill="hold"/>
                                            <p:tgtEl>
                                              <p:spTgt spid="180"/>
                                            </p:tgtEl>
                                            <p:attrNameLst>
                                              <p:attrName>ppt_x</p:attrName>
                                            </p:attrNameLst>
                                          </p:cBhvr>
                                          <p:tavLst>
                                            <p:tav tm="0">
                                              <p:val>
                                                <p:strVal val="#ppt_x"/>
                                              </p:val>
                                            </p:tav>
                                            <p:tav tm="100000">
                                              <p:val>
                                                <p:strVal val="#ppt_x"/>
                                              </p:val>
                                            </p:tav>
                                          </p:tavLst>
                                        </p:anim>
                                        <p:anim calcmode="lin" valueType="num">
                                          <p:cBhvr additive="base">
                                            <p:cTn id="44" dur="500" fill="hold"/>
                                            <p:tgtEl>
                                              <p:spTgt spid="180"/>
                                            </p:tgtEl>
                                            <p:attrNameLst>
                                              <p:attrName>ppt_y</p:attrName>
                                            </p:attrNameLst>
                                          </p:cBhvr>
                                          <p:tavLst>
                                            <p:tav tm="0">
                                              <p:val>
                                                <p:strVal val="1+#ppt_h/2"/>
                                              </p:val>
                                            </p:tav>
                                            <p:tav tm="100000">
                                              <p:val>
                                                <p:strVal val="#ppt_y"/>
                                              </p:val>
                                            </p:tav>
                                          </p:tavLst>
                                        </p:anim>
                                      </p:childTnLst>
                                    </p:cTn>
                                  </p:par>
                                  <p:par>
                                    <p:cTn id="45" presetID="22" presetClass="entr" presetSubtype="1" fill="hold" nodeType="withEffect">
                                      <p:stCondLst>
                                        <p:cond delay="0"/>
                                      </p:stCondLst>
                                      <p:childTnLst>
                                        <p:set>
                                          <p:cBhvr>
                                            <p:cTn id="46" dur="1" fill="hold">
                                              <p:stCondLst>
                                                <p:cond delay="0"/>
                                              </p:stCondLst>
                                            </p:cTn>
                                            <p:tgtEl>
                                              <p:spTgt spid="152"/>
                                            </p:tgtEl>
                                            <p:attrNameLst>
                                              <p:attrName>style.visibility</p:attrName>
                                            </p:attrNameLst>
                                          </p:cBhvr>
                                          <p:to>
                                            <p:strVal val="visible"/>
                                          </p:to>
                                        </p:set>
                                        <p:animEffect transition="in" filter="wipe(up)">
                                          <p:cBhvr>
                                            <p:cTn id="47" dur="500"/>
                                            <p:tgtEl>
                                              <p:spTgt spid="152"/>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66"/>
                                            </p:tgtEl>
                                            <p:attrNameLst>
                                              <p:attrName>style.visibility</p:attrName>
                                            </p:attrNameLst>
                                          </p:cBhvr>
                                          <p:to>
                                            <p:strVal val="visible"/>
                                          </p:to>
                                        </p:set>
                                        <p:animEffect transition="in" filter="fade">
                                          <p:cBhvr>
                                            <p:cTn id="51" dur="500"/>
                                            <p:tgtEl>
                                              <p:spTgt spid="166"/>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79"/>
                                            </p:tgtEl>
                                            <p:attrNameLst>
                                              <p:attrName>style.visibility</p:attrName>
                                            </p:attrNameLst>
                                          </p:cBhvr>
                                          <p:to>
                                            <p:strVal val="visible"/>
                                          </p:to>
                                        </p:set>
                                        <p:anim calcmode="lin" valueType="num">
                                          <p:cBhvr additive="base">
                                            <p:cTn id="56" dur="500" fill="hold"/>
                                            <p:tgtEl>
                                              <p:spTgt spid="179"/>
                                            </p:tgtEl>
                                            <p:attrNameLst>
                                              <p:attrName>ppt_x</p:attrName>
                                            </p:attrNameLst>
                                          </p:cBhvr>
                                          <p:tavLst>
                                            <p:tav tm="0">
                                              <p:val>
                                                <p:strVal val="#ppt_x"/>
                                              </p:val>
                                            </p:tav>
                                            <p:tav tm="100000">
                                              <p:val>
                                                <p:strVal val="#ppt_x"/>
                                              </p:val>
                                            </p:tav>
                                          </p:tavLst>
                                        </p:anim>
                                        <p:anim calcmode="lin" valueType="num">
                                          <p:cBhvr additive="base">
                                            <p:cTn id="57" dur="500" fill="hold"/>
                                            <p:tgtEl>
                                              <p:spTgt spid="179"/>
                                            </p:tgtEl>
                                            <p:attrNameLst>
                                              <p:attrName>ppt_y</p:attrName>
                                            </p:attrNameLst>
                                          </p:cBhvr>
                                          <p:tavLst>
                                            <p:tav tm="0">
                                              <p:val>
                                                <p:strVal val="1+#ppt_h/2"/>
                                              </p:val>
                                            </p:tav>
                                            <p:tav tm="100000">
                                              <p:val>
                                                <p:strVal val="#ppt_y"/>
                                              </p:val>
                                            </p:tav>
                                          </p:tavLst>
                                        </p:anim>
                                      </p:childTnLst>
                                    </p:cTn>
                                  </p:par>
                                  <p:par>
                                    <p:cTn id="58" presetID="22" presetClass="entr" presetSubtype="1" fill="hold" nodeType="withEffect">
                                      <p:stCondLst>
                                        <p:cond delay="0"/>
                                      </p:stCondLst>
                                      <p:childTnLst>
                                        <p:set>
                                          <p:cBhvr>
                                            <p:cTn id="59" dur="1" fill="hold">
                                              <p:stCondLst>
                                                <p:cond delay="0"/>
                                              </p:stCondLst>
                                            </p:cTn>
                                            <p:tgtEl>
                                              <p:spTgt spid="153"/>
                                            </p:tgtEl>
                                            <p:attrNameLst>
                                              <p:attrName>style.visibility</p:attrName>
                                            </p:attrNameLst>
                                          </p:cBhvr>
                                          <p:to>
                                            <p:strVal val="visible"/>
                                          </p:to>
                                        </p:set>
                                        <p:animEffect transition="in" filter="wipe(up)">
                                          <p:cBhvr>
                                            <p:cTn id="60" dur="500"/>
                                            <p:tgtEl>
                                              <p:spTgt spid="153"/>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167"/>
                                            </p:tgtEl>
                                            <p:attrNameLst>
                                              <p:attrName>style.visibility</p:attrName>
                                            </p:attrNameLst>
                                          </p:cBhvr>
                                          <p:to>
                                            <p:strVal val="visible"/>
                                          </p:to>
                                        </p:set>
                                        <p:animEffect transition="in" filter="fade">
                                          <p:cBhvr>
                                            <p:cTn id="64" dur="500"/>
                                            <p:tgtEl>
                                              <p:spTgt spid="167"/>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81"/>
                                            </p:tgtEl>
                                            <p:attrNameLst>
                                              <p:attrName>style.visibility</p:attrName>
                                            </p:attrNameLst>
                                          </p:cBhvr>
                                          <p:to>
                                            <p:strVal val="visible"/>
                                          </p:to>
                                        </p:set>
                                        <p:anim calcmode="lin" valueType="num">
                                          <p:cBhvr additive="base">
                                            <p:cTn id="69" dur="500" fill="hold"/>
                                            <p:tgtEl>
                                              <p:spTgt spid="181"/>
                                            </p:tgtEl>
                                            <p:attrNameLst>
                                              <p:attrName>ppt_x</p:attrName>
                                            </p:attrNameLst>
                                          </p:cBhvr>
                                          <p:tavLst>
                                            <p:tav tm="0">
                                              <p:val>
                                                <p:strVal val="#ppt_x"/>
                                              </p:val>
                                            </p:tav>
                                            <p:tav tm="100000">
                                              <p:val>
                                                <p:strVal val="#ppt_x"/>
                                              </p:val>
                                            </p:tav>
                                          </p:tavLst>
                                        </p:anim>
                                        <p:anim calcmode="lin" valueType="num">
                                          <p:cBhvr additive="base">
                                            <p:cTn id="70" dur="500" fill="hold"/>
                                            <p:tgtEl>
                                              <p:spTgt spid="181"/>
                                            </p:tgtEl>
                                            <p:attrNameLst>
                                              <p:attrName>ppt_y</p:attrName>
                                            </p:attrNameLst>
                                          </p:cBhvr>
                                          <p:tavLst>
                                            <p:tav tm="0">
                                              <p:val>
                                                <p:strVal val="1+#ppt_h/2"/>
                                              </p:val>
                                            </p:tav>
                                            <p:tav tm="100000">
                                              <p:val>
                                                <p:strVal val="#ppt_y"/>
                                              </p:val>
                                            </p:tav>
                                          </p:tavLst>
                                        </p:anim>
                                      </p:childTnLst>
                                    </p:cTn>
                                  </p:par>
                                  <p:par>
                                    <p:cTn id="71" presetID="22" presetClass="entr" presetSubtype="4" fill="hold" nodeType="withEffect">
                                      <p:stCondLst>
                                        <p:cond delay="0"/>
                                      </p:stCondLst>
                                      <p:childTnLst>
                                        <p:set>
                                          <p:cBhvr>
                                            <p:cTn id="72" dur="1" fill="hold">
                                              <p:stCondLst>
                                                <p:cond delay="0"/>
                                              </p:stCondLst>
                                            </p:cTn>
                                            <p:tgtEl>
                                              <p:spTgt spid="151"/>
                                            </p:tgtEl>
                                            <p:attrNameLst>
                                              <p:attrName>style.visibility</p:attrName>
                                            </p:attrNameLst>
                                          </p:cBhvr>
                                          <p:to>
                                            <p:strVal val="visible"/>
                                          </p:to>
                                        </p:set>
                                        <p:animEffect transition="in" filter="wipe(down)">
                                          <p:cBhvr>
                                            <p:cTn id="73" dur="500"/>
                                            <p:tgtEl>
                                              <p:spTgt spid="151"/>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168"/>
                                            </p:tgtEl>
                                            <p:attrNameLst>
                                              <p:attrName>style.visibility</p:attrName>
                                            </p:attrNameLst>
                                          </p:cBhvr>
                                          <p:to>
                                            <p:strVal val="visible"/>
                                          </p:to>
                                        </p:set>
                                        <p:animEffect transition="in" filter="fade">
                                          <p:cBhvr>
                                            <p:cTn id="77"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P spid="17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A7CB13F3-66EA-4267-AA05-F4EE4BB3CD85}"/>
              </a:ext>
            </a:extLst>
          </p:cNvPr>
          <p:cNvSpPr/>
          <p:nvPr/>
        </p:nvSpPr>
        <p:spPr>
          <a:xfrm>
            <a:off x="864737" y="2484170"/>
            <a:ext cx="2067830" cy="3600482"/>
          </a:xfrm>
          <a:custGeom>
            <a:avLst/>
            <a:gdLst>
              <a:gd name="connsiteX0" fmla="*/ 0 w 8175009"/>
              <a:gd name="connsiteY0" fmla="*/ 1638245 h 1652287"/>
              <a:gd name="connsiteX1" fmla="*/ 191068 w 8175009"/>
              <a:gd name="connsiteY1" fmla="*/ 1638245 h 1652287"/>
              <a:gd name="connsiteX2" fmla="*/ 409433 w 8175009"/>
              <a:gd name="connsiteY2" fmla="*/ 1610950 h 1652287"/>
              <a:gd name="connsiteX3" fmla="*/ 532262 w 8175009"/>
              <a:gd name="connsiteY3" fmla="*/ 1488120 h 1652287"/>
              <a:gd name="connsiteX4" fmla="*/ 586853 w 8175009"/>
              <a:gd name="connsiteY4" fmla="*/ 1242460 h 1652287"/>
              <a:gd name="connsiteX5" fmla="*/ 627797 w 8175009"/>
              <a:gd name="connsiteY5" fmla="*/ 778436 h 1652287"/>
              <a:gd name="connsiteX6" fmla="*/ 682388 w 8175009"/>
              <a:gd name="connsiteY6" fmla="*/ 355356 h 1652287"/>
              <a:gd name="connsiteX7" fmla="*/ 696035 w 8175009"/>
              <a:gd name="connsiteY7" fmla="*/ 514 h 1652287"/>
              <a:gd name="connsiteX8" fmla="*/ 723331 w 8175009"/>
              <a:gd name="connsiteY8" fmla="*/ 287117 h 1652287"/>
              <a:gd name="connsiteX9" fmla="*/ 764274 w 8175009"/>
              <a:gd name="connsiteY9" fmla="*/ 710197 h 1652287"/>
              <a:gd name="connsiteX10" fmla="*/ 818865 w 8175009"/>
              <a:gd name="connsiteY10" fmla="*/ 1065039 h 1652287"/>
              <a:gd name="connsiteX11" fmla="*/ 928047 w 8175009"/>
              <a:gd name="connsiteY11" fmla="*/ 1392586 h 1652287"/>
              <a:gd name="connsiteX12" fmla="*/ 1091821 w 8175009"/>
              <a:gd name="connsiteY12" fmla="*/ 1501768 h 1652287"/>
              <a:gd name="connsiteX13" fmla="*/ 1201003 w 8175009"/>
              <a:gd name="connsiteY13" fmla="*/ 1515415 h 1652287"/>
              <a:gd name="connsiteX14" fmla="*/ 1269241 w 8175009"/>
              <a:gd name="connsiteY14" fmla="*/ 1597302 h 1652287"/>
              <a:gd name="connsiteX15" fmla="*/ 1473958 w 8175009"/>
              <a:gd name="connsiteY15" fmla="*/ 1597302 h 1652287"/>
              <a:gd name="connsiteX16" fmla="*/ 1555844 w 8175009"/>
              <a:gd name="connsiteY16" fmla="*/ 1638245 h 1652287"/>
              <a:gd name="connsiteX17" fmla="*/ 1719618 w 8175009"/>
              <a:gd name="connsiteY17" fmla="*/ 1597302 h 1652287"/>
              <a:gd name="connsiteX18" fmla="*/ 1937982 w 8175009"/>
              <a:gd name="connsiteY18" fmla="*/ 1624597 h 1652287"/>
              <a:gd name="connsiteX19" fmla="*/ 2129050 w 8175009"/>
              <a:gd name="connsiteY19" fmla="*/ 1610950 h 1652287"/>
              <a:gd name="connsiteX20" fmla="*/ 2442949 w 8175009"/>
              <a:gd name="connsiteY20" fmla="*/ 1597302 h 1652287"/>
              <a:gd name="connsiteX21" fmla="*/ 2620370 w 8175009"/>
              <a:gd name="connsiteY21" fmla="*/ 1624597 h 1652287"/>
              <a:gd name="connsiteX22" fmla="*/ 3002507 w 8175009"/>
              <a:gd name="connsiteY22" fmla="*/ 1624597 h 1652287"/>
              <a:gd name="connsiteX23" fmla="*/ 3179928 w 8175009"/>
              <a:gd name="connsiteY23" fmla="*/ 1624597 h 1652287"/>
              <a:gd name="connsiteX24" fmla="*/ 3493827 w 8175009"/>
              <a:gd name="connsiteY24" fmla="*/ 1624597 h 1652287"/>
              <a:gd name="connsiteX25" fmla="*/ 3903259 w 8175009"/>
              <a:gd name="connsiteY25" fmla="*/ 1610950 h 1652287"/>
              <a:gd name="connsiteX26" fmla="*/ 4162567 w 8175009"/>
              <a:gd name="connsiteY26" fmla="*/ 1638245 h 1652287"/>
              <a:gd name="connsiteX27" fmla="*/ 4572000 w 8175009"/>
              <a:gd name="connsiteY27" fmla="*/ 1624597 h 1652287"/>
              <a:gd name="connsiteX28" fmla="*/ 4844955 w 8175009"/>
              <a:gd name="connsiteY28" fmla="*/ 1638245 h 1652287"/>
              <a:gd name="connsiteX29" fmla="*/ 5076967 w 8175009"/>
              <a:gd name="connsiteY29" fmla="*/ 1638245 h 1652287"/>
              <a:gd name="connsiteX30" fmla="*/ 5336274 w 8175009"/>
              <a:gd name="connsiteY30" fmla="*/ 1624597 h 1652287"/>
              <a:gd name="connsiteX31" fmla="*/ 5759355 w 8175009"/>
              <a:gd name="connsiteY31" fmla="*/ 1624597 h 1652287"/>
              <a:gd name="connsiteX32" fmla="*/ 6045958 w 8175009"/>
              <a:gd name="connsiteY32" fmla="*/ 1610950 h 1652287"/>
              <a:gd name="connsiteX33" fmla="*/ 6346209 w 8175009"/>
              <a:gd name="connsiteY33" fmla="*/ 1610950 h 1652287"/>
              <a:gd name="connsiteX34" fmla="*/ 6632812 w 8175009"/>
              <a:gd name="connsiteY34" fmla="*/ 1624597 h 1652287"/>
              <a:gd name="connsiteX35" fmla="*/ 7028597 w 8175009"/>
              <a:gd name="connsiteY35" fmla="*/ 1624597 h 1652287"/>
              <a:gd name="connsiteX36" fmla="*/ 7451677 w 8175009"/>
              <a:gd name="connsiteY36" fmla="*/ 1624597 h 1652287"/>
              <a:gd name="connsiteX37" fmla="*/ 7847462 w 8175009"/>
              <a:gd name="connsiteY37" fmla="*/ 1651893 h 1652287"/>
              <a:gd name="connsiteX38" fmla="*/ 8175009 w 8175009"/>
              <a:gd name="connsiteY38" fmla="*/ 1638245 h 1652287"/>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162567 w 7847462"/>
              <a:gd name="connsiteY26" fmla="*/ 1638245 h 1651893"/>
              <a:gd name="connsiteX27" fmla="*/ 4572000 w 7847462"/>
              <a:gd name="connsiteY27" fmla="*/ 1624597 h 1651893"/>
              <a:gd name="connsiteX28" fmla="*/ 4844955 w 7847462"/>
              <a:gd name="connsiteY28" fmla="*/ 1638245 h 1651893"/>
              <a:gd name="connsiteX29" fmla="*/ 5076967 w 7847462"/>
              <a:gd name="connsiteY29" fmla="*/ 1638245 h 1651893"/>
              <a:gd name="connsiteX30" fmla="*/ 5336274 w 7847462"/>
              <a:gd name="connsiteY30" fmla="*/ 1624597 h 1651893"/>
              <a:gd name="connsiteX31" fmla="*/ 5759355 w 7847462"/>
              <a:gd name="connsiteY31" fmla="*/ 1624597 h 1651893"/>
              <a:gd name="connsiteX32" fmla="*/ 6045958 w 7847462"/>
              <a:gd name="connsiteY32" fmla="*/ 1610950 h 1651893"/>
              <a:gd name="connsiteX33" fmla="*/ 6346209 w 7847462"/>
              <a:gd name="connsiteY33" fmla="*/ 1610950 h 1651893"/>
              <a:gd name="connsiteX34" fmla="*/ 6632812 w 7847462"/>
              <a:gd name="connsiteY34" fmla="*/ 1624597 h 1651893"/>
              <a:gd name="connsiteX35" fmla="*/ 7028597 w 7847462"/>
              <a:gd name="connsiteY35" fmla="*/ 1624597 h 1651893"/>
              <a:gd name="connsiteX36" fmla="*/ 7451677 w 7847462"/>
              <a:gd name="connsiteY36" fmla="*/ 1624597 h 1651893"/>
              <a:gd name="connsiteX37" fmla="*/ 7847462 w 7847462"/>
              <a:gd name="connsiteY37"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162567 w 7847462"/>
              <a:gd name="connsiteY26" fmla="*/ 1638245 h 1651893"/>
              <a:gd name="connsiteX27" fmla="*/ 4572000 w 7847462"/>
              <a:gd name="connsiteY27" fmla="*/ 1624597 h 1651893"/>
              <a:gd name="connsiteX28" fmla="*/ 4844955 w 7847462"/>
              <a:gd name="connsiteY28" fmla="*/ 1638245 h 1651893"/>
              <a:gd name="connsiteX29" fmla="*/ 5076967 w 7847462"/>
              <a:gd name="connsiteY29" fmla="*/ 1638245 h 1651893"/>
              <a:gd name="connsiteX30" fmla="*/ 5336274 w 7847462"/>
              <a:gd name="connsiteY30" fmla="*/ 1624597 h 1651893"/>
              <a:gd name="connsiteX31" fmla="*/ 5759355 w 7847462"/>
              <a:gd name="connsiteY31" fmla="*/ 1624597 h 1651893"/>
              <a:gd name="connsiteX32" fmla="*/ 6045958 w 7847462"/>
              <a:gd name="connsiteY32" fmla="*/ 1610950 h 1651893"/>
              <a:gd name="connsiteX33" fmla="*/ 6346209 w 7847462"/>
              <a:gd name="connsiteY33" fmla="*/ 1610950 h 1651893"/>
              <a:gd name="connsiteX34" fmla="*/ 7028597 w 7847462"/>
              <a:gd name="connsiteY34" fmla="*/ 1624597 h 1651893"/>
              <a:gd name="connsiteX35" fmla="*/ 7451677 w 7847462"/>
              <a:gd name="connsiteY35" fmla="*/ 1624597 h 1651893"/>
              <a:gd name="connsiteX36" fmla="*/ 7847462 w 7847462"/>
              <a:gd name="connsiteY36"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572000 w 7847462"/>
              <a:gd name="connsiteY26" fmla="*/ 1624597 h 1651893"/>
              <a:gd name="connsiteX27" fmla="*/ 4844955 w 7847462"/>
              <a:gd name="connsiteY27" fmla="*/ 1638245 h 1651893"/>
              <a:gd name="connsiteX28" fmla="*/ 5076967 w 7847462"/>
              <a:gd name="connsiteY28" fmla="*/ 1638245 h 1651893"/>
              <a:gd name="connsiteX29" fmla="*/ 5336274 w 7847462"/>
              <a:gd name="connsiteY29" fmla="*/ 1624597 h 1651893"/>
              <a:gd name="connsiteX30" fmla="*/ 5759355 w 7847462"/>
              <a:gd name="connsiteY30" fmla="*/ 1624597 h 1651893"/>
              <a:gd name="connsiteX31" fmla="*/ 6045958 w 7847462"/>
              <a:gd name="connsiteY31" fmla="*/ 1610950 h 1651893"/>
              <a:gd name="connsiteX32" fmla="*/ 6346209 w 7847462"/>
              <a:gd name="connsiteY32" fmla="*/ 1610950 h 1651893"/>
              <a:gd name="connsiteX33" fmla="*/ 7028597 w 7847462"/>
              <a:gd name="connsiteY33" fmla="*/ 1624597 h 1651893"/>
              <a:gd name="connsiteX34" fmla="*/ 7451677 w 7847462"/>
              <a:gd name="connsiteY34" fmla="*/ 1624597 h 1651893"/>
              <a:gd name="connsiteX35" fmla="*/ 7847462 w 7847462"/>
              <a:gd name="connsiteY35"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937982 w 7847462"/>
              <a:gd name="connsiteY17" fmla="*/ 1624597 h 1651893"/>
              <a:gd name="connsiteX18" fmla="*/ 2129050 w 7847462"/>
              <a:gd name="connsiteY18" fmla="*/ 1610950 h 1651893"/>
              <a:gd name="connsiteX19" fmla="*/ 2442949 w 7847462"/>
              <a:gd name="connsiteY19" fmla="*/ 1597302 h 1651893"/>
              <a:gd name="connsiteX20" fmla="*/ 2620370 w 7847462"/>
              <a:gd name="connsiteY20" fmla="*/ 1624597 h 1651893"/>
              <a:gd name="connsiteX21" fmla="*/ 3002507 w 7847462"/>
              <a:gd name="connsiteY21" fmla="*/ 1624597 h 1651893"/>
              <a:gd name="connsiteX22" fmla="*/ 3179928 w 7847462"/>
              <a:gd name="connsiteY22" fmla="*/ 1624597 h 1651893"/>
              <a:gd name="connsiteX23" fmla="*/ 3493827 w 7847462"/>
              <a:gd name="connsiteY23" fmla="*/ 1624597 h 1651893"/>
              <a:gd name="connsiteX24" fmla="*/ 3903259 w 7847462"/>
              <a:gd name="connsiteY24" fmla="*/ 1610950 h 1651893"/>
              <a:gd name="connsiteX25" fmla="*/ 4572000 w 7847462"/>
              <a:gd name="connsiteY25" fmla="*/ 1624597 h 1651893"/>
              <a:gd name="connsiteX26" fmla="*/ 4844955 w 7847462"/>
              <a:gd name="connsiteY26" fmla="*/ 1638245 h 1651893"/>
              <a:gd name="connsiteX27" fmla="*/ 5076967 w 7847462"/>
              <a:gd name="connsiteY27" fmla="*/ 1638245 h 1651893"/>
              <a:gd name="connsiteX28" fmla="*/ 5336274 w 7847462"/>
              <a:gd name="connsiteY28" fmla="*/ 1624597 h 1651893"/>
              <a:gd name="connsiteX29" fmla="*/ 5759355 w 7847462"/>
              <a:gd name="connsiteY29" fmla="*/ 1624597 h 1651893"/>
              <a:gd name="connsiteX30" fmla="*/ 6045958 w 7847462"/>
              <a:gd name="connsiteY30" fmla="*/ 1610950 h 1651893"/>
              <a:gd name="connsiteX31" fmla="*/ 6346209 w 7847462"/>
              <a:gd name="connsiteY31" fmla="*/ 1610950 h 1651893"/>
              <a:gd name="connsiteX32" fmla="*/ 7028597 w 7847462"/>
              <a:gd name="connsiteY32" fmla="*/ 1624597 h 1651893"/>
              <a:gd name="connsiteX33" fmla="*/ 7451677 w 7847462"/>
              <a:gd name="connsiteY33" fmla="*/ 1624597 h 1651893"/>
              <a:gd name="connsiteX34" fmla="*/ 7847462 w 7847462"/>
              <a:gd name="connsiteY34"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129050 w 7847462"/>
              <a:gd name="connsiteY17" fmla="*/ 1610950 h 1651893"/>
              <a:gd name="connsiteX18" fmla="*/ 2442949 w 7847462"/>
              <a:gd name="connsiteY18" fmla="*/ 1597302 h 1651893"/>
              <a:gd name="connsiteX19" fmla="*/ 2620370 w 7847462"/>
              <a:gd name="connsiteY19" fmla="*/ 1624597 h 1651893"/>
              <a:gd name="connsiteX20" fmla="*/ 3002507 w 7847462"/>
              <a:gd name="connsiteY20" fmla="*/ 1624597 h 1651893"/>
              <a:gd name="connsiteX21" fmla="*/ 3179928 w 7847462"/>
              <a:gd name="connsiteY21" fmla="*/ 1624597 h 1651893"/>
              <a:gd name="connsiteX22" fmla="*/ 3493827 w 7847462"/>
              <a:gd name="connsiteY22" fmla="*/ 1624597 h 1651893"/>
              <a:gd name="connsiteX23" fmla="*/ 3903259 w 7847462"/>
              <a:gd name="connsiteY23" fmla="*/ 1610950 h 1651893"/>
              <a:gd name="connsiteX24" fmla="*/ 4572000 w 7847462"/>
              <a:gd name="connsiteY24" fmla="*/ 1624597 h 1651893"/>
              <a:gd name="connsiteX25" fmla="*/ 4844955 w 7847462"/>
              <a:gd name="connsiteY25" fmla="*/ 1638245 h 1651893"/>
              <a:gd name="connsiteX26" fmla="*/ 5076967 w 7847462"/>
              <a:gd name="connsiteY26" fmla="*/ 1638245 h 1651893"/>
              <a:gd name="connsiteX27" fmla="*/ 5336274 w 7847462"/>
              <a:gd name="connsiteY27" fmla="*/ 1624597 h 1651893"/>
              <a:gd name="connsiteX28" fmla="*/ 5759355 w 7847462"/>
              <a:gd name="connsiteY28" fmla="*/ 1624597 h 1651893"/>
              <a:gd name="connsiteX29" fmla="*/ 6045958 w 7847462"/>
              <a:gd name="connsiteY29" fmla="*/ 1610950 h 1651893"/>
              <a:gd name="connsiteX30" fmla="*/ 6346209 w 7847462"/>
              <a:gd name="connsiteY30" fmla="*/ 1610950 h 1651893"/>
              <a:gd name="connsiteX31" fmla="*/ 7028597 w 7847462"/>
              <a:gd name="connsiteY31" fmla="*/ 1624597 h 1651893"/>
              <a:gd name="connsiteX32" fmla="*/ 7451677 w 7847462"/>
              <a:gd name="connsiteY32" fmla="*/ 1624597 h 1651893"/>
              <a:gd name="connsiteX33" fmla="*/ 7847462 w 7847462"/>
              <a:gd name="connsiteY33"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442949 w 7847462"/>
              <a:gd name="connsiteY17" fmla="*/ 1597302 h 1651893"/>
              <a:gd name="connsiteX18" fmla="*/ 2620370 w 7847462"/>
              <a:gd name="connsiteY18" fmla="*/ 1624597 h 1651893"/>
              <a:gd name="connsiteX19" fmla="*/ 3002507 w 7847462"/>
              <a:gd name="connsiteY19" fmla="*/ 1624597 h 1651893"/>
              <a:gd name="connsiteX20" fmla="*/ 3179928 w 7847462"/>
              <a:gd name="connsiteY20" fmla="*/ 1624597 h 1651893"/>
              <a:gd name="connsiteX21" fmla="*/ 3493827 w 7847462"/>
              <a:gd name="connsiteY21" fmla="*/ 1624597 h 1651893"/>
              <a:gd name="connsiteX22" fmla="*/ 3903259 w 7847462"/>
              <a:gd name="connsiteY22" fmla="*/ 1610950 h 1651893"/>
              <a:gd name="connsiteX23" fmla="*/ 4572000 w 7847462"/>
              <a:gd name="connsiteY23" fmla="*/ 1624597 h 1651893"/>
              <a:gd name="connsiteX24" fmla="*/ 4844955 w 7847462"/>
              <a:gd name="connsiteY24" fmla="*/ 1638245 h 1651893"/>
              <a:gd name="connsiteX25" fmla="*/ 5076967 w 7847462"/>
              <a:gd name="connsiteY25" fmla="*/ 1638245 h 1651893"/>
              <a:gd name="connsiteX26" fmla="*/ 5336274 w 7847462"/>
              <a:gd name="connsiteY26" fmla="*/ 1624597 h 1651893"/>
              <a:gd name="connsiteX27" fmla="*/ 5759355 w 7847462"/>
              <a:gd name="connsiteY27" fmla="*/ 1624597 h 1651893"/>
              <a:gd name="connsiteX28" fmla="*/ 6045958 w 7847462"/>
              <a:gd name="connsiteY28" fmla="*/ 1610950 h 1651893"/>
              <a:gd name="connsiteX29" fmla="*/ 6346209 w 7847462"/>
              <a:gd name="connsiteY29" fmla="*/ 1610950 h 1651893"/>
              <a:gd name="connsiteX30" fmla="*/ 7028597 w 7847462"/>
              <a:gd name="connsiteY30" fmla="*/ 1624597 h 1651893"/>
              <a:gd name="connsiteX31" fmla="*/ 7451677 w 7847462"/>
              <a:gd name="connsiteY31" fmla="*/ 1624597 h 1651893"/>
              <a:gd name="connsiteX32" fmla="*/ 7847462 w 7847462"/>
              <a:gd name="connsiteY32"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620370 w 7847462"/>
              <a:gd name="connsiteY17" fmla="*/ 1624597 h 1651893"/>
              <a:gd name="connsiteX18" fmla="*/ 3002507 w 7847462"/>
              <a:gd name="connsiteY18" fmla="*/ 1624597 h 1651893"/>
              <a:gd name="connsiteX19" fmla="*/ 3179928 w 7847462"/>
              <a:gd name="connsiteY19" fmla="*/ 1624597 h 1651893"/>
              <a:gd name="connsiteX20" fmla="*/ 3493827 w 7847462"/>
              <a:gd name="connsiteY20" fmla="*/ 1624597 h 1651893"/>
              <a:gd name="connsiteX21" fmla="*/ 3903259 w 7847462"/>
              <a:gd name="connsiteY21" fmla="*/ 1610950 h 1651893"/>
              <a:gd name="connsiteX22" fmla="*/ 4572000 w 7847462"/>
              <a:gd name="connsiteY22" fmla="*/ 1624597 h 1651893"/>
              <a:gd name="connsiteX23" fmla="*/ 4844955 w 7847462"/>
              <a:gd name="connsiteY23" fmla="*/ 1638245 h 1651893"/>
              <a:gd name="connsiteX24" fmla="*/ 5076967 w 7847462"/>
              <a:gd name="connsiteY24" fmla="*/ 1638245 h 1651893"/>
              <a:gd name="connsiteX25" fmla="*/ 5336274 w 7847462"/>
              <a:gd name="connsiteY25" fmla="*/ 1624597 h 1651893"/>
              <a:gd name="connsiteX26" fmla="*/ 5759355 w 7847462"/>
              <a:gd name="connsiteY26" fmla="*/ 1624597 h 1651893"/>
              <a:gd name="connsiteX27" fmla="*/ 6045958 w 7847462"/>
              <a:gd name="connsiteY27" fmla="*/ 1610950 h 1651893"/>
              <a:gd name="connsiteX28" fmla="*/ 6346209 w 7847462"/>
              <a:gd name="connsiteY28" fmla="*/ 1610950 h 1651893"/>
              <a:gd name="connsiteX29" fmla="*/ 7028597 w 7847462"/>
              <a:gd name="connsiteY29" fmla="*/ 1624597 h 1651893"/>
              <a:gd name="connsiteX30" fmla="*/ 7451677 w 7847462"/>
              <a:gd name="connsiteY30" fmla="*/ 1624597 h 1651893"/>
              <a:gd name="connsiteX31" fmla="*/ 7847462 w 7847462"/>
              <a:gd name="connsiteY31"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002507 w 7847462"/>
              <a:gd name="connsiteY17" fmla="*/ 1624597 h 1651893"/>
              <a:gd name="connsiteX18" fmla="*/ 3179928 w 7847462"/>
              <a:gd name="connsiteY18" fmla="*/ 1624597 h 1651893"/>
              <a:gd name="connsiteX19" fmla="*/ 3493827 w 7847462"/>
              <a:gd name="connsiteY19" fmla="*/ 1624597 h 1651893"/>
              <a:gd name="connsiteX20" fmla="*/ 3903259 w 7847462"/>
              <a:gd name="connsiteY20" fmla="*/ 1610950 h 1651893"/>
              <a:gd name="connsiteX21" fmla="*/ 4572000 w 7847462"/>
              <a:gd name="connsiteY21" fmla="*/ 1624597 h 1651893"/>
              <a:gd name="connsiteX22" fmla="*/ 4844955 w 7847462"/>
              <a:gd name="connsiteY22" fmla="*/ 1638245 h 1651893"/>
              <a:gd name="connsiteX23" fmla="*/ 5076967 w 7847462"/>
              <a:gd name="connsiteY23" fmla="*/ 1638245 h 1651893"/>
              <a:gd name="connsiteX24" fmla="*/ 5336274 w 7847462"/>
              <a:gd name="connsiteY24" fmla="*/ 1624597 h 1651893"/>
              <a:gd name="connsiteX25" fmla="*/ 5759355 w 7847462"/>
              <a:gd name="connsiteY25" fmla="*/ 1624597 h 1651893"/>
              <a:gd name="connsiteX26" fmla="*/ 6045958 w 7847462"/>
              <a:gd name="connsiteY26" fmla="*/ 1610950 h 1651893"/>
              <a:gd name="connsiteX27" fmla="*/ 6346209 w 7847462"/>
              <a:gd name="connsiteY27" fmla="*/ 1610950 h 1651893"/>
              <a:gd name="connsiteX28" fmla="*/ 7028597 w 7847462"/>
              <a:gd name="connsiteY28" fmla="*/ 1624597 h 1651893"/>
              <a:gd name="connsiteX29" fmla="*/ 7451677 w 7847462"/>
              <a:gd name="connsiteY29" fmla="*/ 1624597 h 1651893"/>
              <a:gd name="connsiteX30" fmla="*/ 7847462 w 7847462"/>
              <a:gd name="connsiteY30"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179928 w 7847462"/>
              <a:gd name="connsiteY17" fmla="*/ 1624597 h 1651893"/>
              <a:gd name="connsiteX18" fmla="*/ 3493827 w 7847462"/>
              <a:gd name="connsiteY18" fmla="*/ 1624597 h 1651893"/>
              <a:gd name="connsiteX19" fmla="*/ 3903259 w 7847462"/>
              <a:gd name="connsiteY19" fmla="*/ 1610950 h 1651893"/>
              <a:gd name="connsiteX20" fmla="*/ 4572000 w 7847462"/>
              <a:gd name="connsiteY20" fmla="*/ 1624597 h 1651893"/>
              <a:gd name="connsiteX21" fmla="*/ 4844955 w 7847462"/>
              <a:gd name="connsiteY21" fmla="*/ 1638245 h 1651893"/>
              <a:gd name="connsiteX22" fmla="*/ 5076967 w 7847462"/>
              <a:gd name="connsiteY22" fmla="*/ 1638245 h 1651893"/>
              <a:gd name="connsiteX23" fmla="*/ 5336274 w 7847462"/>
              <a:gd name="connsiteY23" fmla="*/ 1624597 h 1651893"/>
              <a:gd name="connsiteX24" fmla="*/ 5759355 w 7847462"/>
              <a:gd name="connsiteY24" fmla="*/ 1624597 h 1651893"/>
              <a:gd name="connsiteX25" fmla="*/ 6045958 w 7847462"/>
              <a:gd name="connsiteY25" fmla="*/ 1610950 h 1651893"/>
              <a:gd name="connsiteX26" fmla="*/ 6346209 w 7847462"/>
              <a:gd name="connsiteY26" fmla="*/ 1610950 h 1651893"/>
              <a:gd name="connsiteX27" fmla="*/ 7028597 w 7847462"/>
              <a:gd name="connsiteY27" fmla="*/ 1624597 h 1651893"/>
              <a:gd name="connsiteX28" fmla="*/ 7451677 w 7847462"/>
              <a:gd name="connsiteY28" fmla="*/ 1624597 h 1651893"/>
              <a:gd name="connsiteX29" fmla="*/ 7847462 w 7847462"/>
              <a:gd name="connsiteY29"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493827 w 7847462"/>
              <a:gd name="connsiteY17" fmla="*/ 1624597 h 1651893"/>
              <a:gd name="connsiteX18" fmla="*/ 3903259 w 7847462"/>
              <a:gd name="connsiteY18" fmla="*/ 1610950 h 1651893"/>
              <a:gd name="connsiteX19" fmla="*/ 4572000 w 7847462"/>
              <a:gd name="connsiteY19" fmla="*/ 1624597 h 1651893"/>
              <a:gd name="connsiteX20" fmla="*/ 4844955 w 7847462"/>
              <a:gd name="connsiteY20" fmla="*/ 1638245 h 1651893"/>
              <a:gd name="connsiteX21" fmla="*/ 5076967 w 7847462"/>
              <a:gd name="connsiteY21" fmla="*/ 1638245 h 1651893"/>
              <a:gd name="connsiteX22" fmla="*/ 5336274 w 7847462"/>
              <a:gd name="connsiteY22" fmla="*/ 1624597 h 1651893"/>
              <a:gd name="connsiteX23" fmla="*/ 5759355 w 7847462"/>
              <a:gd name="connsiteY23" fmla="*/ 1624597 h 1651893"/>
              <a:gd name="connsiteX24" fmla="*/ 6045958 w 7847462"/>
              <a:gd name="connsiteY24" fmla="*/ 1610950 h 1651893"/>
              <a:gd name="connsiteX25" fmla="*/ 6346209 w 7847462"/>
              <a:gd name="connsiteY25" fmla="*/ 1610950 h 1651893"/>
              <a:gd name="connsiteX26" fmla="*/ 7028597 w 7847462"/>
              <a:gd name="connsiteY26" fmla="*/ 1624597 h 1651893"/>
              <a:gd name="connsiteX27" fmla="*/ 7451677 w 7847462"/>
              <a:gd name="connsiteY27" fmla="*/ 1624597 h 1651893"/>
              <a:gd name="connsiteX28" fmla="*/ 7847462 w 7847462"/>
              <a:gd name="connsiteY28"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903259 w 7847462"/>
              <a:gd name="connsiteY17" fmla="*/ 1610950 h 1651893"/>
              <a:gd name="connsiteX18" fmla="*/ 4572000 w 7847462"/>
              <a:gd name="connsiteY18" fmla="*/ 1624597 h 1651893"/>
              <a:gd name="connsiteX19" fmla="*/ 4844955 w 7847462"/>
              <a:gd name="connsiteY19" fmla="*/ 1638245 h 1651893"/>
              <a:gd name="connsiteX20" fmla="*/ 5076967 w 7847462"/>
              <a:gd name="connsiteY20" fmla="*/ 1638245 h 1651893"/>
              <a:gd name="connsiteX21" fmla="*/ 5336274 w 7847462"/>
              <a:gd name="connsiteY21" fmla="*/ 1624597 h 1651893"/>
              <a:gd name="connsiteX22" fmla="*/ 5759355 w 7847462"/>
              <a:gd name="connsiteY22" fmla="*/ 1624597 h 1651893"/>
              <a:gd name="connsiteX23" fmla="*/ 6045958 w 7847462"/>
              <a:gd name="connsiteY23" fmla="*/ 1610950 h 1651893"/>
              <a:gd name="connsiteX24" fmla="*/ 6346209 w 7847462"/>
              <a:gd name="connsiteY24" fmla="*/ 1610950 h 1651893"/>
              <a:gd name="connsiteX25" fmla="*/ 7028597 w 7847462"/>
              <a:gd name="connsiteY25" fmla="*/ 1624597 h 1651893"/>
              <a:gd name="connsiteX26" fmla="*/ 7451677 w 7847462"/>
              <a:gd name="connsiteY26" fmla="*/ 1624597 h 1651893"/>
              <a:gd name="connsiteX27" fmla="*/ 7847462 w 7847462"/>
              <a:gd name="connsiteY27"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4572000 w 7847462"/>
              <a:gd name="connsiteY17" fmla="*/ 1624597 h 1651893"/>
              <a:gd name="connsiteX18" fmla="*/ 4844955 w 7847462"/>
              <a:gd name="connsiteY18" fmla="*/ 1638245 h 1651893"/>
              <a:gd name="connsiteX19" fmla="*/ 5076967 w 7847462"/>
              <a:gd name="connsiteY19" fmla="*/ 1638245 h 1651893"/>
              <a:gd name="connsiteX20" fmla="*/ 5336274 w 7847462"/>
              <a:gd name="connsiteY20" fmla="*/ 1624597 h 1651893"/>
              <a:gd name="connsiteX21" fmla="*/ 5759355 w 7847462"/>
              <a:gd name="connsiteY21" fmla="*/ 1624597 h 1651893"/>
              <a:gd name="connsiteX22" fmla="*/ 6045958 w 7847462"/>
              <a:gd name="connsiteY22" fmla="*/ 1610950 h 1651893"/>
              <a:gd name="connsiteX23" fmla="*/ 6346209 w 7847462"/>
              <a:gd name="connsiteY23" fmla="*/ 1610950 h 1651893"/>
              <a:gd name="connsiteX24" fmla="*/ 7028597 w 7847462"/>
              <a:gd name="connsiteY24" fmla="*/ 1624597 h 1651893"/>
              <a:gd name="connsiteX25" fmla="*/ 7451677 w 7847462"/>
              <a:gd name="connsiteY25" fmla="*/ 1624597 h 1651893"/>
              <a:gd name="connsiteX26" fmla="*/ 7847462 w 7847462"/>
              <a:gd name="connsiteY26"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4844955 w 7847462"/>
              <a:gd name="connsiteY17" fmla="*/ 1638245 h 1651893"/>
              <a:gd name="connsiteX18" fmla="*/ 5076967 w 7847462"/>
              <a:gd name="connsiteY18" fmla="*/ 1638245 h 1651893"/>
              <a:gd name="connsiteX19" fmla="*/ 5336274 w 7847462"/>
              <a:gd name="connsiteY19" fmla="*/ 1624597 h 1651893"/>
              <a:gd name="connsiteX20" fmla="*/ 5759355 w 7847462"/>
              <a:gd name="connsiteY20" fmla="*/ 1624597 h 1651893"/>
              <a:gd name="connsiteX21" fmla="*/ 6045958 w 7847462"/>
              <a:gd name="connsiteY21" fmla="*/ 1610950 h 1651893"/>
              <a:gd name="connsiteX22" fmla="*/ 6346209 w 7847462"/>
              <a:gd name="connsiteY22" fmla="*/ 1610950 h 1651893"/>
              <a:gd name="connsiteX23" fmla="*/ 7028597 w 7847462"/>
              <a:gd name="connsiteY23" fmla="*/ 1624597 h 1651893"/>
              <a:gd name="connsiteX24" fmla="*/ 7451677 w 7847462"/>
              <a:gd name="connsiteY24" fmla="*/ 1624597 h 1651893"/>
              <a:gd name="connsiteX25" fmla="*/ 7847462 w 7847462"/>
              <a:gd name="connsiteY25"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336274 w 7847462"/>
              <a:gd name="connsiteY18" fmla="*/ 1624597 h 1651893"/>
              <a:gd name="connsiteX19" fmla="*/ 5759355 w 7847462"/>
              <a:gd name="connsiteY19" fmla="*/ 1624597 h 1651893"/>
              <a:gd name="connsiteX20" fmla="*/ 6045958 w 7847462"/>
              <a:gd name="connsiteY20" fmla="*/ 1610950 h 1651893"/>
              <a:gd name="connsiteX21" fmla="*/ 6346209 w 7847462"/>
              <a:gd name="connsiteY21" fmla="*/ 1610950 h 1651893"/>
              <a:gd name="connsiteX22" fmla="*/ 7028597 w 7847462"/>
              <a:gd name="connsiteY22" fmla="*/ 1624597 h 1651893"/>
              <a:gd name="connsiteX23" fmla="*/ 7451677 w 7847462"/>
              <a:gd name="connsiteY23" fmla="*/ 1624597 h 1651893"/>
              <a:gd name="connsiteX24" fmla="*/ 7847462 w 7847462"/>
              <a:gd name="connsiteY24"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759355 w 7847462"/>
              <a:gd name="connsiteY18" fmla="*/ 1624597 h 1651893"/>
              <a:gd name="connsiteX19" fmla="*/ 6045958 w 7847462"/>
              <a:gd name="connsiteY19" fmla="*/ 1610950 h 1651893"/>
              <a:gd name="connsiteX20" fmla="*/ 6346209 w 7847462"/>
              <a:gd name="connsiteY20" fmla="*/ 1610950 h 1651893"/>
              <a:gd name="connsiteX21" fmla="*/ 7028597 w 7847462"/>
              <a:gd name="connsiteY21" fmla="*/ 1624597 h 1651893"/>
              <a:gd name="connsiteX22" fmla="*/ 7451677 w 7847462"/>
              <a:gd name="connsiteY22" fmla="*/ 1624597 h 1651893"/>
              <a:gd name="connsiteX23" fmla="*/ 7847462 w 7847462"/>
              <a:gd name="connsiteY23"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759355 w 7847462"/>
              <a:gd name="connsiteY18" fmla="*/ 1624597 h 1651893"/>
              <a:gd name="connsiteX19" fmla="*/ 6045958 w 7847462"/>
              <a:gd name="connsiteY19" fmla="*/ 1610950 h 1651893"/>
              <a:gd name="connsiteX20" fmla="*/ 7028597 w 7847462"/>
              <a:gd name="connsiteY20" fmla="*/ 1624597 h 1651893"/>
              <a:gd name="connsiteX21" fmla="*/ 7451677 w 7847462"/>
              <a:gd name="connsiteY21" fmla="*/ 1624597 h 1651893"/>
              <a:gd name="connsiteX22" fmla="*/ 7847462 w 7847462"/>
              <a:gd name="connsiteY22" fmla="*/ 1651893 h 1651893"/>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6045958 w 7451677"/>
              <a:gd name="connsiteY19" fmla="*/ 1610950 h 1640871"/>
              <a:gd name="connsiteX20" fmla="*/ 7028597 w 7451677"/>
              <a:gd name="connsiteY20" fmla="*/ 1624597 h 1640871"/>
              <a:gd name="connsiteX21" fmla="*/ 7451677 w 7451677"/>
              <a:gd name="connsiteY21" fmla="*/ 1624597 h 1640871"/>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6045958 w 7451677"/>
              <a:gd name="connsiteY19" fmla="*/ 1610950 h 1640871"/>
              <a:gd name="connsiteX20" fmla="*/ 7451677 w 7451677"/>
              <a:gd name="connsiteY20" fmla="*/ 1624597 h 1640871"/>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7451677 w 7451677"/>
              <a:gd name="connsiteY19" fmla="*/ 1624597 h 1640871"/>
              <a:gd name="connsiteX0" fmla="*/ 0 w 5759355"/>
              <a:gd name="connsiteY0" fmla="*/ 1638245 h 1640871"/>
              <a:gd name="connsiteX1" fmla="*/ 191068 w 5759355"/>
              <a:gd name="connsiteY1" fmla="*/ 1638245 h 1640871"/>
              <a:gd name="connsiteX2" fmla="*/ 409433 w 5759355"/>
              <a:gd name="connsiteY2" fmla="*/ 1610950 h 1640871"/>
              <a:gd name="connsiteX3" fmla="*/ 532262 w 5759355"/>
              <a:gd name="connsiteY3" fmla="*/ 1488120 h 1640871"/>
              <a:gd name="connsiteX4" fmla="*/ 586853 w 5759355"/>
              <a:gd name="connsiteY4" fmla="*/ 1242460 h 1640871"/>
              <a:gd name="connsiteX5" fmla="*/ 627797 w 5759355"/>
              <a:gd name="connsiteY5" fmla="*/ 778436 h 1640871"/>
              <a:gd name="connsiteX6" fmla="*/ 682388 w 5759355"/>
              <a:gd name="connsiteY6" fmla="*/ 355356 h 1640871"/>
              <a:gd name="connsiteX7" fmla="*/ 696035 w 5759355"/>
              <a:gd name="connsiteY7" fmla="*/ 514 h 1640871"/>
              <a:gd name="connsiteX8" fmla="*/ 723331 w 5759355"/>
              <a:gd name="connsiteY8" fmla="*/ 287117 h 1640871"/>
              <a:gd name="connsiteX9" fmla="*/ 764274 w 5759355"/>
              <a:gd name="connsiteY9" fmla="*/ 710197 h 1640871"/>
              <a:gd name="connsiteX10" fmla="*/ 818865 w 5759355"/>
              <a:gd name="connsiteY10" fmla="*/ 1065039 h 1640871"/>
              <a:gd name="connsiteX11" fmla="*/ 928047 w 5759355"/>
              <a:gd name="connsiteY11" fmla="*/ 1392586 h 1640871"/>
              <a:gd name="connsiteX12" fmla="*/ 1091821 w 5759355"/>
              <a:gd name="connsiteY12" fmla="*/ 1501768 h 1640871"/>
              <a:gd name="connsiteX13" fmla="*/ 1201003 w 5759355"/>
              <a:gd name="connsiteY13" fmla="*/ 1515415 h 1640871"/>
              <a:gd name="connsiteX14" fmla="*/ 1269241 w 5759355"/>
              <a:gd name="connsiteY14" fmla="*/ 1597302 h 1640871"/>
              <a:gd name="connsiteX15" fmla="*/ 1473958 w 5759355"/>
              <a:gd name="connsiteY15" fmla="*/ 1597302 h 1640871"/>
              <a:gd name="connsiteX16" fmla="*/ 1555844 w 5759355"/>
              <a:gd name="connsiteY16" fmla="*/ 1638245 h 1640871"/>
              <a:gd name="connsiteX17" fmla="*/ 5076967 w 5759355"/>
              <a:gd name="connsiteY17" fmla="*/ 1638245 h 1640871"/>
              <a:gd name="connsiteX18" fmla="*/ 5759355 w 5759355"/>
              <a:gd name="connsiteY18" fmla="*/ 1624597 h 1640871"/>
              <a:gd name="connsiteX0" fmla="*/ 0 w 5076967"/>
              <a:gd name="connsiteY0" fmla="*/ 1638245 h 1640871"/>
              <a:gd name="connsiteX1" fmla="*/ 191068 w 5076967"/>
              <a:gd name="connsiteY1" fmla="*/ 1638245 h 1640871"/>
              <a:gd name="connsiteX2" fmla="*/ 409433 w 5076967"/>
              <a:gd name="connsiteY2" fmla="*/ 1610950 h 1640871"/>
              <a:gd name="connsiteX3" fmla="*/ 532262 w 5076967"/>
              <a:gd name="connsiteY3" fmla="*/ 1488120 h 1640871"/>
              <a:gd name="connsiteX4" fmla="*/ 586853 w 5076967"/>
              <a:gd name="connsiteY4" fmla="*/ 1242460 h 1640871"/>
              <a:gd name="connsiteX5" fmla="*/ 627797 w 5076967"/>
              <a:gd name="connsiteY5" fmla="*/ 778436 h 1640871"/>
              <a:gd name="connsiteX6" fmla="*/ 682388 w 5076967"/>
              <a:gd name="connsiteY6" fmla="*/ 355356 h 1640871"/>
              <a:gd name="connsiteX7" fmla="*/ 696035 w 5076967"/>
              <a:gd name="connsiteY7" fmla="*/ 514 h 1640871"/>
              <a:gd name="connsiteX8" fmla="*/ 723331 w 5076967"/>
              <a:gd name="connsiteY8" fmla="*/ 287117 h 1640871"/>
              <a:gd name="connsiteX9" fmla="*/ 764274 w 5076967"/>
              <a:gd name="connsiteY9" fmla="*/ 710197 h 1640871"/>
              <a:gd name="connsiteX10" fmla="*/ 818865 w 5076967"/>
              <a:gd name="connsiteY10" fmla="*/ 1065039 h 1640871"/>
              <a:gd name="connsiteX11" fmla="*/ 928047 w 5076967"/>
              <a:gd name="connsiteY11" fmla="*/ 1392586 h 1640871"/>
              <a:gd name="connsiteX12" fmla="*/ 1091821 w 5076967"/>
              <a:gd name="connsiteY12" fmla="*/ 1501768 h 1640871"/>
              <a:gd name="connsiteX13" fmla="*/ 1201003 w 5076967"/>
              <a:gd name="connsiteY13" fmla="*/ 1515415 h 1640871"/>
              <a:gd name="connsiteX14" fmla="*/ 1269241 w 5076967"/>
              <a:gd name="connsiteY14" fmla="*/ 1597302 h 1640871"/>
              <a:gd name="connsiteX15" fmla="*/ 1473958 w 5076967"/>
              <a:gd name="connsiteY15" fmla="*/ 1597302 h 1640871"/>
              <a:gd name="connsiteX16" fmla="*/ 1555844 w 5076967"/>
              <a:gd name="connsiteY16" fmla="*/ 1638245 h 1640871"/>
              <a:gd name="connsiteX17" fmla="*/ 5076967 w 5076967"/>
              <a:gd name="connsiteY17" fmla="*/ 1638245 h 1640871"/>
              <a:gd name="connsiteX0" fmla="*/ 0 w 1555844"/>
              <a:gd name="connsiteY0" fmla="*/ 1638245 h 1640871"/>
              <a:gd name="connsiteX1" fmla="*/ 191068 w 1555844"/>
              <a:gd name="connsiteY1" fmla="*/ 1638245 h 1640871"/>
              <a:gd name="connsiteX2" fmla="*/ 409433 w 1555844"/>
              <a:gd name="connsiteY2" fmla="*/ 1610950 h 1640871"/>
              <a:gd name="connsiteX3" fmla="*/ 532262 w 1555844"/>
              <a:gd name="connsiteY3" fmla="*/ 1488120 h 1640871"/>
              <a:gd name="connsiteX4" fmla="*/ 586853 w 1555844"/>
              <a:gd name="connsiteY4" fmla="*/ 1242460 h 1640871"/>
              <a:gd name="connsiteX5" fmla="*/ 627797 w 1555844"/>
              <a:gd name="connsiteY5" fmla="*/ 778436 h 1640871"/>
              <a:gd name="connsiteX6" fmla="*/ 682388 w 1555844"/>
              <a:gd name="connsiteY6" fmla="*/ 355356 h 1640871"/>
              <a:gd name="connsiteX7" fmla="*/ 696035 w 1555844"/>
              <a:gd name="connsiteY7" fmla="*/ 514 h 1640871"/>
              <a:gd name="connsiteX8" fmla="*/ 723331 w 1555844"/>
              <a:gd name="connsiteY8" fmla="*/ 287117 h 1640871"/>
              <a:gd name="connsiteX9" fmla="*/ 764274 w 1555844"/>
              <a:gd name="connsiteY9" fmla="*/ 710197 h 1640871"/>
              <a:gd name="connsiteX10" fmla="*/ 818865 w 1555844"/>
              <a:gd name="connsiteY10" fmla="*/ 1065039 h 1640871"/>
              <a:gd name="connsiteX11" fmla="*/ 928047 w 1555844"/>
              <a:gd name="connsiteY11" fmla="*/ 1392586 h 1640871"/>
              <a:gd name="connsiteX12" fmla="*/ 1091821 w 1555844"/>
              <a:gd name="connsiteY12" fmla="*/ 1501768 h 1640871"/>
              <a:gd name="connsiteX13" fmla="*/ 1201003 w 1555844"/>
              <a:gd name="connsiteY13" fmla="*/ 1515415 h 1640871"/>
              <a:gd name="connsiteX14" fmla="*/ 1269241 w 1555844"/>
              <a:gd name="connsiteY14" fmla="*/ 1597302 h 1640871"/>
              <a:gd name="connsiteX15" fmla="*/ 1473958 w 1555844"/>
              <a:gd name="connsiteY15" fmla="*/ 1597302 h 1640871"/>
              <a:gd name="connsiteX16" fmla="*/ 1555844 w 1555844"/>
              <a:gd name="connsiteY16" fmla="*/ 1638245 h 1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5844" h="1640871">
                <a:moveTo>
                  <a:pt x="0" y="1638245"/>
                </a:moveTo>
                <a:cubicBezTo>
                  <a:pt x="61414" y="1640519"/>
                  <a:pt x="122829" y="1642794"/>
                  <a:pt x="191068" y="1638245"/>
                </a:cubicBezTo>
                <a:cubicBezTo>
                  <a:pt x="259307" y="1633696"/>
                  <a:pt x="352567" y="1635971"/>
                  <a:pt x="409433" y="1610950"/>
                </a:cubicBezTo>
                <a:cubicBezTo>
                  <a:pt x="466299" y="1585929"/>
                  <a:pt x="502692" y="1549535"/>
                  <a:pt x="532262" y="1488120"/>
                </a:cubicBezTo>
                <a:cubicBezTo>
                  <a:pt x="561832" y="1426705"/>
                  <a:pt x="570931" y="1360741"/>
                  <a:pt x="586853" y="1242460"/>
                </a:cubicBezTo>
                <a:cubicBezTo>
                  <a:pt x="602776" y="1124179"/>
                  <a:pt x="611875" y="926287"/>
                  <a:pt x="627797" y="778436"/>
                </a:cubicBezTo>
                <a:cubicBezTo>
                  <a:pt x="643720" y="630585"/>
                  <a:pt x="671015" y="485010"/>
                  <a:pt x="682388" y="355356"/>
                </a:cubicBezTo>
                <a:cubicBezTo>
                  <a:pt x="693761" y="225702"/>
                  <a:pt x="689211" y="11887"/>
                  <a:pt x="696035" y="514"/>
                </a:cubicBezTo>
                <a:cubicBezTo>
                  <a:pt x="702859" y="-10859"/>
                  <a:pt x="711958" y="168837"/>
                  <a:pt x="723331" y="287117"/>
                </a:cubicBezTo>
                <a:cubicBezTo>
                  <a:pt x="734704" y="405397"/>
                  <a:pt x="748352" y="580543"/>
                  <a:pt x="764274" y="710197"/>
                </a:cubicBezTo>
                <a:cubicBezTo>
                  <a:pt x="780196" y="839851"/>
                  <a:pt x="791570" y="951307"/>
                  <a:pt x="818865" y="1065039"/>
                </a:cubicBezTo>
                <a:cubicBezTo>
                  <a:pt x="846161" y="1178770"/>
                  <a:pt x="882554" y="1319798"/>
                  <a:pt x="928047" y="1392586"/>
                </a:cubicBezTo>
                <a:cubicBezTo>
                  <a:pt x="973540" y="1465374"/>
                  <a:pt x="1046328" y="1481297"/>
                  <a:pt x="1091821" y="1501768"/>
                </a:cubicBezTo>
                <a:cubicBezTo>
                  <a:pt x="1137314" y="1522239"/>
                  <a:pt x="1171433" y="1499493"/>
                  <a:pt x="1201003" y="1515415"/>
                </a:cubicBezTo>
                <a:cubicBezTo>
                  <a:pt x="1230573" y="1531337"/>
                  <a:pt x="1223749" y="1583654"/>
                  <a:pt x="1269241" y="1597302"/>
                </a:cubicBezTo>
                <a:cubicBezTo>
                  <a:pt x="1314733" y="1610950"/>
                  <a:pt x="1426191" y="1590478"/>
                  <a:pt x="1473958" y="1597302"/>
                </a:cubicBezTo>
                <a:cubicBezTo>
                  <a:pt x="1521725" y="1604126"/>
                  <a:pt x="1301086" y="1633696"/>
                  <a:pt x="1555844" y="1638245"/>
                </a:cubicBezTo>
              </a:path>
            </a:pathLst>
          </a:cu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895AC18-3F5B-4E8F-9A4D-982D8BD3A61C}"/>
              </a:ext>
            </a:extLst>
          </p:cNvPr>
          <p:cNvPicPr>
            <a:picLocks noChangeAspect="1"/>
          </p:cNvPicPr>
          <p:nvPr/>
        </p:nvPicPr>
        <p:blipFill>
          <a:blip r:embed="rId3"/>
          <a:stretch>
            <a:fillRect/>
          </a:stretch>
        </p:blipFill>
        <p:spPr>
          <a:xfrm>
            <a:off x="9970564" y="45918"/>
            <a:ext cx="2329049" cy="2331672"/>
          </a:xfrm>
          <a:prstGeom prst="rect">
            <a:avLst/>
          </a:prstGeom>
        </p:spPr>
      </p:pic>
      <p:sp>
        <p:nvSpPr>
          <p:cNvPr id="36" name="Freeform: Shape 35">
            <a:extLst>
              <a:ext uri="{FF2B5EF4-FFF2-40B4-BE49-F238E27FC236}">
                <a16:creationId xmlns:a16="http://schemas.microsoft.com/office/drawing/2014/main" id="{2B8A8E9D-9760-4895-BB35-4FF1158F3AD6}"/>
              </a:ext>
            </a:extLst>
          </p:cNvPr>
          <p:cNvSpPr/>
          <p:nvPr/>
        </p:nvSpPr>
        <p:spPr>
          <a:xfrm>
            <a:off x="864737" y="2715452"/>
            <a:ext cx="2067830" cy="3369200"/>
          </a:xfrm>
          <a:custGeom>
            <a:avLst/>
            <a:gdLst>
              <a:gd name="connsiteX0" fmla="*/ 0 w 8175009"/>
              <a:gd name="connsiteY0" fmla="*/ 1638245 h 1652287"/>
              <a:gd name="connsiteX1" fmla="*/ 191068 w 8175009"/>
              <a:gd name="connsiteY1" fmla="*/ 1638245 h 1652287"/>
              <a:gd name="connsiteX2" fmla="*/ 409433 w 8175009"/>
              <a:gd name="connsiteY2" fmla="*/ 1610950 h 1652287"/>
              <a:gd name="connsiteX3" fmla="*/ 532262 w 8175009"/>
              <a:gd name="connsiteY3" fmla="*/ 1488120 h 1652287"/>
              <a:gd name="connsiteX4" fmla="*/ 586853 w 8175009"/>
              <a:gd name="connsiteY4" fmla="*/ 1242460 h 1652287"/>
              <a:gd name="connsiteX5" fmla="*/ 627797 w 8175009"/>
              <a:gd name="connsiteY5" fmla="*/ 778436 h 1652287"/>
              <a:gd name="connsiteX6" fmla="*/ 682388 w 8175009"/>
              <a:gd name="connsiteY6" fmla="*/ 355356 h 1652287"/>
              <a:gd name="connsiteX7" fmla="*/ 696035 w 8175009"/>
              <a:gd name="connsiteY7" fmla="*/ 514 h 1652287"/>
              <a:gd name="connsiteX8" fmla="*/ 723331 w 8175009"/>
              <a:gd name="connsiteY8" fmla="*/ 287117 h 1652287"/>
              <a:gd name="connsiteX9" fmla="*/ 764274 w 8175009"/>
              <a:gd name="connsiteY9" fmla="*/ 710197 h 1652287"/>
              <a:gd name="connsiteX10" fmla="*/ 818865 w 8175009"/>
              <a:gd name="connsiteY10" fmla="*/ 1065039 h 1652287"/>
              <a:gd name="connsiteX11" fmla="*/ 928047 w 8175009"/>
              <a:gd name="connsiteY11" fmla="*/ 1392586 h 1652287"/>
              <a:gd name="connsiteX12" fmla="*/ 1091821 w 8175009"/>
              <a:gd name="connsiteY12" fmla="*/ 1501768 h 1652287"/>
              <a:gd name="connsiteX13" fmla="*/ 1201003 w 8175009"/>
              <a:gd name="connsiteY13" fmla="*/ 1515415 h 1652287"/>
              <a:gd name="connsiteX14" fmla="*/ 1269241 w 8175009"/>
              <a:gd name="connsiteY14" fmla="*/ 1597302 h 1652287"/>
              <a:gd name="connsiteX15" fmla="*/ 1473958 w 8175009"/>
              <a:gd name="connsiteY15" fmla="*/ 1597302 h 1652287"/>
              <a:gd name="connsiteX16" fmla="*/ 1555844 w 8175009"/>
              <a:gd name="connsiteY16" fmla="*/ 1638245 h 1652287"/>
              <a:gd name="connsiteX17" fmla="*/ 1719618 w 8175009"/>
              <a:gd name="connsiteY17" fmla="*/ 1597302 h 1652287"/>
              <a:gd name="connsiteX18" fmla="*/ 1937982 w 8175009"/>
              <a:gd name="connsiteY18" fmla="*/ 1624597 h 1652287"/>
              <a:gd name="connsiteX19" fmla="*/ 2129050 w 8175009"/>
              <a:gd name="connsiteY19" fmla="*/ 1610950 h 1652287"/>
              <a:gd name="connsiteX20" fmla="*/ 2442949 w 8175009"/>
              <a:gd name="connsiteY20" fmla="*/ 1597302 h 1652287"/>
              <a:gd name="connsiteX21" fmla="*/ 2620370 w 8175009"/>
              <a:gd name="connsiteY21" fmla="*/ 1624597 h 1652287"/>
              <a:gd name="connsiteX22" fmla="*/ 3002507 w 8175009"/>
              <a:gd name="connsiteY22" fmla="*/ 1624597 h 1652287"/>
              <a:gd name="connsiteX23" fmla="*/ 3179928 w 8175009"/>
              <a:gd name="connsiteY23" fmla="*/ 1624597 h 1652287"/>
              <a:gd name="connsiteX24" fmla="*/ 3493827 w 8175009"/>
              <a:gd name="connsiteY24" fmla="*/ 1624597 h 1652287"/>
              <a:gd name="connsiteX25" fmla="*/ 3903259 w 8175009"/>
              <a:gd name="connsiteY25" fmla="*/ 1610950 h 1652287"/>
              <a:gd name="connsiteX26" fmla="*/ 4162567 w 8175009"/>
              <a:gd name="connsiteY26" fmla="*/ 1638245 h 1652287"/>
              <a:gd name="connsiteX27" fmla="*/ 4572000 w 8175009"/>
              <a:gd name="connsiteY27" fmla="*/ 1624597 h 1652287"/>
              <a:gd name="connsiteX28" fmla="*/ 4844955 w 8175009"/>
              <a:gd name="connsiteY28" fmla="*/ 1638245 h 1652287"/>
              <a:gd name="connsiteX29" fmla="*/ 5076967 w 8175009"/>
              <a:gd name="connsiteY29" fmla="*/ 1638245 h 1652287"/>
              <a:gd name="connsiteX30" fmla="*/ 5336274 w 8175009"/>
              <a:gd name="connsiteY30" fmla="*/ 1624597 h 1652287"/>
              <a:gd name="connsiteX31" fmla="*/ 5759355 w 8175009"/>
              <a:gd name="connsiteY31" fmla="*/ 1624597 h 1652287"/>
              <a:gd name="connsiteX32" fmla="*/ 6045958 w 8175009"/>
              <a:gd name="connsiteY32" fmla="*/ 1610950 h 1652287"/>
              <a:gd name="connsiteX33" fmla="*/ 6346209 w 8175009"/>
              <a:gd name="connsiteY33" fmla="*/ 1610950 h 1652287"/>
              <a:gd name="connsiteX34" fmla="*/ 6632812 w 8175009"/>
              <a:gd name="connsiteY34" fmla="*/ 1624597 h 1652287"/>
              <a:gd name="connsiteX35" fmla="*/ 7028597 w 8175009"/>
              <a:gd name="connsiteY35" fmla="*/ 1624597 h 1652287"/>
              <a:gd name="connsiteX36" fmla="*/ 7451677 w 8175009"/>
              <a:gd name="connsiteY36" fmla="*/ 1624597 h 1652287"/>
              <a:gd name="connsiteX37" fmla="*/ 7847462 w 8175009"/>
              <a:gd name="connsiteY37" fmla="*/ 1651893 h 1652287"/>
              <a:gd name="connsiteX38" fmla="*/ 8175009 w 8175009"/>
              <a:gd name="connsiteY38" fmla="*/ 1638245 h 1652287"/>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162567 w 7847462"/>
              <a:gd name="connsiteY26" fmla="*/ 1638245 h 1651893"/>
              <a:gd name="connsiteX27" fmla="*/ 4572000 w 7847462"/>
              <a:gd name="connsiteY27" fmla="*/ 1624597 h 1651893"/>
              <a:gd name="connsiteX28" fmla="*/ 4844955 w 7847462"/>
              <a:gd name="connsiteY28" fmla="*/ 1638245 h 1651893"/>
              <a:gd name="connsiteX29" fmla="*/ 5076967 w 7847462"/>
              <a:gd name="connsiteY29" fmla="*/ 1638245 h 1651893"/>
              <a:gd name="connsiteX30" fmla="*/ 5336274 w 7847462"/>
              <a:gd name="connsiteY30" fmla="*/ 1624597 h 1651893"/>
              <a:gd name="connsiteX31" fmla="*/ 5759355 w 7847462"/>
              <a:gd name="connsiteY31" fmla="*/ 1624597 h 1651893"/>
              <a:gd name="connsiteX32" fmla="*/ 6045958 w 7847462"/>
              <a:gd name="connsiteY32" fmla="*/ 1610950 h 1651893"/>
              <a:gd name="connsiteX33" fmla="*/ 6346209 w 7847462"/>
              <a:gd name="connsiteY33" fmla="*/ 1610950 h 1651893"/>
              <a:gd name="connsiteX34" fmla="*/ 6632812 w 7847462"/>
              <a:gd name="connsiteY34" fmla="*/ 1624597 h 1651893"/>
              <a:gd name="connsiteX35" fmla="*/ 7028597 w 7847462"/>
              <a:gd name="connsiteY35" fmla="*/ 1624597 h 1651893"/>
              <a:gd name="connsiteX36" fmla="*/ 7451677 w 7847462"/>
              <a:gd name="connsiteY36" fmla="*/ 1624597 h 1651893"/>
              <a:gd name="connsiteX37" fmla="*/ 7847462 w 7847462"/>
              <a:gd name="connsiteY37"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162567 w 7847462"/>
              <a:gd name="connsiteY26" fmla="*/ 1638245 h 1651893"/>
              <a:gd name="connsiteX27" fmla="*/ 4572000 w 7847462"/>
              <a:gd name="connsiteY27" fmla="*/ 1624597 h 1651893"/>
              <a:gd name="connsiteX28" fmla="*/ 4844955 w 7847462"/>
              <a:gd name="connsiteY28" fmla="*/ 1638245 h 1651893"/>
              <a:gd name="connsiteX29" fmla="*/ 5076967 w 7847462"/>
              <a:gd name="connsiteY29" fmla="*/ 1638245 h 1651893"/>
              <a:gd name="connsiteX30" fmla="*/ 5336274 w 7847462"/>
              <a:gd name="connsiteY30" fmla="*/ 1624597 h 1651893"/>
              <a:gd name="connsiteX31" fmla="*/ 5759355 w 7847462"/>
              <a:gd name="connsiteY31" fmla="*/ 1624597 h 1651893"/>
              <a:gd name="connsiteX32" fmla="*/ 6045958 w 7847462"/>
              <a:gd name="connsiteY32" fmla="*/ 1610950 h 1651893"/>
              <a:gd name="connsiteX33" fmla="*/ 6346209 w 7847462"/>
              <a:gd name="connsiteY33" fmla="*/ 1610950 h 1651893"/>
              <a:gd name="connsiteX34" fmla="*/ 7028597 w 7847462"/>
              <a:gd name="connsiteY34" fmla="*/ 1624597 h 1651893"/>
              <a:gd name="connsiteX35" fmla="*/ 7451677 w 7847462"/>
              <a:gd name="connsiteY35" fmla="*/ 1624597 h 1651893"/>
              <a:gd name="connsiteX36" fmla="*/ 7847462 w 7847462"/>
              <a:gd name="connsiteY36"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572000 w 7847462"/>
              <a:gd name="connsiteY26" fmla="*/ 1624597 h 1651893"/>
              <a:gd name="connsiteX27" fmla="*/ 4844955 w 7847462"/>
              <a:gd name="connsiteY27" fmla="*/ 1638245 h 1651893"/>
              <a:gd name="connsiteX28" fmla="*/ 5076967 w 7847462"/>
              <a:gd name="connsiteY28" fmla="*/ 1638245 h 1651893"/>
              <a:gd name="connsiteX29" fmla="*/ 5336274 w 7847462"/>
              <a:gd name="connsiteY29" fmla="*/ 1624597 h 1651893"/>
              <a:gd name="connsiteX30" fmla="*/ 5759355 w 7847462"/>
              <a:gd name="connsiteY30" fmla="*/ 1624597 h 1651893"/>
              <a:gd name="connsiteX31" fmla="*/ 6045958 w 7847462"/>
              <a:gd name="connsiteY31" fmla="*/ 1610950 h 1651893"/>
              <a:gd name="connsiteX32" fmla="*/ 6346209 w 7847462"/>
              <a:gd name="connsiteY32" fmla="*/ 1610950 h 1651893"/>
              <a:gd name="connsiteX33" fmla="*/ 7028597 w 7847462"/>
              <a:gd name="connsiteY33" fmla="*/ 1624597 h 1651893"/>
              <a:gd name="connsiteX34" fmla="*/ 7451677 w 7847462"/>
              <a:gd name="connsiteY34" fmla="*/ 1624597 h 1651893"/>
              <a:gd name="connsiteX35" fmla="*/ 7847462 w 7847462"/>
              <a:gd name="connsiteY35"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937982 w 7847462"/>
              <a:gd name="connsiteY17" fmla="*/ 1624597 h 1651893"/>
              <a:gd name="connsiteX18" fmla="*/ 2129050 w 7847462"/>
              <a:gd name="connsiteY18" fmla="*/ 1610950 h 1651893"/>
              <a:gd name="connsiteX19" fmla="*/ 2442949 w 7847462"/>
              <a:gd name="connsiteY19" fmla="*/ 1597302 h 1651893"/>
              <a:gd name="connsiteX20" fmla="*/ 2620370 w 7847462"/>
              <a:gd name="connsiteY20" fmla="*/ 1624597 h 1651893"/>
              <a:gd name="connsiteX21" fmla="*/ 3002507 w 7847462"/>
              <a:gd name="connsiteY21" fmla="*/ 1624597 h 1651893"/>
              <a:gd name="connsiteX22" fmla="*/ 3179928 w 7847462"/>
              <a:gd name="connsiteY22" fmla="*/ 1624597 h 1651893"/>
              <a:gd name="connsiteX23" fmla="*/ 3493827 w 7847462"/>
              <a:gd name="connsiteY23" fmla="*/ 1624597 h 1651893"/>
              <a:gd name="connsiteX24" fmla="*/ 3903259 w 7847462"/>
              <a:gd name="connsiteY24" fmla="*/ 1610950 h 1651893"/>
              <a:gd name="connsiteX25" fmla="*/ 4572000 w 7847462"/>
              <a:gd name="connsiteY25" fmla="*/ 1624597 h 1651893"/>
              <a:gd name="connsiteX26" fmla="*/ 4844955 w 7847462"/>
              <a:gd name="connsiteY26" fmla="*/ 1638245 h 1651893"/>
              <a:gd name="connsiteX27" fmla="*/ 5076967 w 7847462"/>
              <a:gd name="connsiteY27" fmla="*/ 1638245 h 1651893"/>
              <a:gd name="connsiteX28" fmla="*/ 5336274 w 7847462"/>
              <a:gd name="connsiteY28" fmla="*/ 1624597 h 1651893"/>
              <a:gd name="connsiteX29" fmla="*/ 5759355 w 7847462"/>
              <a:gd name="connsiteY29" fmla="*/ 1624597 h 1651893"/>
              <a:gd name="connsiteX30" fmla="*/ 6045958 w 7847462"/>
              <a:gd name="connsiteY30" fmla="*/ 1610950 h 1651893"/>
              <a:gd name="connsiteX31" fmla="*/ 6346209 w 7847462"/>
              <a:gd name="connsiteY31" fmla="*/ 1610950 h 1651893"/>
              <a:gd name="connsiteX32" fmla="*/ 7028597 w 7847462"/>
              <a:gd name="connsiteY32" fmla="*/ 1624597 h 1651893"/>
              <a:gd name="connsiteX33" fmla="*/ 7451677 w 7847462"/>
              <a:gd name="connsiteY33" fmla="*/ 1624597 h 1651893"/>
              <a:gd name="connsiteX34" fmla="*/ 7847462 w 7847462"/>
              <a:gd name="connsiteY34"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129050 w 7847462"/>
              <a:gd name="connsiteY17" fmla="*/ 1610950 h 1651893"/>
              <a:gd name="connsiteX18" fmla="*/ 2442949 w 7847462"/>
              <a:gd name="connsiteY18" fmla="*/ 1597302 h 1651893"/>
              <a:gd name="connsiteX19" fmla="*/ 2620370 w 7847462"/>
              <a:gd name="connsiteY19" fmla="*/ 1624597 h 1651893"/>
              <a:gd name="connsiteX20" fmla="*/ 3002507 w 7847462"/>
              <a:gd name="connsiteY20" fmla="*/ 1624597 h 1651893"/>
              <a:gd name="connsiteX21" fmla="*/ 3179928 w 7847462"/>
              <a:gd name="connsiteY21" fmla="*/ 1624597 h 1651893"/>
              <a:gd name="connsiteX22" fmla="*/ 3493827 w 7847462"/>
              <a:gd name="connsiteY22" fmla="*/ 1624597 h 1651893"/>
              <a:gd name="connsiteX23" fmla="*/ 3903259 w 7847462"/>
              <a:gd name="connsiteY23" fmla="*/ 1610950 h 1651893"/>
              <a:gd name="connsiteX24" fmla="*/ 4572000 w 7847462"/>
              <a:gd name="connsiteY24" fmla="*/ 1624597 h 1651893"/>
              <a:gd name="connsiteX25" fmla="*/ 4844955 w 7847462"/>
              <a:gd name="connsiteY25" fmla="*/ 1638245 h 1651893"/>
              <a:gd name="connsiteX26" fmla="*/ 5076967 w 7847462"/>
              <a:gd name="connsiteY26" fmla="*/ 1638245 h 1651893"/>
              <a:gd name="connsiteX27" fmla="*/ 5336274 w 7847462"/>
              <a:gd name="connsiteY27" fmla="*/ 1624597 h 1651893"/>
              <a:gd name="connsiteX28" fmla="*/ 5759355 w 7847462"/>
              <a:gd name="connsiteY28" fmla="*/ 1624597 h 1651893"/>
              <a:gd name="connsiteX29" fmla="*/ 6045958 w 7847462"/>
              <a:gd name="connsiteY29" fmla="*/ 1610950 h 1651893"/>
              <a:gd name="connsiteX30" fmla="*/ 6346209 w 7847462"/>
              <a:gd name="connsiteY30" fmla="*/ 1610950 h 1651893"/>
              <a:gd name="connsiteX31" fmla="*/ 7028597 w 7847462"/>
              <a:gd name="connsiteY31" fmla="*/ 1624597 h 1651893"/>
              <a:gd name="connsiteX32" fmla="*/ 7451677 w 7847462"/>
              <a:gd name="connsiteY32" fmla="*/ 1624597 h 1651893"/>
              <a:gd name="connsiteX33" fmla="*/ 7847462 w 7847462"/>
              <a:gd name="connsiteY33"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442949 w 7847462"/>
              <a:gd name="connsiteY17" fmla="*/ 1597302 h 1651893"/>
              <a:gd name="connsiteX18" fmla="*/ 2620370 w 7847462"/>
              <a:gd name="connsiteY18" fmla="*/ 1624597 h 1651893"/>
              <a:gd name="connsiteX19" fmla="*/ 3002507 w 7847462"/>
              <a:gd name="connsiteY19" fmla="*/ 1624597 h 1651893"/>
              <a:gd name="connsiteX20" fmla="*/ 3179928 w 7847462"/>
              <a:gd name="connsiteY20" fmla="*/ 1624597 h 1651893"/>
              <a:gd name="connsiteX21" fmla="*/ 3493827 w 7847462"/>
              <a:gd name="connsiteY21" fmla="*/ 1624597 h 1651893"/>
              <a:gd name="connsiteX22" fmla="*/ 3903259 w 7847462"/>
              <a:gd name="connsiteY22" fmla="*/ 1610950 h 1651893"/>
              <a:gd name="connsiteX23" fmla="*/ 4572000 w 7847462"/>
              <a:gd name="connsiteY23" fmla="*/ 1624597 h 1651893"/>
              <a:gd name="connsiteX24" fmla="*/ 4844955 w 7847462"/>
              <a:gd name="connsiteY24" fmla="*/ 1638245 h 1651893"/>
              <a:gd name="connsiteX25" fmla="*/ 5076967 w 7847462"/>
              <a:gd name="connsiteY25" fmla="*/ 1638245 h 1651893"/>
              <a:gd name="connsiteX26" fmla="*/ 5336274 w 7847462"/>
              <a:gd name="connsiteY26" fmla="*/ 1624597 h 1651893"/>
              <a:gd name="connsiteX27" fmla="*/ 5759355 w 7847462"/>
              <a:gd name="connsiteY27" fmla="*/ 1624597 h 1651893"/>
              <a:gd name="connsiteX28" fmla="*/ 6045958 w 7847462"/>
              <a:gd name="connsiteY28" fmla="*/ 1610950 h 1651893"/>
              <a:gd name="connsiteX29" fmla="*/ 6346209 w 7847462"/>
              <a:gd name="connsiteY29" fmla="*/ 1610950 h 1651893"/>
              <a:gd name="connsiteX30" fmla="*/ 7028597 w 7847462"/>
              <a:gd name="connsiteY30" fmla="*/ 1624597 h 1651893"/>
              <a:gd name="connsiteX31" fmla="*/ 7451677 w 7847462"/>
              <a:gd name="connsiteY31" fmla="*/ 1624597 h 1651893"/>
              <a:gd name="connsiteX32" fmla="*/ 7847462 w 7847462"/>
              <a:gd name="connsiteY32"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620370 w 7847462"/>
              <a:gd name="connsiteY17" fmla="*/ 1624597 h 1651893"/>
              <a:gd name="connsiteX18" fmla="*/ 3002507 w 7847462"/>
              <a:gd name="connsiteY18" fmla="*/ 1624597 h 1651893"/>
              <a:gd name="connsiteX19" fmla="*/ 3179928 w 7847462"/>
              <a:gd name="connsiteY19" fmla="*/ 1624597 h 1651893"/>
              <a:gd name="connsiteX20" fmla="*/ 3493827 w 7847462"/>
              <a:gd name="connsiteY20" fmla="*/ 1624597 h 1651893"/>
              <a:gd name="connsiteX21" fmla="*/ 3903259 w 7847462"/>
              <a:gd name="connsiteY21" fmla="*/ 1610950 h 1651893"/>
              <a:gd name="connsiteX22" fmla="*/ 4572000 w 7847462"/>
              <a:gd name="connsiteY22" fmla="*/ 1624597 h 1651893"/>
              <a:gd name="connsiteX23" fmla="*/ 4844955 w 7847462"/>
              <a:gd name="connsiteY23" fmla="*/ 1638245 h 1651893"/>
              <a:gd name="connsiteX24" fmla="*/ 5076967 w 7847462"/>
              <a:gd name="connsiteY24" fmla="*/ 1638245 h 1651893"/>
              <a:gd name="connsiteX25" fmla="*/ 5336274 w 7847462"/>
              <a:gd name="connsiteY25" fmla="*/ 1624597 h 1651893"/>
              <a:gd name="connsiteX26" fmla="*/ 5759355 w 7847462"/>
              <a:gd name="connsiteY26" fmla="*/ 1624597 h 1651893"/>
              <a:gd name="connsiteX27" fmla="*/ 6045958 w 7847462"/>
              <a:gd name="connsiteY27" fmla="*/ 1610950 h 1651893"/>
              <a:gd name="connsiteX28" fmla="*/ 6346209 w 7847462"/>
              <a:gd name="connsiteY28" fmla="*/ 1610950 h 1651893"/>
              <a:gd name="connsiteX29" fmla="*/ 7028597 w 7847462"/>
              <a:gd name="connsiteY29" fmla="*/ 1624597 h 1651893"/>
              <a:gd name="connsiteX30" fmla="*/ 7451677 w 7847462"/>
              <a:gd name="connsiteY30" fmla="*/ 1624597 h 1651893"/>
              <a:gd name="connsiteX31" fmla="*/ 7847462 w 7847462"/>
              <a:gd name="connsiteY31"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002507 w 7847462"/>
              <a:gd name="connsiteY17" fmla="*/ 1624597 h 1651893"/>
              <a:gd name="connsiteX18" fmla="*/ 3179928 w 7847462"/>
              <a:gd name="connsiteY18" fmla="*/ 1624597 h 1651893"/>
              <a:gd name="connsiteX19" fmla="*/ 3493827 w 7847462"/>
              <a:gd name="connsiteY19" fmla="*/ 1624597 h 1651893"/>
              <a:gd name="connsiteX20" fmla="*/ 3903259 w 7847462"/>
              <a:gd name="connsiteY20" fmla="*/ 1610950 h 1651893"/>
              <a:gd name="connsiteX21" fmla="*/ 4572000 w 7847462"/>
              <a:gd name="connsiteY21" fmla="*/ 1624597 h 1651893"/>
              <a:gd name="connsiteX22" fmla="*/ 4844955 w 7847462"/>
              <a:gd name="connsiteY22" fmla="*/ 1638245 h 1651893"/>
              <a:gd name="connsiteX23" fmla="*/ 5076967 w 7847462"/>
              <a:gd name="connsiteY23" fmla="*/ 1638245 h 1651893"/>
              <a:gd name="connsiteX24" fmla="*/ 5336274 w 7847462"/>
              <a:gd name="connsiteY24" fmla="*/ 1624597 h 1651893"/>
              <a:gd name="connsiteX25" fmla="*/ 5759355 w 7847462"/>
              <a:gd name="connsiteY25" fmla="*/ 1624597 h 1651893"/>
              <a:gd name="connsiteX26" fmla="*/ 6045958 w 7847462"/>
              <a:gd name="connsiteY26" fmla="*/ 1610950 h 1651893"/>
              <a:gd name="connsiteX27" fmla="*/ 6346209 w 7847462"/>
              <a:gd name="connsiteY27" fmla="*/ 1610950 h 1651893"/>
              <a:gd name="connsiteX28" fmla="*/ 7028597 w 7847462"/>
              <a:gd name="connsiteY28" fmla="*/ 1624597 h 1651893"/>
              <a:gd name="connsiteX29" fmla="*/ 7451677 w 7847462"/>
              <a:gd name="connsiteY29" fmla="*/ 1624597 h 1651893"/>
              <a:gd name="connsiteX30" fmla="*/ 7847462 w 7847462"/>
              <a:gd name="connsiteY30"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179928 w 7847462"/>
              <a:gd name="connsiteY17" fmla="*/ 1624597 h 1651893"/>
              <a:gd name="connsiteX18" fmla="*/ 3493827 w 7847462"/>
              <a:gd name="connsiteY18" fmla="*/ 1624597 h 1651893"/>
              <a:gd name="connsiteX19" fmla="*/ 3903259 w 7847462"/>
              <a:gd name="connsiteY19" fmla="*/ 1610950 h 1651893"/>
              <a:gd name="connsiteX20" fmla="*/ 4572000 w 7847462"/>
              <a:gd name="connsiteY20" fmla="*/ 1624597 h 1651893"/>
              <a:gd name="connsiteX21" fmla="*/ 4844955 w 7847462"/>
              <a:gd name="connsiteY21" fmla="*/ 1638245 h 1651893"/>
              <a:gd name="connsiteX22" fmla="*/ 5076967 w 7847462"/>
              <a:gd name="connsiteY22" fmla="*/ 1638245 h 1651893"/>
              <a:gd name="connsiteX23" fmla="*/ 5336274 w 7847462"/>
              <a:gd name="connsiteY23" fmla="*/ 1624597 h 1651893"/>
              <a:gd name="connsiteX24" fmla="*/ 5759355 w 7847462"/>
              <a:gd name="connsiteY24" fmla="*/ 1624597 h 1651893"/>
              <a:gd name="connsiteX25" fmla="*/ 6045958 w 7847462"/>
              <a:gd name="connsiteY25" fmla="*/ 1610950 h 1651893"/>
              <a:gd name="connsiteX26" fmla="*/ 6346209 w 7847462"/>
              <a:gd name="connsiteY26" fmla="*/ 1610950 h 1651893"/>
              <a:gd name="connsiteX27" fmla="*/ 7028597 w 7847462"/>
              <a:gd name="connsiteY27" fmla="*/ 1624597 h 1651893"/>
              <a:gd name="connsiteX28" fmla="*/ 7451677 w 7847462"/>
              <a:gd name="connsiteY28" fmla="*/ 1624597 h 1651893"/>
              <a:gd name="connsiteX29" fmla="*/ 7847462 w 7847462"/>
              <a:gd name="connsiteY29"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493827 w 7847462"/>
              <a:gd name="connsiteY17" fmla="*/ 1624597 h 1651893"/>
              <a:gd name="connsiteX18" fmla="*/ 3903259 w 7847462"/>
              <a:gd name="connsiteY18" fmla="*/ 1610950 h 1651893"/>
              <a:gd name="connsiteX19" fmla="*/ 4572000 w 7847462"/>
              <a:gd name="connsiteY19" fmla="*/ 1624597 h 1651893"/>
              <a:gd name="connsiteX20" fmla="*/ 4844955 w 7847462"/>
              <a:gd name="connsiteY20" fmla="*/ 1638245 h 1651893"/>
              <a:gd name="connsiteX21" fmla="*/ 5076967 w 7847462"/>
              <a:gd name="connsiteY21" fmla="*/ 1638245 h 1651893"/>
              <a:gd name="connsiteX22" fmla="*/ 5336274 w 7847462"/>
              <a:gd name="connsiteY22" fmla="*/ 1624597 h 1651893"/>
              <a:gd name="connsiteX23" fmla="*/ 5759355 w 7847462"/>
              <a:gd name="connsiteY23" fmla="*/ 1624597 h 1651893"/>
              <a:gd name="connsiteX24" fmla="*/ 6045958 w 7847462"/>
              <a:gd name="connsiteY24" fmla="*/ 1610950 h 1651893"/>
              <a:gd name="connsiteX25" fmla="*/ 6346209 w 7847462"/>
              <a:gd name="connsiteY25" fmla="*/ 1610950 h 1651893"/>
              <a:gd name="connsiteX26" fmla="*/ 7028597 w 7847462"/>
              <a:gd name="connsiteY26" fmla="*/ 1624597 h 1651893"/>
              <a:gd name="connsiteX27" fmla="*/ 7451677 w 7847462"/>
              <a:gd name="connsiteY27" fmla="*/ 1624597 h 1651893"/>
              <a:gd name="connsiteX28" fmla="*/ 7847462 w 7847462"/>
              <a:gd name="connsiteY28"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903259 w 7847462"/>
              <a:gd name="connsiteY17" fmla="*/ 1610950 h 1651893"/>
              <a:gd name="connsiteX18" fmla="*/ 4572000 w 7847462"/>
              <a:gd name="connsiteY18" fmla="*/ 1624597 h 1651893"/>
              <a:gd name="connsiteX19" fmla="*/ 4844955 w 7847462"/>
              <a:gd name="connsiteY19" fmla="*/ 1638245 h 1651893"/>
              <a:gd name="connsiteX20" fmla="*/ 5076967 w 7847462"/>
              <a:gd name="connsiteY20" fmla="*/ 1638245 h 1651893"/>
              <a:gd name="connsiteX21" fmla="*/ 5336274 w 7847462"/>
              <a:gd name="connsiteY21" fmla="*/ 1624597 h 1651893"/>
              <a:gd name="connsiteX22" fmla="*/ 5759355 w 7847462"/>
              <a:gd name="connsiteY22" fmla="*/ 1624597 h 1651893"/>
              <a:gd name="connsiteX23" fmla="*/ 6045958 w 7847462"/>
              <a:gd name="connsiteY23" fmla="*/ 1610950 h 1651893"/>
              <a:gd name="connsiteX24" fmla="*/ 6346209 w 7847462"/>
              <a:gd name="connsiteY24" fmla="*/ 1610950 h 1651893"/>
              <a:gd name="connsiteX25" fmla="*/ 7028597 w 7847462"/>
              <a:gd name="connsiteY25" fmla="*/ 1624597 h 1651893"/>
              <a:gd name="connsiteX26" fmla="*/ 7451677 w 7847462"/>
              <a:gd name="connsiteY26" fmla="*/ 1624597 h 1651893"/>
              <a:gd name="connsiteX27" fmla="*/ 7847462 w 7847462"/>
              <a:gd name="connsiteY27"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4572000 w 7847462"/>
              <a:gd name="connsiteY17" fmla="*/ 1624597 h 1651893"/>
              <a:gd name="connsiteX18" fmla="*/ 4844955 w 7847462"/>
              <a:gd name="connsiteY18" fmla="*/ 1638245 h 1651893"/>
              <a:gd name="connsiteX19" fmla="*/ 5076967 w 7847462"/>
              <a:gd name="connsiteY19" fmla="*/ 1638245 h 1651893"/>
              <a:gd name="connsiteX20" fmla="*/ 5336274 w 7847462"/>
              <a:gd name="connsiteY20" fmla="*/ 1624597 h 1651893"/>
              <a:gd name="connsiteX21" fmla="*/ 5759355 w 7847462"/>
              <a:gd name="connsiteY21" fmla="*/ 1624597 h 1651893"/>
              <a:gd name="connsiteX22" fmla="*/ 6045958 w 7847462"/>
              <a:gd name="connsiteY22" fmla="*/ 1610950 h 1651893"/>
              <a:gd name="connsiteX23" fmla="*/ 6346209 w 7847462"/>
              <a:gd name="connsiteY23" fmla="*/ 1610950 h 1651893"/>
              <a:gd name="connsiteX24" fmla="*/ 7028597 w 7847462"/>
              <a:gd name="connsiteY24" fmla="*/ 1624597 h 1651893"/>
              <a:gd name="connsiteX25" fmla="*/ 7451677 w 7847462"/>
              <a:gd name="connsiteY25" fmla="*/ 1624597 h 1651893"/>
              <a:gd name="connsiteX26" fmla="*/ 7847462 w 7847462"/>
              <a:gd name="connsiteY26"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4844955 w 7847462"/>
              <a:gd name="connsiteY17" fmla="*/ 1638245 h 1651893"/>
              <a:gd name="connsiteX18" fmla="*/ 5076967 w 7847462"/>
              <a:gd name="connsiteY18" fmla="*/ 1638245 h 1651893"/>
              <a:gd name="connsiteX19" fmla="*/ 5336274 w 7847462"/>
              <a:gd name="connsiteY19" fmla="*/ 1624597 h 1651893"/>
              <a:gd name="connsiteX20" fmla="*/ 5759355 w 7847462"/>
              <a:gd name="connsiteY20" fmla="*/ 1624597 h 1651893"/>
              <a:gd name="connsiteX21" fmla="*/ 6045958 w 7847462"/>
              <a:gd name="connsiteY21" fmla="*/ 1610950 h 1651893"/>
              <a:gd name="connsiteX22" fmla="*/ 6346209 w 7847462"/>
              <a:gd name="connsiteY22" fmla="*/ 1610950 h 1651893"/>
              <a:gd name="connsiteX23" fmla="*/ 7028597 w 7847462"/>
              <a:gd name="connsiteY23" fmla="*/ 1624597 h 1651893"/>
              <a:gd name="connsiteX24" fmla="*/ 7451677 w 7847462"/>
              <a:gd name="connsiteY24" fmla="*/ 1624597 h 1651893"/>
              <a:gd name="connsiteX25" fmla="*/ 7847462 w 7847462"/>
              <a:gd name="connsiteY25"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336274 w 7847462"/>
              <a:gd name="connsiteY18" fmla="*/ 1624597 h 1651893"/>
              <a:gd name="connsiteX19" fmla="*/ 5759355 w 7847462"/>
              <a:gd name="connsiteY19" fmla="*/ 1624597 h 1651893"/>
              <a:gd name="connsiteX20" fmla="*/ 6045958 w 7847462"/>
              <a:gd name="connsiteY20" fmla="*/ 1610950 h 1651893"/>
              <a:gd name="connsiteX21" fmla="*/ 6346209 w 7847462"/>
              <a:gd name="connsiteY21" fmla="*/ 1610950 h 1651893"/>
              <a:gd name="connsiteX22" fmla="*/ 7028597 w 7847462"/>
              <a:gd name="connsiteY22" fmla="*/ 1624597 h 1651893"/>
              <a:gd name="connsiteX23" fmla="*/ 7451677 w 7847462"/>
              <a:gd name="connsiteY23" fmla="*/ 1624597 h 1651893"/>
              <a:gd name="connsiteX24" fmla="*/ 7847462 w 7847462"/>
              <a:gd name="connsiteY24"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759355 w 7847462"/>
              <a:gd name="connsiteY18" fmla="*/ 1624597 h 1651893"/>
              <a:gd name="connsiteX19" fmla="*/ 6045958 w 7847462"/>
              <a:gd name="connsiteY19" fmla="*/ 1610950 h 1651893"/>
              <a:gd name="connsiteX20" fmla="*/ 6346209 w 7847462"/>
              <a:gd name="connsiteY20" fmla="*/ 1610950 h 1651893"/>
              <a:gd name="connsiteX21" fmla="*/ 7028597 w 7847462"/>
              <a:gd name="connsiteY21" fmla="*/ 1624597 h 1651893"/>
              <a:gd name="connsiteX22" fmla="*/ 7451677 w 7847462"/>
              <a:gd name="connsiteY22" fmla="*/ 1624597 h 1651893"/>
              <a:gd name="connsiteX23" fmla="*/ 7847462 w 7847462"/>
              <a:gd name="connsiteY23"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759355 w 7847462"/>
              <a:gd name="connsiteY18" fmla="*/ 1624597 h 1651893"/>
              <a:gd name="connsiteX19" fmla="*/ 6045958 w 7847462"/>
              <a:gd name="connsiteY19" fmla="*/ 1610950 h 1651893"/>
              <a:gd name="connsiteX20" fmla="*/ 7028597 w 7847462"/>
              <a:gd name="connsiteY20" fmla="*/ 1624597 h 1651893"/>
              <a:gd name="connsiteX21" fmla="*/ 7451677 w 7847462"/>
              <a:gd name="connsiteY21" fmla="*/ 1624597 h 1651893"/>
              <a:gd name="connsiteX22" fmla="*/ 7847462 w 7847462"/>
              <a:gd name="connsiteY22" fmla="*/ 1651893 h 1651893"/>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6045958 w 7451677"/>
              <a:gd name="connsiteY19" fmla="*/ 1610950 h 1640871"/>
              <a:gd name="connsiteX20" fmla="*/ 7028597 w 7451677"/>
              <a:gd name="connsiteY20" fmla="*/ 1624597 h 1640871"/>
              <a:gd name="connsiteX21" fmla="*/ 7451677 w 7451677"/>
              <a:gd name="connsiteY21" fmla="*/ 1624597 h 1640871"/>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6045958 w 7451677"/>
              <a:gd name="connsiteY19" fmla="*/ 1610950 h 1640871"/>
              <a:gd name="connsiteX20" fmla="*/ 7451677 w 7451677"/>
              <a:gd name="connsiteY20" fmla="*/ 1624597 h 1640871"/>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7451677 w 7451677"/>
              <a:gd name="connsiteY19" fmla="*/ 1624597 h 1640871"/>
              <a:gd name="connsiteX0" fmla="*/ 0 w 5759355"/>
              <a:gd name="connsiteY0" fmla="*/ 1638245 h 1640871"/>
              <a:gd name="connsiteX1" fmla="*/ 191068 w 5759355"/>
              <a:gd name="connsiteY1" fmla="*/ 1638245 h 1640871"/>
              <a:gd name="connsiteX2" fmla="*/ 409433 w 5759355"/>
              <a:gd name="connsiteY2" fmla="*/ 1610950 h 1640871"/>
              <a:gd name="connsiteX3" fmla="*/ 532262 w 5759355"/>
              <a:gd name="connsiteY3" fmla="*/ 1488120 h 1640871"/>
              <a:gd name="connsiteX4" fmla="*/ 586853 w 5759355"/>
              <a:gd name="connsiteY4" fmla="*/ 1242460 h 1640871"/>
              <a:gd name="connsiteX5" fmla="*/ 627797 w 5759355"/>
              <a:gd name="connsiteY5" fmla="*/ 778436 h 1640871"/>
              <a:gd name="connsiteX6" fmla="*/ 682388 w 5759355"/>
              <a:gd name="connsiteY6" fmla="*/ 355356 h 1640871"/>
              <a:gd name="connsiteX7" fmla="*/ 696035 w 5759355"/>
              <a:gd name="connsiteY7" fmla="*/ 514 h 1640871"/>
              <a:gd name="connsiteX8" fmla="*/ 723331 w 5759355"/>
              <a:gd name="connsiteY8" fmla="*/ 287117 h 1640871"/>
              <a:gd name="connsiteX9" fmla="*/ 764274 w 5759355"/>
              <a:gd name="connsiteY9" fmla="*/ 710197 h 1640871"/>
              <a:gd name="connsiteX10" fmla="*/ 818865 w 5759355"/>
              <a:gd name="connsiteY10" fmla="*/ 1065039 h 1640871"/>
              <a:gd name="connsiteX11" fmla="*/ 928047 w 5759355"/>
              <a:gd name="connsiteY11" fmla="*/ 1392586 h 1640871"/>
              <a:gd name="connsiteX12" fmla="*/ 1091821 w 5759355"/>
              <a:gd name="connsiteY12" fmla="*/ 1501768 h 1640871"/>
              <a:gd name="connsiteX13" fmla="*/ 1201003 w 5759355"/>
              <a:gd name="connsiteY13" fmla="*/ 1515415 h 1640871"/>
              <a:gd name="connsiteX14" fmla="*/ 1269241 w 5759355"/>
              <a:gd name="connsiteY14" fmla="*/ 1597302 h 1640871"/>
              <a:gd name="connsiteX15" fmla="*/ 1473958 w 5759355"/>
              <a:gd name="connsiteY15" fmla="*/ 1597302 h 1640871"/>
              <a:gd name="connsiteX16" fmla="*/ 1555844 w 5759355"/>
              <a:gd name="connsiteY16" fmla="*/ 1638245 h 1640871"/>
              <a:gd name="connsiteX17" fmla="*/ 5076967 w 5759355"/>
              <a:gd name="connsiteY17" fmla="*/ 1638245 h 1640871"/>
              <a:gd name="connsiteX18" fmla="*/ 5759355 w 5759355"/>
              <a:gd name="connsiteY18" fmla="*/ 1624597 h 1640871"/>
              <a:gd name="connsiteX0" fmla="*/ 0 w 5076967"/>
              <a:gd name="connsiteY0" fmla="*/ 1638245 h 1640871"/>
              <a:gd name="connsiteX1" fmla="*/ 191068 w 5076967"/>
              <a:gd name="connsiteY1" fmla="*/ 1638245 h 1640871"/>
              <a:gd name="connsiteX2" fmla="*/ 409433 w 5076967"/>
              <a:gd name="connsiteY2" fmla="*/ 1610950 h 1640871"/>
              <a:gd name="connsiteX3" fmla="*/ 532262 w 5076967"/>
              <a:gd name="connsiteY3" fmla="*/ 1488120 h 1640871"/>
              <a:gd name="connsiteX4" fmla="*/ 586853 w 5076967"/>
              <a:gd name="connsiteY4" fmla="*/ 1242460 h 1640871"/>
              <a:gd name="connsiteX5" fmla="*/ 627797 w 5076967"/>
              <a:gd name="connsiteY5" fmla="*/ 778436 h 1640871"/>
              <a:gd name="connsiteX6" fmla="*/ 682388 w 5076967"/>
              <a:gd name="connsiteY6" fmla="*/ 355356 h 1640871"/>
              <a:gd name="connsiteX7" fmla="*/ 696035 w 5076967"/>
              <a:gd name="connsiteY7" fmla="*/ 514 h 1640871"/>
              <a:gd name="connsiteX8" fmla="*/ 723331 w 5076967"/>
              <a:gd name="connsiteY8" fmla="*/ 287117 h 1640871"/>
              <a:gd name="connsiteX9" fmla="*/ 764274 w 5076967"/>
              <a:gd name="connsiteY9" fmla="*/ 710197 h 1640871"/>
              <a:gd name="connsiteX10" fmla="*/ 818865 w 5076967"/>
              <a:gd name="connsiteY10" fmla="*/ 1065039 h 1640871"/>
              <a:gd name="connsiteX11" fmla="*/ 928047 w 5076967"/>
              <a:gd name="connsiteY11" fmla="*/ 1392586 h 1640871"/>
              <a:gd name="connsiteX12" fmla="*/ 1091821 w 5076967"/>
              <a:gd name="connsiteY12" fmla="*/ 1501768 h 1640871"/>
              <a:gd name="connsiteX13" fmla="*/ 1201003 w 5076967"/>
              <a:gd name="connsiteY13" fmla="*/ 1515415 h 1640871"/>
              <a:gd name="connsiteX14" fmla="*/ 1269241 w 5076967"/>
              <a:gd name="connsiteY14" fmla="*/ 1597302 h 1640871"/>
              <a:gd name="connsiteX15" fmla="*/ 1473958 w 5076967"/>
              <a:gd name="connsiteY15" fmla="*/ 1597302 h 1640871"/>
              <a:gd name="connsiteX16" fmla="*/ 1555844 w 5076967"/>
              <a:gd name="connsiteY16" fmla="*/ 1638245 h 1640871"/>
              <a:gd name="connsiteX17" fmla="*/ 5076967 w 5076967"/>
              <a:gd name="connsiteY17" fmla="*/ 1638245 h 1640871"/>
              <a:gd name="connsiteX0" fmla="*/ 0 w 1555844"/>
              <a:gd name="connsiteY0" fmla="*/ 1638245 h 1640871"/>
              <a:gd name="connsiteX1" fmla="*/ 191068 w 1555844"/>
              <a:gd name="connsiteY1" fmla="*/ 1638245 h 1640871"/>
              <a:gd name="connsiteX2" fmla="*/ 409433 w 1555844"/>
              <a:gd name="connsiteY2" fmla="*/ 1610950 h 1640871"/>
              <a:gd name="connsiteX3" fmla="*/ 532262 w 1555844"/>
              <a:gd name="connsiteY3" fmla="*/ 1488120 h 1640871"/>
              <a:gd name="connsiteX4" fmla="*/ 586853 w 1555844"/>
              <a:gd name="connsiteY4" fmla="*/ 1242460 h 1640871"/>
              <a:gd name="connsiteX5" fmla="*/ 627797 w 1555844"/>
              <a:gd name="connsiteY5" fmla="*/ 778436 h 1640871"/>
              <a:gd name="connsiteX6" fmla="*/ 682388 w 1555844"/>
              <a:gd name="connsiteY6" fmla="*/ 355356 h 1640871"/>
              <a:gd name="connsiteX7" fmla="*/ 696035 w 1555844"/>
              <a:gd name="connsiteY7" fmla="*/ 514 h 1640871"/>
              <a:gd name="connsiteX8" fmla="*/ 723331 w 1555844"/>
              <a:gd name="connsiteY8" fmla="*/ 287117 h 1640871"/>
              <a:gd name="connsiteX9" fmla="*/ 764274 w 1555844"/>
              <a:gd name="connsiteY9" fmla="*/ 710197 h 1640871"/>
              <a:gd name="connsiteX10" fmla="*/ 818865 w 1555844"/>
              <a:gd name="connsiteY10" fmla="*/ 1065039 h 1640871"/>
              <a:gd name="connsiteX11" fmla="*/ 928047 w 1555844"/>
              <a:gd name="connsiteY11" fmla="*/ 1392586 h 1640871"/>
              <a:gd name="connsiteX12" fmla="*/ 1091821 w 1555844"/>
              <a:gd name="connsiteY12" fmla="*/ 1501768 h 1640871"/>
              <a:gd name="connsiteX13" fmla="*/ 1201003 w 1555844"/>
              <a:gd name="connsiteY13" fmla="*/ 1515415 h 1640871"/>
              <a:gd name="connsiteX14" fmla="*/ 1269241 w 1555844"/>
              <a:gd name="connsiteY14" fmla="*/ 1597302 h 1640871"/>
              <a:gd name="connsiteX15" fmla="*/ 1473958 w 1555844"/>
              <a:gd name="connsiteY15" fmla="*/ 1597302 h 1640871"/>
              <a:gd name="connsiteX16" fmla="*/ 1555844 w 1555844"/>
              <a:gd name="connsiteY16" fmla="*/ 1638245 h 1640871"/>
              <a:gd name="connsiteX0" fmla="*/ 0 w 1555844"/>
              <a:gd name="connsiteY0" fmla="*/ 1638245 h 1640871"/>
              <a:gd name="connsiteX1" fmla="*/ 191068 w 1555844"/>
              <a:gd name="connsiteY1" fmla="*/ 1638245 h 1640871"/>
              <a:gd name="connsiteX2" fmla="*/ 409433 w 1555844"/>
              <a:gd name="connsiteY2" fmla="*/ 1610950 h 1640871"/>
              <a:gd name="connsiteX3" fmla="*/ 532262 w 1555844"/>
              <a:gd name="connsiteY3" fmla="*/ 1488120 h 1640871"/>
              <a:gd name="connsiteX4" fmla="*/ 586853 w 1555844"/>
              <a:gd name="connsiteY4" fmla="*/ 1242460 h 1640871"/>
              <a:gd name="connsiteX5" fmla="*/ 627797 w 1555844"/>
              <a:gd name="connsiteY5" fmla="*/ 778436 h 1640871"/>
              <a:gd name="connsiteX6" fmla="*/ 682388 w 1555844"/>
              <a:gd name="connsiteY6" fmla="*/ 355356 h 1640871"/>
              <a:gd name="connsiteX7" fmla="*/ 696035 w 1555844"/>
              <a:gd name="connsiteY7" fmla="*/ 514 h 1640871"/>
              <a:gd name="connsiteX8" fmla="*/ 723331 w 1555844"/>
              <a:gd name="connsiteY8" fmla="*/ 287117 h 1640871"/>
              <a:gd name="connsiteX9" fmla="*/ 764274 w 1555844"/>
              <a:gd name="connsiteY9" fmla="*/ 710197 h 1640871"/>
              <a:gd name="connsiteX10" fmla="*/ 818865 w 1555844"/>
              <a:gd name="connsiteY10" fmla="*/ 1065039 h 1640871"/>
              <a:gd name="connsiteX11" fmla="*/ 928047 w 1555844"/>
              <a:gd name="connsiteY11" fmla="*/ 1392586 h 1640871"/>
              <a:gd name="connsiteX12" fmla="*/ 1091821 w 1555844"/>
              <a:gd name="connsiteY12" fmla="*/ 1501768 h 1640871"/>
              <a:gd name="connsiteX13" fmla="*/ 1201003 w 1555844"/>
              <a:gd name="connsiteY13" fmla="*/ 1515415 h 1640871"/>
              <a:gd name="connsiteX14" fmla="*/ 1269241 w 1555844"/>
              <a:gd name="connsiteY14" fmla="*/ 1597302 h 1640871"/>
              <a:gd name="connsiteX15" fmla="*/ 1473958 w 1555844"/>
              <a:gd name="connsiteY15" fmla="*/ 1597302 h 1640871"/>
              <a:gd name="connsiteX16" fmla="*/ 1555844 w 1555844"/>
              <a:gd name="connsiteY16" fmla="*/ 1638245 h 1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5844" h="1640871">
                <a:moveTo>
                  <a:pt x="0" y="1638245"/>
                </a:moveTo>
                <a:cubicBezTo>
                  <a:pt x="61414" y="1640519"/>
                  <a:pt x="122829" y="1642794"/>
                  <a:pt x="191068" y="1638245"/>
                </a:cubicBezTo>
                <a:cubicBezTo>
                  <a:pt x="259307" y="1633696"/>
                  <a:pt x="352567" y="1635971"/>
                  <a:pt x="409433" y="1610950"/>
                </a:cubicBezTo>
                <a:cubicBezTo>
                  <a:pt x="466299" y="1585929"/>
                  <a:pt x="502692" y="1549535"/>
                  <a:pt x="532262" y="1488120"/>
                </a:cubicBezTo>
                <a:cubicBezTo>
                  <a:pt x="561832" y="1426705"/>
                  <a:pt x="570931" y="1360741"/>
                  <a:pt x="586853" y="1242460"/>
                </a:cubicBezTo>
                <a:cubicBezTo>
                  <a:pt x="602776" y="1124179"/>
                  <a:pt x="611875" y="926287"/>
                  <a:pt x="627797" y="778436"/>
                </a:cubicBezTo>
                <a:cubicBezTo>
                  <a:pt x="643720" y="630585"/>
                  <a:pt x="671015" y="485010"/>
                  <a:pt x="682388" y="355356"/>
                </a:cubicBezTo>
                <a:cubicBezTo>
                  <a:pt x="693761" y="225702"/>
                  <a:pt x="689211" y="11887"/>
                  <a:pt x="696035" y="514"/>
                </a:cubicBezTo>
                <a:cubicBezTo>
                  <a:pt x="702859" y="-10859"/>
                  <a:pt x="711958" y="168837"/>
                  <a:pt x="723331" y="287117"/>
                </a:cubicBezTo>
                <a:cubicBezTo>
                  <a:pt x="734704" y="405397"/>
                  <a:pt x="748352" y="580543"/>
                  <a:pt x="764274" y="710197"/>
                </a:cubicBezTo>
                <a:cubicBezTo>
                  <a:pt x="780196" y="839851"/>
                  <a:pt x="791570" y="951307"/>
                  <a:pt x="818865" y="1065039"/>
                </a:cubicBezTo>
                <a:cubicBezTo>
                  <a:pt x="846161" y="1178770"/>
                  <a:pt x="882554" y="1319798"/>
                  <a:pt x="928047" y="1392586"/>
                </a:cubicBezTo>
                <a:cubicBezTo>
                  <a:pt x="973540" y="1465374"/>
                  <a:pt x="1046328" y="1481297"/>
                  <a:pt x="1091821" y="1501768"/>
                </a:cubicBezTo>
                <a:cubicBezTo>
                  <a:pt x="1137314" y="1522239"/>
                  <a:pt x="1171433" y="1499493"/>
                  <a:pt x="1201003" y="1515415"/>
                </a:cubicBezTo>
                <a:cubicBezTo>
                  <a:pt x="1230573" y="1531337"/>
                  <a:pt x="1223749" y="1583654"/>
                  <a:pt x="1269241" y="1597302"/>
                </a:cubicBezTo>
                <a:cubicBezTo>
                  <a:pt x="1314733" y="1610950"/>
                  <a:pt x="1426191" y="1590478"/>
                  <a:pt x="1473958" y="1597302"/>
                </a:cubicBezTo>
                <a:cubicBezTo>
                  <a:pt x="1521725" y="1604126"/>
                  <a:pt x="1546183" y="1633696"/>
                  <a:pt x="1555844" y="1638245"/>
                </a:cubicBezTo>
              </a:path>
            </a:pathLst>
          </a:custGeom>
          <a:solidFill>
            <a:srgbClr val="DD5252">
              <a:alpha val="27843"/>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
            <a:extLst>
              <a:ext uri="{FF2B5EF4-FFF2-40B4-BE49-F238E27FC236}">
                <a16:creationId xmlns:a16="http://schemas.microsoft.com/office/drawing/2014/main" id="{D3833FD4-78A3-4917-B6EC-E87A56A5DA2F}"/>
              </a:ext>
            </a:extLst>
          </p:cNvPr>
          <p:cNvSpPr/>
          <p:nvPr/>
        </p:nvSpPr>
        <p:spPr>
          <a:xfrm>
            <a:off x="10963238" y="2465583"/>
            <a:ext cx="854802" cy="3576194"/>
          </a:xfrm>
          <a:custGeom>
            <a:avLst/>
            <a:gdLst>
              <a:gd name="connsiteX0" fmla="*/ 0 w 563880"/>
              <a:gd name="connsiteY0" fmla="*/ 1601330 h 1604210"/>
              <a:gd name="connsiteX1" fmla="*/ 121920 w 563880"/>
              <a:gd name="connsiteY1" fmla="*/ 1586090 h 1604210"/>
              <a:gd name="connsiteX2" fmla="*/ 167640 w 563880"/>
              <a:gd name="connsiteY2" fmla="*/ 1464170 h 1604210"/>
              <a:gd name="connsiteX3" fmla="*/ 175260 w 563880"/>
              <a:gd name="connsiteY3" fmla="*/ 923150 h 1604210"/>
              <a:gd name="connsiteX4" fmla="*/ 220980 w 563880"/>
              <a:gd name="connsiteY4" fmla="*/ 351650 h 1604210"/>
              <a:gd name="connsiteX5" fmla="*/ 236220 w 563880"/>
              <a:gd name="connsiteY5" fmla="*/ 8750 h 1604210"/>
              <a:gd name="connsiteX6" fmla="*/ 312420 w 563880"/>
              <a:gd name="connsiteY6" fmla="*/ 138290 h 1604210"/>
              <a:gd name="connsiteX7" fmla="*/ 335280 w 563880"/>
              <a:gd name="connsiteY7" fmla="*/ 526910 h 1604210"/>
              <a:gd name="connsiteX8" fmla="*/ 381000 w 563880"/>
              <a:gd name="connsiteY8" fmla="*/ 1006970 h 1604210"/>
              <a:gd name="connsiteX9" fmla="*/ 403860 w 563880"/>
              <a:gd name="connsiteY9" fmla="*/ 1235570 h 1604210"/>
              <a:gd name="connsiteX10" fmla="*/ 480060 w 563880"/>
              <a:gd name="connsiteY10" fmla="*/ 1387970 h 1604210"/>
              <a:gd name="connsiteX11" fmla="*/ 563880 w 563880"/>
              <a:gd name="connsiteY11" fmla="*/ 1464170 h 1604210"/>
              <a:gd name="connsiteX0" fmla="*/ 0 w 633730"/>
              <a:gd name="connsiteY0" fmla="*/ 1607680 h 1609278"/>
              <a:gd name="connsiteX1" fmla="*/ 191770 w 633730"/>
              <a:gd name="connsiteY1" fmla="*/ 1586090 h 1609278"/>
              <a:gd name="connsiteX2" fmla="*/ 237490 w 633730"/>
              <a:gd name="connsiteY2" fmla="*/ 1464170 h 1609278"/>
              <a:gd name="connsiteX3" fmla="*/ 245110 w 633730"/>
              <a:gd name="connsiteY3" fmla="*/ 923150 h 1609278"/>
              <a:gd name="connsiteX4" fmla="*/ 290830 w 633730"/>
              <a:gd name="connsiteY4" fmla="*/ 351650 h 1609278"/>
              <a:gd name="connsiteX5" fmla="*/ 306070 w 633730"/>
              <a:gd name="connsiteY5" fmla="*/ 8750 h 1609278"/>
              <a:gd name="connsiteX6" fmla="*/ 382270 w 633730"/>
              <a:gd name="connsiteY6" fmla="*/ 138290 h 1609278"/>
              <a:gd name="connsiteX7" fmla="*/ 405130 w 633730"/>
              <a:gd name="connsiteY7" fmla="*/ 526910 h 1609278"/>
              <a:gd name="connsiteX8" fmla="*/ 450850 w 633730"/>
              <a:gd name="connsiteY8" fmla="*/ 1006970 h 1609278"/>
              <a:gd name="connsiteX9" fmla="*/ 473710 w 633730"/>
              <a:gd name="connsiteY9" fmla="*/ 1235570 h 1609278"/>
              <a:gd name="connsiteX10" fmla="*/ 549910 w 633730"/>
              <a:gd name="connsiteY10" fmla="*/ 1387970 h 1609278"/>
              <a:gd name="connsiteX11" fmla="*/ 633730 w 633730"/>
              <a:gd name="connsiteY11" fmla="*/ 1464170 h 1609278"/>
              <a:gd name="connsiteX0" fmla="*/ 0 w 633730"/>
              <a:gd name="connsiteY0" fmla="*/ 1607680 h 1608011"/>
              <a:gd name="connsiteX1" fmla="*/ 125782 w 633730"/>
              <a:gd name="connsiteY1" fmla="*/ 1557810 h 1608011"/>
              <a:gd name="connsiteX2" fmla="*/ 237490 w 633730"/>
              <a:gd name="connsiteY2" fmla="*/ 1464170 h 1608011"/>
              <a:gd name="connsiteX3" fmla="*/ 245110 w 633730"/>
              <a:gd name="connsiteY3" fmla="*/ 923150 h 1608011"/>
              <a:gd name="connsiteX4" fmla="*/ 290830 w 633730"/>
              <a:gd name="connsiteY4" fmla="*/ 351650 h 1608011"/>
              <a:gd name="connsiteX5" fmla="*/ 306070 w 633730"/>
              <a:gd name="connsiteY5" fmla="*/ 8750 h 1608011"/>
              <a:gd name="connsiteX6" fmla="*/ 382270 w 633730"/>
              <a:gd name="connsiteY6" fmla="*/ 138290 h 1608011"/>
              <a:gd name="connsiteX7" fmla="*/ 405130 w 633730"/>
              <a:gd name="connsiteY7" fmla="*/ 526910 h 1608011"/>
              <a:gd name="connsiteX8" fmla="*/ 450850 w 633730"/>
              <a:gd name="connsiteY8" fmla="*/ 1006970 h 1608011"/>
              <a:gd name="connsiteX9" fmla="*/ 473710 w 633730"/>
              <a:gd name="connsiteY9" fmla="*/ 1235570 h 1608011"/>
              <a:gd name="connsiteX10" fmla="*/ 549910 w 633730"/>
              <a:gd name="connsiteY10" fmla="*/ 1387970 h 1608011"/>
              <a:gd name="connsiteX11" fmla="*/ 633730 w 633730"/>
              <a:gd name="connsiteY11" fmla="*/ 1464170 h 1608011"/>
              <a:gd name="connsiteX0" fmla="*/ 0 w 643157"/>
              <a:gd name="connsiteY0" fmla="*/ 1588827 h 1589450"/>
              <a:gd name="connsiteX1" fmla="*/ 135209 w 643157"/>
              <a:gd name="connsiteY1" fmla="*/ 1557810 h 1589450"/>
              <a:gd name="connsiteX2" fmla="*/ 246917 w 643157"/>
              <a:gd name="connsiteY2" fmla="*/ 1464170 h 1589450"/>
              <a:gd name="connsiteX3" fmla="*/ 254537 w 643157"/>
              <a:gd name="connsiteY3" fmla="*/ 923150 h 1589450"/>
              <a:gd name="connsiteX4" fmla="*/ 300257 w 643157"/>
              <a:gd name="connsiteY4" fmla="*/ 351650 h 1589450"/>
              <a:gd name="connsiteX5" fmla="*/ 315497 w 643157"/>
              <a:gd name="connsiteY5" fmla="*/ 8750 h 1589450"/>
              <a:gd name="connsiteX6" fmla="*/ 391697 w 643157"/>
              <a:gd name="connsiteY6" fmla="*/ 138290 h 1589450"/>
              <a:gd name="connsiteX7" fmla="*/ 414557 w 643157"/>
              <a:gd name="connsiteY7" fmla="*/ 526910 h 1589450"/>
              <a:gd name="connsiteX8" fmla="*/ 460277 w 643157"/>
              <a:gd name="connsiteY8" fmla="*/ 1006970 h 1589450"/>
              <a:gd name="connsiteX9" fmla="*/ 483137 w 643157"/>
              <a:gd name="connsiteY9" fmla="*/ 1235570 h 1589450"/>
              <a:gd name="connsiteX10" fmla="*/ 559337 w 643157"/>
              <a:gd name="connsiteY10" fmla="*/ 1387970 h 1589450"/>
              <a:gd name="connsiteX11" fmla="*/ 643157 w 643157"/>
              <a:gd name="connsiteY11" fmla="*/ 1464170 h 158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3157" h="1589450">
                <a:moveTo>
                  <a:pt x="0" y="1588827"/>
                </a:moveTo>
                <a:cubicBezTo>
                  <a:pt x="46990" y="1592637"/>
                  <a:pt x="94056" y="1578586"/>
                  <a:pt x="135209" y="1557810"/>
                </a:cubicBezTo>
                <a:cubicBezTo>
                  <a:pt x="176362" y="1537034"/>
                  <a:pt x="227029" y="1569947"/>
                  <a:pt x="246917" y="1464170"/>
                </a:cubicBezTo>
                <a:cubicBezTo>
                  <a:pt x="266805" y="1358393"/>
                  <a:pt x="245647" y="1108570"/>
                  <a:pt x="254537" y="923150"/>
                </a:cubicBezTo>
                <a:cubicBezTo>
                  <a:pt x="263427" y="737730"/>
                  <a:pt x="290097" y="504050"/>
                  <a:pt x="300257" y="351650"/>
                </a:cubicBezTo>
                <a:cubicBezTo>
                  <a:pt x="310417" y="199250"/>
                  <a:pt x="300257" y="44310"/>
                  <a:pt x="315497" y="8750"/>
                </a:cubicBezTo>
                <a:cubicBezTo>
                  <a:pt x="330737" y="-26810"/>
                  <a:pt x="375187" y="51930"/>
                  <a:pt x="391697" y="138290"/>
                </a:cubicBezTo>
                <a:cubicBezTo>
                  <a:pt x="408207" y="224650"/>
                  <a:pt x="403127" y="382130"/>
                  <a:pt x="414557" y="526910"/>
                </a:cubicBezTo>
                <a:cubicBezTo>
                  <a:pt x="425987" y="671690"/>
                  <a:pt x="448847" y="888860"/>
                  <a:pt x="460277" y="1006970"/>
                </a:cubicBezTo>
                <a:cubicBezTo>
                  <a:pt x="471707" y="1125080"/>
                  <a:pt x="466627" y="1172070"/>
                  <a:pt x="483137" y="1235570"/>
                </a:cubicBezTo>
                <a:cubicBezTo>
                  <a:pt x="499647" y="1299070"/>
                  <a:pt x="532667" y="1349870"/>
                  <a:pt x="559337" y="1387970"/>
                </a:cubicBezTo>
                <a:cubicBezTo>
                  <a:pt x="586007" y="1426070"/>
                  <a:pt x="614582" y="1445120"/>
                  <a:pt x="643157" y="1464170"/>
                </a:cubicBezTo>
              </a:path>
            </a:pathLst>
          </a:custGeom>
          <a:noFill/>
          <a:ln w="38100">
            <a:solidFill>
              <a:srgbClr val="F6C33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E71C2E4-FDF0-4E3B-B032-04F95B3A707F}"/>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26" name="TextBox 25">
            <a:extLst>
              <a:ext uri="{FF2B5EF4-FFF2-40B4-BE49-F238E27FC236}">
                <a16:creationId xmlns:a16="http://schemas.microsoft.com/office/drawing/2014/main" id="{B0A12A55-E37F-4789-9939-9AD71BCDE82A}"/>
              </a:ext>
            </a:extLst>
          </p:cNvPr>
          <p:cNvSpPr txBox="1"/>
          <p:nvPr/>
        </p:nvSpPr>
        <p:spPr>
          <a:xfrm>
            <a:off x="8544340" y="1039240"/>
            <a:ext cx="1426224" cy="461665"/>
          </a:xfrm>
          <a:prstGeom prst="rect">
            <a:avLst/>
          </a:prstGeom>
          <a:noFill/>
        </p:spPr>
        <p:txBody>
          <a:bodyPr wrap="none" rtlCol="0">
            <a:spAutoFit/>
          </a:bodyPr>
          <a:lstStyle/>
          <a:p>
            <a:pPr algn="r"/>
            <a:r>
              <a:rPr lang="en-US" sz="2400" b="1" dirty="0"/>
              <a:t>CONFLICT</a:t>
            </a:r>
            <a:endParaRPr lang="en-CA" sz="2400" b="1" dirty="0"/>
          </a:p>
        </p:txBody>
      </p:sp>
      <p:grpSp>
        <p:nvGrpSpPr>
          <p:cNvPr id="61" name="Group 60">
            <a:extLst>
              <a:ext uri="{FF2B5EF4-FFF2-40B4-BE49-F238E27FC236}">
                <a16:creationId xmlns:a16="http://schemas.microsoft.com/office/drawing/2014/main" id="{157CFD0E-4147-4ADB-98F1-6884F081BB61}"/>
              </a:ext>
            </a:extLst>
          </p:cNvPr>
          <p:cNvGrpSpPr/>
          <p:nvPr/>
        </p:nvGrpSpPr>
        <p:grpSpPr>
          <a:xfrm>
            <a:off x="332459" y="2254830"/>
            <a:ext cx="11835858" cy="4153874"/>
            <a:chOff x="332459" y="2254830"/>
            <a:chExt cx="11835858" cy="4153874"/>
          </a:xfrm>
        </p:grpSpPr>
        <p:sp>
          <p:nvSpPr>
            <p:cNvPr id="62" name="TextBox 61">
              <a:extLst>
                <a:ext uri="{FF2B5EF4-FFF2-40B4-BE49-F238E27FC236}">
                  <a16:creationId xmlns:a16="http://schemas.microsoft.com/office/drawing/2014/main" id="{B514B461-3EEE-4639-A228-DB8C3226FC43}"/>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63" name="TextBox 62">
              <a:extLst>
                <a:ext uri="{FF2B5EF4-FFF2-40B4-BE49-F238E27FC236}">
                  <a16:creationId xmlns:a16="http://schemas.microsoft.com/office/drawing/2014/main" id="{FAAB7DF9-3AB6-4E9B-9933-084E298F9BE8}"/>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64" name="TextBox 63">
              <a:extLst>
                <a:ext uri="{FF2B5EF4-FFF2-40B4-BE49-F238E27FC236}">
                  <a16:creationId xmlns:a16="http://schemas.microsoft.com/office/drawing/2014/main" id="{22FB4C99-A52C-49DB-AB4A-771B7F36AAB4}"/>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65" name="TextBox 64">
              <a:extLst>
                <a:ext uri="{FF2B5EF4-FFF2-40B4-BE49-F238E27FC236}">
                  <a16:creationId xmlns:a16="http://schemas.microsoft.com/office/drawing/2014/main" id="{F3E3F67F-A099-40D7-9E99-0977C77E670B}"/>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66" name="TextBox 65">
              <a:extLst>
                <a:ext uri="{FF2B5EF4-FFF2-40B4-BE49-F238E27FC236}">
                  <a16:creationId xmlns:a16="http://schemas.microsoft.com/office/drawing/2014/main" id="{6822C87B-A69E-4ED6-89CD-D480B2A5953A}"/>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67" name="TextBox 66">
              <a:extLst>
                <a:ext uri="{FF2B5EF4-FFF2-40B4-BE49-F238E27FC236}">
                  <a16:creationId xmlns:a16="http://schemas.microsoft.com/office/drawing/2014/main" id="{1624634E-164A-4146-89CE-A47FE9E1C527}"/>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68" name="Straight Connector 67">
              <a:extLst>
                <a:ext uri="{FF2B5EF4-FFF2-40B4-BE49-F238E27FC236}">
                  <a16:creationId xmlns:a16="http://schemas.microsoft.com/office/drawing/2014/main" id="{E93F04AD-0DD2-4EEE-A581-8979A8056493}"/>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D1C5DB3-4D4C-4E63-9C1D-393A43553BB4}"/>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81172A2-B5FA-4DC4-B19B-61220EA8C221}"/>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D3D1AD6-C9B7-4A21-89EA-83DA32183DF0}"/>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7D050843-C693-4155-98ED-0E1F8218C217}"/>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507789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1000"/>
                                        <p:tgtEl>
                                          <p:spTgt spid="2"/>
                                        </p:tgtEl>
                                      </p:cBhvr>
                                    </p:animEffect>
                                  </p:childTnLst>
                                </p:cTn>
                              </p:par>
                              <p:par>
                                <p:cTn id="15" presetID="22" presetClass="exit" presetSubtype="1" fill="hold" grpId="0" nodeType="withEffect">
                                  <p:stCondLst>
                                    <p:cond delay="0"/>
                                  </p:stCondLst>
                                  <p:childTnLst>
                                    <p:animEffect transition="out" filter="wipe(up)">
                                      <p:cBhvr>
                                        <p:cTn id="16" dur="2000"/>
                                        <p:tgtEl>
                                          <p:spTgt spid="25"/>
                                        </p:tgtEl>
                                      </p:cBhvr>
                                    </p:animEffect>
                                    <p:set>
                                      <p:cBhvr>
                                        <p:cTn id="17" dur="1" fill="hold">
                                          <p:stCondLst>
                                            <p:cond delay="1999"/>
                                          </p:stCondLst>
                                        </p:cTn>
                                        <p:tgtEl>
                                          <p:spTgt spid="25"/>
                                        </p:tgtEl>
                                        <p:attrNameLst>
                                          <p:attrName>style.visibility</p:attrName>
                                        </p:attrNameLst>
                                      </p:cBhvr>
                                      <p:to>
                                        <p:strVal val="hidden"/>
                                      </p:to>
                                    </p:set>
                                  </p:childTnLst>
                                </p:cTn>
                              </p:par>
                              <p:par>
                                <p:cTn id="18" presetID="10" presetClass="entr" presetSubtype="0" fill="hold" grpId="0" nodeType="withEffect">
                                  <p:stCondLst>
                                    <p:cond delay="50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2000"/>
                                        <p:tgtEl>
                                          <p:spTgt spid="36"/>
                                        </p:tgtEl>
                                      </p:cBhvr>
                                    </p:animEffect>
                                  </p:childTnLst>
                                </p:cTn>
                              </p:par>
                              <p:par>
                                <p:cTn id="21" presetID="10" presetClass="exit" presetSubtype="0" fill="hold" grpId="1" nodeType="withEffect">
                                  <p:stCondLst>
                                    <p:cond delay="500"/>
                                  </p:stCondLst>
                                  <p:childTnLst>
                                    <p:animEffect transition="out" filter="fade">
                                      <p:cBhvr>
                                        <p:cTn id="22" dur="2000"/>
                                        <p:tgtEl>
                                          <p:spTgt spid="25"/>
                                        </p:tgtEl>
                                      </p:cBhvr>
                                    </p:animEffect>
                                    <p:set>
                                      <p:cBhvr>
                                        <p:cTn id="23" dur="1" fill="hold">
                                          <p:stCondLst>
                                            <p:cond delay="1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36" grpId="0" animBg="1"/>
      <p:bldP spid="2" grpId="0" animBg="1"/>
      <p:bldP spid="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pic>
        <p:nvPicPr>
          <p:cNvPr id="168" name="Picture 167">
            <a:extLst>
              <a:ext uri="{FF2B5EF4-FFF2-40B4-BE49-F238E27FC236}">
                <a16:creationId xmlns:a16="http://schemas.microsoft.com/office/drawing/2014/main" id="{E121B984-40B4-4802-B72B-E01D5B9955D5}"/>
              </a:ext>
            </a:extLst>
          </p:cNvPr>
          <p:cNvPicPr>
            <a:picLocks noChangeAspect="1"/>
          </p:cNvPicPr>
          <p:nvPr/>
        </p:nvPicPr>
        <p:blipFill>
          <a:blip r:embed="rId3"/>
          <a:stretch>
            <a:fillRect/>
          </a:stretch>
        </p:blipFill>
        <p:spPr>
          <a:xfrm>
            <a:off x="5248695" y="971287"/>
            <a:ext cx="287594" cy="341796"/>
          </a:xfrm>
          <a:prstGeom prst="rect">
            <a:avLst/>
          </a:prstGeom>
        </p:spPr>
      </p:pic>
      <p:pic>
        <p:nvPicPr>
          <p:cNvPr id="166" name="Picture 165">
            <a:extLst>
              <a:ext uri="{FF2B5EF4-FFF2-40B4-BE49-F238E27FC236}">
                <a16:creationId xmlns:a16="http://schemas.microsoft.com/office/drawing/2014/main" id="{CAC43CB5-F291-4577-B8EC-ABBDA976BFA5}"/>
              </a:ext>
            </a:extLst>
          </p:cNvPr>
          <p:cNvPicPr>
            <a:picLocks noChangeAspect="1"/>
          </p:cNvPicPr>
          <p:nvPr/>
        </p:nvPicPr>
        <p:blipFill>
          <a:blip r:embed="rId4"/>
          <a:stretch>
            <a:fillRect/>
          </a:stretch>
        </p:blipFill>
        <p:spPr>
          <a:xfrm>
            <a:off x="667453" y="4954945"/>
            <a:ext cx="287594" cy="341796"/>
          </a:xfrm>
          <a:prstGeom prst="rect">
            <a:avLst/>
          </a:prstGeom>
        </p:spPr>
      </p:pic>
      <p:pic>
        <p:nvPicPr>
          <p:cNvPr id="167" name="Picture 166">
            <a:extLst>
              <a:ext uri="{FF2B5EF4-FFF2-40B4-BE49-F238E27FC236}">
                <a16:creationId xmlns:a16="http://schemas.microsoft.com/office/drawing/2014/main" id="{ADC7C9CD-2FC2-496B-BCB7-F073136EC043}"/>
              </a:ext>
            </a:extLst>
          </p:cNvPr>
          <p:cNvPicPr>
            <a:picLocks noChangeAspect="1"/>
          </p:cNvPicPr>
          <p:nvPr/>
        </p:nvPicPr>
        <p:blipFill>
          <a:blip r:embed="rId5"/>
          <a:stretch>
            <a:fillRect/>
          </a:stretch>
        </p:blipFill>
        <p:spPr>
          <a:xfrm>
            <a:off x="492290" y="4937707"/>
            <a:ext cx="287594" cy="341796"/>
          </a:xfrm>
          <a:prstGeom prst="rect">
            <a:avLst/>
          </a:prstGeom>
        </p:spPr>
      </p:pic>
      <p:grpSp>
        <p:nvGrpSpPr>
          <p:cNvPr id="62" name="Group 61"/>
          <p:cNvGrpSpPr/>
          <p:nvPr/>
        </p:nvGrpSpPr>
        <p:grpSpPr>
          <a:xfrm rot="16200000" flipV="1">
            <a:off x="3068712" y="-2363267"/>
            <a:ext cx="6424826" cy="11470672"/>
            <a:chOff x="2062976" y="1131759"/>
            <a:chExt cx="8452624" cy="4572000"/>
          </a:xfrm>
        </p:grpSpPr>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grpSp>
        <p:nvGrpSpPr>
          <p:cNvPr id="2" name="Group 1">
            <a:extLst>
              <a:ext uri="{FF2B5EF4-FFF2-40B4-BE49-F238E27FC236}">
                <a16:creationId xmlns:a16="http://schemas.microsoft.com/office/drawing/2014/main" id="{AAC0A4B0-DA85-4711-862D-E64AE808534C}"/>
              </a:ext>
            </a:extLst>
          </p:cNvPr>
          <p:cNvGrpSpPr/>
          <p:nvPr/>
        </p:nvGrpSpPr>
        <p:grpSpPr>
          <a:xfrm>
            <a:off x="663211" y="410672"/>
            <a:ext cx="5964230" cy="5063004"/>
            <a:chOff x="663211" y="410672"/>
            <a:chExt cx="5964230" cy="5063004"/>
          </a:xfrm>
        </p:grpSpPr>
        <p:cxnSp>
          <p:nvCxnSpPr>
            <p:cNvPr id="3" name="Straight Arrow Connector 2"/>
            <p:cNvCxnSpPr>
              <a:cxnSpLocks/>
            </p:cNvCxnSpPr>
            <p:nvPr/>
          </p:nvCxnSpPr>
          <p:spPr>
            <a:xfrm flipV="1">
              <a:off x="6497510" y="521193"/>
              <a:ext cx="129931" cy="41086"/>
            </a:xfrm>
            <a:prstGeom prst="straightConnector1">
              <a:avLst/>
            </a:prstGeom>
            <a:ln w="31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a:cxnSpLocks/>
            </p:cNvCxnSpPr>
            <p:nvPr/>
          </p:nvCxnSpPr>
          <p:spPr>
            <a:xfrm flipV="1">
              <a:off x="1917001" y="1265921"/>
              <a:ext cx="3330220" cy="3938129"/>
            </a:xfrm>
            <a:prstGeom prst="straightConnector1">
              <a:avLst/>
            </a:prstGeom>
            <a:ln w="3175">
              <a:solidFill>
                <a:srgbClr val="548235"/>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stCxn id="127" idx="2"/>
            </p:cNvCxnSpPr>
            <p:nvPr/>
          </p:nvCxnSpPr>
          <p:spPr>
            <a:xfrm flipH="1">
              <a:off x="887196" y="2243378"/>
              <a:ext cx="324195" cy="2621567"/>
            </a:xfrm>
            <a:prstGeom prst="straightConnector1">
              <a:avLst/>
            </a:prstGeom>
            <a:ln w="31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H="1">
              <a:off x="695161" y="3204415"/>
              <a:ext cx="113269" cy="1656871"/>
            </a:xfrm>
            <a:prstGeom prst="straightConnector1">
              <a:avLst/>
            </a:prstGeom>
            <a:ln w="3175">
              <a:solidFill>
                <a:srgbClr val="7F6000"/>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cxnSpLocks/>
            </p:cNvCxnSpPr>
            <p:nvPr/>
          </p:nvCxnSpPr>
          <p:spPr>
            <a:xfrm flipH="1">
              <a:off x="4260890" y="868852"/>
              <a:ext cx="1019868" cy="489939"/>
            </a:xfrm>
            <a:prstGeom prst="straightConnector1">
              <a:avLst/>
            </a:prstGeom>
            <a:ln w="31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06" name="Group 105"/>
            <p:cNvGrpSpPr/>
            <p:nvPr/>
          </p:nvGrpSpPr>
          <p:grpSpPr>
            <a:xfrm>
              <a:off x="5251593" y="648024"/>
              <a:ext cx="317716" cy="307777"/>
              <a:chOff x="5251593" y="648024"/>
              <a:chExt cx="317716" cy="307777"/>
            </a:xfrm>
          </p:grpSpPr>
          <p:pic>
            <p:nvPicPr>
              <p:cNvPr id="123" name="Picture 122"/>
              <p:cNvPicPr>
                <a:picLocks noChangeAspect="1"/>
              </p:cNvPicPr>
              <p:nvPr/>
            </p:nvPicPr>
            <p:blipFill>
              <a:blip r:embed="rId6"/>
              <a:stretch>
                <a:fillRect/>
              </a:stretch>
            </p:blipFill>
            <p:spPr>
              <a:xfrm>
                <a:off x="5293134" y="694610"/>
                <a:ext cx="227652" cy="229048"/>
              </a:xfrm>
              <a:prstGeom prst="rect">
                <a:avLst/>
              </a:prstGeom>
            </p:spPr>
          </p:pic>
          <p:sp>
            <p:nvSpPr>
              <p:cNvPr id="124" name="Rectangle 123"/>
              <p:cNvSpPr/>
              <p:nvPr/>
            </p:nvSpPr>
            <p:spPr>
              <a:xfrm>
                <a:off x="5251593" y="648024"/>
                <a:ext cx="317716" cy="307777"/>
              </a:xfrm>
              <a:prstGeom prst="rect">
                <a:avLst/>
              </a:prstGeom>
            </p:spPr>
            <p:txBody>
              <a:bodyPr wrap="none">
                <a:spAutoFit/>
              </a:bodyPr>
              <a:lstStyle/>
              <a:p>
                <a:r>
                  <a:rPr lang="en-US" sz="1400" b="1" dirty="0">
                    <a:solidFill>
                      <a:srgbClr val="197EC6"/>
                    </a:solidFill>
                    <a:latin typeface="Century Gothic" panose="020B0502020202020204" pitchFamily="34" charset="0"/>
                  </a:rPr>
                  <a:t>A</a:t>
                </a:r>
                <a:endParaRPr lang="en-US" sz="1400" b="1" dirty="0">
                  <a:solidFill>
                    <a:srgbClr val="197EC6"/>
                  </a:solidFill>
                </a:endParaRPr>
              </a:p>
            </p:txBody>
          </p:sp>
        </p:grpSp>
        <p:grpSp>
          <p:nvGrpSpPr>
            <p:cNvPr id="125" name="Group 124"/>
            <p:cNvGrpSpPr/>
            <p:nvPr/>
          </p:nvGrpSpPr>
          <p:grpSpPr>
            <a:xfrm>
              <a:off x="1052533" y="1935601"/>
              <a:ext cx="317716" cy="307777"/>
              <a:chOff x="1052533" y="1935601"/>
              <a:chExt cx="317716" cy="307777"/>
            </a:xfrm>
          </p:grpSpPr>
          <p:pic>
            <p:nvPicPr>
              <p:cNvPr id="126" name="Picture 125"/>
              <p:cNvPicPr>
                <a:picLocks noChangeAspect="1"/>
              </p:cNvPicPr>
              <p:nvPr/>
            </p:nvPicPr>
            <p:blipFill>
              <a:blip r:embed="rId7"/>
              <a:stretch>
                <a:fillRect/>
              </a:stretch>
            </p:blipFill>
            <p:spPr>
              <a:xfrm>
                <a:off x="1094459" y="1988374"/>
                <a:ext cx="222940" cy="222940"/>
              </a:xfrm>
              <a:prstGeom prst="rect">
                <a:avLst/>
              </a:prstGeom>
            </p:spPr>
          </p:pic>
          <p:sp>
            <p:nvSpPr>
              <p:cNvPr id="127" name="Rectangle 126"/>
              <p:cNvSpPr/>
              <p:nvPr/>
            </p:nvSpPr>
            <p:spPr>
              <a:xfrm>
                <a:off x="1052533" y="1935601"/>
                <a:ext cx="317716" cy="307777"/>
              </a:xfrm>
              <a:prstGeom prst="rect">
                <a:avLst/>
              </a:prstGeom>
            </p:spPr>
            <p:txBody>
              <a:bodyPr wrap="none">
                <a:spAutoFit/>
              </a:bodyPr>
              <a:lstStyle/>
              <a:p>
                <a:r>
                  <a:rPr lang="en-US" sz="1400" b="1" dirty="0">
                    <a:solidFill>
                      <a:srgbClr val="7030A0"/>
                    </a:solidFill>
                    <a:latin typeface="Century Gothic" panose="020B0502020202020204" pitchFamily="34" charset="0"/>
                  </a:rPr>
                  <a:t>A</a:t>
                </a:r>
                <a:endParaRPr lang="en-US" sz="1400" b="1" dirty="0">
                  <a:solidFill>
                    <a:srgbClr val="7030A0"/>
                  </a:solidFill>
                </a:endParaRPr>
              </a:p>
            </p:txBody>
          </p:sp>
        </p:grpSp>
        <p:grpSp>
          <p:nvGrpSpPr>
            <p:cNvPr id="128" name="Group 127"/>
            <p:cNvGrpSpPr/>
            <p:nvPr/>
          </p:nvGrpSpPr>
          <p:grpSpPr>
            <a:xfrm>
              <a:off x="663211" y="2892610"/>
              <a:ext cx="317716" cy="307777"/>
              <a:chOff x="663211" y="2892610"/>
              <a:chExt cx="317716" cy="307777"/>
            </a:xfrm>
          </p:grpSpPr>
          <p:pic>
            <p:nvPicPr>
              <p:cNvPr id="129" name="Picture 128"/>
              <p:cNvPicPr>
                <a:picLocks noChangeAspect="1"/>
              </p:cNvPicPr>
              <p:nvPr/>
            </p:nvPicPr>
            <p:blipFill>
              <a:blip r:embed="rId8"/>
              <a:stretch>
                <a:fillRect/>
              </a:stretch>
            </p:blipFill>
            <p:spPr>
              <a:xfrm>
                <a:off x="695161" y="2935632"/>
                <a:ext cx="243350" cy="243350"/>
              </a:xfrm>
              <a:prstGeom prst="rect">
                <a:avLst/>
              </a:prstGeom>
            </p:spPr>
          </p:pic>
          <p:sp>
            <p:nvSpPr>
              <p:cNvPr id="130" name="Rectangle 129"/>
              <p:cNvSpPr/>
              <p:nvPr/>
            </p:nvSpPr>
            <p:spPr>
              <a:xfrm>
                <a:off x="663211" y="2892610"/>
                <a:ext cx="317716" cy="307777"/>
              </a:xfrm>
              <a:prstGeom prst="rect">
                <a:avLst/>
              </a:prstGeom>
            </p:spPr>
            <p:txBody>
              <a:bodyPr wrap="none">
                <a:spAutoFit/>
              </a:bodyPr>
              <a:lstStyle/>
              <a:p>
                <a:r>
                  <a:rPr lang="en-US" sz="1400" b="1" dirty="0">
                    <a:solidFill>
                      <a:srgbClr val="7F6000"/>
                    </a:solidFill>
                    <a:latin typeface="Century Gothic" panose="020B0502020202020204" pitchFamily="34" charset="0"/>
                  </a:rPr>
                  <a:t>A</a:t>
                </a:r>
                <a:endParaRPr lang="en-US" sz="1400" b="1" dirty="0">
                  <a:solidFill>
                    <a:srgbClr val="7F6000"/>
                  </a:solidFill>
                </a:endParaRPr>
              </a:p>
            </p:txBody>
          </p:sp>
        </p:grpSp>
        <p:grpSp>
          <p:nvGrpSpPr>
            <p:cNvPr id="131" name="Group 130"/>
            <p:cNvGrpSpPr/>
            <p:nvPr/>
          </p:nvGrpSpPr>
          <p:grpSpPr>
            <a:xfrm>
              <a:off x="1633321" y="5165899"/>
              <a:ext cx="317716" cy="307777"/>
              <a:chOff x="1633321" y="5165899"/>
              <a:chExt cx="317716" cy="307777"/>
            </a:xfrm>
          </p:grpSpPr>
          <p:pic>
            <p:nvPicPr>
              <p:cNvPr id="132" name="Picture 131"/>
              <p:cNvPicPr>
                <a:picLocks noChangeAspect="1"/>
              </p:cNvPicPr>
              <p:nvPr/>
            </p:nvPicPr>
            <p:blipFill>
              <a:blip r:embed="rId9"/>
              <a:stretch>
                <a:fillRect/>
              </a:stretch>
            </p:blipFill>
            <p:spPr>
              <a:xfrm>
                <a:off x="1670481" y="5204046"/>
                <a:ext cx="244264" cy="245762"/>
              </a:xfrm>
              <a:prstGeom prst="rect">
                <a:avLst/>
              </a:prstGeom>
            </p:spPr>
          </p:pic>
          <p:sp>
            <p:nvSpPr>
              <p:cNvPr id="144" name="Rectangle 143"/>
              <p:cNvSpPr/>
              <p:nvPr/>
            </p:nvSpPr>
            <p:spPr>
              <a:xfrm>
                <a:off x="1633321" y="5165899"/>
                <a:ext cx="317716" cy="307777"/>
              </a:xfrm>
              <a:prstGeom prst="rect">
                <a:avLst/>
              </a:prstGeom>
            </p:spPr>
            <p:txBody>
              <a:bodyPr wrap="none">
                <a:spAutoFit/>
              </a:bodyPr>
              <a:lstStyle/>
              <a:p>
                <a:r>
                  <a:rPr lang="en-US" sz="1400" b="1" dirty="0">
                    <a:solidFill>
                      <a:srgbClr val="548235"/>
                    </a:solidFill>
                    <a:latin typeface="Century Gothic" panose="020B0502020202020204" pitchFamily="34" charset="0"/>
                  </a:rPr>
                  <a:t>A</a:t>
                </a:r>
                <a:endParaRPr lang="en-US" sz="1400" b="1" dirty="0">
                  <a:solidFill>
                    <a:srgbClr val="548235"/>
                  </a:solidFill>
                </a:endParaRPr>
              </a:p>
            </p:txBody>
          </p:sp>
        </p:grpSp>
        <p:pic>
          <p:nvPicPr>
            <p:cNvPr id="149" name="Picture 148"/>
            <p:cNvPicPr>
              <a:picLocks noChangeAspect="1"/>
            </p:cNvPicPr>
            <p:nvPr/>
          </p:nvPicPr>
          <p:blipFill>
            <a:blip r:embed="rId10"/>
            <a:stretch>
              <a:fillRect/>
            </a:stretch>
          </p:blipFill>
          <p:spPr>
            <a:xfrm>
              <a:off x="6235618" y="410672"/>
              <a:ext cx="312152" cy="370078"/>
            </a:xfrm>
            <a:prstGeom prst="rect">
              <a:avLst/>
            </a:prstGeom>
          </p:spPr>
        </p:pic>
      </p:gr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pic>
        <p:nvPicPr>
          <p:cNvPr id="164" name="Picture 163">
            <a:extLst>
              <a:ext uri="{FF2B5EF4-FFF2-40B4-BE49-F238E27FC236}">
                <a16:creationId xmlns:a16="http://schemas.microsoft.com/office/drawing/2014/main" id="{F1EF3CA4-76CB-4B4A-A361-53FFE0520D3C}"/>
              </a:ext>
            </a:extLst>
          </p:cNvPr>
          <p:cNvPicPr>
            <a:picLocks noChangeAspect="1"/>
          </p:cNvPicPr>
          <p:nvPr/>
        </p:nvPicPr>
        <p:blipFill>
          <a:blip r:embed="rId11"/>
          <a:stretch>
            <a:fillRect/>
          </a:stretch>
        </p:blipFill>
        <p:spPr>
          <a:xfrm>
            <a:off x="6582546" y="347918"/>
            <a:ext cx="287594" cy="341796"/>
          </a:xfrm>
          <a:prstGeom prst="rect">
            <a:avLst/>
          </a:prstGeom>
        </p:spPr>
      </p:pic>
      <p:pic>
        <p:nvPicPr>
          <p:cNvPr id="165" name="Picture 164">
            <a:extLst>
              <a:ext uri="{FF2B5EF4-FFF2-40B4-BE49-F238E27FC236}">
                <a16:creationId xmlns:a16="http://schemas.microsoft.com/office/drawing/2014/main" id="{9CC5D495-963E-4C04-AF27-E49C034F7CED}"/>
              </a:ext>
            </a:extLst>
          </p:cNvPr>
          <p:cNvPicPr>
            <a:picLocks noChangeAspect="1"/>
          </p:cNvPicPr>
          <p:nvPr/>
        </p:nvPicPr>
        <p:blipFill>
          <a:blip r:embed="rId12"/>
          <a:stretch>
            <a:fillRect/>
          </a:stretch>
        </p:blipFill>
        <p:spPr>
          <a:xfrm>
            <a:off x="3973296" y="1304066"/>
            <a:ext cx="287594" cy="341796"/>
          </a:xfrm>
          <a:prstGeom prst="rect">
            <a:avLst/>
          </a:prstGeom>
        </p:spPr>
      </p:pic>
      <p:sp>
        <p:nvSpPr>
          <p:cNvPr id="169" name="Rectangle 168">
            <a:extLst>
              <a:ext uri="{FF2B5EF4-FFF2-40B4-BE49-F238E27FC236}">
                <a16:creationId xmlns:a16="http://schemas.microsoft.com/office/drawing/2014/main" id="{6B9B1B26-8A0F-4186-BA59-270F183D13B5}"/>
              </a:ext>
            </a:extLst>
          </p:cNvPr>
          <p:cNvSpPr/>
          <p:nvPr/>
        </p:nvSpPr>
        <p:spPr>
          <a:xfrm>
            <a:off x="5251592" y="3814515"/>
            <a:ext cx="6137549" cy="2068277"/>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extBox 169">
            <a:extLst>
              <a:ext uri="{FF2B5EF4-FFF2-40B4-BE49-F238E27FC236}">
                <a16:creationId xmlns:a16="http://schemas.microsoft.com/office/drawing/2014/main" id="{BB82A244-1ED5-4A5B-BE78-82AE5ED4A556}"/>
              </a:ext>
            </a:extLst>
          </p:cNvPr>
          <p:cNvSpPr txBox="1"/>
          <p:nvPr/>
        </p:nvSpPr>
        <p:spPr>
          <a:xfrm>
            <a:off x="824108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97%  1,632</a:t>
            </a:r>
          </a:p>
        </p:txBody>
      </p:sp>
      <p:sp>
        <p:nvSpPr>
          <p:cNvPr id="171" name="TextBox 170">
            <a:extLst>
              <a:ext uri="{FF2B5EF4-FFF2-40B4-BE49-F238E27FC236}">
                <a16:creationId xmlns:a16="http://schemas.microsoft.com/office/drawing/2014/main" id="{2730E0E0-B927-459F-AABF-A4098AF0F017}"/>
              </a:ext>
            </a:extLst>
          </p:cNvPr>
          <p:cNvSpPr txBox="1"/>
          <p:nvPr/>
        </p:nvSpPr>
        <p:spPr>
          <a:xfrm>
            <a:off x="5241941" y="4546392"/>
            <a:ext cx="1259453" cy="314894"/>
          </a:xfrm>
          <a:prstGeom prst="rect">
            <a:avLst/>
          </a:prstGeom>
          <a:noFill/>
          <a:ln w="3175">
            <a:noFill/>
          </a:ln>
        </p:spPr>
        <p:txBody>
          <a:bodyPr wrap="square" rtlCol="0">
            <a:spAutoFit/>
          </a:bodyPr>
          <a:lstStyle/>
          <a:p>
            <a:pPr algn="r">
              <a:lnSpc>
                <a:spcPts val="1900"/>
              </a:lnSpc>
            </a:pPr>
            <a:r>
              <a:rPr lang="en-US" sz="1400" b="1" dirty="0">
                <a:solidFill>
                  <a:srgbClr val="C00000"/>
                </a:solidFill>
                <a:latin typeface="Century Gothic" panose="020B0502020202020204" pitchFamily="34" charset="0"/>
              </a:rPr>
              <a:t>TV</a:t>
            </a:r>
          </a:p>
        </p:txBody>
      </p:sp>
      <p:sp>
        <p:nvSpPr>
          <p:cNvPr id="172" name="TextBox 171">
            <a:extLst>
              <a:ext uri="{FF2B5EF4-FFF2-40B4-BE49-F238E27FC236}">
                <a16:creationId xmlns:a16="http://schemas.microsoft.com/office/drawing/2014/main" id="{88EFE52A-8EC4-4739-B9FE-C38E263F3FD0}"/>
              </a:ext>
            </a:extLst>
          </p:cNvPr>
          <p:cNvSpPr txBox="1"/>
          <p:nvPr/>
        </p:nvSpPr>
        <p:spPr>
          <a:xfrm>
            <a:off x="8181549"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88%     913</a:t>
            </a:r>
          </a:p>
          <a:p>
            <a:pPr algn="r">
              <a:lnSpc>
                <a:spcPts val="1900"/>
              </a:lnSpc>
            </a:pPr>
            <a:r>
              <a:rPr lang="en-US" sz="1400" dirty="0">
                <a:solidFill>
                  <a:srgbClr val="7030A0"/>
                </a:solidFill>
                <a:latin typeface="Century Gothic" panose="020B0502020202020204" pitchFamily="34" charset="0"/>
              </a:rPr>
              <a:t>54%       64</a:t>
            </a:r>
          </a:p>
          <a:p>
            <a:pPr algn="r">
              <a:lnSpc>
                <a:spcPts val="1900"/>
              </a:lnSpc>
            </a:pPr>
            <a:r>
              <a:rPr lang="en-US" sz="1400" dirty="0">
                <a:solidFill>
                  <a:srgbClr val="7F6000"/>
                </a:solidFill>
                <a:latin typeface="Century Gothic" panose="020B0502020202020204" pitchFamily="34" charset="0"/>
              </a:rPr>
              <a:t>54%       20</a:t>
            </a:r>
          </a:p>
          <a:p>
            <a:pPr algn="r">
              <a:lnSpc>
                <a:spcPts val="1900"/>
              </a:lnSpc>
            </a:pPr>
            <a:r>
              <a:rPr lang="en-US" sz="1400" dirty="0">
                <a:solidFill>
                  <a:srgbClr val="548235"/>
                </a:solidFill>
                <a:latin typeface="Century Gothic" panose="020B0502020202020204" pitchFamily="34" charset="0"/>
              </a:rPr>
              <a:t>91%  1,266</a:t>
            </a:r>
          </a:p>
        </p:txBody>
      </p:sp>
      <p:sp>
        <p:nvSpPr>
          <p:cNvPr id="173" name="TextBox 172">
            <a:extLst>
              <a:ext uri="{FF2B5EF4-FFF2-40B4-BE49-F238E27FC236}">
                <a16:creationId xmlns:a16="http://schemas.microsoft.com/office/drawing/2014/main" id="{DE2C4324-31F2-4D18-B415-17874A56A3E8}"/>
              </a:ext>
            </a:extLst>
          </p:cNvPr>
          <p:cNvSpPr txBox="1"/>
          <p:nvPr/>
        </p:nvSpPr>
        <p:spPr>
          <a:xfrm>
            <a:off x="5240015" y="4773377"/>
            <a:ext cx="1259453" cy="1066959"/>
          </a:xfrm>
          <a:prstGeom prst="rect">
            <a:avLst/>
          </a:prstGeom>
          <a:noFill/>
          <a:ln w="3175">
            <a:noFill/>
          </a:ln>
        </p:spPr>
        <p:txBody>
          <a:bodyPr wrap="square" rtlCol="0">
            <a:spAutoFit/>
          </a:bodyPr>
          <a:lstStyle/>
          <a:p>
            <a:pPr algn="r">
              <a:lnSpc>
                <a:spcPts val="1900"/>
              </a:lnSpc>
            </a:pPr>
            <a:r>
              <a:rPr lang="en-US" sz="1400" b="1" dirty="0">
                <a:solidFill>
                  <a:srgbClr val="0070C0"/>
                </a:solidFill>
                <a:latin typeface="Century Gothic" panose="020B0502020202020204" pitchFamily="34" charset="0"/>
              </a:rPr>
              <a:t>RADIO</a:t>
            </a:r>
          </a:p>
          <a:p>
            <a:pPr algn="r">
              <a:lnSpc>
                <a:spcPts val="1900"/>
              </a:lnSpc>
            </a:pPr>
            <a:r>
              <a:rPr lang="en-US" sz="1400" b="1" dirty="0">
                <a:solidFill>
                  <a:srgbClr val="7030A0"/>
                </a:solidFill>
                <a:latin typeface="Century Gothic" panose="020B0502020202020204" pitchFamily="34" charset="0"/>
              </a:rPr>
              <a:t>NEWSPAPER</a:t>
            </a:r>
          </a:p>
          <a:p>
            <a:pPr algn="r">
              <a:lnSpc>
                <a:spcPts val="1900"/>
              </a:lnSpc>
            </a:pPr>
            <a:r>
              <a:rPr lang="en-US" sz="1400" b="1" dirty="0">
                <a:solidFill>
                  <a:srgbClr val="7F6000"/>
                </a:solidFill>
                <a:latin typeface="Century Gothic" panose="020B0502020202020204" pitchFamily="34" charset="0"/>
              </a:rPr>
              <a:t>MAGAZINE</a:t>
            </a:r>
          </a:p>
          <a:p>
            <a:pPr algn="r">
              <a:lnSpc>
                <a:spcPts val="1900"/>
              </a:lnSpc>
            </a:pPr>
            <a:r>
              <a:rPr lang="en-US" sz="1400" b="1" dirty="0">
                <a:solidFill>
                  <a:srgbClr val="548235"/>
                </a:solidFill>
                <a:latin typeface="Century Gothic" panose="020B0502020202020204" pitchFamily="34" charset="0"/>
              </a:rPr>
              <a:t>INTERNET</a:t>
            </a:r>
          </a:p>
        </p:txBody>
      </p:sp>
      <p:sp>
        <p:nvSpPr>
          <p:cNvPr id="174" name="TextBox 173">
            <a:extLst>
              <a:ext uri="{FF2B5EF4-FFF2-40B4-BE49-F238E27FC236}">
                <a16:creationId xmlns:a16="http://schemas.microsoft.com/office/drawing/2014/main" id="{D0207304-CF73-4CD2-94DB-D75DBEA85735}"/>
              </a:ext>
            </a:extLst>
          </p:cNvPr>
          <p:cNvSpPr txBox="1"/>
          <p:nvPr/>
        </p:nvSpPr>
        <p:spPr>
          <a:xfrm>
            <a:off x="6283389" y="3887282"/>
            <a:ext cx="4055183" cy="338554"/>
          </a:xfrm>
          <a:prstGeom prst="rect">
            <a:avLst/>
          </a:prstGeom>
          <a:noFill/>
          <a:ln w="3175">
            <a:noFill/>
          </a:ln>
        </p:spPr>
        <p:txBody>
          <a:bodyPr wrap="square" rtlCol="0">
            <a:spAutoFit/>
          </a:bodyPr>
          <a:lstStyle/>
          <a:p>
            <a:pPr algn="ctr"/>
            <a:r>
              <a:rPr lang="en-US" sz="1600" dirty="0">
                <a:latin typeface="Century Gothic" panose="020B0502020202020204" pitchFamily="34" charset="0"/>
              </a:rPr>
              <a:t>Adults Weekly Reach/Minutes</a:t>
            </a:r>
          </a:p>
        </p:txBody>
      </p:sp>
      <p:pic>
        <p:nvPicPr>
          <p:cNvPr id="177" name="Picture 176">
            <a:extLst>
              <a:ext uri="{FF2B5EF4-FFF2-40B4-BE49-F238E27FC236}">
                <a16:creationId xmlns:a16="http://schemas.microsoft.com/office/drawing/2014/main" id="{3EBC15AF-C6DF-4C1E-A776-BEAB8A7DAB7A}"/>
              </a:ext>
            </a:extLst>
          </p:cNvPr>
          <p:cNvPicPr>
            <a:picLocks noChangeAspect="1"/>
          </p:cNvPicPr>
          <p:nvPr/>
        </p:nvPicPr>
        <p:blipFill>
          <a:blip r:embed="rId11"/>
          <a:stretch>
            <a:fillRect/>
          </a:stretch>
        </p:blipFill>
        <p:spPr>
          <a:xfrm>
            <a:off x="8096488" y="4539086"/>
            <a:ext cx="287594" cy="341796"/>
          </a:xfrm>
          <a:prstGeom prst="rect">
            <a:avLst/>
          </a:prstGeom>
        </p:spPr>
      </p:pic>
      <p:pic>
        <p:nvPicPr>
          <p:cNvPr id="178" name="Picture 177">
            <a:extLst>
              <a:ext uri="{FF2B5EF4-FFF2-40B4-BE49-F238E27FC236}">
                <a16:creationId xmlns:a16="http://schemas.microsoft.com/office/drawing/2014/main" id="{501E4902-E8D8-4F4E-8CA4-73BDC8B1AE5E}"/>
              </a:ext>
            </a:extLst>
          </p:cNvPr>
          <p:cNvPicPr>
            <a:picLocks noChangeAspect="1"/>
          </p:cNvPicPr>
          <p:nvPr/>
        </p:nvPicPr>
        <p:blipFill>
          <a:blip r:embed="rId12"/>
          <a:stretch>
            <a:fillRect/>
          </a:stretch>
        </p:blipFill>
        <p:spPr>
          <a:xfrm>
            <a:off x="8096488" y="4771602"/>
            <a:ext cx="287594" cy="341796"/>
          </a:xfrm>
          <a:prstGeom prst="rect">
            <a:avLst/>
          </a:prstGeom>
        </p:spPr>
      </p:pic>
      <p:pic>
        <p:nvPicPr>
          <p:cNvPr id="179" name="Picture 178">
            <a:extLst>
              <a:ext uri="{FF2B5EF4-FFF2-40B4-BE49-F238E27FC236}">
                <a16:creationId xmlns:a16="http://schemas.microsoft.com/office/drawing/2014/main" id="{15284D6A-B0BC-4D71-B4DC-553AC447821F}"/>
              </a:ext>
            </a:extLst>
          </p:cNvPr>
          <p:cNvPicPr>
            <a:picLocks noChangeAspect="1"/>
          </p:cNvPicPr>
          <p:nvPr/>
        </p:nvPicPr>
        <p:blipFill>
          <a:blip r:embed="rId5"/>
          <a:stretch>
            <a:fillRect/>
          </a:stretch>
        </p:blipFill>
        <p:spPr>
          <a:xfrm>
            <a:off x="8096488" y="5247260"/>
            <a:ext cx="287594" cy="341796"/>
          </a:xfrm>
          <a:prstGeom prst="rect">
            <a:avLst/>
          </a:prstGeom>
        </p:spPr>
      </p:pic>
      <p:pic>
        <p:nvPicPr>
          <p:cNvPr id="180" name="Picture 179">
            <a:extLst>
              <a:ext uri="{FF2B5EF4-FFF2-40B4-BE49-F238E27FC236}">
                <a16:creationId xmlns:a16="http://schemas.microsoft.com/office/drawing/2014/main" id="{4354B7FF-2D0D-4F87-AA2F-2BB67E8CA1F1}"/>
              </a:ext>
            </a:extLst>
          </p:cNvPr>
          <p:cNvPicPr>
            <a:picLocks noChangeAspect="1"/>
          </p:cNvPicPr>
          <p:nvPr/>
        </p:nvPicPr>
        <p:blipFill>
          <a:blip r:embed="rId4"/>
          <a:stretch>
            <a:fillRect/>
          </a:stretch>
        </p:blipFill>
        <p:spPr>
          <a:xfrm>
            <a:off x="8096488" y="5010575"/>
            <a:ext cx="287594" cy="341796"/>
          </a:xfrm>
          <a:prstGeom prst="rect">
            <a:avLst/>
          </a:prstGeom>
        </p:spPr>
      </p:pic>
      <p:pic>
        <p:nvPicPr>
          <p:cNvPr id="181" name="Picture 180">
            <a:extLst>
              <a:ext uri="{FF2B5EF4-FFF2-40B4-BE49-F238E27FC236}">
                <a16:creationId xmlns:a16="http://schemas.microsoft.com/office/drawing/2014/main" id="{CE23742C-F26C-4A30-9A98-8462500FEE28}"/>
              </a:ext>
            </a:extLst>
          </p:cNvPr>
          <p:cNvPicPr>
            <a:picLocks noChangeAspect="1"/>
          </p:cNvPicPr>
          <p:nvPr/>
        </p:nvPicPr>
        <p:blipFill>
          <a:blip r:embed="rId3"/>
          <a:stretch>
            <a:fillRect/>
          </a:stretch>
        </p:blipFill>
        <p:spPr>
          <a:xfrm>
            <a:off x="8096488" y="5491924"/>
            <a:ext cx="287594" cy="341796"/>
          </a:xfrm>
          <a:prstGeom prst="rect">
            <a:avLst/>
          </a:prstGeom>
        </p:spPr>
      </p:pic>
      <p:cxnSp>
        <p:nvCxnSpPr>
          <p:cNvPr id="209" name="Straight Connector 208">
            <a:extLst>
              <a:ext uri="{FF2B5EF4-FFF2-40B4-BE49-F238E27FC236}">
                <a16:creationId xmlns:a16="http://schemas.microsoft.com/office/drawing/2014/main" id="{7300EC67-7DCB-468D-AF76-3F78207408FD}"/>
              </a:ext>
            </a:extLst>
          </p:cNvPr>
          <p:cNvCxnSpPr>
            <a:cxnSpLocks/>
          </p:cNvCxnSpPr>
          <p:nvPr/>
        </p:nvCxnSpPr>
        <p:spPr>
          <a:xfrm>
            <a:off x="5360558" y="4235350"/>
            <a:ext cx="5900844"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0" name="TextBox 209">
            <a:extLst>
              <a:ext uri="{FF2B5EF4-FFF2-40B4-BE49-F238E27FC236}">
                <a16:creationId xmlns:a16="http://schemas.microsoft.com/office/drawing/2014/main" id="{73429E6D-307B-419A-A93A-75C5D167B1FF}"/>
              </a:ext>
            </a:extLst>
          </p:cNvPr>
          <p:cNvSpPr txBox="1"/>
          <p:nvPr/>
        </p:nvSpPr>
        <p:spPr>
          <a:xfrm>
            <a:off x="8396634"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2017</a:t>
            </a:r>
          </a:p>
        </p:txBody>
      </p:sp>
      <p:grpSp>
        <p:nvGrpSpPr>
          <p:cNvPr id="4" name="Group 3">
            <a:extLst>
              <a:ext uri="{FF2B5EF4-FFF2-40B4-BE49-F238E27FC236}">
                <a16:creationId xmlns:a16="http://schemas.microsoft.com/office/drawing/2014/main" id="{DBF17D9E-66CD-4101-822D-033AFBB604D2}"/>
              </a:ext>
            </a:extLst>
          </p:cNvPr>
          <p:cNvGrpSpPr/>
          <p:nvPr/>
        </p:nvGrpSpPr>
        <p:grpSpPr>
          <a:xfrm>
            <a:off x="6619373" y="4286279"/>
            <a:ext cx="1366555" cy="1554057"/>
            <a:chOff x="6619373" y="4286279"/>
            <a:chExt cx="1366555" cy="1554057"/>
          </a:xfrm>
        </p:grpSpPr>
        <p:sp>
          <p:nvSpPr>
            <p:cNvPr id="182" name="TextBox 181">
              <a:extLst>
                <a:ext uri="{FF2B5EF4-FFF2-40B4-BE49-F238E27FC236}">
                  <a16:creationId xmlns:a16="http://schemas.microsoft.com/office/drawing/2014/main" id="{BFF95E0A-02AB-495D-879C-4485A19FB7BD}"/>
                </a:ext>
              </a:extLst>
            </p:cNvPr>
            <p:cNvSpPr txBox="1"/>
            <p:nvPr/>
          </p:nvSpPr>
          <p:spPr>
            <a:xfrm>
              <a:off x="6747800" y="4546392"/>
              <a:ext cx="1202346" cy="314894"/>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96%  1,531</a:t>
              </a:r>
            </a:p>
          </p:txBody>
        </p:sp>
        <p:sp>
          <p:nvSpPr>
            <p:cNvPr id="183" name="TextBox 182">
              <a:extLst>
                <a:ext uri="{FF2B5EF4-FFF2-40B4-BE49-F238E27FC236}">
                  <a16:creationId xmlns:a16="http://schemas.microsoft.com/office/drawing/2014/main" id="{7CCE79B2-6174-4B71-83B7-34A05A2A786E}"/>
                </a:ext>
              </a:extLst>
            </p:cNvPr>
            <p:cNvSpPr txBox="1"/>
            <p:nvPr/>
          </p:nvSpPr>
          <p:spPr>
            <a:xfrm>
              <a:off x="6688265"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94%  1,282</a:t>
              </a:r>
            </a:p>
            <a:p>
              <a:pPr algn="r">
                <a:lnSpc>
                  <a:spcPts val="1900"/>
                </a:lnSpc>
              </a:pPr>
              <a:r>
                <a:rPr lang="en-US" sz="1400" dirty="0">
                  <a:solidFill>
                    <a:srgbClr val="7030A0"/>
                  </a:solidFill>
                  <a:latin typeface="Century Gothic" panose="020B0502020202020204" pitchFamily="34" charset="0"/>
                </a:rPr>
                <a:t>82%     184</a:t>
              </a:r>
            </a:p>
            <a:p>
              <a:pPr algn="r">
                <a:lnSpc>
                  <a:spcPts val="1900"/>
                </a:lnSpc>
              </a:pPr>
              <a:r>
                <a:rPr lang="en-US" sz="1400" dirty="0">
                  <a:solidFill>
                    <a:srgbClr val="7F6000"/>
                  </a:solidFill>
                  <a:latin typeface="Century Gothic" panose="020B0502020202020204" pitchFamily="34" charset="0"/>
                </a:rPr>
                <a:t>73%       77</a:t>
              </a:r>
            </a:p>
            <a:p>
              <a:pPr algn="r">
                <a:lnSpc>
                  <a:spcPts val="1900"/>
                </a:lnSpc>
              </a:pPr>
              <a:r>
                <a:rPr lang="en-US" sz="1400" dirty="0">
                  <a:solidFill>
                    <a:srgbClr val="548235"/>
                  </a:solidFill>
                  <a:latin typeface="Century Gothic" panose="020B0502020202020204" pitchFamily="34" charset="0"/>
                </a:rPr>
                <a:t>52%     311</a:t>
              </a:r>
            </a:p>
          </p:txBody>
        </p:sp>
        <p:cxnSp>
          <p:nvCxnSpPr>
            <p:cNvPr id="185" name="Straight Connector 184">
              <a:extLst>
                <a:ext uri="{FF2B5EF4-FFF2-40B4-BE49-F238E27FC236}">
                  <a16:creationId xmlns:a16="http://schemas.microsoft.com/office/drawing/2014/main" id="{6739D45A-4A01-4877-BE6D-35AF484455FB}"/>
                </a:ext>
              </a:extLst>
            </p:cNvPr>
            <p:cNvCxnSpPr>
              <a:cxnSpLocks/>
            </p:cNvCxnSpPr>
            <p:nvPr/>
          </p:nvCxnSpPr>
          <p:spPr>
            <a:xfrm>
              <a:off x="7985928" y="4461209"/>
              <a:ext cx="0" cy="1322461"/>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a:extLst>
                <a:ext uri="{FF2B5EF4-FFF2-40B4-BE49-F238E27FC236}">
                  <a16:creationId xmlns:a16="http://schemas.microsoft.com/office/drawing/2014/main" id="{775AA6B2-7834-4F32-A532-34A723E9F7CB}"/>
                </a:ext>
              </a:extLst>
            </p:cNvPr>
            <p:cNvGrpSpPr/>
            <p:nvPr/>
          </p:nvGrpSpPr>
          <p:grpSpPr>
            <a:xfrm>
              <a:off x="6672042" y="4528977"/>
              <a:ext cx="223574" cy="308674"/>
              <a:chOff x="7998888" y="4517543"/>
              <a:chExt cx="223574" cy="308674"/>
            </a:xfrm>
          </p:grpSpPr>
          <p:pic>
            <p:nvPicPr>
              <p:cNvPr id="187" name="Picture 186">
                <a:extLst>
                  <a:ext uri="{FF2B5EF4-FFF2-40B4-BE49-F238E27FC236}">
                    <a16:creationId xmlns:a16="http://schemas.microsoft.com/office/drawing/2014/main" id="{D1BA4DE3-D582-443C-A71D-225B5CEEEE47}"/>
                  </a:ext>
                </a:extLst>
              </p:cNvPr>
              <p:cNvPicPr>
                <a:picLocks noChangeAspect="1"/>
              </p:cNvPicPr>
              <p:nvPr/>
            </p:nvPicPr>
            <p:blipFill>
              <a:blip r:embed="rId13"/>
              <a:stretch>
                <a:fillRect/>
              </a:stretch>
            </p:blipFill>
            <p:spPr>
              <a:xfrm>
                <a:off x="7998888" y="4586713"/>
                <a:ext cx="223574" cy="223574"/>
              </a:xfrm>
              <a:prstGeom prst="rect">
                <a:avLst/>
              </a:prstGeom>
            </p:spPr>
          </p:pic>
          <p:sp>
            <p:nvSpPr>
              <p:cNvPr id="188" name="TextBox 187">
                <a:extLst>
                  <a:ext uri="{FF2B5EF4-FFF2-40B4-BE49-F238E27FC236}">
                    <a16:creationId xmlns:a16="http://schemas.microsoft.com/office/drawing/2014/main" id="{9F1AD71F-6E24-4546-A315-546E14BB10BC}"/>
                  </a:ext>
                </a:extLst>
              </p:cNvPr>
              <p:cNvSpPr txBox="1"/>
              <p:nvPr/>
            </p:nvSpPr>
            <p:spPr>
              <a:xfrm>
                <a:off x="8003741" y="4517543"/>
                <a:ext cx="209536" cy="308674"/>
              </a:xfrm>
              <a:prstGeom prst="rect">
                <a:avLst/>
              </a:prstGeom>
              <a:noFill/>
              <a:ln w="3175">
                <a:noFill/>
              </a:ln>
            </p:spPr>
            <p:txBody>
              <a:bodyPr wrap="square" rtlCol="0">
                <a:spAutoFit/>
              </a:bodyPr>
              <a:lstStyle/>
              <a:p>
                <a:pPr algn="ctr">
                  <a:lnSpc>
                    <a:spcPts val="1900"/>
                  </a:lnSpc>
                </a:pPr>
                <a:r>
                  <a:rPr lang="en-US" sz="1200" b="1" dirty="0">
                    <a:solidFill>
                      <a:srgbClr val="C00000"/>
                    </a:solidFill>
                    <a:latin typeface="Century Gothic" panose="020B0502020202020204" pitchFamily="34" charset="0"/>
                  </a:rPr>
                  <a:t>A</a:t>
                </a:r>
              </a:p>
            </p:txBody>
          </p:sp>
        </p:grpSp>
        <p:grpSp>
          <p:nvGrpSpPr>
            <p:cNvPr id="189" name="Group 188">
              <a:extLst>
                <a:ext uri="{FF2B5EF4-FFF2-40B4-BE49-F238E27FC236}">
                  <a16:creationId xmlns:a16="http://schemas.microsoft.com/office/drawing/2014/main" id="{D79896A1-0D89-4EB5-94E3-DADB3ED44CDF}"/>
                </a:ext>
              </a:extLst>
            </p:cNvPr>
            <p:cNvGrpSpPr/>
            <p:nvPr/>
          </p:nvGrpSpPr>
          <p:grpSpPr>
            <a:xfrm>
              <a:off x="6619373" y="4781974"/>
              <a:ext cx="328912" cy="318623"/>
              <a:chOff x="5251593" y="648024"/>
              <a:chExt cx="317716" cy="307777"/>
            </a:xfrm>
          </p:grpSpPr>
          <p:pic>
            <p:nvPicPr>
              <p:cNvPr id="190" name="Picture 189">
                <a:extLst>
                  <a:ext uri="{FF2B5EF4-FFF2-40B4-BE49-F238E27FC236}">
                    <a16:creationId xmlns:a16="http://schemas.microsoft.com/office/drawing/2014/main" id="{C3812F65-4075-4BB4-8747-3EBF6C5D7A19}"/>
                  </a:ext>
                </a:extLst>
              </p:cNvPr>
              <p:cNvPicPr>
                <a:picLocks noChangeAspect="1"/>
              </p:cNvPicPr>
              <p:nvPr/>
            </p:nvPicPr>
            <p:blipFill>
              <a:blip r:embed="rId6"/>
              <a:stretch>
                <a:fillRect/>
              </a:stretch>
            </p:blipFill>
            <p:spPr>
              <a:xfrm>
                <a:off x="5293134" y="694610"/>
                <a:ext cx="227652" cy="229048"/>
              </a:xfrm>
              <a:prstGeom prst="rect">
                <a:avLst/>
              </a:prstGeom>
            </p:spPr>
          </p:pic>
          <p:sp>
            <p:nvSpPr>
              <p:cNvPr id="191" name="Rectangle 190">
                <a:extLst>
                  <a:ext uri="{FF2B5EF4-FFF2-40B4-BE49-F238E27FC236}">
                    <a16:creationId xmlns:a16="http://schemas.microsoft.com/office/drawing/2014/main" id="{ED54979F-21E2-4927-BF57-6860BEA590B5}"/>
                  </a:ext>
                </a:extLst>
              </p:cNvPr>
              <p:cNvSpPr/>
              <p:nvPr/>
            </p:nvSpPr>
            <p:spPr>
              <a:xfrm>
                <a:off x="5251593" y="648024"/>
                <a:ext cx="317716" cy="307777"/>
              </a:xfrm>
              <a:prstGeom prst="rect">
                <a:avLst/>
              </a:prstGeom>
            </p:spPr>
            <p:txBody>
              <a:bodyPr wrap="none">
                <a:spAutoFit/>
              </a:bodyPr>
              <a:lstStyle/>
              <a:p>
                <a:r>
                  <a:rPr lang="en-US" sz="1400" b="1" dirty="0">
                    <a:solidFill>
                      <a:srgbClr val="197EC6"/>
                    </a:solidFill>
                    <a:latin typeface="Century Gothic" panose="020B0502020202020204" pitchFamily="34" charset="0"/>
                  </a:rPr>
                  <a:t>A</a:t>
                </a:r>
                <a:endParaRPr lang="en-US" sz="1400" b="1" dirty="0">
                  <a:solidFill>
                    <a:srgbClr val="197EC6"/>
                  </a:solidFill>
                </a:endParaRPr>
              </a:p>
            </p:txBody>
          </p:sp>
        </p:grpSp>
        <p:grpSp>
          <p:nvGrpSpPr>
            <p:cNvPr id="192" name="Group 191">
              <a:extLst>
                <a:ext uri="{FF2B5EF4-FFF2-40B4-BE49-F238E27FC236}">
                  <a16:creationId xmlns:a16="http://schemas.microsoft.com/office/drawing/2014/main" id="{ACEEEB39-3C00-4EF6-B352-8DD8323C7BDF}"/>
                </a:ext>
              </a:extLst>
            </p:cNvPr>
            <p:cNvGrpSpPr/>
            <p:nvPr/>
          </p:nvGrpSpPr>
          <p:grpSpPr>
            <a:xfrm>
              <a:off x="6619373" y="5003830"/>
              <a:ext cx="328912" cy="318623"/>
              <a:chOff x="1052533" y="1935601"/>
              <a:chExt cx="317716" cy="307777"/>
            </a:xfrm>
          </p:grpSpPr>
          <p:pic>
            <p:nvPicPr>
              <p:cNvPr id="193" name="Picture 192">
                <a:extLst>
                  <a:ext uri="{FF2B5EF4-FFF2-40B4-BE49-F238E27FC236}">
                    <a16:creationId xmlns:a16="http://schemas.microsoft.com/office/drawing/2014/main" id="{72E98739-03D2-4296-9F4A-C6F9402B8B23}"/>
                  </a:ext>
                </a:extLst>
              </p:cNvPr>
              <p:cNvPicPr>
                <a:picLocks noChangeAspect="1"/>
              </p:cNvPicPr>
              <p:nvPr/>
            </p:nvPicPr>
            <p:blipFill>
              <a:blip r:embed="rId7"/>
              <a:stretch>
                <a:fillRect/>
              </a:stretch>
            </p:blipFill>
            <p:spPr>
              <a:xfrm>
                <a:off x="1094459" y="1988374"/>
                <a:ext cx="222940" cy="222940"/>
              </a:xfrm>
              <a:prstGeom prst="rect">
                <a:avLst/>
              </a:prstGeom>
            </p:spPr>
          </p:pic>
          <p:sp>
            <p:nvSpPr>
              <p:cNvPr id="194" name="Rectangle 193">
                <a:extLst>
                  <a:ext uri="{FF2B5EF4-FFF2-40B4-BE49-F238E27FC236}">
                    <a16:creationId xmlns:a16="http://schemas.microsoft.com/office/drawing/2014/main" id="{D1F258D8-F547-4AC3-95E3-280A8784DD8D}"/>
                  </a:ext>
                </a:extLst>
              </p:cNvPr>
              <p:cNvSpPr/>
              <p:nvPr/>
            </p:nvSpPr>
            <p:spPr>
              <a:xfrm>
                <a:off x="1052533" y="1935601"/>
                <a:ext cx="317716" cy="307777"/>
              </a:xfrm>
              <a:prstGeom prst="rect">
                <a:avLst/>
              </a:prstGeom>
            </p:spPr>
            <p:txBody>
              <a:bodyPr wrap="none">
                <a:spAutoFit/>
              </a:bodyPr>
              <a:lstStyle/>
              <a:p>
                <a:r>
                  <a:rPr lang="en-US" sz="1400" b="1" dirty="0">
                    <a:solidFill>
                      <a:srgbClr val="7030A0"/>
                    </a:solidFill>
                    <a:latin typeface="Century Gothic" panose="020B0502020202020204" pitchFamily="34" charset="0"/>
                  </a:rPr>
                  <a:t>A</a:t>
                </a:r>
                <a:endParaRPr lang="en-US" sz="1400" b="1" dirty="0">
                  <a:solidFill>
                    <a:srgbClr val="7030A0"/>
                  </a:solidFill>
                </a:endParaRPr>
              </a:p>
            </p:txBody>
          </p:sp>
        </p:grpSp>
        <p:grpSp>
          <p:nvGrpSpPr>
            <p:cNvPr id="195" name="Group 194">
              <a:extLst>
                <a:ext uri="{FF2B5EF4-FFF2-40B4-BE49-F238E27FC236}">
                  <a16:creationId xmlns:a16="http://schemas.microsoft.com/office/drawing/2014/main" id="{FD015104-A574-47B7-9217-EF76D2ECA48A}"/>
                </a:ext>
              </a:extLst>
            </p:cNvPr>
            <p:cNvGrpSpPr/>
            <p:nvPr/>
          </p:nvGrpSpPr>
          <p:grpSpPr>
            <a:xfrm>
              <a:off x="6619373" y="5240228"/>
              <a:ext cx="328912" cy="318623"/>
              <a:chOff x="663211" y="2892610"/>
              <a:chExt cx="317716" cy="307777"/>
            </a:xfrm>
          </p:grpSpPr>
          <p:pic>
            <p:nvPicPr>
              <p:cNvPr id="196" name="Picture 195">
                <a:extLst>
                  <a:ext uri="{FF2B5EF4-FFF2-40B4-BE49-F238E27FC236}">
                    <a16:creationId xmlns:a16="http://schemas.microsoft.com/office/drawing/2014/main" id="{A828E0F0-73F0-4542-AD1F-4F79B24BD231}"/>
                  </a:ext>
                </a:extLst>
              </p:cNvPr>
              <p:cNvPicPr>
                <a:picLocks noChangeAspect="1"/>
              </p:cNvPicPr>
              <p:nvPr/>
            </p:nvPicPr>
            <p:blipFill>
              <a:blip r:embed="rId8"/>
              <a:stretch>
                <a:fillRect/>
              </a:stretch>
            </p:blipFill>
            <p:spPr>
              <a:xfrm>
                <a:off x="695161" y="2935632"/>
                <a:ext cx="243350" cy="243350"/>
              </a:xfrm>
              <a:prstGeom prst="rect">
                <a:avLst/>
              </a:prstGeom>
            </p:spPr>
          </p:pic>
          <p:sp>
            <p:nvSpPr>
              <p:cNvPr id="197" name="Rectangle 196">
                <a:extLst>
                  <a:ext uri="{FF2B5EF4-FFF2-40B4-BE49-F238E27FC236}">
                    <a16:creationId xmlns:a16="http://schemas.microsoft.com/office/drawing/2014/main" id="{2DCDB6CC-3805-492D-98EB-146257C7AF2C}"/>
                  </a:ext>
                </a:extLst>
              </p:cNvPr>
              <p:cNvSpPr/>
              <p:nvPr/>
            </p:nvSpPr>
            <p:spPr>
              <a:xfrm>
                <a:off x="663211" y="2892610"/>
                <a:ext cx="317716" cy="307777"/>
              </a:xfrm>
              <a:prstGeom prst="rect">
                <a:avLst/>
              </a:prstGeom>
            </p:spPr>
            <p:txBody>
              <a:bodyPr wrap="none">
                <a:spAutoFit/>
              </a:bodyPr>
              <a:lstStyle/>
              <a:p>
                <a:r>
                  <a:rPr lang="en-US" sz="1400" b="1" dirty="0">
                    <a:solidFill>
                      <a:srgbClr val="7F6000"/>
                    </a:solidFill>
                    <a:latin typeface="Century Gothic" panose="020B0502020202020204" pitchFamily="34" charset="0"/>
                  </a:rPr>
                  <a:t>A</a:t>
                </a:r>
                <a:endParaRPr lang="en-US" sz="1400" b="1" dirty="0">
                  <a:solidFill>
                    <a:srgbClr val="7F6000"/>
                  </a:solidFill>
                </a:endParaRPr>
              </a:p>
            </p:txBody>
          </p:sp>
        </p:grpSp>
        <p:grpSp>
          <p:nvGrpSpPr>
            <p:cNvPr id="198" name="Group 197">
              <a:extLst>
                <a:ext uri="{FF2B5EF4-FFF2-40B4-BE49-F238E27FC236}">
                  <a16:creationId xmlns:a16="http://schemas.microsoft.com/office/drawing/2014/main" id="{3469E109-9FE5-474F-BC33-EC4899A3FC72}"/>
                </a:ext>
              </a:extLst>
            </p:cNvPr>
            <p:cNvGrpSpPr/>
            <p:nvPr/>
          </p:nvGrpSpPr>
          <p:grpSpPr>
            <a:xfrm>
              <a:off x="6619373" y="5493008"/>
              <a:ext cx="328912" cy="318623"/>
              <a:chOff x="1633321" y="5165899"/>
              <a:chExt cx="317716" cy="307777"/>
            </a:xfrm>
          </p:grpSpPr>
          <p:pic>
            <p:nvPicPr>
              <p:cNvPr id="199" name="Picture 198">
                <a:extLst>
                  <a:ext uri="{FF2B5EF4-FFF2-40B4-BE49-F238E27FC236}">
                    <a16:creationId xmlns:a16="http://schemas.microsoft.com/office/drawing/2014/main" id="{80589379-6069-4E2A-BE0A-74D4DE83E7AF}"/>
                  </a:ext>
                </a:extLst>
              </p:cNvPr>
              <p:cNvPicPr>
                <a:picLocks noChangeAspect="1"/>
              </p:cNvPicPr>
              <p:nvPr/>
            </p:nvPicPr>
            <p:blipFill>
              <a:blip r:embed="rId9"/>
              <a:stretch>
                <a:fillRect/>
              </a:stretch>
            </p:blipFill>
            <p:spPr>
              <a:xfrm>
                <a:off x="1670481" y="5204046"/>
                <a:ext cx="244264" cy="245762"/>
              </a:xfrm>
              <a:prstGeom prst="rect">
                <a:avLst/>
              </a:prstGeom>
            </p:spPr>
          </p:pic>
          <p:sp>
            <p:nvSpPr>
              <p:cNvPr id="200" name="Rectangle 199">
                <a:extLst>
                  <a:ext uri="{FF2B5EF4-FFF2-40B4-BE49-F238E27FC236}">
                    <a16:creationId xmlns:a16="http://schemas.microsoft.com/office/drawing/2014/main" id="{3AB770A7-B655-4B96-9D5C-E008523266B1}"/>
                  </a:ext>
                </a:extLst>
              </p:cNvPr>
              <p:cNvSpPr/>
              <p:nvPr/>
            </p:nvSpPr>
            <p:spPr>
              <a:xfrm>
                <a:off x="1633321" y="5165899"/>
                <a:ext cx="317716" cy="307777"/>
              </a:xfrm>
              <a:prstGeom prst="rect">
                <a:avLst/>
              </a:prstGeom>
            </p:spPr>
            <p:txBody>
              <a:bodyPr wrap="none">
                <a:spAutoFit/>
              </a:bodyPr>
              <a:lstStyle/>
              <a:p>
                <a:r>
                  <a:rPr lang="en-US" sz="1400" b="1" dirty="0">
                    <a:solidFill>
                      <a:srgbClr val="548235"/>
                    </a:solidFill>
                    <a:latin typeface="Century Gothic" panose="020B0502020202020204" pitchFamily="34" charset="0"/>
                  </a:rPr>
                  <a:t>A</a:t>
                </a:r>
                <a:endParaRPr lang="en-US" sz="1400" b="1" dirty="0">
                  <a:solidFill>
                    <a:srgbClr val="548235"/>
                  </a:solidFill>
                </a:endParaRPr>
              </a:p>
            </p:txBody>
          </p:sp>
        </p:grpSp>
        <p:sp>
          <p:nvSpPr>
            <p:cNvPr id="211" name="TextBox 210">
              <a:extLst>
                <a:ext uri="{FF2B5EF4-FFF2-40B4-BE49-F238E27FC236}">
                  <a16:creationId xmlns:a16="http://schemas.microsoft.com/office/drawing/2014/main" id="{5EAFD96D-A42B-4D73-8087-058EF2944BA1}"/>
                </a:ext>
              </a:extLst>
            </p:cNvPr>
            <p:cNvSpPr txBox="1"/>
            <p:nvPr/>
          </p:nvSpPr>
          <p:spPr>
            <a:xfrm>
              <a:off x="6891284"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2001</a:t>
              </a:r>
            </a:p>
          </p:txBody>
        </p:sp>
      </p:grpSp>
      <p:cxnSp>
        <p:nvCxnSpPr>
          <p:cNvPr id="138" name="Straight Connector 137">
            <a:extLst>
              <a:ext uri="{FF2B5EF4-FFF2-40B4-BE49-F238E27FC236}">
                <a16:creationId xmlns:a16="http://schemas.microsoft.com/office/drawing/2014/main" id="{728414FB-A048-40D5-8410-2563F634B6F8}"/>
              </a:ext>
            </a:extLst>
          </p:cNvPr>
          <p:cNvCxnSpPr>
            <a:cxnSpLocks/>
          </p:cNvCxnSpPr>
          <p:nvPr/>
        </p:nvCxnSpPr>
        <p:spPr>
          <a:xfrm>
            <a:off x="9479448" y="4461209"/>
            <a:ext cx="0" cy="1322461"/>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476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pic>
        <p:nvPicPr>
          <p:cNvPr id="111" name="Picture 110">
            <a:extLst>
              <a:ext uri="{FF2B5EF4-FFF2-40B4-BE49-F238E27FC236}">
                <a16:creationId xmlns:a16="http://schemas.microsoft.com/office/drawing/2014/main" id="{D9601DAD-87C7-4736-AA1B-80AD40BF8D69}"/>
              </a:ext>
            </a:extLst>
          </p:cNvPr>
          <p:cNvPicPr>
            <a:picLocks noChangeAspect="1"/>
          </p:cNvPicPr>
          <p:nvPr/>
        </p:nvPicPr>
        <p:blipFill>
          <a:blip r:embed="rId3"/>
          <a:stretch>
            <a:fillRect/>
          </a:stretch>
        </p:blipFill>
        <p:spPr>
          <a:xfrm>
            <a:off x="5251865" y="981690"/>
            <a:ext cx="284424" cy="335018"/>
          </a:xfrm>
          <a:prstGeom prst="rect">
            <a:avLst/>
          </a:prstGeom>
        </p:spPr>
      </p:pic>
      <p:pic>
        <p:nvPicPr>
          <p:cNvPr id="112" name="Picture 111">
            <a:extLst>
              <a:ext uri="{FF2B5EF4-FFF2-40B4-BE49-F238E27FC236}">
                <a16:creationId xmlns:a16="http://schemas.microsoft.com/office/drawing/2014/main" id="{B15AABF8-9A2B-42A3-A69F-18B00DB37968}"/>
              </a:ext>
            </a:extLst>
          </p:cNvPr>
          <p:cNvPicPr>
            <a:picLocks noChangeAspect="1"/>
          </p:cNvPicPr>
          <p:nvPr/>
        </p:nvPicPr>
        <p:blipFill>
          <a:blip r:embed="rId4"/>
          <a:stretch>
            <a:fillRect/>
          </a:stretch>
        </p:blipFill>
        <p:spPr>
          <a:xfrm>
            <a:off x="667055" y="4956016"/>
            <a:ext cx="302918" cy="356804"/>
          </a:xfrm>
          <a:prstGeom prst="rect">
            <a:avLst/>
          </a:prstGeom>
        </p:spPr>
      </p:pic>
      <p:pic>
        <p:nvPicPr>
          <p:cNvPr id="114" name="Picture 113">
            <a:extLst>
              <a:ext uri="{FF2B5EF4-FFF2-40B4-BE49-F238E27FC236}">
                <a16:creationId xmlns:a16="http://schemas.microsoft.com/office/drawing/2014/main" id="{C5F495F9-6837-43B7-BE84-DDA8E2DE8927}"/>
              </a:ext>
            </a:extLst>
          </p:cNvPr>
          <p:cNvPicPr>
            <a:picLocks noChangeAspect="1"/>
          </p:cNvPicPr>
          <p:nvPr/>
        </p:nvPicPr>
        <p:blipFill>
          <a:blip r:embed="rId5"/>
          <a:stretch>
            <a:fillRect/>
          </a:stretch>
        </p:blipFill>
        <p:spPr>
          <a:xfrm>
            <a:off x="473558" y="4927520"/>
            <a:ext cx="329724" cy="388374"/>
          </a:xfrm>
          <a:prstGeom prst="rect">
            <a:avLst/>
          </a:prstGeom>
        </p:spPr>
      </p:pic>
      <p:pic>
        <p:nvPicPr>
          <p:cNvPr id="115" name="Picture 114">
            <a:extLst>
              <a:ext uri="{FF2B5EF4-FFF2-40B4-BE49-F238E27FC236}">
                <a16:creationId xmlns:a16="http://schemas.microsoft.com/office/drawing/2014/main" id="{27C2CEB7-35D1-4876-BB9F-52953FAF9E0E}"/>
              </a:ext>
            </a:extLst>
          </p:cNvPr>
          <p:cNvPicPr>
            <a:picLocks noChangeAspect="1"/>
          </p:cNvPicPr>
          <p:nvPr/>
        </p:nvPicPr>
        <p:blipFill>
          <a:blip r:embed="rId6"/>
          <a:stretch>
            <a:fillRect/>
          </a:stretch>
        </p:blipFill>
        <p:spPr>
          <a:xfrm>
            <a:off x="6573437" y="340694"/>
            <a:ext cx="307306" cy="361970"/>
          </a:xfrm>
          <a:prstGeom prst="rect">
            <a:avLst/>
          </a:prstGeom>
        </p:spPr>
      </p:pic>
      <p:pic>
        <p:nvPicPr>
          <p:cNvPr id="116" name="Picture 115">
            <a:extLst>
              <a:ext uri="{FF2B5EF4-FFF2-40B4-BE49-F238E27FC236}">
                <a16:creationId xmlns:a16="http://schemas.microsoft.com/office/drawing/2014/main" id="{604A0E14-E16C-4C81-B7B9-C4CE84D5192C}"/>
              </a:ext>
            </a:extLst>
          </p:cNvPr>
          <p:cNvPicPr>
            <a:picLocks noChangeAspect="1"/>
          </p:cNvPicPr>
          <p:nvPr/>
        </p:nvPicPr>
        <p:blipFill>
          <a:blip r:embed="rId7"/>
          <a:stretch>
            <a:fillRect/>
          </a:stretch>
        </p:blipFill>
        <p:spPr>
          <a:xfrm>
            <a:off x="3967115" y="1296090"/>
            <a:ext cx="313852" cy="369686"/>
          </a:xfrm>
          <a:prstGeom prst="rect">
            <a:avLst/>
          </a:prstGeom>
        </p:spPr>
      </p:pic>
      <p:pic>
        <p:nvPicPr>
          <p:cNvPr id="168" name="Picture 167">
            <a:extLst>
              <a:ext uri="{FF2B5EF4-FFF2-40B4-BE49-F238E27FC236}">
                <a16:creationId xmlns:a16="http://schemas.microsoft.com/office/drawing/2014/main" id="{E121B984-40B4-4802-B72B-E01D5B9955D5}"/>
              </a:ext>
            </a:extLst>
          </p:cNvPr>
          <p:cNvPicPr>
            <a:picLocks noChangeAspect="1"/>
          </p:cNvPicPr>
          <p:nvPr/>
        </p:nvPicPr>
        <p:blipFill>
          <a:blip r:embed="rId8"/>
          <a:stretch>
            <a:fillRect/>
          </a:stretch>
        </p:blipFill>
        <p:spPr>
          <a:xfrm>
            <a:off x="5248695" y="971287"/>
            <a:ext cx="287594" cy="341796"/>
          </a:xfrm>
          <a:prstGeom prst="rect">
            <a:avLst/>
          </a:prstGeom>
        </p:spPr>
      </p:pic>
      <p:pic>
        <p:nvPicPr>
          <p:cNvPr id="166" name="Picture 165">
            <a:extLst>
              <a:ext uri="{FF2B5EF4-FFF2-40B4-BE49-F238E27FC236}">
                <a16:creationId xmlns:a16="http://schemas.microsoft.com/office/drawing/2014/main" id="{CAC43CB5-F291-4577-B8EC-ABBDA976BFA5}"/>
              </a:ext>
            </a:extLst>
          </p:cNvPr>
          <p:cNvPicPr>
            <a:picLocks noChangeAspect="1"/>
          </p:cNvPicPr>
          <p:nvPr/>
        </p:nvPicPr>
        <p:blipFill>
          <a:blip r:embed="rId9"/>
          <a:stretch>
            <a:fillRect/>
          </a:stretch>
        </p:blipFill>
        <p:spPr>
          <a:xfrm>
            <a:off x="667453" y="4954945"/>
            <a:ext cx="287594" cy="341796"/>
          </a:xfrm>
          <a:prstGeom prst="rect">
            <a:avLst/>
          </a:prstGeom>
        </p:spPr>
      </p:pic>
      <p:pic>
        <p:nvPicPr>
          <p:cNvPr id="167" name="Picture 166">
            <a:extLst>
              <a:ext uri="{FF2B5EF4-FFF2-40B4-BE49-F238E27FC236}">
                <a16:creationId xmlns:a16="http://schemas.microsoft.com/office/drawing/2014/main" id="{ADC7C9CD-2FC2-496B-BCB7-F073136EC043}"/>
              </a:ext>
            </a:extLst>
          </p:cNvPr>
          <p:cNvPicPr>
            <a:picLocks noChangeAspect="1"/>
          </p:cNvPicPr>
          <p:nvPr/>
        </p:nvPicPr>
        <p:blipFill>
          <a:blip r:embed="rId10"/>
          <a:stretch>
            <a:fillRect/>
          </a:stretch>
        </p:blipFill>
        <p:spPr>
          <a:xfrm>
            <a:off x="492290" y="4937707"/>
            <a:ext cx="287594" cy="341796"/>
          </a:xfrm>
          <a:prstGeom prst="rect">
            <a:avLst/>
          </a:prstGeom>
        </p:spPr>
      </p:pic>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pic>
        <p:nvPicPr>
          <p:cNvPr id="164" name="Picture 163">
            <a:extLst>
              <a:ext uri="{FF2B5EF4-FFF2-40B4-BE49-F238E27FC236}">
                <a16:creationId xmlns:a16="http://schemas.microsoft.com/office/drawing/2014/main" id="{F1EF3CA4-76CB-4B4A-A361-53FFE0520D3C}"/>
              </a:ext>
            </a:extLst>
          </p:cNvPr>
          <p:cNvPicPr>
            <a:picLocks noChangeAspect="1"/>
          </p:cNvPicPr>
          <p:nvPr/>
        </p:nvPicPr>
        <p:blipFill>
          <a:blip r:embed="rId11"/>
          <a:stretch>
            <a:fillRect/>
          </a:stretch>
        </p:blipFill>
        <p:spPr>
          <a:xfrm>
            <a:off x="6582546" y="347918"/>
            <a:ext cx="287594" cy="341796"/>
          </a:xfrm>
          <a:prstGeom prst="rect">
            <a:avLst/>
          </a:prstGeom>
        </p:spPr>
      </p:pic>
      <p:pic>
        <p:nvPicPr>
          <p:cNvPr id="165" name="Picture 164">
            <a:extLst>
              <a:ext uri="{FF2B5EF4-FFF2-40B4-BE49-F238E27FC236}">
                <a16:creationId xmlns:a16="http://schemas.microsoft.com/office/drawing/2014/main" id="{9CC5D495-963E-4C04-AF27-E49C034F7CED}"/>
              </a:ext>
            </a:extLst>
          </p:cNvPr>
          <p:cNvPicPr>
            <a:picLocks noChangeAspect="1"/>
          </p:cNvPicPr>
          <p:nvPr/>
        </p:nvPicPr>
        <p:blipFill>
          <a:blip r:embed="rId12"/>
          <a:stretch>
            <a:fillRect/>
          </a:stretch>
        </p:blipFill>
        <p:spPr>
          <a:xfrm>
            <a:off x="3973296" y="1304066"/>
            <a:ext cx="287594" cy="341796"/>
          </a:xfrm>
          <a:prstGeom prst="rect">
            <a:avLst/>
          </a:prstGeom>
        </p:spPr>
      </p:pic>
      <p:sp>
        <p:nvSpPr>
          <p:cNvPr id="169" name="Rectangle 168">
            <a:extLst>
              <a:ext uri="{FF2B5EF4-FFF2-40B4-BE49-F238E27FC236}">
                <a16:creationId xmlns:a16="http://schemas.microsoft.com/office/drawing/2014/main" id="{6B9B1B26-8A0F-4186-BA59-270F183D13B5}"/>
              </a:ext>
            </a:extLst>
          </p:cNvPr>
          <p:cNvSpPr/>
          <p:nvPr/>
        </p:nvSpPr>
        <p:spPr>
          <a:xfrm>
            <a:off x="5251592" y="3814515"/>
            <a:ext cx="6137549" cy="2068277"/>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extBox 169">
            <a:extLst>
              <a:ext uri="{FF2B5EF4-FFF2-40B4-BE49-F238E27FC236}">
                <a16:creationId xmlns:a16="http://schemas.microsoft.com/office/drawing/2014/main" id="{BB82A244-1ED5-4A5B-BE78-82AE5ED4A556}"/>
              </a:ext>
            </a:extLst>
          </p:cNvPr>
          <p:cNvSpPr txBox="1"/>
          <p:nvPr/>
        </p:nvSpPr>
        <p:spPr>
          <a:xfrm>
            <a:off x="824108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97%  1,632</a:t>
            </a:r>
          </a:p>
        </p:txBody>
      </p:sp>
      <p:sp>
        <p:nvSpPr>
          <p:cNvPr id="171" name="TextBox 170">
            <a:extLst>
              <a:ext uri="{FF2B5EF4-FFF2-40B4-BE49-F238E27FC236}">
                <a16:creationId xmlns:a16="http://schemas.microsoft.com/office/drawing/2014/main" id="{2730E0E0-B927-459F-AABF-A4098AF0F017}"/>
              </a:ext>
            </a:extLst>
          </p:cNvPr>
          <p:cNvSpPr txBox="1"/>
          <p:nvPr/>
        </p:nvSpPr>
        <p:spPr>
          <a:xfrm>
            <a:off x="5241941" y="4546392"/>
            <a:ext cx="1259453" cy="314894"/>
          </a:xfrm>
          <a:prstGeom prst="rect">
            <a:avLst/>
          </a:prstGeom>
          <a:noFill/>
          <a:ln w="3175">
            <a:noFill/>
          </a:ln>
        </p:spPr>
        <p:txBody>
          <a:bodyPr wrap="square" rtlCol="0">
            <a:spAutoFit/>
          </a:bodyPr>
          <a:lstStyle/>
          <a:p>
            <a:pPr algn="r">
              <a:lnSpc>
                <a:spcPts val="1900"/>
              </a:lnSpc>
            </a:pPr>
            <a:r>
              <a:rPr lang="en-US" sz="1400" b="1" dirty="0">
                <a:solidFill>
                  <a:srgbClr val="C00000"/>
                </a:solidFill>
                <a:latin typeface="Century Gothic" panose="020B0502020202020204" pitchFamily="34" charset="0"/>
              </a:rPr>
              <a:t>TV</a:t>
            </a:r>
          </a:p>
        </p:txBody>
      </p:sp>
      <p:sp>
        <p:nvSpPr>
          <p:cNvPr id="172" name="TextBox 171">
            <a:extLst>
              <a:ext uri="{FF2B5EF4-FFF2-40B4-BE49-F238E27FC236}">
                <a16:creationId xmlns:a16="http://schemas.microsoft.com/office/drawing/2014/main" id="{88EFE52A-8EC4-4739-B9FE-C38E263F3FD0}"/>
              </a:ext>
            </a:extLst>
          </p:cNvPr>
          <p:cNvSpPr txBox="1"/>
          <p:nvPr/>
        </p:nvSpPr>
        <p:spPr>
          <a:xfrm>
            <a:off x="8181549"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88%     913</a:t>
            </a:r>
          </a:p>
          <a:p>
            <a:pPr algn="r">
              <a:lnSpc>
                <a:spcPts val="1900"/>
              </a:lnSpc>
            </a:pPr>
            <a:r>
              <a:rPr lang="en-US" sz="1400" dirty="0">
                <a:solidFill>
                  <a:srgbClr val="7030A0"/>
                </a:solidFill>
                <a:latin typeface="Century Gothic" panose="020B0502020202020204" pitchFamily="34" charset="0"/>
              </a:rPr>
              <a:t>54%       64</a:t>
            </a:r>
          </a:p>
          <a:p>
            <a:pPr algn="r">
              <a:lnSpc>
                <a:spcPts val="1900"/>
              </a:lnSpc>
            </a:pPr>
            <a:r>
              <a:rPr lang="en-US" sz="1400" dirty="0">
                <a:solidFill>
                  <a:srgbClr val="7F6000"/>
                </a:solidFill>
                <a:latin typeface="Century Gothic" panose="020B0502020202020204" pitchFamily="34" charset="0"/>
              </a:rPr>
              <a:t>54%       20</a:t>
            </a:r>
          </a:p>
          <a:p>
            <a:pPr algn="r">
              <a:lnSpc>
                <a:spcPts val="1900"/>
              </a:lnSpc>
            </a:pPr>
            <a:r>
              <a:rPr lang="en-US" sz="1400" dirty="0">
                <a:solidFill>
                  <a:srgbClr val="548235"/>
                </a:solidFill>
                <a:latin typeface="Century Gothic" panose="020B0502020202020204" pitchFamily="34" charset="0"/>
              </a:rPr>
              <a:t>91%  1,266</a:t>
            </a:r>
          </a:p>
        </p:txBody>
      </p:sp>
      <p:sp>
        <p:nvSpPr>
          <p:cNvPr id="173" name="TextBox 172">
            <a:extLst>
              <a:ext uri="{FF2B5EF4-FFF2-40B4-BE49-F238E27FC236}">
                <a16:creationId xmlns:a16="http://schemas.microsoft.com/office/drawing/2014/main" id="{DE2C4324-31F2-4D18-B415-17874A56A3E8}"/>
              </a:ext>
            </a:extLst>
          </p:cNvPr>
          <p:cNvSpPr txBox="1"/>
          <p:nvPr/>
        </p:nvSpPr>
        <p:spPr>
          <a:xfrm>
            <a:off x="5240015" y="4773377"/>
            <a:ext cx="1259453" cy="1066959"/>
          </a:xfrm>
          <a:prstGeom prst="rect">
            <a:avLst/>
          </a:prstGeom>
          <a:noFill/>
          <a:ln w="3175">
            <a:noFill/>
          </a:ln>
        </p:spPr>
        <p:txBody>
          <a:bodyPr wrap="square" rtlCol="0">
            <a:spAutoFit/>
          </a:bodyPr>
          <a:lstStyle/>
          <a:p>
            <a:pPr algn="r">
              <a:lnSpc>
                <a:spcPts val="1900"/>
              </a:lnSpc>
            </a:pPr>
            <a:r>
              <a:rPr lang="en-US" sz="1400" b="1" dirty="0">
                <a:solidFill>
                  <a:srgbClr val="0070C0"/>
                </a:solidFill>
                <a:latin typeface="Century Gothic" panose="020B0502020202020204" pitchFamily="34" charset="0"/>
              </a:rPr>
              <a:t>RADIO</a:t>
            </a:r>
          </a:p>
          <a:p>
            <a:pPr algn="r">
              <a:lnSpc>
                <a:spcPts val="1900"/>
              </a:lnSpc>
            </a:pPr>
            <a:r>
              <a:rPr lang="en-US" sz="1400" b="1" dirty="0">
                <a:solidFill>
                  <a:srgbClr val="7030A0"/>
                </a:solidFill>
                <a:latin typeface="Century Gothic" panose="020B0502020202020204" pitchFamily="34" charset="0"/>
              </a:rPr>
              <a:t>NEWSPAPER</a:t>
            </a:r>
          </a:p>
          <a:p>
            <a:pPr algn="r">
              <a:lnSpc>
                <a:spcPts val="1900"/>
              </a:lnSpc>
            </a:pPr>
            <a:r>
              <a:rPr lang="en-US" sz="1400" b="1" dirty="0">
                <a:solidFill>
                  <a:srgbClr val="7F6000"/>
                </a:solidFill>
                <a:latin typeface="Century Gothic" panose="020B0502020202020204" pitchFamily="34" charset="0"/>
              </a:rPr>
              <a:t>MAGAZINE</a:t>
            </a:r>
          </a:p>
          <a:p>
            <a:pPr algn="r">
              <a:lnSpc>
                <a:spcPts val="1900"/>
              </a:lnSpc>
            </a:pPr>
            <a:r>
              <a:rPr lang="en-US" sz="1400" b="1" dirty="0">
                <a:solidFill>
                  <a:srgbClr val="548235"/>
                </a:solidFill>
                <a:latin typeface="Century Gothic" panose="020B0502020202020204" pitchFamily="34" charset="0"/>
              </a:rPr>
              <a:t>INTERNET</a:t>
            </a:r>
          </a:p>
        </p:txBody>
      </p:sp>
      <p:sp>
        <p:nvSpPr>
          <p:cNvPr id="174" name="TextBox 173">
            <a:extLst>
              <a:ext uri="{FF2B5EF4-FFF2-40B4-BE49-F238E27FC236}">
                <a16:creationId xmlns:a16="http://schemas.microsoft.com/office/drawing/2014/main" id="{D0207304-CF73-4CD2-94DB-D75DBEA85735}"/>
              </a:ext>
            </a:extLst>
          </p:cNvPr>
          <p:cNvSpPr txBox="1"/>
          <p:nvPr/>
        </p:nvSpPr>
        <p:spPr>
          <a:xfrm>
            <a:off x="6283389" y="3887282"/>
            <a:ext cx="4055183" cy="338554"/>
          </a:xfrm>
          <a:prstGeom prst="rect">
            <a:avLst/>
          </a:prstGeom>
          <a:noFill/>
          <a:ln w="3175">
            <a:noFill/>
          </a:ln>
        </p:spPr>
        <p:txBody>
          <a:bodyPr wrap="square" rtlCol="0">
            <a:spAutoFit/>
          </a:bodyPr>
          <a:lstStyle/>
          <a:p>
            <a:pPr algn="ctr"/>
            <a:r>
              <a:rPr lang="en-US" sz="1600" dirty="0">
                <a:latin typeface="Century Gothic" panose="020B0502020202020204" pitchFamily="34" charset="0"/>
              </a:rPr>
              <a:t>Adults Weekly Reach/Minutes</a:t>
            </a:r>
          </a:p>
        </p:txBody>
      </p:sp>
      <p:pic>
        <p:nvPicPr>
          <p:cNvPr id="177" name="Picture 176">
            <a:extLst>
              <a:ext uri="{FF2B5EF4-FFF2-40B4-BE49-F238E27FC236}">
                <a16:creationId xmlns:a16="http://schemas.microsoft.com/office/drawing/2014/main" id="{3EBC15AF-C6DF-4C1E-A776-BEAB8A7DAB7A}"/>
              </a:ext>
            </a:extLst>
          </p:cNvPr>
          <p:cNvPicPr>
            <a:picLocks noChangeAspect="1"/>
          </p:cNvPicPr>
          <p:nvPr/>
        </p:nvPicPr>
        <p:blipFill>
          <a:blip r:embed="rId11"/>
          <a:stretch>
            <a:fillRect/>
          </a:stretch>
        </p:blipFill>
        <p:spPr>
          <a:xfrm>
            <a:off x="8096488" y="4539086"/>
            <a:ext cx="287594" cy="341796"/>
          </a:xfrm>
          <a:prstGeom prst="rect">
            <a:avLst/>
          </a:prstGeom>
        </p:spPr>
      </p:pic>
      <p:pic>
        <p:nvPicPr>
          <p:cNvPr id="178" name="Picture 177">
            <a:extLst>
              <a:ext uri="{FF2B5EF4-FFF2-40B4-BE49-F238E27FC236}">
                <a16:creationId xmlns:a16="http://schemas.microsoft.com/office/drawing/2014/main" id="{501E4902-E8D8-4F4E-8CA4-73BDC8B1AE5E}"/>
              </a:ext>
            </a:extLst>
          </p:cNvPr>
          <p:cNvPicPr>
            <a:picLocks noChangeAspect="1"/>
          </p:cNvPicPr>
          <p:nvPr/>
        </p:nvPicPr>
        <p:blipFill>
          <a:blip r:embed="rId12"/>
          <a:stretch>
            <a:fillRect/>
          </a:stretch>
        </p:blipFill>
        <p:spPr>
          <a:xfrm>
            <a:off x="8096488" y="4771602"/>
            <a:ext cx="287594" cy="341796"/>
          </a:xfrm>
          <a:prstGeom prst="rect">
            <a:avLst/>
          </a:prstGeom>
        </p:spPr>
      </p:pic>
      <p:pic>
        <p:nvPicPr>
          <p:cNvPr id="179" name="Picture 178">
            <a:extLst>
              <a:ext uri="{FF2B5EF4-FFF2-40B4-BE49-F238E27FC236}">
                <a16:creationId xmlns:a16="http://schemas.microsoft.com/office/drawing/2014/main" id="{15284D6A-B0BC-4D71-B4DC-553AC447821F}"/>
              </a:ext>
            </a:extLst>
          </p:cNvPr>
          <p:cNvPicPr>
            <a:picLocks noChangeAspect="1"/>
          </p:cNvPicPr>
          <p:nvPr/>
        </p:nvPicPr>
        <p:blipFill>
          <a:blip r:embed="rId10"/>
          <a:stretch>
            <a:fillRect/>
          </a:stretch>
        </p:blipFill>
        <p:spPr>
          <a:xfrm>
            <a:off x="8096488" y="5247260"/>
            <a:ext cx="287594" cy="341796"/>
          </a:xfrm>
          <a:prstGeom prst="rect">
            <a:avLst/>
          </a:prstGeom>
        </p:spPr>
      </p:pic>
      <p:pic>
        <p:nvPicPr>
          <p:cNvPr id="180" name="Picture 179">
            <a:extLst>
              <a:ext uri="{FF2B5EF4-FFF2-40B4-BE49-F238E27FC236}">
                <a16:creationId xmlns:a16="http://schemas.microsoft.com/office/drawing/2014/main" id="{4354B7FF-2D0D-4F87-AA2F-2BB67E8CA1F1}"/>
              </a:ext>
            </a:extLst>
          </p:cNvPr>
          <p:cNvPicPr>
            <a:picLocks noChangeAspect="1"/>
          </p:cNvPicPr>
          <p:nvPr/>
        </p:nvPicPr>
        <p:blipFill>
          <a:blip r:embed="rId9"/>
          <a:stretch>
            <a:fillRect/>
          </a:stretch>
        </p:blipFill>
        <p:spPr>
          <a:xfrm>
            <a:off x="8096488" y="5010575"/>
            <a:ext cx="287594" cy="341796"/>
          </a:xfrm>
          <a:prstGeom prst="rect">
            <a:avLst/>
          </a:prstGeom>
        </p:spPr>
      </p:pic>
      <p:pic>
        <p:nvPicPr>
          <p:cNvPr id="181" name="Picture 180">
            <a:extLst>
              <a:ext uri="{FF2B5EF4-FFF2-40B4-BE49-F238E27FC236}">
                <a16:creationId xmlns:a16="http://schemas.microsoft.com/office/drawing/2014/main" id="{CE23742C-F26C-4A30-9A98-8462500FEE28}"/>
              </a:ext>
            </a:extLst>
          </p:cNvPr>
          <p:cNvPicPr>
            <a:picLocks noChangeAspect="1"/>
          </p:cNvPicPr>
          <p:nvPr/>
        </p:nvPicPr>
        <p:blipFill>
          <a:blip r:embed="rId8"/>
          <a:stretch>
            <a:fillRect/>
          </a:stretch>
        </p:blipFill>
        <p:spPr>
          <a:xfrm>
            <a:off x="8096488" y="5491924"/>
            <a:ext cx="287594" cy="341796"/>
          </a:xfrm>
          <a:prstGeom prst="rect">
            <a:avLst/>
          </a:prstGeom>
        </p:spPr>
      </p:pic>
      <p:cxnSp>
        <p:nvCxnSpPr>
          <p:cNvPr id="209" name="Straight Connector 208">
            <a:extLst>
              <a:ext uri="{FF2B5EF4-FFF2-40B4-BE49-F238E27FC236}">
                <a16:creationId xmlns:a16="http://schemas.microsoft.com/office/drawing/2014/main" id="{7300EC67-7DCB-468D-AF76-3F78207408FD}"/>
              </a:ext>
            </a:extLst>
          </p:cNvPr>
          <p:cNvCxnSpPr>
            <a:cxnSpLocks/>
          </p:cNvCxnSpPr>
          <p:nvPr/>
        </p:nvCxnSpPr>
        <p:spPr>
          <a:xfrm>
            <a:off x="5360558" y="4235350"/>
            <a:ext cx="5900844"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0" name="TextBox 209">
            <a:extLst>
              <a:ext uri="{FF2B5EF4-FFF2-40B4-BE49-F238E27FC236}">
                <a16:creationId xmlns:a16="http://schemas.microsoft.com/office/drawing/2014/main" id="{73429E6D-307B-419A-A93A-75C5D167B1FF}"/>
              </a:ext>
            </a:extLst>
          </p:cNvPr>
          <p:cNvSpPr txBox="1"/>
          <p:nvPr/>
        </p:nvSpPr>
        <p:spPr>
          <a:xfrm>
            <a:off x="8396634"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2017</a:t>
            </a:r>
          </a:p>
        </p:txBody>
      </p:sp>
      <p:cxnSp>
        <p:nvCxnSpPr>
          <p:cNvPr id="138" name="Straight Connector 137">
            <a:extLst>
              <a:ext uri="{FF2B5EF4-FFF2-40B4-BE49-F238E27FC236}">
                <a16:creationId xmlns:a16="http://schemas.microsoft.com/office/drawing/2014/main" id="{728414FB-A048-40D5-8410-2563F634B6F8}"/>
              </a:ext>
            </a:extLst>
          </p:cNvPr>
          <p:cNvCxnSpPr>
            <a:cxnSpLocks/>
          </p:cNvCxnSpPr>
          <p:nvPr/>
        </p:nvCxnSpPr>
        <p:spPr>
          <a:xfrm>
            <a:off x="9479448" y="4461209"/>
            <a:ext cx="0" cy="1322461"/>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41" name="Picture 140">
            <a:extLst>
              <a:ext uri="{FF2B5EF4-FFF2-40B4-BE49-F238E27FC236}">
                <a16:creationId xmlns:a16="http://schemas.microsoft.com/office/drawing/2014/main" id="{E54C5020-1668-4936-A2F9-C35E82E48BBF}"/>
              </a:ext>
            </a:extLst>
          </p:cNvPr>
          <p:cNvPicPr>
            <a:picLocks noChangeAspect="1"/>
          </p:cNvPicPr>
          <p:nvPr/>
        </p:nvPicPr>
        <p:blipFill>
          <a:blip r:embed="rId6"/>
          <a:stretch>
            <a:fillRect/>
          </a:stretch>
        </p:blipFill>
        <p:spPr>
          <a:xfrm>
            <a:off x="9668146" y="4537002"/>
            <a:ext cx="313126" cy="368824"/>
          </a:xfrm>
          <a:prstGeom prst="rect">
            <a:avLst/>
          </a:prstGeom>
        </p:spPr>
      </p:pic>
      <p:pic>
        <p:nvPicPr>
          <p:cNvPr id="142" name="Picture 141">
            <a:extLst>
              <a:ext uri="{FF2B5EF4-FFF2-40B4-BE49-F238E27FC236}">
                <a16:creationId xmlns:a16="http://schemas.microsoft.com/office/drawing/2014/main" id="{518DD78E-69A2-43D1-8F86-05ED270AE868}"/>
              </a:ext>
            </a:extLst>
          </p:cNvPr>
          <p:cNvPicPr>
            <a:picLocks noChangeAspect="1"/>
          </p:cNvPicPr>
          <p:nvPr/>
        </p:nvPicPr>
        <p:blipFill>
          <a:blip r:embed="rId7"/>
          <a:stretch>
            <a:fillRect/>
          </a:stretch>
        </p:blipFill>
        <p:spPr>
          <a:xfrm>
            <a:off x="9675744" y="4788820"/>
            <a:ext cx="297930" cy="350922"/>
          </a:xfrm>
          <a:prstGeom prst="rect">
            <a:avLst/>
          </a:prstGeom>
        </p:spPr>
      </p:pic>
      <p:pic>
        <p:nvPicPr>
          <p:cNvPr id="143" name="Picture 142">
            <a:extLst>
              <a:ext uri="{FF2B5EF4-FFF2-40B4-BE49-F238E27FC236}">
                <a16:creationId xmlns:a16="http://schemas.microsoft.com/office/drawing/2014/main" id="{FBD54E92-9792-4FA9-AFC7-A2DC010989AC}"/>
              </a:ext>
            </a:extLst>
          </p:cNvPr>
          <p:cNvPicPr>
            <a:picLocks noChangeAspect="1"/>
          </p:cNvPicPr>
          <p:nvPr/>
        </p:nvPicPr>
        <p:blipFill>
          <a:blip r:embed="rId4"/>
          <a:stretch>
            <a:fillRect/>
          </a:stretch>
        </p:blipFill>
        <p:spPr>
          <a:xfrm>
            <a:off x="9664943" y="5021161"/>
            <a:ext cx="319532" cy="376372"/>
          </a:xfrm>
          <a:prstGeom prst="rect">
            <a:avLst/>
          </a:prstGeom>
        </p:spPr>
      </p:pic>
      <p:pic>
        <p:nvPicPr>
          <p:cNvPr id="145" name="Picture 144">
            <a:extLst>
              <a:ext uri="{FF2B5EF4-FFF2-40B4-BE49-F238E27FC236}">
                <a16:creationId xmlns:a16="http://schemas.microsoft.com/office/drawing/2014/main" id="{7082F289-FDBE-46FF-B53D-38A8D21992EA}"/>
              </a:ext>
            </a:extLst>
          </p:cNvPr>
          <p:cNvPicPr>
            <a:picLocks noChangeAspect="1"/>
          </p:cNvPicPr>
          <p:nvPr/>
        </p:nvPicPr>
        <p:blipFill>
          <a:blip r:embed="rId5"/>
          <a:stretch>
            <a:fillRect/>
          </a:stretch>
        </p:blipFill>
        <p:spPr>
          <a:xfrm>
            <a:off x="9681000" y="5276650"/>
            <a:ext cx="287418" cy="338542"/>
          </a:xfrm>
          <a:prstGeom prst="rect">
            <a:avLst/>
          </a:prstGeom>
        </p:spPr>
      </p:pic>
      <p:pic>
        <p:nvPicPr>
          <p:cNvPr id="146" name="Picture 145">
            <a:extLst>
              <a:ext uri="{FF2B5EF4-FFF2-40B4-BE49-F238E27FC236}">
                <a16:creationId xmlns:a16="http://schemas.microsoft.com/office/drawing/2014/main" id="{DB871348-E64E-41BE-B618-C871F73589C2}"/>
              </a:ext>
            </a:extLst>
          </p:cNvPr>
          <p:cNvPicPr>
            <a:picLocks noChangeAspect="1"/>
          </p:cNvPicPr>
          <p:nvPr/>
        </p:nvPicPr>
        <p:blipFill>
          <a:blip r:embed="rId3"/>
          <a:stretch>
            <a:fillRect/>
          </a:stretch>
        </p:blipFill>
        <p:spPr>
          <a:xfrm>
            <a:off x="9683313" y="5500083"/>
            <a:ext cx="282792" cy="333098"/>
          </a:xfrm>
          <a:prstGeom prst="rect">
            <a:avLst/>
          </a:prstGeom>
        </p:spPr>
      </p:pic>
      <p:grpSp>
        <p:nvGrpSpPr>
          <p:cNvPr id="5" name="Group 4">
            <a:extLst>
              <a:ext uri="{FF2B5EF4-FFF2-40B4-BE49-F238E27FC236}">
                <a16:creationId xmlns:a16="http://schemas.microsoft.com/office/drawing/2014/main" id="{089EF596-9D49-41D1-92E1-94A1ED6ECDE2}"/>
              </a:ext>
            </a:extLst>
          </p:cNvPr>
          <p:cNvGrpSpPr/>
          <p:nvPr/>
        </p:nvGrpSpPr>
        <p:grpSpPr>
          <a:xfrm>
            <a:off x="9782602" y="4286279"/>
            <a:ext cx="1261881" cy="1554057"/>
            <a:chOff x="9782602" y="4286279"/>
            <a:chExt cx="1261881" cy="1554057"/>
          </a:xfrm>
        </p:grpSpPr>
        <p:sp>
          <p:nvSpPr>
            <p:cNvPr id="139" name="TextBox 138">
              <a:extLst>
                <a:ext uri="{FF2B5EF4-FFF2-40B4-BE49-F238E27FC236}">
                  <a16:creationId xmlns:a16="http://schemas.microsoft.com/office/drawing/2014/main" id="{483E712F-ED54-4C6A-ABAD-BFC4861370E9}"/>
                </a:ext>
              </a:extLst>
            </p:cNvPr>
            <p:cNvSpPr txBox="1"/>
            <p:nvPr/>
          </p:nvSpPr>
          <p:spPr>
            <a:xfrm>
              <a:off x="9842137" y="4546392"/>
              <a:ext cx="1202346" cy="314894"/>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95%  1,554</a:t>
              </a:r>
            </a:p>
          </p:txBody>
        </p:sp>
        <p:sp>
          <p:nvSpPr>
            <p:cNvPr id="140" name="TextBox 139">
              <a:extLst>
                <a:ext uri="{FF2B5EF4-FFF2-40B4-BE49-F238E27FC236}">
                  <a16:creationId xmlns:a16="http://schemas.microsoft.com/office/drawing/2014/main" id="{ADD15DB0-8F98-4BAD-9DA6-1D8553BA0008}"/>
                </a:ext>
              </a:extLst>
            </p:cNvPr>
            <p:cNvSpPr txBox="1"/>
            <p:nvPr/>
          </p:nvSpPr>
          <p:spPr>
            <a:xfrm>
              <a:off x="9782602"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87%     903</a:t>
              </a:r>
            </a:p>
            <a:p>
              <a:pPr algn="r">
                <a:lnSpc>
                  <a:spcPts val="1900"/>
                </a:lnSpc>
              </a:pPr>
              <a:r>
                <a:rPr lang="en-US" sz="1400" dirty="0">
                  <a:solidFill>
                    <a:srgbClr val="7030A0"/>
                  </a:solidFill>
                  <a:latin typeface="Century Gothic" panose="020B0502020202020204" pitchFamily="34" charset="0"/>
                </a:rPr>
                <a:t>52%       59</a:t>
              </a:r>
            </a:p>
            <a:p>
              <a:pPr algn="r">
                <a:lnSpc>
                  <a:spcPts val="1900"/>
                </a:lnSpc>
              </a:pPr>
              <a:r>
                <a:rPr lang="en-US" sz="1400" dirty="0">
                  <a:solidFill>
                    <a:srgbClr val="7F6000"/>
                  </a:solidFill>
                  <a:latin typeface="Century Gothic" panose="020B0502020202020204" pitchFamily="34" charset="0"/>
                </a:rPr>
                <a:t>51%       18</a:t>
              </a:r>
            </a:p>
            <a:p>
              <a:pPr algn="r">
                <a:lnSpc>
                  <a:spcPts val="1900"/>
                </a:lnSpc>
              </a:pPr>
              <a:r>
                <a:rPr lang="en-US" sz="1400" dirty="0">
                  <a:solidFill>
                    <a:srgbClr val="548235"/>
                  </a:solidFill>
                  <a:latin typeface="Century Gothic" panose="020B0502020202020204" pitchFamily="34" charset="0"/>
                </a:rPr>
                <a:t>90%  1,328</a:t>
              </a:r>
            </a:p>
          </p:txBody>
        </p:sp>
        <p:sp>
          <p:nvSpPr>
            <p:cNvPr id="147" name="TextBox 146">
              <a:extLst>
                <a:ext uri="{FF2B5EF4-FFF2-40B4-BE49-F238E27FC236}">
                  <a16:creationId xmlns:a16="http://schemas.microsoft.com/office/drawing/2014/main" id="{C944BFE1-6538-481C-97AA-A304A663A93F}"/>
                </a:ext>
              </a:extLst>
            </p:cNvPr>
            <p:cNvSpPr txBox="1"/>
            <p:nvPr/>
          </p:nvSpPr>
          <p:spPr>
            <a:xfrm>
              <a:off x="9951820"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2018</a:t>
              </a:r>
            </a:p>
          </p:txBody>
        </p:sp>
      </p:grpSp>
    </p:spTree>
    <p:extLst>
      <p:ext uri="{BB962C8B-B14F-4D97-AF65-F5344CB8AC3E}">
        <p14:creationId xmlns:p14="http://schemas.microsoft.com/office/powerpoint/2010/main" val="1366829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2" presetClass="entr" presetSubtype="4" fill="hold" nodeType="afterEffect" p14:presetBounceEnd="56000">
                                      <p:stCondLst>
                                        <p:cond delay="0"/>
                                      </p:stCondLst>
                                      <p:childTnLst>
                                        <p:set>
                                          <p:cBhvr>
                                            <p:cTn id="10" dur="1" fill="hold">
                                              <p:stCondLst>
                                                <p:cond delay="0"/>
                                              </p:stCondLst>
                                            </p:cTn>
                                            <p:tgtEl>
                                              <p:spTgt spid="141"/>
                                            </p:tgtEl>
                                            <p:attrNameLst>
                                              <p:attrName>style.visibility</p:attrName>
                                            </p:attrNameLst>
                                          </p:cBhvr>
                                          <p:to>
                                            <p:strVal val="visible"/>
                                          </p:to>
                                        </p:set>
                                        <p:anim calcmode="lin" valueType="num" p14:bounceEnd="56000">
                                          <p:cBhvr additive="base">
                                            <p:cTn id="11" dur="500" fill="hold"/>
                                            <p:tgtEl>
                                              <p:spTgt spid="141"/>
                                            </p:tgtEl>
                                            <p:attrNameLst>
                                              <p:attrName>ppt_x</p:attrName>
                                            </p:attrNameLst>
                                          </p:cBhvr>
                                          <p:tavLst>
                                            <p:tav tm="0">
                                              <p:val>
                                                <p:strVal val="#ppt_x"/>
                                              </p:val>
                                            </p:tav>
                                            <p:tav tm="100000">
                                              <p:val>
                                                <p:strVal val="#ppt_x"/>
                                              </p:val>
                                            </p:tav>
                                          </p:tavLst>
                                        </p:anim>
                                        <p:anim calcmode="lin" valueType="num" p14:bounceEnd="56000">
                                          <p:cBhvr additive="base">
                                            <p:cTn id="12" dur="500" fill="hold"/>
                                            <p:tgtEl>
                                              <p:spTgt spid="14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42" presetClass="path" presetSubtype="0" accel="50000" decel="50000" fill="hold" nodeType="afterEffect">
                                      <p:stCondLst>
                                        <p:cond delay="500"/>
                                      </p:stCondLst>
                                      <p:childTnLst>
                                        <p:animMotion origin="layout" path="M -2.70833E-6 2.59259E-6 L -0.01953 0.02453 " pathEditMode="relative" rAng="0" ptsTypes="AA">
                                          <p:cBhvr>
                                            <p:cTn id="15" dur="1000" fill="hold"/>
                                            <p:tgtEl>
                                              <p:spTgt spid="115"/>
                                            </p:tgtEl>
                                            <p:attrNameLst>
                                              <p:attrName>ppt_x</p:attrName>
                                              <p:attrName>ppt_y</p:attrName>
                                            </p:attrNameLst>
                                          </p:cBhvr>
                                          <p:rCtr x="-977" y="1227"/>
                                        </p:animMotion>
                                      </p:childTnLst>
                                    </p:cTn>
                                  </p:par>
                                  <p:par>
                                    <p:cTn id="16" presetID="10" presetClass="exit" presetSubtype="0" fill="hold" nodeType="withEffect">
                                      <p:stCondLst>
                                        <p:cond delay="500"/>
                                      </p:stCondLst>
                                      <p:childTnLst>
                                        <p:animEffect transition="out" filter="fade">
                                          <p:cBhvr>
                                            <p:cTn id="17" dur="1000"/>
                                            <p:tgtEl>
                                              <p:spTgt spid="164"/>
                                            </p:tgtEl>
                                          </p:cBhvr>
                                        </p:animEffect>
                                        <p:set>
                                          <p:cBhvr>
                                            <p:cTn id="18" dur="1" fill="hold">
                                              <p:stCondLst>
                                                <p:cond delay="999"/>
                                              </p:stCondLst>
                                            </p:cTn>
                                            <p:tgtEl>
                                              <p:spTgt spid="1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64000">
                                      <p:stCondLst>
                                        <p:cond delay="0"/>
                                      </p:stCondLst>
                                      <p:childTnLst>
                                        <p:set>
                                          <p:cBhvr>
                                            <p:cTn id="22" dur="1" fill="hold">
                                              <p:stCondLst>
                                                <p:cond delay="0"/>
                                              </p:stCondLst>
                                            </p:cTn>
                                            <p:tgtEl>
                                              <p:spTgt spid="142"/>
                                            </p:tgtEl>
                                            <p:attrNameLst>
                                              <p:attrName>style.visibility</p:attrName>
                                            </p:attrNameLst>
                                          </p:cBhvr>
                                          <p:to>
                                            <p:strVal val="visible"/>
                                          </p:to>
                                        </p:set>
                                        <p:anim calcmode="lin" valueType="num" p14:bounceEnd="64000">
                                          <p:cBhvr additive="base">
                                            <p:cTn id="23" dur="500" fill="hold"/>
                                            <p:tgtEl>
                                              <p:spTgt spid="142"/>
                                            </p:tgtEl>
                                            <p:attrNameLst>
                                              <p:attrName>ppt_x</p:attrName>
                                            </p:attrNameLst>
                                          </p:cBhvr>
                                          <p:tavLst>
                                            <p:tav tm="0">
                                              <p:val>
                                                <p:strVal val="#ppt_x"/>
                                              </p:val>
                                            </p:tav>
                                            <p:tav tm="100000">
                                              <p:val>
                                                <p:strVal val="#ppt_x"/>
                                              </p:val>
                                            </p:tav>
                                          </p:tavLst>
                                        </p:anim>
                                        <p:anim calcmode="lin" valueType="num" p14:bounceEnd="64000">
                                          <p:cBhvr additive="base">
                                            <p:cTn id="24" dur="500" fill="hold"/>
                                            <p:tgtEl>
                                              <p:spTgt spid="142"/>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42" presetClass="path" presetSubtype="0" accel="50000" decel="50000" fill="hold" nodeType="afterEffect">
                                      <p:stCondLst>
                                        <p:cond delay="500"/>
                                      </p:stCondLst>
                                      <p:childTnLst>
                                        <p:animMotion origin="layout" path="M -1.25E-6 -7.40741E-7 L -0.01015 0.0162 " pathEditMode="relative" rAng="0" ptsTypes="AA">
                                          <p:cBhvr>
                                            <p:cTn id="27" dur="1000" fill="hold"/>
                                            <p:tgtEl>
                                              <p:spTgt spid="116"/>
                                            </p:tgtEl>
                                            <p:attrNameLst>
                                              <p:attrName>ppt_x</p:attrName>
                                              <p:attrName>ppt_y</p:attrName>
                                            </p:attrNameLst>
                                          </p:cBhvr>
                                          <p:rCtr x="-508" y="810"/>
                                        </p:animMotion>
                                      </p:childTnLst>
                                    </p:cTn>
                                  </p:par>
                                  <p:par>
                                    <p:cTn id="28" presetID="10" presetClass="exit" presetSubtype="0" fill="hold" nodeType="withEffect">
                                      <p:stCondLst>
                                        <p:cond delay="500"/>
                                      </p:stCondLst>
                                      <p:childTnLst>
                                        <p:animEffect transition="out" filter="fade">
                                          <p:cBhvr>
                                            <p:cTn id="29" dur="1000"/>
                                            <p:tgtEl>
                                              <p:spTgt spid="165"/>
                                            </p:tgtEl>
                                          </p:cBhvr>
                                        </p:animEffect>
                                        <p:set>
                                          <p:cBhvr>
                                            <p:cTn id="30" dur="1" fill="hold">
                                              <p:stCondLst>
                                                <p:cond delay="999"/>
                                              </p:stCondLst>
                                            </p:cTn>
                                            <p:tgtEl>
                                              <p:spTgt spid="16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14:presetBounceEnd="64000">
                                      <p:stCondLst>
                                        <p:cond delay="0"/>
                                      </p:stCondLst>
                                      <p:childTnLst>
                                        <p:set>
                                          <p:cBhvr>
                                            <p:cTn id="34" dur="1" fill="hold">
                                              <p:stCondLst>
                                                <p:cond delay="0"/>
                                              </p:stCondLst>
                                            </p:cTn>
                                            <p:tgtEl>
                                              <p:spTgt spid="143"/>
                                            </p:tgtEl>
                                            <p:attrNameLst>
                                              <p:attrName>style.visibility</p:attrName>
                                            </p:attrNameLst>
                                          </p:cBhvr>
                                          <p:to>
                                            <p:strVal val="visible"/>
                                          </p:to>
                                        </p:set>
                                        <p:anim calcmode="lin" valueType="num" p14:bounceEnd="64000">
                                          <p:cBhvr additive="base">
                                            <p:cTn id="35" dur="500" fill="hold"/>
                                            <p:tgtEl>
                                              <p:spTgt spid="143"/>
                                            </p:tgtEl>
                                            <p:attrNameLst>
                                              <p:attrName>ppt_x</p:attrName>
                                            </p:attrNameLst>
                                          </p:cBhvr>
                                          <p:tavLst>
                                            <p:tav tm="0">
                                              <p:val>
                                                <p:strVal val="#ppt_x"/>
                                              </p:val>
                                            </p:tav>
                                            <p:tav tm="100000">
                                              <p:val>
                                                <p:strVal val="#ppt_x"/>
                                              </p:val>
                                            </p:tav>
                                          </p:tavLst>
                                        </p:anim>
                                        <p:anim calcmode="lin" valueType="num" p14:bounceEnd="64000">
                                          <p:cBhvr additive="base">
                                            <p:cTn id="36" dur="500" fill="hold"/>
                                            <p:tgtEl>
                                              <p:spTgt spid="143"/>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64" presetClass="path" presetSubtype="0" accel="50000" decel="50000" fill="hold" nodeType="afterEffect">
                                      <p:stCondLst>
                                        <p:cond delay="500"/>
                                      </p:stCondLst>
                                      <p:childTnLst>
                                        <p:animMotion origin="layout" path="M 0.00117 -0.00509 L 0.00169 -0.00764 " pathEditMode="relative" rAng="0" ptsTypes="AA">
                                          <p:cBhvr>
                                            <p:cTn id="39" dur="1000" fill="hold"/>
                                            <p:tgtEl>
                                              <p:spTgt spid="112"/>
                                            </p:tgtEl>
                                            <p:attrNameLst>
                                              <p:attrName>ppt_x</p:attrName>
                                              <p:attrName>ppt_y</p:attrName>
                                            </p:attrNameLst>
                                          </p:cBhvr>
                                          <p:rCtr x="26" y="-139"/>
                                        </p:animMotion>
                                      </p:childTnLst>
                                    </p:cTn>
                                  </p:par>
                                  <p:par>
                                    <p:cTn id="40" presetID="10" presetClass="exit" presetSubtype="0" fill="hold" nodeType="withEffect">
                                      <p:stCondLst>
                                        <p:cond delay="500"/>
                                      </p:stCondLst>
                                      <p:childTnLst>
                                        <p:animEffect transition="out" filter="fade">
                                          <p:cBhvr>
                                            <p:cTn id="41" dur="1000"/>
                                            <p:tgtEl>
                                              <p:spTgt spid="166"/>
                                            </p:tgtEl>
                                          </p:cBhvr>
                                        </p:animEffect>
                                        <p:set>
                                          <p:cBhvr>
                                            <p:cTn id="42" dur="1" fill="hold">
                                              <p:stCondLst>
                                                <p:cond delay="999"/>
                                              </p:stCondLst>
                                            </p:cTn>
                                            <p:tgtEl>
                                              <p:spTgt spid="16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14:presetBounceEnd="64000">
                                      <p:stCondLst>
                                        <p:cond delay="0"/>
                                      </p:stCondLst>
                                      <p:childTnLst>
                                        <p:set>
                                          <p:cBhvr>
                                            <p:cTn id="46" dur="1" fill="hold">
                                              <p:stCondLst>
                                                <p:cond delay="0"/>
                                              </p:stCondLst>
                                            </p:cTn>
                                            <p:tgtEl>
                                              <p:spTgt spid="145"/>
                                            </p:tgtEl>
                                            <p:attrNameLst>
                                              <p:attrName>style.visibility</p:attrName>
                                            </p:attrNameLst>
                                          </p:cBhvr>
                                          <p:to>
                                            <p:strVal val="visible"/>
                                          </p:to>
                                        </p:set>
                                        <p:anim calcmode="lin" valueType="num" p14:bounceEnd="64000">
                                          <p:cBhvr additive="base">
                                            <p:cTn id="47" dur="500" fill="hold"/>
                                            <p:tgtEl>
                                              <p:spTgt spid="145"/>
                                            </p:tgtEl>
                                            <p:attrNameLst>
                                              <p:attrName>ppt_x</p:attrName>
                                            </p:attrNameLst>
                                          </p:cBhvr>
                                          <p:tavLst>
                                            <p:tav tm="0">
                                              <p:val>
                                                <p:strVal val="#ppt_x"/>
                                              </p:val>
                                            </p:tav>
                                            <p:tav tm="100000">
                                              <p:val>
                                                <p:strVal val="#ppt_x"/>
                                              </p:val>
                                            </p:tav>
                                          </p:tavLst>
                                        </p:anim>
                                        <p:anim calcmode="lin" valueType="num" p14:bounceEnd="64000">
                                          <p:cBhvr additive="base">
                                            <p:cTn id="48" dur="500" fill="hold"/>
                                            <p:tgtEl>
                                              <p:spTgt spid="145"/>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42" presetClass="path" presetSubtype="0" accel="50000" decel="50000" fill="hold" nodeType="afterEffect">
                                      <p:stCondLst>
                                        <p:cond delay="500"/>
                                      </p:stCondLst>
                                      <p:childTnLst>
                                        <p:animMotion origin="layout" path="M -3.75E-6 7.40741E-7 L -0.00195 0.04977 " pathEditMode="relative" rAng="0" ptsTypes="AA">
                                          <p:cBhvr>
                                            <p:cTn id="51" dur="1000" fill="hold"/>
                                            <p:tgtEl>
                                              <p:spTgt spid="114"/>
                                            </p:tgtEl>
                                            <p:attrNameLst>
                                              <p:attrName>ppt_x</p:attrName>
                                              <p:attrName>ppt_y</p:attrName>
                                            </p:attrNameLst>
                                          </p:cBhvr>
                                          <p:rCtr x="-104" y="2477"/>
                                        </p:animMotion>
                                      </p:childTnLst>
                                    </p:cTn>
                                  </p:par>
                                  <p:par>
                                    <p:cTn id="52" presetID="10" presetClass="exit" presetSubtype="0" fill="hold" nodeType="withEffect">
                                      <p:stCondLst>
                                        <p:cond delay="500"/>
                                      </p:stCondLst>
                                      <p:childTnLst>
                                        <p:animEffect transition="out" filter="fade">
                                          <p:cBhvr>
                                            <p:cTn id="53" dur="1000"/>
                                            <p:tgtEl>
                                              <p:spTgt spid="167"/>
                                            </p:tgtEl>
                                          </p:cBhvr>
                                        </p:animEffect>
                                        <p:set>
                                          <p:cBhvr>
                                            <p:cTn id="54" dur="1" fill="hold">
                                              <p:stCondLst>
                                                <p:cond delay="999"/>
                                              </p:stCondLst>
                                            </p:cTn>
                                            <p:tgtEl>
                                              <p:spTgt spid="16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14:presetBounceEnd="64000">
                                      <p:stCondLst>
                                        <p:cond delay="0"/>
                                      </p:stCondLst>
                                      <p:childTnLst>
                                        <p:set>
                                          <p:cBhvr>
                                            <p:cTn id="58" dur="1" fill="hold">
                                              <p:stCondLst>
                                                <p:cond delay="0"/>
                                              </p:stCondLst>
                                            </p:cTn>
                                            <p:tgtEl>
                                              <p:spTgt spid="146"/>
                                            </p:tgtEl>
                                            <p:attrNameLst>
                                              <p:attrName>style.visibility</p:attrName>
                                            </p:attrNameLst>
                                          </p:cBhvr>
                                          <p:to>
                                            <p:strVal val="visible"/>
                                          </p:to>
                                        </p:set>
                                        <p:anim calcmode="lin" valueType="num" p14:bounceEnd="64000">
                                          <p:cBhvr additive="base">
                                            <p:cTn id="59" dur="500" fill="hold"/>
                                            <p:tgtEl>
                                              <p:spTgt spid="146"/>
                                            </p:tgtEl>
                                            <p:attrNameLst>
                                              <p:attrName>ppt_x</p:attrName>
                                            </p:attrNameLst>
                                          </p:cBhvr>
                                          <p:tavLst>
                                            <p:tav tm="0">
                                              <p:val>
                                                <p:strVal val="#ppt_x"/>
                                              </p:val>
                                            </p:tav>
                                            <p:tav tm="100000">
                                              <p:val>
                                                <p:strVal val="#ppt_x"/>
                                              </p:val>
                                            </p:tav>
                                          </p:tavLst>
                                        </p:anim>
                                        <p:anim calcmode="lin" valueType="num" p14:bounceEnd="64000">
                                          <p:cBhvr additive="base">
                                            <p:cTn id="60" dur="500" fill="hold"/>
                                            <p:tgtEl>
                                              <p:spTgt spid="14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42" presetClass="path" presetSubtype="0" accel="50000" decel="50000" fill="hold" nodeType="afterEffect">
                                      <p:stCondLst>
                                        <p:cond delay="500"/>
                                      </p:stCondLst>
                                      <p:childTnLst>
                                        <p:animMotion origin="layout" path="M 2.29167E-6 -1.11111E-6 L 0.01836 0.00903 " pathEditMode="relative" rAng="0" ptsTypes="AA">
                                          <p:cBhvr>
                                            <p:cTn id="63" dur="1000" fill="hold"/>
                                            <p:tgtEl>
                                              <p:spTgt spid="111"/>
                                            </p:tgtEl>
                                            <p:attrNameLst>
                                              <p:attrName>ppt_x</p:attrName>
                                              <p:attrName>ppt_y</p:attrName>
                                            </p:attrNameLst>
                                          </p:cBhvr>
                                          <p:rCtr x="911" y="440"/>
                                        </p:animMotion>
                                      </p:childTnLst>
                                    </p:cTn>
                                  </p:par>
                                  <p:par>
                                    <p:cTn id="64" presetID="10" presetClass="exit" presetSubtype="0" fill="hold" nodeType="withEffect">
                                      <p:stCondLst>
                                        <p:cond delay="500"/>
                                      </p:stCondLst>
                                      <p:childTnLst>
                                        <p:animEffect transition="out" filter="fade">
                                          <p:cBhvr>
                                            <p:cTn id="65" dur="1000"/>
                                            <p:tgtEl>
                                              <p:spTgt spid="168"/>
                                            </p:tgtEl>
                                          </p:cBhvr>
                                        </p:animEffect>
                                        <p:set>
                                          <p:cBhvr>
                                            <p:cTn id="66" dur="1" fill="hold">
                                              <p:stCondLst>
                                                <p:cond delay="999"/>
                                              </p:stCondLst>
                                            </p:cTn>
                                            <p:tgtEl>
                                              <p:spTgt spid="1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41"/>
                                            </p:tgtEl>
                                            <p:attrNameLst>
                                              <p:attrName>style.visibility</p:attrName>
                                            </p:attrNameLst>
                                          </p:cBhvr>
                                          <p:to>
                                            <p:strVal val="visible"/>
                                          </p:to>
                                        </p:set>
                                        <p:anim calcmode="lin" valueType="num">
                                          <p:cBhvr additive="base">
                                            <p:cTn id="11" dur="500" fill="hold"/>
                                            <p:tgtEl>
                                              <p:spTgt spid="141"/>
                                            </p:tgtEl>
                                            <p:attrNameLst>
                                              <p:attrName>ppt_x</p:attrName>
                                            </p:attrNameLst>
                                          </p:cBhvr>
                                          <p:tavLst>
                                            <p:tav tm="0">
                                              <p:val>
                                                <p:strVal val="#ppt_x"/>
                                              </p:val>
                                            </p:tav>
                                            <p:tav tm="100000">
                                              <p:val>
                                                <p:strVal val="#ppt_x"/>
                                              </p:val>
                                            </p:tav>
                                          </p:tavLst>
                                        </p:anim>
                                        <p:anim calcmode="lin" valueType="num">
                                          <p:cBhvr additive="base">
                                            <p:cTn id="12" dur="500" fill="hold"/>
                                            <p:tgtEl>
                                              <p:spTgt spid="14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42" presetClass="path" presetSubtype="0" accel="50000" decel="50000" fill="hold" nodeType="afterEffect">
                                      <p:stCondLst>
                                        <p:cond delay="500"/>
                                      </p:stCondLst>
                                      <p:childTnLst>
                                        <p:animMotion origin="layout" path="M -2.70833E-6 2.59259E-6 L -0.01953 0.02453 " pathEditMode="relative" rAng="0" ptsTypes="AA">
                                          <p:cBhvr>
                                            <p:cTn id="15" dur="1000" fill="hold"/>
                                            <p:tgtEl>
                                              <p:spTgt spid="115"/>
                                            </p:tgtEl>
                                            <p:attrNameLst>
                                              <p:attrName>ppt_x</p:attrName>
                                              <p:attrName>ppt_y</p:attrName>
                                            </p:attrNameLst>
                                          </p:cBhvr>
                                          <p:rCtr x="-977" y="1227"/>
                                        </p:animMotion>
                                      </p:childTnLst>
                                    </p:cTn>
                                  </p:par>
                                  <p:par>
                                    <p:cTn id="16" presetID="10" presetClass="exit" presetSubtype="0" fill="hold" nodeType="withEffect">
                                      <p:stCondLst>
                                        <p:cond delay="500"/>
                                      </p:stCondLst>
                                      <p:childTnLst>
                                        <p:animEffect transition="out" filter="fade">
                                          <p:cBhvr>
                                            <p:cTn id="17" dur="1000"/>
                                            <p:tgtEl>
                                              <p:spTgt spid="164"/>
                                            </p:tgtEl>
                                          </p:cBhvr>
                                        </p:animEffect>
                                        <p:set>
                                          <p:cBhvr>
                                            <p:cTn id="18" dur="1" fill="hold">
                                              <p:stCondLst>
                                                <p:cond delay="999"/>
                                              </p:stCondLst>
                                            </p:cTn>
                                            <p:tgtEl>
                                              <p:spTgt spid="1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2"/>
                                            </p:tgtEl>
                                            <p:attrNameLst>
                                              <p:attrName>style.visibility</p:attrName>
                                            </p:attrNameLst>
                                          </p:cBhvr>
                                          <p:to>
                                            <p:strVal val="visible"/>
                                          </p:to>
                                        </p:set>
                                        <p:anim calcmode="lin" valueType="num">
                                          <p:cBhvr additive="base">
                                            <p:cTn id="23" dur="500" fill="hold"/>
                                            <p:tgtEl>
                                              <p:spTgt spid="142"/>
                                            </p:tgtEl>
                                            <p:attrNameLst>
                                              <p:attrName>ppt_x</p:attrName>
                                            </p:attrNameLst>
                                          </p:cBhvr>
                                          <p:tavLst>
                                            <p:tav tm="0">
                                              <p:val>
                                                <p:strVal val="#ppt_x"/>
                                              </p:val>
                                            </p:tav>
                                            <p:tav tm="100000">
                                              <p:val>
                                                <p:strVal val="#ppt_x"/>
                                              </p:val>
                                            </p:tav>
                                          </p:tavLst>
                                        </p:anim>
                                        <p:anim calcmode="lin" valueType="num">
                                          <p:cBhvr additive="base">
                                            <p:cTn id="24" dur="500" fill="hold"/>
                                            <p:tgtEl>
                                              <p:spTgt spid="142"/>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42" presetClass="path" presetSubtype="0" accel="50000" decel="50000" fill="hold" nodeType="afterEffect">
                                      <p:stCondLst>
                                        <p:cond delay="500"/>
                                      </p:stCondLst>
                                      <p:childTnLst>
                                        <p:animMotion origin="layout" path="M -1.25E-6 -7.40741E-7 L -0.01015 0.0162 " pathEditMode="relative" rAng="0" ptsTypes="AA">
                                          <p:cBhvr>
                                            <p:cTn id="27" dur="1000" fill="hold"/>
                                            <p:tgtEl>
                                              <p:spTgt spid="116"/>
                                            </p:tgtEl>
                                            <p:attrNameLst>
                                              <p:attrName>ppt_x</p:attrName>
                                              <p:attrName>ppt_y</p:attrName>
                                            </p:attrNameLst>
                                          </p:cBhvr>
                                          <p:rCtr x="-508" y="810"/>
                                        </p:animMotion>
                                      </p:childTnLst>
                                    </p:cTn>
                                  </p:par>
                                  <p:par>
                                    <p:cTn id="28" presetID="10" presetClass="exit" presetSubtype="0" fill="hold" nodeType="withEffect">
                                      <p:stCondLst>
                                        <p:cond delay="500"/>
                                      </p:stCondLst>
                                      <p:childTnLst>
                                        <p:animEffect transition="out" filter="fade">
                                          <p:cBhvr>
                                            <p:cTn id="29" dur="1000"/>
                                            <p:tgtEl>
                                              <p:spTgt spid="165"/>
                                            </p:tgtEl>
                                          </p:cBhvr>
                                        </p:animEffect>
                                        <p:set>
                                          <p:cBhvr>
                                            <p:cTn id="30" dur="1" fill="hold">
                                              <p:stCondLst>
                                                <p:cond delay="999"/>
                                              </p:stCondLst>
                                            </p:cTn>
                                            <p:tgtEl>
                                              <p:spTgt spid="16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3"/>
                                            </p:tgtEl>
                                            <p:attrNameLst>
                                              <p:attrName>style.visibility</p:attrName>
                                            </p:attrNameLst>
                                          </p:cBhvr>
                                          <p:to>
                                            <p:strVal val="visible"/>
                                          </p:to>
                                        </p:set>
                                        <p:anim calcmode="lin" valueType="num">
                                          <p:cBhvr additive="base">
                                            <p:cTn id="35" dur="500" fill="hold"/>
                                            <p:tgtEl>
                                              <p:spTgt spid="143"/>
                                            </p:tgtEl>
                                            <p:attrNameLst>
                                              <p:attrName>ppt_x</p:attrName>
                                            </p:attrNameLst>
                                          </p:cBhvr>
                                          <p:tavLst>
                                            <p:tav tm="0">
                                              <p:val>
                                                <p:strVal val="#ppt_x"/>
                                              </p:val>
                                            </p:tav>
                                            <p:tav tm="100000">
                                              <p:val>
                                                <p:strVal val="#ppt_x"/>
                                              </p:val>
                                            </p:tav>
                                          </p:tavLst>
                                        </p:anim>
                                        <p:anim calcmode="lin" valueType="num">
                                          <p:cBhvr additive="base">
                                            <p:cTn id="36" dur="500" fill="hold"/>
                                            <p:tgtEl>
                                              <p:spTgt spid="143"/>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64" presetClass="path" presetSubtype="0" accel="50000" decel="50000" fill="hold" nodeType="afterEffect">
                                      <p:stCondLst>
                                        <p:cond delay="500"/>
                                      </p:stCondLst>
                                      <p:childTnLst>
                                        <p:animMotion origin="layout" path="M 0.00117 -0.00509 L 0.00169 -0.00764 " pathEditMode="relative" rAng="0" ptsTypes="AA">
                                          <p:cBhvr>
                                            <p:cTn id="39" dur="1000" fill="hold"/>
                                            <p:tgtEl>
                                              <p:spTgt spid="112"/>
                                            </p:tgtEl>
                                            <p:attrNameLst>
                                              <p:attrName>ppt_x</p:attrName>
                                              <p:attrName>ppt_y</p:attrName>
                                            </p:attrNameLst>
                                          </p:cBhvr>
                                          <p:rCtr x="26" y="-139"/>
                                        </p:animMotion>
                                      </p:childTnLst>
                                    </p:cTn>
                                  </p:par>
                                  <p:par>
                                    <p:cTn id="40" presetID="10" presetClass="exit" presetSubtype="0" fill="hold" nodeType="withEffect">
                                      <p:stCondLst>
                                        <p:cond delay="500"/>
                                      </p:stCondLst>
                                      <p:childTnLst>
                                        <p:animEffect transition="out" filter="fade">
                                          <p:cBhvr>
                                            <p:cTn id="41" dur="1000"/>
                                            <p:tgtEl>
                                              <p:spTgt spid="166"/>
                                            </p:tgtEl>
                                          </p:cBhvr>
                                        </p:animEffect>
                                        <p:set>
                                          <p:cBhvr>
                                            <p:cTn id="42" dur="1" fill="hold">
                                              <p:stCondLst>
                                                <p:cond delay="999"/>
                                              </p:stCondLst>
                                            </p:cTn>
                                            <p:tgtEl>
                                              <p:spTgt spid="16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5"/>
                                            </p:tgtEl>
                                            <p:attrNameLst>
                                              <p:attrName>style.visibility</p:attrName>
                                            </p:attrNameLst>
                                          </p:cBhvr>
                                          <p:to>
                                            <p:strVal val="visible"/>
                                          </p:to>
                                        </p:set>
                                        <p:anim calcmode="lin" valueType="num">
                                          <p:cBhvr additive="base">
                                            <p:cTn id="47" dur="500" fill="hold"/>
                                            <p:tgtEl>
                                              <p:spTgt spid="145"/>
                                            </p:tgtEl>
                                            <p:attrNameLst>
                                              <p:attrName>ppt_x</p:attrName>
                                            </p:attrNameLst>
                                          </p:cBhvr>
                                          <p:tavLst>
                                            <p:tav tm="0">
                                              <p:val>
                                                <p:strVal val="#ppt_x"/>
                                              </p:val>
                                            </p:tav>
                                            <p:tav tm="100000">
                                              <p:val>
                                                <p:strVal val="#ppt_x"/>
                                              </p:val>
                                            </p:tav>
                                          </p:tavLst>
                                        </p:anim>
                                        <p:anim calcmode="lin" valueType="num">
                                          <p:cBhvr additive="base">
                                            <p:cTn id="48" dur="500" fill="hold"/>
                                            <p:tgtEl>
                                              <p:spTgt spid="145"/>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42" presetClass="path" presetSubtype="0" accel="50000" decel="50000" fill="hold" nodeType="afterEffect">
                                      <p:stCondLst>
                                        <p:cond delay="500"/>
                                      </p:stCondLst>
                                      <p:childTnLst>
                                        <p:animMotion origin="layout" path="M -3.75E-6 7.40741E-7 L -0.00195 0.04977 " pathEditMode="relative" rAng="0" ptsTypes="AA">
                                          <p:cBhvr>
                                            <p:cTn id="51" dur="1000" fill="hold"/>
                                            <p:tgtEl>
                                              <p:spTgt spid="114"/>
                                            </p:tgtEl>
                                            <p:attrNameLst>
                                              <p:attrName>ppt_x</p:attrName>
                                              <p:attrName>ppt_y</p:attrName>
                                            </p:attrNameLst>
                                          </p:cBhvr>
                                          <p:rCtr x="-104" y="2477"/>
                                        </p:animMotion>
                                      </p:childTnLst>
                                    </p:cTn>
                                  </p:par>
                                  <p:par>
                                    <p:cTn id="52" presetID="10" presetClass="exit" presetSubtype="0" fill="hold" nodeType="withEffect">
                                      <p:stCondLst>
                                        <p:cond delay="500"/>
                                      </p:stCondLst>
                                      <p:childTnLst>
                                        <p:animEffect transition="out" filter="fade">
                                          <p:cBhvr>
                                            <p:cTn id="53" dur="1000"/>
                                            <p:tgtEl>
                                              <p:spTgt spid="167"/>
                                            </p:tgtEl>
                                          </p:cBhvr>
                                        </p:animEffect>
                                        <p:set>
                                          <p:cBhvr>
                                            <p:cTn id="54" dur="1" fill="hold">
                                              <p:stCondLst>
                                                <p:cond delay="999"/>
                                              </p:stCondLst>
                                            </p:cTn>
                                            <p:tgtEl>
                                              <p:spTgt spid="16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46"/>
                                            </p:tgtEl>
                                            <p:attrNameLst>
                                              <p:attrName>style.visibility</p:attrName>
                                            </p:attrNameLst>
                                          </p:cBhvr>
                                          <p:to>
                                            <p:strVal val="visible"/>
                                          </p:to>
                                        </p:set>
                                        <p:anim calcmode="lin" valueType="num">
                                          <p:cBhvr additive="base">
                                            <p:cTn id="59" dur="500" fill="hold"/>
                                            <p:tgtEl>
                                              <p:spTgt spid="146"/>
                                            </p:tgtEl>
                                            <p:attrNameLst>
                                              <p:attrName>ppt_x</p:attrName>
                                            </p:attrNameLst>
                                          </p:cBhvr>
                                          <p:tavLst>
                                            <p:tav tm="0">
                                              <p:val>
                                                <p:strVal val="#ppt_x"/>
                                              </p:val>
                                            </p:tav>
                                            <p:tav tm="100000">
                                              <p:val>
                                                <p:strVal val="#ppt_x"/>
                                              </p:val>
                                            </p:tav>
                                          </p:tavLst>
                                        </p:anim>
                                        <p:anim calcmode="lin" valueType="num">
                                          <p:cBhvr additive="base">
                                            <p:cTn id="60" dur="500" fill="hold"/>
                                            <p:tgtEl>
                                              <p:spTgt spid="14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42" presetClass="path" presetSubtype="0" accel="50000" decel="50000" fill="hold" nodeType="afterEffect">
                                      <p:stCondLst>
                                        <p:cond delay="500"/>
                                      </p:stCondLst>
                                      <p:childTnLst>
                                        <p:animMotion origin="layout" path="M 2.29167E-6 -1.11111E-6 L 0.01836 0.00903 " pathEditMode="relative" rAng="0" ptsTypes="AA">
                                          <p:cBhvr>
                                            <p:cTn id="63" dur="1000" fill="hold"/>
                                            <p:tgtEl>
                                              <p:spTgt spid="111"/>
                                            </p:tgtEl>
                                            <p:attrNameLst>
                                              <p:attrName>ppt_x</p:attrName>
                                              <p:attrName>ppt_y</p:attrName>
                                            </p:attrNameLst>
                                          </p:cBhvr>
                                          <p:rCtr x="911" y="440"/>
                                        </p:animMotion>
                                      </p:childTnLst>
                                    </p:cTn>
                                  </p:par>
                                  <p:par>
                                    <p:cTn id="64" presetID="10" presetClass="exit" presetSubtype="0" fill="hold" nodeType="withEffect">
                                      <p:stCondLst>
                                        <p:cond delay="500"/>
                                      </p:stCondLst>
                                      <p:childTnLst>
                                        <p:animEffect transition="out" filter="fade">
                                          <p:cBhvr>
                                            <p:cTn id="65" dur="1000"/>
                                            <p:tgtEl>
                                              <p:spTgt spid="168"/>
                                            </p:tgtEl>
                                          </p:cBhvr>
                                        </p:animEffect>
                                        <p:set>
                                          <p:cBhvr>
                                            <p:cTn id="66" dur="1" fill="hold">
                                              <p:stCondLst>
                                                <p:cond delay="999"/>
                                              </p:stCondLst>
                                            </p:cTn>
                                            <p:tgtEl>
                                              <p:spTgt spid="1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pic>
        <p:nvPicPr>
          <p:cNvPr id="111" name="Picture 110">
            <a:extLst>
              <a:ext uri="{FF2B5EF4-FFF2-40B4-BE49-F238E27FC236}">
                <a16:creationId xmlns:a16="http://schemas.microsoft.com/office/drawing/2014/main" id="{314D0E4D-A8C1-4B9B-B162-F1D8548703E7}"/>
              </a:ext>
            </a:extLst>
          </p:cNvPr>
          <p:cNvPicPr>
            <a:picLocks noChangeAspect="1"/>
          </p:cNvPicPr>
          <p:nvPr/>
        </p:nvPicPr>
        <p:blipFill>
          <a:blip r:embed="rId2"/>
          <a:stretch>
            <a:fillRect/>
          </a:stretch>
        </p:blipFill>
        <p:spPr>
          <a:xfrm>
            <a:off x="9226755" y="284827"/>
            <a:ext cx="227876" cy="229376"/>
          </a:xfrm>
          <a:prstGeom prst="rect">
            <a:avLst/>
          </a:prstGeom>
        </p:spPr>
      </p:pic>
      <p:pic>
        <p:nvPicPr>
          <p:cNvPr id="144" name="Picture 143">
            <a:extLst>
              <a:ext uri="{FF2B5EF4-FFF2-40B4-BE49-F238E27FC236}">
                <a16:creationId xmlns:a16="http://schemas.microsoft.com/office/drawing/2014/main" id="{65A753A5-1498-4742-86C0-084AECE4AC85}"/>
              </a:ext>
            </a:extLst>
          </p:cNvPr>
          <p:cNvPicPr>
            <a:picLocks noChangeAspect="1"/>
          </p:cNvPicPr>
          <p:nvPr/>
        </p:nvPicPr>
        <p:blipFill>
          <a:blip r:embed="rId3"/>
          <a:stretch>
            <a:fillRect/>
          </a:stretch>
        </p:blipFill>
        <p:spPr>
          <a:xfrm>
            <a:off x="5227802" y="571954"/>
            <a:ext cx="239272" cy="239272"/>
          </a:xfrm>
          <a:prstGeom prst="rect">
            <a:avLst/>
          </a:prstGeom>
        </p:spPr>
      </p:pic>
      <p:grpSp>
        <p:nvGrpSpPr>
          <p:cNvPr id="147" name="Group 146">
            <a:extLst>
              <a:ext uri="{FF2B5EF4-FFF2-40B4-BE49-F238E27FC236}">
                <a16:creationId xmlns:a16="http://schemas.microsoft.com/office/drawing/2014/main" id="{7C022F90-8FCC-4832-BF77-BFC262A100FD}"/>
              </a:ext>
            </a:extLst>
          </p:cNvPr>
          <p:cNvGrpSpPr/>
          <p:nvPr/>
        </p:nvGrpSpPr>
        <p:grpSpPr>
          <a:xfrm>
            <a:off x="3735220" y="991752"/>
            <a:ext cx="239724" cy="239724"/>
            <a:chOff x="4204765" y="472683"/>
            <a:chExt cx="239724" cy="239724"/>
          </a:xfrm>
        </p:grpSpPr>
        <p:sp>
          <p:nvSpPr>
            <p:cNvPr id="148" name="Oval 147">
              <a:extLst>
                <a:ext uri="{FF2B5EF4-FFF2-40B4-BE49-F238E27FC236}">
                  <a16:creationId xmlns:a16="http://schemas.microsoft.com/office/drawing/2014/main" id="{046E6F9B-8A8F-43DB-B442-0E7568E5A982}"/>
                </a:ext>
              </a:extLst>
            </p:cNvPr>
            <p:cNvSpPr/>
            <p:nvPr/>
          </p:nvSpPr>
          <p:spPr>
            <a:xfrm>
              <a:off x="4210477" y="476722"/>
              <a:ext cx="227991" cy="2279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 name="Picture 148">
              <a:extLst>
                <a:ext uri="{FF2B5EF4-FFF2-40B4-BE49-F238E27FC236}">
                  <a16:creationId xmlns:a16="http://schemas.microsoft.com/office/drawing/2014/main" id="{C0F13B8A-6A04-4EA0-B38B-FCC1E67C95B1}"/>
                </a:ext>
              </a:extLst>
            </p:cNvPr>
            <p:cNvPicPr>
              <a:picLocks noChangeAspect="1"/>
            </p:cNvPicPr>
            <p:nvPr/>
          </p:nvPicPr>
          <p:blipFill>
            <a:blip r:embed="rId4"/>
            <a:stretch>
              <a:fillRect/>
            </a:stretch>
          </p:blipFill>
          <p:spPr>
            <a:xfrm>
              <a:off x="4204765" y="472683"/>
              <a:ext cx="239724" cy="239724"/>
            </a:xfrm>
            <a:prstGeom prst="rect">
              <a:avLst/>
            </a:prstGeom>
          </p:spPr>
        </p:pic>
      </p:grpSp>
      <p:pic>
        <p:nvPicPr>
          <p:cNvPr id="146" name="Picture 145">
            <a:extLst>
              <a:ext uri="{FF2B5EF4-FFF2-40B4-BE49-F238E27FC236}">
                <a16:creationId xmlns:a16="http://schemas.microsoft.com/office/drawing/2014/main" id="{B40C782B-B4ED-45E4-8F6F-6E73E4246479}"/>
              </a:ext>
            </a:extLst>
          </p:cNvPr>
          <p:cNvPicPr>
            <a:picLocks noChangeAspect="1"/>
          </p:cNvPicPr>
          <p:nvPr/>
        </p:nvPicPr>
        <p:blipFill>
          <a:blip r:embed="rId5"/>
          <a:stretch>
            <a:fillRect/>
          </a:stretch>
        </p:blipFill>
        <p:spPr>
          <a:xfrm>
            <a:off x="3844566" y="1107423"/>
            <a:ext cx="229514" cy="231084"/>
          </a:xfrm>
          <a:prstGeom prst="rect">
            <a:avLst/>
          </a:prstGeom>
        </p:spPr>
      </p:pic>
      <p:sp>
        <p:nvSpPr>
          <p:cNvPr id="123" name="Rectangle 122">
            <a:extLst>
              <a:ext uri="{FF2B5EF4-FFF2-40B4-BE49-F238E27FC236}">
                <a16:creationId xmlns:a16="http://schemas.microsoft.com/office/drawing/2014/main" id="{914D296D-E00B-45CE-B025-91BC4D1C920E}"/>
              </a:ext>
            </a:extLst>
          </p:cNvPr>
          <p:cNvSpPr/>
          <p:nvPr/>
        </p:nvSpPr>
        <p:spPr>
          <a:xfrm>
            <a:off x="6447100" y="3664597"/>
            <a:ext cx="3367332" cy="2476326"/>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8057BF83-68E6-4B98-887F-D2884DD130EB}"/>
              </a:ext>
            </a:extLst>
          </p:cNvPr>
          <p:cNvSpPr txBox="1"/>
          <p:nvPr/>
        </p:nvSpPr>
        <p:spPr>
          <a:xfrm>
            <a:off x="7027193" y="4546392"/>
            <a:ext cx="735797" cy="1310615"/>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18+</a:t>
            </a:r>
          </a:p>
          <a:p>
            <a:pPr algn="r">
              <a:lnSpc>
                <a:spcPts val="1900"/>
              </a:lnSpc>
            </a:pPr>
            <a:r>
              <a:rPr lang="en-US" sz="1400" dirty="0">
                <a:solidFill>
                  <a:srgbClr val="CE3838"/>
                </a:solidFill>
                <a:latin typeface="Century Gothic" panose="020B0502020202020204" pitchFamily="34" charset="0"/>
              </a:rPr>
              <a:t>18-24</a:t>
            </a:r>
          </a:p>
          <a:p>
            <a:pPr algn="r">
              <a:lnSpc>
                <a:spcPts val="1900"/>
              </a:lnSpc>
            </a:pPr>
            <a:r>
              <a:rPr lang="en-US" sz="1400" dirty="0">
                <a:solidFill>
                  <a:srgbClr val="CE3838"/>
                </a:solidFill>
                <a:latin typeface="Century Gothic" panose="020B0502020202020204" pitchFamily="34" charset="0"/>
              </a:rPr>
              <a:t>25-34</a:t>
            </a:r>
          </a:p>
          <a:p>
            <a:pPr algn="r">
              <a:lnSpc>
                <a:spcPts val="1900"/>
              </a:lnSpc>
            </a:pPr>
            <a:r>
              <a:rPr lang="en-US" sz="1400" dirty="0">
                <a:solidFill>
                  <a:srgbClr val="CE3838"/>
                </a:solidFill>
                <a:latin typeface="Century Gothic" panose="020B0502020202020204" pitchFamily="34" charset="0"/>
              </a:rPr>
              <a:t>35-54</a:t>
            </a:r>
          </a:p>
          <a:p>
            <a:pPr algn="r">
              <a:lnSpc>
                <a:spcPts val="1900"/>
              </a:lnSpc>
            </a:pPr>
            <a:r>
              <a:rPr lang="en-US" sz="1400" dirty="0">
                <a:solidFill>
                  <a:srgbClr val="CE3838"/>
                </a:solidFill>
                <a:latin typeface="Century Gothic" panose="020B0502020202020204" pitchFamily="34" charset="0"/>
              </a:rPr>
              <a:t>55+</a:t>
            </a:r>
          </a:p>
        </p:txBody>
      </p:sp>
      <p:sp>
        <p:nvSpPr>
          <p:cNvPr id="138" name="TextBox 137">
            <a:extLst>
              <a:ext uri="{FF2B5EF4-FFF2-40B4-BE49-F238E27FC236}">
                <a16:creationId xmlns:a16="http://schemas.microsoft.com/office/drawing/2014/main" id="{707FFD73-7C83-4376-821E-515ADD12B188}"/>
              </a:ext>
            </a:extLst>
          </p:cNvPr>
          <p:cNvSpPr txBox="1"/>
          <p:nvPr/>
        </p:nvSpPr>
        <p:spPr>
          <a:xfrm>
            <a:off x="7095481" y="3847319"/>
            <a:ext cx="2069990" cy="738664"/>
          </a:xfrm>
          <a:prstGeom prst="rect">
            <a:avLst/>
          </a:prstGeom>
          <a:noFill/>
          <a:ln w="3175">
            <a:noFill/>
          </a:ln>
        </p:spPr>
        <p:txBody>
          <a:bodyPr wrap="square" rtlCol="0">
            <a:spAutoFit/>
          </a:bodyPr>
          <a:lstStyle/>
          <a:p>
            <a:pPr algn="ctr"/>
            <a:r>
              <a:rPr lang="en-US" sz="1400" dirty="0">
                <a:solidFill>
                  <a:srgbClr val="C00000"/>
                </a:solidFill>
                <a:latin typeface="Century Gothic" panose="020B0502020202020204" pitchFamily="34" charset="0"/>
              </a:rPr>
              <a:t>Adults </a:t>
            </a:r>
            <a:r>
              <a:rPr lang="en-US" sz="1400" b="1" u="sng" dirty="0">
                <a:solidFill>
                  <a:srgbClr val="C00000"/>
                </a:solidFill>
                <a:latin typeface="Century Gothic" panose="020B0502020202020204" pitchFamily="34" charset="0"/>
              </a:rPr>
              <a:t>2018</a:t>
            </a:r>
            <a:r>
              <a:rPr lang="en-US" sz="1400" dirty="0">
                <a:solidFill>
                  <a:srgbClr val="C00000"/>
                </a:solidFill>
                <a:latin typeface="Century Gothic" panose="020B0502020202020204" pitchFamily="34" charset="0"/>
              </a:rPr>
              <a:t> Weekly Reach/Minutes</a:t>
            </a:r>
          </a:p>
          <a:p>
            <a:pPr algn="ctr"/>
            <a:r>
              <a:rPr lang="en-US" sz="1400" b="1" dirty="0">
                <a:solidFill>
                  <a:srgbClr val="C00000"/>
                </a:solidFill>
                <a:latin typeface="Century Gothic" panose="020B0502020202020204" pitchFamily="34" charset="0"/>
              </a:rPr>
              <a:t>TV</a:t>
            </a:r>
          </a:p>
        </p:txBody>
      </p:sp>
      <p:pic>
        <p:nvPicPr>
          <p:cNvPr id="152" name="Picture 151">
            <a:extLst>
              <a:ext uri="{FF2B5EF4-FFF2-40B4-BE49-F238E27FC236}">
                <a16:creationId xmlns:a16="http://schemas.microsoft.com/office/drawing/2014/main" id="{1D368052-D0D4-4F0F-9BDB-4BF466327C7B}"/>
              </a:ext>
            </a:extLst>
          </p:cNvPr>
          <p:cNvPicPr>
            <a:picLocks noChangeAspect="1"/>
          </p:cNvPicPr>
          <p:nvPr/>
        </p:nvPicPr>
        <p:blipFill>
          <a:blip r:embed="rId6"/>
          <a:stretch>
            <a:fillRect/>
          </a:stretch>
        </p:blipFill>
        <p:spPr>
          <a:xfrm>
            <a:off x="7885079" y="4551103"/>
            <a:ext cx="310950" cy="366262"/>
          </a:xfrm>
          <a:prstGeom prst="rect">
            <a:avLst/>
          </a:prstGeom>
        </p:spPr>
      </p:pic>
      <p:pic>
        <p:nvPicPr>
          <p:cNvPr id="154" name="Picture 153">
            <a:extLst>
              <a:ext uri="{FF2B5EF4-FFF2-40B4-BE49-F238E27FC236}">
                <a16:creationId xmlns:a16="http://schemas.microsoft.com/office/drawing/2014/main" id="{1304AD85-D200-47C6-B305-8804AF990CC6}"/>
              </a:ext>
            </a:extLst>
          </p:cNvPr>
          <p:cNvPicPr>
            <a:picLocks noChangeAspect="1"/>
          </p:cNvPicPr>
          <p:nvPr/>
        </p:nvPicPr>
        <p:blipFill>
          <a:blip r:embed="rId4"/>
          <a:stretch>
            <a:fillRect/>
          </a:stretch>
        </p:blipFill>
        <p:spPr>
          <a:xfrm>
            <a:off x="7928066" y="4828909"/>
            <a:ext cx="224976" cy="224976"/>
          </a:xfrm>
          <a:prstGeom prst="rect">
            <a:avLst/>
          </a:prstGeom>
        </p:spPr>
      </p:pic>
      <p:pic>
        <p:nvPicPr>
          <p:cNvPr id="155" name="Picture 154">
            <a:extLst>
              <a:ext uri="{FF2B5EF4-FFF2-40B4-BE49-F238E27FC236}">
                <a16:creationId xmlns:a16="http://schemas.microsoft.com/office/drawing/2014/main" id="{B1DE21DE-FF65-4BF3-8EE8-23C9D1C7F386}"/>
              </a:ext>
            </a:extLst>
          </p:cNvPr>
          <p:cNvPicPr>
            <a:picLocks noChangeAspect="1"/>
          </p:cNvPicPr>
          <p:nvPr/>
        </p:nvPicPr>
        <p:blipFill>
          <a:blip r:embed="rId5"/>
          <a:stretch>
            <a:fillRect/>
          </a:stretch>
        </p:blipFill>
        <p:spPr>
          <a:xfrm>
            <a:off x="7919303" y="5072372"/>
            <a:ext cx="242502" cy="244162"/>
          </a:xfrm>
          <a:prstGeom prst="rect">
            <a:avLst/>
          </a:prstGeom>
        </p:spPr>
      </p:pic>
      <p:pic>
        <p:nvPicPr>
          <p:cNvPr id="156" name="Picture 155">
            <a:extLst>
              <a:ext uri="{FF2B5EF4-FFF2-40B4-BE49-F238E27FC236}">
                <a16:creationId xmlns:a16="http://schemas.microsoft.com/office/drawing/2014/main" id="{53B87324-BA94-4D98-BB94-88D6AD8173EF}"/>
              </a:ext>
            </a:extLst>
          </p:cNvPr>
          <p:cNvPicPr>
            <a:picLocks noChangeAspect="1"/>
          </p:cNvPicPr>
          <p:nvPr/>
        </p:nvPicPr>
        <p:blipFill>
          <a:blip r:embed="rId3"/>
          <a:stretch>
            <a:fillRect/>
          </a:stretch>
        </p:blipFill>
        <p:spPr>
          <a:xfrm>
            <a:off x="7925513" y="5312380"/>
            <a:ext cx="230082" cy="230082"/>
          </a:xfrm>
          <a:prstGeom prst="rect">
            <a:avLst/>
          </a:prstGeom>
        </p:spPr>
      </p:pic>
      <p:pic>
        <p:nvPicPr>
          <p:cNvPr id="157" name="Picture 156">
            <a:extLst>
              <a:ext uri="{FF2B5EF4-FFF2-40B4-BE49-F238E27FC236}">
                <a16:creationId xmlns:a16="http://schemas.microsoft.com/office/drawing/2014/main" id="{ED7B6F26-3C8E-41D6-84C5-97F8185B81BD}"/>
              </a:ext>
            </a:extLst>
          </p:cNvPr>
          <p:cNvPicPr>
            <a:picLocks noChangeAspect="1"/>
          </p:cNvPicPr>
          <p:nvPr/>
        </p:nvPicPr>
        <p:blipFill>
          <a:blip r:embed="rId2"/>
          <a:stretch>
            <a:fillRect/>
          </a:stretch>
        </p:blipFill>
        <p:spPr>
          <a:xfrm>
            <a:off x="7928067" y="5555478"/>
            <a:ext cx="224974" cy="226454"/>
          </a:xfrm>
          <a:prstGeom prst="rect">
            <a:avLst/>
          </a:prstGeom>
        </p:spPr>
      </p:pic>
      <p:grpSp>
        <p:nvGrpSpPr>
          <p:cNvPr id="159" name="Group 158">
            <a:extLst>
              <a:ext uri="{FF2B5EF4-FFF2-40B4-BE49-F238E27FC236}">
                <a16:creationId xmlns:a16="http://schemas.microsoft.com/office/drawing/2014/main" id="{8835A968-F70A-44F9-AEBA-B3E0BDCE7DFB}"/>
              </a:ext>
            </a:extLst>
          </p:cNvPr>
          <p:cNvGrpSpPr/>
          <p:nvPr/>
        </p:nvGrpSpPr>
        <p:grpSpPr>
          <a:xfrm>
            <a:off x="7696552" y="4546392"/>
            <a:ext cx="1672353" cy="1554290"/>
            <a:chOff x="8379460" y="4546392"/>
            <a:chExt cx="1672353" cy="1554290"/>
          </a:xfrm>
        </p:grpSpPr>
        <p:sp>
          <p:nvSpPr>
            <p:cNvPr id="161" name="TextBox 160">
              <a:extLst>
                <a:ext uri="{FF2B5EF4-FFF2-40B4-BE49-F238E27FC236}">
                  <a16:creationId xmlns:a16="http://schemas.microsoft.com/office/drawing/2014/main" id="{D6CC1BEF-794E-40E1-8948-D00993711168}"/>
                </a:ext>
              </a:extLst>
            </p:cNvPr>
            <p:cNvSpPr txBox="1"/>
            <p:nvPr/>
          </p:nvSpPr>
          <p:spPr>
            <a:xfrm>
              <a:off x="8791858" y="4546392"/>
              <a:ext cx="1259955" cy="1310615"/>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95%  1,554</a:t>
              </a:r>
            </a:p>
            <a:p>
              <a:pPr algn="r">
                <a:lnSpc>
                  <a:spcPts val="1900"/>
                </a:lnSpc>
              </a:pPr>
              <a:r>
                <a:rPr lang="en-US" sz="1400" dirty="0">
                  <a:solidFill>
                    <a:srgbClr val="CE3838"/>
                  </a:solidFill>
                  <a:latin typeface="Century Gothic" panose="020B0502020202020204" pitchFamily="34" charset="0"/>
                </a:rPr>
                <a:t>91%     876</a:t>
              </a:r>
            </a:p>
            <a:p>
              <a:pPr algn="r">
                <a:lnSpc>
                  <a:spcPts val="1900"/>
                </a:lnSpc>
              </a:pPr>
              <a:r>
                <a:rPr lang="en-US" sz="1400" dirty="0">
                  <a:solidFill>
                    <a:srgbClr val="CE3838"/>
                  </a:solidFill>
                  <a:latin typeface="Century Gothic" panose="020B0502020202020204" pitchFamily="34" charset="0"/>
                </a:rPr>
                <a:t>90%     888</a:t>
              </a:r>
            </a:p>
            <a:p>
              <a:pPr algn="r">
                <a:lnSpc>
                  <a:spcPts val="1900"/>
                </a:lnSpc>
              </a:pPr>
              <a:r>
                <a:rPr lang="en-US" sz="1400" dirty="0">
                  <a:solidFill>
                    <a:srgbClr val="CE3838"/>
                  </a:solidFill>
                  <a:latin typeface="Century Gothic" panose="020B0502020202020204" pitchFamily="34" charset="0"/>
                </a:rPr>
                <a:t>95%  1,254</a:t>
              </a:r>
            </a:p>
            <a:p>
              <a:pPr algn="r">
                <a:lnSpc>
                  <a:spcPts val="1900"/>
                </a:lnSpc>
              </a:pPr>
              <a:r>
                <a:rPr lang="en-US" sz="1400" dirty="0">
                  <a:solidFill>
                    <a:srgbClr val="CE3838"/>
                  </a:solidFill>
                  <a:latin typeface="Century Gothic" panose="020B0502020202020204" pitchFamily="34" charset="0"/>
                </a:rPr>
                <a:t>98%  2,304</a:t>
              </a:r>
            </a:p>
          </p:txBody>
        </p:sp>
        <p:sp>
          <p:nvSpPr>
            <p:cNvPr id="162" name="TextBox 161">
              <a:extLst>
                <a:ext uri="{FF2B5EF4-FFF2-40B4-BE49-F238E27FC236}">
                  <a16:creationId xmlns:a16="http://schemas.microsoft.com/office/drawing/2014/main" id="{ACB6CCC1-107A-4CC3-AAF7-2BDFEE75CB8B}"/>
                </a:ext>
              </a:extLst>
            </p:cNvPr>
            <p:cNvSpPr txBox="1"/>
            <p:nvPr/>
          </p:nvSpPr>
          <p:spPr>
            <a:xfrm>
              <a:off x="8379460" y="5846766"/>
              <a:ext cx="862737" cy="253916"/>
            </a:xfrm>
            <a:prstGeom prst="rect">
              <a:avLst/>
            </a:prstGeom>
            <a:noFill/>
          </p:spPr>
          <p:txBody>
            <a:bodyPr wrap="none" rtlCol="0">
              <a:spAutoFit/>
            </a:bodyPr>
            <a:lstStyle/>
            <a:p>
              <a:pPr algn="ctr"/>
              <a:r>
                <a:rPr lang="en-US" sz="1050" dirty="0" err="1">
                  <a:solidFill>
                    <a:srgbClr val="C00000"/>
                  </a:solidFill>
                </a:rPr>
                <a:t>Sp</a:t>
              </a:r>
              <a:r>
                <a:rPr lang="en-US" sz="1050" dirty="0">
                  <a:solidFill>
                    <a:srgbClr val="C00000"/>
                  </a:solidFill>
                </a:rPr>
                <a:t>/Fall 2017</a:t>
              </a:r>
            </a:p>
          </p:txBody>
        </p:sp>
      </p:grpSp>
      <p:pic>
        <p:nvPicPr>
          <p:cNvPr id="153" name="Picture 152">
            <a:extLst>
              <a:ext uri="{FF2B5EF4-FFF2-40B4-BE49-F238E27FC236}">
                <a16:creationId xmlns:a16="http://schemas.microsoft.com/office/drawing/2014/main" id="{1EC4D2B5-0660-4962-A48B-C68B9D4CCB3B}"/>
              </a:ext>
            </a:extLst>
          </p:cNvPr>
          <p:cNvPicPr>
            <a:picLocks noChangeAspect="1"/>
          </p:cNvPicPr>
          <p:nvPr/>
        </p:nvPicPr>
        <p:blipFill>
          <a:blip r:embed="rId6"/>
          <a:stretch>
            <a:fillRect/>
          </a:stretch>
        </p:blipFill>
        <p:spPr>
          <a:xfrm>
            <a:off x="6338394" y="538891"/>
            <a:ext cx="307306" cy="361970"/>
          </a:xfrm>
          <a:prstGeom prst="rect">
            <a:avLst/>
          </a:prstGeom>
        </p:spPr>
      </p:pic>
      <p:grpSp>
        <p:nvGrpSpPr>
          <p:cNvPr id="164" name="Group 163">
            <a:extLst>
              <a:ext uri="{FF2B5EF4-FFF2-40B4-BE49-F238E27FC236}">
                <a16:creationId xmlns:a16="http://schemas.microsoft.com/office/drawing/2014/main" id="{705CDE81-40B2-432F-9422-19B75FAC0BB8}"/>
              </a:ext>
            </a:extLst>
          </p:cNvPr>
          <p:cNvGrpSpPr/>
          <p:nvPr/>
        </p:nvGrpSpPr>
        <p:grpSpPr>
          <a:xfrm>
            <a:off x="7341365" y="727299"/>
            <a:ext cx="3244116" cy="891022"/>
            <a:chOff x="6791914" y="-974953"/>
            <a:chExt cx="4081119" cy="891022"/>
          </a:xfrm>
        </p:grpSpPr>
        <p:sp>
          <p:nvSpPr>
            <p:cNvPr id="165" name="TextBox 164">
              <a:extLst>
                <a:ext uri="{FF2B5EF4-FFF2-40B4-BE49-F238E27FC236}">
                  <a16:creationId xmlns:a16="http://schemas.microsoft.com/office/drawing/2014/main" id="{585C7098-F89F-4C3E-8F00-F727F51662C4}"/>
                </a:ext>
              </a:extLst>
            </p:cNvPr>
            <p:cNvSpPr txBox="1"/>
            <p:nvPr/>
          </p:nvSpPr>
          <p:spPr>
            <a:xfrm>
              <a:off x="6791914" y="-422485"/>
              <a:ext cx="4081119" cy="338554"/>
            </a:xfrm>
            <a:prstGeom prst="rect">
              <a:avLst/>
            </a:prstGeom>
            <a:solidFill>
              <a:schemeClr val="bg1"/>
            </a:solidFill>
          </p:spPr>
          <p:txBody>
            <a:bodyPr wrap="square" rtlCol="0">
              <a:spAutoFit/>
            </a:bodyPr>
            <a:lstStyle/>
            <a:p>
              <a:r>
                <a:rPr lang="en-US" sz="1600" dirty="0">
                  <a:solidFill>
                    <a:srgbClr val="C00000"/>
                  </a:solidFill>
                  <a:latin typeface="Century Gothic" panose="020B0502020202020204" pitchFamily="34" charset="0"/>
                  <a:cs typeface="Courier New" pitchFamily="49" charset="0"/>
                </a:rPr>
                <a:t>Older, 55+ stable viewers.</a:t>
              </a:r>
            </a:p>
          </p:txBody>
        </p:sp>
        <p:cxnSp>
          <p:nvCxnSpPr>
            <p:cNvPr id="166" name="Straight Connector 165">
              <a:extLst>
                <a:ext uri="{FF2B5EF4-FFF2-40B4-BE49-F238E27FC236}">
                  <a16:creationId xmlns:a16="http://schemas.microsoft.com/office/drawing/2014/main" id="{5843DAD4-FDD7-4407-97FD-D2E5B1EB1582}"/>
                </a:ext>
              </a:extLst>
            </p:cNvPr>
            <p:cNvCxnSpPr>
              <a:cxnSpLocks/>
              <a:stCxn id="165" idx="0"/>
            </p:cNvCxnSpPr>
            <p:nvPr/>
          </p:nvCxnSpPr>
          <p:spPr>
            <a:xfrm flipV="1">
              <a:off x="8832474" y="-974953"/>
              <a:ext cx="329458" cy="552468"/>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05386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159"/>
                                            </p:tgtEl>
                                            <p:attrNameLst>
                                              <p:attrName>style.visibility</p:attrName>
                                            </p:attrNameLst>
                                          </p:cBhvr>
                                          <p:to>
                                            <p:strVal val="visible"/>
                                          </p:to>
                                        </p:set>
                                        <p:animEffect transition="in" filter="wipe(up)">
                                          <p:cBhvr>
                                            <p:cTn id="7" dur="2000"/>
                                            <p:tgtEl>
                                              <p:spTgt spid="159"/>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125"/>
                                            </p:tgtEl>
                                            <p:attrNameLst>
                                              <p:attrName>style.visibility</p:attrName>
                                            </p:attrNameLst>
                                          </p:cBhvr>
                                          <p:to>
                                            <p:strVal val="visible"/>
                                          </p:to>
                                        </p:set>
                                        <p:animEffect transition="in" filter="wipe(up)">
                                          <p:cBhvr>
                                            <p:cTn id="10" dur="2000"/>
                                            <p:tgtEl>
                                              <p:spTgt spid="125"/>
                                            </p:tgtEl>
                                          </p:cBhvr>
                                        </p:animEffect>
                                      </p:childTnLst>
                                    </p:cTn>
                                  </p:par>
                                </p:childTnLst>
                              </p:cTn>
                            </p:par>
                            <p:par>
                              <p:cTn id="11" fill="hold">
                                <p:stCondLst>
                                  <p:cond delay="3000"/>
                                </p:stCondLst>
                                <p:childTnLst>
                                  <p:par>
                                    <p:cTn id="12" presetID="2" presetClass="entr" presetSubtype="4" fill="hold" nodeType="afterEffect" p14:presetBounceEnd="52000">
                                      <p:stCondLst>
                                        <p:cond delay="0"/>
                                      </p:stCondLst>
                                      <p:childTnLst>
                                        <p:set>
                                          <p:cBhvr>
                                            <p:cTn id="13" dur="1" fill="hold">
                                              <p:stCondLst>
                                                <p:cond delay="0"/>
                                              </p:stCondLst>
                                            </p:cTn>
                                            <p:tgtEl>
                                              <p:spTgt spid="154"/>
                                            </p:tgtEl>
                                            <p:attrNameLst>
                                              <p:attrName>style.visibility</p:attrName>
                                            </p:attrNameLst>
                                          </p:cBhvr>
                                          <p:to>
                                            <p:strVal val="visible"/>
                                          </p:to>
                                        </p:set>
                                        <p:anim calcmode="lin" valueType="num" p14:bounceEnd="52000">
                                          <p:cBhvr additive="base">
                                            <p:cTn id="14" dur="500" fill="hold"/>
                                            <p:tgtEl>
                                              <p:spTgt spid="154"/>
                                            </p:tgtEl>
                                            <p:attrNameLst>
                                              <p:attrName>ppt_x</p:attrName>
                                            </p:attrNameLst>
                                          </p:cBhvr>
                                          <p:tavLst>
                                            <p:tav tm="0">
                                              <p:val>
                                                <p:strVal val="#ppt_x"/>
                                              </p:val>
                                            </p:tav>
                                            <p:tav tm="100000">
                                              <p:val>
                                                <p:strVal val="#ppt_x"/>
                                              </p:val>
                                            </p:tav>
                                          </p:tavLst>
                                        </p:anim>
                                        <p:anim calcmode="lin" valueType="num" p14:bounceEnd="52000">
                                          <p:cBhvr additive="base">
                                            <p:cTn id="15" dur="500" fill="hold"/>
                                            <p:tgtEl>
                                              <p:spTgt spid="154"/>
                                            </p:tgtEl>
                                            <p:attrNameLst>
                                              <p:attrName>ppt_y</p:attrName>
                                            </p:attrNameLst>
                                          </p:cBhvr>
                                          <p:tavLst>
                                            <p:tav tm="0">
                                              <p:val>
                                                <p:strVal val="1+#ppt_h/2"/>
                                              </p:val>
                                            </p:tav>
                                            <p:tav tm="100000">
                                              <p:val>
                                                <p:strVal val="#ppt_y"/>
                                              </p:val>
                                            </p:tav>
                                          </p:tavLst>
                                        </p:anim>
                                      </p:childTnLst>
                                    </p:cTn>
                                  </p:par>
                                </p:childTnLst>
                              </p:cTn>
                            </p:par>
                            <p:par>
                              <p:cTn id="16" fill="hold">
                                <p:stCondLst>
                                  <p:cond delay="3500"/>
                                </p:stCondLst>
                                <p:childTnLst>
                                  <p:par>
                                    <p:cTn id="17" presetID="2" presetClass="entr" presetSubtype="8" fill="hold" nodeType="afterEffect" p14:presetBounceEnd="56000">
                                      <p:stCondLst>
                                        <p:cond delay="0"/>
                                      </p:stCondLst>
                                      <p:childTnLst>
                                        <p:set>
                                          <p:cBhvr>
                                            <p:cTn id="18" dur="1" fill="hold">
                                              <p:stCondLst>
                                                <p:cond delay="0"/>
                                              </p:stCondLst>
                                            </p:cTn>
                                            <p:tgtEl>
                                              <p:spTgt spid="147"/>
                                            </p:tgtEl>
                                            <p:attrNameLst>
                                              <p:attrName>style.visibility</p:attrName>
                                            </p:attrNameLst>
                                          </p:cBhvr>
                                          <p:to>
                                            <p:strVal val="visible"/>
                                          </p:to>
                                        </p:set>
                                        <p:anim calcmode="lin" valueType="num" p14:bounceEnd="56000">
                                          <p:cBhvr additive="base">
                                            <p:cTn id="19" dur="500" fill="hold"/>
                                            <p:tgtEl>
                                              <p:spTgt spid="147"/>
                                            </p:tgtEl>
                                            <p:attrNameLst>
                                              <p:attrName>ppt_x</p:attrName>
                                            </p:attrNameLst>
                                          </p:cBhvr>
                                          <p:tavLst>
                                            <p:tav tm="0">
                                              <p:val>
                                                <p:strVal val="0-#ppt_w/2"/>
                                              </p:val>
                                            </p:tav>
                                            <p:tav tm="100000">
                                              <p:val>
                                                <p:strVal val="#ppt_x"/>
                                              </p:val>
                                            </p:tav>
                                          </p:tavLst>
                                        </p:anim>
                                        <p:anim calcmode="lin" valueType="num" p14:bounceEnd="56000">
                                          <p:cBhvr additive="base">
                                            <p:cTn id="20" dur="500" fill="hold"/>
                                            <p:tgtEl>
                                              <p:spTgt spid="147"/>
                                            </p:tgtEl>
                                            <p:attrNameLst>
                                              <p:attrName>ppt_y</p:attrName>
                                            </p:attrNameLst>
                                          </p:cBhvr>
                                          <p:tavLst>
                                            <p:tav tm="0">
                                              <p:val>
                                                <p:strVal val="#ppt_y"/>
                                              </p:val>
                                            </p:tav>
                                            <p:tav tm="100000">
                                              <p:val>
                                                <p:strVal val="#ppt_y"/>
                                              </p:val>
                                            </p:tav>
                                          </p:tavLst>
                                        </p:anim>
                                      </p:childTnLst>
                                    </p:cTn>
                                  </p:par>
                                </p:childTnLst>
                              </p:cTn>
                            </p:par>
                            <p:par>
                              <p:cTn id="21" fill="hold">
                                <p:stCondLst>
                                  <p:cond delay="4000"/>
                                </p:stCondLst>
                                <p:childTnLst>
                                  <p:par>
                                    <p:cTn id="22" presetID="2" presetClass="entr" presetSubtype="4" fill="hold" nodeType="afterEffect" p14:presetBounceEnd="52000">
                                      <p:stCondLst>
                                        <p:cond delay="0"/>
                                      </p:stCondLst>
                                      <p:childTnLst>
                                        <p:set>
                                          <p:cBhvr>
                                            <p:cTn id="23" dur="1" fill="hold">
                                              <p:stCondLst>
                                                <p:cond delay="0"/>
                                              </p:stCondLst>
                                            </p:cTn>
                                            <p:tgtEl>
                                              <p:spTgt spid="155"/>
                                            </p:tgtEl>
                                            <p:attrNameLst>
                                              <p:attrName>style.visibility</p:attrName>
                                            </p:attrNameLst>
                                          </p:cBhvr>
                                          <p:to>
                                            <p:strVal val="visible"/>
                                          </p:to>
                                        </p:set>
                                        <p:anim calcmode="lin" valueType="num" p14:bounceEnd="52000">
                                          <p:cBhvr additive="base">
                                            <p:cTn id="24" dur="500" fill="hold"/>
                                            <p:tgtEl>
                                              <p:spTgt spid="155"/>
                                            </p:tgtEl>
                                            <p:attrNameLst>
                                              <p:attrName>ppt_x</p:attrName>
                                            </p:attrNameLst>
                                          </p:cBhvr>
                                          <p:tavLst>
                                            <p:tav tm="0">
                                              <p:val>
                                                <p:strVal val="#ppt_x"/>
                                              </p:val>
                                            </p:tav>
                                            <p:tav tm="100000">
                                              <p:val>
                                                <p:strVal val="#ppt_x"/>
                                              </p:val>
                                            </p:tav>
                                          </p:tavLst>
                                        </p:anim>
                                        <p:anim calcmode="lin" valueType="num" p14:bounceEnd="52000">
                                          <p:cBhvr additive="base">
                                            <p:cTn id="25" dur="500" fill="hold"/>
                                            <p:tgtEl>
                                              <p:spTgt spid="155"/>
                                            </p:tgtEl>
                                            <p:attrNameLst>
                                              <p:attrName>ppt_y</p:attrName>
                                            </p:attrNameLst>
                                          </p:cBhvr>
                                          <p:tavLst>
                                            <p:tav tm="0">
                                              <p:val>
                                                <p:strVal val="1+#ppt_h/2"/>
                                              </p:val>
                                            </p:tav>
                                            <p:tav tm="100000">
                                              <p:val>
                                                <p:strVal val="#ppt_y"/>
                                              </p:val>
                                            </p:tav>
                                          </p:tavLst>
                                        </p:anim>
                                      </p:childTnLst>
                                    </p:cTn>
                                  </p:par>
                                </p:childTnLst>
                              </p:cTn>
                            </p:par>
                            <p:par>
                              <p:cTn id="26" fill="hold">
                                <p:stCondLst>
                                  <p:cond delay="4500"/>
                                </p:stCondLst>
                                <p:childTnLst>
                                  <p:par>
                                    <p:cTn id="27" presetID="2" presetClass="entr" presetSubtype="8" fill="hold" nodeType="afterEffect" p14:presetBounceEnd="56000">
                                      <p:stCondLst>
                                        <p:cond delay="0"/>
                                      </p:stCondLst>
                                      <p:childTnLst>
                                        <p:set>
                                          <p:cBhvr>
                                            <p:cTn id="28" dur="1" fill="hold">
                                              <p:stCondLst>
                                                <p:cond delay="0"/>
                                              </p:stCondLst>
                                            </p:cTn>
                                            <p:tgtEl>
                                              <p:spTgt spid="146"/>
                                            </p:tgtEl>
                                            <p:attrNameLst>
                                              <p:attrName>style.visibility</p:attrName>
                                            </p:attrNameLst>
                                          </p:cBhvr>
                                          <p:to>
                                            <p:strVal val="visible"/>
                                          </p:to>
                                        </p:set>
                                        <p:anim calcmode="lin" valueType="num" p14:bounceEnd="56000">
                                          <p:cBhvr additive="base">
                                            <p:cTn id="29" dur="500" fill="hold"/>
                                            <p:tgtEl>
                                              <p:spTgt spid="146"/>
                                            </p:tgtEl>
                                            <p:attrNameLst>
                                              <p:attrName>ppt_x</p:attrName>
                                            </p:attrNameLst>
                                          </p:cBhvr>
                                          <p:tavLst>
                                            <p:tav tm="0">
                                              <p:val>
                                                <p:strVal val="0-#ppt_w/2"/>
                                              </p:val>
                                            </p:tav>
                                            <p:tav tm="100000">
                                              <p:val>
                                                <p:strVal val="#ppt_x"/>
                                              </p:val>
                                            </p:tav>
                                          </p:tavLst>
                                        </p:anim>
                                        <p:anim calcmode="lin" valueType="num" p14:bounceEnd="56000">
                                          <p:cBhvr additive="base">
                                            <p:cTn id="30" dur="500" fill="hold"/>
                                            <p:tgtEl>
                                              <p:spTgt spid="146"/>
                                            </p:tgtEl>
                                            <p:attrNameLst>
                                              <p:attrName>ppt_y</p:attrName>
                                            </p:attrNameLst>
                                          </p:cBhvr>
                                          <p:tavLst>
                                            <p:tav tm="0">
                                              <p:val>
                                                <p:strVal val="#ppt_y"/>
                                              </p:val>
                                            </p:tav>
                                            <p:tav tm="100000">
                                              <p:val>
                                                <p:strVal val="#ppt_y"/>
                                              </p:val>
                                            </p:tav>
                                          </p:tavLst>
                                        </p:anim>
                                      </p:childTnLst>
                                    </p:cTn>
                                  </p:par>
                                </p:childTnLst>
                              </p:cTn>
                            </p:par>
                            <p:par>
                              <p:cTn id="31" fill="hold">
                                <p:stCondLst>
                                  <p:cond delay="5000"/>
                                </p:stCondLst>
                                <p:childTnLst>
                                  <p:par>
                                    <p:cTn id="32" presetID="2" presetClass="entr" presetSubtype="4" fill="hold" nodeType="afterEffect" p14:presetBounceEnd="52000">
                                      <p:stCondLst>
                                        <p:cond delay="0"/>
                                      </p:stCondLst>
                                      <p:childTnLst>
                                        <p:set>
                                          <p:cBhvr>
                                            <p:cTn id="33" dur="1" fill="hold">
                                              <p:stCondLst>
                                                <p:cond delay="0"/>
                                              </p:stCondLst>
                                            </p:cTn>
                                            <p:tgtEl>
                                              <p:spTgt spid="156"/>
                                            </p:tgtEl>
                                            <p:attrNameLst>
                                              <p:attrName>style.visibility</p:attrName>
                                            </p:attrNameLst>
                                          </p:cBhvr>
                                          <p:to>
                                            <p:strVal val="visible"/>
                                          </p:to>
                                        </p:set>
                                        <p:anim calcmode="lin" valueType="num" p14:bounceEnd="52000">
                                          <p:cBhvr additive="base">
                                            <p:cTn id="34" dur="500" fill="hold"/>
                                            <p:tgtEl>
                                              <p:spTgt spid="156"/>
                                            </p:tgtEl>
                                            <p:attrNameLst>
                                              <p:attrName>ppt_x</p:attrName>
                                            </p:attrNameLst>
                                          </p:cBhvr>
                                          <p:tavLst>
                                            <p:tav tm="0">
                                              <p:val>
                                                <p:strVal val="#ppt_x"/>
                                              </p:val>
                                            </p:tav>
                                            <p:tav tm="100000">
                                              <p:val>
                                                <p:strVal val="#ppt_x"/>
                                              </p:val>
                                            </p:tav>
                                          </p:tavLst>
                                        </p:anim>
                                        <p:anim calcmode="lin" valueType="num" p14:bounceEnd="52000">
                                          <p:cBhvr additive="base">
                                            <p:cTn id="35" dur="500" fill="hold"/>
                                            <p:tgtEl>
                                              <p:spTgt spid="156"/>
                                            </p:tgtEl>
                                            <p:attrNameLst>
                                              <p:attrName>ppt_y</p:attrName>
                                            </p:attrNameLst>
                                          </p:cBhvr>
                                          <p:tavLst>
                                            <p:tav tm="0">
                                              <p:val>
                                                <p:strVal val="1+#ppt_h/2"/>
                                              </p:val>
                                            </p:tav>
                                            <p:tav tm="100000">
                                              <p:val>
                                                <p:strVal val="#ppt_y"/>
                                              </p:val>
                                            </p:tav>
                                          </p:tavLst>
                                        </p:anim>
                                      </p:childTnLst>
                                    </p:cTn>
                                  </p:par>
                                </p:childTnLst>
                              </p:cTn>
                            </p:par>
                            <p:par>
                              <p:cTn id="36" fill="hold">
                                <p:stCondLst>
                                  <p:cond delay="5500"/>
                                </p:stCondLst>
                                <p:childTnLst>
                                  <p:par>
                                    <p:cTn id="37" presetID="2" presetClass="entr" presetSubtype="8" fill="hold" nodeType="afterEffect" p14:presetBounceEnd="56000">
                                      <p:stCondLst>
                                        <p:cond delay="0"/>
                                      </p:stCondLst>
                                      <p:childTnLst>
                                        <p:set>
                                          <p:cBhvr>
                                            <p:cTn id="38" dur="1" fill="hold">
                                              <p:stCondLst>
                                                <p:cond delay="0"/>
                                              </p:stCondLst>
                                            </p:cTn>
                                            <p:tgtEl>
                                              <p:spTgt spid="144"/>
                                            </p:tgtEl>
                                            <p:attrNameLst>
                                              <p:attrName>style.visibility</p:attrName>
                                            </p:attrNameLst>
                                          </p:cBhvr>
                                          <p:to>
                                            <p:strVal val="visible"/>
                                          </p:to>
                                        </p:set>
                                        <p:anim calcmode="lin" valueType="num" p14:bounceEnd="56000">
                                          <p:cBhvr additive="base">
                                            <p:cTn id="39" dur="500" fill="hold"/>
                                            <p:tgtEl>
                                              <p:spTgt spid="144"/>
                                            </p:tgtEl>
                                            <p:attrNameLst>
                                              <p:attrName>ppt_x</p:attrName>
                                            </p:attrNameLst>
                                          </p:cBhvr>
                                          <p:tavLst>
                                            <p:tav tm="0">
                                              <p:val>
                                                <p:strVal val="0-#ppt_w/2"/>
                                              </p:val>
                                            </p:tav>
                                            <p:tav tm="100000">
                                              <p:val>
                                                <p:strVal val="#ppt_x"/>
                                              </p:val>
                                            </p:tav>
                                          </p:tavLst>
                                        </p:anim>
                                        <p:anim calcmode="lin" valueType="num" p14:bounceEnd="56000">
                                          <p:cBhvr additive="base">
                                            <p:cTn id="40" dur="500" fill="hold"/>
                                            <p:tgtEl>
                                              <p:spTgt spid="144"/>
                                            </p:tgtEl>
                                            <p:attrNameLst>
                                              <p:attrName>ppt_y</p:attrName>
                                            </p:attrNameLst>
                                          </p:cBhvr>
                                          <p:tavLst>
                                            <p:tav tm="0">
                                              <p:val>
                                                <p:strVal val="#ppt_y"/>
                                              </p:val>
                                            </p:tav>
                                            <p:tav tm="100000">
                                              <p:val>
                                                <p:strVal val="#ppt_y"/>
                                              </p:val>
                                            </p:tav>
                                          </p:tavLst>
                                        </p:anim>
                                      </p:childTnLst>
                                    </p:cTn>
                                  </p:par>
                                </p:childTnLst>
                              </p:cTn>
                            </p:par>
                            <p:par>
                              <p:cTn id="41" fill="hold">
                                <p:stCondLst>
                                  <p:cond delay="6000"/>
                                </p:stCondLst>
                                <p:childTnLst>
                                  <p:par>
                                    <p:cTn id="42" presetID="2" presetClass="entr" presetSubtype="4" fill="hold" nodeType="afterEffect" p14:presetBounceEnd="52000">
                                      <p:stCondLst>
                                        <p:cond delay="0"/>
                                      </p:stCondLst>
                                      <p:childTnLst>
                                        <p:set>
                                          <p:cBhvr>
                                            <p:cTn id="43" dur="1" fill="hold">
                                              <p:stCondLst>
                                                <p:cond delay="0"/>
                                              </p:stCondLst>
                                            </p:cTn>
                                            <p:tgtEl>
                                              <p:spTgt spid="157"/>
                                            </p:tgtEl>
                                            <p:attrNameLst>
                                              <p:attrName>style.visibility</p:attrName>
                                            </p:attrNameLst>
                                          </p:cBhvr>
                                          <p:to>
                                            <p:strVal val="visible"/>
                                          </p:to>
                                        </p:set>
                                        <p:anim calcmode="lin" valueType="num" p14:bounceEnd="52000">
                                          <p:cBhvr additive="base">
                                            <p:cTn id="44" dur="500" fill="hold"/>
                                            <p:tgtEl>
                                              <p:spTgt spid="157"/>
                                            </p:tgtEl>
                                            <p:attrNameLst>
                                              <p:attrName>ppt_x</p:attrName>
                                            </p:attrNameLst>
                                          </p:cBhvr>
                                          <p:tavLst>
                                            <p:tav tm="0">
                                              <p:val>
                                                <p:strVal val="#ppt_x"/>
                                              </p:val>
                                            </p:tav>
                                            <p:tav tm="100000">
                                              <p:val>
                                                <p:strVal val="#ppt_x"/>
                                              </p:val>
                                            </p:tav>
                                          </p:tavLst>
                                        </p:anim>
                                        <p:anim calcmode="lin" valueType="num" p14:bounceEnd="52000">
                                          <p:cBhvr additive="base">
                                            <p:cTn id="45" dur="500" fill="hold"/>
                                            <p:tgtEl>
                                              <p:spTgt spid="157"/>
                                            </p:tgtEl>
                                            <p:attrNameLst>
                                              <p:attrName>ppt_y</p:attrName>
                                            </p:attrNameLst>
                                          </p:cBhvr>
                                          <p:tavLst>
                                            <p:tav tm="0">
                                              <p:val>
                                                <p:strVal val="1+#ppt_h/2"/>
                                              </p:val>
                                            </p:tav>
                                            <p:tav tm="100000">
                                              <p:val>
                                                <p:strVal val="#ppt_y"/>
                                              </p:val>
                                            </p:tav>
                                          </p:tavLst>
                                        </p:anim>
                                      </p:childTnLst>
                                    </p:cTn>
                                  </p:par>
                                </p:childTnLst>
                              </p:cTn>
                            </p:par>
                            <p:par>
                              <p:cTn id="46" fill="hold">
                                <p:stCondLst>
                                  <p:cond delay="6500"/>
                                </p:stCondLst>
                                <p:childTnLst>
                                  <p:par>
                                    <p:cTn id="47" presetID="2" presetClass="entr" presetSubtype="8" fill="hold" nodeType="afterEffect" p14:presetBounceEnd="56000">
                                      <p:stCondLst>
                                        <p:cond delay="0"/>
                                      </p:stCondLst>
                                      <p:childTnLst>
                                        <p:set>
                                          <p:cBhvr>
                                            <p:cTn id="48" dur="1" fill="hold">
                                              <p:stCondLst>
                                                <p:cond delay="0"/>
                                              </p:stCondLst>
                                            </p:cTn>
                                            <p:tgtEl>
                                              <p:spTgt spid="111"/>
                                            </p:tgtEl>
                                            <p:attrNameLst>
                                              <p:attrName>style.visibility</p:attrName>
                                            </p:attrNameLst>
                                          </p:cBhvr>
                                          <p:to>
                                            <p:strVal val="visible"/>
                                          </p:to>
                                        </p:set>
                                        <p:anim calcmode="lin" valueType="num" p14:bounceEnd="56000">
                                          <p:cBhvr additive="base">
                                            <p:cTn id="49" dur="500" fill="hold"/>
                                            <p:tgtEl>
                                              <p:spTgt spid="111"/>
                                            </p:tgtEl>
                                            <p:attrNameLst>
                                              <p:attrName>ppt_x</p:attrName>
                                            </p:attrNameLst>
                                          </p:cBhvr>
                                          <p:tavLst>
                                            <p:tav tm="0">
                                              <p:val>
                                                <p:strVal val="0-#ppt_w/2"/>
                                              </p:val>
                                            </p:tav>
                                            <p:tav tm="100000">
                                              <p:val>
                                                <p:strVal val="#ppt_x"/>
                                              </p:val>
                                            </p:tav>
                                          </p:tavLst>
                                        </p:anim>
                                        <p:anim calcmode="lin" valueType="num" p14:bounceEnd="56000">
                                          <p:cBhvr additive="base">
                                            <p:cTn id="50" dur="500" fill="hold"/>
                                            <p:tgtEl>
                                              <p:spTgt spid="111"/>
                                            </p:tgtEl>
                                            <p:attrNameLst>
                                              <p:attrName>ppt_y</p:attrName>
                                            </p:attrNameLst>
                                          </p:cBhvr>
                                          <p:tavLst>
                                            <p:tav tm="0">
                                              <p:val>
                                                <p:strVal val="#ppt_y"/>
                                              </p:val>
                                            </p:tav>
                                            <p:tav tm="100000">
                                              <p:val>
                                                <p:strVal val="#ppt_y"/>
                                              </p:val>
                                            </p:tav>
                                          </p:tavLst>
                                        </p:anim>
                                      </p:childTnLst>
                                    </p:cTn>
                                  </p:par>
                                </p:childTnLst>
                              </p:cTn>
                            </p:par>
                            <p:par>
                              <p:cTn id="51" fill="hold">
                                <p:stCondLst>
                                  <p:cond delay="7000"/>
                                </p:stCondLst>
                                <p:childTnLst>
                                  <p:par>
                                    <p:cTn id="52" presetID="22" presetClass="entr" presetSubtype="8" fill="hold" nodeType="afterEffect">
                                      <p:stCondLst>
                                        <p:cond delay="0"/>
                                      </p:stCondLst>
                                      <p:childTnLst>
                                        <p:set>
                                          <p:cBhvr>
                                            <p:cTn id="53" dur="1" fill="hold">
                                              <p:stCondLst>
                                                <p:cond delay="0"/>
                                              </p:stCondLst>
                                            </p:cTn>
                                            <p:tgtEl>
                                              <p:spTgt spid="164"/>
                                            </p:tgtEl>
                                            <p:attrNameLst>
                                              <p:attrName>style.visibility</p:attrName>
                                            </p:attrNameLst>
                                          </p:cBhvr>
                                          <p:to>
                                            <p:strVal val="visible"/>
                                          </p:to>
                                        </p:set>
                                        <p:animEffect transition="in" filter="wipe(left)">
                                          <p:cBhvr>
                                            <p:cTn id="54"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159"/>
                                            </p:tgtEl>
                                            <p:attrNameLst>
                                              <p:attrName>style.visibility</p:attrName>
                                            </p:attrNameLst>
                                          </p:cBhvr>
                                          <p:to>
                                            <p:strVal val="visible"/>
                                          </p:to>
                                        </p:set>
                                        <p:animEffect transition="in" filter="wipe(up)">
                                          <p:cBhvr>
                                            <p:cTn id="7" dur="2000"/>
                                            <p:tgtEl>
                                              <p:spTgt spid="159"/>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125"/>
                                            </p:tgtEl>
                                            <p:attrNameLst>
                                              <p:attrName>style.visibility</p:attrName>
                                            </p:attrNameLst>
                                          </p:cBhvr>
                                          <p:to>
                                            <p:strVal val="visible"/>
                                          </p:to>
                                        </p:set>
                                        <p:animEffect transition="in" filter="wipe(up)">
                                          <p:cBhvr>
                                            <p:cTn id="10" dur="2000"/>
                                            <p:tgtEl>
                                              <p:spTgt spid="125"/>
                                            </p:tgtEl>
                                          </p:cBhvr>
                                        </p:animEffect>
                                      </p:childTnLst>
                                    </p:cTn>
                                  </p:par>
                                </p:childTnLst>
                              </p:cTn>
                            </p:par>
                            <p:par>
                              <p:cTn id="11" fill="hold">
                                <p:stCondLst>
                                  <p:cond delay="3000"/>
                                </p:stCondLst>
                                <p:childTnLst>
                                  <p:par>
                                    <p:cTn id="12" presetID="2" presetClass="entr" presetSubtype="4" fill="hold" nodeType="afterEffect">
                                      <p:stCondLst>
                                        <p:cond delay="0"/>
                                      </p:stCondLst>
                                      <p:childTnLst>
                                        <p:set>
                                          <p:cBhvr>
                                            <p:cTn id="13" dur="1" fill="hold">
                                              <p:stCondLst>
                                                <p:cond delay="0"/>
                                              </p:stCondLst>
                                            </p:cTn>
                                            <p:tgtEl>
                                              <p:spTgt spid="154"/>
                                            </p:tgtEl>
                                            <p:attrNameLst>
                                              <p:attrName>style.visibility</p:attrName>
                                            </p:attrNameLst>
                                          </p:cBhvr>
                                          <p:to>
                                            <p:strVal val="visible"/>
                                          </p:to>
                                        </p:set>
                                        <p:anim calcmode="lin" valueType="num">
                                          <p:cBhvr additive="base">
                                            <p:cTn id="14" dur="500" fill="hold"/>
                                            <p:tgtEl>
                                              <p:spTgt spid="154"/>
                                            </p:tgtEl>
                                            <p:attrNameLst>
                                              <p:attrName>ppt_x</p:attrName>
                                            </p:attrNameLst>
                                          </p:cBhvr>
                                          <p:tavLst>
                                            <p:tav tm="0">
                                              <p:val>
                                                <p:strVal val="#ppt_x"/>
                                              </p:val>
                                            </p:tav>
                                            <p:tav tm="100000">
                                              <p:val>
                                                <p:strVal val="#ppt_x"/>
                                              </p:val>
                                            </p:tav>
                                          </p:tavLst>
                                        </p:anim>
                                        <p:anim calcmode="lin" valueType="num">
                                          <p:cBhvr additive="base">
                                            <p:cTn id="15" dur="500" fill="hold"/>
                                            <p:tgtEl>
                                              <p:spTgt spid="154"/>
                                            </p:tgtEl>
                                            <p:attrNameLst>
                                              <p:attrName>ppt_y</p:attrName>
                                            </p:attrNameLst>
                                          </p:cBhvr>
                                          <p:tavLst>
                                            <p:tav tm="0">
                                              <p:val>
                                                <p:strVal val="1+#ppt_h/2"/>
                                              </p:val>
                                            </p:tav>
                                            <p:tav tm="100000">
                                              <p:val>
                                                <p:strVal val="#ppt_y"/>
                                              </p:val>
                                            </p:tav>
                                          </p:tavLst>
                                        </p:anim>
                                      </p:childTnLst>
                                    </p:cTn>
                                  </p:par>
                                </p:childTnLst>
                              </p:cTn>
                            </p:par>
                            <p:par>
                              <p:cTn id="16" fill="hold">
                                <p:stCondLst>
                                  <p:cond delay="3500"/>
                                </p:stCondLst>
                                <p:childTnLst>
                                  <p:par>
                                    <p:cTn id="17" presetID="2" presetClass="entr" presetSubtype="8" fill="hold" nodeType="afterEffect">
                                      <p:stCondLst>
                                        <p:cond delay="0"/>
                                      </p:stCondLst>
                                      <p:childTnLst>
                                        <p:set>
                                          <p:cBhvr>
                                            <p:cTn id="18" dur="1" fill="hold">
                                              <p:stCondLst>
                                                <p:cond delay="0"/>
                                              </p:stCondLst>
                                            </p:cTn>
                                            <p:tgtEl>
                                              <p:spTgt spid="147"/>
                                            </p:tgtEl>
                                            <p:attrNameLst>
                                              <p:attrName>style.visibility</p:attrName>
                                            </p:attrNameLst>
                                          </p:cBhvr>
                                          <p:to>
                                            <p:strVal val="visible"/>
                                          </p:to>
                                        </p:set>
                                        <p:anim calcmode="lin" valueType="num">
                                          <p:cBhvr additive="base">
                                            <p:cTn id="19" dur="500" fill="hold"/>
                                            <p:tgtEl>
                                              <p:spTgt spid="147"/>
                                            </p:tgtEl>
                                            <p:attrNameLst>
                                              <p:attrName>ppt_x</p:attrName>
                                            </p:attrNameLst>
                                          </p:cBhvr>
                                          <p:tavLst>
                                            <p:tav tm="0">
                                              <p:val>
                                                <p:strVal val="0-#ppt_w/2"/>
                                              </p:val>
                                            </p:tav>
                                            <p:tav tm="100000">
                                              <p:val>
                                                <p:strVal val="#ppt_x"/>
                                              </p:val>
                                            </p:tav>
                                          </p:tavLst>
                                        </p:anim>
                                        <p:anim calcmode="lin" valueType="num">
                                          <p:cBhvr additive="base">
                                            <p:cTn id="20" dur="500" fill="hold"/>
                                            <p:tgtEl>
                                              <p:spTgt spid="147"/>
                                            </p:tgtEl>
                                            <p:attrNameLst>
                                              <p:attrName>ppt_y</p:attrName>
                                            </p:attrNameLst>
                                          </p:cBhvr>
                                          <p:tavLst>
                                            <p:tav tm="0">
                                              <p:val>
                                                <p:strVal val="#ppt_y"/>
                                              </p:val>
                                            </p:tav>
                                            <p:tav tm="100000">
                                              <p:val>
                                                <p:strVal val="#ppt_y"/>
                                              </p:val>
                                            </p:tav>
                                          </p:tavLst>
                                        </p:anim>
                                      </p:childTnLst>
                                    </p:cTn>
                                  </p:par>
                                </p:childTnLst>
                              </p:cTn>
                            </p:par>
                            <p:par>
                              <p:cTn id="21" fill="hold">
                                <p:stCondLst>
                                  <p:cond delay="4000"/>
                                </p:stCondLst>
                                <p:childTnLst>
                                  <p:par>
                                    <p:cTn id="22" presetID="2" presetClass="entr" presetSubtype="4" fill="hold" nodeType="afterEffect">
                                      <p:stCondLst>
                                        <p:cond delay="0"/>
                                      </p:stCondLst>
                                      <p:childTnLst>
                                        <p:set>
                                          <p:cBhvr>
                                            <p:cTn id="23" dur="1" fill="hold">
                                              <p:stCondLst>
                                                <p:cond delay="0"/>
                                              </p:stCondLst>
                                            </p:cTn>
                                            <p:tgtEl>
                                              <p:spTgt spid="155"/>
                                            </p:tgtEl>
                                            <p:attrNameLst>
                                              <p:attrName>style.visibility</p:attrName>
                                            </p:attrNameLst>
                                          </p:cBhvr>
                                          <p:to>
                                            <p:strVal val="visible"/>
                                          </p:to>
                                        </p:set>
                                        <p:anim calcmode="lin" valueType="num">
                                          <p:cBhvr additive="base">
                                            <p:cTn id="24" dur="500" fill="hold"/>
                                            <p:tgtEl>
                                              <p:spTgt spid="155"/>
                                            </p:tgtEl>
                                            <p:attrNameLst>
                                              <p:attrName>ppt_x</p:attrName>
                                            </p:attrNameLst>
                                          </p:cBhvr>
                                          <p:tavLst>
                                            <p:tav tm="0">
                                              <p:val>
                                                <p:strVal val="#ppt_x"/>
                                              </p:val>
                                            </p:tav>
                                            <p:tav tm="100000">
                                              <p:val>
                                                <p:strVal val="#ppt_x"/>
                                              </p:val>
                                            </p:tav>
                                          </p:tavLst>
                                        </p:anim>
                                        <p:anim calcmode="lin" valueType="num">
                                          <p:cBhvr additive="base">
                                            <p:cTn id="25" dur="500" fill="hold"/>
                                            <p:tgtEl>
                                              <p:spTgt spid="155"/>
                                            </p:tgtEl>
                                            <p:attrNameLst>
                                              <p:attrName>ppt_y</p:attrName>
                                            </p:attrNameLst>
                                          </p:cBhvr>
                                          <p:tavLst>
                                            <p:tav tm="0">
                                              <p:val>
                                                <p:strVal val="1+#ppt_h/2"/>
                                              </p:val>
                                            </p:tav>
                                            <p:tav tm="100000">
                                              <p:val>
                                                <p:strVal val="#ppt_y"/>
                                              </p:val>
                                            </p:tav>
                                          </p:tavLst>
                                        </p:anim>
                                      </p:childTnLst>
                                    </p:cTn>
                                  </p:par>
                                </p:childTnLst>
                              </p:cTn>
                            </p:par>
                            <p:par>
                              <p:cTn id="26" fill="hold">
                                <p:stCondLst>
                                  <p:cond delay="4500"/>
                                </p:stCondLst>
                                <p:childTnLst>
                                  <p:par>
                                    <p:cTn id="27" presetID="2" presetClass="entr" presetSubtype="8" fill="hold" nodeType="afterEffect">
                                      <p:stCondLst>
                                        <p:cond delay="0"/>
                                      </p:stCondLst>
                                      <p:childTnLst>
                                        <p:set>
                                          <p:cBhvr>
                                            <p:cTn id="28" dur="1" fill="hold">
                                              <p:stCondLst>
                                                <p:cond delay="0"/>
                                              </p:stCondLst>
                                            </p:cTn>
                                            <p:tgtEl>
                                              <p:spTgt spid="146"/>
                                            </p:tgtEl>
                                            <p:attrNameLst>
                                              <p:attrName>style.visibility</p:attrName>
                                            </p:attrNameLst>
                                          </p:cBhvr>
                                          <p:to>
                                            <p:strVal val="visible"/>
                                          </p:to>
                                        </p:set>
                                        <p:anim calcmode="lin" valueType="num">
                                          <p:cBhvr additive="base">
                                            <p:cTn id="29" dur="500" fill="hold"/>
                                            <p:tgtEl>
                                              <p:spTgt spid="146"/>
                                            </p:tgtEl>
                                            <p:attrNameLst>
                                              <p:attrName>ppt_x</p:attrName>
                                            </p:attrNameLst>
                                          </p:cBhvr>
                                          <p:tavLst>
                                            <p:tav tm="0">
                                              <p:val>
                                                <p:strVal val="0-#ppt_w/2"/>
                                              </p:val>
                                            </p:tav>
                                            <p:tav tm="100000">
                                              <p:val>
                                                <p:strVal val="#ppt_x"/>
                                              </p:val>
                                            </p:tav>
                                          </p:tavLst>
                                        </p:anim>
                                        <p:anim calcmode="lin" valueType="num">
                                          <p:cBhvr additive="base">
                                            <p:cTn id="30" dur="500" fill="hold"/>
                                            <p:tgtEl>
                                              <p:spTgt spid="146"/>
                                            </p:tgtEl>
                                            <p:attrNameLst>
                                              <p:attrName>ppt_y</p:attrName>
                                            </p:attrNameLst>
                                          </p:cBhvr>
                                          <p:tavLst>
                                            <p:tav tm="0">
                                              <p:val>
                                                <p:strVal val="#ppt_y"/>
                                              </p:val>
                                            </p:tav>
                                            <p:tav tm="100000">
                                              <p:val>
                                                <p:strVal val="#ppt_y"/>
                                              </p:val>
                                            </p:tav>
                                          </p:tavLst>
                                        </p:anim>
                                      </p:childTnLst>
                                    </p:cTn>
                                  </p:par>
                                </p:childTnLst>
                              </p:cTn>
                            </p:par>
                            <p:par>
                              <p:cTn id="31" fill="hold">
                                <p:stCondLst>
                                  <p:cond delay="5000"/>
                                </p:stCondLst>
                                <p:childTnLst>
                                  <p:par>
                                    <p:cTn id="32" presetID="2" presetClass="entr" presetSubtype="4" fill="hold" nodeType="afterEffect">
                                      <p:stCondLst>
                                        <p:cond delay="0"/>
                                      </p:stCondLst>
                                      <p:childTnLst>
                                        <p:set>
                                          <p:cBhvr>
                                            <p:cTn id="33" dur="1" fill="hold">
                                              <p:stCondLst>
                                                <p:cond delay="0"/>
                                              </p:stCondLst>
                                            </p:cTn>
                                            <p:tgtEl>
                                              <p:spTgt spid="156"/>
                                            </p:tgtEl>
                                            <p:attrNameLst>
                                              <p:attrName>style.visibility</p:attrName>
                                            </p:attrNameLst>
                                          </p:cBhvr>
                                          <p:to>
                                            <p:strVal val="visible"/>
                                          </p:to>
                                        </p:set>
                                        <p:anim calcmode="lin" valueType="num">
                                          <p:cBhvr additive="base">
                                            <p:cTn id="34" dur="500" fill="hold"/>
                                            <p:tgtEl>
                                              <p:spTgt spid="156"/>
                                            </p:tgtEl>
                                            <p:attrNameLst>
                                              <p:attrName>ppt_x</p:attrName>
                                            </p:attrNameLst>
                                          </p:cBhvr>
                                          <p:tavLst>
                                            <p:tav tm="0">
                                              <p:val>
                                                <p:strVal val="#ppt_x"/>
                                              </p:val>
                                            </p:tav>
                                            <p:tav tm="100000">
                                              <p:val>
                                                <p:strVal val="#ppt_x"/>
                                              </p:val>
                                            </p:tav>
                                          </p:tavLst>
                                        </p:anim>
                                        <p:anim calcmode="lin" valueType="num">
                                          <p:cBhvr additive="base">
                                            <p:cTn id="35" dur="500" fill="hold"/>
                                            <p:tgtEl>
                                              <p:spTgt spid="156"/>
                                            </p:tgtEl>
                                            <p:attrNameLst>
                                              <p:attrName>ppt_y</p:attrName>
                                            </p:attrNameLst>
                                          </p:cBhvr>
                                          <p:tavLst>
                                            <p:tav tm="0">
                                              <p:val>
                                                <p:strVal val="1+#ppt_h/2"/>
                                              </p:val>
                                            </p:tav>
                                            <p:tav tm="100000">
                                              <p:val>
                                                <p:strVal val="#ppt_y"/>
                                              </p:val>
                                            </p:tav>
                                          </p:tavLst>
                                        </p:anim>
                                      </p:childTnLst>
                                    </p:cTn>
                                  </p:par>
                                </p:childTnLst>
                              </p:cTn>
                            </p:par>
                            <p:par>
                              <p:cTn id="36" fill="hold">
                                <p:stCondLst>
                                  <p:cond delay="5500"/>
                                </p:stCondLst>
                                <p:childTnLst>
                                  <p:par>
                                    <p:cTn id="37" presetID="2" presetClass="entr" presetSubtype="8" fill="hold" nodeType="afterEffect">
                                      <p:stCondLst>
                                        <p:cond delay="0"/>
                                      </p:stCondLst>
                                      <p:childTnLst>
                                        <p:set>
                                          <p:cBhvr>
                                            <p:cTn id="38" dur="1" fill="hold">
                                              <p:stCondLst>
                                                <p:cond delay="0"/>
                                              </p:stCondLst>
                                            </p:cTn>
                                            <p:tgtEl>
                                              <p:spTgt spid="144"/>
                                            </p:tgtEl>
                                            <p:attrNameLst>
                                              <p:attrName>style.visibility</p:attrName>
                                            </p:attrNameLst>
                                          </p:cBhvr>
                                          <p:to>
                                            <p:strVal val="visible"/>
                                          </p:to>
                                        </p:set>
                                        <p:anim calcmode="lin" valueType="num">
                                          <p:cBhvr additive="base">
                                            <p:cTn id="39" dur="500" fill="hold"/>
                                            <p:tgtEl>
                                              <p:spTgt spid="144"/>
                                            </p:tgtEl>
                                            <p:attrNameLst>
                                              <p:attrName>ppt_x</p:attrName>
                                            </p:attrNameLst>
                                          </p:cBhvr>
                                          <p:tavLst>
                                            <p:tav tm="0">
                                              <p:val>
                                                <p:strVal val="0-#ppt_w/2"/>
                                              </p:val>
                                            </p:tav>
                                            <p:tav tm="100000">
                                              <p:val>
                                                <p:strVal val="#ppt_x"/>
                                              </p:val>
                                            </p:tav>
                                          </p:tavLst>
                                        </p:anim>
                                        <p:anim calcmode="lin" valueType="num">
                                          <p:cBhvr additive="base">
                                            <p:cTn id="40" dur="500" fill="hold"/>
                                            <p:tgtEl>
                                              <p:spTgt spid="144"/>
                                            </p:tgtEl>
                                            <p:attrNameLst>
                                              <p:attrName>ppt_y</p:attrName>
                                            </p:attrNameLst>
                                          </p:cBhvr>
                                          <p:tavLst>
                                            <p:tav tm="0">
                                              <p:val>
                                                <p:strVal val="#ppt_y"/>
                                              </p:val>
                                            </p:tav>
                                            <p:tav tm="100000">
                                              <p:val>
                                                <p:strVal val="#ppt_y"/>
                                              </p:val>
                                            </p:tav>
                                          </p:tavLst>
                                        </p:anim>
                                      </p:childTnLst>
                                    </p:cTn>
                                  </p:par>
                                </p:childTnLst>
                              </p:cTn>
                            </p:par>
                            <p:par>
                              <p:cTn id="41" fill="hold">
                                <p:stCondLst>
                                  <p:cond delay="6000"/>
                                </p:stCondLst>
                                <p:childTnLst>
                                  <p:par>
                                    <p:cTn id="42" presetID="2" presetClass="entr" presetSubtype="4" fill="hold" nodeType="afterEffect">
                                      <p:stCondLst>
                                        <p:cond delay="0"/>
                                      </p:stCondLst>
                                      <p:childTnLst>
                                        <p:set>
                                          <p:cBhvr>
                                            <p:cTn id="43" dur="1" fill="hold">
                                              <p:stCondLst>
                                                <p:cond delay="0"/>
                                              </p:stCondLst>
                                            </p:cTn>
                                            <p:tgtEl>
                                              <p:spTgt spid="157"/>
                                            </p:tgtEl>
                                            <p:attrNameLst>
                                              <p:attrName>style.visibility</p:attrName>
                                            </p:attrNameLst>
                                          </p:cBhvr>
                                          <p:to>
                                            <p:strVal val="visible"/>
                                          </p:to>
                                        </p:set>
                                        <p:anim calcmode="lin" valueType="num">
                                          <p:cBhvr additive="base">
                                            <p:cTn id="44" dur="500" fill="hold"/>
                                            <p:tgtEl>
                                              <p:spTgt spid="157"/>
                                            </p:tgtEl>
                                            <p:attrNameLst>
                                              <p:attrName>ppt_x</p:attrName>
                                            </p:attrNameLst>
                                          </p:cBhvr>
                                          <p:tavLst>
                                            <p:tav tm="0">
                                              <p:val>
                                                <p:strVal val="#ppt_x"/>
                                              </p:val>
                                            </p:tav>
                                            <p:tav tm="100000">
                                              <p:val>
                                                <p:strVal val="#ppt_x"/>
                                              </p:val>
                                            </p:tav>
                                          </p:tavLst>
                                        </p:anim>
                                        <p:anim calcmode="lin" valueType="num">
                                          <p:cBhvr additive="base">
                                            <p:cTn id="45" dur="500" fill="hold"/>
                                            <p:tgtEl>
                                              <p:spTgt spid="157"/>
                                            </p:tgtEl>
                                            <p:attrNameLst>
                                              <p:attrName>ppt_y</p:attrName>
                                            </p:attrNameLst>
                                          </p:cBhvr>
                                          <p:tavLst>
                                            <p:tav tm="0">
                                              <p:val>
                                                <p:strVal val="1+#ppt_h/2"/>
                                              </p:val>
                                            </p:tav>
                                            <p:tav tm="100000">
                                              <p:val>
                                                <p:strVal val="#ppt_y"/>
                                              </p:val>
                                            </p:tav>
                                          </p:tavLst>
                                        </p:anim>
                                      </p:childTnLst>
                                    </p:cTn>
                                  </p:par>
                                </p:childTnLst>
                              </p:cTn>
                            </p:par>
                            <p:par>
                              <p:cTn id="46" fill="hold">
                                <p:stCondLst>
                                  <p:cond delay="6500"/>
                                </p:stCondLst>
                                <p:childTnLst>
                                  <p:par>
                                    <p:cTn id="47" presetID="2" presetClass="entr" presetSubtype="8" fill="hold" nodeType="afterEffect">
                                      <p:stCondLst>
                                        <p:cond delay="0"/>
                                      </p:stCondLst>
                                      <p:childTnLst>
                                        <p:set>
                                          <p:cBhvr>
                                            <p:cTn id="48" dur="1" fill="hold">
                                              <p:stCondLst>
                                                <p:cond delay="0"/>
                                              </p:stCondLst>
                                            </p:cTn>
                                            <p:tgtEl>
                                              <p:spTgt spid="111"/>
                                            </p:tgtEl>
                                            <p:attrNameLst>
                                              <p:attrName>style.visibility</p:attrName>
                                            </p:attrNameLst>
                                          </p:cBhvr>
                                          <p:to>
                                            <p:strVal val="visible"/>
                                          </p:to>
                                        </p:set>
                                        <p:anim calcmode="lin" valueType="num">
                                          <p:cBhvr additive="base">
                                            <p:cTn id="49" dur="500" fill="hold"/>
                                            <p:tgtEl>
                                              <p:spTgt spid="111"/>
                                            </p:tgtEl>
                                            <p:attrNameLst>
                                              <p:attrName>ppt_x</p:attrName>
                                            </p:attrNameLst>
                                          </p:cBhvr>
                                          <p:tavLst>
                                            <p:tav tm="0">
                                              <p:val>
                                                <p:strVal val="0-#ppt_w/2"/>
                                              </p:val>
                                            </p:tav>
                                            <p:tav tm="100000">
                                              <p:val>
                                                <p:strVal val="#ppt_x"/>
                                              </p:val>
                                            </p:tav>
                                          </p:tavLst>
                                        </p:anim>
                                        <p:anim calcmode="lin" valueType="num">
                                          <p:cBhvr additive="base">
                                            <p:cTn id="50" dur="500" fill="hold"/>
                                            <p:tgtEl>
                                              <p:spTgt spid="111"/>
                                            </p:tgtEl>
                                            <p:attrNameLst>
                                              <p:attrName>ppt_y</p:attrName>
                                            </p:attrNameLst>
                                          </p:cBhvr>
                                          <p:tavLst>
                                            <p:tav tm="0">
                                              <p:val>
                                                <p:strVal val="#ppt_y"/>
                                              </p:val>
                                            </p:tav>
                                            <p:tav tm="100000">
                                              <p:val>
                                                <p:strVal val="#ppt_y"/>
                                              </p:val>
                                            </p:tav>
                                          </p:tavLst>
                                        </p:anim>
                                      </p:childTnLst>
                                    </p:cTn>
                                  </p:par>
                                </p:childTnLst>
                              </p:cTn>
                            </p:par>
                            <p:par>
                              <p:cTn id="51" fill="hold">
                                <p:stCondLst>
                                  <p:cond delay="7000"/>
                                </p:stCondLst>
                                <p:childTnLst>
                                  <p:par>
                                    <p:cTn id="52" presetID="22" presetClass="entr" presetSubtype="8" fill="hold" nodeType="afterEffect">
                                      <p:stCondLst>
                                        <p:cond delay="0"/>
                                      </p:stCondLst>
                                      <p:childTnLst>
                                        <p:set>
                                          <p:cBhvr>
                                            <p:cTn id="53" dur="1" fill="hold">
                                              <p:stCondLst>
                                                <p:cond delay="0"/>
                                              </p:stCondLst>
                                            </p:cTn>
                                            <p:tgtEl>
                                              <p:spTgt spid="164"/>
                                            </p:tgtEl>
                                            <p:attrNameLst>
                                              <p:attrName>style.visibility</p:attrName>
                                            </p:attrNameLst>
                                          </p:cBhvr>
                                          <p:to>
                                            <p:strVal val="visible"/>
                                          </p:to>
                                        </p:set>
                                        <p:animEffect transition="in" filter="wipe(left)">
                                          <p:cBhvr>
                                            <p:cTn id="54"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sp>
        <p:nvSpPr>
          <p:cNvPr id="98" name="Rectangle 97"/>
          <p:cNvSpPr/>
          <p:nvPr/>
        </p:nvSpPr>
        <p:spPr>
          <a:xfrm>
            <a:off x="6428485" y="3664597"/>
            <a:ext cx="3399918" cy="2476326"/>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6869810" y="3827650"/>
            <a:ext cx="2517268" cy="738664"/>
          </a:xfrm>
          <a:prstGeom prst="rect">
            <a:avLst/>
          </a:prstGeom>
          <a:noFill/>
          <a:ln w="3175">
            <a:noFill/>
          </a:ln>
        </p:spPr>
        <p:txBody>
          <a:bodyPr wrap="square" rtlCol="0">
            <a:spAutoFit/>
          </a:bodyPr>
          <a:lstStyle/>
          <a:p>
            <a:pPr algn="ctr"/>
            <a:r>
              <a:rPr lang="en-US" sz="1400" dirty="0">
                <a:solidFill>
                  <a:srgbClr val="0070C0"/>
                </a:solidFill>
                <a:latin typeface="Century Gothic" panose="020B0502020202020204" pitchFamily="34" charset="0"/>
              </a:rPr>
              <a:t>Adults </a:t>
            </a:r>
            <a:r>
              <a:rPr lang="en-US" sz="1400" b="1" u="sng" dirty="0">
                <a:solidFill>
                  <a:srgbClr val="0070C0"/>
                </a:solidFill>
                <a:latin typeface="Century Gothic" panose="020B0502020202020204" pitchFamily="34" charset="0"/>
              </a:rPr>
              <a:t>2018</a:t>
            </a:r>
            <a:r>
              <a:rPr lang="en-US" sz="1400" baseline="30000" dirty="0">
                <a:solidFill>
                  <a:srgbClr val="0070C0"/>
                </a:solidFill>
                <a:latin typeface="Century Gothic" panose="020B0502020202020204" pitchFamily="34" charset="0"/>
              </a:rPr>
              <a:t> </a:t>
            </a:r>
            <a:r>
              <a:rPr lang="en-US" sz="1400" dirty="0">
                <a:solidFill>
                  <a:srgbClr val="0070C0"/>
                </a:solidFill>
                <a:latin typeface="Century Gothic" panose="020B0502020202020204" pitchFamily="34" charset="0"/>
              </a:rPr>
              <a:t>Weekly Reach/Minutes</a:t>
            </a:r>
          </a:p>
          <a:p>
            <a:pPr algn="ctr"/>
            <a:r>
              <a:rPr lang="en-US" sz="1400" b="1" dirty="0">
                <a:solidFill>
                  <a:srgbClr val="0070C0"/>
                </a:solidFill>
                <a:latin typeface="Century Gothic" panose="020B0502020202020204" pitchFamily="34" charset="0"/>
              </a:rPr>
              <a:t>RADIO</a:t>
            </a:r>
          </a:p>
        </p:txBody>
      </p:sp>
      <p:sp>
        <p:nvSpPr>
          <p:cNvPr id="100" name="TextBox 99"/>
          <p:cNvSpPr txBox="1"/>
          <p:nvPr/>
        </p:nvSpPr>
        <p:spPr>
          <a:xfrm>
            <a:off x="824108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87%     902</a:t>
            </a:r>
          </a:p>
        </p:txBody>
      </p:sp>
      <p:sp>
        <p:nvSpPr>
          <p:cNvPr id="101" name="TextBox 100"/>
          <p:cNvSpPr txBox="1"/>
          <p:nvPr/>
        </p:nvSpPr>
        <p:spPr>
          <a:xfrm>
            <a:off x="6654555" y="4546392"/>
            <a:ext cx="1259453" cy="33598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18+</a:t>
            </a:r>
          </a:p>
        </p:txBody>
      </p:sp>
      <p:grpSp>
        <p:nvGrpSpPr>
          <p:cNvPr id="2" name="Group 1"/>
          <p:cNvGrpSpPr/>
          <p:nvPr/>
        </p:nvGrpSpPr>
        <p:grpSpPr>
          <a:xfrm>
            <a:off x="6652629" y="4773377"/>
            <a:ext cx="2788875" cy="1066959"/>
            <a:chOff x="6652629" y="4773377"/>
            <a:chExt cx="2788875" cy="1066959"/>
          </a:xfrm>
        </p:grpSpPr>
        <p:sp>
          <p:nvSpPr>
            <p:cNvPr id="114" name="TextBox 113"/>
            <p:cNvSpPr txBox="1"/>
            <p:nvPr/>
          </p:nvSpPr>
          <p:spPr>
            <a:xfrm>
              <a:off x="8181549"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73%     453</a:t>
              </a:r>
            </a:p>
            <a:p>
              <a:pPr algn="r">
                <a:lnSpc>
                  <a:spcPts val="1900"/>
                </a:lnSpc>
              </a:pPr>
              <a:r>
                <a:rPr lang="en-US" sz="1400" dirty="0">
                  <a:solidFill>
                    <a:srgbClr val="0070C0"/>
                  </a:solidFill>
                  <a:latin typeface="Century Gothic" panose="020B0502020202020204" pitchFamily="34" charset="0"/>
                </a:rPr>
                <a:t>84%     704</a:t>
              </a:r>
            </a:p>
            <a:p>
              <a:pPr algn="r">
                <a:lnSpc>
                  <a:spcPts val="1900"/>
                </a:lnSpc>
              </a:pPr>
              <a:r>
                <a:rPr lang="en-US" sz="1400" dirty="0">
                  <a:solidFill>
                    <a:srgbClr val="0070C0"/>
                  </a:solidFill>
                  <a:latin typeface="Century Gothic" panose="020B0502020202020204" pitchFamily="34" charset="0"/>
                </a:rPr>
                <a:t>92%     921</a:t>
              </a:r>
            </a:p>
            <a:p>
              <a:pPr algn="r">
                <a:lnSpc>
                  <a:spcPts val="1900"/>
                </a:lnSpc>
              </a:pPr>
              <a:r>
                <a:rPr lang="en-US" sz="1400" dirty="0">
                  <a:solidFill>
                    <a:srgbClr val="0070C0"/>
                  </a:solidFill>
                  <a:latin typeface="Century Gothic" panose="020B0502020202020204" pitchFamily="34" charset="0"/>
                </a:rPr>
                <a:t>89%  1,110</a:t>
              </a:r>
            </a:p>
          </p:txBody>
        </p:sp>
        <p:sp>
          <p:nvSpPr>
            <p:cNvPr id="115" name="TextBox 114"/>
            <p:cNvSpPr txBox="1"/>
            <p:nvPr/>
          </p:nvSpPr>
          <p:spPr>
            <a:xfrm>
              <a:off x="6652629" y="4773377"/>
              <a:ext cx="1259453" cy="106695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18-24</a:t>
              </a:r>
            </a:p>
            <a:p>
              <a:pPr algn="r">
                <a:lnSpc>
                  <a:spcPts val="1900"/>
                </a:lnSpc>
              </a:pPr>
              <a:r>
                <a:rPr lang="en-US" sz="1400" dirty="0">
                  <a:solidFill>
                    <a:srgbClr val="0070C0"/>
                  </a:solidFill>
                  <a:latin typeface="Century Gothic" panose="020B0502020202020204" pitchFamily="34" charset="0"/>
                </a:rPr>
                <a:t>25-34</a:t>
              </a:r>
            </a:p>
            <a:p>
              <a:pPr algn="r">
                <a:lnSpc>
                  <a:spcPts val="1900"/>
                </a:lnSpc>
              </a:pPr>
              <a:r>
                <a:rPr lang="en-US" sz="1400" dirty="0">
                  <a:solidFill>
                    <a:srgbClr val="0070C0"/>
                  </a:solidFill>
                  <a:latin typeface="Century Gothic" panose="020B0502020202020204" pitchFamily="34" charset="0"/>
                </a:rPr>
                <a:t>35-54</a:t>
              </a:r>
            </a:p>
            <a:p>
              <a:pPr algn="r">
                <a:lnSpc>
                  <a:spcPts val="1900"/>
                </a:lnSpc>
              </a:pPr>
              <a:r>
                <a:rPr lang="en-US" sz="1400" dirty="0">
                  <a:solidFill>
                    <a:srgbClr val="0070C0"/>
                  </a:solidFill>
                  <a:latin typeface="Century Gothic" panose="020B0502020202020204" pitchFamily="34" charset="0"/>
                </a:rPr>
                <a:t>55+</a:t>
              </a:r>
            </a:p>
          </p:txBody>
        </p:sp>
      </p:grpSp>
      <p:pic>
        <p:nvPicPr>
          <p:cNvPr id="145" name="Picture 144"/>
          <p:cNvPicPr>
            <a:picLocks noChangeAspect="1"/>
          </p:cNvPicPr>
          <p:nvPr/>
        </p:nvPicPr>
        <p:blipFill>
          <a:blip r:embed="rId2"/>
          <a:stretch>
            <a:fillRect/>
          </a:stretch>
        </p:blipFill>
        <p:spPr>
          <a:xfrm>
            <a:off x="3838279" y="1399681"/>
            <a:ext cx="313852" cy="369686"/>
          </a:xfrm>
          <a:prstGeom prst="rect">
            <a:avLst/>
          </a:prstGeom>
        </p:spPr>
      </p:pic>
      <p:pic>
        <p:nvPicPr>
          <p:cNvPr id="128" name="Picture 127"/>
          <p:cNvPicPr>
            <a:picLocks noChangeAspect="1"/>
          </p:cNvPicPr>
          <p:nvPr/>
        </p:nvPicPr>
        <p:blipFill>
          <a:blip r:embed="rId3"/>
          <a:stretch>
            <a:fillRect/>
          </a:stretch>
        </p:blipFill>
        <p:spPr>
          <a:xfrm>
            <a:off x="8055192" y="5064292"/>
            <a:ext cx="232250" cy="233840"/>
          </a:xfrm>
          <a:prstGeom prst="rect">
            <a:avLst/>
          </a:prstGeom>
        </p:spPr>
      </p:pic>
      <p:pic>
        <p:nvPicPr>
          <p:cNvPr id="129" name="Picture 128"/>
          <p:cNvPicPr>
            <a:picLocks noChangeAspect="1"/>
          </p:cNvPicPr>
          <p:nvPr/>
        </p:nvPicPr>
        <p:blipFill>
          <a:blip r:embed="rId4"/>
          <a:stretch>
            <a:fillRect/>
          </a:stretch>
        </p:blipFill>
        <p:spPr>
          <a:xfrm>
            <a:off x="8054396" y="5304960"/>
            <a:ext cx="233842" cy="233842"/>
          </a:xfrm>
          <a:prstGeom prst="rect">
            <a:avLst/>
          </a:prstGeom>
        </p:spPr>
      </p:pic>
      <p:pic>
        <p:nvPicPr>
          <p:cNvPr id="130" name="Picture 129"/>
          <p:cNvPicPr>
            <a:picLocks noChangeAspect="1"/>
          </p:cNvPicPr>
          <p:nvPr/>
        </p:nvPicPr>
        <p:blipFill>
          <a:blip r:embed="rId5"/>
          <a:stretch>
            <a:fillRect/>
          </a:stretch>
        </p:blipFill>
        <p:spPr>
          <a:xfrm>
            <a:off x="8050418" y="5547115"/>
            <a:ext cx="241798" cy="243388"/>
          </a:xfrm>
          <a:prstGeom prst="rect">
            <a:avLst/>
          </a:prstGeom>
        </p:spPr>
      </p:pic>
      <p:pic>
        <p:nvPicPr>
          <p:cNvPr id="131" name="Picture 130"/>
          <p:cNvPicPr>
            <a:picLocks noChangeAspect="1"/>
          </p:cNvPicPr>
          <p:nvPr/>
        </p:nvPicPr>
        <p:blipFill>
          <a:blip r:embed="rId6"/>
          <a:stretch>
            <a:fillRect/>
          </a:stretch>
        </p:blipFill>
        <p:spPr>
          <a:xfrm>
            <a:off x="8046160" y="4816979"/>
            <a:ext cx="250314" cy="250314"/>
          </a:xfrm>
          <a:prstGeom prst="rect">
            <a:avLst/>
          </a:prstGeom>
        </p:spPr>
      </p:pic>
      <p:pic>
        <p:nvPicPr>
          <p:cNvPr id="132" name="Picture 131"/>
          <p:cNvPicPr>
            <a:picLocks noChangeAspect="1"/>
          </p:cNvPicPr>
          <p:nvPr/>
        </p:nvPicPr>
        <p:blipFill>
          <a:blip r:embed="rId2"/>
          <a:stretch>
            <a:fillRect/>
          </a:stretch>
        </p:blipFill>
        <p:spPr>
          <a:xfrm>
            <a:off x="8005877" y="4530893"/>
            <a:ext cx="330880" cy="389738"/>
          </a:xfrm>
          <a:prstGeom prst="rect">
            <a:avLst/>
          </a:prstGeom>
        </p:spPr>
      </p:pic>
      <p:pic>
        <p:nvPicPr>
          <p:cNvPr id="140" name="Picture 139"/>
          <p:cNvPicPr>
            <a:picLocks noChangeAspect="1"/>
          </p:cNvPicPr>
          <p:nvPr/>
        </p:nvPicPr>
        <p:blipFill>
          <a:blip r:embed="rId3"/>
          <a:stretch>
            <a:fillRect/>
          </a:stretch>
        </p:blipFill>
        <p:spPr>
          <a:xfrm>
            <a:off x="3147762" y="1773963"/>
            <a:ext cx="220298" cy="221808"/>
          </a:xfrm>
          <a:prstGeom prst="rect">
            <a:avLst/>
          </a:prstGeom>
        </p:spPr>
      </p:pic>
      <p:pic>
        <p:nvPicPr>
          <p:cNvPr id="141" name="Picture 140"/>
          <p:cNvPicPr>
            <a:picLocks noChangeAspect="1"/>
          </p:cNvPicPr>
          <p:nvPr/>
        </p:nvPicPr>
        <p:blipFill>
          <a:blip r:embed="rId4"/>
          <a:stretch>
            <a:fillRect/>
          </a:stretch>
        </p:blipFill>
        <p:spPr>
          <a:xfrm>
            <a:off x="3994108" y="913445"/>
            <a:ext cx="221810" cy="221810"/>
          </a:xfrm>
          <a:prstGeom prst="rect">
            <a:avLst/>
          </a:prstGeom>
        </p:spPr>
      </p:pic>
      <p:pic>
        <p:nvPicPr>
          <p:cNvPr id="142" name="Picture 141"/>
          <p:cNvPicPr>
            <a:picLocks noChangeAspect="1"/>
          </p:cNvPicPr>
          <p:nvPr/>
        </p:nvPicPr>
        <p:blipFill>
          <a:blip r:embed="rId5"/>
          <a:stretch>
            <a:fillRect/>
          </a:stretch>
        </p:blipFill>
        <p:spPr>
          <a:xfrm>
            <a:off x="4675354" y="1231109"/>
            <a:ext cx="229354" cy="230864"/>
          </a:xfrm>
          <a:prstGeom prst="rect">
            <a:avLst/>
          </a:prstGeom>
        </p:spPr>
      </p:pic>
      <p:pic>
        <p:nvPicPr>
          <p:cNvPr id="143" name="Picture 142"/>
          <p:cNvPicPr>
            <a:picLocks noChangeAspect="1"/>
          </p:cNvPicPr>
          <p:nvPr/>
        </p:nvPicPr>
        <p:blipFill>
          <a:blip r:embed="rId6"/>
          <a:stretch>
            <a:fillRect/>
          </a:stretch>
        </p:blipFill>
        <p:spPr>
          <a:xfrm>
            <a:off x="2174775" y="2923887"/>
            <a:ext cx="237434" cy="237434"/>
          </a:xfrm>
          <a:prstGeom prst="rect">
            <a:avLst/>
          </a:prstGeom>
        </p:spPr>
      </p:pic>
      <p:grpSp>
        <p:nvGrpSpPr>
          <p:cNvPr id="102" name="Group 101"/>
          <p:cNvGrpSpPr/>
          <p:nvPr/>
        </p:nvGrpSpPr>
        <p:grpSpPr>
          <a:xfrm>
            <a:off x="2489202" y="2726602"/>
            <a:ext cx="3846267" cy="584775"/>
            <a:chOff x="6034404" y="-422485"/>
            <a:chExt cx="4838629" cy="584775"/>
          </a:xfrm>
        </p:grpSpPr>
        <p:sp>
          <p:nvSpPr>
            <p:cNvPr id="116" name="TextBox 115"/>
            <p:cNvSpPr txBox="1"/>
            <p:nvPr/>
          </p:nvSpPr>
          <p:spPr>
            <a:xfrm>
              <a:off x="6791914" y="-422485"/>
              <a:ext cx="4081119" cy="584775"/>
            </a:xfrm>
            <a:prstGeom prst="rect">
              <a:avLst/>
            </a:prstGeom>
            <a:solidFill>
              <a:schemeClr val="bg1"/>
            </a:solidFill>
          </p:spPr>
          <p:txBody>
            <a:bodyPr wrap="square" rtlCol="0">
              <a:spAutoFit/>
            </a:bodyPr>
            <a:lstStyle/>
            <a:p>
              <a:r>
                <a:rPr lang="en-US" sz="1600" dirty="0">
                  <a:solidFill>
                    <a:srgbClr val="0070C0"/>
                  </a:solidFill>
                  <a:latin typeface="Century Gothic" panose="020B0502020202020204" pitchFamily="34" charset="0"/>
                  <a:cs typeface="Courier New" pitchFamily="49" charset="0"/>
                </a:rPr>
                <a:t>The 18-24 year old gets lighter once again.</a:t>
              </a:r>
            </a:p>
          </p:txBody>
        </p:sp>
        <p:cxnSp>
          <p:nvCxnSpPr>
            <p:cNvPr id="122" name="Straight Connector 121"/>
            <p:cNvCxnSpPr>
              <a:cxnSpLocks/>
            </p:cNvCxnSpPr>
            <p:nvPr/>
          </p:nvCxnSpPr>
          <p:spPr>
            <a:xfrm flipH="1">
              <a:off x="6034404" y="-257301"/>
              <a:ext cx="812437" cy="87083"/>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10" name="TextBox 109"/>
          <p:cNvSpPr txBox="1"/>
          <p:nvPr/>
        </p:nvSpPr>
        <p:spPr>
          <a:xfrm>
            <a:off x="7563071" y="5853327"/>
            <a:ext cx="1124027" cy="246221"/>
          </a:xfrm>
          <a:prstGeom prst="rect">
            <a:avLst/>
          </a:prstGeom>
          <a:noFill/>
        </p:spPr>
        <p:txBody>
          <a:bodyPr wrap="none" rtlCol="0">
            <a:spAutoFit/>
          </a:bodyPr>
          <a:lstStyle/>
          <a:p>
            <a:pPr algn="ctr"/>
            <a:r>
              <a:rPr lang="en-US" sz="1000" dirty="0">
                <a:solidFill>
                  <a:srgbClr val="0F79C4"/>
                </a:solidFill>
              </a:rPr>
              <a:t>Fall 2017 </a:t>
            </a:r>
            <a:r>
              <a:rPr lang="en-US" sz="1000" dirty="0" err="1">
                <a:solidFill>
                  <a:srgbClr val="0F79C4"/>
                </a:solidFill>
              </a:rPr>
              <a:t>Numeris</a:t>
            </a:r>
            <a:endParaRPr lang="en-US" sz="1000" dirty="0">
              <a:solidFill>
                <a:srgbClr val="0F79C4"/>
              </a:solidFill>
            </a:endParaRPr>
          </a:p>
        </p:txBody>
      </p:sp>
      <p:grpSp>
        <p:nvGrpSpPr>
          <p:cNvPr id="3" name="Group 2">
            <a:extLst>
              <a:ext uri="{FF2B5EF4-FFF2-40B4-BE49-F238E27FC236}">
                <a16:creationId xmlns:a16="http://schemas.microsoft.com/office/drawing/2014/main" id="{682ECDAF-3B37-4B67-ACE1-5E9A5BE98025}"/>
              </a:ext>
            </a:extLst>
          </p:cNvPr>
          <p:cNvGrpSpPr/>
          <p:nvPr/>
        </p:nvGrpSpPr>
        <p:grpSpPr>
          <a:xfrm>
            <a:off x="3735220" y="284827"/>
            <a:ext cx="5719411" cy="1053680"/>
            <a:chOff x="3735220" y="284827"/>
            <a:chExt cx="5719411" cy="1053680"/>
          </a:xfrm>
        </p:grpSpPr>
        <p:pic>
          <p:nvPicPr>
            <p:cNvPr id="111" name="Picture 110">
              <a:extLst>
                <a:ext uri="{FF2B5EF4-FFF2-40B4-BE49-F238E27FC236}">
                  <a16:creationId xmlns:a16="http://schemas.microsoft.com/office/drawing/2014/main" id="{314D0E4D-A8C1-4B9B-B162-F1D8548703E7}"/>
                </a:ext>
              </a:extLst>
            </p:cNvPr>
            <p:cNvPicPr>
              <a:picLocks noChangeAspect="1"/>
            </p:cNvPicPr>
            <p:nvPr/>
          </p:nvPicPr>
          <p:blipFill>
            <a:blip r:embed="rId7"/>
            <a:stretch>
              <a:fillRect/>
            </a:stretch>
          </p:blipFill>
          <p:spPr>
            <a:xfrm>
              <a:off x="9226755" y="284827"/>
              <a:ext cx="227876" cy="229376"/>
            </a:xfrm>
            <a:prstGeom prst="rect">
              <a:avLst/>
            </a:prstGeom>
          </p:spPr>
        </p:pic>
        <p:pic>
          <p:nvPicPr>
            <p:cNvPr id="112" name="Picture 111">
              <a:extLst>
                <a:ext uri="{FF2B5EF4-FFF2-40B4-BE49-F238E27FC236}">
                  <a16:creationId xmlns:a16="http://schemas.microsoft.com/office/drawing/2014/main" id="{BE98BD84-4C14-4937-B5BB-89C6C2287080}"/>
                </a:ext>
              </a:extLst>
            </p:cNvPr>
            <p:cNvPicPr>
              <a:picLocks noChangeAspect="1"/>
            </p:cNvPicPr>
            <p:nvPr/>
          </p:nvPicPr>
          <p:blipFill>
            <a:blip r:embed="rId8"/>
            <a:stretch>
              <a:fillRect/>
            </a:stretch>
          </p:blipFill>
          <p:spPr>
            <a:xfrm>
              <a:off x="6339166" y="538891"/>
              <a:ext cx="307306" cy="361970"/>
            </a:xfrm>
            <a:prstGeom prst="rect">
              <a:avLst/>
            </a:prstGeom>
          </p:spPr>
        </p:pic>
        <p:pic>
          <p:nvPicPr>
            <p:cNvPr id="144" name="Picture 143">
              <a:extLst>
                <a:ext uri="{FF2B5EF4-FFF2-40B4-BE49-F238E27FC236}">
                  <a16:creationId xmlns:a16="http://schemas.microsoft.com/office/drawing/2014/main" id="{65A753A5-1498-4742-86C0-084AECE4AC85}"/>
                </a:ext>
              </a:extLst>
            </p:cNvPr>
            <p:cNvPicPr>
              <a:picLocks noChangeAspect="1"/>
            </p:cNvPicPr>
            <p:nvPr/>
          </p:nvPicPr>
          <p:blipFill>
            <a:blip r:embed="rId9"/>
            <a:stretch>
              <a:fillRect/>
            </a:stretch>
          </p:blipFill>
          <p:spPr>
            <a:xfrm>
              <a:off x="5227802" y="571954"/>
              <a:ext cx="239272" cy="239272"/>
            </a:xfrm>
            <a:prstGeom prst="rect">
              <a:avLst/>
            </a:prstGeom>
          </p:spPr>
        </p:pic>
        <p:grpSp>
          <p:nvGrpSpPr>
            <p:cNvPr id="147" name="Group 146">
              <a:extLst>
                <a:ext uri="{FF2B5EF4-FFF2-40B4-BE49-F238E27FC236}">
                  <a16:creationId xmlns:a16="http://schemas.microsoft.com/office/drawing/2014/main" id="{7C022F90-8FCC-4832-BF77-BFC262A100FD}"/>
                </a:ext>
              </a:extLst>
            </p:cNvPr>
            <p:cNvGrpSpPr/>
            <p:nvPr/>
          </p:nvGrpSpPr>
          <p:grpSpPr>
            <a:xfrm>
              <a:off x="3735220" y="991752"/>
              <a:ext cx="239724" cy="239724"/>
              <a:chOff x="4204765" y="472683"/>
              <a:chExt cx="239724" cy="239724"/>
            </a:xfrm>
          </p:grpSpPr>
          <p:sp>
            <p:nvSpPr>
              <p:cNvPr id="148" name="Oval 147">
                <a:extLst>
                  <a:ext uri="{FF2B5EF4-FFF2-40B4-BE49-F238E27FC236}">
                    <a16:creationId xmlns:a16="http://schemas.microsoft.com/office/drawing/2014/main" id="{046E6F9B-8A8F-43DB-B442-0E7568E5A982}"/>
                  </a:ext>
                </a:extLst>
              </p:cNvPr>
              <p:cNvSpPr/>
              <p:nvPr/>
            </p:nvSpPr>
            <p:spPr>
              <a:xfrm>
                <a:off x="4210477" y="476722"/>
                <a:ext cx="227991" cy="2279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 name="Picture 148">
                <a:extLst>
                  <a:ext uri="{FF2B5EF4-FFF2-40B4-BE49-F238E27FC236}">
                    <a16:creationId xmlns:a16="http://schemas.microsoft.com/office/drawing/2014/main" id="{C0F13B8A-6A04-4EA0-B38B-FCC1E67C95B1}"/>
                  </a:ext>
                </a:extLst>
              </p:cNvPr>
              <p:cNvPicPr>
                <a:picLocks noChangeAspect="1"/>
              </p:cNvPicPr>
              <p:nvPr/>
            </p:nvPicPr>
            <p:blipFill>
              <a:blip r:embed="rId10"/>
              <a:stretch>
                <a:fillRect/>
              </a:stretch>
            </p:blipFill>
            <p:spPr>
              <a:xfrm>
                <a:off x="4204765" y="472683"/>
                <a:ext cx="239724" cy="239724"/>
              </a:xfrm>
              <a:prstGeom prst="rect">
                <a:avLst/>
              </a:prstGeom>
            </p:spPr>
          </p:pic>
        </p:grpSp>
        <p:pic>
          <p:nvPicPr>
            <p:cNvPr id="146" name="Picture 145">
              <a:extLst>
                <a:ext uri="{FF2B5EF4-FFF2-40B4-BE49-F238E27FC236}">
                  <a16:creationId xmlns:a16="http://schemas.microsoft.com/office/drawing/2014/main" id="{B40C782B-B4ED-45E4-8F6F-6E73E4246479}"/>
                </a:ext>
              </a:extLst>
            </p:cNvPr>
            <p:cNvPicPr>
              <a:picLocks noChangeAspect="1"/>
            </p:cNvPicPr>
            <p:nvPr/>
          </p:nvPicPr>
          <p:blipFill>
            <a:blip r:embed="rId11"/>
            <a:stretch>
              <a:fillRect/>
            </a:stretch>
          </p:blipFill>
          <p:spPr>
            <a:xfrm>
              <a:off x="3844566" y="1107423"/>
              <a:ext cx="229514" cy="231084"/>
            </a:xfrm>
            <a:prstGeom prst="rect">
              <a:avLst/>
            </a:prstGeom>
          </p:spPr>
        </p:pic>
      </p:grpSp>
      <p:pic>
        <p:nvPicPr>
          <p:cNvPr id="153" name="Picture 152">
            <a:extLst>
              <a:ext uri="{FF2B5EF4-FFF2-40B4-BE49-F238E27FC236}">
                <a16:creationId xmlns:a16="http://schemas.microsoft.com/office/drawing/2014/main" id="{1EC4D2B5-0660-4962-A48B-C68B9D4CCB3B}"/>
              </a:ext>
            </a:extLst>
          </p:cNvPr>
          <p:cNvPicPr>
            <a:picLocks noChangeAspect="1"/>
          </p:cNvPicPr>
          <p:nvPr/>
        </p:nvPicPr>
        <p:blipFill>
          <a:blip r:embed="rId8"/>
          <a:stretch>
            <a:fillRect/>
          </a:stretch>
        </p:blipFill>
        <p:spPr>
          <a:xfrm>
            <a:off x="6338394" y="538891"/>
            <a:ext cx="307306" cy="361970"/>
          </a:xfrm>
          <a:prstGeom prst="rect">
            <a:avLst/>
          </a:prstGeom>
        </p:spPr>
      </p:pic>
    </p:spTree>
    <p:extLst>
      <p:ext uri="{BB962C8B-B14F-4D97-AF65-F5344CB8AC3E}">
        <p14:creationId xmlns:p14="http://schemas.microsoft.com/office/powerpoint/2010/main" val="226608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500"/>
                                </p:stCondLst>
                                <p:childTnLst>
                                  <p:par>
                                    <p:cTn id="9" presetID="2" presetClass="entr" presetSubtype="4" fill="hold" nodeType="afterEffect" p14:presetBounceEnd="60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60000">
                                          <p:cBhvr additive="base">
                                            <p:cTn id="11" dur="500" fill="hold"/>
                                            <p:tgtEl>
                                              <p:spTgt spid="132"/>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32"/>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8" fill="hold" nodeType="afterEffect" p14:presetBounceEnd="44000">
                                      <p:stCondLst>
                                        <p:cond delay="0"/>
                                      </p:stCondLst>
                                      <p:childTnLst>
                                        <p:set>
                                          <p:cBhvr>
                                            <p:cTn id="15" dur="1" fill="hold">
                                              <p:stCondLst>
                                                <p:cond delay="0"/>
                                              </p:stCondLst>
                                            </p:cTn>
                                            <p:tgtEl>
                                              <p:spTgt spid="145"/>
                                            </p:tgtEl>
                                            <p:attrNameLst>
                                              <p:attrName>style.visibility</p:attrName>
                                            </p:attrNameLst>
                                          </p:cBhvr>
                                          <p:to>
                                            <p:strVal val="visible"/>
                                          </p:to>
                                        </p:set>
                                        <p:anim calcmode="lin" valueType="num" p14:bounceEnd="44000">
                                          <p:cBhvr additive="base">
                                            <p:cTn id="16" dur="500" fill="hold"/>
                                            <p:tgtEl>
                                              <p:spTgt spid="145"/>
                                            </p:tgtEl>
                                            <p:attrNameLst>
                                              <p:attrName>ppt_x</p:attrName>
                                            </p:attrNameLst>
                                          </p:cBhvr>
                                          <p:tavLst>
                                            <p:tav tm="0">
                                              <p:val>
                                                <p:strVal val="0-#ppt_w/2"/>
                                              </p:val>
                                            </p:tav>
                                            <p:tav tm="100000">
                                              <p:val>
                                                <p:strVal val="#ppt_x"/>
                                              </p:val>
                                            </p:tav>
                                          </p:tavLst>
                                        </p:anim>
                                        <p:anim calcmode="lin" valueType="num" p14:bounceEnd="44000">
                                          <p:cBhvr additive="base">
                                            <p:cTn id="17" dur="500" fill="hold"/>
                                            <p:tgtEl>
                                              <p:spTgt spid="145"/>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0000">
                                      <p:stCondLst>
                                        <p:cond delay="0"/>
                                      </p:stCondLst>
                                      <p:childTnLst>
                                        <p:set>
                                          <p:cBhvr>
                                            <p:cTn id="25" dur="1" fill="hold">
                                              <p:stCondLst>
                                                <p:cond delay="0"/>
                                              </p:stCondLst>
                                            </p:cTn>
                                            <p:tgtEl>
                                              <p:spTgt spid="131"/>
                                            </p:tgtEl>
                                            <p:attrNameLst>
                                              <p:attrName>style.visibility</p:attrName>
                                            </p:attrNameLst>
                                          </p:cBhvr>
                                          <p:to>
                                            <p:strVal val="visible"/>
                                          </p:to>
                                        </p:set>
                                        <p:anim calcmode="lin" valueType="num" p14:bounceEnd="60000">
                                          <p:cBhvr additive="base">
                                            <p:cTn id="26" dur="500" fill="hold"/>
                                            <p:tgtEl>
                                              <p:spTgt spid="131"/>
                                            </p:tgtEl>
                                            <p:attrNameLst>
                                              <p:attrName>ppt_x</p:attrName>
                                            </p:attrNameLst>
                                          </p:cBhvr>
                                          <p:tavLst>
                                            <p:tav tm="0">
                                              <p:val>
                                                <p:strVal val="#ppt_x"/>
                                              </p:val>
                                            </p:tav>
                                            <p:tav tm="100000">
                                              <p:val>
                                                <p:strVal val="#ppt_x"/>
                                              </p:val>
                                            </p:tav>
                                          </p:tavLst>
                                        </p:anim>
                                        <p:anim calcmode="lin" valueType="num" p14:bounceEnd="60000">
                                          <p:cBhvr additive="base">
                                            <p:cTn id="27" dur="500" fill="hold"/>
                                            <p:tgtEl>
                                              <p:spTgt spid="131"/>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8" fill="hold" nodeType="afterEffect" p14:presetBounceEnd="44000">
                                      <p:stCondLst>
                                        <p:cond delay="0"/>
                                      </p:stCondLst>
                                      <p:childTnLst>
                                        <p:set>
                                          <p:cBhvr>
                                            <p:cTn id="30" dur="1" fill="hold">
                                              <p:stCondLst>
                                                <p:cond delay="0"/>
                                              </p:stCondLst>
                                            </p:cTn>
                                            <p:tgtEl>
                                              <p:spTgt spid="143"/>
                                            </p:tgtEl>
                                            <p:attrNameLst>
                                              <p:attrName>style.visibility</p:attrName>
                                            </p:attrNameLst>
                                          </p:cBhvr>
                                          <p:to>
                                            <p:strVal val="visible"/>
                                          </p:to>
                                        </p:set>
                                        <p:anim calcmode="lin" valueType="num" p14:bounceEnd="44000">
                                          <p:cBhvr additive="base">
                                            <p:cTn id="31" dur="500" fill="hold"/>
                                            <p:tgtEl>
                                              <p:spTgt spid="143"/>
                                            </p:tgtEl>
                                            <p:attrNameLst>
                                              <p:attrName>ppt_x</p:attrName>
                                            </p:attrNameLst>
                                          </p:cBhvr>
                                          <p:tavLst>
                                            <p:tav tm="0">
                                              <p:val>
                                                <p:strVal val="0-#ppt_w/2"/>
                                              </p:val>
                                            </p:tav>
                                            <p:tav tm="100000">
                                              <p:val>
                                                <p:strVal val="#ppt_x"/>
                                              </p:val>
                                            </p:tav>
                                          </p:tavLst>
                                        </p:anim>
                                        <p:anim calcmode="lin" valueType="num" p14:bounceEnd="44000">
                                          <p:cBhvr additive="base">
                                            <p:cTn id="32" dur="500" fill="hold"/>
                                            <p:tgtEl>
                                              <p:spTgt spid="143"/>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4" fill="hold" nodeType="afterEffect" p14:presetBounceEnd="60000">
                                      <p:stCondLst>
                                        <p:cond delay="0"/>
                                      </p:stCondLst>
                                      <p:childTnLst>
                                        <p:set>
                                          <p:cBhvr>
                                            <p:cTn id="35" dur="1" fill="hold">
                                              <p:stCondLst>
                                                <p:cond delay="0"/>
                                              </p:stCondLst>
                                            </p:cTn>
                                            <p:tgtEl>
                                              <p:spTgt spid="128"/>
                                            </p:tgtEl>
                                            <p:attrNameLst>
                                              <p:attrName>style.visibility</p:attrName>
                                            </p:attrNameLst>
                                          </p:cBhvr>
                                          <p:to>
                                            <p:strVal val="visible"/>
                                          </p:to>
                                        </p:set>
                                        <p:anim calcmode="lin" valueType="num" p14:bounceEnd="60000">
                                          <p:cBhvr additive="base">
                                            <p:cTn id="36" dur="500" fill="hold"/>
                                            <p:tgtEl>
                                              <p:spTgt spid="128"/>
                                            </p:tgtEl>
                                            <p:attrNameLst>
                                              <p:attrName>ppt_x</p:attrName>
                                            </p:attrNameLst>
                                          </p:cBhvr>
                                          <p:tavLst>
                                            <p:tav tm="0">
                                              <p:val>
                                                <p:strVal val="#ppt_x"/>
                                              </p:val>
                                            </p:tav>
                                            <p:tav tm="100000">
                                              <p:val>
                                                <p:strVal val="#ppt_x"/>
                                              </p:val>
                                            </p:tav>
                                          </p:tavLst>
                                        </p:anim>
                                        <p:anim calcmode="lin" valueType="num" p14:bounceEnd="60000">
                                          <p:cBhvr additive="base">
                                            <p:cTn id="37" dur="500" fill="hold"/>
                                            <p:tgtEl>
                                              <p:spTgt spid="128"/>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8" fill="hold" nodeType="afterEffect" p14:presetBounceEnd="44000">
                                      <p:stCondLst>
                                        <p:cond delay="0"/>
                                      </p:stCondLst>
                                      <p:childTnLst>
                                        <p:set>
                                          <p:cBhvr>
                                            <p:cTn id="40" dur="1" fill="hold">
                                              <p:stCondLst>
                                                <p:cond delay="0"/>
                                              </p:stCondLst>
                                            </p:cTn>
                                            <p:tgtEl>
                                              <p:spTgt spid="140"/>
                                            </p:tgtEl>
                                            <p:attrNameLst>
                                              <p:attrName>style.visibility</p:attrName>
                                            </p:attrNameLst>
                                          </p:cBhvr>
                                          <p:to>
                                            <p:strVal val="visible"/>
                                          </p:to>
                                        </p:set>
                                        <p:anim calcmode="lin" valueType="num" p14:bounceEnd="44000">
                                          <p:cBhvr additive="base">
                                            <p:cTn id="41" dur="500" fill="hold"/>
                                            <p:tgtEl>
                                              <p:spTgt spid="140"/>
                                            </p:tgtEl>
                                            <p:attrNameLst>
                                              <p:attrName>ppt_x</p:attrName>
                                            </p:attrNameLst>
                                          </p:cBhvr>
                                          <p:tavLst>
                                            <p:tav tm="0">
                                              <p:val>
                                                <p:strVal val="0-#ppt_w/2"/>
                                              </p:val>
                                            </p:tav>
                                            <p:tav tm="100000">
                                              <p:val>
                                                <p:strVal val="#ppt_x"/>
                                              </p:val>
                                            </p:tav>
                                          </p:tavLst>
                                        </p:anim>
                                        <p:anim calcmode="lin" valueType="num" p14:bounceEnd="44000">
                                          <p:cBhvr additive="base">
                                            <p:cTn id="42" dur="500" fill="hold"/>
                                            <p:tgtEl>
                                              <p:spTgt spid="140"/>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4" fill="hold" nodeType="afterEffect" p14:presetBounceEnd="60000">
                                      <p:stCondLst>
                                        <p:cond delay="0"/>
                                      </p:stCondLst>
                                      <p:childTnLst>
                                        <p:set>
                                          <p:cBhvr>
                                            <p:cTn id="45" dur="1" fill="hold">
                                              <p:stCondLst>
                                                <p:cond delay="0"/>
                                              </p:stCondLst>
                                            </p:cTn>
                                            <p:tgtEl>
                                              <p:spTgt spid="129"/>
                                            </p:tgtEl>
                                            <p:attrNameLst>
                                              <p:attrName>style.visibility</p:attrName>
                                            </p:attrNameLst>
                                          </p:cBhvr>
                                          <p:to>
                                            <p:strVal val="visible"/>
                                          </p:to>
                                        </p:set>
                                        <p:anim calcmode="lin" valueType="num" p14:bounceEnd="60000">
                                          <p:cBhvr additive="base">
                                            <p:cTn id="46" dur="500" fill="hold"/>
                                            <p:tgtEl>
                                              <p:spTgt spid="129"/>
                                            </p:tgtEl>
                                            <p:attrNameLst>
                                              <p:attrName>ppt_x</p:attrName>
                                            </p:attrNameLst>
                                          </p:cBhvr>
                                          <p:tavLst>
                                            <p:tav tm="0">
                                              <p:val>
                                                <p:strVal val="#ppt_x"/>
                                              </p:val>
                                            </p:tav>
                                            <p:tav tm="100000">
                                              <p:val>
                                                <p:strVal val="#ppt_x"/>
                                              </p:val>
                                            </p:tav>
                                          </p:tavLst>
                                        </p:anim>
                                        <p:anim calcmode="lin" valueType="num" p14:bounceEnd="60000">
                                          <p:cBhvr additive="base">
                                            <p:cTn id="47" dur="500" fill="hold"/>
                                            <p:tgtEl>
                                              <p:spTgt spid="129"/>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8" fill="hold" nodeType="afterEffect" p14:presetBounceEnd="44000">
                                      <p:stCondLst>
                                        <p:cond delay="0"/>
                                      </p:stCondLst>
                                      <p:childTnLst>
                                        <p:set>
                                          <p:cBhvr>
                                            <p:cTn id="50" dur="1" fill="hold">
                                              <p:stCondLst>
                                                <p:cond delay="0"/>
                                              </p:stCondLst>
                                            </p:cTn>
                                            <p:tgtEl>
                                              <p:spTgt spid="141"/>
                                            </p:tgtEl>
                                            <p:attrNameLst>
                                              <p:attrName>style.visibility</p:attrName>
                                            </p:attrNameLst>
                                          </p:cBhvr>
                                          <p:to>
                                            <p:strVal val="visible"/>
                                          </p:to>
                                        </p:set>
                                        <p:anim calcmode="lin" valueType="num" p14:bounceEnd="44000">
                                          <p:cBhvr additive="base">
                                            <p:cTn id="51" dur="500" fill="hold"/>
                                            <p:tgtEl>
                                              <p:spTgt spid="141"/>
                                            </p:tgtEl>
                                            <p:attrNameLst>
                                              <p:attrName>ppt_x</p:attrName>
                                            </p:attrNameLst>
                                          </p:cBhvr>
                                          <p:tavLst>
                                            <p:tav tm="0">
                                              <p:val>
                                                <p:strVal val="0-#ppt_w/2"/>
                                              </p:val>
                                            </p:tav>
                                            <p:tav tm="100000">
                                              <p:val>
                                                <p:strVal val="#ppt_x"/>
                                              </p:val>
                                            </p:tav>
                                          </p:tavLst>
                                        </p:anim>
                                        <p:anim calcmode="lin" valueType="num" p14:bounceEnd="44000">
                                          <p:cBhvr additive="base">
                                            <p:cTn id="52" dur="500" fill="hold"/>
                                            <p:tgtEl>
                                              <p:spTgt spid="141"/>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4" fill="hold" nodeType="afterEffect" p14:presetBounceEnd="60000">
                                      <p:stCondLst>
                                        <p:cond delay="0"/>
                                      </p:stCondLst>
                                      <p:childTnLst>
                                        <p:set>
                                          <p:cBhvr>
                                            <p:cTn id="55" dur="1" fill="hold">
                                              <p:stCondLst>
                                                <p:cond delay="0"/>
                                              </p:stCondLst>
                                            </p:cTn>
                                            <p:tgtEl>
                                              <p:spTgt spid="130"/>
                                            </p:tgtEl>
                                            <p:attrNameLst>
                                              <p:attrName>style.visibility</p:attrName>
                                            </p:attrNameLst>
                                          </p:cBhvr>
                                          <p:to>
                                            <p:strVal val="visible"/>
                                          </p:to>
                                        </p:set>
                                        <p:anim calcmode="lin" valueType="num" p14:bounceEnd="60000">
                                          <p:cBhvr additive="base">
                                            <p:cTn id="56" dur="500" fill="hold"/>
                                            <p:tgtEl>
                                              <p:spTgt spid="130"/>
                                            </p:tgtEl>
                                            <p:attrNameLst>
                                              <p:attrName>ppt_x</p:attrName>
                                            </p:attrNameLst>
                                          </p:cBhvr>
                                          <p:tavLst>
                                            <p:tav tm="0">
                                              <p:val>
                                                <p:strVal val="#ppt_x"/>
                                              </p:val>
                                            </p:tav>
                                            <p:tav tm="100000">
                                              <p:val>
                                                <p:strVal val="#ppt_x"/>
                                              </p:val>
                                            </p:tav>
                                          </p:tavLst>
                                        </p:anim>
                                        <p:anim calcmode="lin" valueType="num" p14:bounceEnd="60000">
                                          <p:cBhvr additive="base">
                                            <p:cTn id="57" dur="500" fill="hold"/>
                                            <p:tgtEl>
                                              <p:spTgt spid="130"/>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2" presetClass="entr" presetSubtype="8" fill="hold" nodeType="afterEffect" p14:presetBounceEnd="44000">
                                      <p:stCondLst>
                                        <p:cond delay="0"/>
                                      </p:stCondLst>
                                      <p:childTnLst>
                                        <p:set>
                                          <p:cBhvr>
                                            <p:cTn id="60" dur="1" fill="hold">
                                              <p:stCondLst>
                                                <p:cond delay="0"/>
                                              </p:stCondLst>
                                            </p:cTn>
                                            <p:tgtEl>
                                              <p:spTgt spid="142"/>
                                            </p:tgtEl>
                                            <p:attrNameLst>
                                              <p:attrName>style.visibility</p:attrName>
                                            </p:attrNameLst>
                                          </p:cBhvr>
                                          <p:to>
                                            <p:strVal val="visible"/>
                                          </p:to>
                                        </p:set>
                                        <p:anim calcmode="lin" valueType="num" p14:bounceEnd="44000">
                                          <p:cBhvr additive="base">
                                            <p:cTn id="61" dur="500" fill="hold"/>
                                            <p:tgtEl>
                                              <p:spTgt spid="142"/>
                                            </p:tgtEl>
                                            <p:attrNameLst>
                                              <p:attrName>ppt_x</p:attrName>
                                            </p:attrNameLst>
                                          </p:cBhvr>
                                          <p:tavLst>
                                            <p:tav tm="0">
                                              <p:val>
                                                <p:strVal val="0-#ppt_w/2"/>
                                              </p:val>
                                            </p:tav>
                                            <p:tav tm="100000">
                                              <p:val>
                                                <p:strVal val="#ppt_x"/>
                                              </p:val>
                                            </p:tav>
                                          </p:tavLst>
                                        </p:anim>
                                        <p:anim calcmode="lin" valueType="num" p14:bounceEnd="44000">
                                          <p:cBhvr additive="base">
                                            <p:cTn id="62" dur="500" fill="hold"/>
                                            <p:tgtEl>
                                              <p:spTgt spid="142"/>
                                            </p:tgtEl>
                                            <p:attrNameLst>
                                              <p:attrName>ppt_y</p:attrName>
                                            </p:attrNameLst>
                                          </p:cBhvr>
                                          <p:tavLst>
                                            <p:tav tm="0">
                                              <p:val>
                                                <p:strVal val="#ppt_y"/>
                                              </p:val>
                                            </p:tav>
                                            <p:tav tm="100000">
                                              <p:val>
                                                <p:strVal val="#ppt_y"/>
                                              </p:val>
                                            </p:tav>
                                          </p:tavLst>
                                        </p:anim>
                                      </p:childTnLst>
                                    </p:cTn>
                                  </p:par>
                                </p:childTnLst>
                              </p:cTn>
                            </p:par>
                            <p:par>
                              <p:cTn id="63" fill="hold">
                                <p:stCondLst>
                                  <p:cond delay="4000"/>
                                </p:stCondLst>
                                <p:childTnLst>
                                  <p:par>
                                    <p:cTn id="64" presetID="22" presetClass="entr" presetSubtype="8" fill="hold" nodeType="afterEffect">
                                      <p:stCondLst>
                                        <p:cond delay="0"/>
                                      </p:stCondLst>
                                      <p:childTnLst>
                                        <p:set>
                                          <p:cBhvr>
                                            <p:cTn id="65" dur="1" fill="hold">
                                              <p:stCondLst>
                                                <p:cond delay="0"/>
                                              </p:stCondLst>
                                            </p:cTn>
                                            <p:tgtEl>
                                              <p:spTgt spid="102"/>
                                            </p:tgtEl>
                                            <p:attrNameLst>
                                              <p:attrName>style.visibility</p:attrName>
                                            </p:attrNameLst>
                                          </p:cBhvr>
                                          <p:to>
                                            <p:strVal val="visible"/>
                                          </p:to>
                                        </p:set>
                                        <p:animEffect transition="in" filter="wipe(left)">
                                          <p:cBhvr>
                                            <p:cTn id="66"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500"/>
                                </p:stCondLst>
                                <p:childTnLst>
                                  <p:par>
                                    <p:cTn id="9" presetID="2" presetClass="entr" presetSubtype="4" fill="hold"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500" fill="hold"/>
                                            <p:tgtEl>
                                              <p:spTgt spid="132"/>
                                            </p:tgtEl>
                                            <p:attrNameLst>
                                              <p:attrName>ppt_x</p:attrName>
                                            </p:attrNameLst>
                                          </p:cBhvr>
                                          <p:tavLst>
                                            <p:tav tm="0">
                                              <p:val>
                                                <p:strVal val="#ppt_x"/>
                                              </p:val>
                                            </p:tav>
                                            <p:tav tm="100000">
                                              <p:val>
                                                <p:strVal val="#ppt_x"/>
                                              </p:val>
                                            </p:tav>
                                          </p:tavLst>
                                        </p:anim>
                                        <p:anim calcmode="lin" valueType="num">
                                          <p:cBhvr additive="base">
                                            <p:cTn id="12" dur="500" fill="hold"/>
                                            <p:tgtEl>
                                              <p:spTgt spid="132"/>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145"/>
                                            </p:tgtEl>
                                            <p:attrNameLst>
                                              <p:attrName>style.visibility</p:attrName>
                                            </p:attrNameLst>
                                          </p:cBhvr>
                                          <p:to>
                                            <p:strVal val="visible"/>
                                          </p:to>
                                        </p:set>
                                        <p:anim calcmode="lin" valueType="num">
                                          <p:cBhvr additive="base">
                                            <p:cTn id="16" dur="500" fill="hold"/>
                                            <p:tgtEl>
                                              <p:spTgt spid="145"/>
                                            </p:tgtEl>
                                            <p:attrNameLst>
                                              <p:attrName>ppt_x</p:attrName>
                                            </p:attrNameLst>
                                          </p:cBhvr>
                                          <p:tavLst>
                                            <p:tav tm="0">
                                              <p:val>
                                                <p:strVal val="0-#ppt_w/2"/>
                                              </p:val>
                                            </p:tav>
                                            <p:tav tm="100000">
                                              <p:val>
                                                <p:strVal val="#ppt_x"/>
                                              </p:val>
                                            </p:tav>
                                          </p:tavLst>
                                        </p:anim>
                                        <p:anim calcmode="lin" valueType="num">
                                          <p:cBhvr additive="base">
                                            <p:cTn id="17" dur="500" fill="hold"/>
                                            <p:tgtEl>
                                              <p:spTgt spid="145"/>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1"/>
                                            </p:tgtEl>
                                            <p:attrNameLst>
                                              <p:attrName>style.visibility</p:attrName>
                                            </p:attrNameLst>
                                          </p:cBhvr>
                                          <p:to>
                                            <p:strVal val="visible"/>
                                          </p:to>
                                        </p:set>
                                        <p:anim calcmode="lin" valueType="num">
                                          <p:cBhvr additive="base">
                                            <p:cTn id="26" dur="500" fill="hold"/>
                                            <p:tgtEl>
                                              <p:spTgt spid="131"/>
                                            </p:tgtEl>
                                            <p:attrNameLst>
                                              <p:attrName>ppt_x</p:attrName>
                                            </p:attrNameLst>
                                          </p:cBhvr>
                                          <p:tavLst>
                                            <p:tav tm="0">
                                              <p:val>
                                                <p:strVal val="#ppt_x"/>
                                              </p:val>
                                            </p:tav>
                                            <p:tav tm="100000">
                                              <p:val>
                                                <p:strVal val="#ppt_x"/>
                                              </p:val>
                                            </p:tav>
                                          </p:tavLst>
                                        </p:anim>
                                        <p:anim calcmode="lin" valueType="num">
                                          <p:cBhvr additive="base">
                                            <p:cTn id="27" dur="500" fill="hold"/>
                                            <p:tgtEl>
                                              <p:spTgt spid="131"/>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143"/>
                                            </p:tgtEl>
                                            <p:attrNameLst>
                                              <p:attrName>style.visibility</p:attrName>
                                            </p:attrNameLst>
                                          </p:cBhvr>
                                          <p:to>
                                            <p:strVal val="visible"/>
                                          </p:to>
                                        </p:set>
                                        <p:anim calcmode="lin" valueType="num">
                                          <p:cBhvr additive="base">
                                            <p:cTn id="31" dur="500" fill="hold"/>
                                            <p:tgtEl>
                                              <p:spTgt spid="143"/>
                                            </p:tgtEl>
                                            <p:attrNameLst>
                                              <p:attrName>ppt_x</p:attrName>
                                            </p:attrNameLst>
                                          </p:cBhvr>
                                          <p:tavLst>
                                            <p:tav tm="0">
                                              <p:val>
                                                <p:strVal val="0-#ppt_w/2"/>
                                              </p:val>
                                            </p:tav>
                                            <p:tav tm="100000">
                                              <p:val>
                                                <p:strVal val="#ppt_x"/>
                                              </p:val>
                                            </p:tav>
                                          </p:tavLst>
                                        </p:anim>
                                        <p:anim calcmode="lin" valueType="num">
                                          <p:cBhvr additive="base">
                                            <p:cTn id="32" dur="500" fill="hold"/>
                                            <p:tgtEl>
                                              <p:spTgt spid="143"/>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4" fill="hold" nodeType="afterEffect">
                                      <p:stCondLst>
                                        <p:cond delay="0"/>
                                      </p:stCondLst>
                                      <p:childTnLst>
                                        <p:set>
                                          <p:cBhvr>
                                            <p:cTn id="35" dur="1" fill="hold">
                                              <p:stCondLst>
                                                <p:cond delay="0"/>
                                              </p:stCondLst>
                                            </p:cTn>
                                            <p:tgtEl>
                                              <p:spTgt spid="128"/>
                                            </p:tgtEl>
                                            <p:attrNameLst>
                                              <p:attrName>style.visibility</p:attrName>
                                            </p:attrNameLst>
                                          </p:cBhvr>
                                          <p:to>
                                            <p:strVal val="visible"/>
                                          </p:to>
                                        </p:set>
                                        <p:anim calcmode="lin" valueType="num">
                                          <p:cBhvr additive="base">
                                            <p:cTn id="36" dur="500" fill="hold"/>
                                            <p:tgtEl>
                                              <p:spTgt spid="128"/>
                                            </p:tgtEl>
                                            <p:attrNameLst>
                                              <p:attrName>ppt_x</p:attrName>
                                            </p:attrNameLst>
                                          </p:cBhvr>
                                          <p:tavLst>
                                            <p:tav tm="0">
                                              <p:val>
                                                <p:strVal val="#ppt_x"/>
                                              </p:val>
                                            </p:tav>
                                            <p:tav tm="100000">
                                              <p:val>
                                                <p:strVal val="#ppt_x"/>
                                              </p:val>
                                            </p:tav>
                                          </p:tavLst>
                                        </p:anim>
                                        <p:anim calcmode="lin" valueType="num">
                                          <p:cBhvr additive="base">
                                            <p:cTn id="37" dur="500" fill="hold"/>
                                            <p:tgtEl>
                                              <p:spTgt spid="128"/>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8" fill="hold" nodeType="afterEffect">
                                      <p:stCondLst>
                                        <p:cond delay="0"/>
                                      </p:stCondLst>
                                      <p:childTnLst>
                                        <p:set>
                                          <p:cBhvr>
                                            <p:cTn id="40" dur="1" fill="hold">
                                              <p:stCondLst>
                                                <p:cond delay="0"/>
                                              </p:stCondLst>
                                            </p:cTn>
                                            <p:tgtEl>
                                              <p:spTgt spid="140"/>
                                            </p:tgtEl>
                                            <p:attrNameLst>
                                              <p:attrName>style.visibility</p:attrName>
                                            </p:attrNameLst>
                                          </p:cBhvr>
                                          <p:to>
                                            <p:strVal val="visible"/>
                                          </p:to>
                                        </p:set>
                                        <p:anim calcmode="lin" valueType="num">
                                          <p:cBhvr additive="base">
                                            <p:cTn id="41" dur="500" fill="hold"/>
                                            <p:tgtEl>
                                              <p:spTgt spid="140"/>
                                            </p:tgtEl>
                                            <p:attrNameLst>
                                              <p:attrName>ppt_x</p:attrName>
                                            </p:attrNameLst>
                                          </p:cBhvr>
                                          <p:tavLst>
                                            <p:tav tm="0">
                                              <p:val>
                                                <p:strVal val="0-#ppt_w/2"/>
                                              </p:val>
                                            </p:tav>
                                            <p:tav tm="100000">
                                              <p:val>
                                                <p:strVal val="#ppt_x"/>
                                              </p:val>
                                            </p:tav>
                                          </p:tavLst>
                                        </p:anim>
                                        <p:anim calcmode="lin" valueType="num">
                                          <p:cBhvr additive="base">
                                            <p:cTn id="42" dur="500" fill="hold"/>
                                            <p:tgtEl>
                                              <p:spTgt spid="140"/>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4" fill="hold" nodeType="afterEffect">
                                      <p:stCondLst>
                                        <p:cond delay="0"/>
                                      </p:stCondLst>
                                      <p:childTnLst>
                                        <p:set>
                                          <p:cBhvr>
                                            <p:cTn id="45" dur="1" fill="hold">
                                              <p:stCondLst>
                                                <p:cond delay="0"/>
                                              </p:stCondLst>
                                            </p:cTn>
                                            <p:tgtEl>
                                              <p:spTgt spid="129"/>
                                            </p:tgtEl>
                                            <p:attrNameLst>
                                              <p:attrName>style.visibility</p:attrName>
                                            </p:attrNameLst>
                                          </p:cBhvr>
                                          <p:to>
                                            <p:strVal val="visible"/>
                                          </p:to>
                                        </p:set>
                                        <p:anim calcmode="lin" valueType="num">
                                          <p:cBhvr additive="base">
                                            <p:cTn id="46" dur="500" fill="hold"/>
                                            <p:tgtEl>
                                              <p:spTgt spid="129"/>
                                            </p:tgtEl>
                                            <p:attrNameLst>
                                              <p:attrName>ppt_x</p:attrName>
                                            </p:attrNameLst>
                                          </p:cBhvr>
                                          <p:tavLst>
                                            <p:tav tm="0">
                                              <p:val>
                                                <p:strVal val="#ppt_x"/>
                                              </p:val>
                                            </p:tav>
                                            <p:tav tm="100000">
                                              <p:val>
                                                <p:strVal val="#ppt_x"/>
                                              </p:val>
                                            </p:tav>
                                          </p:tavLst>
                                        </p:anim>
                                        <p:anim calcmode="lin" valueType="num">
                                          <p:cBhvr additive="base">
                                            <p:cTn id="47" dur="500" fill="hold"/>
                                            <p:tgtEl>
                                              <p:spTgt spid="129"/>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8" fill="hold" nodeType="afterEffect">
                                      <p:stCondLst>
                                        <p:cond delay="0"/>
                                      </p:stCondLst>
                                      <p:childTnLst>
                                        <p:set>
                                          <p:cBhvr>
                                            <p:cTn id="50" dur="1" fill="hold">
                                              <p:stCondLst>
                                                <p:cond delay="0"/>
                                              </p:stCondLst>
                                            </p:cTn>
                                            <p:tgtEl>
                                              <p:spTgt spid="141"/>
                                            </p:tgtEl>
                                            <p:attrNameLst>
                                              <p:attrName>style.visibility</p:attrName>
                                            </p:attrNameLst>
                                          </p:cBhvr>
                                          <p:to>
                                            <p:strVal val="visible"/>
                                          </p:to>
                                        </p:set>
                                        <p:anim calcmode="lin" valueType="num">
                                          <p:cBhvr additive="base">
                                            <p:cTn id="51" dur="500" fill="hold"/>
                                            <p:tgtEl>
                                              <p:spTgt spid="141"/>
                                            </p:tgtEl>
                                            <p:attrNameLst>
                                              <p:attrName>ppt_x</p:attrName>
                                            </p:attrNameLst>
                                          </p:cBhvr>
                                          <p:tavLst>
                                            <p:tav tm="0">
                                              <p:val>
                                                <p:strVal val="0-#ppt_w/2"/>
                                              </p:val>
                                            </p:tav>
                                            <p:tav tm="100000">
                                              <p:val>
                                                <p:strVal val="#ppt_x"/>
                                              </p:val>
                                            </p:tav>
                                          </p:tavLst>
                                        </p:anim>
                                        <p:anim calcmode="lin" valueType="num">
                                          <p:cBhvr additive="base">
                                            <p:cTn id="52" dur="500" fill="hold"/>
                                            <p:tgtEl>
                                              <p:spTgt spid="141"/>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4" fill="hold" nodeType="afterEffect">
                                      <p:stCondLst>
                                        <p:cond delay="0"/>
                                      </p:stCondLst>
                                      <p:childTnLst>
                                        <p:set>
                                          <p:cBhvr>
                                            <p:cTn id="55" dur="1" fill="hold">
                                              <p:stCondLst>
                                                <p:cond delay="0"/>
                                              </p:stCondLst>
                                            </p:cTn>
                                            <p:tgtEl>
                                              <p:spTgt spid="130"/>
                                            </p:tgtEl>
                                            <p:attrNameLst>
                                              <p:attrName>style.visibility</p:attrName>
                                            </p:attrNameLst>
                                          </p:cBhvr>
                                          <p:to>
                                            <p:strVal val="visible"/>
                                          </p:to>
                                        </p:set>
                                        <p:anim calcmode="lin" valueType="num">
                                          <p:cBhvr additive="base">
                                            <p:cTn id="56" dur="500" fill="hold"/>
                                            <p:tgtEl>
                                              <p:spTgt spid="130"/>
                                            </p:tgtEl>
                                            <p:attrNameLst>
                                              <p:attrName>ppt_x</p:attrName>
                                            </p:attrNameLst>
                                          </p:cBhvr>
                                          <p:tavLst>
                                            <p:tav tm="0">
                                              <p:val>
                                                <p:strVal val="#ppt_x"/>
                                              </p:val>
                                            </p:tav>
                                            <p:tav tm="100000">
                                              <p:val>
                                                <p:strVal val="#ppt_x"/>
                                              </p:val>
                                            </p:tav>
                                          </p:tavLst>
                                        </p:anim>
                                        <p:anim calcmode="lin" valueType="num">
                                          <p:cBhvr additive="base">
                                            <p:cTn id="57" dur="500" fill="hold"/>
                                            <p:tgtEl>
                                              <p:spTgt spid="130"/>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2" presetClass="entr" presetSubtype="8" fill="hold" nodeType="afterEffect">
                                      <p:stCondLst>
                                        <p:cond delay="0"/>
                                      </p:stCondLst>
                                      <p:childTnLst>
                                        <p:set>
                                          <p:cBhvr>
                                            <p:cTn id="60" dur="1" fill="hold">
                                              <p:stCondLst>
                                                <p:cond delay="0"/>
                                              </p:stCondLst>
                                            </p:cTn>
                                            <p:tgtEl>
                                              <p:spTgt spid="142"/>
                                            </p:tgtEl>
                                            <p:attrNameLst>
                                              <p:attrName>style.visibility</p:attrName>
                                            </p:attrNameLst>
                                          </p:cBhvr>
                                          <p:to>
                                            <p:strVal val="visible"/>
                                          </p:to>
                                        </p:set>
                                        <p:anim calcmode="lin" valueType="num">
                                          <p:cBhvr additive="base">
                                            <p:cTn id="61" dur="500" fill="hold"/>
                                            <p:tgtEl>
                                              <p:spTgt spid="142"/>
                                            </p:tgtEl>
                                            <p:attrNameLst>
                                              <p:attrName>ppt_x</p:attrName>
                                            </p:attrNameLst>
                                          </p:cBhvr>
                                          <p:tavLst>
                                            <p:tav tm="0">
                                              <p:val>
                                                <p:strVal val="0-#ppt_w/2"/>
                                              </p:val>
                                            </p:tav>
                                            <p:tav tm="100000">
                                              <p:val>
                                                <p:strVal val="#ppt_x"/>
                                              </p:val>
                                            </p:tav>
                                          </p:tavLst>
                                        </p:anim>
                                        <p:anim calcmode="lin" valueType="num">
                                          <p:cBhvr additive="base">
                                            <p:cTn id="62" dur="500" fill="hold"/>
                                            <p:tgtEl>
                                              <p:spTgt spid="142"/>
                                            </p:tgtEl>
                                            <p:attrNameLst>
                                              <p:attrName>ppt_y</p:attrName>
                                            </p:attrNameLst>
                                          </p:cBhvr>
                                          <p:tavLst>
                                            <p:tav tm="0">
                                              <p:val>
                                                <p:strVal val="#ppt_y"/>
                                              </p:val>
                                            </p:tav>
                                            <p:tav tm="100000">
                                              <p:val>
                                                <p:strVal val="#ppt_y"/>
                                              </p:val>
                                            </p:tav>
                                          </p:tavLst>
                                        </p:anim>
                                      </p:childTnLst>
                                    </p:cTn>
                                  </p:par>
                                </p:childTnLst>
                              </p:cTn>
                            </p:par>
                            <p:par>
                              <p:cTn id="63" fill="hold">
                                <p:stCondLst>
                                  <p:cond delay="4000"/>
                                </p:stCondLst>
                                <p:childTnLst>
                                  <p:par>
                                    <p:cTn id="64" presetID="22" presetClass="entr" presetSubtype="8" fill="hold" nodeType="afterEffect">
                                      <p:stCondLst>
                                        <p:cond delay="0"/>
                                      </p:stCondLst>
                                      <p:childTnLst>
                                        <p:set>
                                          <p:cBhvr>
                                            <p:cTn id="65" dur="1" fill="hold">
                                              <p:stCondLst>
                                                <p:cond delay="0"/>
                                              </p:stCondLst>
                                            </p:cTn>
                                            <p:tgtEl>
                                              <p:spTgt spid="102"/>
                                            </p:tgtEl>
                                            <p:attrNameLst>
                                              <p:attrName>style.visibility</p:attrName>
                                            </p:attrNameLst>
                                          </p:cBhvr>
                                          <p:to>
                                            <p:strVal val="visible"/>
                                          </p:to>
                                        </p:set>
                                        <p:animEffect transition="in" filter="wipe(left)">
                                          <p:cBhvr>
                                            <p:cTn id="66"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sp>
        <p:nvSpPr>
          <p:cNvPr id="98" name="Rectangle 97"/>
          <p:cNvSpPr/>
          <p:nvPr/>
        </p:nvSpPr>
        <p:spPr>
          <a:xfrm>
            <a:off x="6428485" y="3664596"/>
            <a:ext cx="3399918" cy="2491711"/>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6869810" y="3801892"/>
            <a:ext cx="2517268" cy="738664"/>
          </a:xfrm>
          <a:prstGeom prst="rect">
            <a:avLst/>
          </a:prstGeom>
          <a:noFill/>
          <a:ln w="3175">
            <a:noFill/>
          </a:ln>
        </p:spPr>
        <p:txBody>
          <a:bodyPr wrap="square" rtlCol="0">
            <a:spAutoFit/>
          </a:bodyPr>
          <a:lstStyle/>
          <a:p>
            <a:pPr algn="ctr"/>
            <a:r>
              <a:rPr lang="en-US" sz="1400" dirty="0">
                <a:solidFill>
                  <a:srgbClr val="7030A0"/>
                </a:solidFill>
                <a:latin typeface="Century Gothic" panose="020B0502020202020204" pitchFamily="34" charset="0"/>
              </a:rPr>
              <a:t>Adults </a:t>
            </a:r>
            <a:r>
              <a:rPr lang="en-US" sz="1400" b="1" u="sng" dirty="0">
                <a:solidFill>
                  <a:srgbClr val="7030A0"/>
                </a:solidFill>
                <a:latin typeface="Century Gothic" panose="020B0502020202020204" pitchFamily="34" charset="0"/>
              </a:rPr>
              <a:t>2018</a:t>
            </a:r>
            <a:r>
              <a:rPr lang="en-US" sz="1400" baseline="30000" dirty="0">
                <a:solidFill>
                  <a:srgbClr val="7030A0"/>
                </a:solidFill>
                <a:latin typeface="Century Gothic" panose="020B0502020202020204" pitchFamily="34" charset="0"/>
              </a:rPr>
              <a:t> </a:t>
            </a:r>
            <a:r>
              <a:rPr lang="en-US" sz="1400" dirty="0">
                <a:solidFill>
                  <a:srgbClr val="7030A0"/>
                </a:solidFill>
                <a:latin typeface="Century Gothic" panose="020B0502020202020204" pitchFamily="34" charset="0"/>
              </a:rPr>
              <a:t>Weekly Reach/Minutes</a:t>
            </a:r>
          </a:p>
          <a:p>
            <a:pPr algn="ctr"/>
            <a:r>
              <a:rPr lang="en-US" sz="1400" b="1" dirty="0">
                <a:solidFill>
                  <a:srgbClr val="7030A0"/>
                </a:solidFill>
                <a:latin typeface="Century Gothic" panose="020B0502020202020204" pitchFamily="34" charset="0"/>
              </a:rPr>
              <a:t>NEWSPAPER</a:t>
            </a:r>
          </a:p>
        </p:txBody>
      </p:sp>
      <p:sp>
        <p:nvSpPr>
          <p:cNvPr id="100" name="TextBox 99"/>
          <p:cNvSpPr txBox="1"/>
          <p:nvPr/>
        </p:nvSpPr>
        <p:spPr>
          <a:xfrm>
            <a:off x="824108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7030A0"/>
                </a:solidFill>
                <a:latin typeface="Century Gothic" panose="020B0502020202020204" pitchFamily="34" charset="0"/>
              </a:rPr>
              <a:t>52%      59</a:t>
            </a:r>
          </a:p>
        </p:txBody>
      </p:sp>
      <p:sp>
        <p:nvSpPr>
          <p:cNvPr id="101" name="TextBox 100"/>
          <p:cNvSpPr txBox="1"/>
          <p:nvPr/>
        </p:nvSpPr>
        <p:spPr>
          <a:xfrm>
            <a:off x="6654555" y="4546392"/>
            <a:ext cx="1259453" cy="335989"/>
          </a:xfrm>
          <a:prstGeom prst="rect">
            <a:avLst/>
          </a:prstGeom>
          <a:noFill/>
          <a:ln w="3175">
            <a:noFill/>
          </a:ln>
        </p:spPr>
        <p:txBody>
          <a:bodyPr wrap="square" rtlCol="0">
            <a:spAutoFit/>
          </a:bodyPr>
          <a:lstStyle/>
          <a:p>
            <a:pPr algn="r">
              <a:lnSpc>
                <a:spcPts val="1900"/>
              </a:lnSpc>
            </a:pPr>
            <a:r>
              <a:rPr lang="en-US" sz="1400" dirty="0">
                <a:solidFill>
                  <a:srgbClr val="7030A0"/>
                </a:solidFill>
                <a:latin typeface="Century Gothic" panose="020B0502020202020204" pitchFamily="34" charset="0"/>
              </a:rPr>
              <a:t>18+</a:t>
            </a:r>
          </a:p>
        </p:txBody>
      </p:sp>
      <p:grpSp>
        <p:nvGrpSpPr>
          <p:cNvPr id="2" name="Group 1"/>
          <p:cNvGrpSpPr/>
          <p:nvPr/>
        </p:nvGrpSpPr>
        <p:grpSpPr>
          <a:xfrm>
            <a:off x="6652629" y="4773377"/>
            <a:ext cx="2788875" cy="1066959"/>
            <a:chOff x="6652629" y="4773377"/>
            <a:chExt cx="2788875" cy="1066959"/>
          </a:xfrm>
        </p:grpSpPr>
        <p:sp>
          <p:nvSpPr>
            <p:cNvPr id="114" name="TextBox 113"/>
            <p:cNvSpPr txBox="1"/>
            <p:nvPr/>
          </p:nvSpPr>
          <p:spPr>
            <a:xfrm>
              <a:off x="8181549"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7030A0"/>
                  </a:solidFill>
                  <a:latin typeface="Century Gothic" panose="020B0502020202020204" pitchFamily="34" charset="0"/>
                </a:rPr>
                <a:t>48%      30</a:t>
              </a:r>
            </a:p>
            <a:p>
              <a:pPr algn="r">
                <a:lnSpc>
                  <a:spcPts val="1900"/>
                </a:lnSpc>
              </a:pPr>
              <a:r>
                <a:rPr lang="en-US" sz="1400" dirty="0">
                  <a:solidFill>
                    <a:srgbClr val="7030A0"/>
                  </a:solidFill>
                  <a:latin typeface="Century Gothic" panose="020B0502020202020204" pitchFamily="34" charset="0"/>
                </a:rPr>
                <a:t>48%      40</a:t>
              </a:r>
            </a:p>
            <a:p>
              <a:pPr algn="r">
                <a:lnSpc>
                  <a:spcPts val="1900"/>
                </a:lnSpc>
              </a:pPr>
              <a:r>
                <a:rPr lang="en-US" sz="1400" dirty="0">
                  <a:solidFill>
                    <a:srgbClr val="7030A0"/>
                  </a:solidFill>
                  <a:latin typeface="Century Gothic" panose="020B0502020202020204" pitchFamily="34" charset="0"/>
                </a:rPr>
                <a:t>50%      44</a:t>
              </a:r>
            </a:p>
            <a:p>
              <a:pPr algn="r">
                <a:lnSpc>
                  <a:spcPts val="1900"/>
                </a:lnSpc>
              </a:pPr>
              <a:r>
                <a:rPr lang="en-US" sz="1400" dirty="0">
                  <a:solidFill>
                    <a:srgbClr val="7030A0"/>
                  </a:solidFill>
                  <a:latin typeface="Century Gothic" panose="020B0502020202020204" pitchFamily="34" charset="0"/>
                </a:rPr>
                <a:t>57%      92</a:t>
              </a:r>
            </a:p>
          </p:txBody>
        </p:sp>
        <p:sp>
          <p:nvSpPr>
            <p:cNvPr id="115" name="TextBox 114"/>
            <p:cNvSpPr txBox="1"/>
            <p:nvPr/>
          </p:nvSpPr>
          <p:spPr>
            <a:xfrm>
              <a:off x="6652629" y="4773377"/>
              <a:ext cx="1259453" cy="1066959"/>
            </a:xfrm>
            <a:prstGeom prst="rect">
              <a:avLst/>
            </a:prstGeom>
            <a:noFill/>
            <a:ln w="3175">
              <a:noFill/>
            </a:ln>
          </p:spPr>
          <p:txBody>
            <a:bodyPr wrap="square" rtlCol="0">
              <a:spAutoFit/>
            </a:bodyPr>
            <a:lstStyle/>
            <a:p>
              <a:pPr algn="r">
                <a:lnSpc>
                  <a:spcPts val="1900"/>
                </a:lnSpc>
              </a:pPr>
              <a:r>
                <a:rPr lang="en-US" sz="1400" dirty="0">
                  <a:solidFill>
                    <a:srgbClr val="7030A0"/>
                  </a:solidFill>
                  <a:latin typeface="Century Gothic" panose="020B0502020202020204" pitchFamily="34" charset="0"/>
                </a:rPr>
                <a:t>18-24</a:t>
              </a:r>
            </a:p>
            <a:p>
              <a:pPr algn="r">
                <a:lnSpc>
                  <a:spcPts val="1900"/>
                </a:lnSpc>
              </a:pPr>
              <a:r>
                <a:rPr lang="en-US" sz="1400" dirty="0">
                  <a:solidFill>
                    <a:srgbClr val="7030A0"/>
                  </a:solidFill>
                  <a:latin typeface="Century Gothic" panose="020B0502020202020204" pitchFamily="34" charset="0"/>
                </a:rPr>
                <a:t>25-34</a:t>
              </a:r>
            </a:p>
            <a:p>
              <a:pPr algn="r">
                <a:lnSpc>
                  <a:spcPts val="1900"/>
                </a:lnSpc>
              </a:pPr>
              <a:r>
                <a:rPr lang="en-US" sz="1400" dirty="0">
                  <a:solidFill>
                    <a:srgbClr val="7030A0"/>
                  </a:solidFill>
                  <a:latin typeface="Century Gothic" panose="020B0502020202020204" pitchFamily="34" charset="0"/>
                </a:rPr>
                <a:t>35-54</a:t>
              </a:r>
            </a:p>
            <a:p>
              <a:pPr algn="r">
                <a:lnSpc>
                  <a:spcPts val="1900"/>
                </a:lnSpc>
              </a:pPr>
              <a:r>
                <a:rPr lang="en-US" sz="1400" dirty="0">
                  <a:solidFill>
                    <a:srgbClr val="7030A0"/>
                  </a:solidFill>
                  <a:latin typeface="Century Gothic" panose="020B0502020202020204" pitchFamily="34" charset="0"/>
                </a:rPr>
                <a:t>55+</a:t>
              </a:r>
            </a:p>
          </p:txBody>
        </p:sp>
      </p:grpSp>
      <p:pic>
        <p:nvPicPr>
          <p:cNvPr id="104" name="Picture 103"/>
          <p:cNvPicPr>
            <a:picLocks noChangeAspect="1"/>
          </p:cNvPicPr>
          <p:nvPr/>
        </p:nvPicPr>
        <p:blipFill>
          <a:blip r:embed="rId3"/>
          <a:stretch>
            <a:fillRect/>
          </a:stretch>
        </p:blipFill>
        <p:spPr>
          <a:xfrm>
            <a:off x="8019825" y="4538047"/>
            <a:ext cx="323446" cy="380982"/>
          </a:xfrm>
          <a:prstGeom prst="rect">
            <a:avLst/>
          </a:prstGeom>
        </p:spPr>
      </p:pic>
      <p:pic>
        <p:nvPicPr>
          <p:cNvPr id="152" name="Picture 151"/>
          <p:cNvPicPr>
            <a:picLocks noChangeAspect="1"/>
          </p:cNvPicPr>
          <p:nvPr/>
        </p:nvPicPr>
        <p:blipFill>
          <a:blip r:embed="rId4"/>
          <a:stretch>
            <a:fillRect/>
          </a:stretch>
        </p:blipFill>
        <p:spPr>
          <a:xfrm>
            <a:off x="8067253" y="5067054"/>
            <a:ext cx="228590" cy="228590"/>
          </a:xfrm>
          <a:prstGeom prst="rect">
            <a:avLst/>
          </a:prstGeom>
        </p:spPr>
      </p:pic>
      <p:pic>
        <p:nvPicPr>
          <p:cNvPr id="153" name="Picture 152"/>
          <p:cNvPicPr>
            <a:picLocks noChangeAspect="1"/>
          </p:cNvPicPr>
          <p:nvPr/>
        </p:nvPicPr>
        <p:blipFill>
          <a:blip r:embed="rId5"/>
          <a:stretch>
            <a:fillRect/>
          </a:stretch>
        </p:blipFill>
        <p:spPr>
          <a:xfrm>
            <a:off x="8068031" y="5307297"/>
            <a:ext cx="227034" cy="228592"/>
          </a:xfrm>
          <a:prstGeom prst="rect">
            <a:avLst/>
          </a:prstGeom>
        </p:spPr>
      </p:pic>
      <p:pic>
        <p:nvPicPr>
          <p:cNvPr id="154" name="Picture 153"/>
          <p:cNvPicPr>
            <a:picLocks noChangeAspect="1"/>
          </p:cNvPicPr>
          <p:nvPr/>
        </p:nvPicPr>
        <p:blipFill>
          <a:blip r:embed="rId6"/>
          <a:stretch>
            <a:fillRect/>
          </a:stretch>
        </p:blipFill>
        <p:spPr>
          <a:xfrm>
            <a:off x="8062588" y="5547501"/>
            <a:ext cx="237920" cy="237920"/>
          </a:xfrm>
          <a:prstGeom prst="rect">
            <a:avLst/>
          </a:prstGeom>
        </p:spPr>
      </p:pic>
      <p:pic>
        <p:nvPicPr>
          <p:cNvPr id="155" name="Picture 154"/>
          <p:cNvPicPr>
            <a:picLocks noChangeAspect="1"/>
          </p:cNvPicPr>
          <p:nvPr/>
        </p:nvPicPr>
        <p:blipFill>
          <a:blip r:embed="rId7"/>
          <a:stretch>
            <a:fillRect/>
          </a:stretch>
        </p:blipFill>
        <p:spPr>
          <a:xfrm>
            <a:off x="8069718" y="4825045"/>
            <a:ext cx="223660" cy="225192"/>
          </a:xfrm>
          <a:prstGeom prst="rect">
            <a:avLst/>
          </a:prstGeom>
        </p:spPr>
      </p:pic>
      <p:pic>
        <p:nvPicPr>
          <p:cNvPr id="156" name="Picture 155"/>
          <p:cNvPicPr>
            <a:picLocks noChangeAspect="1"/>
          </p:cNvPicPr>
          <p:nvPr/>
        </p:nvPicPr>
        <p:blipFill>
          <a:blip r:embed="rId4"/>
          <a:stretch>
            <a:fillRect/>
          </a:stretch>
        </p:blipFill>
        <p:spPr>
          <a:xfrm>
            <a:off x="554222" y="5616679"/>
            <a:ext cx="229526" cy="229526"/>
          </a:xfrm>
          <a:prstGeom prst="rect">
            <a:avLst/>
          </a:prstGeom>
        </p:spPr>
      </p:pic>
      <p:pic>
        <p:nvPicPr>
          <p:cNvPr id="158" name="Picture 157"/>
          <p:cNvPicPr>
            <a:picLocks noChangeAspect="1"/>
          </p:cNvPicPr>
          <p:nvPr/>
        </p:nvPicPr>
        <p:blipFill>
          <a:blip r:embed="rId6"/>
          <a:stretch>
            <a:fillRect/>
          </a:stretch>
        </p:blipFill>
        <p:spPr>
          <a:xfrm>
            <a:off x="772303" y="4641335"/>
            <a:ext cx="238894" cy="238894"/>
          </a:xfrm>
          <a:prstGeom prst="rect">
            <a:avLst/>
          </a:prstGeom>
        </p:spPr>
      </p:pic>
      <p:pic>
        <p:nvPicPr>
          <p:cNvPr id="159" name="Picture 158"/>
          <p:cNvPicPr>
            <a:picLocks noChangeAspect="1"/>
          </p:cNvPicPr>
          <p:nvPr/>
        </p:nvPicPr>
        <p:blipFill>
          <a:blip r:embed="rId7"/>
          <a:stretch>
            <a:fillRect/>
          </a:stretch>
        </p:blipFill>
        <p:spPr>
          <a:xfrm>
            <a:off x="489342" y="5620953"/>
            <a:ext cx="224578" cy="226116"/>
          </a:xfrm>
          <a:prstGeom prst="rect">
            <a:avLst/>
          </a:prstGeom>
        </p:spPr>
      </p:pic>
      <p:pic>
        <p:nvPicPr>
          <p:cNvPr id="124" name="Picture 123"/>
          <p:cNvPicPr>
            <a:picLocks noChangeAspect="1"/>
          </p:cNvPicPr>
          <p:nvPr/>
        </p:nvPicPr>
        <p:blipFill>
          <a:blip r:embed="rId3"/>
          <a:stretch>
            <a:fillRect/>
          </a:stretch>
        </p:blipFill>
        <p:spPr>
          <a:xfrm>
            <a:off x="664860" y="4918867"/>
            <a:ext cx="302918" cy="356804"/>
          </a:xfrm>
          <a:prstGeom prst="rect">
            <a:avLst/>
          </a:prstGeom>
        </p:spPr>
      </p:pic>
      <p:pic>
        <p:nvPicPr>
          <p:cNvPr id="157" name="Picture 156"/>
          <p:cNvPicPr>
            <a:picLocks noChangeAspect="1"/>
          </p:cNvPicPr>
          <p:nvPr/>
        </p:nvPicPr>
        <p:blipFill>
          <a:blip r:embed="rId5"/>
          <a:stretch>
            <a:fillRect/>
          </a:stretch>
        </p:blipFill>
        <p:spPr>
          <a:xfrm>
            <a:off x="580039" y="5400038"/>
            <a:ext cx="227964" cy="229526"/>
          </a:xfrm>
          <a:prstGeom prst="rect">
            <a:avLst/>
          </a:prstGeom>
        </p:spPr>
      </p:pic>
      <p:grpSp>
        <p:nvGrpSpPr>
          <p:cNvPr id="132" name="Group 131"/>
          <p:cNvGrpSpPr/>
          <p:nvPr/>
        </p:nvGrpSpPr>
        <p:grpSpPr>
          <a:xfrm>
            <a:off x="1097121" y="4401461"/>
            <a:ext cx="4220713" cy="338554"/>
            <a:chOff x="7787093" y="-1623730"/>
            <a:chExt cx="4220713" cy="338554"/>
          </a:xfrm>
        </p:grpSpPr>
        <p:sp>
          <p:nvSpPr>
            <p:cNvPr id="138" name="TextBox 137"/>
            <p:cNvSpPr txBox="1"/>
            <p:nvPr/>
          </p:nvSpPr>
          <p:spPr>
            <a:xfrm>
              <a:off x="8336396" y="-1623730"/>
              <a:ext cx="3671410" cy="338554"/>
            </a:xfrm>
            <a:prstGeom prst="rect">
              <a:avLst/>
            </a:prstGeom>
            <a:solidFill>
              <a:schemeClr val="bg1"/>
            </a:solidFill>
          </p:spPr>
          <p:txBody>
            <a:bodyPr wrap="square" rtlCol="0">
              <a:spAutoFit/>
            </a:bodyPr>
            <a:lstStyle/>
            <a:p>
              <a:r>
                <a:rPr lang="en-US" sz="1600" dirty="0">
                  <a:solidFill>
                    <a:srgbClr val="7030A0"/>
                  </a:solidFill>
                  <a:latin typeface="Century Gothic" panose="020B0502020202020204" pitchFamily="34" charset="0"/>
                  <a:cs typeface="Courier New" pitchFamily="49" charset="0"/>
                </a:rPr>
                <a:t>Older demo, heaviest reader.</a:t>
              </a:r>
            </a:p>
          </p:txBody>
        </p:sp>
        <p:cxnSp>
          <p:nvCxnSpPr>
            <p:cNvPr id="139" name="Straight Connector 138"/>
            <p:cNvCxnSpPr>
              <a:stCxn id="138" idx="1"/>
            </p:cNvCxnSpPr>
            <p:nvPr/>
          </p:nvCxnSpPr>
          <p:spPr>
            <a:xfrm flipH="1">
              <a:off x="7787093" y="-1454453"/>
              <a:ext cx="549303" cy="159334"/>
            </a:xfrm>
            <a:prstGeom prst="line">
              <a:avLst/>
            </a:prstGeom>
            <a:ln w="31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41" name="TextBox 140"/>
          <p:cNvSpPr txBox="1"/>
          <p:nvPr/>
        </p:nvSpPr>
        <p:spPr>
          <a:xfrm>
            <a:off x="7498151" y="5853327"/>
            <a:ext cx="1253869" cy="246221"/>
          </a:xfrm>
          <a:prstGeom prst="rect">
            <a:avLst/>
          </a:prstGeom>
          <a:noFill/>
        </p:spPr>
        <p:txBody>
          <a:bodyPr wrap="none" rtlCol="0">
            <a:spAutoFit/>
          </a:bodyPr>
          <a:lstStyle/>
          <a:p>
            <a:pPr algn="ctr"/>
            <a:r>
              <a:rPr lang="en-US" sz="1000" dirty="0">
                <a:solidFill>
                  <a:srgbClr val="7030A0"/>
                </a:solidFill>
              </a:rPr>
              <a:t>Spring 2018 </a:t>
            </a:r>
            <a:r>
              <a:rPr lang="en-US" sz="1000" dirty="0" err="1">
                <a:solidFill>
                  <a:srgbClr val="7030A0"/>
                </a:solidFill>
              </a:rPr>
              <a:t>Vividata</a:t>
            </a:r>
            <a:endParaRPr lang="en-US" sz="1000" dirty="0">
              <a:solidFill>
                <a:srgbClr val="7030A0"/>
              </a:solidFill>
            </a:endParaRPr>
          </a:p>
        </p:txBody>
      </p:sp>
      <p:pic>
        <p:nvPicPr>
          <p:cNvPr id="106" name="Picture 105">
            <a:extLst>
              <a:ext uri="{FF2B5EF4-FFF2-40B4-BE49-F238E27FC236}">
                <a16:creationId xmlns:a16="http://schemas.microsoft.com/office/drawing/2014/main" id="{3A0AB9BB-1702-4D5E-B310-3E1D4D206ABA}"/>
              </a:ext>
            </a:extLst>
          </p:cNvPr>
          <p:cNvPicPr>
            <a:picLocks noChangeAspect="1"/>
          </p:cNvPicPr>
          <p:nvPr/>
        </p:nvPicPr>
        <p:blipFill>
          <a:blip r:embed="rId8"/>
          <a:stretch>
            <a:fillRect/>
          </a:stretch>
        </p:blipFill>
        <p:spPr>
          <a:xfrm>
            <a:off x="6339166" y="538891"/>
            <a:ext cx="307306" cy="361970"/>
          </a:xfrm>
          <a:prstGeom prst="rect">
            <a:avLst/>
          </a:prstGeom>
        </p:spPr>
      </p:pic>
      <p:grpSp>
        <p:nvGrpSpPr>
          <p:cNvPr id="3" name="Group 2">
            <a:extLst>
              <a:ext uri="{FF2B5EF4-FFF2-40B4-BE49-F238E27FC236}">
                <a16:creationId xmlns:a16="http://schemas.microsoft.com/office/drawing/2014/main" id="{FD832031-5B49-40BB-A048-0BB04975206C}"/>
              </a:ext>
            </a:extLst>
          </p:cNvPr>
          <p:cNvGrpSpPr/>
          <p:nvPr/>
        </p:nvGrpSpPr>
        <p:grpSpPr>
          <a:xfrm>
            <a:off x="2174775" y="913445"/>
            <a:ext cx="2729933" cy="2247876"/>
            <a:chOff x="2174775" y="913445"/>
            <a:chExt cx="2729933" cy="2247876"/>
          </a:xfrm>
        </p:grpSpPr>
        <p:pic>
          <p:nvPicPr>
            <p:cNvPr id="110" name="Picture 109">
              <a:extLst>
                <a:ext uri="{FF2B5EF4-FFF2-40B4-BE49-F238E27FC236}">
                  <a16:creationId xmlns:a16="http://schemas.microsoft.com/office/drawing/2014/main" id="{BD9ACEC3-EB7A-4026-B7F7-27E96A620D0C}"/>
                </a:ext>
              </a:extLst>
            </p:cNvPr>
            <p:cNvPicPr>
              <a:picLocks noChangeAspect="1"/>
            </p:cNvPicPr>
            <p:nvPr/>
          </p:nvPicPr>
          <p:blipFill>
            <a:blip r:embed="rId9"/>
            <a:stretch>
              <a:fillRect/>
            </a:stretch>
          </p:blipFill>
          <p:spPr>
            <a:xfrm>
              <a:off x="3838279" y="1399681"/>
              <a:ext cx="313852" cy="369686"/>
            </a:xfrm>
            <a:prstGeom prst="rect">
              <a:avLst/>
            </a:prstGeom>
          </p:spPr>
        </p:pic>
        <p:pic>
          <p:nvPicPr>
            <p:cNvPr id="111" name="Picture 110">
              <a:extLst>
                <a:ext uri="{FF2B5EF4-FFF2-40B4-BE49-F238E27FC236}">
                  <a16:creationId xmlns:a16="http://schemas.microsoft.com/office/drawing/2014/main" id="{D9BC9BB0-8C5E-461E-9C2A-F797A4D2E47F}"/>
                </a:ext>
              </a:extLst>
            </p:cNvPr>
            <p:cNvPicPr>
              <a:picLocks noChangeAspect="1"/>
            </p:cNvPicPr>
            <p:nvPr/>
          </p:nvPicPr>
          <p:blipFill>
            <a:blip r:embed="rId10"/>
            <a:stretch>
              <a:fillRect/>
            </a:stretch>
          </p:blipFill>
          <p:spPr>
            <a:xfrm>
              <a:off x="3147762" y="1773963"/>
              <a:ext cx="220298" cy="221808"/>
            </a:xfrm>
            <a:prstGeom prst="rect">
              <a:avLst/>
            </a:prstGeom>
          </p:spPr>
        </p:pic>
        <p:pic>
          <p:nvPicPr>
            <p:cNvPr id="112" name="Picture 111">
              <a:extLst>
                <a:ext uri="{FF2B5EF4-FFF2-40B4-BE49-F238E27FC236}">
                  <a16:creationId xmlns:a16="http://schemas.microsoft.com/office/drawing/2014/main" id="{C2E34C52-A433-470C-A218-320DE868C8F1}"/>
                </a:ext>
              </a:extLst>
            </p:cNvPr>
            <p:cNvPicPr>
              <a:picLocks noChangeAspect="1"/>
            </p:cNvPicPr>
            <p:nvPr/>
          </p:nvPicPr>
          <p:blipFill>
            <a:blip r:embed="rId11"/>
            <a:stretch>
              <a:fillRect/>
            </a:stretch>
          </p:blipFill>
          <p:spPr>
            <a:xfrm>
              <a:off x="3994108" y="913445"/>
              <a:ext cx="221810" cy="221810"/>
            </a:xfrm>
            <a:prstGeom prst="rect">
              <a:avLst/>
            </a:prstGeom>
          </p:spPr>
        </p:pic>
        <p:pic>
          <p:nvPicPr>
            <p:cNvPr id="116" name="Picture 115">
              <a:extLst>
                <a:ext uri="{FF2B5EF4-FFF2-40B4-BE49-F238E27FC236}">
                  <a16:creationId xmlns:a16="http://schemas.microsoft.com/office/drawing/2014/main" id="{2A9AA8FA-734B-471C-8B88-EBE7F13BF3CB}"/>
                </a:ext>
              </a:extLst>
            </p:cNvPr>
            <p:cNvPicPr>
              <a:picLocks noChangeAspect="1"/>
            </p:cNvPicPr>
            <p:nvPr/>
          </p:nvPicPr>
          <p:blipFill>
            <a:blip r:embed="rId12"/>
            <a:stretch>
              <a:fillRect/>
            </a:stretch>
          </p:blipFill>
          <p:spPr>
            <a:xfrm>
              <a:off x="4675354" y="1231109"/>
              <a:ext cx="229354" cy="230864"/>
            </a:xfrm>
            <a:prstGeom prst="rect">
              <a:avLst/>
            </a:prstGeom>
          </p:spPr>
        </p:pic>
        <p:pic>
          <p:nvPicPr>
            <p:cNvPr id="122" name="Picture 121">
              <a:extLst>
                <a:ext uri="{FF2B5EF4-FFF2-40B4-BE49-F238E27FC236}">
                  <a16:creationId xmlns:a16="http://schemas.microsoft.com/office/drawing/2014/main" id="{475AF8F9-F48B-41B0-AD68-B32D6006D1C3}"/>
                </a:ext>
              </a:extLst>
            </p:cNvPr>
            <p:cNvPicPr>
              <a:picLocks noChangeAspect="1"/>
            </p:cNvPicPr>
            <p:nvPr/>
          </p:nvPicPr>
          <p:blipFill>
            <a:blip r:embed="rId13"/>
            <a:stretch>
              <a:fillRect/>
            </a:stretch>
          </p:blipFill>
          <p:spPr>
            <a:xfrm>
              <a:off x="2174775" y="2923887"/>
              <a:ext cx="237434" cy="237434"/>
            </a:xfrm>
            <a:prstGeom prst="rect">
              <a:avLst/>
            </a:prstGeom>
          </p:spPr>
        </p:pic>
      </p:grpSp>
      <p:pic>
        <p:nvPicPr>
          <p:cNvPr id="123" name="Picture 122">
            <a:extLst>
              <a:ext uri="{FF2B5EF4-FFF2-40B4-BE49-F238E27FC236}">
                <a16:creationId xmlns:a16="http://schemas.microsoft.com/office/drawing/2014/main" id="{0B16D2F3-69E5-4DAD-A316-3AADCCD7F16B}"/>
              </a:ext>
            </a:extLst>
          </p:cNvPr>
          <p:cNvPicPr>
            <a:picLocks noChangeAspect="1"/>
          </p:cNvPicPr>
          <p:nvPr/>
        </p:nvPicPr>
        <p:blipFill>
          <a:blip r:embed="rId9"/>
          <a:stretch>
            <a:fillRect/>
          </a:stretch>
        </p:blipFill>
        <p:spPr>
          <a:xfrm>
            <a:off x="3830927" y="1400894"/>
            <a:ext cx="313852" cy="369686"/>
          </a:xfrm>
          <a:prstGeom prst="rect">
            <a:avLst/>
          </a:prstGeom>
        </p:spPr>
      </p:pic>
    </p:spTree>
    <p:extLst>
      <p:ext uri="{BB962C8B-B14F-4D97-AF65-F5344CB8AC3E}">
        <p14:creationId xmlns:p14="http://schemas.microsoft.com/office/powerpoint/2010/main" val="3676225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500"/>
                                </p:stCondLst>
                                <p:childTnLst>
                                  <p:par>
                                    <p:cTn id="9" presetID="2" presetClass="entr" presetSubtype="4" fill="hold" nodeType="afterEffect" p14:presetBounceEnd="50000">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14:bounceEnd="50000">
                                          <p:cBhvr additive="base">
                                            <p:cTn id="11" dur="500" fill="hold"/>
                                            <p:tgtEl>
                                              <p:spTgt spid="10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4"/>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8" fill="hold" nodeType="afterEffect" p14:presetBounceEnd="46000">
                                      <p:stCondLst>
                                        <p:cond delay="0"/>
                                      </p:stCondLst>
                                      <p:childTnLst>
                                        <p:set>
                                          <p:cBhvr>
                                            <p:cTn id="15" dur="1" fill="hold">
                                              <p:stCondLst>
                                                <p:cond delay="0"/>
                                              </p:stCondLst>
                                            </p:cTn>
                                            <p:tgtEl>
                                              <p:spTgt spid="124"/>
                                            </p:tgtEl>
                                            <p:attrNameLst>
                                              <p:attrName>style.visibility</p:attrName>
                                            </p:attrNameLst>
                                          </p:cBhvr>
                                          <p:to>
                                            <p:strVal val="visible"/>
                                          </p:to>
                                        </p:set>
                                        <p:anim calcmode="lin" valueType="num" p14:bounceEnd="46000">
                                          <p:cBhvr additive="base">
                                            <p:cTn id="16" dur="500" fill="hold"/>
                                            <p:tgtEl>
                                              <p:spTgt spid="124"/>
                                            </p:tgtEl>
                                            <p:attrNameLst>
                                              <p:attrName>ppt_x</p:attrName>
                                            </p:attrNameLst>
                                          </p:cBhvr>
                                          <p:tavLst>
                                            <p:tav tm="0">
                                              <p:val>
                                                <p:strVal val="0-#ppt_w/2"/>
                                              </p:val>
                                            </p:tav>
                                            <p:tav tm="100000">
                                              <p:val>
                                                <p:strVal val="#ppt_x"/>
                                              </p:val>
                                            </p:tav>
                                          </p:tavLst>
                                        </p:anim>
                                        <p:anim calcmode="lin" valueType="num" p14:bounceEnd="46000">
                                          <p:cBhvr additive="base">
                                            <p:cTn id="17" dur="500" fill="hold"/>
                                            <p:tgtEl>
                                              <p:spTgt spid="124"/>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50000">
                                      <p:stCondLst>
                                        <p:cond delay="0"/>
                                      </p:stCondLst>
                                      <p:childTnLst>
                                        <p:set>
                                          <p:cBhvr>
                                            <p:cTn id="25" dur="1" fill="hold">
                                              <p:stCondLst>
                                                <p:cond delay="0"/>
                                              </p:stCondLst>
                                            </p:cTn>
                                            <p:tgtEl>
                                              <p:spTgt spid="155"/>
                                            </p:tgtEl>
                                            <p:attrNameLst>
                                              <p:attrName>style.visibility</p:attrName>
                                            </p:attrNameLst>
                                          </p:cBhvr>
                                          <p:to>
                                            <p:strVal val="visible"/>
                                          </p:to>
                                        </p:set>
                                        <p:anim calcmode="lin" valueType="num" p14:bounceEnd="50000">
                                          <p:cBhvr additive="base">
                                            <p:cTn id="26" dur="500" fill="hold"/>
                                            <p:tgtEl>
                                              <p:spTgt spid="15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55"/>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8" fill="hold" nodeType="afterEffect" p14:presetBounceEnd="50000">
                                      <p:stCondLst>
                                        <p:cond delay="0"/>
                                      </p:stCondLst>
                                      <p:childTnLst>
                                        <p:set>
                                          <p:cBhvr>
                                            <p:cTn id="30" dur="1" fill="hold">
                                              <p:stCondLst>
                                                <p:cond delay="0"/>
                                              </p:stCondLst>
                                            </p:cTn>
                                            <p:tgtEl>
                                              <p:spTgt spid="159"/>
                                            </p:tgtEl>
                                            <p:attrNameLst>
                                              <p:attrName>style.visibility</p:attrName>
                                            </p:attrNameLst>
                                          </p:cBhvr>
                                          <p:to>
                                            <p:strVal val="visible"/>
                                          </p:to>
                                        </p:set>
                                        <p:anim calcmode="lin" valueType="num" p14:bounceEnd="50000">
                                          <p:cBhvr additive="base">
                                            <p:cTn id="31" dur="500" fill="hold"/>
                                            <p:tgtEl>
                                              <p:spTgt spid="159"/>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59"/>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4" fill="hold" nodeType="afterEffect" p14:presetBounceEnd="50000">
                                      <p:stCondLst>
                                        <p:cond delay="0"/>
                                      </p:stCondLst>
                                      <p:childTnLst>
                                        <p:set>
                                          <p:cBhvr>
                                            <p:cTn id="35" dur="1" fill="hold">
                                              <p:stCondLst>
                                                <p:cond delay="0"/>
                                              </p:stCondLst>
                                            </p:cTn>
                                            <p:tgtEl>
                                              <p:spTgt spid="152"/>
                                            </p:tgtEl>
                                            <p:attrNameLst>
                                              <p:attrName>style.visibility</p:attrName>
                                            </p:attrNameLst>
                                          </p:cBhvr>
                                          <p:to>
                                            <p:strVal val="visible"/>
                                          </p:to>
                                        </p:set>
                                        <p:anim calcmode="lin" valueType="num" p14:bounceEnd="50000">
                                          <p:cBhvr additive="base">
                                            <p:cTn id="36" dur="500" fill="hold"/>
                                            <p:tgtEl>
                                              <p:spTgt spid="152"/>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52"/>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8" fill="hold" nodeType="afterEffect" p14:presetBounceEnd="50000">
                                      <p:stCondLst>
                                        <p:cond delay="0"/>
                                      </p:stCondLst>
                                      <p:childTnLst>
                                        <p:set>
                                          <p:cBhvr>
                                            <p:cTn id="40" dur="1" fill="hold">
                                              <p:stCondLst>
                                                <p:cond delay="0"/>
                                              </p:stCondLst>
                                            </p:cTn>
                                            <p:tgtEl>
                                              <p:spTgt spid="156"/>
                                            </p:tgtEl>
                                            <p:attrNameLst>
                                              <p:attrName>style.visibility</p:attrName>
                                            </p:attrNameLst>
                                          </p:cBhvr>
                                          <p:to>
                                            <p:strVal val="visible"/>
                                          </p:to>
                                        </p:set>
                                        <p:anim calcmode="lin" valueType="num" p14:bounceEnd="50000">
                                          <p:cBhvr additive="base">
                                            <p:cTn id="41" dur="500" fill="hold"/>
                                            <p:tgtEl>
                                              <p:spTgt spid="156"/>
                                            </p:tgtEl>
                                            <p:attrNameLst>
                                              <p:attrName>ppt_x</p:attrName>
                                            </p:attrNameLst>
                                          </p:cBhvr>
                                          <p:tavLst>
                                            <p:tav tm="0">
                                              <p:val>
                                                <p:strVal val="0-#ppt_w/2"/>
                                              </p:val>
                                            </p:tav>
                                            <p:tav tm="100000">
                                              <p:val>
                                                <p:strVal val="#ppt_x"/>
                                              </p:val>
                                            </p:tav>
                                          </p:tavLst>
                                        </p:anim>
                                        <p:anim calcmode="lin" valueType="num" p14:bounceEnd="50000">
                                          <p:cBhvr additive="base">
                                            <p:cTn id="42" dur="500" fill="hold"/>
                                            <p:tgtEl>
                                              <p:spTgt spid="156"/>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4" fill="hold" nodeType="afterEffect" p14:presetBounceEnd="50000">
                                      <p:stCondLst>
                                        <p:cond delay="0"/>
                                      </p:stCondLst>
                                      <p:childTnLst>
                                        <p:set>
                                          <p:cBhvr>
                                            <p:cTn id="45" dur="1" fill="hold">
                                              <p:stCondLst>
                                                <p:cond delay="0"/>
                                              </p:stCondLst>
                                            </p:cTn>
                                            <p:tgtEl>
                                              <p:spTgt spid="153"/>
                                            </p:tgtEl>
                                            <p:attrNameLst>
                                              <p:attrName>style.visibility</p:attrName>
                                            </p:attrNameLst>
                                          </p:cBhvr>
                                          <p:to>
                                            <p:strVal val="visible"/>
                                          </p:to>
                                        </p:set>
                                        <p:anim calcmode="lin" valueType="num" p14:bounceEnd="50000">
                                          <p:cBhvr additive="base">
                                            <p:cTn id="46" dur="500" fill="hold"/>
                                            <p:tgtEl>
                                              <p:spTgt spid="153"/>
                                            </p:tgtEl>
                                            <p:attrNameLst>
                                              <p:attrName>ppt_x</p:attrName>
                                            </p:attrNameLst>
                                          </p:cBhvr>
                                          <p:tavLst>
                                            <p:tav tm="0">
                                              <p:val>
                                                <p:strVal val="#ppt_x"/>
                                              </p:val>
                                            </p:tav>
                                            <p:tav tm="100000">
                                              <p:val>
                                                <p:strVal val="#ppt_x"/>
                                              </p:val>
                                            </p:tav>
                                          </p:tavLst>
                                        </p:anim>
                                        <p:anim calcmode="lin" valueType="num" p14:bounceEnd="50000">
                                          <p:cBhvr additive="base">
                                            <p:cTn id="47" dur="500" fill="hold"/>
                                            <p:tgtEl>
                                              <p:spTgt spid="153"/>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8" fill="hold" nodeType="afterEffect" p14:presetBounceEnd="50000">
                                      <p:stCondLst>
                                        <p:cond delay="0"/>
                                      </p:stCondLst>
                                      <p:childTnLst>
                                        <p:set>
                                          <p:cBhvr>
                                            <p:cTn id="50" dur="1" fill="hold">
                                              <p:stCondLst>
                                                <p:cond delay="0"/>
                                              </p:stCondLst>
                                            </p:cTn>
                                            <p:tgtEl>
                                              <p:spTgt spid="157"/>
                                            </p:tgtEl>
                                            <p:attrNameLst>
                                              <p:attrName>style.visibility</p:attrName>
                                            </p:attrNameLst>
                                          </p:cBhvr>
                                          <p:to>
                                            <p:strVal val="visible"/>
                                          </p:to>
                                        </p:set>
                                        <p:anim calcmode="lin" valueType="num" p14:bounceEnd="50000">
                                          <p:cBhvr additive="base">
                                            <p:cTn id="51" dur="500" fill="hold"/>
                                            <p:tgtEl>
                                              <p:spTgt spid="157"/>
                                            </p:tgtEl>
                                            <p:attrNameLst>
                                              <p:attrName>ppt_x</p:attrName>
                                            </p:attrNameLst>
                                          </p:cBhvr>
                                          <p:tavLst>
                                            <p:tav tm="0">
                                              <p:val>
                                                <p:strVal val="0-#ppt_w/2"/>
                                              </p:val>
                                            </p:tav>
                                            <p:tav tm="100000">
                                              <p:val>
                                                <p:strVal val="#ppt_x"/>
                                              </p:val>
                                            </p:tav>
                                          </p:tavLst>
                                        </p:anim>
                                        <p:anim calcmode="lin" valueType="num" p14:bounceEnd="50000">
                                          <p:cBhvr additive="base">
                                            <p:cTn id="52" dur="500" fill="hold"/>
                                            <p:tgtEl>
                                              <p:spTgt spid="157"/>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4" fill="hold" nodeType="afterEffect" p14:presetBounceEnd="50000">
                                      <p:stCondLst>
                                        <p:cond delay="0"/>
                                      </p:stCondLst>
                                      <p:childTnLst>
                                        <p:set>
                                          <p:cBhvr>
                                            <p:cTn id="55" dur="1" fill="hold">
                                              <p:stCondLst>
                                                <p:cond delay="0"/>
                                              </p:stCondLst>
                                            </p:cTn>
                                            <p:tgtEl>
                                              <p:spTgt spid="154"/>
                                            </p:tgtEl>
                                            <p:attrNameLst>
                                              <p:attrName>style.visibility</p:attrName>
                                            </p:attrNameLst>
                                          </p:cBhvr>
                                          <p:to>
                                            <p:strVal val="visible"/>
                                          </p:to>
                                        </p:set>
                                        <p:anim calcmode="lin" valueType="num" p14:bounceEnd="50000">
                                          <p:cBhvr additive="base">
                                            <p:cTn id="56" dur="500" fill="hold"/>
                                            <p:tgtEl>
                                              <p:spTgt spid="154"/>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154"/>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2" presetClass="entr" presetSubtype="8" fill="hold" nodeType="afterEffect" p14:presetBounceEnd="50000">
                                      <p:stCondLst>
                                        <p:cond delay="0"/>
                                      </p:stCondLst>
                                      <p:childTnLst>
                                        <p:set>
                                          <p:cBhvr>
                                            <p:cTn id="60" dur="1" fill="hold">
                                              <p:stCondLst>
                                                <p:cond delay="0"/>
                                              </p:stCondLst>
                                            </p:cTn>
                                            <p:tgtEl>
                                              <p:spTgt spid="158"/>
                                            </p:tgtEl>
                                            <p:attrNameLst>
                                              <p:attrName>style.visibility</p:attrName>
                                            </p:attrNameLst>
                                          </p:cBhvr>
                                          <p:to>
                                            <p:strVal val="visible"/>
                                          </p:to>
                                        </p:set>
                                        <p:anim calcmode="lin" valueType="num" p14:bounceEnd="50000">
                                          <p:cBhvr additive="base">
                                            <p:cTn id="61" dur="500" fill="hold"/>
                                            <p:tgtEl>
                                              <p:spTgt spid="158"/>
                                            </p:tgtEl>
                                            <p:attrNameLst>
                                              <p:attrName>ppt_x</p:attrName>
                                            </p:attrNameLst>
                                          </p:cBhvr>
                                          <p:tavLst>
                                            <p:tav tm="0">
                                              <p:val>
                                                <p:strVal val="0-#ppt_w/2"/>
                                              </p:val>
                                            </p:tav>
                                            <p:tav tm="100000">
                                              <p:val>
                                                <p:strVal val="#ppt_x"/>
                                              </p:val>
                                            </p:tav>
                                          </p:tavLst>
                                        </p:anim>
                                        <p:anim calcmode="lin" valueType="num" p14:bounceEnd="50000">
                                          <p:cBhvr additive="base">
                                            <p:cTn id="62" dur="500" fill="hold"/>
                                            <p:tgtEl>
                                              <p:spTgt spid="158"/>
                                            </p:tgtEl>
                                            <p:attrNameLst>
                                              <p:attrName>ppt_y</p:attrName>
                                            </p:attrNameLst>
                                          </p:cBhvr>
                                          <p:tavLst>
                                            <p:tav tm="0">
                                              <p:val>
                                                <p:strVal val="#ppt_y"/>
                                              </p:val>
                                            </p:tav>
                                            <p:tav tm="100000">
                                              <p:val>
                                                <p:strVal val="#ppt_y"/>
                                              </p:val>
                                            </p:tav>
                                          </p:tavLst>
                                        </p:anim>
                                      </p:childTnLst>
                                    </p:cTn>
                                  </p:par>
                                </p:childTnLst>
                              </p:cTn>
                            </p:par>
                            <p:par>
                              <p:cTn id="63" fill="hold">
                                <p:stCondLst>
                                  <p:cond delay="4000"/>
                                </p:stCondLst>
                                <p:childTnLst>
                                  <p:par>
                                    <p:cTn id="64" presetID="22" presetClass="entr" presetSubtype="8" fill="hold" nodeType="afterEffect">
                                      <p:stCondLst>
                                        <p:cond delay="0"/>
                                      </p:stCondLst>
                                      <p:childTnLst>
                                        <p:set>
                                          <p:cBhvr>
                                            <p:cTn id="65" dur="1" fill="hold">
                                              <p:stCondLst>
                                                <p:cond delay="0"/>
                                              </p:stCondLst>
                                            </p:cTn>
                                            <p:tgtEl>
                                              <p:spTgt spid="132"/>
                                            </p:tgtEl>
                                            <p:attrNameLst>
                                              <p:attrName>style.visibility</p:attrName>
                                            </p:attrNameLst>
                                          </p:cBhvr>
                                          <p:to>
                                            <p:strVal val="visible"/>
                                          </p:to>
                                        </p:set>
                                        <p:animEffect transition="in" filter="wipe(left)">
                                          <p:cBhvr>
                                            <p:cTn id="66"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500"/>
                                </p:stCondLst>
                                <p:childTnLst>
                                  <p:par>
                                    <p:cTn id="9" presetID="2" presetClass="entr" presetSubtype="4" fill="hold" nodeType="afterEffect">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500" fill="hold"/>
                                            <p:tgtEl>
                                              <p:spTgt spid="104"/>
                                            </p:tgtEl>
                                            <p:attrNameLst>
                                              <p:attrName>ppt_x</p:attrName>
                                            </p:attrNameLst>
                                          </p:cBhvr>
                                          <p:tavLst>
                                            <p:tav tm="0">
                                              <p:val>
                                                <p:strVal val="#ppt_x"/>
                                              </p:val>
                                            </p:tav>
                                            <p:tav tm="100000">
                                              <p:val>
                                                <p:strVal val="#ppt_x"/>
                                              </p:val>
                                            </p:tav>
                                          </p:tavLst>
                                        </p:anim>
                                        <p:anim calcmode="lin" valueType="num">
                                          <p:cBhvr additive="base">
                                            <p:cTn id="12" dur="500" fill="hold"/>
                                            <p:tgtEl>
                                              <p:spTgt spid="104"/>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124"/>
                                            </p:tgtEl>
                                            <p:attrNameLst>
                                              <p:attrName>style.visibility</p:attrName>
                                            </p:attrNameLst>
                                          </p:cBhvr>
                                          <p:to>
                                            <p:strVal val="visible"/>
                                          </p:to>
                                        </p:set>
                                        <p:anim calcmode="lin" valueType="num">
                                          <p:cBhvr additive="base">
                                            <p:cTn id="16" dur="500" fill="hold"/>
                                            <p:tgtEl>
                                              <p:spTgt spid="124"/>
                                            </p:tgtEl>
                                            <p:attrNameLst>
                                              <p:attrName>ppt_x</p:attrName>
                                            </p:attrNameLst>
                                          </p:cBhvr>
                                          <p:tavLst>
                                            <p:tav tm="0">
                                              <p:val>
                                                <p:strVal val="0-#ppt_w/2"/>
                                              </p:val>
                                            </p:tav>
                                            <p:tav tm="100000">
                                              <p:val>
                                                <p:strVal val="#ppt_x"/>
                                              </p:val>
                                            </p:tav>
                                          </p:tavLst>
                                        </p:anim>
                                        <p:anim calcmode="lin" valueType="num">
                                          <p:cBhvr additive="base">
                                            <p:cTn id="17" dur="500" fill="hold"/>
                                            <p:tgtEl>
                                              <p:spTgt spid="124"/>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5"/>
                                            </p:tgtEl>
                                            <p:attrNameLst>
                                              <p:attrName>style.visibility</p:attrName>
                                            </p:attrNameLst>
                                          </p:cBhvr>
                                          <p:to>
                                            <p:strVal val="visible"/>
                                          </p:to>
                                        </p:set>
                                        <p:anim calcmode="lin" valueType="num">
                                          <p:cBhvr additive="base">
                                            <p:cTn id="26" dur="500" fill="hold"/>
                                            <p:tgtEl>
                                              <p:spTgt spid="155"/>
                                            </p:tgtEl>
                                            <p:attrNameLst>
                                              <p:attrName>ppt_x</p:attrName>
                                            </p:attrNameLst>
                                          </p:cBhvr>
                                          <p:tavLst>
                                            <p:tav tm="0">
                                              <p:val>
                                                <p:strVal val="#ppt_x"/>
                                              </p:val>
                                            </p:tav>
                                            <p:tav tm="100000">
                                              <p:val>
                                                <p:strVal val="#ppt_x"/>
                                              </p:val>
                                            </p:tav>
                                          </p:tavLst>
                                        </p:anim>
                                        <p:anim calcmode="lin" valueType="num">
                                          <p:cBhvr additive="base">
                                            <p:cTn id="27" dur="500" fill="hold"/>
                                            <p:tgtEl>
                                              <p:spTgt spid="155"/>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159"/>
                                            </p:tgtEl>
                                            <p:attrNameLst>
                                              <p:attrName>style.visibility</p:attrName>
                                            </p:attrNameLst>
                                          </p:cBhvr>
                                          <p:to>
                                            <p:strVal val="visible"/>
                                          </p:to>
                                        </p:set>
                                        <p:anim calcmode="lin" valueType="num">
                                          <p:cBhvr additive="base">
                                            <p:cTn id="31" dur="500" fill="hold"/>
                                            <p:tgtEl>
                                              <p:spTgt spid="159"/>
                                            </p:tgtEl>
                                            <p:attrNameLst>
                                              <p:attrName>ppt_x</p:attrName>
                                            </p:attrNameLst>
                                          </p:cBhvr>
                                          <p:tavLst>
                                            <p:tav tm="0">
                                              <p:val>
                                                <p:strVal val="0-#ppt_w/2"/>
                                              </p:val>
                                            </p:tav>
                                            <p:tav tm="100000">
                                              <p:val>
                                                <p:strVal val="#ppt_x"/>
                                              </p:val>
                                            </p:tav>
                                          </p:tavLst>
                                        </p:anim>
                                        <p:anim calcmode="lin" valueType="num">
                                          <p:cBhvr additive="base">
                                            <p:cTn id="32" dur="500" fill="hold"/>
                                            <p:tgtEl>
                                              <p:spTgt spid="159"/>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4" fill="hold" nodeType="afterEffect">
                                      <p:stCondLst>
                                        <p:cond delay="0"/>
                                      </p:stCondLst>
                                      <p:childTnLst>
                                        <p:set>
                                          <p:cBhvr>
                                            <p:cTn id="35" dur="1" fill="hold">
                                              <p:stCondLst>
                                                <p:cond delay="0"/>
                                              </p:stCondLst>
                                            </p:cTn>
                                            <p:tgtEl>
                                              <p:spTgt spid="152"/>
                                            </p:tgtEl>
                                            <p:attrNameLst>
                                              <p:attrName>style.visibility</p:attrName>
                                            </p:attrNameLst>
                                          </p:cBhvr>
                                          <p:to>
                                            <p:strVal val="visible"/>
                                          </p:to>
                                        </p:set>
                                        <p:anim calcmode="lin" valueType="num">
                                          <p:cBhvr additive="base">
                                            <p:cTn id="36" dur="500" fill="hold"/>
                                            <p:tgtEl>
                                              <p:spTgt spid="152"/>
                                            </p:tgtEl>
                                            <p:attrNameLst>
                                              <p:attrName>ppt_x</p:attrName>
                                            </p:attrNameLst>
                                          </p:cBhvr>
                                          <p:tavLst>
                                            <p:tav tm="0">
                                              <p:val>
                                                <p:strVal val="#ppt_x"/>
                                              </p:val>
                                            </p:tav>
                                            <p:tav tm="100000">
                                              <p:val>
                                                <p:strVal val="#ppt_x"/>
                                              </p:val>
                                            </p:tav>
                                          </p:tavLst>
                                        </p:anim>
                                        <p:anim calcmode="lin" valueType="num">
                                          <p:cBhvr additive="base">
                                            <p:cTn id="37" dur="500" fill="hold"/>
                                            <p:tgtEl>
                                              <p:spTgt spid="152"/>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8" fill="hold" nodeType="afterEffect">
                                      <p:stCondLst>
                                        <p:cond delay="0"/>
                                      </p:stCondLst>
                                      <p:childTnLst>
                                        <p:set>
                                          <p:cBhvr>
                                            <p:cTn id="40" dur="1" fill="hold">
                                              <p:stCondLst>
                                                <p:cond delay="0"/>
                                              </p:stCondLst>
                                            </p:cTn>
                                            <p:tgtEl>
                                              <p:spTgt spid="156"/>
                                            </p:tgtEl>
                                            <p:attrNameLst>
                                              <p:attrName>style.visibility</p:attrName>
                                            </p:attrNameLst>
                                          </p:cBhvr>
                                          <p:to>
                                            <p:strVal val="visible"/>
                                          </p:to>
                                        </p:set>
                                        <p:anim calcmode="lin" valueType="num">
                                          <p:cBhvr additive="base">
                                            <p:cTn id="41" dur="500" fill="hold"/>
                                            <p:tgtEl>
                                              <p:spTgt spid="156"/>
                                            </p:tgtEl>
                                            <p:attrNameLst>
                                              <p:attrName>ppt_x</p:attrName>
                                            </p:attrNameLst>
                                          </p:cBhvr>
                                          <p:tavLst>
                                            <p:tav tm="0">
                                              <p:val>
                                                <p:strVal val="0-#ppt_w/2"/>
                                              </p:val>
                                            </p:tav>
                                            <p:tav tm="100000">
                                              <p:val>
                                                <p:strVal val="#ppt_x"/>
                                              </p:val>
                                            </p:tav>
                                          </p:tavLst>
                                        </p:anim>
                                        <p:anim calcmode="lin" valueType="num">
                                          <p:cBhvr additive="base">
                                            <p:cTn id="42" dur="500" fill="hold"/>
                                            <p:tgtEl>
                                              <p:spTgt spid="156"/>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4" fill="hold" nodeType="afterEffect">
                                      <p:stCondLst>
                                        <p:cond delay="0"/>
                                      </p:stCondLst>
                                      <p:childTnLst>
                                        <p:set>
                                          <p:cBhvr>
                                            <p:cTn id="45" dur="1" fill="hold">
                                              <p:stCondLst>
                                                <p:cond delay="0"/>
                                              </p:stCondLst>
                                            </p:cTn>
                                            <p:tgtEl>
                                              <p:spTgt spid="153"/>
                                            </p:tgtEl>
                                            <p:attrNameLst>
                                              <p:attrName>style.visibility</p:attrName>
                                            </p:attrNameLst>
                                          </p:cBhvr>
                                          <p:to>
                                            <p:strVal val="visible"/>
                                          </p:to>
                                        </p:set>
                                        <p:anim calcmode="lin" valueType="num">
                                          <p:cBhvr additive="base">
                                            <p:cTn id="46" dur="500" fill="hold"/>
                                            <p:tgtEl>
                                              <p:spTgt spid="153"/>
                                            </p:tgtEl>
                                            <p:attrNameLst>
                                              <p:attrName>ppt_x</p:attrName>
                                            </p:attrNameLst>
                                          </p:cBhvr>
                                          <p:tavLst>
                                            <p:tav tm="0">
                                              <p:val>
                                                <p:strVal val="#ppt_x"/>
                                              </p:val>
                                            </p:tav>
                                            <p:tav tm="100000">
                                              <p:val>
                                                <p:strVal val="#ppt_x"/>
                                              </p:val>
                                            </p:tav>
                                          </p:tavLst>
                                        </p:anim>
                                        <p:anim calcmode="lin" valueType="num">
                                          <p:cBhvr additive="base">
                                            <p:cTn id="47" dur="500" fill="hold"/>
                                            <p:tgtEl>
                                              <p:spTgt spid="153"/>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8" fill="hold" nodeType="afterEffect">
                                      <p:stCondLst>
                                        <p:cond delay="0"/>
                                      </p:stCondLst>
                                      <p:childTnLst>
                                        <p:set>
                                          <p:cBhvr>
                                            <p:cTn id="50" dur="1" fill="hold">
                                              <p:stCondLst>
                                                <p:cond delay="0"/>
                                              </p:stCondLst>
                                            </p:cTn>
                                            <p:tgtEl>
                                              <p:spTgt spid="157"/>
                                            </p:tgtEl>
                                            <p:attrNameLst>
                                              <p:attrName>style.visibility</p:attrName>
                                            </p:attrNameLst>
                                          </p:cBhvr>
                                          <p:to>
                                            <p:strVal val="visible"/>
                                          </p:to>
                                        </p:set>
                                        <p:anim calcmode="lin" valueType="num">
                                          <p:cBhvr additive="base">
                                            <p:cTn id="51" dur="500" fill="hold"/>
                                            <p:tgtEl>
                                              <p:spTgt spid="157"/>
                                            </p:tgtEl>
                                            <p:attrNameLst>
                                              <p:attrName>ppt_x</p:attrName>
                                            </p:attrNameLst>
                                          </p:cBhvr>
                                          <p:tavLst>
                                            <p:tav tm="0">
                                              <p:val>
                                                <p:strVal val="0-#ppt_w/2"/>
                                              </p:val>
                                            </p:tav>
                                            <p:tav tm="100000">
                                              <p:val>
                                                <p:strVal val="#ppt_x"/>
                                              </p:val>
                                            </p:tav>
                                          </p:tavLst>
                                        </p:anim>
                                        <p:anim calcmode="lin" valueType="num">
                                          <p:cBhvr additive="base">
                                            <p:cTn id="52" dur="500" fill="hold"/>
                                            <p:tgtEl>
                                              <p:spTgt spid="157"/>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4" fill="hold" nodeType="afterEffect">
                                      <p:stCondLst>
                                        <p:cond delay="0"/>
                                      </p:stCondLst>
                                      <p:childTnLst>
                                        <p:set>
                                          <p:cBhvr>
                                            <p:cTn id="55" dur="1" fill="hold">
                                              <p:stCondLst>
                                                <p:cond delay="0"/>
                                              </p:stCondLst>
                                            </p:cTn>
                                            <p:tgtEl>
                                              <p:spTgt spid="154"/>
                                            </p:tgtEl>
                                            <p:attrNameLst>
                                              <p:attrName>style.visibility</p:attrName>
                                            </p:attrNameLst>
                                          </p:cBhvr>
                                          <p:to>
                                            <p:strVal val="visible"/>
                                          </p:to>
                                        </p:set>
                                        <p:anim calcmode="lin" valueType="num">
                                          <p:cBhvr additive="base">
                                            <p:cTn id="56" dur="500" fill="hold"/>
                                            <p:tgtEl>
                                              <p:spTgt spid="154"/>
                                            </p:tgtEl>
                                            <p:attrNameLst>
                                              <p:attrName>ppt_x</p:attrName>
                                            </p:attrNameLst>
                                          </p:cBhvr>
                                          <p:tavLst>
                                            <p:tav tm="0">
                                              <p:val>
                                                <p:strVal val="#ppt_x"/>
                                              </p:val>
                                            </p:tav>
                                            <p:tav tm="100000">
                                              <p:val>
                                                <p:strVal val="#ppt_x"/>
                                              </p:val>
                                            </p:tav>
                                          </p:tavLst>
                                        </p:anim>
                                        <p:anim calcmode="lin" valueType="num">
                                          <p:cBhvr additive="base">
                                            <p:cTn id="57" dur="500" fill="hold"/>
                                            <p:tgtEl>
                                              <p:spTgt spid="154"/>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2" presetClass="entr" presetSubtype="8" fill="hold" nodeType="afterEffect">
                                      <p:stCondLst>
                                        <p:cond delay="0"/>
                                      </p:stCondLst>
                                      <p:childTnLst>
                                        <p:set>
                                          <p:cBhvr>
                                            <p:cTn id="60" dur="1" fill="hold">
                                              <p:stCondLst>
                                                <p:cond delay="0"/>
                                              </p:stCondLst>
                                            </p:cTn>
                                            <p:tgtEl>
                                              <p:spTgt spid="158"/>
                                            </p:tgtEl>
                                            <p:attrNameLst>
                                              <p:attrName>style.visibility</p:attrName>
                                            </p:attrNameLst>
                                          </p:cBhvr>
                                          <p:to>
                                            <p:strVal val="visible"/>
                                          </p:to>
                                        </p:set>
                                        <p:anim calcmode="lin" valueType="num">
                                          <p:cBhvr additive="base">
                                            <p:cTn id="61" dur="500" fill="hold"/>
                                            <p:tgtEl>
                                              <p:spTgt spid="158"/>
                                            </p:tgtEl>
                                            <p:attrNameLst>
                                              <p:attrName>ppt_x</p:attrName>
                                            </p:attrNameLst>
                                          </p:cBhvr>
                                          <p:tavLst>
                                            <p:tav tm="0">
                                              <p:val>
                                                <p:strVal val="0-#ppt_w/2"/>
                                              </p:val>
                                            </p:tav>
                                            <p:tav tm="100000">
                                              <p:val>
                                                <p:strVal val="#ppt_x"/>
                                              </p:val>
                                            </p:tav>
                                          </p:tavLst>
                                        </p:anim>
                                        <p:anim calcmode="lin" valueType="num">
                                          <p:cBhvr additive="base">
                                            <p:cTn id="62" dur="500" fill="hold"/>
                                            <p:tgtEl>
                                              <p:spTgt spid="158"/>
                                            </p:tgtEl>
                                            <p:attrNameLst>
                                              <p:attrName>ppt_y</p:attrName>
                                            </p:attrNameLst>
                                          </p:cBhvr>
                                          <p:tavLst>
                                            <p:tav tm="0">
                                              <p:val>
                                                <p:strVal val="#ppt_y"/>
                                              </p:val>
                                            </p:tav>
                                            <p:tav tm="100000">
                                              <p:val>
                                                <p:strVal val="#ppt_y"/>
                                              </p:val>
                                            </p:tav>
                                          </p:tavLst>
                                        </p:anim>
                                      </p:childTnLst>
                                    </p:cTn>
                                  </p:par>
                                </p:childTnLst>
                              </p:cTn>
                            </p:par>
                            <p:par>
                              <p:cTn id="63" fill="hold">
                                <p:stCondLst>
                                  <p:cond delay="4000"/>
                                </p:stCondLst>
                                <p:childTnLst>
                                  <p:par>
                                    <p:cTn id="64" presetID="22" presetClass="entr" presetSubtype="8" fill="hold" nodeType="afterEffect">
                                      <p:stCondLst>
                                        <p:cond delay="0"/>
                                      </p:stCondLst>
                                      <p:childTnLst>
                                        <p:set>
                                          <p:cBhvr>
                                            <p:cTn id="65" dur="1" fill="hold">
                                              <p:stCondLst>
                                                <p:cond delay="0"/>
                                              </p:stCondLst>
                                            </p:cTn>
                                            <p:tgtEl>
                                              <p:spTgt spid="132"/>
                                            </p:tgtEl>
                                            <p:attrNameLst>
                                              <p:attrName>style.visibility</p:attrName>
                                            </p:attrNameLst>
                                          </p:cBhvr>
                                          <p:to>
                                            <p:strVal val="visible"/>
                                          </p:to>
                                        </p:set>
                                        <p:animEffect transition="in" filter="wipe(left)">
                                          <p:cBhvr>
                                            <p:cTn id="66"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sp>
        <p:nvSpPr>
          <p:cNvPr id="98" name="Rectangle 97"/>
          <p:cNvSpPr/>
          <p:nvPr/>
        </p:nvSpPr>
        <p:spPr>
          <a:xfrm>
            <a:off x="6428485" y="3664596"/>
            <a:ext cx="3399918" cy="2612109"/>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6869810" y="3799075"/>
            <a:ext cx="2517268" cy="738664"/>
          </a:xfrm>
          <a:prstGeom prst="rect">
            <a:avLst/>
          </a:prstGeom>
          <a:noFill/>
          <a:ln w="3175">
            <a:noFill/>
          </a:ln>
        </p:spPr>
        <p:txBody>
          <a:bodyPr wrap="square" rtlCol="0">
            <a:spAutoFit/>
          </a:bodyPr>
          <a:lstStyle/>
          <a:p>
            <a:pPr algn="ctr"/>
            <a:r>
              <a:rPr lang="en-US" sz="1400" dirty="0">
                <a:solidFill>
                  <a:srgbClr val="7F6000"/>
                </a:solidFill>
                <a:latin typeface="Century Gothic" panose="020B0502020202020204" pitchFamily="34" charset="0"/>
              </a:rPr>
              <a:t>Adults </a:t>
            </a:r>
            <a:r>
              <a:rPr lang="en-US" sz="1400" b="1" u="sng" dirty="0">
                <a:solidFill>
                  <a:srgbClr val="7F6000"/>
                </a:solidFill>
                <a:latin typeface="Century Gothic" panose="020B0502020202020204" pitchFamily="34" charset="0"/>
              </a:rPr>
              <a:t>2018</a:t>
            </a:r>
            <a:r>
              <a:rPr lang="en-US" sz="1400" baseline="30000" dirty="0">
                <a:solidFill>
                  <a:srgbClr val="7F6000"/>
                </a:solidFill>
                <a:latin typeface="Century Gothic" panose="020B0502020202020204" pitchFamily="34" charset="0"/>
              </a:rPr>
              <a:t> </a:t>
            </a:r>
            <a:r>
              <a:rPr lang="en-US" sz="1400" dirty="0">
                <a:solidFill>
                  <a:srgbClr val="7F6000"/>
                </a:solidFill>
                <a:latin typeface="Century Gothic" panose="020B0502020202020204" pitchFamily="34" charset="0"/>
              </a:rPr>
              <a:t>Weekly Reach/Minutes</a:t>
            </a:r>
          </a:p>
          <a:p>
            <a:pPr algn="ctr"/>
            <a:r>
              <a:rPr lang="en-US" sz="1400" b="1" dirty="0">
                <a:solidFill>
                  <a:srgbClr val="7F6000"/>
                </a:solidFill>
                <a:latin typeface="Century Gothic" panose="020B0502020202020204" pitchFamily="34" charset="0"/>
              </a:rPr>
              <a:t>MAGAZINE</a:t>
            </a:r>
          </a:p>
        </p:txBody>
      </p:sp>
      <p:sp>
        <p:nvSpPr>
          <p:cNvPr id="100" name="TextBox 99"/>
          <p:cNvSpPr txBox="1"/>
          <p:nvPr/>
        </p:nvSpPr>
        <p:spPr>
          <a:xfrm>
            <a:off x="824108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7F6000"/>
                </a:solidFill>
                <a:latin typeface="Century Gothic" panose="020B0502020202020204" pitchFamily="34" charset="0"/>
              </a:rPr>
              <a:t>51%     18</a:t>
            </a:r>
          </a:p>
        </p:txBody>
      </p:sp>
      <p:sp>
        <p:nvSpPr>
          <p:cNvPr id="101" name="TextBox 100"/>
          <p:cNvSpPr txBox="1"/>
          <p:nvPr/>
        </p:nvSpPr>
        <p:spPr>
          <a:xfrm>
            <a:off x="6654555" y="4546392"/>
            <a:ext cx="1259453" cy="335989"/>
          </a:xfrm>
          <a:prstGeom prst="rect">
            <a:avLst/>
          </a:prstGeom>
          <a:noFill/>
          <a:ln w="3175">
            <a:noFill/>
          </a:ln>
        </p:spPr>
        <p:txBody>
          <a:bodyPr wrap="square" rtlCol="0">
            <a:spAutoFit/>
          </a:bodyPr>
          <a:lstStyle/>
          <a:p>
            <a:pPr algn="r">
              <a:lnSpc>
                <a:spcPts val="1900"/>
              </a:lnSpc>
            </a:pPr>
            <a:r>
              <a:rPr lang="en-US" sz="1400" dirty="0">
                <a:solidFill>
                  <a:srgbClr val="7F6000"/>
                </a:solidFill>
                <a:latin typeface="Century Gothic" panose="020B0502020202020204" pitchFamily="34" charset="0"/>
              </a:rPr>
              <a:t>18+</a:t>
            </a:r>
          </a:p>
        </p:txBody>
      </p:sp>
      <p:grpSp>
        <p:nvGrpSpPr>
          <p:cNvPr id="2" name="Group 1"/>
          <p:cNvGrpSpPr/>
          <p:nvPr/>
        </p:nvGrpSpPr>
        <p:grpSpPr>
          <a:xfrm>
            <a:off x="6652629" y="4773377"/>
            <a:ext cx="2788875" cy="1066959"/>
            <a:chOff x="6652629" y="4773377"/>
            <a:chExt cx="2788875" cy="1066959"/>
          </a:xfrm>
        </p:grpSpPr>
        <p:sp>
          <p:nvSpPr>
            <p:cNvPr id="114" name="TextBox 113"/>
            <p:cNvSpPr txBox="1"/>
            <p:nvPr/>
          </p:nvSpPr>
          <p:spPr>
            <a:xfrm>
              <a:off x="8181549"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7F6000"/>
                  </a:solidFill>
                  <a:latin typeface="Century Gothic" panose="020B0502020202020204" pitchFamily="34" charset="0"/>
                </a:rPr>
                <a:t>37%     11</a:t>
              </a:r>
            </a:p>
            <a:p>
              <a:pPr algn="r">
                <a:lnSpc>
                  <a:spcPts val="1900"/>
                </a:lnSpc>
              </a:pPr>
              <a:r>
                <a:rPr lang="en-US" sz="1400" dirty="0">
                  <a:solidFill>
                    <a:srgbClr val="7F6000"/>
                  </a:solidFill>
                  <a:latin typeface="Century Gothic" panose="020B0502020202020204" pitchFamily="34" charset="0"/>
                </a:rPr>
                <a:t>39%     11</a:t>
              </a:r>
            </a:p>
            <a:p>
              <a:pPr algn="r">
                <a:lnSpc>
                  <a:spcPts val="1900"/>
                </a:lnSpc>
              </a:pPr>
              <a:r>
                <a:rPr lang="en-US" sz="1400" dirty="0">
                  <a:solidFill>
                    <a:srgbClr val="7F6000"/>
                  </a:solidFill>
                  <a:latin typeface="Century Gothic" panose="020B0502020202020204" pitchFamily="34" charset="0"/>
                </a:rPr>
                <a:t>49%     18</a:t>
              </a:r>
            </a:p>
            <a:p>
              <a:pPr algn="r">
                <a:lnSpc>
                  <a:spcPts val="1900"/>
                </a:lnSpc>
              </a:pPr>
              <a:r>
                <a:rPr lang="en-US" sz="1400" dirty="0">
                  <a:solidFill>
                    <a:srgbClr val="7F6000"/>
                  </a:solidFill>
                  <a:latin typeface="Century Gothic" panose="020B0502020202020204" pitchFamily="34" charset="0"/>
                </a:rPr>
                <a:t>61%     24</a:t>
              </a:r>
            </a:p>
          </p:txBody>
        </p:sp>
        <p:sp>
          <p:nvSpPr>
            <p:cNvPr id="115" name="TextBox 114"/>
            <p:cNvSpPr txBox="1"/>
            <p:nvPr/>
          </p:nvSpPr>
          <p:spPr>
            <a:xfrm>
              <a:off x="6652629" y="4773377"/>
              <a:ext cx="1259453" cy="1066959"/>
            </a:xfrm>
            <a:prstGeom prst="rect">
              <a:avLst/>
            </a:prstGeom>
            <a:noFill/>
            <a:ln w="3175">
              <a:noFill/>
            </a:ln>
          </p:spPr>
          <p:txBody>
            <a:bodyPr wrap="square" rtlCol="0">
              <a:spAutoFit/>
            </a:bodyPr>
            <a:lstStyle/>
            <a:p>
              <a:pPr algn="r">
                <a:lnSpc>
                  <a:spcPts val="1900"/>
                </a:lnSpc>
              </a:pPr>
              <a:r>
                <a:rPr lang="en-US" sz="1400" dirty="0">
                  <a:solidFill>
                    <a:srgbClr val="7F6000"/>
                  </a:solidFill>
                  <a:latin typeface="Century Gothic" panose="020B0502020202020204" pitchFamily="34" charset="0"/>
                </a:rPr>
                <a:t>18-24</a:t>
              </a:r>
            </a:p>
            <a:p>
              <a:pPr algn="r">
                <a:lnSpc>
                  <a:spcPts val="1900"/>
                </a:lnSpc>
              </a:pPr>
              <a:r>
                <a:rPr lang="en-US" sz="1400" dirty="0">
                  <a:solidFill>
                    <a:srgbClr val="7F6000"/>
                  </a:solidFill>
                  <a:latin typeface="Century Gothic" panose="020B0502020202020204" pitchFamily="34" charset="0"/>
                </a:rPr>
                <a:t>25-34</a:t>
              </a:r>
            </a:p>
            <a:p>
              <a:pPr algn="r">
                <a:lnSpc>
                  <a:spcPts val="1900"/>
                </a:lnSpc>
              </a:pPr>
              <a:r>
                <a:rPr lang="en-US" sz="1400" dirty="0">
                  <a:solidFill>
                    <a:srgbClr val="7F6000"/>
                  </a:solidFill>
                  <a:latin typeface="Century Gothic" panose="020B0502020202020204" pitchFamily="34" charset="0"/>
                </a:rPr>
                <a:t>35-54</a:t>
              </a:r>
            </a:p>
            <a:p>
              <a:pPr algn="r">
                <a:lnSpc>
                  <a:spcPts val="1900"/>
                </a:lnSpc>
              </a:pPr>
              <a:r>
                <a:rPr lang="en-US" sz="1400" dirty="0">
                  <a:solidFill>
                    <a:srgbClr val="7F6000"/>
                  </a:solidFill>
                  <a:latin typeface="Century Gothic" panose="020B0502020202020204" pitchFamily="34" charset="0"/>
                </a:rPr>
                <a:t>55+</a:t>
              </a:r>
            </a:p>
          </p:txBody>
        </p:sp>
      </p:grpSp>
      <p:pic>
        <p:nvPicPr>
          <p:cNvPr id="110" name="Picture 109"/>
          <p:cNvPicPr>
            <a:picLocks noChangeAspect="1"/>
          </p:cNvPicPr>
          <p:nvPr/>
        </p:nvPicPr>
        <p:blipFill>
          <a:blip r:embed="rId2"/>
          <a:stretch>
            <a:fillRect/>
          </a:stretch>
        </p:blipFill>
        <p:spPr>
          <a:xfrm>
            <a:off x="8007357" y="4544469"/>
            <a:ext cx="320094" cy="377030"/>
          </a:xfrm>
          <a:prstGeom prst="rect">
            <a:avLst/>
          </a:prstGeom>
        </p:spPr>
      </p:pic>
      <p:pic>
        <p:nvPicPr>
          <p:cNvPr id="111" name="Picture 110"/>
          <p:cNvPicPr>
            <a:picLocks noChangeAspect="1"/>
          </p:cNvPicPr>
          <p:nvPr/>
        </p:nvPicPr>
        <p:blipFill>
          <a:blip r:embed="rId3"/>
          <a:stretch>
            <a:fillRect/>
          </a:stretch>
        </p:blipFill>
        <p:spPr>
          <a:xfrm>
            <a:off x="8051075" y="4829775"/>
            <a:ext cx="232658" cy="232658"/>
          </a:xfrm>
          <a:prstGeom prst="rect">
            <a:avLst/>
          </a:prstGeom>
        </p:spPr>
      </p:pic>
      <p:pic>
        <p:nvPicPr>
          <p:cNvPr id="112" name="Picture 111"/>
          <p:cNvPicPr>
            <a:picLocks noChangeAspect="1"/>
          </p:cNvPicPr>
          <p:nvPr/>
        </p:nvPicPr>
        <p:blipFill>
          <a:blip r:embed="rId4"/>
          <a:stretch>
            <a:fillRect/>
          </a:stretch>
        </p:blipFill>
        <p:spPr>
          <a:xfrm>
            <a:off x="8051075" y="5063618"/>
            <a:ext cx="232658" cy="232658"/>
          </a:xfrm>
          <a:prstGeom prst="rect">
            <a:avLst/>
          </a:prstGeom>
        </p:spPr>
      </p:pic>
      <p:pic>
        <p:nvPicPr>
          <p:cNvPr id="125" name="Picture 124"/>
          <p:cNvPicPr>
            <a:picLocks noChangeAspect="1"/>
          </p:cNvPicPr>
          <p:nvPr/>
        </p:nvPicPr>
        <p:blipFill>
          <a:blip r:embed="rId5"/>
          <a:stretch>
            <a:fillRect/>
          </a:stretch>
        </p:blipFill>
        <p:spPr>
          <a:xfrm>
            <a:off x="8050278" y="5299659"/>
            <a:ext cx="234252" cy="232660"/>
          </a:xfrm>
          <a:prstGeom prst="rect">
            <a:avLst/>
          </a:prstGeom>
        </p:spPr>
      </p:pic>
      <p:pic>
        <p:nvPicPr>
          <p:cNvPr id="126" name="Picture 125"/>
          <p:cNvPicPr>
            <a:picLocks noChangeAspect="1"/>
          </p:cNvPicPr>
          <p:nvPr/>
        </p:nvPicPr>
        <p:blipFill>
          <a:blip r:embed="rId6"/>
          <a:stretch>
            <a:fillRect/>
          </a:stretch>
        </p:blipFill>
        <p:spPr>
          <a:xfrm>
            <a:off x="8050446" y="5542635"/>
            <a:ext cx="233916" cy="233916"/>
          </a:xfrm>
          <a:prstGeom prst="rect">
            <a:avLst/>
          </a:prstGeom>
        </p:spPr>
      </p:pic>
      <p:pic>
        <p:nvPicPr>
          <p:cNvPr id="130" name="Picture 129"/>
          <p:cNvPicPr>
            <a:picLocks noChangeAspect="1"/>
          </p:cNvPicPr>
          <p:nvPr/>
        </p:nvPicPr>
        <p:blipFill>
          <a:blip r:embed="rId6"/>
          <a:stretch>
            <a:fillRect/>
          </a:stretch>
        </p:blipFill>
        <p:spPr>
          <a:xfrm>
            <a:off x="481966" y="4214829"/>
            <a:ext cx="240952" cy="240952"/>
          </a:xfrm>
          <a:prstGeom prst="rect">
            <a:avLst/>
          </a:prstGeom>
        </p:spPr>
      </p:pic>
      <p:grpSp>
        <p:nvGrpSpPr>
          <p:cNvPr id="143" name="Group 142"/>
          <p:cNvGrpSpPr/>
          <p:nvPr/>
        </p:nvGrpSpPr>
        <p:grpSpPr>
          <a:xfrm>
            <a:off x="807031" y="4131764"/>
            <a:ext cx="5141703" cy="338554"/>
            <a:chOff x="6265558" y="-439484"/>
            <a:chExt cx="5141703" cy="338554"/>
          </a:xfrm>
        </p:grpSpPr>
        <p:sp>
          <p:nvSpPr>
            <p:cNvPr id="145" name="TextBox 144"/>
            <p:cNvSpPr txBox="1"/>
            <p:nvPr/>
          </p:nvSpPr>
          <p:spPr>
            <a:xfrm>
              <a:off x="6686840" y="-439484"/>
              <a:ext cx="4720421" cy="338554"/>
            </a:xfrm>
            <a:prstGeom prst="rect">
              <a:avLst/>
            </a:prstGeom>
            <a:solidFill>
              <a:schemeClr val="bg1"/>
            </a:solidFill>
          </p:spPr>
          <p:txBody>
            <a:bodyPr wrap="square" rtlCol="0">
              <a:spAutoFit/>
            </a:bodyPr>
            <a:lstStyle/>
            <a:p>
              <a:r>
                <a:rPr lang="en-US" sz="1600" dirty="0">
                  <a:solidFill>
                    <a:srgbClr val="7F6000"/>
                  </a:solidFill>
                  <a:latin typeface="Century Gothic" panose="020B0502020202020204" pitchFamily="34" charset="0"/>
                  <a:cs typeface="Courier New" pitchFamily="49" charset="0"/>
                </a:rPr>
                <a:t>Older demo is the heaviest Magazine reader. </a:t>
              </a:r>
            </a:p>
          </p:txBody>
        </p:sp>
        <p:cxnSp>
          <p:nvCxnSpPr>
            <p:cNvPr id="148" name="Straight Connector 147"/>
            <p:cNvCxnSpPr/>
            <p:nvPr/>
          </p:nvCxnSpPr>
          <p:spPr>
            <a:xfrm flipH="1" flipV="1">
              <a:off x="6265558" y="-254794"/>
              <a:ext cx="369157" cy="2102"/>
            </a:xfrm>
            <a:prstGeom prst="line">
              <a:avLst/>
            </a:prstGeom>
            <a:ln w="3175">
              <a:solidFill>
                <a:srgbClr val="7F6000"/>
              </a:solidFill>
            </a:ln>
          </p:spPr>
          <p:style>
            <a:lnRef idx="1">
              <a:schemeClr val="accent1"/>
            </a:lnRef>
            <a:fillRef idx="0">
              <a:schemeClr val="accent1"/>
            </a:fillRef>
            <a:effectRef idx="0">
              <a:schemeClr val="accent1"/>
            </a:effectRef>
            <a:fontRef idx="minor">
              <a:schemeClr val="tx1"/>
            </a:fontRef>
          </p:style>
        </p:cxnSp>
      </p:grpSp>
      <p:sp>
        <p:nvSpPr>
          <p:cNvPr id="132" name="TextBox 131"/>
          <p:cNvSpPr txBox="1"/>
          <p:nvPr/>
        </p:nvSpPr>
        <p:spPr>
          <a:xfrm>
            <a:off x="7518469" y="5853327"/>
            <a:ext cx="1253869" cy="246221"/>
          </a:xfrm>
          <a:prstGeom prst="rect">
            <a:avLst/>
          </a:prstGeom>
          <a:noFill/>
        </p:spPr>
        <p:txBody>
          <a:bodyPr wrap="none" rtlCol="0">
            <a:spAutoFit/>
          </a:bodyPr>
          <a:lstStyle/>
          <a:p>
            <a:pPr algn="ctr"/>
            <a:r>
              <a:rPr lang="en-US" sz="1000" dirty="0">
                <a:solidFill>
                  <a:srgbClr val="7F6000"/>
                </a:solidFill>
              </a:rPr>
              <a:t>Spring 2018 </a:t>
            </a:r>
            <a:r>
              <a:rPr lang="en-US" sz="1000" dirty="0" err="1">
                <a:solidFill>
                  <a:srgbClr val="7F6000"/>
                </a:solidFill>
              </a:rPr>
              <a:t>Vividata</a:t>
            </a:r>
            <a:endParaRPr lang="en-US" sz="1000" dirty="0">
              <a:solidFill>
                <a:srgbClr val="7F6000"/>
              </a:solidFill>
            </a:endParaRPr>
          </a:p>
        </p:txBody>
      </p:sp>
      <p:grpSp>
        <p:nvGrpSpPr>
          <p:cNvPr id="6" name="Group 5"/>
          <p:cNvGrpSpPr/>
          <p:nvPr/>
        </p:nvGrpSpPr>
        <p:grpSpPr>
          <a:xfrm>
            <a:off x="446930" y="6466801"/>
            <a:ext cx="231445" cy="231442"/>
            <a:chOff x="1452061" y="6054058"/>
            <a:chExt cx="231445" cy="231442"/>
          </a:xfrm>
        </p:grpSpPr>
        <p:sp>
          <p:nvSpPr>
            <p:cNvPr id="5" name="Oval 4"/>
            <p:cNvSpPr/>
            <p:nvPr/>
          </p:nvSpPr>
          <p:spPr>
            <a:xfrm>
              <a:off x="1452061" y="6054541"/>
              <a:ext cx="222164" cy="222164"/>
            </a:xfrm>
            <a:prstGeom prst="ellipse">
              <a:avLst/>
            </a:prstGeom>
            <a:solidFill>
              <a:schemeClr val="bg1"/>
            </a:solidFill>
            <a:ln w="3175">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Picture 126"/>
            <p:cNvPicPr>
              <a:picLocks noChangeAspect="1"/>
            </p:cNvPicPr>
            <p:nvPr/>
          </p:nvPicPr>
          <p:blipFill>
            <a:blip r:embed="rId3"/>
            <a:stretch>
              <a:fillRect/>
            </a:stretch>
          </p:blipFill>
          <p:spPr>
            <a:xfrm>
              <a:off x="1452064" y="6054058"/>
              <a:ext cx="231442" cy="231442"/>
            </a:xfrm>
            <a:prstGeom prst="rect">
              <a:avLst/>
            </a:prstGeom>
          </p:spPr>
        </p:pic>
      </p:grpSp>
      <p:pic>
        <p:nvPicPr>
          <p:cNvPr id="122" name="Picture 121">
            <a:extLst>
              <a:ext uri="{FF2B5EF4-FFF2-40B4-BE49-F238E27FC236}">
                <a16:creationId xmlns:a16="http://schemas.microsoft.com/office/drawing/2014/main" id="{5F789876-6A07-4F5F-9798-65B3E0C9AD80}"/>
              </a:ext>
            </a:extLst>
          </p:cNvPr>
          <p:cNvPicPr>
            <a:picLocks noChangeAspect="1"/>
          </p:cNvPicPr>
          <p:nvPr/>
        </p:nvPicPr>
        <p:blipFill>
          <a:blip r:embed="rId7"/>
          <a:stretch>
            <a:fillRect/>
          </a:stretch>
        </p:blipFill>
        <p:spPr>
          <a:xfrm>
            <a:off x="6339166" y="538891"/>
            <a:ext cx="307306" cy="361970"/>
          </a:xfrm>
          <a:prstGeom prst="rect">
            <a:avLst/>
          </a:prstGeom>
        </p:spPr>
      </p:pic>
      <p:pic>
        <p:nvPicPr>
          <p:cNvPr id="123" name="Picture 122">
            <a:extLst>
              <a:ext uri="{FF2B5EF4-FFF2-40B4-BE49-F238E27FC236}">
                <a16:creationId xmlns:a16="http://schemas.microsoft.com/office/drawing/2014/main" id="{70F6A0C7-EB98-43DE-B5A9-B96593D7FF4C}"/>
              </a:ext>
            </a:extLst>
          </p:cNvPr>
          <p:cNvPicPr>
            <a:picLocks noChangeAspect="1"/>
          </p:cNvPicPr>
          <p:nvPr/>
        </p:nvPicPr>
        <p:blipFill>
          <a:blip r:embed="rId8"/>
          <a:stretch>
            <a:fillRect/>
          </a:stretch>
        </p:blipFill>
        <p:spPr>
          <a:xfrm>
            <a:off x="3830927" y="1400894"/>
            <a:ext cx="313852" cy="369686"/>
          </a:xfrm>
          <a:prstGeom prst="rect">
            <a:avLst/>
          </a:prstGeom>
        </p:spPr>
      </p:pic>
      <p:grpSp>
        <p:nvGrpSpPr>
          <p:cNvPr id="3" name="Group 2">
            <a:extLst>
              <a:ext uri="{FF2B5EF4-FFF2-40B4-BE49-F238E27FC236}">
                <a16:creationId xmlns:a16="http://schemas.microsoft.com/office/drawing/2014/main" id="{B37EA9EE-CF55-4EA9-BA59-C74D13E5F15B}"/>
              </a:ext>
            </a:extLst>
          </p:cNvPr>
          <p:cNvGrpSpPr/>
          <p:nvPr/>
        </p:nvGrpSpPr>
        <p:grpSpPr>
          <a:xfrm>
            <a:off x="489342" y="4641335"/>
            <a:ext cx="521855" cy="1205734"/>
            <a:chOff x="489342" y="4641335"/>
            <a:chExt cx="521855" cy="1205734"/>
          </a:xfrm>
        </p:grpSpPr>
        <p:pic>
          <p:nvPicPr>
            <p:cNvPr id="124" name="Picture 123">
              <a:extLst>
                <a:ext uri="{FF2B5EF4-FFF2-40B4-BE49-F238E27FC236}">
                  <a16:creationId xmlns:a16="http://schemas.microsoft.com/office/drawing/2014/main" id="{381ACDD4-EA95-4C4B-8CC3-ADA776F13E1B}"/>
                </a:ext>
              </a:extLst>
            </p:cNvPr>
            <p:cNvPicPr>
              <a:picLocks noChangeAspect="1"/>
            </p:cNvPicPr>
            <p:nvPr/>
          </p:nvPicPr>
          <p:blipFill>
            <a:blip r:embed="rId9"/>
            <a:stretch>
              <a:fillRect/>
            </a:stretch>
          </p:blipFill>
          <p:spPr>
            <a:xfrm>
              <a:off x="554222" y="5616679"/>
              <a:ext cx="229526" cy="229526"/>
            </a:xfrm>
            <a:prstGeom prst="rect">
              <a:avLst/>
            </a:prstGeom>
          </p:spPr>
        </p:pic>
        <p:pic>
          <p:nvPicPr>
            <p:cNvPr id="131" name="Picture 130">
              <a:extLst>
                <a:ext uri="{FF2B5EF4-FFF2-40B4-BE49-F238E27FC236}">
                  <a16:creationId xmlns:a16="http://schemas.microsoft.com/office/drawing/2014/main" id="{4714F00A-BF18-46B6-9F0A-50E70D5AB0AB}"/>
                </a:ext>
              </a:extLst>
            </p:cNvPr>
            <p:cNvPicPr>
              <a:picLocks noChangeAspect="1"/>
            </p:cNvPicPr>
            <p:nvPr/>
          </p:nvPicPr>
          <p:blipFill>
            <a:blip r:embed="rId10"/>
            <a:stretch>
              <a:fillRect/>
            </a:stretch>
          </p:blipFill>
          <p:spPr>
            <a:xfrm>
              <a:off x="772303" y="4641335"/>
              <a:ext cx="238894" cy="238894"/>
            </a:xfrm>
            <a:prstGeom prst="rect">
              <a:avLst/>
            </a:prstGeom>
          </p:spPr>
        </p:pic>
        <p:pic>
          <p:nvPicPr>
            <p:cNvPr id="139" name="Picture 138">
              <a:extLst>
                <a:ext uri="{FF2B5EF4-FFF2-40B4-BE49-F238E27FC236}">
                  <a16:creationId xmlns:a16="http://schemas.microsoft.com/office/drawing/2014/main" id="{6BFDFEF9-9E76-4D38-BAF2-032415ED6265}"/>
                </a:ext>
              </a:extLst>
            </p:cNvPr>
            <p:cNvPicPr>
              <a:picLocks noChangeAspect="1"/>
            </p:cNvPicPr>
            <p:nvPr/>
          </p:nvPicPr>
          <p:blipFill>
            <a:blip r:embed="rId11"/>
            <a:stretch>
              <a:fillRect/>
            </a:stretch>
          </p:blipFill>
          <p:spPr>
            <a:xfrm>
              <a:off x="489342" y="5620953"/>
              <a:ext cx="224578" cy="226116"/>
            </a:xfrm>
            <a:prstGeom prst="rect">
              <a:avLst/>
            </a:prstGeom>
          </p:spPr>
        </p:pic>
        <p:pic>
          <p:nvPicPr>
            <p:cNvPr id="140" name="Picture 139">
              <a:extLst>
                <a:ext uri="{FF2B5EF4-FFF2-40B4-BE49-F238E27FC236}">
                  <a16:creationId xmlns:a16="http://schemas.microsoft.com/office/drawing/2014/main" id="{1CDD4827-4BF3-493E-9137-79C5685C5C36}"/>
                </a:ext>
              </a:extLst>
            </p:cNvPr>
            <p:cNvPicPr>
              <a:picLocks noChangeAspect="1"/>
            </p:cNvPicPr>
            <p:nvPr/>
          </p:nvPicPr>
          <p:blipFill>
            <a:blip r:embed="rId12"/>
            <a:stretch>
              <a:fillRect/>
            </a:stretch>
          </p:blipFill>
          <p:spPr>
            <a:xfrm>
              <a:off x="664860" y="4918867"/>
              <a:ext cx="302918" cy="356804"/>
            </a:xfrm>
            <a:prstGeom prst="rect">
              <a:avLst/>
            </a:prstGeom>
          </p:spPr>
        </p:pic>
        <p:pic>
          <p:nvPicPr>
            <p:cNvPr id="141" name="Picture 140">
              <a:extLst>
                <a:ext uri="{FF2B5EF4-FFF2-40B4-BE49-F238E27FC236}">
                  <a16:creationId xmlns:a16="http://schemas.microsoft.com/office/drawing/2014/main" id="{AD08F43D-9FE3-46C8-8D2F-1F66F53220B7}"/>
                </a:ext>
              </a:extLst>
            </p:cNvPr>
            <p:cNvPicPr>
              <a:picLocks noChangeAspect="1"/>
            </p:cNvPicPr>
            <p:nvPr/>
          </p:nvPicPr>
          <p:blipFill>
            <a:blip r:embed="rId13"/>
            <a:stretch>
              <a:fillRect/>
            </a:stretch>
          </p:blipFill>
          <p:spPr>
            <a:xfrm>
              <a:off x="580039" y="5400038"/>
              <a:ext cx="227964" cy="229526"/>
            </a:xfrm>
            <a:prstGeom prst="rect">
              <a:avLst/>
            </a:prstGeom>
          </p:spPr>
        </p:pic>
      </p:grpSp>
      <p:pic>
        <p:nvPicPr>
          <p:cNvPr id="142" name="Picture 141">
            <a:extLst>
              <a:ext uri="{FF2B5EF4-FFF2-40B4-BE49-F238E27FC236}">
                <a16:creationId xmlns:a16="http://schemas.microsoft.com/office/drawing/2014/main" id="{CA5B3A6B-42E5-4BD2-B291-2504F33C4504}"/>
              </a:ext>
            </a:extLst>
          </p:cNvPr>
          <p:cNvPicPr>
            <a:picLocks noChangeAspect="1"/>
          </p:cNvPicPr>
          <p:nvPr/>
        </p:nvPicPr>
        <p:blipFill>
          <a:blip r:embed="rId12"/>
          <a:stretch>
            <a:fillRect/>
          </a:stretch>
        </p:blipFill>
        <p:spPr>
          <a:xfrm>
            <a:off x="664656" y="4916953"/>
            <a:ext cx="302918" cy="356804"/>
          </a:xfrm>
          <a:prstGeom prst="rect">
            <a:avLst/>
          </a:prstGeom>
        </p:spPr>
      </p:pic>
      <p:pic>
        <p:nvPicPr>
          <p:cNvPr id="128" name="Picture 127"/>
          <p:cNvPicPr>
            <a:picLocks noChangeAspect="1"/>
          </p:cNvPicPr>
          <p:nvPr/>
        </p:nvPicPr>
        <p:blipFill>
          <a:blip r:embed="rId4"/>
          <a:stretch>
            <a:fillRect/>
          </a:stretch>
        </p:blipFill>
        <p:spPr>
          <a:xfrm>
            <a:off x="369168" y="6461577"/>
            <a:ext cx="231442" cy="231442"/>
          </a:xfrm>
          <a:prstGeom prst="rect">
            <a:avLst/>
          </a:prstGeom>
        </p:spPr>
      </p:pic>
      <p:pic>
        <p:nvPicPr>
          <p:cNvPr id="129" name="Picture 128"/>
          <p:cNvPicPr>
            <a:picLocks noChangeAspect="1"/>
          </p:cNvPicPr>
          <p:nvPr/>
        </p:nvPicPr>
        <p:blipFill>
          <a:blip r:embed="rId5"/>
          <a:stretch>
            <a:fillRect/>
          </a:stretch>
        </p:blipFill>
        <p:spPr>
          <a:xfrm>
            <a:off x="459836" y="5498216"/>
            <a:ext cx="233026" cy="231442"/>
          </a:xfrm>
          <a:prstGeom prst="rect">
            <a:avLst/>
          </a:prstGeom>
        </p:spPr>
      </p:pic>
      <p:pic>
        <p:nvPicPr>
          <p:cNvPr id="147" name="Picture 146"/>
          <p:cNvPicPr>
            <a:picLocks noChangeAspect="1"/>
          </p:cNvPicPr>
          <p:nvPr/>
        </p:nvPicPr>
        <p:blipFill>
          <a:blip r:embed="rId2"/>
          <a:stretch>
            <a:fillRect/>
          </a:stretch>
        </p:blipFill>
        <p:spPr>
          <a:xfrm>
            <a:off x="426761" y="5308292"/>
            <a:ext cx="329724" cy="388374"/>
          </a:xfrm>
          <a:prstGeom prst="rect">
            <a:avLst/>
          </a:prstGeom>
        </p:spPr>
      </p:pic>
    </p:spTree>
    <p:extLst>
      <p:ext uri="{BB962C8B-B14F-4D97-AF65-F5344CB8AC3E}">
        <p14:creationId xmlns:p14="http://schemas.microsoft.com/office/powerpoint/2010/main" val="2707856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500"/>
                                </p:stCondLst>
                                <p:childTnLst>
                                  <p:par>
                                    <p:cTn id="9" presetID="2" presetClass="entr" presetSubtype="4" fill="hold" nodeType="afterEffect" p14:presetBounceEnd="54000">
                                      <p:stCondLst>
                                        <p:cond delay="0"/>
                                      </p:stCondLst>
                                      <p:childTnLst>
                                        <p:set>
                                          <p:cBhvr>
                                            <p:cTn id="10" dur="1" fill="hold">
                                              <p:stCondLst>
                                                <p:cond delay="0"/>
                                              </p:stCondLst>
                                            </p:cTn>
                                            <p:tgtEl>
                                              <p:spTgt spid="110"/>
                                            </p:tgtEl>
                                            <p:attrNameLst>
                                              <p:attrName>style.visibility</p:attrName>
                                            </p:attrNameLst>
                                          </p:cBhvr>
                                          <p:to>
                                            <p:strVal val="visible"/>
                                          </p:to>
                                        </p:set>
                                        <p:anim calcmode="lin" valueType="num" p14:bounceEnd="54000">
                                          <p:cBhvr additive="base">
                                            <p:cTn id="11" dur="500" fill="hold"/>
                                            <p:tgtEl>
                                              <p:spTgt spid="110"/>
                                            </p:tgtEl>
                                            <p:attrNameLst>
                                              <p:attrName>ppt_x</p:attrName>
                                            </p:attrNameLst>
                                          </p:cBhvr>
                                          <p:tavLst>
                                            <p:tav tm="0">
                                              <p:val>
                                                <p:strVal val="#ppt_x"/>
                                              </p:val>
                                            </p:tav>
                                            <p:tav tm="100000">
                                              <p:val>
                                                <p:strVal val="#ppt_x"/>
                                              </p:val>
                                            </p:tav>
                                          </p:tavLst>
                                        </p:anim>
                                        <p:anim calcmode="lin" valueType="num" p14:bounceEnd="54000">
                                          <p:cBhvr additive="base">
                                            <p:cTn id="12" dur="500" fill="hold"/>
                                            <p:tgtEl>
                                              <p:spTgt spid="110"/>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8" fill="hold" nodeType="afterEffect" p14:presetBounceEnd="54000">
                                      <p:stCondLst>
                                        <p:cond delay="0"/>
                                      </p:stCondLst>
                                      <p:childTnLst>
                                        <p:set>
                                          <p:cBhvr>
                                            <p:cTn id="15" dur="1" fill="hold">
                                              <p:stCondLst>
                                                <p:cond delay="0"/>
                                              </p:stCondLst>
                                            </p:cTn>
                                            <p:tgtEl>
                                              <p:spTgt spid="147"/>
                                            </p:tgtEl>
                                            <p:attrNameLst>
                                              <p:attrName>style.visibility</p:attrName>
                                            </p:attrNameLst>
                                          </p:cBhvr>
                                          <p:to>
                                            <p:strVal val="visible"/>
                                          </p:to>
                                        </p:set>
                                        <p:anim calcmode="lin" valueType="num" p14:bounceEnd="54000">
                                          <p:cBhvr additive="base">
                                            <p:cTn id="16" dur="500" fill="hold"/>
                                            <p:tgtEl>
                                              <p:spTgt spid="147"/>
                                            </p:tgtEl>
                                            <p:attrNameLst>
                                              <p:attrName>ppt_x</p:attrName>
                                            </p:attrNameLst>
                                          </p:cBhvr>
                                          <p:tavLst>
                                            <p:tav tm="0">
                                              <p:val>
                                                <p:strVal val="0-#ppt_w/2"/>
                                              </p:val>
                                            </p:tav>
                                            <p:tav tm="100000">
                                              <p:val>
                                                <p:strVal val="#ppt_x"/>
                                              </p:val>
                                            </p:tav>
                                          </p:tavLst>
                                        </p:anim>
                                        <p:anim calcmode="lin" valueType="num" p14:bounceEnd="54000">
                                          <p:cBhvr additive="base">
                                            <p:cTn id="17" dur="500" fill="hold"/>
                                            <p:tgtEl>
                                              <p:spTgt spid="147"/>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54000">
                                      <p:stCondLst>
                                        <p:cond delay="0"/>
                                      </p:stCondLst>
                                      <p:childTnLst>
                                        <p:set>
                                          <p:cBhvr>
                                            <p:cTn id="25" dur="1" fill="hold">
                                              <p:stCondLst>
                                                <p:cond delay="0"/>
                                              </p:stCondLst>
                                            </p:cTn>
                                            <p:tgtEl>
                                              <p:spTgt spid="111"/>
                                            </p:tgtEl>
                                            <p:attrNameLst>
                                              <p:attrName>style.visibility</p:attrName>
                                            </p:attrNameLst>
                                          </p:cBhvr>
                                          <p:to>
                                            <p:strVal val="visible"/>
                                          </p:to>
                                        </p:set>
                                        <p:anim calcmode="lin" valueType="num" p14:bounceEnd="54000">
                                          <p:cBhvr additive="base">
                                            <p:cTn id="26" dur="500" fill="hold"/>
                                            <p:tgtEl>
                                              <p:spTgt spid="111"/>
                                            </p:tgtEl>
                                            <p:attrNameLst>
                                              <p:attrName>ppt_x</p:attrName>
                                            </p:attrNameLst>
                                          </p:cBhvr>
                                          <p:tavLst>
                                            <p:tav tm="0">
                                              <p:val>
                                                <p:strVal val="#ppt_x"/>
                                              </p:val>
                                            </p:tav>
                                            <p:tav tm="100000">
                                              <p:val>
                                                <p:strVal val="#ppt_x"/>
                                              </p:val>
                                            </p:tav>
                                          </p:tavLst>
                                        </p:anim>
                                        <p:anim calcmode="lin" valueType="num" p14:bounceEnd="54000">
                                          <p:cBhvr additive="base">
                                            <p:cTn id="27" dur="500" fill="hold"/>
                                            <p:tgtEl>
                                              <p:spTgt spid="111"/>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8" fill="hold" nodeType="afterEffect" p14:presetBounceEnd="62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62000">
                                          <p:cBhvr additive="base">
                                            <p:cTn id="31" dur="500" fill="hold"/>
                                            <p:tgtEl>
                                              <p:spTgt spid="6"/>
                                            </p:tgtEl>
                                            <p:attrNameLst>
                                              <p:attrName>ppt_x</p:attrName>
                                            </p:attrNameLst>
                                          </p:cBhvr>
                                          <p:tavLst>
                                            <p:tav tm="0">
                                              <p:val>
                                                <p:strVal val="0-#ppt_w/2"/>
                                              </p:val>
                                            </p:tav>
                                            <p:tav tm="100000">
                                              <p:val>
                                                <p:strVal val="#ppt_x"/>
                                              </p:val>
                                            </p:tav>
                                          </p:tavLst>
                                        </p:anim>
                                        <p:anim calcmode="lin" valueType="num" p14:bounceEnd="62000">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4" fill="hold" nodeType="afterEffect" p14:presetBounceEnd="54000">
                                      <p:stCondLst>
                                        <p:cond delay="0"/>
                                      </p:stCondLst>
                                      <p:childTnLst>
                                        <p:set>
                                          <p:cBhvr>
                                            <p:cTn id="35" dur="1" fill="hold">
                                              <p:stCondLst>
                                                <p:cond delay="0"/>
                                              </p:stCondLst>
                                            </p:cTn>
                                            <p:tgtEl>
                                              <p:spTgt spid="112"/>
                                            </p:tgtEl>
                                            <p:attrNameLst>
                                              <p:attrName>style.visibility</p:attrName>
                                            </p:attrNameLst>
                                          </p:cBhvr>
                                          <p:to>
                                            <p:strVal val="visible"/>
                                          </p:to>
                                        </p:set>
                                        <p:anim calcmode="lin" valueType="num" p14:bounceEnd="54000">
                                          <p:cBhvr additive="base">
                                            <p:cTn id="36" dur="500" fill="hold"/>
                                            <p:tgtEl>
                                              <p:spTgt spid="112"/>
                                            </p:tgtEl>
                                            <p:attrNameLst>
                                              <p:attrName>ppt_x</p:attrName>
                                            </p:attrNameLst>
                                          </p:cBhvr>
                                          <p:tavLst>
                                            <p:tav tm="0">
                                              <p:val>
                                                <p:strVal val="#ppt_x"/>
                                              </p:val>
                                            </p:tav>
                                            <p:tav tm="100000">
                                              <p:val>
                                                <p:strVal val="#ppt_x"/>
                                              </p:val>
                                            </p:tav>
                                          </p:tavLst>
                                        </p:anim>
                                        <p:anim calcmode="lin" valueType="num" p14:bounceEnd="54000">
                                          <p:cBhvr additive="base">
                                            <p:cTn id="37" dur="500" fill="hold"/>
                                            <p:tgtEl>
                                              <p:spTgt spid="112"/>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8" fill="hold" nodeType="afterEffect" p14:presetBounceEnd="54000">
                                      <p:stCondLst>
                                        <p:cond delay="0"/>
                                      </p:stCondLst>
                                      <p:childTnLst>
                                        <p:set>
                                          <p:cBhvr>
                                            <p:cTn id="40" dur="1" fill="hold">
                                              <p:stCondLst>
                                                <p:cond delay="0"/>
                                              </p:stCondLst>
                                            </p:cTn>
                                            <p:tgtEl>
                                              <p:spTgt spid="128"/>
                                            </p:tgtEl>
                                            <p:attrNameLst>
                                              <p:attrName>style.visibility</p:attrName>
                                            </p:attrNameLst>
                                          </p:cBhvr>
                                          <p:to>
                                            <p:strVal val="visible"/>
                                          </p:to>
                                        </p:set>
                                        <p:anim calcmode="lin" valueType="num" p14:bounceEnd="54000">
                                          <p:cBhvr additive="base">
                                            <p:cTn id="41" dur="500" fill="hold"/>
                                            <p:tgtEl>
                                              <p:spTgt spid="128"/>
                                            </p:tgtEl>
                                            <p:attrNameLst>
                                              <p:attrName>ppt_x</p:attrName>
                                            </p:attrNameLst>
                                          </p:cBhvr>
                                          <p:tavLst>
                                            <p:tav tm="0">
                                              <p:val>
                                                <p:strVal val="0-#ppt_w/2"/>
                                              </p:val>
                                            </p:tav>
                                            <p:tav tm="100000">
                                              <p:val>
                                                <p:strVal val="#ppt_x"/>
                                              </p:val>
                                            </p:tav>
                                          </p:tavLst>
                                        </p:anim>
                                        <p:anim calcmode="lin" valueType="num" p14:bounceEnd="54000">
                                          <p:cBhvr additive="base">
                                            <p:cTn id="42" dur="500" fill="hold"/>
                                            <p:tgtEl>
                                              <p:spTgt spid="128"/>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4" fill="hold" nodeType="afterEffect" p14:presetBounceEnd="54000">
                                      <p:stCondLst>
                                        <p:cond delay="0"/>
                                      </p:stCondLst>
                                      <p:childTnLst>
                                        <p:set>
                                          <p:cBhvr>
                                            <p:cTn id="45" dur="1" fill="hold">
                                              <p:stCondLst>
                                                <p:cond delay="0"/>
                                              </p:stCondLst>
                                            </p:cTn>
                                            <p:tgtEl>
                                              <p:spTgt spid="125"/>
                                            </p:tgtEl>
                                            <p:attrNameLst>
                                              <p:attrName>style.visibility</p:attrName>
                                            </p:attrNameLst>
                                          </p:cBhvr>
                                          <p:to>
                                            <p:strVal val="visible"/>
                                          </p:to>
                                        </p:set>
                                        <p:anim calcmode="lin" valueType="num" p14:bounceEnd="54000">
                                          <p:cBhvr additive="base">
                                            <p:cTn id="46" dur="500" fill="hold"/>
                                            <p:tgtEl>
                                              <p:spTgt spid="125"/>
                                            </p:tgtEl>
                                            <p:attrNameLst>
                                              <p:attrName>ppt_x</p:attrName>
                                            </p:attrNameLst>
                                          </p:cBhvr>
                                          <p:tavLst>
                                            <p:tav tm="0">
                                              <p:val>
                                                <p:strVal val="#ppt_x"/>
                                              </p:val>
                                            </p:tav>
                                            <p:tav tm="100000">
                                              <p:val>
                                                <p:strVal val="#ppt_x"/>
                                              </p:val>
                                            </p:tav>
                                          </p:tavLst>
                                        </p:anim>
                                        <p:anim calcmode="lin" valueType="num" p14:bounceEnd="54000">
                                          <p:cBhvr additive="base">
                                            <p:cTn id="47" dur="500" fill="hold"/>
                                            <p:tgtEl>
                                              <p:spTgt spid="125"/>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8" fill="hold" nodeType="afterEffect" p14:presetBounceEnd="54000">
                                      <p:stCondLst>
                                        <p:cond delay="0"/>
                                      </p:stCondLst>
                                      <p:childTnLst>
                                        <p:set>
                                          <p:cBhvr>
                                            <p:cTn id="50" dur="1" fill="hold">
                                              <p:stCondLst>
                                                <p:cond delay="0"/>
                                              </p:stCondLst>
                                            </p:cTn>
                                            <p:tgtEl>
                                              <p:spTgt spid="129"/>
                                            </p:tgtEl>
                                            <p:attrNameLst>
                                              <p:attrName>style.visibility</p:attrName>
                                            </p:attrNameLst>
                                          </p:cBhvr>
                                          <p:to>
                                            <p:strVal val="visible"/>
                                          </p:to>
                                        </p:set>
                                        <p:anim calcmode="lin" valueType="num" p14:bounceEnd="54000">
                                          <p:cBhvr additive="base">
                                            <p:cTn id="51" dur="500" fill="hold"/>
                                            <p:tgtEl>
                                              <p:spTgt spid="129"/>
                                            </p:tgtEl>
                                            <p:attrNameLst>
                                              <p:attrName>ppt_x</p:attrName>
                                            </p:attrNameLst>
                                          </p:cBhvr>
                                          <p:tavLst>
                                            <p:tav tm="0">
                                              <p:val>
                                                <p:strVal val="0-#ppt_w/2"/>
                                              </p:val>
                                            </p:tav>
                                            <p:tav tm="100000">
                                              <p:val>
                                                <p:strVal val="#ppt_x"/>
                                              </p:val>
                                            </p:tav>
                                          </p:tavLst>
                                        </p:anim>
                                        <p:anim calcmode="lin" valueType="num" p14:bounceEnd="54000">
                                          <p:cBhvr additive="base">
                                            <p:cTn id="52" dur="500" fill="hold"/>
                                            <p:tgtEl>
                                              <p:spTgt spid="129"/>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4" fill="hold" nodeType="afterEffect" p14:presetBounceEnd="54000">
                                      <p:stCondLst>
                                        <p:cond delay="0"/>
                                      </p:stCondLst>
                                      <p:childTnLst>
                                        <p:set>
                                          <p:cBhvr>
                                            <p:cTn id="55" dur="1" fill="hold">
                                              <p:stCondLst>
                                                <p:cond delay="0"/>
                                              </p:stCondLst>
                                            </p:cTn>
                                            <p:tgtEl>
                                              <p:spTgt spid="126"/>
                                            </p:tgtEl>
                                            <p:attrNameLst>
                                              <p:attrName>style.visibility</p:attrName>
                                            </p:attrNameLst>
                                          </p:cBhvr>
                                          <p:to>
                                            <p:strVal val="visible"/>
                                          </p:to>
                                        </p:set>
                                        <p:anim calcmode="lin" valueType="num" p14:bounceEnd="54000">
                                          <p:cBhvr additive="base">
                                            <p:cTn id="56" dur="500" fill="hold"/>
                                            <p:tgtEl>
                                              <p:spTgt spid="126"/>
                                            </p:tgtEl>
                                            <p:attrNameLst>
                                              <p:attrName>ppt_x</p:attrName>
                                            </p:attrNameLst>
                                          </p:cBhvr>
                                          <p:tavLst>
                                            <p:tav tm="0">
                                              <p:val>
                                                <p:strVal val="#ppt_x"/>
                                              </p:val>
                                            </p:tav>
                                            <p:tav tm="100000">
                                              <p:val>
                                                <p:strVal val="#ppt_x"/>
                                              </p:val>
                                            </p:tav>
                                          </p:tavLst>
                                        </p:anim>
                                        <p:anim calcmode="lin" valueType="num" p14:bounceEnd="54000">
                                          <p:cBhvr additive="base">
                                            <p:cTn id="57" dur="500" fill="hold"/>
                                            <p:tgtEl>
                                              <p:spTgt spid="126"/>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2" presetClass="entr" presetSubtype="8" fill="hold" nodeType="afterEffect" p14:presetBounceEnd="54000">
                                      <p:stCondLst>
                                        <p:cond delay="0"/>
                                      </p:stCondLst>
                                      <p:childTnLst>
                                        <p:set>
                                          <p:cBhvr>
                                            <p:cTn id="60" dur="1" fill="hold">
                                              <p:stCondLst>
                                                <p:cond delay="0"/>
                                              </p:stCondLst>
                                            </p:cTn>
                                            <p:tgtEl>
                                              <p:spTgt spid="130"/>
                                            </p:tgtEl>
                                            <p:attrNameLst>
                                              <p:attrName>style.visibility</p:attrName>
                                            </p:attrNameLst>
                                          </p:cBhvr>
                                          <p:to>
                                            <p:strVal val="visible"/>
                                          </p:to>
                                        </p:set>
                                        <p:anim calcmode="lin" valueType="num" p14:bounceEnd="54000">
                                          <p:cBhvr additive="base">
                                            <p:cTn id="61" dur="500" fill="hold"/>
                                            <p:tgtEl>
                                              <p:spTgt spid="130"/>
                                            </p:tgtEl>
                                            <p:attrNameLst>
                                              <p:attrName>ppt_x</p:attrName>
                                            </p:attrNameLst>
                                          </p:cBhvr>
                                          <p:tavLst>
                                            <p:tav tm="0">
                                              <p:val>
                                                <p:strVal val="0-#ppt_w/2"/>
                                              </p:val>
                                            </p:tav>
                                            <p:tav tm="100000">
                                              <p:val>
                                                <p:strVal val="#ppt_x"/>
                                              </p:val>
                                            </p:tav>
                                          </p:tavLst>
                                        </p:anim>
                                        <p:anim calcmode="lin" valueType="num" p14:bounceEnd="54000">
                                          <p:cBhvr additive="base">
                                            <p:cTn id="62" dur="500" fill="hold"/>
                                            <p:tgtEl>
                                              <p:spTgt spid="130"/>
                                            </p:tgtEl>
                                            <p:attrNameLst>
                                              <p:attrName>ppt_y</p:attrName>
                                            </p:attrNameLst>
                                          </p:cBhvr>
                                          <p:tavLst>
                                            <p:tav tm="0">
                                              <p:val>
                                                <p:strVal val="#ppt_y"/>
                                              </p:val>
                                            </p:tav>
                                            <p:tav tm="100000">
                                              <p:val>
                                                <p:strVal val="#ppt_y"/>
                                              </p:val>
                                            </p:tav>
                                          </p:tavLst>
                                        </p:anim>
                                      </p:childTnLst>
                                    </p:cTn>
                                  </p:par>
                                </p:childTnLst>
                              </p:cTn>
                            </p:par>
                            <p:par>
                              <p:cTn id="63" fill="hold">
                                <p:stCondLst>
                                  <p:cond delay="4000"/>
                                </p:stCondLst>
                                <p:childTnLst>
                                  <p:par>
                                    <p:cTn id="64" presetID="22" presetClass="entr" presetSubtype="8" fill="hold" nodeType="afterEffect">
                                      <p:stCondLst>
                                        <p:cond delay="0"/>
                                      </p:stCondLst>
                                      <p:childTnLst>
                                        <p:set>
                                          <p:cBhvr>
                                            <p:cTn id="65" dur="1" fill="hold">
                                              <p:stCondLst>
                                                <p:cond delay="0"/>
                                              </p:stCondLst>
                                            </p:cTn>
                                            <p:tgtEl>
                                              <p:spTgt spid="143"/>
                                            </p:tgtEl>
                                            <p:attrNameLst>
                                              <p:attrName>style.visibility</p:attrName>
                                            </p:attrNameLst>
                                          </p:cBhvr>
                                          <p:to>
                                            <p:strVal val="visible"/>
                                          </p:to>
                                        </p:set>
                                        <p:animEffect transition="in" filter="wipe(left)">
                                          <p:cBhvr>
                                            <p:cTn id="66" dur="10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500"/>
                                </p:stCondLst>
                                <p:childTnLst>
                                  <p:par>
                                    <p:cTn id="9" presetID="2" presetClass="entr" presetSubtype="4" fill="hold" nodeType="afterEffect">
                                      <p:stCondLst>
                                        <p:cond delay="0"/>
                                      </p:stCondLst>
                                      <p:childTnLst>
                                        <p:set>
                                          <p:cBhvr>
                                            <p:cTn id="10" dur="1" fill="hold">
                                              <p:stCondLst>
                                                <p:cond delay="0"/>
                                              </p:stCondLst>
                                            </p:cTn>
                                            <p:tgtEl>
                                              <p:spTgt spid="110"/>
                                            </p:tgtEl>
                                            <p:attrNameLst>
                                              <p:attrName>style.visibility</p:attrName>
                                            </p:attrNameLst>
                                          </p:cBhvr>
                                          <p:to>
                                            <p:strVal val="visible"/>
                                          </p:to>
                                        </p:set>
                                        <p:anim calcmode="lin" valueType="num">
                                          <p:cBhvr additive="base">
                                            <p:cTn id="11" dur="500" fill="hold"/>
                                            <p:tgtEl>
                                              <p:spTgt spid="110"/>
                                            </p:tgtEl>
                                            <p:attrNameLst>
                                              <p:attrName>ppt_x</p:attrName>
                                            </p:attrNameLst>
                                          </p:cBhvr>
                                          <p:tavLst>
                                            <p:tav tm="0">
                                              <p:val>
                                                <p:strVal val="#ppt_x"/>
                                              </p:val>
                                            </p:tav>
                                            <p:tav tm="100000">
                                              <p:val>
                                                <p:strVal val="#ppt_x"/>
                                              </p:val>
                                            </p:tav>
                                          </p:tavLst>
                                        </p:anim>
                                        <p:anim calcmode="lin" valueType="num">
                                          <p:cBhvr additive="base">
                                            <p:cTn id="12" dur="500" fill="hold"/>
                                            <p:tgtEl>
                                              <p:spTgt spid="110"/>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147"/>
                                            </p:tgtEl>
                                            <p:attrNameLst>
                                              <p:attrName>style.visibility</p:attrName>
                                            </p:attrNameLst>
                                          </p:cBhvr>
                                          <p:to>
                                            <p:strVal val="visible"/>
                                          </p:to>
                                        </p:set>
                                        <p:anim calcmode="lin" valueType="num">
                                          <p:cBhvr additive="base">
                                            <p:cTn id="16" dur="500" fill="hold"/>
                                            <p:tgtEl>
                                              <p:spTgt spid="147"/>
                                            </p:tgtEl>
                                            <p:attrNameLst>
                                              <p:attrName>ppt_x</p:attrName>
                                            </p:attrNameLst>
                                          </p:cBhvr>
                                          <p:tavLst>
                                            <p:tav tm="0">
                                              <p:val>
                                                <p:strVal val="0-#ppt_w/2"/>
                                              </p:val>
                                            </p:tav>
                                            <p:tav tm="100000">
                                              <p:val>
                                                <p:strVal val="#ppt_x"/>
                                              </p:val>
                                            </p:tav>
                                          </p:tavLst>
                                        </p:anim>
                                        <p:anim calcmode="lin" valueType="num">
                                          <p:cBhvr additive="base">
                                            <p:cTn id="17" dur="500" fill="hold"/>
                                            <p:tgtEl>
                                              <p:spTgt spid="147"/>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 calcmode="lin" valueType="num">
                                          <p:cBhvr additive="base">
                                            <p:cTn id="26" dur="500" fill="hold"/>
                                            <p:tgtEl>
                                              <p:spTgt spid="111"/>
                                            </p:tgtEl>
                                            <p:attrNameLst>
                                              <p:attrName>ppt_x</p:attrName>
                                            </p:attrNameLst>
                                          </p:cBhvr>
                                          <p:tavLst>
                                            <p:tav tm="0">
                                              <p:val>
                                                <p:strVal val="#ppt_x"/>
                                              </p:val>
                                            </p:tav>
                                            <p:tav tm="100000">
                                              <p:val>
                                                <p:strVal val="#ppt_x"/>
                                              </p:val>
                                            </p:tav>
                                          </p:tavLst>
                                        </p:anim>
                                        <p:anim calcmode="lin" valueType="num">
                                          <p:cBhvr additive="base">
                                            <p:cTn id="27" dur="500" fill="hold"/>
                                            <p:tgtEl>
                                              <p:spTgt spid="111"/>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4" fill="hold" nodeType="afterEffect">
                                      <p:stCondLst>
                                        <p:cond delay="0"/>
                                      </p:stCondLst>
                                      <p:childTnLst>
                                        <p:set>
                                          <p:cBhvr>
                                            <p:cTn id="35" dur="1" fill="hold">
                                              <p:stCondLst>
                                                <p:cond delay="0"/>
                                              </p:stCondLst>
                                            </p:cTn>
                                            <p:tgtEl>
                                              <p:spTgt spid="112"/>
                                            </p:tgtEl>
                                            <p:attrNameLst>
                                              <p:attrName>style.visibility</p:attrName>
                                            </p:attrNameLst>
                                          </p:cBhvr>
                                          <p:to>
                                            <p:strVal val="visible"/>
                                          </p:to>
                                        </p:set>
                                        <p:anim calcmode="lin" valueType="num">
                                          <p:cBhvr additive="base">
                                            <p:cTn id="36" dur="500" fill="hold"/>
                                            <p:tgtEl>
                                              <p:spTgt spid="112"/>
                                            </p:tgtEl>
                                            <p:attrNameLst>
                                              <p:attrName>ppt_x</p:attrName>
                                            </p:attrNameLst>
                                          </p:cBhvr>
                                          <p:tavLst>
                                            <p:tav tm="0">
                                              <p:val>
                                                <p:strVal val="#ppt_x"/>
                                              </p:val>
                                            </p:tav>
                                            <p:tav tm="100000">
                                              <p:val>
                                                <p:strVal val="#ppt_x"/>
                                              </p:val>
                                            </p:tav>
                                          </p:tavLst>
                                        </p:anim>
                                        <p:anim calcmode="lin" valueType="num">
                                          <p:cBhvr additive="base">
                                            <p:cTn id="37" dur="500" fill="hold"/>
                                            <p:tgtEl>
                                              <p:spTgt spid="112"/>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8" fill="hold" nodeType="afterEffect">
                                      <p:stCondLst>
                                        <p:cond delay="0"/>
                                      </p:stCondLst>
                                      <p:childTnLst>
                                        <p:set>
                                          <p:cBhvr>
                                            <p:cTn id="40" dur="1" fill="hold">
                                              <p:stCondLst>
                                                <p:cond delay="0"/>
                                              </p:stCondLst>
                                            </p:cTn>
                                            <p:tgtEl>
                                              <p:spTgt spid="128"/>
                                            </p:tgtEl>
                                            <p:attrNameLst>
                                              <p:attrName>style.visibility</p:attrName>
                                            </p:attrNameLst>
                                          </p:cBhvr>
                                          <p:to>
                                            <p:strVal val="visible"/>
                                          </p:to>
                                        </p:set>
                                        <p:anim calcmode="lin" valueType="num">
                                          <p:cBhvr additive="base">
                                            <p:cTn id="41" dur="500" fill="hold"/>
                                            <p:tgtEl>
                                              <p:spTgt spid="128"/>
                                            </p:tgtEl>
                                            <p:attrNameLst>
                                              <p:attrName>ppt_x</p:attrName>
                                            </p:attrNameLst>
                                          </p:cBhvr>
                                          <p:tavLst>
                                            <p:tav tm="0">
                                              <p:val>
                                                <p:strVal val="0-#ppt_w/2"/>
                                              </p:val>
                                            </p:tav>
                                            <p:tav tm="100000">
                                              <p:val>
                                                <p:strVal val="#ppt_x"/>
                                              </p:val>
                                            </p:tav>
                                          </p:tavLst>
                                        </p:anim>
                                        <p:anim calcmode="lin" valueType="num">
                                          <p:cBhvr additive="base">
                                            <p:cTn id="42" dur="500" fill="hold"/>
                                            <p:tgtEl>
                                              <p:spTgt spid="128"/>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4" fill="hold" nodeType="afterEffect">
                                      <p:stCondLst>
                                        <p:cond delay="0"/>
                                      </p:stCondLst>
                                      <p:childTnLst>
                                        <p:set>
                                          <p:cBhvr>
                                            <p:cTn id="45" dur="1" fill="hold">
                                              <p:stCondLst>
                                                <p:cond delay="0"/>
                                              </p:stCondLst>
                                            </p:cTn>
                                            <p:tgtEl>
                                              <p:spTgt spid="125"/>
                                            </p:tgtEl>
                                            <p:attrNameLst>
                                              <p:attrName>style.visibility</p:attrName>
                                            </p:attrNameLst>
                                          </p:cBhvr>
                                          <p:to>
                                            <p:strVal val="visible"/>
                                          </p:to>
                                        </p:set>
                                        <p:anim calcmode="lin" valueType="num">
                                          <p:cBhvr additive="base">
                                            <p:cTn id="46" dur="500" fill="hold"/>
                                            <p:tgtEl>
                                              <p:spTgt spid="125"/>
                                            </p:tgtEl>
                                            <p:attrNameLst>
                                              <p:attrName>ppt_x</p:attrName>
                                            </p:attrNameLst>
                                          </p:cBhvr>
                                          <p:tavLst>
                                            <p:tav tm="0">
                                              <p:val>
                                                <p:strVal val="#ppt_x"/>
                                              </p:val>
                                            </p:tav>
                                            <p:tav tm="100000">
                                              <p:val>
                                                <p:strVal val="#ppt_x"/>
                                              </p:val>
                                            </p:tav>
                                          </p:tavLst>
                                        </p:anim>
                                        <p:anim calcmode="lin" valueType="num">
                                          <p:cBhvr additive="base">
                                            <p:cTn id="47" dur="500" fill="hold"/>
                                            <p:tgtEl>
                                              <p:spTgt spid="125"/>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8" fill="hold" nodeType="afterEffect">
                                      <p:stCondLst>
                                        <p:cond delay="0"/>
                                      </p:stCondLst>
                                      <p:childTnLst>
                                        <p:set>
                                          <p:cBhvr>
                                            <p:cTn id="50" dur="1" fill="hold">
                                              <p:stCondLst>
                                                <p:cond delay="0"/>
                                              </p:stCondLst>
                                            </p:cTn>
                                            <p:tgtEl>
                                              <p:spTgt spid="129"/>
                                            </p:tgtEl>
                                            <p:attrNameLst>
                                              <p:attrName>style.visibility</p:attrName>
                                            </p:attrNameLst>
                                          </p:cBhvr>
                                          <p:to>
                                            <p:strVal val="visible"/>
                                          </p:to>
                                        </p:set>
                                        <p:anim calcmode="lin" valueType="num">
                                          <p:cBhvr additive="base">
                                            <p:cTn id="51" dur="500" fill="hold"/>
                                            <p:tgtEl>
                                              <p:spTgt spid="129"/>
                                            </p:tgtEl>
                                            <p:attrNameLst>
                                              <p:attrName>ppt_x</p:attrName>
                                            </p:attrNameLst>
                                          </p:cBhvr>
                                          <p:tavLst>
                                            <p:tav tm="0">
                                              <p:val>
                                                <p:strVal val="0-#ppt_w/2"/>
                                              </p:val>
                                            </p:tav>
                                            <p:tav tm="100000">
                                              <p:val>
                                                <p:strVal val="#ppt_x"/>
                                              </p:val>
                                            </p:tav>
                                          </p:tavLst>
                                        </p:anim>
                                        <p:anim calcmode="lin" valueType="num">
                                          <p:cBhvr additive="base">
                                            <p:cTn id="52" dur="500" fill="hold"/>
                                            <p:tgtEl>
                                              <p:spTgt spid="129"/>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4" fill="hold" nodeType="afterEffect">
                                      <p:stCondLst>
                                        <p:cond delay="0"/>
                                      </p:stCondLst>
                                      <p:childTnLst>
                                        <p:set>
                                          <p:cBhvr>
                                            <p:cTn id="55" dur="1" fill="hold">
                                              <p:stCondLst>
                                                <p:cond delay="0"/>
                                              </p:stCondLst>
                                            </p:cTn>
                                            <p:tgtEl>
                                              <p:spTgt spid="126"/>
                                            </p:tgtEl>
                                            <p:attrNameLst>
                                              <p:attrName>style.visibility</p:attrName>
                                            </p:attrNameLst>
                                          </p:cBhvr>
                                          <p:to>
                                            <p:strVal val="visible"/>
                                          </p:to>
                                        </p:set>
                                        <p:anim calcmode="lin" valueType="num">
                                          <p:cBhvr additive="base">
                                            <p:cTn id="56" dur="500" fill="hold"/>
                                            <p:tgtEl>
                                              <p:spTgt spid="126"/>
                                            </p:tgtEl>
                                            <p:attrNameLst>
                                              <p:attrName>ppt_x</p:attrName>
                                            </p:attrNameLst>
                                          </p:cBhvr>
                                          <p:tavLst>
                                            <p:tav tm="0">
                                              <p:val>
                                                <p:strVal val="#ppt_x"/>
                                              </p:val>
                                            </p:tav>
                                            <p:tav tm="100000">
                                              <p:val>
                                                <p:strVal val="#ppt_x"/>
                                              </p:val>
                                            </p:tav>
                                          </p:tavLst>
                                        </p:anim>
                                        <p:anim calcmode="lin" valueType="num">
                                          <p:cBhvr additive="base">
                                            <p:cTn id="57" dur="500" fill="hold"/>
                                            <p:tgtEl>
                                              <p:spTgt spid="126"/>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2" presetClass="entr" presetSubtype="8" fill="hold" nodeType="afterEffect">
                                      <p:stCondLst>
                                        <p:cond delay="0"/>
                                      </p:stCondLst>
                                      <p:childTnLst>
                                        <p:set>
                                          <p:cBhvr>
                                            <p:cTn id="60" dur="1" fill="hold">
                                              <p:stCondLst>
                                                <p:cond delay="0"/>
                                              </p:stCondLst>
                                            </p:cTn>
                                            <p:tgtEl>
                                              <p:spTgt spid="130"/>
                                            </p:tgtEl>
                                            <p:attrNameLst>
                                              <p:attrName>style.visibility</p:attrName>
                                            </p:attrNameLst>
                                          </p:cBhvr>
                                          <p:to>
                                            <p:strVal val="visible"/>
                                          </p:to>
                                        </p:set>
                                        <p:anim calcmode="lin" valueType="num">
                                          <p:cBhvr additive="base">
                                            <p:cTn id="61" dur="500" fill="hold"/>
                                            <p:tgtEl>
                                              <p:spTgt spid="130"/>
                                            </p:tgtEl>
                                            <p:attrNameLst>
                                              <p:attrName>ppt_x</p:attrName>
                                            </p:attrNameLst>
                                          </p:cBhvr>
                                          <p:tavLst>
                                            <p:tav tm="0">
                                              <p:val>
                                                <p:strVal val="0-#ppt_w/2"/>
                                              </p:val>
                                            </p:tav>
                                            <p:tav tm="100000">
                                              <p:val>
                                                <p:strVal val="#ppt_x"/>
                                              </p:val>
                                            </p:tav>
                                          </p:tavLst>
                                        </p:anim>
                                        <p:anim calcmode="lin" valueType="num">
                                          <p:cBhvr additive="base">
                                            <p:cTn id="62" dur="500" fill="hold"/>
                                            <p:tgtEl>
                                              <p:spTgt spid="130"/>
                                            </p:tgtEl>
                                            <p:attrNameLst>
                                              <p:attrName>ppt_y</p:attrName>
                                            </p:attrNameLst>
                                          </p:cBhvr>
                                          <p:tavLst>
                                            <p:tav tm="0">
                                              <p:val>
                                                <p:strVal val="#ppt_y"/>
                                              </p:val>
                                            </p:tav>
                                            <p:tav tm="100000">
                                              <p:val>
                                                <p:strVal val="#ppt_y"/>
                                              </p:val>
                                            </p:tav>
                                          </p:tavLst>
                                        </p:anim>
                                      </p:childTnLst>
                                    </p:cTn>
                                  </p:par>
                                </p:childTnLst>
                              </p:cTn>
                            </p:par>
                            <p:par>
                              <p:cTn id="63" fill="hold">
                                <p:stCondLst>
                                  <p:cond delay="4000"/>
                                </p:stCondLst>
                                <p:childTnLst>
                                  <p:par>
                                    <p:cTn id="64" presetID="22" presetClass="entr" presetSubtype="8" fill="hold" nodeType="afterEffect">
                                      <p:stCondLst>
                                        <p:cond delay="0"/>
                                      </p:stCondLst>
                                      <p:childTnLst>
                                        <p:set>
                                          <p:cBhvr>
                                            <p:cTn id="65" dur="1" fill="hold">
                                              <p:stCondLst>
                                                <p:cond delay="0"/>
                                              </p:stCondLst>
                                            </p:cTn>
                                            <p:tgtEl>
                                              <p:spTgt spid="143"/>
                                            </p:tgtEl>
                                            <p:attrNameLst>
                                              <p:attrName>style.visibility</p:attrName>
                                            </p:attrNameLst>
                                          </p:cBhvr>
                                          <p:to>
                                            <p:strVal val="visible"/>
                                          </p:to>
                                        </p:set>
                                        <p:animEffect transition="in" filter="wipe(left)">
                                          <p:cBhvr>
                                            <p:cTn id="66" dur="10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sp>
        <p:nvSpPr>
          <p:cNvPr id="98" name="Rectangle 97"/>
          <p:cNvSpPr/>
          <p:nvPr/>
        </p:nvSpPr>
        <p:spPr>
          <a:xfrm>
            <a:off x="6428485" y="3693172"/>
            <a:ext cx="3399918" cy="2576252"/>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6869810" y="3803324"/>
            <a:ext cx="2517268" cy="738664"/>
          </a:xfrm>
          <a:prstGeom prst="rect">
            <a:avLst/>
          </a:prstGeom>
          <a:noFill/>
          <a:ln w="3175">
            <a:noFill/>
          </a:ln>
        </p:spPr>
        <p:txBody>
          <a:bodyPr wrap="square" rtlCol="0">
            <a:spAutoFit/>
          </a:bodyPr>
          <a:lstStyle/>
          <a:p>
            <a:pPr algn="ctr"/>
            <a:r>
              <a:rPr lang="en-US" sz="1400" dirty="0">
                <a:solidFill>
                  <a:srgbClr val="548235"/>
                </a:solidFill>
                <a:latin typeface="Century Gothic" panose="020B0502020202020204" pitchFamily="34" charset="0"/>
              </a:rPr>
              <a:t>Adults </a:t>
            </a:r>
            <a:r>
              <a:rPr lang="en-US" sz="1400" b="1" u="sng" dirty="0">
                <a:solidFill>
                  <a:srgbClr val="548235"/>
                </a:solidFill>
                <a:latin typeface="Century Gothic" panose="020B0502020202020204" pitchFamily="34" charset="0"/>
              </a:rPr>
              <a:t>2018</a:t>
            </a:r>
            <a:r>
              <a:rPr lang="en-US" sz="1400" baseline="30000" dirty="0">
                <a:solidFill>
                  <a:srgbClr val="548235"/>
                </a:solidFill>
                <a:latin typeface="Century Gothic" panose="020B0502020202020204" pitchFamily="34" charset="0"/>
              </a:rPr>
              <a:t> </a:t>
            </a:r>
            <a:r>
              <a:rPr lang="en-US" sz="1400" dirty="0">
                <a:solidFill>
                  <a:srgbClr val="548235"/>
                </a:solidFill>
                <a:latin typeface="Century Gothic" panose="020B0502020202020204" pitchFamily="34" charset="0"/>
              </a:rPr>
              <a:t>Weekly Reach/Minutes</a:t>
            </a:r>
          </a:p>
          <a:p>
            <a:pPr algn="ctr"/>
            <a:r>
              <a:rPr lang="en-US" sz="1400" b="1" dirty="0">
                <a:solidFill>
                  <a:srgbClr val="548235"/>
                </a:solidFill>
                <a:latin typeface="Century Gothic" panose="020B0502020202020204" pitchFamily="34" charset="0"/>
              </a:rPr>
              <a:t>INTERNET</a:t>
            </a:r>
          </a:p>
        </p:txBody>
      </p:sp>
      <p:sp>
        <p:nvSpPr>
          <p:cNvPr id="100" name="TextBox 99"/>
          <p:cNvSpPr txBox="1"/>
          <p:nvPr/>
        </p:nvSpPr>
        <p:spPr>
          <a:xfrm>
            <a:off x="832998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90%   1,328</a:t>
            </a:r>
          </a:p>
        </p:txBody>
      </p:sp>
      <p:sp>
        <p:nvSpPr>
          <p:cNvPr id="101" name="TextBox 100"/>
          <p:cNvSpPr txBox="1"/>
          <p:nvPr/>
        </p:nvSpPr>
        <p:spPr>
          <a:xfrm>
            <a:off x="6654555" y="4546392"/>
            <a:ext cx="1259453" cy="33598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18+</a:t>
            </a:r>
          </a:p>
        </p:txBody>
      </p:sp>
      <p:grpSp>
        <p:nvGrpSpPr>
          <p:cNvPr id="2" name="Group 1"/>
          <p:cNvGrpSpPr/>
          <p:nvPr/>
        </p:nvGrpSpPr>
        <p:grpSpPr>
          <a:xfrm>
            <a:off x="6652629" y="4773377"/>
            <a:ext cx="2884125" cy="1066959"/>
            <a:chOff x="6652629" y="4773377"/>
            <a:chExt cx="2884125" cy="1066959"/>
          </a:xfrm>
        </p:grpSpPr>
        <p:sp>
          <p:nvSpPr>
            <p:cNvPr id="114" name="TextBox 113"/>
            <p:cNvSpPr txBox="1"/>
            <p:nvPr/>
          </p:nvSpPr>
          <p:spPr>
            <a:xfrm>
              <a:off x="8276799"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96%   1,741</a:t>
              </a:r>
            </a:p>
            <a:p>
              <a:pPr algn="r">
                <a:lnSpc>
                  <a:spcPts val="1900"/>
                </a:lnSpc>
              </a:pPr>
              <a:r>
                <a:rPr lang="en-US" sz="1400" dirty="0">
                  <a:solidFill>
                    <a:srgbClr val="548235"/>
                  </a:solidFill>
                  <a:latin typeface="Century Gothic" panose="020B0502020202020204" pitchFamily="34" charset="0"/>
                </a:rPr>
                <a:t>98%   1,596</a:t>
              </a:r>
            </a:p>
            <a:p>
              <a:pPr algn="r">
                <a:lnSpc>
                  <a:spcPts val="1900"/>
                </a:lnSpc>
              </a:pPr>
              <a:r>
                <a:rPr lang="en-US" sz="1400" dirty="0">
                  <a:solidFill>
                    <a:srgbClr val="548235"/>
                  </a:solidFill>
                  <a:latin typeface="Century Gothic" panose="020B0502020202020204" pitchFamily="34" charset="0"/>
                </a:rPr>
                <a:t>100%   1,703</a:t>
              </a:r>
            </a:p>
            <a:p>
              <a:pPr algn="r">
                <a:lnSpc>
                  <a:spcPts val="1900"/>
                </a:lnSpc>
              </a:pPr>
              <a:r>
                <a:rPr lang="en-US" sz="1400" dirty="0">
                  <a:solidFill>
                    <a:srgbClr val="548235"/>
                  </a:solidFill>
                  <a:latin typeface="Century Gothic" panose="020B0502020202020204" pitchFamily="34" charset="0"/>
                </a:rPr>
                <a:t>72%      747</a:t>
              </a:r>
            </a:p>
          </p:txBody>
        </p:sp>
        <p:sp>
          <p:nvSpPr>
            <p:cNvPr id="115" name="TextBox 114"/>
            <p:cNvSpPr txBox="1"/>
            <p:nvPr/>
          </p:nvSpPr>
          <p:spPr>
            <a:xfrm>
              <a:off x="6652629" y="4773377"/>
              <a:ext cx="1259453" cy="106695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18-24</a:t>
              </a:r>
            </a:p>
            <a:p>
              <a:pPr algn="r">
                <a:lnSpc>
                  <a:spcPts val="1900"/>
                </a:lnSpc>
              </a:pPr>
              <a:r>
                <a:rPr lang="en-US" sz="1400" dirty="0">
                  <a:solidFill>
                    <a:srgbClr val="548235"/>
                  </a:solidFill>
                  <a:latin typeface="Century Gothic" panose="020B0502020202020204" pitchFamily="34" charset="0"/>
                </a:rPr>
                <a:t>25-34</a:t>
              </a:r>
            </a:p>
            <a:p>
              <a:pPr algn="r">
                <a:lnSpc>
                  <a:spcPts val="1900"/>
                </a:lnSpc>
              </a:pPr>
              <a:r>
                <a:rPr lang="en-US" sz="1400" dirty="0">
                  <a:solidFill>
                    <a:srgbClr val="548235"/>
                  </a:solidFill>
                  <a:latin typeface="Century Gothic" panose="020B0502020202020204" pitchFamily="34" charset="0"/>
                </a:rPr>
                <a:t>35-54</a:t>
              </a:r>
            </a:p>
            <a:p>
              <a:pPr algn="r">
                <a:lnSpc>
                  <a:spcPts val="1900"/>
                </a:lnSpc>
              </a:pPr>
              <a:r>
                <a:rPr lang="en-US" sz="1400" dirty="0">
                  <a:solidFill>
                    <a:srgbClr val="548235"/>
                  </a:solidFill>
                  <a:latin typeface="Century Gothic" panose="020B0502020202020204" pitchFamily="34" charset="0"/>
                </a:rPr>
                <a:t>55+</a:t>
              </a:r>
            </a:p>
          </p:txBody>
        </p:sp>
      </p:grpSp>
      <p:pic>
        <p:nvPicPr>
          <p:cNvPr id="131" name="Picture 130"/>
          <p:cNvPicPr>
            <a:picLocks noChangeAspect="1"/>
          </p:cNvPicPr>
          <p:nvPr/>
        </p:nvPicPr>
        <p:blipFill>
          <a:blip r:embed="rId2"/>
          <a:stretch>
            <a:fillRect/>
          </a:stretch>
        </p:blipFill>
        <p:spPr>
          <a:xfrm>
            <a:off x="8009005" y="4533226"/>
            <a:ext cx="323930" cy="381556"/>
          </a:xfrm>
          <a:prstGeom prst="rect">
            <a:avLst/>
          </a:prstGeom>
        </p:spPr>
      </p:pic>
      <p:pic>
        <p:nvPicPr>
          <p:cNvPr id="132" name="Picture 131"/>
          <p:cNvPicPr>
            <a:picLocks noChangeAspect="1"/>
          </p:cNvPicPr>
          <p:nvPr/>
        </p:nvPicPr>
        <p:blipFill>
          <a:blip r:embed="rId3"/>
          <a:stretch>
            <a:fillRect/>
          </a:stretch>
        </p:blipFill>
        <p:spPr>
          <a:xfrm>
            <a:off x="8050069" y="4816977"/>
            <a:ext cx="241802" cy="240158"/>
          </a:xfrm>
          <a:prstGeom prst="rect">
            <a:avLst/>
          </a:prstGeom>
        </p:spPr>
      </p:pic>
      <p:pic>
        <p:nvPicPr>
          <p:cNvPr id="138" name="Picture 137"/>
          <p:cNvPicPr>
            <a:picLocks noChangeAspect="1"/>
          </p:cNvPicPr>
          <p:nvPr/>
        </p:nvPicPr>
        <p:blipFill>
          <a:blip r:embed="rId4"/>
          <a:stretch>
            <a:fillRect/>
          </a:stretch>
        </p:blipFill>
        <p:spPr>
          <a:xfrm>
            <a:off x="8050892" y="5056232"/>
            <a:ext cx="240156" cy="240156"/>
          </a:xfrm>
          <a:prstGeom prst="rect">
            <a:avLst/>
          </a:prstGeom>
        </p:spPr>
      </p:pic>
      <p:pic>
        <p:nvPicPr>
          <p:cNvPr id="144" name="Picture 143"/>
          <p:cNvPicPr>
            <a:picLocks noChangeAspect="1"/>
          </p:cNvPicPr>
          <p:nvPr/>
        </p:nvPicPr>
        <p:blipFill>
          <a:blip r:embed="rId5"/>
          <a:stretch>
            <a:fillRect/>
          </a:stretch>
        </p:blipFill>
        <p:spPr>
          <a:xfrm>
            <a:off x="8050069" y="5299192"/>
            <a:ext cx="241802" cy="240158"/>
          </a:xfrm>
          <a:prstGeom prst="rect">
            <a:avLst/>
          </a:prstGeom>
        </p:spPr>
      </p:pic>
      <p:pic>
        <p:nvPicPr>
          <p:cNvPr id="149" name="Picture 148"/>
          <p:cNvPicPr>
            <a:picLocks noChangeAspect="1"/>
          </p:cNvPicPr>
          <p:nvPr/>
        </p:nvPicPr>
        <p:blipFill>
          <a:blip r:embed="rId6"/>
          <a:stretch>
            <a:fillRect/>
          </a:stretch>
        </p:blipFill>
        <p:spPr>
          <a:xfrm>
            <a:off x="8052611" y="5543423"/>
            <a:ext cx="236718" cy="238274"/>
          </a:xfrm>
          <a:prstGeom prst="rect">
            <a:avLst/>
          </a:prstGeom>
        </p:spPr>
      </p:pic>
      <p:pic>
        <p:nvPicPr>
          <p:cNvPr id="153" name="Picture 152"/>
          <p:cNvPicPr>
            <a:picLocks noChangeAspect="1"/>
          </p:cNvPicPr>
          <p:nvPr/>
        </p:nvPicPr>
        <p:blipFill>
          <a:blip r:embed="rId6"/>
          <a:stretch>
            <a:fillRect/>
          </a:stretch>
        </p:blipFill>
        <p:spPr>
          <a:xfrm>
            <a:off x="3308601" y="3037919"/>
            <a:ext cx="258816" cy="260520"/>
          </a:xfrm>
          <a:prstGeom prst="rect">
            <a:avLst/>
          </a:prstGeom>
        </p:spPr>
      </p:pic>
      <p:pic>
        <p:nvPicPr>
          <p:cNvPr id="148" name="Picture 147"/>
          <p:cNvPicPr>
            <a:picLocks noChangeAspect="1"/>
          </p:cNvPicPr>
          <p:nvPr/>
        </p:nvPicPr>
        <p:blipFill>
          <a:blip r:embed="rId2"/>
          <a:stretch>
            <a:fillRect/>
          </a:stretch>
        </p:blipFill>
        <p:spPr>
          <a:xfrm>
            <a:off x="5418138" y="1031587"/>
            <a:ext cx="354170" cy="417172"/>
          </a:xfrm>
          <a:prstGeom prst="rect">
            <a:avLst/>
          </a:prstGeom>
        </p:spPr>
      </p:pic>
      <p:pic>
        <p:nvPicPr>
          <p:cNvPr id="151" name="Picture 150"/>
          <p:cNvPicPr>
            <a:picLocks noChangeAspect="1"/>
          </p:cNvPicPr>
          <p:nvPr/>
        </p:nvPicPr>
        <p:blipFill>
          <a:blip r:embed="rId4"/>
          <a:stretch>
            <a:fillRect/>
          </a:stretch>
        </p:blipFill>
        <p:spPr>
          <a:xfrm>
            <a:off x="6576883" y="264988"/>
            <a:ext cx="248602" cy="248602"/>
          </a:xfrm>
          <a:prstGeom prst="rect">
            <a:avLst/>
          </a:prstGeom>
        </p:spPr>
      </p:pic>
      <p:pic>
        <p:nvPicPr>
          <p:cNvPr id="152" name="Picture 151"/>
          <p:cNvPicPr>
            <a:picLocks noChangeAspect="1"/>
          </p:cNvPicPr>
          <p:nvPr/>
        </p:nvPicPr>
        <p:blipFill>
          <a:blip r:embed="rId5"/>
          <a:stretch>
            <a:fillRect/>
          </a:stretch>
        </p:blipFill>
        <p:spPr>
          <a:xfrm>
            <a:off x="6916443" y="50644"/>
            <a:ext cx="250306" cy="248602"/>
          </a:xfrm>
          <a:prstGeom prst="rect">
            <a:avLst/>
          </a:prstGeom>
        </p:spPr>
      </p:pic>
      <p:pic>
        <p:nvPicPr>
          <p:cNvPr id="154" name="Picture 153"/>
          <p:cNvPicPr>
            <a:picLocks noChangeAspect="1"/>
          </p:cNvPicPr>
          <p:nvPr/>
        </p:nvPicPr>
        <p:blipFill>
          <a:blip r:embed="rId7"/>
          <a:stretch>
            <a:fillRect/>
          </a:stretch>
        </p:blipFill>
        <p:spPr>
          <a:xfrm>
            <a:off x="7070357" y="457156"/>
            <a:ext cx="257022" cy="255276"/>
          </a:xfrm>
          <a:prstGeom prst="rect">
            <a:avLst/>
          </a:prstGeom>
        </p:spPr>
      </p:pic>
      <p:grpSp>
        <p:nvGrpSpPr>
          <p:cNvPr id="116" name="Group 115"/>
          <p:cNvGrpSpPr/>
          <p:nvPr/>
        </p:nvGrpSpPr>
        <p:grpSpPr>
          <a:xfrm>
            <a:off x="6767754" y="389058"/>
            <a:ext cx="2464716" cy="1767426"/>
            <a:chOff x="6194187" y="-140257"/>
            <a:chExt cx="2464716" cy="1767426"/>
          </a:xfrm>
        </p:grpSpPr>
        <p:sp>
          <p:nvSpPr>
            <p:cNvPr id="122" name="TextBox 121"/>
            <p:cNvSpPr txBox="1"/>
            <p:nvPr/>
          </p:nvSpPr>
          <p:spPr>
            <a:xfrm>
              <a:off x="6329734" y="1288615"/>
              <a:ext cx="2329169" cy="338554"/>
            </a:xfrm>
            <a:prstGeom prst="rect">
              <a:avLst/>
            </a:prstGeom>
            <a:solidFill>
              <a:schemeClr val="bg1"/>
            </a:solidFill>
          </p:spPr>
          <p:txBody>
            <a:bodyPr wrap="square" rtlCol="0">
              <a:spAutoFit/>
            </a:bodyPr>
            <a:lstStyle/>
            <a:p>
              <a:r>
                <a:rPr lang="en-US" sz="1600" dirty="0">
                  <a:solidFill>
                    <a:srgbClr val="548235"/>
                  </a:solidFill>
                  <a:latin typeface="Century Gothic" panose="020B0502020202020204" pitchFamily="34" charset="0"/>
                  <a:cs typeface="Courier New" pitchFamily="49" charset="0"/>
                </a:rPr>
                <a:t>Strong youth skew.</a:t>
              </a:r>
            </a:p>
          </p:txBody>
        </p:sp>
        <p:cxnSp>
          <p:nvCxnSpPr>
            <p:cNvPr id="123" name="Straight Connector 122"/>
            <p:cNvCxnSpPr>
              <a:cxnSpLocks/>
            </p:cNvCxnSpPr>
            <p:nvPr/>
          </p:nvCxnSpPr>
          <p:spPr>
            <a:xfrm flipV="1">
              <a:off x="6346847" y="300315"/>
              <a:ext cx="222938" cy="1002529"/>
            </a:xfrm>
            <a:prstGeom prst="line">
              <a:avLst/>
            </a:prstGeom>
            <a:ln w="3175">
              <a:solidFill>
                <a:srgbClr val="548235"/>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cxnSpLocks/>
            </p:cNvCxnSpPr>
            <p:nvPr/>
          </p:nvCxnSpPr>
          <p:spPr>
            <a:xfrm flipV="1">
              <a:off x="6354515" y="-140257"/>
              <a:ext cx="47619" cy="1426340"/>
            </a:xfrm>
            <a:prstGeom prst="line">
              <a:avLst/>
            </a:prstGeom>
            <a:ln w="3175">
              <a:solidFill>
                <a:srgbClr val="548235"/>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flipV="1">
              <a:off x="6194187" y="38922"/>
              <a:ext cx="170583" cy="1244937"/>
            </a:xfrm>
            <a:prstGeom prst="line">
              <a:avLst/>
            </a:prstGeom>
            <a:ln w="3175">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3653738" y="3127494"/>
            <a:ext cx="3312960" cy="584775"/>
            <a:chOff x="6322193" y="936182"/>
            <a:chExt cx="3312960" cy="584775"/>
          </a:xfrm>
        </p:grpSpPr>
        <p:sp>
          <p:nvSpPr>
            <p:cNvPr id="127" name="TextBox 126"/>
            <p:cNvSpPr txBox="1"/>
            <p:nvPr/>
          </p:nvSpPr>
          <p:spPr>
            <a:xfrm>
              <a:off x="7015642" y="936182"/>
              <a:ext cx="2619511" cy="584775"/>
            </a:xfrm>
            <a:prstGeom prst="rect">
              <a:avLst/>
            </a:prstGeom>
            <a:solidFill>
              <a:schemeClr val="bg1"/>
            </a:solidFill>
          </p:spPr>
          <p:txBody>
            <a:bodyPr wrap="square" rtlCol="0">
              <a:spAutoFit/>
            </a:bodyPr>
            <a:lstStyle/>
            <a:p>
              <a:r>
                <a:rPr lang="en-US" sz="1600" dirty="0">
                  <a:solidFill>
                    <a:srgbClr val="548235"/>
                  </a:solidFill>
                  <a:latin typeface="Century Gothic" panose="020B0502020202020204" pitchFamily="34" charset="0"/>
                  <a:cs typeface="Courier New" pitchFamily="49" charset="0"/>
                </a:rPr>
                <a:t>55+ year old adults still </a:t>
              </a:r>
            </a:p>
            <a:p>
              <a:r>
                <a:rPr lang="en-US" sz="1600" dirty="0">
                  <a:solidFill>
                    <a:srgbClr val="548235"/>
                  </a:solidFill>
                  <a:latin typeface="Century Gothic" panose="020B0502020202020204" pitchFamily="34" charset="0"/>
                  <a:cs typeface="Courier New" pitchFamily="49" charset="0"/>
                </a:rPr>
                <a:t> light Internet users.</a:t>
              </a:r>
            </a:p>
          </p:txBody>
        </p:sp>
        <p:cxnSp>
          <p:nvCxnSpPr>
            <p:cNvPr id="128" name="Straight Connector 127"/>
            <p:cNvCxnSpPr/>
            <p:nvPr/>
          </p:nvCxnSpPr>
          <p:spPr>
            <a:xfrm flipH="1" flipV="1">
              <a:off x="6322193" y="1033655"/>
              <a:ext cx="736266" cy="33569"/>
            </a:xfrm>
            <a:prstGeom prst="line">
              <a:avLst/>
            </a:prstGeom>
            <a:ln w="3175">
              <a:solidFill>
                <a:srgbClr val="548235"/>
              </a:solidFill>
            </a:ln>
          </p:spPr>
          <p:style>
            <a:lnRef idx="1">
              <a:schemeClr val="accent1"/>
            </a:lnRef>
            <a:fillRef idx="0">
              <a:schemeClr val="accent1"/>
            </a:fillRef>
            <a:effectRef idx="0">
              <a:schemeClr val="accent1"/>
            </a:effectRef>
            <a:fontRef idx="minor">
              <a:schemeClr val="tx1"/>
            </a:fontRef>
          </p:style>
        </p:cxnSp>
      </p:grpSp>
      <p:pic>
        <p:nvPicPr>
          <p:cNvPr id="139" name="Picture 138"/>
          <p:cNvPicPr>
            <a:picLocks noChangeAspect="1"/>
          </p:cNvPicPr>
          <p:nvPr/>
        </p:nvPicPr>
        <p:blipFill>
          <a:blip r:embed="rId8"/>
          <a:stretch>
            <a:fillRect/>
          </a:stretch>
        </p:blipFill>
        <p:spPr>
          <a:xfrm>
            <a:off x="664860" y="4918867"/>
            <a:ext cx="302918" cy="356804"/>
          </a:xfrm>
          <a:prstGeom prst="rect">
            <a:avLst/>
          </a:prstGeom>
        </p:spPr>
      </p:pic>
      <p:sp>
        <p:nvSpPr>
          <p:cNvPr id="166" name="TextBox 165"/>
          <p:cNvSpPr txBox="1"/>
          <p:nvPr/>
        </p:nvSpPr>
        <p:spPr>
          <a:xfrm>
            <a:off x="7517386" y="5872377"/>
            <a:ext cx="1215397" cy="246221"/>
          </a:xfrm>
          <a:prstGeom prst="rect">
            <a:avLst/>
          </a:prstGeom>
          <a:noFill/>
        </p:spPr>
        <p:txBody>
          <a:bodyPr wrap="none" rtlCol="0">
            <a:spAutoFit/>
          </a:bodyPr>
          <a:lstStyle/>
          <a:p>
            <a:pPr algn="ctr"/>
            <a:r>
              <a:rPr lang="en-US" sz="1000" dirty="0">
                <a:solidFill>
                  <a:srgbClr val="548235"/>
                </a:solidFill>
              </a:rPr>
              <a:t>July 2018 comScore</a:t>
            </a:r>
          </a:p>
        </p:txBody>
      </p:sp>
      <p:grpSp>
        <p:nvGrpSpPr>
          <p:cNvPr id="3" name="Group 2">
            <a:extLst>
              <a:ext uri="{FF2B5EF4-FFF2-40B4-BE49-F238E27FC236}">
                <a16:creationId xmlns:a16="http://schemas.microsoft.com/office/drawing/2014/main" id="{5E057A1C-B036-48E0-9AD9-1E7C1EE21592}"/>
              </a:ext>
            </a:extLst>
          </p:cNvPr>
          <p:cNvGrpSpPr/>
          <p:nvPr/>
        </p:nvGrpSpPr>
        <p:grpSpPr>
          <a:xfrm>
            <a:off x="369168" y="4214829"/>
            <a:ext cx="387317" cy="2483414"/>
            <a:chOff x="369168" y="4214829"/>
            <a:chExt cx="387317" cy="2483414"/>
          </a:xfrm>
        </p:grpSpPr>
        <p:pic>
          <p:nvPicPr>
            <p:cNvPr id="142" name="Picture 141">
              <a:extLst>
                <a:ext uri="{FF2B5EF4-FFF2-40B4-BE49-F238E27FC236}">
                  <a16:creationId xmlns:a16="http://schemas.microsoft.com/office/drawing/2014/main" id="{BA0B3E55-CE95-4D47-B89F-C0E2632F0818}"/>
                </a:ext>
              </a:extLst>
            </p:cNvPr>
            <p:cNvPicPr>
              <a:picLocks noChangeAspect="1"/>
            </p:cNvPicPr>
            <p:nvPr/>
          </p:nvPicPr>
          <p:blipFill>
            <a:blip r:embed="rId9"/>
            <a:stretch>
              <a:fillRect/>
            </a:stretch>
          </p:blipFill>
          <p:spPr>
            <a:xfrm>
              <a:off x="481966" y="4214829"/>
              <a:ext cx="240952" cy="240952"/>
            </a:xfrm>
            <a:prstGeom prst="rect">
              <a:avLst/>
            </a:prstGeom>
          </p:spPr>
        </p:pic>
        <p:grpSp>
          <p:nvGrpSpPr>
            <p:cNvPr id="156" name="Group 155">
              <a:extLst>
                <a:ext uri="{FF2B5EF4-FFF2-40B4-BE49-F238E27FC236}">
                  <a16:creationId xmlns:a16="http://schemas.microsoft.com/office/drawing/2014/main" id="{575ACC96-3246-4C42-983A-4F3CD8AE8931}"/>
                </a:ext>
              </a:extLst>
            </p:cNvPr>
            <p:cNvGrpSpPr/>
            <p:nvPr/>
          </p:nvGrpSpPr>
          <p:grpSpPr>
            <a:xfrm>
              <a:off x="446930" y="6466801"/>
              <a:ext cx="231445" cy="231442"/>
              <a:chOff x="1452061" y="6054058"/>
              <a:chExt cx="231445" cy="231442"/>
            </a:xfrm>
          </p:grpSpPr>
          <p:sp>
            <p:nvSpPr>
              <p:cNvPr id="157" name="Oval 156">
                <a:extLst>
                  <a:ext uri="{FF2B5EF4-FFF2-40B4-BE49-F238E27FC236}">
                    <a16:creationId xmlns:a16="http://schemas.microsoft.com/office/drawing/2014/main" id="{77F88C53-06D9-4150-B73B-4DA64F5E7C80}"/>
                  </a:ext>
                </a:extLst>
              </p:cNvPr>
              <p:cNvSpPr/>
              <p:nvPr/>
            </p:nvSpPr>
            <p:spPr>
              <a:xfrm>
                <a:off x="1452061" y="6054541"/>
                <a:ext cx="222164" cy="222164"/>
              </a:xfrm>
              <a:prstGeom prst="ellipse">
                <a:avLst/>
              </a:prstGeom>
              <a:solidFill>
                <a:schemeClr val="bg1"/>
              </a:solidFill>
              <a:ln w="3175">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157">
                <a:extLst>
                  <a:ext uri="{FF2B5EF4-FFF2-40B4-BE49-F238E27FC236}">
                    <a16:creationId xmlns:a16="http://schemas.microsoft.com/office/drawing/2014/main" id="{1107A835-D1ED-42B2-ACEB-7549354398CA}"/>
                  </a:ext>
                </a:extLst>
              </p:cNvPr>
              <p:cNvPicPr>
                <a:picLocks noChangeAspect="1"/>
              </p:cNvPicPr>
              <p:nvPr/>
            </p:nvPicPr>
            <p:blipFill>
              <a:blip r:embed="rId10"/>
              <a:stretch>
                <a:fillRect/>
              </a:stretch>
            </p:blipFill>
            <p:spPr>
              <a:xfrm>
                <a:off x="1452064" y="6054058"/>
                <a:ext cx="231442" cy="231442"/>
              </a:xfrm>
              <a:prstGeom prst="rect">
                <a:avLst/>
              </a:prstGeom>
            </p:spPr>
          </p:pic>
        </p:grpSp>
        <p:pic>
          <p:nvPicPr>
            <p:cNvPr id="159" name="Picture 158">
              <a:extLst>
                <a:ext uri="{FF2B5EF4-FFF2-40B4-BE49-F238E27FC236}">
                  <a16:creationId xmlns:a16="http://schemas.microsoft.com/office/drawing/2014/main" id="{4AA1A817-EB62-4A6E-BB84-5E6CE44D30E3}"/>
                </a:ext>
              </a:extLst>
            </p:cNvPr>
            <p:cNvPicPr>
              <a:picLocks noChangeAspect="1"/>
            </p:cNvPicPr>
            <p:nvPr/>
          </p:nvPicPr>
          <p:blipFill>
            <a:blip r:embed="rId11"/>
            <a:stretch>
              <a:fillRect/>
            </a:stretch>
          </p:blipFill>
          <p:spPr>
            <a:xfrm>
              <a:off x="369168" y="6461577"/>
              <a:ext cx="231442" cy="231442"/>
            </a:xfrm>
            <a:prstGeom prst="rect">
              <a:avLst/>
            </a:prstGeom>
          </p:spPr>
        </p:pic>
        <p:pic>
          <p:nvPicPr>
            <p:cNvPr id="160" name="Picture 159">
              <a:extLst>
                <a:ext uri="{FF2B5EF4-FFF2-40B4-BE49-F238E27FC236}">
                  <a16:creationId xmlns:a16="http://schemas.microsoft.com/office/drawing/2014/main" id="{882443EC-A364-4F24-B8D6-452AB696FA61}"/>
                </a:ext>
              </a:extLst>
            </p:cNvPr>
            <p:cNvPicPr>
              <a:picLocks noChangeAspect="1"/>
            </p:cNvPicPr>
            <p:nvPr/>
          </p:nvPicPr>
          <p:blipFill>
            <a:blip r:embed="rId12"/>
            <a:stretch>
              <a:fillRect/>
            </a:stretch>
          </p:blipFill>
          <p:spPr>
            <a:xfrm>
              <a:off x="459836" y="5498216"/>
              <a:ext cx="233026" cy="231442"/>
            </a:xfrm>
            <a:prstGeom prst="rect">
              <a:avLst/>
            </a:prstGeom>
          </p:spPr>
        </p:pic>
        <p:pic>
          <p:nvPicPr>
            <p:cNvPr id="161" name="Picture 160">
              <a:extLst>
                <a:ext uri="{FF2B5EF4-FFF2-40B4-BE49-F238E27FC236}">
                  <a16:creationId xmlns:a16="http://schemas.microsoft.com/office/drawing/2014/main" id="{F16F78A3-B62C-41B9-BA4E-0E45ACDF8B56}"/>
                </a:ext>
              </a:extLst>
            </p:cNvPr>
            <p:cNvPicPr>
              <a:picLocks noChangeAspect="1"/>
            </p:cNvPicPr>
            <p:nvPr/>
          </p:nvPicPr>
          <p:blipFill>
            <a:blip r:embed="rId13"/>
            <a:stretch>
              <a:fillRect/>
            </a:stretch>
          </p:blipFill>
          <p:spPr>
            <a:xfrm>
              <a:off x="426761" y="5308292"/>
              <a:ext cx="329724" cy="388374"/>
            </a:xfrm>
            <a:prstGeom prst="rect">
              <a:avLst/>
            </a:prstGeom>
          </p:spPr>
        </p:pic>
      </p:grpSp>
      <p:pic>
        <p:nvPicPr>
          <p:cNvPr id="141" name="Picture 140"/>
          <p:cNvPicPr>
            <a:picLocks noChangeAspect="1"/>
          </p:cNvPicPr>
          <p:nvPr/>
        </p:nvPicPr>
        <p:blipFill>
          <a:blip r:embed="rId13"/>
          <a:stretch>
            <a:fillRect/>
          </a:stretch>
        </p:blipFill>
        <p:spPr>
          <a:xfrm>
            <a:off x="430571" y="5304986"/>
            <a:ext cx="329724" cy="388374"/>
          </a:xfrm>
          <a:prstGeom prst="rect">
            <a:avLst/>
          </a:prstGeom>
        </p:spPr>
      </p:pic>
      <p:pic>
        <p:nvPicPr>
          <p:cNvPr id="162" name="Picture 161">
            <a:extLst>
              <a:ext uri="{FF2B5EF4-FFF2-40B4-BE49-F238E27FC236}">
                <a16:creationId xmlns:a16="http://schemas.microsoft.com/office/drawing/2014/main" id="{165C470F-E94A-41B9-9AE4-6D7B686255EB}"/>
              </a:ext>
            </a:extLst>
          </p:cNvPr>
          <p:cNvPicPr>
            <a:picLocks noChangeAspect="1"/>
          </p:cNvPicPr>
          <p:nvPr/>
        </p:nvPicPr>
        <p:blipFill>
          <a:blip r:embed="rId14"/>
          <a:stretch>
            <a:fillRect/>
          </a:stretch>
        </p:blipFill>
        <p:spPr>
          <a:xfrm>
            <a:off x="6339166" y="538891"/>
            <a:ext cx="307306" cy="361970"/>
          </a:xfrm>
          <a:prstGeom prst="rect">
            <a:avLst/>
          </a:prstGeom>
        </p:spPr>
      </p:pic>
      <p:pic>
        <p:nvPicPr>
          <p:cNvPr id="163" name="Picture 162">
            <a:extLst>
              <a:ext uri="{FF2B5EF4-FFF2-40B4-BE49-F238E27FC236}">
                <a16:creationId xmlns:a16="http://schemas.microsoft.com/office/drawing/2014/main" id="{52B79990-1651-4E0D-8C83-3ED92ECE87D6}"/>
              </a:ext>
            </a:extLst>
          </p:cNvPr>
          <p:cNvPicPr>
            <a:picLocks noChangeAspect="1"/>
          </p:cNvPicPr>
          <p:nvPr/>
        </p:nvPicPr>
        <p:blipFill>
          <a:blip r:embed="rId15"/>
          <a:stretch>
            <a:fillRect/>
          </a:stretch>
        </p:blipFill>
        <p:spPr>
          <a:xfrm>
            <a:off x="3830927" y="1400894"/>
            <a:ext cx="313852" cy="369686"/>
          </a:xfrm>
          <a:prstGeom prst="rect">
            <a:avLst/>
          </a:prstGeom>
        </p:spPr>
      </p:pic>
    </p:spTree>
    <p:extLst>
      <p:ext uri="{BB962C8B-B14F-4D97-AF65-F5344CB8AC3E}">
        <p14:creationId xmlns:p14="http://schemas.microsoft.com/office/powerpoint/2010/main" val="799422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000"/>
                                </p:stCondLst>
                                <p:childTnLst>
                                  <p:par>
                                    <p:cTn id="9" presetID="2" presetClass="entr" presetSubtype="4" fill="hold" nodeType="afterEffect" p14:presetBounceEnd="56000">
                                      <p:stCondLst>
                                        <p:cond delay="0"/>
                                      </p:stCondLst>
                                      <p:childTnLst>
                                        <p:set>
                                          <p:cBhvr>
                                            <p:cTn id="10" dur="1" fill="hold">
                                              <p:stCondLst>
                                                <p:cond delay="0"/>
                                              </p:stCondLst>
                                            </p:cTn>
                                            <p:tgtEl>
                                              <p:spTgt spid="131"/>
                                            </p:tgtEl>
                                            <p:attrNameLst>
                                              <p:attrName>style.visibility</p:attrName>
                                            </p:attrNameLst>
                                          </p:cBhvr>
                                          <p:to>
                                            <p:strVal val="visible"/>
                                          </p:to>
                                        </p:set>
                                        <p:anim calcmode="lin" valueType="num" p14:bounceEnd="56000">
                                          <p:cBhvr additive="base">
                                            <p:cTn id="11" dur="500" fill="hold"/>
                                            <p:tgtEl>
                                              <p:spTgt spid="131"/>
                                            </p:tgtEl>
                                            <p:attrNameLst>
                                              <p:attrName>ppt_x</p:attrName>
                                            </p:attrNameLst>
                                          </p:cBhvr>
                                          <p:tavLst>
                                            <p:tav tm="0">
                                              <p:val>
                                                <p:strVal val="#ppt_x"/>
                                              </p:val>
                                            </p:tav>
                                            <p:tav tm="100000">
                                              <p:val>
                                                <p:strVal val="#ppt_x"/>
                                              </p:val>
                                            </p:tav>
                                          </p:tavLst>
                                        </p:anim>
                                        <p:anim calcmode="lin" valueType="num" p14:bounceEnd="56000">
                                          <p:cBhvr additive="base">
                                            <p:cTn id="12" dur="500" fill="hold"/>
                                            <p:tgtEl>
                                              <p:spTgt spid="13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8" fill="hold" nodeType="afterEffect" p14:presetBounceEnd="38000">
                                      <p:stCondLst>
                                        <p:cond delay="0"/>
                                      </p:stCondLst>
                                      <p:childTnLst>
                                        <p:set>
                                          <p:cBhvr>
                                            <p:cTn id="15" dur="1" fill="hold">
                                              <p:stCondLst>
                                                <p:cond delay="0"/>
                                              </p:stCondLst>
                                            </p:cTn>
                                            <p:tgtEl>
                                              <p:spTgt spid="148"/>
                                            </p:tgtEl>
                                            <p:attrNameLst>
                                              <p:attrName>style.visibility</p:attrName>
                                            </p:attrNameLst>
                                          </p:cBhvr>
                                          <p:to>
                                            <p:strVal val="visible"/>
                                          </p:to>
                                        </p:set>
                                        <p:anim calcmode="lin" valueType="num" p14:bounceEnd="38000">
                                          <p:cBhvr additive="base">
                                            <p:cTn id="16" dur="1000" fill="hold"/>
                                            <p:tgtEl>
                                              <p:spTgt spid="148"/>
                                            </p:tgtEl>
                                            <p:attrNameLst>
                                              <p:attrName>ppt_x</p:attrName>
                                            </p:attrNameLst>
                                          </p:cBhvr>
                                          <p:tavLst>
                                            <p:tav tm="0">
                                              <p:val>
                                                <p:strVal val="0-#ppt_w/2"/>
                                              </p:val>
                                            </p:tav>
                                            <p:tav tm="100000">
                                              <p:val>
                                                <p:strVal val="#ppt_x"/>
                                              </p:val>
                                            </p:tav>
                                          </p:tavLst>
                                        </p:anim>
                                        <p:anim calcmode="lin" valueType="num" p14:bounceEnd="38000">
                                          <p:cBhvr additive="base">
                                            <p:cTn id="17" dur="1000" fill="hold"/>
                                            <p:tgtEl>
                                              <p:spTgt spid="148"/>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56000">
                                      <p:stCondLst>
                                        <p:cond delay="0"/>
                                      </p:stCondLst>
                                      <p:childTnLst>
                                        <p:set>
                                          <p:cBhvr>
                                            <p:cTn id="25" dur="1" fill="hold">
                                              <p:stCondLst>
                                                <p:cond delay="0"/>
                                              </p:stCondLst>
                                            </p:cTn>
                                            <p:tgtEl>
                                              <p:spTgt spid="132"/>
                                            </p:tgtEl>
                                            <p:attrNameLst>
                                              <p:attrName>style.visibility</p:attrName>
                                            </p:attrNameLst>
                                          </p:cBhvr>
                                          <p:to>
                                            <p:strVal val="visible"/>
                                          </p:to>
                                        </p:set>
                                        <p:anim calcmode="lin" valueType="num" p14:bounceEnd="56000">
                                          <p:cBhvr additive="base">
                                            <p:cTn id="26" dur="500" fill="hold"/>
                                            <p:tgtEl>
                                              <p:spTgt spid="132"/>
                                            </p:tgtEl>
                                            <p:attrNameLst>
                                              <p:attrName>ppt_x</p:attrName>
                                            </p:attrNameLst>
                                          </p:cBhvr>
                                          <p:tavLst>
                                            <p:tav tm="0">
                                              <p:val>
                                                <p:strVal val="#ppt_x"/>
                                              </p:val>
                                            </p:tav>
                                            <p:tav tm="100000">
                                              <p:val>
                                                <p:strVal val="#ppt_x"/>
                                              </p:val>
                                            </p:tav>
                                          </p:tavLst>
                                        </p:anim>
                                        <p:anim calcmode="lin" valueType="num" p14:bounceEnd="56000">
                                          <p:cBhvr additive="base">
                                            <p:cTn id="27" dur="500" fill="hold"/>
                                            <p:tgtEl>
                                              <p:spTgt spid="132"/>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8" fill="hold" nodeType="afterEffect" p14:presetBounceEnd="56000">
                                      <p:stCondLst>
                                        <p:cond delay="0"/>
                                      </p:stCondLst>
                                      <p:childTnLst>
                                        <p:set>
                                          <p:cBhvr>
                                            <p:cTn id="30" dur="1" fill="hold">
                                              <p:stCondLst>
                                                <p:cond delay="0"/>
                                              </p:stCondLst>
                                            </p:cTn>
                                            <p:tgtEl>
                                              <p:spTgt spid="154"/>
                                            </p:tgtEl>
                                            <p:attrNameLst>
                                              <p:attrName>style.visibility</p:attrName>
                                            </p:attrNameLst>
                                          </p:cBhvr>
                                          <p:to>
                                            <p:strVal val="visible"/>
                                          </p:to>
                                        </p:set>
                                        <p:anim calcmode="lin" valueType="num" p14:bounceEnd="56000">
                                          <p:cBhvr additive="base">
                                            <p:cTn id="31" dur="500" fill="hold"/>
                                            <p:tgtEl>
                                              <p:spTgt spid="154"/>
                                            </p:tgtEl>
                                            <p:attrNameLst>
                                              <p:attrName>ppt_x</p:attrName>
                                            </p:attrNameLst>
                                          </p:cBhvr>
                                          <p:tavLst>
                                            <p:tav tm="0">
                                              <p:val>
                                                <p:strVal val="0-#ppt_w/2"/>
                                              </p:val>
                                            </p:tav>
                                            <p:tav tm="100000">
                                              <p:val>
                                                <p:strVal val="#ppt_x"/>
                                              </p:val>
                                            </p:tav>
                                          </p:tavLst>
                                        </p:anim>
                                        <p:anim calcmode="lin" valueType="num" p14:bounceEnd="56000">
                                          <p:cBhvr additive="base">
                                            <p:cTn id="32" dur="500" fill="hold"/>
                                            <p:tgtEl>
                                              <p:spTgt spid="154"/>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4" fill="hold" nodeType="afterEffect" p14:presetBounceEnd="56000">
                                      <p:stCondLst>
                                        <p:cond delay="0"/>
                                      </p:stCondLst>
                                      <p:childTnLst>
                                        <p:set>
                                          <p:cBhvr>
                                            <p:cTn id="35" dur="1" fill="hold">
                                              <p:stCondLst>
                                                <p:cond delay="0"/>
                                              </p:stCondLst>
                                            </p:cTn>
                                            <p:tgtEl>
                                              <p:spTgt spid="138"/>
                                            </p:tgtEl>
                                            <p:attrNameLst>
                                              <p:attrName>style.visibility</p:attrName>
                                            </p:attrNameLst>
                                          </p:cBhvr>
                                          <p:to>
                                            <p:strVal val="visible"/>
                                          </p:to>
                                        </p:set>
                                        <p:anim calcmode="lin" valueType="num" p14:bounceEnd="56000">
                                          <p:cBhvr additive="base">
                                            <p:cTn id="36" dur="500" fill="hold"/>
                                            <p:tgtEl>
                                              <p:spTgt spid="138"/>
                                            </p:tgtEl>
                                            <p:attrNameLst>
                                              <p:attrName>ppt_x</p:attrName>
                                            </p:attrNameLst>
                                          </p:cBhvr>
                                          <p:tavLst>
                                            <p:tav tm="0">
                                              <p:val>
                                                <p:strVal val="#ppt_x"/>
                                              </p:val>
                                            </p:tav>
                                            <p:tav tm="100000">
                                              <p:val>
                                                <p:strVal val="#ppt_x"/>
                                              </p:val>
                                            </p:tav>
                                          </p:tavLst>
                                        </p:anim>
                                        <p:anim calcmode="lin" valueType="num" p14:bounceEnd="56000">
                                          <p:cBhvr additive="base">
                                            <p:cTn id="37" dur="500" fill="hold"/>
                                            <p:tgtEl>
                                              <p:spTgt spid="138"/>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8" fill="hold" nodeType="afterEffect" p14:presetBounceEnd="56000">
                                      <p:stCondLst>
                                        <p:cond delay="0"/>
                                      </p:stCondLst>
                                      <p:childTnLst>
                                        <p:set>
                                          <p:cBhvr>
                                            <p:cTn id="40" dur="1" fill="hold">
                                              <p:stCondLst>
                                                <p:cond delay="0"/>
                                              </p:stCondLst>
                                            </p:cTn>
                                            <p:tgtEl>
                                              <p:spTgt spid="151"/>
                                            </p:tgtEl>
                                            <p:attrNameLst>
                                              <p:attrName>style.visibility</p:attrName>
                                            </p:attrNameLst>
                                          </p:cBhvr>
                                          <p:to>
                                            <p:strVal val="visible"/>
                                          </p:to>
                                        </p:set>
                                        <p:anim calcmode="lin" valueType="num" p14:bounceEnd="56000">
                                          <p:cBhvr additive="base">
                                            <p:cTn id="41" dur="500" fill="hold"/>
                                            <p:tgtEl>
                                              <p:spTgt spid="151"/>
                                            </p:tgtEl>
                                            <p:attrNameLst>
                                              <p:attrName>ppt_x</p:attrName>
                                            </p:attrNameLst>
                                          </p:cBhvr>
                                          <p:tavLst>
                                            <p:tav tm="0">
                                              <p:val>
                                                <p:strVal val="0-#ppt_w/2"/>
                                              </p:val>
                                            </p:tav>
                                            <p:tav tm="100000">
                                              <p:val>
                                                <p:strVal val="#ppt_x"/>
                                              </p:val>
                                            </p:tav>
                                          </p:tavLst>
                                        </p:anim>
                                        <p:anim calcmode="lin" valueType="num" p14:bounceEnd="56000">
                                          <p:cBhvr additive="base">
                                            <p:cTn id="42" dur="500" fill="hold"/>
                                            <p:tgtEl>
                                              <p:spTgt spid="151"/>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4" fill="hold" nodeType="afterEffect" p14:presetBounceEnd="56000">
                                      <p:stCondLst>
                                        <p:cond delay="0"/>
                                      </p:stCondLst>
                                      <p:childTnLst>
                                        <p:set>
                                          <p:cBhvr>
                                            <p:cTn id="45" dur="1" fill="hold">
                                              <p:stCondLst>
                                                <p:cond delay="0"/>
                                              </p:stCondLst>
                                            </p:cTn>
                                            <p:tgtEl>
                                              <p:spTgt spid="144"/>
                                            </p:tgtEl>
                                            <p:attrNameLst>
                                              <p:attrName>style.visibility</p:attrName>
                                            </p:attrNameLst>
                                          </p:cBhvr>
                                          <p:to>
                                            <p:strVal val="visible"/>
                                          </p:to>
                                        </p:set>
                                        <p:anim calcmode="lin" valueType="num" p14:bounceEnd="56000">
                                          <p:cBhvr additive="base">
                                            <p:cTn id="46" dur="500" fill="hold"/>
                                            <p:tgtEl>
                                              <p:spTgt spid="144"/>
                                            </p:tgtEl>
                                            <p:attrNameLst>
                                              <p:attrName>ppt_x</p:attrName>
                                            </p:attrNameLst>
                                          </p:cBhvr>
                                          <p:tavLst>
                                            <p:tav tm="0">
                                              <p:val>
                                                <p:strVal val="#ppt_x"/>
                                              </p:val>
                                            </p:tav>
                                            <p:tav tm="100000">
                                              <p:val>
                                                <p:strVal val="#ppt_x"/>
                                              </p:val>
                                            </p:tav>
                                          </p:tavLst>
                                        </p:anim>
                                        <p:anim calcmode="lin" valueType="num" p14:bounceEnd="56000">
                                          <p:cBhvr additive="base">
                                            <p:cTn id="47" dur="500" fill="hold"/>
                                            <p:tgtEl>
                                              <p:spTgt spid="144"/>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8" fill="hold" nodeType="afterEffect" p14:presetBounceEnd="56000">
                                      <p:stCondLst>
                                        <p:cond delay="0"/>
                                      </p:stCondLst>
                                      <p:childTnLst>
                                        <p:set>
                                          <p:cBhvr>
                                            <p:cTn id="50" dur="1" fill="hold">
                                              <p:stCondLst>
                                                <p:cond delay="0"/>
                                              </p:stCondLst>
                                            </p:cTn>
                                            <p:tgtEl>
                                              <p:spTgt spid="152"/>
                                            </p:tgtEl>
                                            <p:attrNameLst>
                                              <p:attrName>style.visibility</p:attrName>
                                            </p:attrNameLst>
                                          </p:cBhvr>
                                          <p:to>
                                            <p:strVal val="visible"/>
                                          </p:to>
                                        </p:set>
                                        <p:anim calcmode="lin" valueType="num" p14:bounceEnd="56000">
                                          <p:cBhvr additive="base">
                                            <p:cTn id="51" dur="500" fill="hold"/>
                                            <p:tgtEl>
                                              <p:spTgt spid="152"/>
                                            </p:tgtEl>
                                            <p:attrNameLst>
                                              <p:attrName>ppt_x</p:attrName>
                                            </p:attrNameLst>
                                          </p:cBhvr>
                                          <p:tavLst>
                                            <p:tav tm="0">
                                              <p:val>
                                                <p:strVal val="0-#ppt_w/2"/>
                                              </p:val>
                                            </p:tav>
                                            <p:tav tm="100000">
                                              <p:val>
                                                <p:strVal val="#ppt_x"/>
                                              </p:val>
                                            </p:tav>
                                          </p:tavLst>
                                        </p:anim>
                                        <p:anim calcmode="lin" valueType="num" p14:bounceEnd="56000">
                                          <p:cBhvr additive="base">
                                            <p:cTn id="52" dur="500" fill="hold"/>
                                            <p:tgtEl>
                                              <p:spTgt spid="152"/>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4" fill="hold" nodeType="afterEffect" p14:presetBounceEnd="56000">
                                      <p:stCondLst>
                                        <p:cond delay="0"/>
                                      </p:stCondLst>
                                      <p:childTnLst>
                                        <p:set>
                                          <p:cBhvr>
                                            <p:cTn id="55" dur="1" fill="hold">
                                              <p:stCondLst>
                                                <p:cond delay="0"/>
                                              </p:stCondLst>
                                            </p:cTn>
                                            <p:tgtEl>
                                              <p:spTgt spid="149"/>
                                            </p:tgtEl>
                                            <p:attrNameLst>
                                              <p:attrName>style.visibility</p:attrName>
                                            </p:attrNameLst>
                                          </p:cBhvr>
                                          <p:to>
                                            <p:strVal val="visible"/>
                                          </p:to>
                                        </p:set>
                                        <p:anim calcmode="lin" valueType="num" p14:bounceEnd="56000">
                                          <p:cBhvr additive="base">
                                            <p:cTn id="56" dur="500" fill="hold"/>
                                            <p:tgtEl>
                                              <p:spTgt spid="149"/>
                                            </p:tgtEl>
                                            <p:attrNameLst>
                                              <p:attrName>ppt_x</p:attrName>
                                            </p:attrNameLst>
                                          </p:cBhvr>
                                          <p:tavLst>
                                            <p:tav tm="0">
                                              <p:val>
                                                <p:strVal val="#ppt_x"/>
                                              </p:val>
                                            </p:tav>
                                            <p:tav tm="100000">
                                              <p:val>
                                                <p:strVal val="#ppt_x"/>
                                              </p:val>
                                            </p:tav>
                                          </p:tavLst>
                                        </p:anim>
                                        <p:anim calcmode="lin" valueType="num" p14:bounceEnd="56000">
                                          <p:cBhvr additive="base">
                                            <p:cTn id="57" dur="500" fill="hold"/>
                                            <p:tgtEl>
                                              <p:spTgt spid="149"/>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2" presetClass="entr" presetSubtype="8" fill="hold" nodeType="afterEffect" p14:presetBounceEnd="56000">
                                      <p:stCondLst>
                                        <p:cond delay="0"/>
                                      </p:stCondLst>
                                      <p:childTnLst>
                                        <p:set>
                                          <p:cBhvr>
                                            <p:cTn id="60" dur="1" fill="hold">
                                              <p:stCondLst>
                                                <p:cond delay="0"/>
                                              </p:stCondLst>
                                            </p:cTn>
                                            <p:tgtEl>
                                              <p:spTgt spid="153"/>
                                            </p:tgtEl>
                                            <p:attrNameLst>
                                              <p:attrName>style.visibility</p:attrName>
                                            </p:attrNameLst>
                                          </p:cBhvr>
                                          <p:to>
                                            <p:strVal val="visible"/>
                                          </p:to>
                                        </p:set>
                                        <p:anim calcmode="lin" valueType="num" p14:bounceEnd="56000">
                                          <p:cBhvr additive="base">
                                            <p:cTn id="61" dur="500" fill="hold"/>
                                            <p:tgtEl>
                                              <p:spTgt spid="153"/>
                                            </p:tgtEl>
                                            <p:attrNameLst>
                                              <p:attrName>ppt_x</p:attrName>
                                            </p:attrNameLst>
                                          </p:cBhvr>
                                          <p:tavLst>
                                            <p:tav tm="0">
                                              <p:val>
                                                <p:strVal val="0-#ppt_w/2"/>
                                              </p:val>
                                            </p:tav>
                                            <p:tav tm="100000">
                                              <p:val>
                                                <p:strVal val="#ppt_x"/>
                                              </p:val>
                                            </p:tav>
                                          </p:tavLst>
                                        </p:anim>
                                        <p:anim calcmode="lin" valueType="num" p14:bounceEnd="56000">
                                          <p:cBhvr additive="base">
                                            <p:cTn id="62" dur="500" fill="hold"/>
                                            <p:tgtEl>
                                              <p:spTgt spid="153"/>
                                            </p:tgtEl>
                                            <p:attrNameLst>
                                              <p:attrName>ppt_y</p:attrName>
                                            </p:attrNameLst>
                                          </p:cBhvr>
                                          <p:tavLst>
                                            <p:tav tm="0">
                                              <p:val>
                                                <p:strVal val="#ppt_y"/>
                                              </p:val>
                                            </p:tav>
                                            <p:tav tm="100000">
                                              <p:val>
                                                <p:strVal val="#ppt_y"/>
                                              </p:val>
                                            </p:tav>
                                          </p:tavLst>
                                        </p:anim>
                                      </p:childTnLst>
                                    </p:cTn>
                                  </p:par>
                                </p:childTnLst>
                              </p:cTn>
                            </p:par>
                            <p:par>
                              <p:cTn id="63" fill="hold">
                                <p:stCondLst>
                                  <p:cond delay="4000"/>
                                </p:stCondLst>
                                <p:childTnLst>
                                  <p:par>
                                    <p:cTn id="64" presetID="22" presetClass="entr" presetSubtype="4" fill="hold" nodeType="after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wipe(down)">
                                          <p:cBhvr>
                                            <p:cTn id="66" dur="1000"/>
                                            <p:tgtEl>
                                              <p:spTgt spid="11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xit" presetSubtype="1" fill="hold" nodeType="clickEffect">
                                      <p:stCondLst>
                                        <p:cond delay="0"/>
                                      </p:stCondLst>
                                      <p:childTnLst>
                                        <p:animEffect transition="out" filter="wipe(up)">
                                          <p:cBhvr>
                                            <p:cTn id="70" dur="1000"/>
                                            <p:tgtEl>
                                              <p:spTgt spid="116"/>
                                            </p:tgtEl>
                                          </p:cBhvr>
                                        </p:animEffect>
                                        <p:set>
                                          <p:cBhvr>
                                            <p:cTn id="71" dur="1" fill="hold">
                                              <p:stCondLst>
                                                <p:cond delay="999"/>
                                              </p:stCondLst>
                                            </p:cTn>
                                            <p:tgtEl>
                                              <p:spTgt spid="116"/>
                                            </p:tgtEl>
                                            <p:attrNameLst>
                                              <p:attrName>style.visibility</p:attrName>
                                            </p:attrNameLst>
                                          </p:cBhvr>
                                          <p:to>
                                            <p:strVal val="hidden"/>
                                          </p:to>
                                        </p:set>
                                      </p:childTnLst>
                                    </p:cTn>
                                  </p:par>
                                </p:childTnLst>
                              </p:cTn>
                            </p:par>
                            <p:par>
                              <p:cTn id="72" fill="hold">
                                <p:stCondLst>
                                  <p:cond delay="1000"/>
                                </p:stCondLst>
                                <p:childTnLst>
                                  <p:par>
                                    <p:cTn id="73" presetID="22" presetClass="entr" presetSubtype="2" fill="hold" nodeType="afterEffect">
                                      <p:stCondLst>
                                        <p:cond delay="0"/>
                                      </p:stCondLst>
                                      <p:childTnLst>
                                        <p:set>
                                          <p:cBhvr>
                                            <p:cTn id="74" dur="1" fill="hold">
                                              <p:stCondLst>
                                                <p:cond delay="0"/>
                                              </p:stCondLst>
                                            </p:cTn>
                                            <p:tgtEl>
                                              <p:spTgt spid="126"/>
                                            </p:tgtEl>
                                            <p:attrNameLst>
                                              <p:attrName>style.visibility</p:attrName>
                                            </p:attrNameLst>
                                          </p:cBhvr>
                                          <p:to>
                                            <p:strVal val="visible"/>
                                          </p:to>
                                        </p:set>
                                        <p:animEffect transition="in" filter="wipe(right)">
                                          <p:cBhvr>
                                            <p:cTn id="75"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31"/>
                                            </p:tgtEl>
                                            <p:attrNameLst>
                                              <p:attrName>style.visibility</p:attrName>
                                            </p:attrNameLst>
                                          </p:cBhvr>
                                          <p:to>
                                            <p:strVal val="visible"/>
                                          </p:to>
                                        </p:set>
                                        <p:anim calcmode="lin" valueType="num">
                                          <p:cBhvr additive="base">
                                            <p:cTn id="11" dur="500" fill="hold"/>
                                            <p:tgtEl>
                                              <p:spTgt spid="131"/>
                                            </p:tgtEl>
                                            <p:attrNameLst>
                                              <p:attrName>ppt_x</p:attrName>
                                            </p:attrNameLst>
                                          </p:cBhvr>
                                          <p:tavLst>
                                            <p:tav tm="0">
                                              <p:val>
                                                <p:strVal val="#ppt_x"/>
                                              </p:val>
                                            </p:tav>
                                            <p:tav tm="100000">
                                              <p:val>
                                                <p:strVal val="#ppt_x"/>
                                              </p:val>
                                            </p:tav>
                                          </p:tavLst>
                                        </p:anim>
                                        <p:anim calcmode="lin" valueType="num">
                                          <p:cBhvr additive="base">
                                            <p:cTn id="12" dur="500" fill="hold"/>
                                            <p:tgtEl>
                                              <p:spTgt spid="13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148"/>
                                            </p:tgtEl>
                                            <p:attrNameLst>
                                              <p:attrName>style.visibility</p:attrName>
                                            </p:attrNameLst>
                                          </p:cBhvr>
                                          <p:to>
                                            <p:strVal val="visible"/>
                                          </p:to>
                                        </p:set>
                                        <p:anim calcmode="lin" valueType="num">
                                          <p:cBhvr additive="base">
                                            <p:cTn id="16" dur="1000" fill="hold"/>
                                            <p:tgtEl>
                                              <p:spTgt spid="148"/>
                                            </p:tgtEl>
                                            <p:attrNameLst>
                                              <p:attrName>ppt_x</p:attrName>
                                            </p:attrNameLst>
                                          </p:cBhvr>
                                          <p:tavLst>
                                            <p:tav tm="0">
                                              <p:val>
                                                <p:strVal val="0-#ppt_w/2"/>
                                              </p:val>
                                            </p:tav>
                                            <p:tav tm="100000">
                                              <p:val>
                                                <p:strVal val="#ppt_x"/>
                                              </p:val>
                                            </p:tav>
                                          </p:tavLst>
                                        </p:anim>
                                        <p:anim calcmode="lin" valueType="num">
                                          <p:cBhvr additive="base">
                                            <p:cTn id="17" dur="1000" fill="hold"/>
                                            <p:tgtEl>
                                              <p:spTgt spid="148"/>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2"/>
                                            </p:tgtEl>
                                            <p:attrNameLst>
                                              <p:attrName>style.visibility</p:attrName>
                                            </p:attrNameLst>
                                          </p:cBhvr>
                                          <p:to>
                                            <p:strVal val="visible"/>
                                          </p:to>
                                        </p:set>
                                        <p:anim calcmode="lin" valueType="num">
                                          <p:cBhvr additive="base">
                                            <p:cTn id="26" dur="500" fill="hold"/>
                                            <p:tgtEl>
                                              <p:spTgt spid="132"/>
                                            </p:tgtEl>
                                            <p:attrNameLst>
                                              <p:attrName>ppt_x</p:attrName>
                                            </p:attrNameLst>
                                          </p:cBhvr>
                                          <p:tavLst>
                                            <p:tav tm="0">
                                              <p:val>
                                                <p:strVal val="#ppt_x"/>
                                              </p:val>
                                            </p:tav>
                                            <p:tav tm="100000">
                                              <p:val>
                                                <p:strVal val="#ppt_x"/>
                                              </p:val>
                                            </p:tav>
                                          </p:tavLst>
                                        </p:anim>
                                        <p:anim calcmode="lin" valueType="num">
                                          <p:cBhvr additive="base">
                                            <p:cTn id="27" dur="500" fill="hold"/>
                                            <p:tgtEl>
                                              <p:spTgt spid="132"/>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154"/>
                                            </p:tgtEl>
                                            <p:attrNameLst>
                                              <p:attrName>style.visibility</p:attrName>
                                            </p:attrNameLst>
                                          </p:cBhvr>
                                          <p:to>
                                            <p:strVal val="visible"/>
                                          </p:to>
                                        </p:set>
                                        <p:anim calcmode="lin" valueType="num">
                                          <p:cBhvr additive="base">
                                            <p:cTn id="31" dur="500" fill="hold"/>
                                            <p:tgtEl>
                                              <p:spTgt spid="154"/>
                                            </p:tgtEl>
                                            <p:attrNameLst>
                                              <p:attrName>ppt_x</p:attrName>
                                            </p:attrNameLst>
                                          </p:cBhvr>
                                          <p:tavLst>
                                            <p:tav tm="0">
                                              <p:val>
                                                <p:strVal val="0-#ppt_w/2"/>
                                              </p:val>
                                            </p:tav>
                                            <p:tav tm="100000">
                                              <p:val>
                                                <p:strVal val="#ppt_x"/>
                                              </p:val>
                                            </p:tav>
                                          </p:tavLst>
                                        </p:anim>
                                        <p:anim calcmode="lin" valueType="num">
                                          <p:cBhvr additive="base">
                                            <p:cTn id="32" dur="500" fill="hold"/>
                                            <p:tgtEl>
                                              <p:spTgt spid="154"/>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4" fill="hold" nodeType="afterEffect">
                                      <p:stCondLst>
                                        <p:cond delay="0"/>
                                      </p:stCondLst>
                                      <p:childTnLst>
                                        <p:set>
                                          <p:cBhvr>
                                            <p:cTn id="35" dur="1" fill="hold">
                                              <p:stCondLst>
                                                <p:cond delay="0"/>
                                              </p:stCondLst>
                                            </p:cTn>
                                            <p:tgtEl>
                                              <p:spTgt spid="138"/>
                                            </p:tgtEl>
                                            <p:attrNameLst>
                                              <p:attrName>style.visibility</p:attrName>
                                            </p:attrNameLst>
                                          </p:cBhvr>
                                          <p:to>
                                            <p:strVal val="visible"/>
                                          </p:to>
                                        </p:set>
                                        <p:anim calcmode="lin" valueType="num">
                                          <p:cBhvr additive="base">
                                            <p:cTn id="36" dur="500" fill="hold"/>
                                            <p:tgtEl>
                                              <p:spTgt spid="138"/>
                                            </p:tgtEl>
                                            <p:attrNameLst>
                                              <p:attrName>ppt_x</p:attrName>
                                            </p:attrNameLst>
                                          </p:cBhvr>
                                          <p:tavLst>
                                            <p:tav tm="0">
                                              <p:val>
                                                <p:strVal val="#ppt_x"/>
                                              </p:val>
                                            </p:tav>
                                            <p:tav tm="100000">
                                              <p:val>
                                                <p:strVal val="#ppt_x"/>
                                              </p:val>
                                            </p:tav>
                                          </p:tavLst>
                                        </p:anim>
                                        <p:anim calcmode="lin" valueType="num">
                                          <p:cBhvr additive="base">
                                            <p:cTn id="37" dur="500" fill="hold"/>
                                            <p:tgtEl>
                                              <p:spTgt spid="138"/>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8" fill="hold" nodeType="afterEffect">
                                      <p:stCondLst>
                                        <p:cond delay="0"/>
                                      </p:stCondLst>
                                      <p:childTnLst>
                                        <p:set>
                                          <p:cBhvr>
                                            <p:cTn id="40" dur="1" fill="hold">
                                              <p:stCondLst>
                                                <p:cond delay="0"/>
                                              </p:stCondLst>
                                            </p:cTn>
                                            <p:tgtEl>
                                              <p:spTgt spid="151"/>
                                            </p:tgtEl>
                                            <p:attrNameLst>
                                              <p:attrName>style.visibility</p:attrName>
                                            </p:attrNameLst>
                                          </p:cBhvr>
                                          <p:to>
                                            <p:strVal val="visible"/>
                                          </p:to>
                                        </p:set>
                                        <p:anim calcmode="lin" valueType="num">
                                          <p:cBhvr additive="base">
                                            <p:cTn id="41" dur="500" fill="hold"/>
                                            <p:tgtEl>
                                              <p:spTgt spid="151"/>
                                            </p:tgtEl>
                                            <p:attrNameLst>
                                              <p:attrName>ppt_x</p:attrName>
                                            </p:attrNameLst>
                                          </p:cBhvr>
                                          <p:tavLst>
                                            <p:tav tm="0">
                                              <p:val>
                                                <p:strVal val="0-#ppt_w/2"/>
                                              </p:val>
                                            </p:tav>
                                            <p:tav tm="100000">
                                              <p:val>
                                                <p:strVal val="#ppt_x"/>
                                              </p:val>
                                            </p:tav>
                                          </p:tavLst>
                                        </p:anim>
                                        <p:anim calcmode="lin" valueType="num">
                                          <p:cBhvr additive="base">
                                            <p:cTn id="42" dur="500" fill="hold"/>
                                            <p:tgtEl>
                                              <p:spTgt spid="151"/>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4" fill="hold" nodeType="afterEffect">
                                      <p:stCondLst>
                                        <p:cond delay="0"/>
                                      </p:stCondLst>
                                      <p:childTnLst>
                                        <p:set>
                                          <p:cBhvr>
                                            <p:cTn id="45" dur="1" fill="hold">
                                              <p:stCondLst>
                                                <p:cond delay="0"/>
                                              </p:stCondLst>
                                            </p:cTn>
                                            <p:tgtEl>
                                              <p:spTgt spid="144"/>
                                            </p:tgtEl>
                                            <p:attrNameLst>
                                              <p:attrName>style.visibility</p:attrName>
                                            </p:attrNameLst>
                                          </p:cBhvr>
                                          <p:to>
                                            <p:strVal val="visible"/>
                                          </p:to>
                                        </p:set>
                                        <p:anim calcmode="lin" valueType="num">
                                          <p:cBhvr additive="base">
                                            <p:cTn id="46" dur="500" fill="hold"/>
                                            <p:tgtEl>
                                              <p:spTgt spid="144"/>
                                            </p:tgtEl>
                                            <p:attrNameLst>
                                              <p:attrName>ppt_x</p:attrName>
                                            </p:attrNameLst>
                                          </p:cBhvr>
                                          <p:tavLst>
                                            <p:tav tm="0">
                                              <p:val>
                                                <p:strVal val="#ppt_x"/>
                                              </p:val>
                                            </p:tav>
                                            <p:tav tm="100000">
                                              <p:val>
                                                <p:strVal val="#ppt_x"/>
                                              </p:val>
                                            </p:tav>
                                          </p:tavLst>
                                        </p:anim>
                                        <p:anim calcmode="lin" valueType="num">
                                          <p:cBhvr additive="base">
                                            <p:cTn id="47" dur="500" fill="hold"/>
                                            <p:tgtEl>
                                              <p:spTgt spid="144"/>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8" fill="hold" nodeType="afterEffect">
                                      <p:stCondLst>
                                        <p:cond delay="0"/>
                                      </p:stCondLst>
                                      <p:childTnLst>
                                        <p:set>
                                          <p:cBhvr>
                                            <p:cTn id="50" dur="1" fill="hold">
                                              <p:stCondLst>
                                                <p:cond delay="0"/>
                                              </p:stCondLst>
                                            </p:cTn>
                                            <p:tgtEl>
                                              <p:spTgt spid="152"/>
                                            </p:tgtEl>
                                            <p:attrNameLst>
                                              <p:attrName>style.visibility</p:attrName>
                                            </p:attrNameLst>
                                          </p:cBhvr>
                                          <p:to>
                                            <p:strVal val="visible"/>
                                          </p:to>
                                        </p:set>
                                        <p:anim calcmode="lin" valueType="num">
                                          <p:cBhvr additive="base">
                                            <p:cTn id="51" dur="500" fill="hold"/>
                                            <p:tgtEl>
                                              <p:spTgt spid="152"/>
                                            </p:tgtEl>
                                            <p:attrNameLst>
                                              <p:attrName>ppt_x</p:attrName>
                                            </p:attrNameLst>
                                          </p:cBhvr>
                                          <p:tavLst>
                                            <p:tav tm="0">
                                              <p:val>
                                                <p:strVal val="0-#ppt_w/2"/>
                                              </p:val>
                                            </p:tav>
                                            <p:tav tm="100000">
                                              <p:val>
                                                <p:strVal val="#ppt_x"/>
                                              </p:val>
                                            </p:tav>
                                          </p:tavLst>
                                        </p:anim>
                                        <p:anim calcmode="lin" valueType="num">
                                          <p:cBhvr additive="base">
                                            <p:cTn id="52" dur="500" fill="hold"/>
                                            <p:tgtEl>
                                              <p:spTgt spid="152"/>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4" fill="hold" nodeType="afterEffect">
                                      <p:stCondLst>
                                        <p:cond delay="0"/>
                                      </p:stCondLst>
                                      <p:childTnLst>
                                        <p:set>
                                          <p:cBhvr>
                                            <p:cTn id="55" dur="1" fill="hold">
                                              <p:stCondLst>
                                                <p:cond delay="0"/>
                                              </p:stCondLst>
                                            </p:cTn>
                                            <p:tgtEl>
                                              <p:spTgt spid="149"/>
                                            </p:tgtEl>
                                            <p:attrNameLst>
                                              <p:attrName>style.visibility</p:attrName>
                                            </p:attrNameLst>
                                          </p:cBhvr>
                                          <p:to>
                                            <p:strVal val="visible"/>
                                          </p:to>
                                        </p:set>
                                        <p:anim calcmode="lin" valueType="num">
                                          <p:cBhvr additive="base">
                                            <p:cTn id="56" dur="500" fill="hold"/>
                                            <p:tgtEl>
                                              <p:spTgt spid="149"/>
                                            </p:tgtEl>
                                            <p:attrNameLst>
                                              <p:attrName>ppt_x</p:attrName>
                                            </p:attrNameLst>
                                          </p:cBhvr>
                                          <p:tavLst>
                                            <p:tav tm="0">
                                              <p:val>
                                                <p:strVal val="#ppt_x"/>
                                              </p:val>
                                            </p:tav>
                                            <p:tav tm="100000">
                                              <p:val>
                                                <p:strVal val="#ppt_x"/>
                                              </p:val>
                                            </p:tav>
                                          </p:tavLst>
                                        </p:anim>
                                        <p:anim calcmode="lin" valueType="num">
                                          <p:cBhvr additive="base">
                                            <p:cTn id="57" dur="500" fill="hold"/>
                                            <p:tgtEl>
                                              <p:spTgt spid="149"/>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2" presetClass="entr" presetSubtype="8" fill="hold" nodeType="afterEffect">
                                      <p:stCondLst>
                                        <p:cond delay="0"/>
                                      </p:stCondLst>
                                      <p:childTnLst>
                                        <p:set>
                                          <p:cBhvr>
                                            <p:cTn id="60" dur="1" fill="hold">
                                              <p:stCondLst>
                                                <p:cond delay="0"/>
                                              </p:stCondLst>
                                            </p:cTn>
                                            <p:tgtEl>
                                              <p:spTgt spid="153"/>
                                            </p:tgtEl>
                                            <p:attrNameLst>
                                              <p:attrName>style.visibility</p:attrName>
                                            </p:attrNameLst>
                                          </p:cBhvr>
                                          <p:to>
                                            <p:strVal val="visible"/>
                                          </p:to>
                                        </p:set>
                                        <p:anim calcmode="lin" valueType="num">
                                          <p:cBhvr additive="base">
                                            <p:cTn id="61" dur="500" fill="hold"/>
                                            <p:tgtEl>
                                              <p:spTgt spid="153"/>
                                            </p:tgtEl>
                                            <p:attrNameLst>
                                              <p:attrName>ppt_x</p:attrName>
                                            </p:attrNameLst>
                                          </p:cBhvr>
                                          <p:tavLst>
                                            <p:tav tm="0">
                                              <p:val>
                                                <p:strVal val="0-#ppt_w/2"/>
                                              </p:val>
                                            </p:tav>
                                            <p:tav tm="100000">
                                              <p:val>
                                                <p:strVal val="#ppt_x"/>
                                              </p:val>
                                            </p:tav>
                                          </p:tavLst>
                                        </p:anim>
                                        <p:anim calcmode="lin" valueType="num">
                                          <p:cBhvr additive="base">
                                            <p:cTn id="62" dur="500" fill="hold"/>
                                            <p:tgtEl>
                                              <p:spTgt spid="153"/>
                                            </p:tgtEl>
                                            <p:attrNameLst>
                                              <p:attrName>ppt_y</p:attrName>
                                            </p:attrNameLst>
                                          </p:cBhvr>
                                          <p:tavLst>
                                            <p:tav tm="0">
                                              <p:val>
                                                <p:strVal val="#ppt_y"/>
                                              </p:val>
                                            </p:tav>
                                            <p:tav tm="100000">
                                              <p:val>
                                                <p:strVal val="#ppt_y"/>
                                              </p:val>
                                            </p:tav>
                                          </p:tavLst>
                                        </p:anim>
                                      </p:childTnLst>
                                    </p:cTn>
                                  </p:par>
                                </p:childTnLst>
                              </p:cTn>
                            </p:par>
                            <p:par>
                              <p:cTn id="63" fill="hold">
                                <p:stCondLst>
                                  <p:cond delay="4000"/>
                                </p:stCondLst>
                                <p:childTnLst>
                                  <p:par>
                                    <p:cTn id="64" presetID="22" presetClass="entr" presetSubtype="4" fill="hold" nodeType="after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wipe(down)">
                                          <p:cBhvr>
                                            <p:cTn id="66" dur="1000"/>
                                            <p:tgtEl>
                                              <p:spTgt spid="11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xit" presetSubtype="1" fill="hold" nodeType="clickEffect">
                                      <p:stCondLst>
                                        <p:cond delay="0"/>
                                      </p:stCondLst>
                                      <p:childTnLst>
                                        <p:animEffect transition="out" filter="wipe(up)">
                                          <p:cBhvr>
                                            <p:cTn id="70" dur="1000"/>
                                            <p:tgtEl>
                                              <p:spTgt spid="116"/>
                                            </p:tgtEl>
                                          </p:cBhvr>
                                        </p:animEffect>
                                        <p:set>
                                          <p:cBhvr>
                                            <p:cTn id="71" dur="1" fill="hold">
                                              <p:stCondLst>
                                                <p:cond delay="999"/>
                                              </p:stCondLst>
                                            </p:cTn>
                                            <p:tgtEl>
                                              <p:spTgt spid="116"/>
                                            </p:tgtEl>
                                            <p:attrNameLst>
                                              <p:attrName>style.visibility</p:attrName>
                                            </p:attrNameLst>
                                          </p:cBhvr>
                                          <p:to>
                                            <p:strVal val="hidden"/>
                                          </p:to>
                                        </p:set>
                                      </p:childTnLst>
                                    </p:cTn>
                                  </p:par>
                                </p:childTnLst>
                              </p:cTn>
                            </p:par>
                            <p:par>
                              <p:cTn id="72" fill="hold">
                                <p:stCondLst>
                                  <p:cond delay="1000"/>
                                </p:stCondLst>
                                <p:childTnLst>
                                  <p:par>
                                    <p:cTn id="73" presetID="22" presetClass="entr" presetSubtype="2" fill="hold" nodeType="afterEffect">
                                      <p:stCondLst>
                                        <p:cond delay="0"/>
                                      </p:stCondLst>
                                      <p:childTnLst>
                                        <p:set>
                                          <p:cBhvr>
                                            <p:cTn id="74" dur="1" fill="hold">
                                              <p:stCondLst>
                                                <p:cond delay="0"/>
                                              </p:stCondLst>
                                            </p:cTn>
                                            <p:tgtEl>
                                              <p:spTgt spid="126"/>
                                            </p:tgtEl>
                                            <p:attrNameLst>
                                              <p:attrName>style.visibility</p:attrName>
                                            </p:attrNameLst>
                                          </p:cBhvr>
                                          <p:to>
                                            <p:strVal val="visible"/>
                                          </p:to>
                                        </p:set>
                                        <p:animEffect transition="in" filter="wipe(right)">
                                          <p:cBhvr>
                                            <p:cTn id="75"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grpSp>
        <p:nvGrpSpPr>
          <p:cNvPr id="123" name="Group 122"/>
          <p:cNvGrpSpPr/>
          <p:nvPr/>
        </p:nvGrpSpPr>
        <p:grpSpPr>
          <a:xfrm>
            <a:off x="8237410" y="473559"/>
            <a:ext cx="2159927" cy="338554"/>
            <a:chOff x="6523069" y="936182"/>
            <a:chExt cx="1235357" cy="338554"/>
          </a:xfrm>
        </p:grpSpPr>
        <p:sp>
          <p:nvSpPr>
            <p:cNvPr id="124" name="TextBox 123"/>
            <p:cNvSpPr txBox="1"/>
            <p:nvPr/>
          </p:nvSpPr>
          <p:spPr>
            <a:xfrm>
              <a:off x="6737382" y="936182"/>
              <a:ext cx="1021044" cy="338554"/>
            </a:xfrm>
            <a:prstGeom prst="rect">
              <a:avLst/>
            </a:prstGeom>
            <a:solidFill>
              <a:schemeClr val="bg1"/>
            </a:solidFill>
          </p:spPr>
          <p:txBody>
            <a:bodyPr wrap="square" rtlCol="0">
              <a:spAutoFit/>
            </a:bodyPr>
            <a:lstStyle/>
            <a:p>
              <a:r>
                <a:rPr lang="en-US" sz="1600" dirty="0">
                  <a:solidFill>
                    <a:srgbClr val="C00000"/>
                  </a:solidFill>
                  <a:latin typeface="Century Gothic" panose="020B0502020202020204" pitchFamily="34" charset="0"/>
                  <a:cs typeface="Courier New" pitchFamily="49" charset="0"/>
                </a:rPr>
                <a:t>Heavier tuners</a:t>
              </a:r>
            </a:p>
          </p:txBody>
        </p:sp>
        <p:cxnSp>
          <p:nvCxnSpPr>
            <p:cNvPr id="125" name="Straight Connector 124"/>
            <p:cNvCxnSpPr>
              <a:cxnSpLocks/>
              <a:stCxn id="124" idx="1"/>
            </p:cNvCxnSpPr>
            <p:nvPr/>
          </p:nvCxnSpPr>
          <p:spPr>
            <a:xfrm flipH="1" flipV="1">
              <a:off x="6523069" y="1031957"/>
              <a:ext cx="214314" cy="73502"/>
            </a:xfrm>
            <a:prstGeom prst="line">
              <a:avLst/>
            </a:prstGeom>
            <a:ln w="3175">
              <a:solidFill>
                <a:srgbClr val="D34C4C"/>
              </a:solidFill>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p:nvGrpSpPr>
        <p:grpSpPr>
          <a:xfrm>
            <a:off x="5771936" y="890515"/>
            <a:ext cx="2041546" cy="355296"/>
            <a:chOff x="6566523" y="907751"/>
            <a:chExt cx="1994695" cy="355296"/>
          </a:xfrm>
        </p:grpSpPr>
        <p:sp>
          <p:nvSpPr>
            <p:cNvPr id="174" name="TextBox 173"/>
            <p:cNvSpPr txBox="1"/>
            <p:nvPr/>
          </p:nvSpPr>
          <p:spPr>
            <a:xfrm>
              <a:off x="6948791" y="924493"/>
              <a:ext cx="1612427" cy="338554"/>
            </a:xfrm>
            <a:prstGeom prst="rect">
              <a:avLst/>
            </a:prstGeom>
            <a:solidFill>
              <a:schemeClr val="bg1"/>
            </a:solidFill>
          </p:spPr>
          <p:txBody>
            <a:bodyPr wrap="square" rtlCol="0">
              <a:spAutoFit/>
            </a:bodyPr>
            <a:lstStyle/>
            <a:p>
              <a:r>
                <a:rPr lang="en-US" sz="1600" dirty="0">
                  <a:solidFill>
                    <a:srgbClr val="548235"/>
                  </a:solidFill>
                  <a:latin typeface="Century Gothic" panose="020B0502020202020204" pitchFamily="34" charset="0"/>
                  <a:cs typeface="Courier New" pitchFamily="49" charset="0"/>
                </a:rPr>
                <a:t>Deeper reach</a:t>
              </a:r>
            </a:p>
          </p:txBody>
        </p:sp>
        <p:cxnSp>
          <p:nvCxnSpPr>
            <p:cNvPr id="175" name="Straight Connector 174"/>
            <p:cNvCxnSpPr>
              <a:cxnSpLocks/>
            </p:cNvCxnSpPr>
            <p:nvPr/>
          </p:nvCxnSpPr>
          <p:spPr>
            <a:xfrm flipH="1" flipV="1">
              <a:off x="6566523" y="907751"/>
              <a:ext cx="265684" cy="123394"/>
            </a:xfrm>
            <a:prstGeom prst="line">
              <a:avLst/>
            </a:prstGeom>
            <a:ln w="3175">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p:nvGrpSpPr>
        <p:grpSpPr>
          <a:xfrm>
            <a:off x="4350257" y="1511458"/>
            <a:ext cx="3471843" cy="473189"/>
            <a:chOff x="6039119" y="801547"/>
            <a:chExt cx="3392168" cy="473189"/>
          </a:xfrm>
        </p:grpSpPr>
        <p:sp>
          <p:nvSpPr>
            <p:cNvPr id="177" name="TextBox 176"/>
            <p:cNvSpPr txBox="1"/>
            <p:nvPr/>
          </p:nvSpPr>
          <p:spPr>
            <a:xfrm>
              <a:off x="6737382" y="936182"/>
              <a:ext cx="2693905" cy="338554"/>
            </a:xfrm>
            <a:prstGeom prst="rect">
              <a:avLst/>
            </a:prstGeom>
            <a:solidFill>
              <a:schemeClr val="bg1"/>
            </a:solidFill>
          </p:spPr>
          <p:txBody>
            <a:bodyPr wrap="square" rtlCol="0">
              <a:spAutoFit/>
            </a:bodyPr>
            <a:lstStyle/>
            <a:p>
              <a:r>
                <a:rPr lang="en-US" sz="1600" dirty="0">
                  <a:solidFill>
                    <a:srgbClr val="0070C0"/>
                  </a:solidFill>
                  <a:latin typeface="Century Gothic" panose="020B0502020202020204" pitchFamily="34" charset="0"/>
                  <a:cs typeface="Courier New" pitchFamily="49" charset="0"/>
                </a:rPr>
                <a:t>A bit deeper and heavier</a:t>
              </a:r>
            </a:p>
          </p:txBody>
        </p:sp>
        <p:cxnSp>
          <p:nvCxnSpPr>
            <p:cNvPr id="178" name="Straight Connector 177"/>
            <p:cNvCxnSpPr>
              <a:cxnSpLocks/>
              <a:stCxn id="177" idx="1"/>
            </p:cNvCxnSpPr>
            <p:nvPr/>
          </p:nvCxnSpPr>
          <p:spPr>
            <a:xfrm flipH="1" flipV="1">
              <a:off x="6039119" y="801547"/>
              <a:ext cx="698263" cy="303912"/>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p:nvGrpSpPr>
        <p:grpSpPr>
          <a:xfrm>
            <a:off x="800657" y="5524116"/>
            <a:ext cx="1550297" cy="338554"/>
            <a:chOff x="6439436" y="936182"/>
            <a:chExt cx="1514720" cy="338554"/>
          </a:xfrm>
        </p:grpSpPr>
        <p:sp>
          <p:nvSpPr>
            <p:cNvPr id="182" name="TextBox 181"/>
            <p:cNvSpPr txBox="1"/>
            <p:nvPr/>
          </p:nvSpPr>
          <p:spPr>
            <a:xfrm>
              <a:off x="6737382" y="936182"/>
              <a:ext cx="1216774" cy="338554"/>
            </a:xfrm>
            <a:prstGeom prst="rect">
              <a:avLst/>
            </a:prstGeom>
            <a:solidFill>
              <a:schemeClr val="bg1"/>
            </a:solidFill>
          </p:spPr>
          <p:txBody>
            <a:bodyPr wrap="square" rtlCol="0">
              <a:spAutoFit/>
            </a:bodyPr>
            <a:lstStyle/>
            <a:p>
              <a:r>
                <a:rPr lang="en-US" sz="1600" dirty="0">
                  <a:solidFill>
                    <a:srgbClr val="7F6000"/>
                  </a:solidFill>
                  <a:latin typeface="Century Gothic" panose="020B0502020202020204" pitchFamily="34" charset="0"/>
                  <a:cs typeface="Courier New" pitchFamily="49" charset="0"/>
                </a:rPr>
                <a:t>Less reach</a:t>
              </a:r>
            </a:p>
          </p:txBody>
        </p:sp>
        <p:cxnSp>
          <p:nvCxnSpPr>
            <p:cNvPr id="185" name="Straight Connector 184"/>
            <p:cNvCxnSpPr>
              <a:cxnSpLocks/>
            </p:cNvCxnSpPr>
            <p:nvPr/>
          </p:nvCxnSpPr>
          <p:spPr>
            <a:xfrm flipH="1" flipV="1">
              <a:off x="6439436" y="1150443"/>
              <a:ext cx="318204" cy="1"/>
            </a:xfrm>
            <a:prstGeom prst="line">
              <a:avLst/>
            </a:prstGeom>
            <a:ln w="3175">
              <a:solidFill>
                <a:srgbClr val="7F6000"/>
              </a:solidFill>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p:nvGrpSpPr>
        <p:grpSpPr>
          <a:xfrm>
            <a:off x="990723" y="4133685"/>
            <a:ext cx="2245775" cy="338554"/>
            <a:chOff x="6410147" y="936182"/>
            <a:chExt cx="2194238" cy="338554"/>
          </a:xfrm>
        </p:grpSpPr>
        <p:sp>
          <p:nvSpPr>
            <p:cNvPr id="187" name="TextBox 186"/>
            <p:cNvSpPr txBox="1"/>
            <p:nvPr/>
          </p:nvSpPr>
          <p:spPr>
            <a:xfrm>
              <a:off x="6737382" y="936182"/>
              <a:ext cx="1867003" cy="338554"/>
            </a:xfrm>
            <a:prstGeom prst="rect">
              <a:avLst/>
            </a:prstGeom>
            <a:solidFill>
              <a:schemeClr val="bg1"/>
            </a:solidFill>
          </p:spPr>
          <p:txBody>
            <a:bodyPr wrap="square" rtlCol="0">
              <a:spAutoFit/>
            </a:bodyPr>
            <a:lstStyle/>
            <a:p>
              <a:r>
                <a:rPr lang="en-US" sz="1600" dirty="0">
                  <a:solidFill>
                    <a:srgbClr val="7030A0"/>
                  </a:solidFill>
                  <a:latin typeface="Century Gothic" panose="020B0502020202020204" pitchFamily="34" charset="0"/>
                  <a:cs typeface="Courier New" pitchFamily="49" charset="0"/>
                </a:rPr>
                <a:t>Deeper reach</a:t>
              </a:r>
            </a:p>
          </p:txBody>
        </p:sp>
        <p:cxnSp>
          <p:nvCxnSpPr>
            <p:cNvPr id="188" name="Straight Connector 187"/>
            <p:cNvCxnSpPr>
              <a:cxnSpLocks/>
            </p:cNvCxnSpPr>
            <p:nvPr/>
          </p:nvCxnSpPr>
          <p:spPr>
            <a:xfrm flipH="1">
              <a:off x="6410147" y="1150442"/>
              <a:ext cx="347494" cy="0"/>
            </a:xfrm>
            <a:prstGeom prst="line">
              <a:avLst/>
            </a:prstGeom>
            <a:ln w="31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3693071" y="4456776"/>
            <a:ext cx="7881499" cy="1569987"/>
            <a:chOff x="3693071" y="4456776"/>
            <a:chExt cx="7881499" cy="1569987"/>
          </a:xfrm>
        </p:grpSpPr>
        <p:sp>
          <p:nvSpPr>
            <p:cNvPr id="98" name="Rectangle 97"/>
            <p:cNvSpPr/>
            <p:nvPr/>
          </p:nvSpPr>
          <p:spPr>
            <a:xfrm>
              <a:off x="3693071" y="4456776"/>
              <a:ext cx="7881499" cy="1569987"/>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p:cNvSpPr txBox="1"/>
            <p:nvPr/>
          </p:nvSpPr>
          <p:spPr>
            <a:xfrm>
              <a:off x="10107431" y="4981575"/>
              <a:ext cx="1182418" cy="307777"/>
            </a:xfrm>
            <a:prstGeom prst="rect">
              <a:avLst/>
            </a:prstGeom>
            <a:noFill/>
            <a:ln w="3175">
              <a:noFill/>
            </a:ln>
          </p:spPr>
          <p:txBody>
            <a:bodyPr wrap="square" rtlCol="0">
              <a:spAutoFit/>
            </a:bodyPr>
            <a:lstStyle/>
            <a:p>
              <a:pPr algn="ctr"/>
              <a:r>
                <a:rPr lang="en-US" sz="1400" b="1" dirty="0">
                  <a:solidFill>
                    <a:srgbClr val="CE3838"/>
                  </a:solidFill>
                  <a:latin typeface="Century Gothic" panose="020B0502020202020204" pitchFamily="34" charset="0"/>
                </a:rPr>
                <a:t>TV</a:t>
              </a:r>
              <a:endParaRPr lang="en-US" sz="1400" b="1" baseline="30000" dirty="0">
                <a:solidFill>
                  <a:srgbClr val="CE3838"/>
                </a:solidFill>
                <a:latin typeface="Century Gothic" panose="020B0502020202020204" pitchFamily="34" charset="0"/>
              </a:endParaRPr>
            </a:p>
          </p:txBody>
        </p:sp>
        <p:sp>
          <p:nvSpPr>
            <p:cNvPr id="128" name="TextBox 127"/>
            <p:cNvSpPr txBox="1"/>
            <p:nvPr/>
          </p:nvSpPr>
          <p:spPr>
            <a:xfrm>
              <a:off x="10010362" y="5654959"/>
              <a:ext cx="1300356" cy="246221"/>
            </a:xfrm>
            <a:prstGeom prst="rect">
              <a:avLst/>
            </a:prstGeom>
            <a:noFill/>
          </p:spPr>
          <p:txBody>
            <a:bodyPr wrap="none" rtlCol="0">
              <a:spAutoFit/>
            </a:bodyPr>
            <a:lstStyle/>
            <a:p>
              <a:pPr algn="ctr"/>
              <a:r>
                <a:rPr lang="en-US" sz="1000" dirty="0" err="1">
                  <a:solidFill>
                    <a:srgbClr val="C00000"/>
                  </a:solidFill>
                </a:rPr>
                <a:t>Sp</a:t>
              </a:r>
              <a:r>
                <a:rPr lang="en-US" sz="1000" dirty="0">
                  <a:solidFill>
                    <a:srgbClr val="C00000"/>
                  </a:solidFill>
                </a:rPr>
                <a:t>/Fall 2017 </a:t>
              </a:r>
              <a:r>
                <a:rPr lang="en-US" sz="1000" dirty="0" err="1">
                  <a:solidFill>
                    <a:srgbClr val="C00000"/>
                  </a:solidFill>
                </a:rPr>
                <a:t>Numeris</a:t>
              </a:r>
              <a:endParaRPr lang="en-US" sz="1000" dirty="0">
                <a:solidFill>
                  <a:srgbClr val="C00000"/>
                </a:solidFill>
              </a:endParaRPr>
            </a:p>
          </p:txBody>
        </p:sp>
        <p:sp>
          <p:nvSpPr>
            <p:cNvPr id="129" name="TextBox 128"/>
            <p:cNvSpPr txBox="1"/>
            <p:nvPr/>
          </p:nvSpPr>
          <p:spPr>
            <a:xfrm>
              <a:off x="4780605" y="4599304"/>
              <a:ext cx="5706430" cy="307777"/>
            </a:xfrm>
            <a:prstGeom prst="rect">
              <a:avLst/>
            </a:prstGeom>
            <a:noFill/>
            <a:ln w="3175">
              <a:noFill/>
            </a:ln>
          </p:spPr>
          <p:txBody>
            <a:bodyPr wrap="square" rtlCol="0">
              <a:spAutoFit/>
            </a:bodyPr>
            <a:lstStyle/>
            <a:p>
              <a:pPr algn="ctr"/>
              <a:r>
                <a:rPr lang="en-US" sz="1400" b="1" u="sng" dirty="0">
                  <a:latin typeface="Century Gothic" panose="020B0502020202020204" pitchFamily="34" charset="0"/>
                </a:rPr>
                <a:t>French</a:t>
              </a:r>
              <a:r>
                <a:rPr lang="en-US" sz="1400" dirty="0">
                  <a:latin typeface="Century Gothic" panose="020B0502020202020204" pitchFamily="34" charset="0"/>
                </a:rPr>
                <a:t> Adults 18+ </a:t>
              </a:r>
              <a:r>
                <a:rPr lang="en-US" sz="1400" b="1" u="sng" dirty="0">
                  <a:latin typeface="Century Gothic" panose="020B0502020202020204" pitchFamily="34" charset="0"/>
                </a:rPr>
                <a:t>2018</a:t>
              </a:r>
              <a:r>
                <a:rPr lang="en-US" sz="1400" baseline="30000" dirty="0">
                  <a:latin typeface="Century Gothic" panose="020B0502020202020204" pitchFamily="34" charset="0"/>
                </a:rPr>
                <a:t> </a:t>
              </a:r>
              <a:r>
                <a:rPr lang="en-US" sz="1400" dirty="0">
                  <a:latin typeface="Century Gothic" panose="020B0502020202020204" pitchFamily="34" charset="0"/>
                </a:rPr>
                <a:t>Weekly Reach + Minutes</a:t>
              </a:r>
            </a:p>
          </p:txBody>
        </p:sp>
        <p:cxnSp>
          <p:nvCxnSpPr>
            <p:cNvPr id="11" name="Straight Connector 10"/>
            <p:cNvCxnSpPr/>
            <p:nvPr/>
          </p:nvCxnSpPr>
          <p:spPr>
            <a:xfrm>
              <a:off x="3900108" y="4918867"/>
              <a:ext cx="7467425" cy="0"/>
            </a:xfrm>
            <a:prstGeom prst="line">
              <a:avLst/>
            </a:prstGeom>
            <a:ln>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8495356" y="4981575"/>
              <a:ext cx="1339752" cy="307777"/>
            </a:xfrm>
            <a:prstGeom prst="rect">
              <a:avLst/>
            </a:prstGeom>
            <a:noFill/>
            <a:ln w="3175">
              <a:noFill/>
            </a:ln>
          </p:spPr>
          <p:txBody>
            <a:bodyPr wrap="square" rtlCol="0">
              <a:spAutoFit/>
            </a:bodyPr>
            <a:lstStyle/>
            <a:p>
              <a:pPr algn="ctr"/>
              <a:r>
                <a:rPr lang="en-US" sz="1400" b="1" dirty="0">
                  <a:solidFill>
                    <a:srgbClr val="0070C0"/>
                  </a:solidFill>
                  <a:latin typeface="Century Gothic" panose="020B0502020202020204" pitchFamily="34" charset="0"/>
                </a:rPr>
                <a:t>RADIO</a:t>
              </a:r>
              <a:endParaRPr lang="en-US" sz="1400" b="1" baseline="30000" dirty="0">
                <a:solidFill>
                  <a:srgbClr val="0070C0"/>
                </a:solidFill>
                <a:latin typeface="Century Gothic" panose="020B0502020202020204" pitchFamily="34" charset="0"/>
              </a:endParaRPr>
            </a:p>
          </p:txBody>
        </p:sp>
        <p:sp>
          <p:nvSpPr>
            <p:cNvPr id="140" name="TextBox 139"/>
            <p:cNvSpPr txBox="1"/>
            <p:nvPr/>
          </p:nvSpPr>
          <p:spPr>
            <a:xfrm>
              <a:off x="8527019" y="5654959"/>
              <a:ext cx="1124026" cy="246221"/>
            </a:xfrm>
            <a:prstGeom prst="rect">
              <a:avLst/>
            </a:prstGeom>
            <a:noFill/>
          </p:spPr>
          <p:txBody>
            <a:bodyPr wrap="none" rtlCol="0">
              <a:spAutoFit/>
            </a:bodyPr>
            <a:lstStyle/>
            <a:p>
              <a:pPr algn="ctr"/>
              <a:r>
                <a:rPr lang="en-US" sz="1000" dirty="0">
                  <a:solidFill>
                    <a:srgbClr val="0070C0"/>
                  </a:solidFill>
                </a:rPr>
                <a:t>Fall 2017 </a:t>
              </a:r>
              <a:r>
                <a:rPr lang="en-US" sz="1000" dirty="0" err="1">
                  <a:solidFill>
                    <a:srgbClr val="0070C0"/>
                  </a:solidFill>
                </a:rPr>
                <a:t>Numeris</a:t>
              </a:r>
              <a:endParaRPr lang="en-US" sz="1000" dirty="0">
                <a:solidFill>
                  <a:srgbClr val="0070C0"/>
                </a:solidFill>
              </a:endParaRPr>
            </a:p>
          </p:txBody>
        </p:sp>
        <p:cxnSp>
          <p:nvCxnSpPr>
            <p:cNvPr id="13" name="Straight Connector 12"/>
            <p:cNvCxnSpPr/>
            <p:nvPr/>
          </p:nvCxnSpPr>
          <p:spPr>
            <a:xfrm>
              <a:off x="9951522" y="5261522"/>
              <a:ext cx="135976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8527650" y="5261522"/>
              <a:ext cx="1231258"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6757495" y="4981575"/>
              <a:ext cx="1479915" cy="307777"/>
            </a:xfrm>
            <a:prstGeom prst="rect">
              <a:avLst/>
            </a:prstGeom>
            <a:noFill/>
            <a:ln w="3175">
              <a:noFill/>
            </a:ln>
          </p:spPr>
          <p:txBody>
            <a:bodyPr wrap="square" rtlCol="0">
              <a:spAutoFit/>
            </a:bodyPr>
            <a:lstStyle/>
            <a:p>
              <a:pPr algn="ctr"/>
              <a:r>
                <a:rPr lang="en-US" sz="1400" b="1" dirty="0">
                  <a:solidFill>
                    <a:srgbClr val="7030A0"/>
                  </a:solidFill>
                  <a:latin typeface="Century Gothic" panose="020B0502020202020204" pitchFamily="34" charset="0"/>
                </a:rPr>
                <a:t>NEWSPAPER</a:t>
              </a:r>
              <a:endParaRPr lang="en-US" sz="1400" b="1" baseline="30000" dirty="0">
                <a:solidFill>
                  <a:srgbClr val="7030A0"/>
                </a:solidFill>
                <a:latin typeface="Century Gothic" panose="020B0502020202020204" pitchFamily="34" charset="0"/>
              </a:endParaRPr>
            </a:p>
          </p:txBody>
        </p:sp>
        <p:cxnSp>
          <p:nvCxnSpPr>
            <p:cNvPr id="146" name="Straight Connector 145"/>
            <p:cNvCxnSpPr/>
            <p:nvPr/>
          </p:nvCxnSpPr>
          <p:spPr>
            <a:xfrm>
              <a:off x="6892215" y="5261522"/>
              <a:ext cx="121047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6867715" y="5654959"/>
              <a:ext cx="1253869" cy="246221"/>
            </a:xfrm>
            <a:prstGeom prst="rect">
              <a:avLst/>
            </a:prstGeom>
            <a:noFill/>
          </p:spPr>
          <p:txBody>
            <a:bodyPr wrap="none" rtlCol="0">
              <a:spAutoFit/>
            </a:bodyPr>
            <a:lstStyle/>
            <a:p>
              <a:pPr algn="ctr"/>
              <a:r>
                <a:rPr lang="en-US" sz="1000" dirty="0">
                  <a:solidFill>
                    <a:srgbClr val="7030A0"/>
                  </a:solidFill>
                </a:rPr>
                <a:t>Spring 2018 </a:t>
              </a:r>
              <a:r>
                <a:rPr lang="en-US" sz="1000" dirty="0" err="1">
                  <a:solidFill>
                    <a:srgbClr val="7030A0"/>
                  </a:solidFill>
                </a:rPr>
                <a:t>Vividata</a:t>
              </a:r>
              <a:endParaRPr lang="en-US" sz="1000" dirty="0">
                <a:solidFill>
                  <a:srgbClr val="7030A0"/>
                </a:solidFill>
              </a:endParaRPr>
            </a:p>
          </p:txBody>
        </p:sp>
        <p:sp>
          <p:nvSpPr>
            <p:cNvPr id="155" name="TextBox 154"/>
            <p:cNvSpPr txBox="1"/>
            <p:nvPr/>
          </p:nvSpPr>
          <p:spPr>
            <a:xfrm>
              <a:off x="5217572" y="4981575"/>
              <a:ext cx="1479915" cy="307777"/>
            </a:xfrm>
            <a:prstGeom prst="rect">
              <a:avLst/>
            </a:prstGeom>
            <a:noFill/>
            <a:ln w="3175">
              <a:noFill/>
            </a:ln>
          </p:spPr>
          <p:txBody>
            <a:bodyPr wrap="square" rtlCol="0">
              <a:spAutoFit/>
            </a:bodyPr>
            <a:lstStyle/>
            <a:p>
              <a:pPr algn="ctr"/>
              <a:r>
                <a:rPr lang="en-US" sz="1400" b="1" dirty="0">
                  <a:solidFill>
                    <a:srgbClr val="7F6000"/>
                  </a:solidFill>
                  <a:latin typeface="Century Gothic" panose="020B0502020202020204" pitchFamily="34" charset="0"/>
                </a:rPr>
                <a:t>MAGAZINE</a:t>
              </a:r>
              <a:endParaRPr lang="en-US" sz="1400" b="1" baseline="30000" dirty="0">
                <a:solidFill>
                  <a:srgbClr val="7F6000"/>
                </a:solidFill>
                <a:latin typeface="Century Gothic" panose="020B0502020202020204" pitchFamily="34" charset="0"/>
              </a:endParaRPr>
            </a:p>
          </p:txBody>
        </p:sp>
        <p:sp>
          <p:nvSpPr>
            <p:cNvPr id="157" name="TextBox 156"/>
            <p:cNvSpPr txBox="1"/>
            <p:nvPr/>
          </p:nvSpPr>
          <p:spPr>
            <a:xfrm>
              <a:off x="5308559" y="5654959"/>
              <a:ext cx="1292340" cy="246221"/>
            </a:xfrm>
            <a:prstGeom prst="rect">
              <a:avLst/>
            </a:prstGeom>
            <a:noFill/>
          </p:spPr>
          <p:txBody>
            <a:bodyPr wrap="none" rtlCol="0">
              <a:spAutoFit/>
            </a:bodyPr>
            <a:lstStyle/>
            <a:p>
              <a:pPr algn="ctr"/>
              <a:r>
                <a:rPr lang="en-US" sz="1000" dirty="0">
                  <a:solidFill>
                    <a:srgbClr val="7F6000"/>
                  </a:solidFill>
                </a:rPr>
                <a:t>Spring 2018 </a:t>
              </a:r>
              <a:r>
                <a:rPr lang="en-US" sz="1000" dirty="0" err="1">
                  <a:solidFill>
                    <a:srgbClr val="7F6000"/>
                  </a:solidFill>
                </a:rPr>
                <a:t>Vividata</a:t>
              </a:r>
              <a:endParaRPr lang="en-US" sz="1000" dirty="0">
                <a:solidFill>
                  <a:srgbClr val="7F6000"/>
                </a:solidFill>
              </a:endParaRPr>
            </a:p>
          </p:txBody>
        </p:sp>
        <p:sp>
          <p:nvSpPr>
            <p:cNvPr id="161" name="TextBox 160"/>
            <p:cNvSpPr txBox="1"/>
            <p:nvPr/>
          </p:nvSpPr>
          <p:spPr>
            <a:xfrm>
              <a:off x="3796049" y="4981575"/>
              <a:ext cx="1479915" cy="307777"/>
            </a:xfrm>
            <a:prstGeom prst="rect">
              <a:avLst/>
            </a:prstGeom>
            <a:noFill/>
            <a:ln w="3175">
              <a:noFill/>
            </a:ln>
          </p:spPr>
          <p:txBody>
            <a:bodyPr wrap="square" rtlCol="0">
              <a:spAutoFit/>
            </a:bodyPr>
            <a:lstStyle/>
            <a:p>
              <a:pPr algn="ctr"/>
              <a:r>
                <a:rPr lang="en-US" sz="1400" b="1" dirty="0">
                  <a:solidFill>
                    <a:srgbClr val="548235"/>
                  </a:solidFill>
                  <a:latin typeface="Century Gothic" panose="020B0502020202020204" pitchFamily="34" charset="0"/>
                </a:rPr>
                <a:t>INTERNET</a:t>
              </a:r>
              <a:endParaRPr lang="en-US" sz="1400" b="1" baseline="30000" dirty="0">
                <a:solidFill>
                  <a:srgbClr val="548235"/>
                </a:solidFill>
                <a:latin typeface="Century Gothic" panose="020B0502020202020204" pitchFamily="34" charset="0"/>
              </a:endParaRPr>
            </a:p>
          </p:txBody>
        </p:sp>
        <p:sp>
          <p:nvSpPr>
            <p:cNvPr id="163" name="TextBox 162"/>
            <p:cNvSpPr txBox="1"/>
            <p:nvPr/>
          </p:nvSpPr>
          <p:spPr>
            <a:xfrm>
              <a:off x="3925506" y="5654959"/>
              <a:ext cx="1215397" cy="246221"/>
            </a:xfrm>
            <a:prstGeom prst="rect">
              <a:avLst/>
            </a:prstGeom>
            <a:noFill/>
          </p:spPr>
          <p:txBody>
            <a:bodyPr wrap="none" rtlCol="0">
              <a:spAutoFit/>
            </a:bodyPr>
            <a:lstStyle/>
            <a:p>
              <a:pPr algn="ctr"/>
              <a:r>
                <a:rPr lang="en-US" sz="1000" dirty="0">
                  <a:solidFill>
                    <a:srgbClr val="548235"/>
                  </a:solidFill>
                </a:rPr>
                <a:t>July 2018 comScore</a:t>
              </a:r>
            </a:p>
          </p:txBody>
        </p:sp>
        <p:cxnSp>
          <p:nvCxnSpPr>
            <p:cNvPr id="170" name="Straight Connector 169"/>
            <p:cNvCxnSpPr/>
            <p:nvPr/>
          </p:nvCxnSpPr>
          <p:spPr>
            <a:xfrm>
              <a:off x="5362658" y="5261522"/>
              <a:ext cx="1210474" cy="0"/>
            </a:xfrm>
            <a:prstGeom prst="line">
              <a:avLst/>
            </a:prstGeom>
            <a:ln>
              <a:solidFill>
                <a:srgbClr val="7F600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3917461" y="5261522"/>
              <a:ext cx="1210474" cy="0"/>
            </a:xfrm>
            <a:prstGeom prst="line">
              <a:avLst/>
            </a:prstGeom>
            <a:ln>
              <a:solidFill>
                <a:srgbClr val="548235"/>
              </a:solidFill>
            </a:ln>
          </p:spPr>
          <p:style>
            <a:lnRef idx="1">
              <a:schemeClr val="accent1"/>
            </a:lnRef>
            <a:fillRef idx="0">
              <a:schemeClr val="accent1"/>
            </a:fillRef>
            <a:effectRef idx="0">
              <a:schemeClr val="accent1"/>
            </a:effectRef>
            <a:fontRef idx="minor">
              <a:schemeClr val="tx1"/>
            </a:fontRef>
          </p:style>
        </p:cxnSp>
      </p:grpSp>
      <p:sp>
        <p:nvSpPr>
          <p:cNvPr id="168" name="TextBox 167"/>
          <p:cNvSpPr txBox="1"/>
          <p:nvPr/>
        </p:nvSpPr>
        <p:spPr>
          <a:xfrm>
            <a:off x="10198770" y="5263294"/>
            <a:ext cx="1113131" cy="335989"/>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97%  1,926</a:t>
            </a:r>
          </a:p>
        </p:txBody>
      </p:sp>
      <p:sp>
        <p:nvSpPr>
          <p:cNvPr id="131" name="TextBox 130"/>
          <p:cNvSpPr txBox="1"/>
          <p:nvPr/>
        </p:nvSpPr>
        <p:spPr>
          <a:xfrm>
            <a:off x="8846859" y="5263294"/>
            <a:ext cx="965381" cy="33598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88%  949</a:t>
            </a:r>
          </a:p>
        </p:txBody>
      </p:sp>
      <p:sp>
        <p:nvSpPr>
          <p:cNvPr id="143" name="TextBox 142"/>
          <p:cNvSpPr txBox="1"/>
          <p:nvPr/>
        </p:nvSpPr>
        <p:spPr>
          <a:xfrm>
            <a:off x="7258763" y="5263294"/>
            <a:ext cx="895502" cy="335989"/>
          </a:xfrm>
          <a:prstGeom prst="rect">
            <a:avLst/>
          </a:prstGeom>
          <a:noFill/>
          <a:ln w="3175">
            <a:noFill/>
          </a:ln>
        </p:spPr>
        <p:txBody>
          <a:bodyPr wrap="square" rtlCol="0">
            <a:spAutoFit/>
          </a:bodyPr>
          <a:lstStyle/>
          <a:p>
            <a:pPr algn="r">
              <a:lnSpc>
                <a:spcPts val="1900"/>
              </a:lnSpc>
            </a:pPr>
            <a:r>
              <a:rPr lang="en-US" sz="1400" dirty="0">
                <a:solidFill>
                  <a:srgbClr val="7030A0"/>
                </a:solidFill>
                <a:latin typeface="Century Gothic" panose="020B0502020202020204" pitchFamily="34" charset="0"/>
              </a:rPr>
              <a:t>61%   69</a:t>
            </a:r>
          </a:p>
        </p:txBody>
      </p:sp>
      <p:sp>
        <p:nvSpPr>
          <p:cNvPr id="156" name="TextBox 155"/>
          <p:cNvSpPr txBox="1"/>
          <p:nvPr/>
        </p:nvSpPr>
        <p:spPr>
          <a:xfrm>
            <a:off x="5718840" y="5263294"/>
            <a:ext cx="895502" cy="335989"/>
          </a:xfrm>
          <a:prstGeom prst="rect">
            <a:avLst/>
          </a:prstGeom>
          <a:noFill/>
          <a:ln w="3175">
            <a:noFill/>
          </a:ln>
        </p:spPr>
        <p:txBody>
          <a:bodyPr wrap="square" rtlCol="0">
            <a:spAutoFit/>
          </a:bodyPr>
          <a:lstStyle/>
          <a:p>
            <a:pPr algn="r">
              <a:lnSpc>
                <a:spcPts val="1900"/>
              </a:lnSpc>
            </a:pPr>
            <a:r>
              <a:rPr lang="en-US" sz="1400" dirty="0">
                <a:solidFill>
                  <a:srgbClr val="7F6000"/>
                </a:solidFill>
                <a:latin typeface="Century Gothic" panose="020B0502020202020204" pitchFamily="34" charset="0"/>
              </a:rPr>
              <a:t>48%   19</a:t>
            </a:r>
          </a:p>
        </p:txBody>
      </p:sp>
      <p:sp>
        <p:nvSpPr>
          <p:cNvPr id="162" name="TextBox 161"/>
          <p:cNvSpPr txBox="1"/>
          <p:nvPr/>
        </p:nvSpPr>
        <p:spPr>
          <a:xfrm>
            <a:off x="3917462" y="5263294"/>
            <a:ext cx="1275358" cy="33598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94%  1,319</a:t>
            </a:r>
          </a:p>
        </p:txBody>
      </p:sp>
      <p:pic>
        <p:nvPicPr>
          <p:cNvPr id="189" name="Picture 188"/>
          <p:cNvPicPr>
            <a:picLocks noChangeAspect="1"/>
          </p:cNvPicPr>
          <p:nvPr/>
        </p:nvPicPr>
        <p:blipFill>
          <a:blip r:embed="rId2"/>
          <a:stretch>
            <a:fillRect/>
          </a:stretch>
        </p:blipFill>
        <p:spPr>
          <a:xfrm>
            <a:off x="9927880" y="5228513"/>
            <a:ext cx="351762" cy="445670"/>
          </a:xfrm>
          <a:prstGeom prst="rect">
            <a:avLst/>
          </a:prstGeom>
        </p:spPr>
      </p:pic>
      <p:pic>
        <p:nvPicPr>
          <p:cNvPr id="190" name="Picture 189"/>
          <p:cNvPicPr>
            <a:picLocks noChangeAspect="1"/>
          </p:cNvPicPr>
          <p:nvPr/>
        </p:nvPicPr>
        <p:blipFill>
          <a:blip r:embed="rId2"/>
          <a:stretch>
            <a:fillRect/>
          </a:stretch>
        </p:blipFill>
        <p:spPr>
          <a:xfrm>
            <a:off x="7893099" y="305605"/>
            <a:ext cx="334418" cy="423696"/>
          </a:xfrm>
          <a:prstGeom prst="rect">
            <a:avLst/>
          </a:prstGeom>
        </p:spPr>
      </p:pic>
      <p:pic>
        <p:nvPicPr>
          <p:cNvPr id="191" name="Picture 190"/>
          <p:cNvPicPr>
            <a:picLocks noChangeAspect="1"/>
          </p:cNvPicPr>
          <p:nvPr/>
        </p:nvPicPr>
        <p:blipFill>
          <a:blip r:embed="rId3"/>
          <a:stretch>
            <a:fillRect/>
          </a:stretch>
        </p:blipFill>
        <p:spPr>
          <a:xfrm>
            <a:off x="8602336" y="5235540"/>
            <a:ext cx="344212" cy="436106"/>
          </a:xfrm>
          <a:prstGeom prst="rect">
            <a:avLst/>
          </a:prstGeom>
        </p:spPr>
      </p:pic>
      <p:pic>
        <p:nvPicPr>
          <p:cNvPr id="192" name="Picture 191"/>
          <p:cNvPicPr>
            <a:picLocks noChangeAspect="1"/>
          </p:cNvPicPr>
          <p:nvPr/>
        </p:nvPicPr>
        <p:blipFill>
          <a:blip r:embed="rId3"/>
          <a:stretch>
            <a:fillRect/>
          </a:stretch>
        </p:blipFill>
        <p:spPr>
          <a:xfrm>
            <a:off x="4048476" y="1271948"/>
            <a:ext cx="332424" cy="421170"/>
          </a:xfrm>
          <a:prstGeom prst="rect">
            <a:avLst/>
          </a:prstGeom>
        </p:spPr>
      </p:pic>
      <p:pic>
        <p:nvPicPr>
          <p:cNvPr id="193" name="Picture 192"/>
          <p:cNvPicPr>
            <a:picLocks noChangeAspect="1"/>
          </p:cNvPicPr>
          <p:nvPr/>
        </p:nvPicPr>
        <p:blipFill>
          <a:blip r:embed="rId4"/>
          <a:stretch>
            <a:fillRect/>
          </a:stretch>
        </p:blipFill>
        <p:spPr>
          <a:xfrm>
            <a:off x="6987507" y="5248429"/>
            <a:ext cx="340864" cy="431864"/>
          </a:xfrm>
          <a:prstGeom prst="rect">
            <a:avLst/>
          </a:prstGeom>
        </p:spPr>
      </p:pic>
      <p:pic>
        <p:nvPicPr>
          <p:cNvPr id="194" name="Picture 193"/>
          <p:cNvPicPr>
            <a:picLocks noChangeAspect="1"/>
          </p:cNvPicPr>
          <p:nvPr/>
        </p:nvPicPr>
        <p:blipFill>
          <a:blip r:embed="rId4"/>
          <a:stretch>
            <a:fillRect/>
          </a:stretch>
        </p:blipFill>
        <p:spPr>
          <a:xfrm>
            <a:off x="606570" y="4152359"/>
            <a:ext cx="325884" cy="412884"/>
          </a:xfrm>
          <a:prstGeom prst="rect">
            <a:avLst/>
          </a:prstGeom>
        </p:spPr>
      </p:pic>
      <p:pic>
        <p:nvPicPr>
          <p:cNvPr id="195" name="Picture 194"/>
          <p:cNvPicPr>
            <a:picLocks noChangeAspect="1"/>
          </p:cNvPicPr>
          <p:nvPr/>
        </p:nvPicPr>
        <p:blipFill>
          <a:blip r:embed="rId5"/>
          <a:stretch>
            <a:fillRect/>
          </a:stretch>
        </p:blipFill>
        <p:spPr>
          <a:xfrm>
            <a:off x="5442664" y="5223661"/>
            <a:ext cx="351264" cy="445044"/>
          </a:xfrm>
          <a:prstGeom prst="rect">
            <a:avLst/>
          </a:prstGeom>
        </p:spPr>
      </p:pic>
      <p:pic>
        <p:nvPicPr>
          <p:cNvPr id="197" name="Picture 196"/>
          <p:cNvPicPr>
            <a:picLocks noChangeAspect="1"/>
          </p:cNvPicPr>
          <p:nvPr/>
        </p:nvPicPr>
        <p:blipFill>
          <a:blip r:embed="rId6"/>
          <a:stretch>
            <a:fillRect/>
          </a:stretch>
        </p:blipFill>
        <p:spPr>
          <a:xfrm>
            <a:off x="3872130" y="5241004"/>
            <a:ext cx="350156" cy="443638"/>
          </a:xfrm>
          <a:prstGeom prst="rect">
            <a:avLst/>
          </a:prstGeom>
        </p:spPr>
      </p:pic>
      <p:pic>
        <p:nvPicPr>
          <p:cNvPr id="198" name="Picture 197"/>
          <p:cNvPicPr>
            <a:picLocks noChangeAspect="1"/>
          </p:cNvPicPr>
          <p:nvPr/>
        </p:nvPicPr>
        <p:blipFill>
          <a:blip r:embed="rId6"/>
          <a:stretch>
            <a:fillRect/>
          </a:stretch>
        </p:blipFill>
        <p:spPr>
          <a:xfrm>
            <a:off x="5352382" y="619486"/>
            <a:ext cx="342772" cy="434280"/>
          </a:xfrm>
          <a:prstGeom prst="rect">
            <a:avLst/>
          </a:prstGeom>
        </p:spPr>
      </p:pic>
      <p:pic>
        <p:nvPicPr>
          <p:cNvPr id="139" name="Picture 138">
            <a:extLst>
              <a:ext uri="{FF2B5EF4-FFF2-40B4-BE49-F238E27FC236}">
                <a16:creationId xmlns:a16="http://schemas.microsoft.com/office/drawing/2014/main" id="{56B142B7-304D-4558-A652-EB79D611ECCE}"/>
              </a:ext>
            </a:extLst>
          </p:cNvPr>
          <p:cNvPicPr>
            <a:picLocks noChangeAspect="1"/>
          </p:cNvPicPr>
          <p:nvPr/>
        </p:nvPicPr>
        <p:blipFill>
          <a:blip r:embed="rId7"/>
          <a:stretch>
            <a:fillRect/>
          </a:stretch>
        </p:blipFill>
        <p:spPr>
          <a:xfrm>
            <a:off x="5418138" y="1031587"/>
            <a:ext cx="354170" cy="417172"/>
          </a:xfrm>
          <a:prstGeom prst="rect">
            <a:avLst/>
          </a:prstGeom>
        </p:spPr>
      </p:pic>
      <p:pic>
        <p:nvPicPr>
          <p:cNvPr id="144" name="Picture 143">
            <a:extLst>
              <a:ext uri="{FF2B5EF4-FFF2-40B4-BE49-F238E27FC236}">
                <a16:creationId xmlns:a16="http://schemas.microsoft.com/office/drawing/2014/main" id="{E2B95891-F7D2-4BA3-97A1-3108AF5C1545}"/>
              </a:ext>
            </a:extLst>
          </p:cNvPr>
          <p:cNvPicPr>
            <a:picLocks noChangeAspect="1"/>
          </p:cNvPicPr>
          <p:nvPr/>
        </p:nvPicPr>
        <p:blipFill>
          <a:blip r:embed="rId8"/>
          <a:stretch>
            <a:fillRect/>
          </a:stretch>
        </p:blipFill>
        <p:spPr>
          <a:xfrm>
            <a:off x="664860" y="4918867"/>
            <a:ext cx="302918" cy="356804"/>
          </a:xfrm>
          <a:prstGeom prst="rect">
            <a:avLst/>
          </a:prstGeom>
        </p:spPr>
      </p:pic>
      <p:pic>
        <p:nvPicPr>
          <p:cNvPr id="145" name="Picture 144">
            <a:extLst>
              <a:ext uri="{FF2B5EF4-FFF2-40B4-BE49-F238E27FC236}">
                <a16:creationId xmlns:a16="http://schemas.microsoft.com/office/drawing/2014/main" id="{A241600E-DA10-45AE-8019-EE57B9827116}"/>
              </a:ext>
            </a:extLst>
          </p:cNvPr>
          <p:cNvPicPr>
            <a:picLocks noChangeAspect="1"/>
          </p:cNvPicPr>
          <p:nvPr/>
        </p:nvPicPr>
        <p:blipFill>
          <a:blip r:embed="rId9"/>
          <a:stretch>
            <a:fillRect/>
          </a:stretch>
        </p:blipFill>
        <p:spPr>
          <a:xfrm>
            <a:off x="430571" y="5304986"/>
            <a:ext cx="329724" cy="388374"/>
          </a:xfrm>
          <a:prstGeom prst="rect">
            <a:avLst/>
          </a:prstGeom>
        </p:spPr>
      </p:pic>
      <p:pic>
        <p:nvPicPr>
          <p:cNvPr id="148" name="Picture 147">
            <a:extLst>
              <a:ext uri="{FF2B5EF4-FFF2-40B4-BE49-F238E27FC236}">
                <a16:creationId xmlns:a16="http://schemas.microsoft.com/office/drawing/2014/main" id="{72F8B748-B6FE-4C1B-A19E-D645166C268C}"/>
              </a:ext>
            </a:extLst>
          </p:cNvPr>
          <p:cNvPicPr>
            <a:picLocks noChangeAspect="1"/>
          </p:cNvPicPr>
          <p:nvPr/>
        </p:nvPicPr>
        <p:blipFill>
          <a:blip r:embed="rId10"/>
          <a:stretch>
            <a:fillRect/>
          </a:stretch>
        </p:blipFill>
        <p:spPr>
          <a:xfrm>
            <a:off x="6339166" y="538891"/>
            <a:ext cx="307306" cy="361970"/>
          </a:xfrm>
          <a:prstGeom prst="rect">
            <a:avLst/>
          </a:prstGeom>
        </p:spPr>
      </p:pic>
      <p:pic>
        <p:nvPicPr>
          <p:cNvPr id="149" name="Picture 148">
            <a:extLst>
              <a:ext uri="{FF2B5EF4-FFF2-40B4-BE49-F238E27FC236}">
                <a16:creationId xmlns:a16="http://schemas.microsoft.com/office/drawing/2014/main" id="{CF118215-6F1A-40A8-A140-41C6DDC9A6C1}"/>
              </a:ext>
            </a:extLst>
          </p:cNvPr>
          <p:cNvPicPr>
            <a:picLocks noChangeAspect="1"/>
          </p:cNvPicPr>
          <p:nvPr/>
        </p:nvPicPr>
        <p:blipFill>
          <a:blip r:embed="rId11"/>
          <a:stretch>
            <a:fillRect/>
          </a:stretch>
        </p:blipFill>
        <p:spPr>
          <a:xfrm>
            <a:off x="3830927" y="1400894"/>
            <a:ext cx="313852" cy="369686"/>
          </a:xfrm>
          <a:prstGeom prst="rect">
            <a:avLst/>
          </a:prstGeom>
        </p:spPr>
      </p:pic>
      <p:pic>
        <p:nvPicPr>
          <p:cNvPr id="196" name="Picture 195"/>
          <p:cNvPicPr>
            <a:picLocks noChangeAspect="1"/>
          </p:cNvPicPr>
          <p:nvPr/>
        </p:nvPicPr>
        <p:blipFill>
          <a:blip r:embed="rId5"/>
          <a:stretch>
            <a:fillRect/>
          </a:stretch>
        </p:blipFill>
        <p:spPr>
          <a:xfrm>
            <a:off x="414341" y="5537267"/>
            <a:ext cx="353402" cy="447752"/>
          </a:xfrm>
          <a:prstGeom prst="rect">
            <a:avLst/>
          </a:prstGeom>
        </p:spPr>
      </p:pic>
    </p:spTree>
    <p:extLst>
      <p:ext uri="{BB962C8B-B14F-4D97-AF65-F5344CB8AC3E}">
        <p14:creationId xmlns:p14="http://schemas.microsoft.com/office/powerpoint/2010/main" val="1083163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4" fill="hold" nodeType="afterEffect" p14:presetBounceEnd="56000">
                                      <p:stCondLst>
                                        <p:cond delay="0"/>
                                      </p:stCondLst>
                                      <p:childTnLst>
                                        <p:set>
                                          <p:cBhvr>
                                            <p:cTn id="10" dur="1" fill="hold">
                                              <p:stCondLst>
                                                <p:cond delay="0"/>
                                              </p:stCondLst>
                                            </p:cTn>
                                            <p:tgtEl>
                                              <p:spTgt spid="189"/>
                                            </p:tgtEl>
                                            <p:attrNameLst>
                                              <p:attrName>style.visibility</p:attrName>
                                            </p:attrNameLst>
                                          </p:cBhvr>
                                          <p:to>
                                            <p:strVal val="visible"/>
                                          </p:to>
                                        </p:set>
                                        <p:anim calcmode="lin" valueType="num" p14:bounceEnd="56000">
                                          <p:cBhvr additive="base">
                                            <p:cTn id="11" dur="1000" fill="hold"/>
                                            <p:tgtEl>
                                              <p:spTgt spid="189"/>
                                            </p:tgtEl>
                                            <p:attrNameLst>
                                              <p:attrName>ppt_x</p:attrName>
                                            </p:attrNameLst>
                                          </p:cBhvr>
                                          <p:tavLst>
                                            <p:tav tm="0">
                                              <p:val>
                                                <p:strVal val="#ppt_x"/>
                                              </p:val>
                                            </p:tav>
                                            <p:tav tm="100000">
                                              <p:val>
                                                <p:strVal val="#ppt_x"/>
                                              </p:val>
                                            </p:tav>
                                          </p:tavLst>
                                        </p:anim>
                                        <p:anim calcmode="lin" valueType="num" p14:bounceEnd="56000">
                                          <p:cBhvr additive="base">
                                            <p:cTn id="12" dur="1000" fill="hold"/>
                                            <p:tgtEl>
                                              <p:spTgt spid="18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68"/>
                                            </p:tgtEl>
                                            <p:attrNameLst>
                                              <p:attrName>style.visibility</p:attrName>
                                            </p:attrNameLst>
                                          </p:cBhvr>
                                          <p:to>
                                            <p:strVal val="visible"/>
                                          </p:to>
                                        </p:set>
                                        <p:animEffect transition="in" filter="fade">
                                          <p:cBhvr>
                                            <p:cTn id="16" dur="1000"/>
                                            <p:tgtEl>
                                              <p:spTgt spid="168"/>
                                            </p:tgtEl>
                                          </p:cBhvr>
                                        </p:animEffect>
                                      </p:childTnLst>
                                    </p:cTn>
                                  </p:par>
                                </p:childTnLst>
                              </p:cTn>
                            </p:par>
                            <p:par>
                              <p:cTn id="17" fill="hold">
                                <p:stCondLst>
                                  <p:cond delay="2500"/>
                                </p:stCondLst>
                                <p:childTnLst>
                                  <p:par>
                                    <p:cTn id="18" presetID="2" presetClass="entr" presetSubtype="8" fill="hold" nodeType="afterEffect" p14:presetBounceEnd="56000">
                                      <p:stCondLst>
                                        <p:cond delay="0"/>
                                      </p:stCondLst>
                                      <p:childTnLst>
                                        <p:set>
                                          <p:cBhvr>
                                            <p:cTn id="19" dur="1" fill="hold">
                                              <p:stCondLst>
                                                <p:cond delay="0"/>
                                              </p:stCondLst>
                                            </p:cTn>
                                            <p:tgtEl>
                                              <p:spTgt spid="190"/>
                                            </p:tgtEl>
                                            <p:attrNameLst>
                                              <p:attrName>style.visibility</p:attrName>
                                            </p:attrNameLst>
                                          </p:cBhvr>
                                          <p:to>
                                            <p:strVal val="visible"/>
                                          </p:to>
                                        </p:set>
                                        <p:anim calcmode="lin" valueType="num" p14:bounceEnd="56000">
                                          <p:cBhvr additive="base">
                                            <p:cTn id="20" dur="1000" fill="hold"/>
                                            <p:tgtEl>
                                              <p:spTgt spid="190"/>
                                            </p:tgtEl>
                                            <p:attrNameLst>
                                              <p:attrName>ppt_x</p:attrName>
                                            </p:attrNameLst>
                                          </p:cBhvr>
                                          <p:tavLst>
                                            <p:tav tm="0">
                                              <p:val>
                                                <p:strVal val="0-#ppt_w/2"/>
                                              </p:val>
                                            </p:tav>
                                            <p:tav tm="100000">
                                              <p:val>
                                                <p:strVal val="#ppt_x"/>
                                              </p:val>
                                            </p:tav>
                                          </p:tavLst>
                                        </p:anim>
                                        <p:anim calcmode="lin" valueType="num" p14:bounceEnd="56000">
                                          <p:cBhvr additive="base">
                                            <p:cTn id="21" dur="1000" fill="hold"/>
                                            <p:tgtEl>
                                              <p:spTgt spid="190"/>
                                            </p:tgtEl>
                                            <p:attrNameLst>
                                              <p:attrName>ppt_y</p:attrName>
                                            </p:attrNameLst>
                                          </p:cBhvr>
                                          <p:tavLst>
                                            <p:tav tm="0">
                                              <p:val>
                                                <p:strVal val="#ppt_y"/>
                                              </p:val>
                                            </p:tav>
                                            <p:tav tm="100000">
                                              <p:val>
                                                <p:strVal val="#ppt_y"/>
                                              </p:val>
                                            </p:tav>
                                          </p:tavLst>
                                        </p:anim>
                                      </p:childTnLst>
                                    </p:cTn>
                                  </p:par>
                                </p:childTnLst>
                              </p:cTn>
                            </p:par>
                            <p:par>
                              <p:cTn id="22" fill="hold">
                                <p:stCondLst>
                                  <p:cond delay="3500"/>
                                </p:stCondLst>
                                <p:childTnLst>
                                  <p:par>
                                    <p:cTn id="23" presetID="22" presetClass="entr" presetSubtype="2" fill="hold" nodeType="after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wipe(right)">
                                          <p:cBhvr>
                                            <p:cTn id="25" dur="1000"/>
                                            <p:tgtEl>
                                              <p:spTgt spid="1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8" fill="hold" nodeType="clickEffect">
                                      <p:stCondLst>
                                        <p:cond delay="0"/>
                                      </p:stCondLst>
                                      <p:childTnLst>
                                        <p:animEffect transition="out" filter="wipe(left)">
                                          <p:cBhvr>
                                            <p:cTn id="29" dur="1000"/>
                                            <p:tgtEl>
                                              <p:spTgt spid="123"/>
                                            </p:tgtEl>
                                          </p:cBhvr>
                                        </p:animEffect>
                                        <p:set>
                                          <p:cBhvr>
                                            <p:cTn id="30" dur="1" fill="hold">
                                              <p:stCondLst>
                                                <p:cond delay="999"/>
                                              </p:stCondLst>
                                            </p:cTn>
                                            <p:tgtEl>
                                              <p:spTgt spid="123"/>
                                            </p:tgtEl>
                                            <p:attrNameLst>
                                              <p:attrName>style.visibility</p:attrName>
                                            </p:attrNameLst>
                                          </p:cBhvr>
                                          <p:to>
                                            <p:strVal val="hidden"/>
                                          </p:to>
                                        </p:set>
                                      </p:childTnLst>
                                    </p:cTn>
                                  </p:par>
                                </p:childTnLst>
                              </p:cTn>
                            </p:par>
                            <p:par>
                              <p:cTn id="31" fill="hold">
                                <p:stCondLst>
                                  <p:cond delay="1000"/>
                                </p:stCondLst>
                                <p:childTnLst>
                                  <p:par>
                                    <p:cTn id="32" presetID="2" presetClass="entr" presetSubtype="4" fill="hold" nodeType="afterEffect" p14:presetBounceEnd="48000">
                                      <p:stCondLst>
                                        <p:cond delay="0"/>
                                      </p:stCondLst>
                                      <p:childTnLst>
                                        <p:set>
                                          <p:cBhvr>
                                            <p:cTn id="33" dur="1" fill="hold">
                                              <p:stCondLst>
                                                <p:cond delay="0"/>
                                              </p:stCondLst>
                                            </p:cTn>
                                            <p:tgtEl>
                                              <p:spTgt spid="191"/>
                                            </p:tgtEl>
                                            <p:attrNameLst>
                                              <p:attrName>style.visibility</p:attrName>
                                            </p:attrNameLst>
                                          </p:cBhvr>
                                          <p:to>
                                            <p:strVal val="visible"/>
                                          </p:to>
                                        </p:set>
                                        <p:anim calcmode="lin" valueType="num" p14:bounceEnd="48000">
                                          <p:cBhvr additive="base">
                                            <p:cTn id="34" dur="500" fill="hold"/>
                                            <p:tgtEl>
                                              <p:spTgt spid="191"/>
                                            </p:tgtEl>
                                            <p:attrNameLst>
                                              <p:attrName>ppt_x</p:attrName>
                                            </p:attrNameLst>
                                          </p:cBhvr>
                                          <p:tavLst>
                                            <p:tav tm="0">
                                              <p:val>
                                                <p:strVal val="#ppt_x"/>
                                              </p:val>
                                            </p:tav>
                                            <p:tav tm="100000">
                                              <p:val>
                                                <p:strVal val="#ppt_x"/>
                                              </p:val>
                                            </p:tav>
                                          </p:tavLst>
                                        </p:anim>
                                        <p:anim calcmode="lin" valueType="num" p14:bounceEnd="48000">
                                          <p:cBhvr additive="base">
                                            <p:cTn id="35" dur="500" fill="hold"/>
                                            <p:tgtEl>
                                              <p:spTgt spid="191"/>
                                            </p:tgtEl>
                                            <p:attrNameLst>
                                              <p:attrName>ppt_y</p:attrName>
                                            </p:attrNameLst>
                                          </p:cBhvr>
                                          <p:tavLst>
                                            <p:tav tm="0">
                                              <p:val>
                                                <p:strVal val="1+#ppt_h/2"/>
                                              </p:val>
                                            </p:tav>
                                            <p:tav tm="100000">
                                              <p:val>
                                                <p:strVal val="#ppt_y"/>
                                              </p:val>
                                            </p:tav>
                                          </p:tavLst>
                                        </p:anim>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31"/>
                                            </p:tgtEl>
                                            <p:attrNameLst>
                                              <p:attrName>style.visibility</p:attrName>
                                            </p:attrNameLst>
                                          </p:cBhvr>
                                          <p:to>
                                            <p:strVal val="visible"/>
                                          </p:to>
                                        </p:set>
                                        <p:animEffect transition="in" filter="fade">
                                          <p:cBhvr>
                                            <p:cTn id="39" dur="1000"/>
                                            <p:tgtEl>
                                              <p:spTgt spid="131"/>
                                            </p:tgtEl>
                                          </p:cBhvr>
                                        </p:animEffect>
                                      </p:childTnLst>
                                    </p:cTn>
                                  </p:par>
                                </p:childTnLst>
                              </p:cTn>
                            </p:par>
                            <p:par>
                              <p:cTn id="40" fill="hold">
                                <p:stCondLst>
                                  <p:cond delay="2500"/>
                                </p:stCondLst>
                                <p:childTnLst>
                                  <p:par>
                                    <p:cTn id="41" presetID="2" presetClass="entr" presetSubtype="8" fill="hold" nodeType="afterEffect" p14:presetBounceEnd="48000">
                                      <p:stCondLst>
                                        <p:cond delay="0"/>
                                      </p:stCondLst>
                                      <p:childTnLst>
                                        <p:set>
                                          <p:cBhvr>
                                            <p:cTn id="42" dur="1" fill="hold">
                                              <p:stCondLst>
                                                <p:cond delay="0"/>
                                              </p:stCondLst>
                                            </p:cTn>
                                            <p:tgtEl>
                                              <p:spTgt spid="192"/>
                                            </p:tgtEl>
                                            <p:attrNameLst>
                                              <p:attrName>style.visibility</p:attrName>
                                            </p:attrNameLst>
                                          </p:cBhvr>
                                          <p:to>
                                            <p:strVal val="visible"/>
                                          </p:to>
                                        </p:set>
                                        <p:anim calcmode="lin" valueType="num" p14:bounceEnd="48000">
                                          <p:cBhvr additive="base">
                                            <p:cTn id="43" dur="1000" fill="hold"/>
                                            <p:tgtEl>
                                              <p:spTgt spid="192"/>
                                            </p:tgtEl>
                                            <p:attrNameLst>
                                              <p:attrName>ppt_x</p:attrName>
                                            </p:attrNameLst>
                                          </p:cBhvr>
                                          <p:tavLst>
                                            <p:tav tm="0">
                                              <p:val>
                                                <p:strVal val="0-#ppt_w/2"/>
                                              </p:val>
                                            </p:tav>
                                            <p:tav tm="100000">
                                              <p:val>
                                                <p:strVal val="#ppt_x"/>
                                              </p:val>
                                            </p:tav>
                                          </p:tavLst>
                                        </p:anim>
                                        <p:anim calcmode="lin" valueType="num" p14:bounceEnd="48000">
                                          <p:cBhvr additive="base">
                                            <p:cTn id="44" dur="1000" fill="hold"/>
                                            <p:tgtEl>
                                              <p:spTgt spid="192"/>
                                            </p:tgtEl>
                                            <p:attrNameLst>
                                              <p:attrName>ppt_y</p:attrName>
                                            </p:attrNameLst>
                                          </p:cBhvr>
                                          <p:tavLst>
                                            <p:tav tm="0">
                                              <p:val>
                                                <p:strVal val="#ppt_y"/>
                                              </p:val>
                                            </p:tav>
                                            <p:tav tm="100000">
                                              <p:val>
                                                <p:strVal val="#ppt_y"/>
                                              </p:val>
                                            </p:tav>
                                          </p:tavLst>
                                        </p:anim>
                                      </p:childTnLst>
                                    </p:cTn>
                                  </p:par>
                                </p:childTnLst>
                              </p:cTn>
                            </p:par>
                            <p:par>
                              <p:cTn id="45" fill="hold">
                                <p:stCondLst>
                                  <p:cond delay="3500"/>
                                </p:stCondLst>
                                <p:childTnLst>
                                  <p:par>
                                    <p:cTn id="46" presetID="22" presetClass="entr" presetSubtype="2" fill="hold" nodeType="afterEffect">
                                      <p:stCondLst>
                                        <p:cond delay="0"/>
                                      </p:stCondLst>
                                      <p:childTnLst>
                                        <p:set>
                                          <p:cBhvr>
                                            <p:cTn id="47" dur="1" fill="hold">
                                              <p:stCondLst>
                                                <p:cond delay="0"/>
                                              </p:stCondLst>
                                            </p:cTn>
                                            <p:tgtEl>
                                              <p:spTgt spid="176"/>
                                            </p:tgtEl>
                                            <p:attrNameLst>
                                              <p:attrName>style.visibility</p:attrName>
                                            </p:attrNameLst>
                                          </p:cBhvr>
                                          <p:to>
                                            <p:strVal val="visible"/>
                                          </p:to>
                                        </p:set>
                                        <p:animEffect transition="in" filter="wipe(right)">
                                          <p:cBhvr>
                                            <p:cTn id="48" dur="1000"/>
                                            <p:tgtEl>
                                              <p:spTgt spid="17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8" fill="hold" nodeType="clickEffect">
                                      <p:stCondLst>
                                        <p:cond delay="0"/>
                                      </p:stCondLst>
                                      <p:childTnLst>
                                        <p:animEffect transition="out" filter="wipe(left)">
                                          <p:cBhvr>
                                            <p:cTn id="52" dur="1000"/>
                                            <p:tgtEl>
                                              <p:spTgt spid="176"/>
                                            </p:tgtEl>
                                          </p:cBhvr>
                                        </p:animEffect>
                                        <p:set>
                                          <p:cBhvr>
                                            <p:cTn id="53" dur="1" fill="hold">
                                              <p:stCondLst>
                                                <p:cond delay="999"/>
                                              </p:stCondLst>
                                            </p:cTn>
                                            <p:tgtEl>
                                              <p:spTgt spid="176"/>
                                            </p:tgtEl>
                                            <p:attrNameLst>
                                              <p:attrName>style.visibility</p:attrName>
                                            </p:attrNameLst>
                                          </p:cBhvr>
                                          <p:to>
                                            <p:strVal val="hidden"/>
                                          </p:to>
                                        </p:set>
                                      </p:childTnLst>
                                    </p:cTn>
                                  </p:par>
                                </p:childTnLst>
                              </p:cTn>
                            </p:par>
                            <p:par>
                              <p:cTn id="54" fill="hold">
                                <p:stCondLst>
                                  <p:cond delay="1000"/>
                                </p:stCondLst>
                                <p:childTnLst>
                                  <p:par>
                                    <p:cTn id="55" presetID="2" presetClass="entr" presetSubtype="4" fill="hold" nodeType="afterEffect" p14:presetBounceEnd="54000">
                                      <p:stCondLst>
                                        <p:cond delay="0"/>
                                      </p:stCondLst>
                                      <p:childTnLst>
                                        <p:set>
                                          <p:cBhvr>
                                            <p:cTn id="56" dur="1" fill="hold">
                                              <p:stCondLst>
                                                <p:cond delay="0"/>
                                              </p:stCondLst>
                                            </p:cTn>
                                            <p:tgtEl>
                                              <p:spTgt spid="193"/>
                                            </p:tgtEl>
                                            <p:attrNameLst>
                                              <p:attrName>style.visibility</p:attrName>
                                            </p:attrNameLst>
                                          </p:cBhvr>
                                          <p:to>
                                            <p:strVal val="visible"/>
                                          </p:to>
                                        </p:set>
                                        <p:anim calcmode="lin" valueType="num" p14:bounceEnd="54000">
                                          <p:cBhvr additive="base">
                                            <p:cTn id="57" dur="1000" fill="hold"/>
                                            <p:tgtEl>
                                              <p:spTgt spid="193"/>
                                            </p:tgtEl>
                                            <p:attrNameLst>
                                              <p:attrName>ppt_x</p:attrName>
                                            </p:attrNameLst>
                                          </p:cBhvr>
                                          <p:tavLst>
                                            <p:tav tm="0">
                                              <p:val>
                                                <p:strVal val="#ppt_x"/>
                                              </p:val>
                                            </p:tav>
                                            <p:tav tm="100000">
                                              <p:val>
                                                <p:strVal val="#ppt_x"/>
                                              </p:val>
                                            </p:tav>
                                          </p:tavLst>
                                        </p:anim>
                                        <p:anim calcmode="lin" valueType="num" p14:bounceEnd="54000">
                                          <p:cBhvr additive="base">
                                            <p:cTn id="58" dur="1000" fill="hold"/>
                                            <p:tgtEl>
                                              <p:spTgt spid="193"/>
                                            </p:tgtEl>
                                            <p:attrNameLst>
                                              <p:attrName>ppt_y</p:attrName>
                                            </p:attrNameLst>
                                          </p:cBhvr>
                                          <p:tavLst>
                                            <p:tav tm="0">
                                              <p:val>
                                                <p:strVal val="1+#ppt_h/2"/>
                                              </p:val>
                                            </p:tav>
                                            <p:tav tm="100000">
                                              <p:val>
                                                <p:strVal val="#ppt_y"/>
                                              </p:val>
                                            </p:tav>
                                          </p:tavLst>
                                        </p:anim>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43"/>
                                            </p:tgtEl>
                                            <p:attrNameLst>
                                              <p:attrName>style.visibility</p:attrName>
                                            </p:attrNameLst>
                                          </p:cBhvr>
                                          <p:to>
                                            <p:strVal val="visible"/>
                                          </p:to>
                                        </p:set>
                                        <p:animEffect transition="in" filter="fade">
                                          <p:cBhvr>
                                            <p:cTn id="62" dur="1000"/>
                                            <p:tgtEl>
                                              <p:spTgt spid="143"/>
                                            </p:tgtEl>
                                          </p:cBhvr>
                                        </p:animEffect>
                                      </p:childTnLst>
                                    </p:cTn>
                                  </p:par>
                                </p:childTnLst>
                              </p:cTn>
                            </p:par>
                            <p:par>
                              <p:cTn id="63" fill="hold">
                                <p:stCondLst>
                                  <p:cond delay="3000"/>
                                </p:stCondLst>
                                <p:childTnLst>
                                  <p:par>
                                    <p:cTn id="64" presetID="2" presetClass="entr" presetSubtype="8" fill="hold" nodeType="afterEffect" p14:presetBounceEnd="54000">
                                      <p:stCondLst>
                                        <p:cond delay="0"/>
                                      </p:stCondLst>
                                      <p:childTnLst>
                                        <p:set>
                                          <p:cBhvr>
                                            <p:cTn id="65" dur="1" fill="hold">
                                              <p:stCondLst>
                                                <p:cond delay="0"/>
                                              </p:stCondLst>
                                            </p:cTn>
                                            <p:tgtEl>
                                              <p:spTgt spid="194"/>
                                            </p:tgtEl>
                                            <p:attrNameLst>
                                              <p:attrName>style.visibility</p:attrName>
                                            </p:attrNameLst>
                                          </p:cBhvr>
                                          <p:to>
                                            <p:strVal val="visible"/>
                                          </p:to>
                                        </p:set>
                                        <p:anim calcmode="lin" valueType="num" p14:bounceEnd="54000">
                                          <p:cBhvr additive="base">
                                            <p:cTn id="66" dur="1000" fill="hold"/>
                                            <p:tgtEl>
                                              <p:spTgt spid="194"/>
                                            </p:tgtEl>
                                            <p:attrNameLst>
                                              <p:attrName>ppt_x</p:attrName>
                                            </p:attrNameLst>
                                          </p:cBhvr>
                                          <p:tavLst>
                                            <p:tav tm="0">
                                              <p:val>
                                                <p:strVal val="0-#ppt_w/2"/>
                                              </p:val>
                                            </p:tav>
                                            <p:tav tm="100000">
                                              <p:val>
                                                <p:strVal val="#ppt_x"/>
                                              </p:val>
                                            </p:tav>
                                          </p:tavLst>
                                        </p:anim>
                                        <p:anim calcmode="lin" valueType="num" p14:bounceEnd="54000">
                                          <p:cBhvr additive="base">
                                            <p:cTn id="67" dur="1000" fill="hold"/>
                                            <p:tgtEl>
                                              <p:spTgt spid="194"/>
                                            </p:tgtEl>
                                            <p:attrNameLst>
                                              <p:attrName>ppt_y</p:attrName>
                                            </p:attrNameLst>
                                          </p:cBhvr>
                                          <p:tavLst>
                                            <p:tav tm="0">
                                              <p:val>
                                                <p:strVal val="#ppt_y"/>
                                              </p:val>
                                            </p:tav>
                                            <p:tav tm="100000">
                                              <p:val>
                                                <p:strVal val="#ppt_y"/>
                                              </p:val>
                                            </p:tav>
                                          </p:tavLst>
                                        </p:anim>
                                      </p:childTnLst>
                                    </p:cTn>
                                  </p:par>
                                </p:childTnLst>
                              </p:cTn>
                            </p:par>
                            <p:par>
                              <p:cTn id="68" fill="hold">
                                <p:stCondLst>
                                  <p:cond delay="4000"/>
                                </p:stCondLst>
                                <p:childTnLst>
                                  <p:par>
                                    <p:cTn id="69" presetID="22" presetClass="entr" presetSubtype="2" fill="hold" nodeType="afterEffect">
                                      <p:stCondLst>
                                        <p:cond delay="0"/>
                                      </p:stCondLst>
                                      <p:childTnLst>
                                        <p:set>
                                          <p:cBhvr>
                                            <p:cTn id="70" dur="1" fill="hold">
                                              <p:stCondLst>
                                                <p:cond delay="0"/>
                                              </p:stCondLst>
                                            </p:cTn>
                                            <p:tgtEl>
                                              <p:spTgt spid="186"/>
                                            </p:tgtEl>
                                            <p:attrNameLst>
                                              <p:attrName>style.visibility</p:attrName>
                                            </p:attrNameLst>
                                          </p:cBhvr>
                                          <p:to>
                                            <p:strVal val="visible"/>
                                          </p:to>
                                        </p:set>
                                        <p:animEffect transition="in" filter="wipe(right)">
                                          <p:cBhvr>
                                            <p:cTn id="71" dur="1000"/>
                                            <p:tgtEl>
                                              <p:spTgt spid="18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xit" presetSubtype="8" fill="hold" nodeType="clickEffect">
                                      <p:stCondLst>
                                        <p:cond delay="0"/>
                                      </p:stCondLst>
                                      <p:childTnLst>
                                        <p:animEffect transition="out" filter="wipe(left)">
                                          <p:cBhvr>
                                            <p:cTn id="75" dur="1000"/>
                                            <p:tgtEl>
                                              <p:spTgt spid="186"/>
                                            </p:tgtEl>
                                          </p:cBhvr>
                                        </p:animEffect>
                                        <p:set>
                                          <p:cBhvr>
                                            <p:cTn id="76" dur="1" fill="hold">
                                              <p:stCondLst>
                                                <p:cond delay="999"/>
                                              </p:stCondLst>
                                            </p:cTn>
                                            <p:tgtEl>
                                              <p:spTgt spid="186"/>
                                            </p:tgtEl>
                                            <p:attrNameLst>
                                              <p:attrName>style.visibility</p:attrName>
                                            </p:attrNameLst>
                                          </p:cBhvr>
                                          <p:to>
                                            <p:strVal val="hidden"/>
                                          </p:to>
                                        </p:set>
                                      </p:childTnLst>
                                    </p:cTn>
                                  </p:par>
                                </p:childTnLst>
                              </p:cTn>
                            </p:par>
                            <p:par>
                              <p:cTn id="77" fill="hold">
                                <p:stCondLst>
                                  <p:cond delay="1000"/>
                                </p:stCondLst>
                                <p:childTnLst>
                                  <p:par>
                                    <p:cTn id="78" presetID="2" presetClass="entr" presetSubtype="4" fill="hold" nodeType="afterEffect" p14:presetBounceEnd="52000">
                                      <p:stCondLst>
                                        <p:cond delay="0"/>
                                      </p:stCondLst>
                                      <p:childTnLst>
                                        <p:set>
                                          <p:cBhvr>
                                            <p:cTn id="79" dur="1" fill="hold">
                                              <p:stCondLst>
                                                <p:cond delay="0"/>
                                              </p:stCondLst>
                                            </p:cTn>
                                            <p:tgtEl>
                                              <p:spTgt spid="195"/>
                                            </p:tgtEl>
                                            <p:attrNameLst>
                                              <p:attrName>style.visibility</p:attrName>
                                            </p:attrNameLst>
                                          </p:cBhvr>
                                          <p:to>
                                            <p:strVal val="visible"/>
                                          </p:to>
                                        </p:set>
                                        <p:anim calcmode="lin" valueType="num" p14:bounceEnd="52000">
                                          <p:cBhvr additive="base">
                                            <p:cTn id="80" dur="500" fill="hold"/>
                                            <p:tgtEl>
                                              <p:spTgt spid="195"/>
                                            </p:tgtEl>
                                            <p:attrNameLst>
                                              <p:attrName>ppt_x</p:attrName>
                                            </p:attrNameLst>
                                          </p:cBhvr>
                                          <p:tavLst>
                                            <p:tav tm="0">
                                              <p:val>
                                                <p:strVal val="#ppt_x"/>
                                              </p:val>
                                            </p:tav>
                                            <p:tav tm="100000">
                                              <p:val>
                                                <p:strVal val="#ppt_x"/>
                                              </p:val>
                                            </p:tav>
                                          </p:tavLst>
                                        </p:anim>
                                        <p:anim calcmode="lin" valueType="num" p14:bounceEnd="52000">
                                          <p:cBhvr additive="base">
                                            <p:cTn id="81" dur="500" fill="hold"/>
                                            <p:tgtEl>
                                              <p:spTgt spid="195"/>
                                            </p:tgtEl>
                                            <p:attrNameLst>
                                              <p:attrName>ppt_y</p:attrName>
                                            </p:attrNameLst>
                                          </p:cBhvr>
                                          <p:tavLst>
                                            <p:tav tm="0">
                                              <p:val>
                                                <p:strVal val="1+#ppt_h/2"/>
                                              </p:val>
                                            </p:tav>
                                            <p:tav tm="100000">
                                              <p:val>
                                                <p:strVal val="#ppt_y"/>
                                              </p:val>
                                            </p:tav>
                                          </p:tavLst>
                                        </p:anim>
                                      </p:childTnLst>
                                    </p:cTn>
                                  </p:par>
                                </p:childTnLst>
                              </p:cTn>
                            </p:par>
                            <p:par>
                              <p:cTn id="82" fill="hold">
                                <p:stCondLst>
                                  <p:cond delay="1500"/>
                                </p:stCondLst>
                                <p:childTnLst>
                                  <p:par>
                                    <p:cTn id="83" presetID="10" presetClass="entr" presetSubtype="0" fill="hold" grpId="0" nodeType="afterEffect">
                                      <p:stCondLst>
                                        <p:cond delay="0"/>
                                      </p:stCondLst>
                                      <p:childTnLst>
                                        <p:set>
                                          <p:cBhvr>
                                            <p:cTn id="84" dur="1" fill="hold">
                                              <p:stCondLst>
                                                <p:cond delay="0"/>
                                              </p:stCondLst>
                                            </p:cTn>
                                            <p:tgtEl>
                                              <p:spTgt spid="156"/>
                                            </p:tgtEl>
                                            <p:attrNameLst>
                                              <p:attrName>style.visibility</p:attrName>
                                            </p:attrNameLst>
                                          </p:cBhvr>
                                          <p:to>
                                            <p:strVal val="visible"/>
                                          </p:to>
                                        </p:set>
                                        <p:animEffect transition="in" filter="fade">
                                          <p:cBhvr>
                                            <p:cTn id="85" dur="1000"/>
                                            <p:tgtEl>
                                              <p:spTgt spid="156"/>
                                            </p:tgtEl>
                                          </p:cBhvr>
                                        </p:animEffect>
                                      </p:childTnLst>
                                    </p:cTn>
                                  </p:par>
                                </p:childTnLst>
                              </p:cTn>
                            </p:par>
                            <p:par>
                              <p:cTn id="86" fill="hold">
                                <p:stCondLst>
                                  <p:cond delay="2500"/>
                                </p:stCondLst>
                                <p:childTnLst>
                                  <p:par>
                                    <p:cTn id="87" presetID="2" presetClass="entr" presetSubtype="8" fill="hold" nodeType="afterEffect" p14:presetBounceEnd="50000">
                                      <p:stCondLst>
                                        <p:cond delay="0"/>
                                      </p:stCondLst>
                                      <p:childTnLst>
                                        <p:set>
                                          <p:cBhvr>
                                            <p:cTn id="88" dur="1" fill="hold">
                                              <p:stCondLst>
                                                <p:cond delay="0"/>
                                              </p:stCondLst>
                                            </p:cTn>
                                            <p:tgtEl>
                                              <p:spTgt spid="196"/>
                                            </p:tgtEl>
                                            <p:attrNameLst>
                                              <p:attrName>style.visibility</p:attrName>
                                            </p:attrNameLst>
                                          </p:cBhvr>
                                          <p:to>
                                            <p:strVal val="visible"/>
                                          </p:to>
                                        </p:set>
                                        <p:anim calcmode="lin" valueType="num" p14:bounceEnd="50000">
                                          <p:cBhvr additive="base">
                                            <p:cTn id="89" dur="500" fill="hold"/>
                                            <p:tgtEl>
                                              <p:spTgt spid="196"/>
                                            </p:tgtEl>
                                            <p:attrNameLst>
                                              <p:attrName>ppt_x</p:attrName>
                                            </p:attrNameLst>
                                          </p:cBhvr>
                                          <p:tavLst>
                                            <p:tav tm="0">
                                              <p:val>
                                                <p:strVal val="0-#ppt_w/2"/>
                                              </p:val>
                                            </p:tav>
                                            <p:tav tm="100000">
                                              <p:val>
                                                <p:strVal val="#ppt_x"/>
                                              </p:val>
                                            </p:tav>
                                          </p:tavLst>
                                        </p:anim>
                                        <p:anim calcmode="lin" valueType="num" p14:bounceEnd="50000">
                                          <p:cBhvr additive="base">
                                            <p:cTn id="90" dur="500" fill="hold"/>
                                            <p:tgtEl>
                                              <p:spTgt spid="196"/>
                                            </p:tgtEl>
                                            <p:attrNameLst>
                                              <p:attrName>ppt_y</p:attrName>
                                            </p:attrNameLst>
                                          </p:cBhvr>
                                          <p:tavLst>
                                            <p:tav tm="0">
                                              <p:val>
                                                <p:strVal val="#ppt_y"/>
                                              </p:val>
                                            </p:tav>
                                            <p:tav tm="100000">
                                              <p:val>
                                                <p:strVal val="#ppt_y"/>
                                              </p:val>
                                            </p:tav>
                                          </p:tavLst>
                                        </p:anim>
                                      </p:childTnLst>
                                    </p:cTn>
                                  </p:par>
                                </p:childTnLst>
                              </p:cTn>
                            </p:par>
                            <p:par>
                              <p:cTn id="91" fill="hold">
                                <p:stCondLst>
                                  <p:cond delay="3000"/>
                                </p:stCondLst>
                                <p:childTnLst>
                                  <p:par>
                                    <p:cTn id="92" presetID="22" presetClass="entr" presetSubtype="2" fill="hold" nodeType="afterEffect">
                                      <p:stCondLst>
                                        <p:cond delay="0"/>
                                      </p:stCondLst>
                                      <p:childTnLst>
                                        <p:set>
                                          <p:cBhvr>
                                            <p:cTn id="93" dur="1" fill="hold">
                                              <p:stCondLst>
                                                <p:cond delay="0"/>
                                              </p:stCondLst>
                                            </p:cTn>
                                            <p:tgtEl>
                                              <p:spTgt spid="181"/>
                                            </p:tgtEl>
                                            <p:attrNameLst>
                                              <p:attrName>style.visibility</p:attrName>
                                            </p:attrNameLst>
                                          </p:cBhvr>
                                          <p:to>
                                            <p:strVal val="visible"/>
                                          </p:to>
                                        </p:set>
                                        <p:animEffect transition="in" filter="wipe(right)">
                                          <p:cBhvr>
                                            <p:cTn id="94" dur="1000"/>
                                            <p:tgtEl>
                                              <p:spTgt spid="18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xit" presetSubtype="8" fill="hold" nodeType="clickEffect">
                                      <p:stCondLst>
                                        <p:cond delay="0"/>
                                      </p:stCondLst>
                                      <p:childTnLst>
                                        <p:animEffect transition="out" filter="wipe(left)">
                                          <p:cBhvr>
                                            <p:cTn id="98" dur="1000"/>
                                            <p:tgtEl>
                                              <p:spTgt spid="181"/>
                                            </p:tgtEl>
                                          </p:cBhvr>
                                        </p:animEffect>
                                        <p:set>
                                          <p:cBhvr>
                                            <p:cTn id="99" dur="1" fill="hold">
                                              <p:stCondLst>
                                                <p:cond delay="999"/>
                                              </p:stCondLst>
                                            </p:cTn>
                                            <p:tgtEl>
                                              <p:spTgt spid="181"/>
                                            </p:tgtEl>
                                            <p:attrNameLst>
                                              <p:attrName>style.visibility</p:attrName>
                                            </p:attrNameLst>
                                          </p:cBhvr>
                                          <p:to>
                                            <p:strVal val="hidden"/>
                                          </p:to>
                                        </p:set>
                                      </p:childTnLst>
                                    </p:cTn>
                                  </p:par>
                                </p:childTnLst>
                              </p:cTn>
                            </p:par>
                            <p:par>
                              <p:cTn id="100" fill="hold">
                                <p:stCondLst>
                                  <p:cond delay="1000"/>
                                </p:stCondLst>
                                <p:childTnLst>
                                  <p:par>
                                    <p:cTn id="101" presetID="2" presetClass="entr" presetSubtype="4" fill="hold" nodeType="afterEffect" p14:presetBounceEnd="54000">
                                      <p:stCondLst>
                                        <p:cond delay="0"/>
                                      </p:stCondLst>
                                      <p:childTnLst>
                                        <p:set>
                                          <p:cBhvr>
                                            <p:cTn id="102" dur="1" fill="hold">
                                              <p:stCondLst>
                                                <p:cond delay="0"/>
                                              </p:stCondLst>
                                            </p:cTn>
                                            <p:tgtEl>
                                              <p:spTgt spid="197"/>
                                            </p:tgtEl>
                                            <p:attrNameLst>
                                              <p:attrName>style.visibility</p:attrName>
                                            </p:attrNameLst>
                                          </p:cBhvr>
                                          <p:to>
                                            <p:strVal val="visible"/>
                                          </p:to>
                                        </p:set>
                                        <p:anim calcmode="lin" valueType="num" p14:bounceEnd="54000">
                                          <p:cBhvr additive="base">
                                            <p:cTn id="103" dur="1000" fill="hold"/>
                                            <p:tgtEl>
                                              <p:spTgt spid="197"/>
                                            </p:tgtEl>
                                            <p:attrNameLst>
                                              <p:attrName>ppt_x</p:attrName>
                                            </p:attrNameLst>
                                          </p:cBhvr>
                                          <p:tavLst>
                                            <p:tav tm="0">
                                              <p:val>
                                                <p:strVal val="#ppt_x"/>
                                              </p:val>
                                            </p:tav>
                                            <p:tav tm="100000">
                                              <p:val>
                                                <p:strVal val="#ppt_x"/>
                                              </p:val>
                                            </p:tav>
                                          </p:tavLst>
                                        </p:anim>
                                        <p:anim calcmode="lin" valueType="num" p14:bounceEnd="54000">
                                          <p:cBhvr additive="base">
                                            <p:cTn id="104" dur="1000" fill="hold"/>
                                            <p:tgtEl>
                                              <p:spTgt spid="197"/>
                                            </p:tgtEl>
                                            <p:attrNameLst>
                                              <p:attrName>ppt_y</p:attrName>
                                            </p:attrNameLst>
                                          </p:cBhvr>
                                          <p:tavLst>
                                            <p:tav tm="0">
                                              <p:val>
                                                <p:strVal val="1+#ppt_h/2"/>
                                              </p:val>
                                            </p:tav>
                                            <p:tav tm="100000">
                                              <p:val>
                                                <p:strVal val="#ppt_y"/>
                                              </p:val>
                                            </p:tav>
                                          </p:tavLst>
                                        </p:anim>
                                      </p:childTnLst>
                                    </p:cTn>
                                  </p:par>
                                </p:childTnLst>
                              </p:cTn>
                            </p:par>
                            <p:par>
                              <p:cTn id="105" fill="hold">
                                <p:stCondLst>
                                  <p:cond delay="2000"/>
                                </p:stCondLst>
                                <p:childTnLst>
                                  <p:par>
                                    <p:cTn id="106" presetID="10" presetClass="entr" presetSubtype="0" fill="hold" grpId="0" nodeType="afterEffect">
                                      <p:stCondLst>
                                        <p:cond delay="0"/>
                                      </p:stCondLst>
                                      <p:childTnLst>
                                        <p:set>
                                          <p:cBhvr>
                                            <p:cTn id="107" dur="1" fill="hold">
                                              <p:stCondLst>
                                                <p:cond delay="0"/>
                                              </p:stCondLst>
                                            </p:cTn>
                                            <p:tgtEl>
                                              <p:spTgt spid="162"/>
                                            </p:tgtEl>
                                            <p:attrNameLst>
                                              <p:attrName>style.visibility</p:attrName>
                                            </p:attrNameLst>
                                          </p:cBhvr>
                                          <p:to>
                                            <p:strVal val="visible"/>
                                          </p:to>
                                        </p:set>
                                        <p:animEffect transition="in" filter="fade">
                                          <p:cBhvr>
                                            <p:cTn id="108" dur="1000"/>
                                            <p:tgtEl>
                                              <p:spTgt spid="162"/>
                                            </p:tgtEl>
                                          </p:cBhvr>
                                        </p:animEffect>
                                      </p:childTnLst>
                                    </p:cTn>
                                  </p:par>
                                </p:childTnLst>
                              </p:cTn>
                            </p:par>
                            <p:par>
                              <p:cTn id="109" fill="hold">
                                <p:stCondLst>
                                  <p:cond delay="3000"/>
                                </p:stCondLst>
                                <p:childTnLst>
                                  <p:par>
                                    <p:cTn id="110" presetID="2" presetClass="entr" presetSubtype="8" fill="hold" nodeType="afterEffect" p14:presetBounceEnd="54000">
                                      <p:stCondLst>
                                        <p:cond delay="0"/>
                                      </p:stCondLst>
                                      <p:childTnLst>
                                        <p:set>
                                          <p:cBhvr>
                                            <p:cTn id="111" dur="1" fill="hold">
                                              <p:stCondLst>
                                                <p:cond delay="0"/>
                                              </p:stCondLst>
                                            </p:cTn>
                                            <p:tgtEl>
                                              <p:spTgt spid="198"/>
                                            </p:tgtEl>
                                            <p:attrNameLst>
                                              <p:attrName>style.visibility</p:attrName>
                                            </p:attrNameLst>
                                          </p:cBhvr>
                                          <p:to>
                                            <p:strVal val="visible"/>
                                          </p:to>
                                        </p:set>
                                        <p:anim calcmode="lin" valueType="num" p14:bounceEnd="54000">
                                          <p:cBhvr additive="base">
                                            <p:cTn id="112" dur="1000" fill="hold"/>
                                            <p:tgtEl>
                                              <p:spTgt spid="198"/>
                                            </p:tgtEl>
                                            <p:attrNameLst>
                                              <p:attrName>ppt_x</p:attrName>
                                            </p:attrNameLst>
                                          </p:cBhvr>
                                          <p:tavLst>
                                            <p:tav tm="0">
                                              <p:val>
                                                <p:strVal val="0-#ppt_w/2"/>
                                              </p:val>
                                            </p:tav>
                                            <p:tav tm="100000">
                                              <p:val>
                                                <p:strVal val="#ppt_x"/>
                                              </p:val>
                                            </p:tav>
                                          </p:tavLst>
                                        </p:anim>
                                        <p:anim calcmode="lin" valueType="num" p14:bounceEnd="54000">
                                          <p:cBhvr additive="base">
                                            <p:cTn id="113" dur="1000" fill="hold"/>
                                            <p:tgtEl>
                                              <p:spTgt spid="198"/>
                                            </p:tgtEl>
                                            <p:attrNameLst>
                                              <p:attrName>ppt_y</p:attrName>
                                            </p:attrNameLst>
                                          </p:cBhvr>
                                          <p:tavLst>
                                            <p:tav tm="0">
                                              <p:val>
                                                <p:strVal val="#ppt_y"/>
                                              </p:val>
                                            </p:tav>
                                            <p:tav tm="100000">
                                              <p:val>
                                                <p:strVal val="#ppt_y"/>
                                              </p:val>
                                            </p:tav>
                                          </p:tavLst>
                                        </p:anim>
                                      </p:childTnLst>
                                    </p:cTn>
                                  </p:par>
                                </p:childTnLst>
                              </p:cTn>
                            </p:par>
                            <p:par>
                              <p:cTn id="114" fill="hold">
                                <p:stCondLst>
                                  <p:cond delay="4000"/>
                                </p:stCondLst>
                                <p:childTnLst>
                                  <p:par>
                                    <p:cTn id="115" presetID="22" presetClass="entr" presetSubtype="2" fill="hold" nodeType="afterEffect">
                                      <p:stCondLst>
                                        <p:cond delay="0"/>
                                      </p:stCondLst>
                                      <p:childTnLst>
                                        <p:set>
                                          <p:cBhvr>
                                            <p:cTn id="116" dur="1" fill="hold">
                                              <p:stCondLst>
                                                <p:cond delay="0"/>
                                              </p:stCondLst>
                                            </p:cTn>
                                            <p:tgtEl>
                                              <p:spTgt spid="173"/>
                                            </p:tgtEl>
                                            <p:attrNameLst>
                                              <p:attrName>style.visibility</p:attrName>
                                            </p:attrNameLst>
                                          </p:cBhvr>
                                          <p:to>
                                            <p:strVal val="visible"/>
                                          </p:to>
                                        </p:set>
                                        <p:animEffect transition="in" filter="wipe(right)">
                                          <p:cBhvr>
                                            <p:cTn id="117"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P spid="131" grpId="0"/>
          <p:bldP spid="143" grpId="0"/>
          <p:bldP spid="156" grpId="0"/>
          <p:bldP spid="16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89"/>
                                            </p:tgtEl>
                                            <p:attrNameLst>
                                              <p:attrName>style.visibility</p:attrName>
                                            </p:attrNameLst>
                                          </p:cBhvr>
                                          <p:to>
                                            <p:strVal val="visible"/>
                                          </p:to>
                                        </p:set>
                                        <p:anim calcmode="lin" valueType="num">
                                          <p:cBhvr additive="base">
                                            <p:cTn id="11" dur="1000" fill="hold"/>
                                            <p:tgtEl>
                                              <p:spTgt spid="189"/>
                                            </p:tgtEl>
                                            <p:attrNameLst>
                                              <p:attrName>ppt_x</p:attrName>
                                            </p:attrNameLst>
                                          </p:cBhvr>
                                          <p:tavLst>
                                            <p:tav tm="0">
                                              <p:val>
                                                <p:strVal val="#ppt_x"/>
                                              </p:val>
                                            </p:tav>
                                            <p:tav tm="100000">
                                              <p:val>
                                                <p:strVal val="#ppt_x"/>
                                              </p:val>
                                            </p:tav>
                                          </p:tavLst>
                                        </p:anim>
                                        <p:anim calcmode="lin" valueType="num">
                                          <p:cBhvr additive="base">
                                            <p:cTn id="12" dur="1000" fill="hold"/>
                                            <p:tgtEl>
                                              <p:spTgt spid="18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68"/>
                                            </p:tgtEl>
                                            <p:attrNameLst>
                                              <p:attrName>style.visibility</p:attrName>
                                            </p:attrNameLst>
                                          </p:cBhvr>
                                          <p:to>
                                            <p:strVal val="visible"/>
                                          </p:to>
                                        </p:set>
                                        <p:animEffect transition="in" filter="fade">
                                          <p:cBhvr>
                                            <p:cTn id="16" dur="1000"/>
                                            <p:tgtEl>
                                              <p:spTgt spid="168"/>
                                            </p:tgtEl>
                                          </p:cBhvr>
                                        </p:animEffect>
                                      </p:childTnLst>
                                    </p:cTn>
                                  </p:par>
                                </p:childTnLst>
                              </p:cTn>
                            </p:par>
                            <p:par>
                              <p:cTn id="17" fill="hold">
                                <p:stCondLst>
                                  <p:cond delay="2500"/>
                                </p:stCondLst>
                                <p:childTnLst>
                                  <p:par>
                                    <p:cTn id="18" presetID="2" presetClass="entr" presetSubtype="8" fill="hold" nodeType="afterEffect">
                                      <p:stCondLst>
                                        <p:cond delay="0"/>
                                      </p:stCondLst>
                                      <p:childTnLst>
                                        <p:set>
                                          <p:cBhvr>
                                            <p:cTn id="19" dur="1" fill="hold">
                                              <p:stCondLst>
                                                <p:cond delay="0"/>
                                              </p:stCondLst>
                                            </p:cTn>
                                            <p:tgtEl>
                                              <p:spTgt spid="190"/>
                                            </p:tgtEl>
                                            <p:attrNameLst>
                                              <p:attrName>style.visibility</p:attrName>
                                            </p:attrNameLst>
                                          </p:cBhvr>
                                          <p:to>
                                            <p:strVal val="visible"/>
                                          </p:to>
                                        </p:set>
                                        <p:anim calcmode="lin" valueType="num">
                                          <p:cBhvr additive="base">
                                            <p:cTn id="20" dur="1000" fill="hold"/>
                                            <p:tgtEl>
                                              <p:spTgt spid="190"/>
                                            </p:tgtEl>
                                            <p:attrNameLst>
                                              <p:attrName>ppt_x</p:attrName>
                                            </p:attrNameLst>
                                          </p:cBhvr>
                                          <p:tavLst>
                                            <p:tav tm="0">
                                              <p:val>
                                                <p:strVal val="0-#ppt_w/2"/>
                                              </p:val>
                                            </p:tav>
                                            <p:tav tm="100000">
                                              <p:val>
                                                <p:strVal val="#ppt_x"/>
                                              </p:val>
                                            </p:tav>
                                          </p:tavLst>
                                        </p:anim>
                                        <p:anim calcmode="lin" valueType="num">
                                          <p:cBhvr additive="base">
                                            <p:cTn id="21" dur="1000" fill="hold"/>
                                            <p:tgtEl>
                                              <p:spTgt spid="190"/>
                                            </p:tgtEl>
                                            <p:attrNameLst>
                                              <p:attrName>ppt_y</p:attrName>
                                            </p:attrNameLst>
                                          </p:cBhvr>
                                          <p:tavLst>
                                            <p:tav tm="0">
                                              <p:val>
                                                <p:strVal val="#ppt_y"/>
                                              </p:val>
                                            </p:tav>
                                            <p:tav tm="100000">
                                              <p:val>
                                                <p:strVal val="#ppt_y"/>
                                              </p:val>
                                            </p:tav>
                                          </p:tavLst>
                                        </p:anim>
                                      </p:childTnLst>
                                    </p:cTn>
                                  </p:par>
                                </p:childTnLst>
                              </p:cTn>
                            </p:par>
                            <p:par>
                              <p:cTn id="22" fill="hold">
                                <p:stCondLst>
                                  <p:cond delay="3500"/>
                                </p:stCondLst>
                                <p:childTnLst>
                                  <p:par>
                                    <p:cTn id="23" presetID="22" presetClass="entr" presetSubtype="2" fill="hold" nodeType="after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wipe(right)">
                                          <p:cBhvr>
                                            <p:cTn id="25" dur="1000"/>
                                            <p:tgtEl>
                                              <p:spTgt spid="1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8" fill="hold" nodeType="clickEffect">
                                      <p:stCondLst>
                                        <p:cond delay="0"/>
                                      </p:stCondLst>
                                      <p:childTnLst>
                                        <p:animEffect transition="out" filter="wipe(left)">
                                          <p:cBhvr>
                                            <p:cTn id="29" dur="1000"/>
                                            <p:tgtEl>
                                              <p:spTgt spid="123"/>
                                            </p:tgtEl>
                                          </p:cBhvr>
                                        </p:animEffect>
                                        <p:set>
                                          <p:cBhvr>
                                            <p:cTn id="30" dur="1" fill="hold">
                                              <p:stCondLst>
                                                <p:cond delay="999"/>
                                              </p:stCondLst>
                                            </p:cTn>
                                            <p:tgtEl>
                                              <p:spTgt spid="123"/>
                                            </p:tgtEl>
                                            <p:attrNameLst>
                                              <p:attrName>style.visibility</p:attrName>
                                            </p:attrNameLst>
                                          </p:cBhvr>
                                          <p:to>
                                            <p:strVal val="hidden"/>
                                          </p:to>
                                        </p:set>
                                      </p:childTnLst>
                                    </p:cTn>
                                  </p:par>
                                </p:childTnLst>
                              </p:cTn>
                            </p:par>
                            <p:par>
                              <p:cTn id="31" fill="hold">
                                <p:stCondLst>
                                  <p:cond delay="1000"/>
                                </p:stCondLst>
                                <p:childTnLst>
                                  <p:par>
                                    <p:cTn id="32" presetID="2" presetClass="entr" presetSubtype="4" fill="hold" nodeType="afterEffect">
                                      <p:stCondLst>
                                        <p:cond delay="0"/>
                                      </p:stCondLst>
                                      <p:childTnLst>
                                        <p:set>
                                          <p:cBhvr>
                                            <p:cTn id="33" dur="1" fill="hold">
                                              <p:stCondLst>
                                                <p:cond delay="0"/>
                                              </p:stCondLst>
                                            </p:cTn>
                                            <p:tgtEl>
                                              <p:spTgt spid="191"/>
                                            </p:tgtEl>
                                            <p:attrNameLst>
                                              <p:attrName>style.visibility</p:attrName>
                                            </p:attrNameLst>
                                          </p:cBhvr>
                                          <p:to>
                                            <p:strVal val="visible"/>
                                          </p:to>
                                        </p:set>
                                        <p:anim calcmode="lin" valueType="num">
                                          <p:cBhvr additive="base">
                                            <p:cTn id="34" dur="500" fill="hold"/>
                                            <p:tgtEl>
                                              <p:spTgt spid="191"/>
                                            </p:tgtEl>
                                            <p:attrNameLst>
                                              <p:attrName>ppt_x</p:attrName>
                                            </p:attrNameLst>
                                          </p:cBhvr>
                                          <p:tavLst>
                                            <p:tav tm="0">
                                              <p:val>
                                                <p:strVal val="#ppt_x"/>
                                              </p:val>
                                            </p:tav>
                                            <p:tav tm="100000">
                                              <p:val>
                                                <p:strVal val="#ppt_x"/>
                                              </p:val>
                                            </p:tav>
                                          </p:tavLst>
                                        </p:anim>
                                        <p:anim calcmode="lin" valueType="num">
                                          <p:cBhvr additive="base">
                                            <p:cTn id="35" dur="500" fill="hold"/>
                                            <p:tgtEl>
                                              <p:spTgt spid="191"/>
                                            </p:tgtEl>
                                            <p:attrNameLst>
                                              <p:attrName>ppt_y</p:attrName>
                                            </p:attrNameLst>
                                          </p:cBhvr>
                                          <p:tavLst>
                                            <p:tav tm="0">
                                              <p:val>
                                                <p:strVal val="1+#ppt_h/2"/>
                                              </p:val>
                                            </p:tav>
                                            <p:tav tm="100000">
                                              <p:val>
                                                <p:strVal val="#ppt_y"/>
                                              </p:val>
                                            </p:tav>
                                          </p:tavLst>
                                        </p:anim>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31"/>
                                            </p:tgtEl>
                                            <p:attrNameLst>
                                              <p:attrName>style.visibility</p:attrName>
                                            </p:attrNameLst>
                                          </p:cBhvr>
                                          <p:to>
                                            <p:strVal val="visible"/>
                                          </p:to>
                                        </p:set>
                                        <p:animEffect transition="in" filter="fade">
                                          <p:cBhvr>
                                            <p:cTn id="39" dur="1000"/>
                                            <p:tgtEl>
                                              <p:spTgt spid="131"/>
                                            </p:tgtEl>
                                          </p:cBhvr>
                                        </p:animEffect>
                                      </p:childTnLst>
                                    </p:cTn>
                                  </p:par>
                                </p:childTnLst>
                              </p:cTn>
                            </p:par>
                            <p:par>
                              <p:cTn id="40" fill="hold">
                                <p:stCondLst>
                                  <p:cond delay="2500"/>
                                </p:stCondLst>
                                <p:childTnLst>
                                  <p:par>
                                    <p:cTn id="41" presetID="2" presetClass="entr" presetSubtype="8" fill="hold" nodeType="afterEffect">
                                      <p:stCondLst>
                                        <p:cond delay="0"/>
                                      </p:stCondLst>
                                      <p:childTnLst>
                                        <p:set>
                                          <p:cBhvr>
                                            <p:cTn id="42" dur="1" fill="hold">
                                              <p:stCondLst>
                                                <p:cond delay="0"/>
                                              </p:stCondLst>
                                            </p:cTn>
                                            <p:tgtEl>
                                              <p:spTgt spid="192"/>
                                            </p:tgtEl>
                                            <p:attrNameLst>
                                              <p:attrName>style.visibility</p:attrName>
                                            </p:attrNameLst>
                                          </p:cBhvr>
                                          <p:to>
                                            <p:strVal val="visible"/>
                                          </p:to>
                                        </p:set>
                                        <p:anim calcmode="lin" valueType="num">
                                          <p:cBhvr additive="base">
                                            <p:cTn id="43" dur="1000" fill="hold"/>
                                            <p:tgtEl>
                                              <p:spTgt spid="192"/>
                                            </p:tgtEl>
                                            <p:attrNameLst>
                                              <p:attrName>ppt_x</p:attrName>
                                            </p:attrNameLst>
                                          </p:cBhvr>
                                          <p:tavLst>
                                            <p:tav tm="0">
                                              <p:val>
                                                <p:strVal val="0-#ppt_w/2"/>
                                              </p:val>
                                            </p:tav>
                                            <p:tav tm="100000">
                                              <p:val>
                                                <p:strVal val="#ppt_x"/>
                                              </p:val>
                                            </p:tav>
                                          </p:tavLst>
                                        </p:anim>
                                        <p:anim calcmode="lin" valueType="num">
                                          <p:cBhvr additive="base">
                                            <p:cTn id="44" dur="1000" fill="hold"/>
                                            <p:tgtEl>
                                              <p:spTgt spid="192"/>
                                            </p:tgtEl>
                                            <p:attrNameLst>
                                              <p:attrName>ppt_y</p:attrName>
                                            </p:attrNameLst>
                                          </p:cBhvr>
                                          <p:tavLst>
                                            <p:tav tm="0">
                                              <p:val>
                                                <p:strVal val="#ppt_y"/>
                                              </p:val>
                                            </p:tav>
                                            <p:tav tm="100000">
                                              <p:val>
                                                <p:strVal val="#ppt_y"/>
                                              </p:val>
                                            </p:tav>
                                          </p:tavLst>
                                        </p:anim>
                                      </p:childTnLst>
                                    </p:cTn>
                                  </p:par>
                                </p:childTnLst>
                              </p:cTn>
                            </p:par>
                            <p:par>
                              <p:cTn id="45" fill="hold">
                                <p:stCondLst>
                                  <p:cond delay="3500"/>
                                </p:stCondLst>
                                <p:childTnLst>
                                  <p:par>
                                    <p:cTn id="46" presetID="22" presetClass="entr" presetSubtype="2" fill="hold" nodeType="afterEffect">
                                      <p:stCondLst>
                                        <p:cond delay="0"/>
                                      </p:stCondLst>
                                      <p:childTnLst>
                                        <p:set>
                                          <p:cBhvr>
                                            <p:cTn id="47" dur="1" fill="hold">
                                              <p:stCondLst>
                                                <p:cond delay="0"/>
                                              </p:stCondLst>
                                            </p:cTn>
                                            <p:tgtEl>
                                              <p:spTgt spid="176"/>
                                            </p:tgtEl>
                                            <p:attrNameLst>
                                              <p:attrName>style.visibility</p:attrName>
                                            </p:attrNameLst>
                                          </p:cBhvr>
                                          <p:to>
                                            <p:strVal val="visible"/>
                                          </p:to>
                                        </p:set>
                                        <p:animEffect transition="in" filter="wipe(right)">
                                          <p:cBhvr>
                                            <p:cTn id="48" dur="1000"/>
                                            <p:tgtEl>
                                              <p:spTgt spid="17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8" fill="hold" nodeType="clickEffect">
                                      <p:stCondLst>
                                        <p:cond delay="0"/>
                                      </p:stCondLst>
                                      <p:childTnLst>
                                        <p:animEffect transition="out" filter="wipe(left)">
                                          <p:cBhvr>
                                            <p:cTn id="52" dur="1000"/>
                                            <p:tgtEl>
                                              <p:spTgt spid="176"/>
                                            </p:tgtEl>
                                          </p:cBhvr>
                                        </p:animEffect>
                                        <p:set>
                                          <p:cBhvr>
                                            <p:cTn id="53" dur="1" fill="hold">
                                              <p:stCondLst>
                                                <p:cond delay="999"/>
                                              </p:stCondLst>
                                            </p:cTn>
                                            <p:tgtEl>
                                              <p:spTgt spid="176"/>
                                            </p:tgtEl>
                                            <p:attrNameLst>
                                              <p:attrName>style.visibility</p:attrName>
                                            </p:attrNameLst>
                                          </p:cBhvr>
                                          <p:to>
                                            <p:strVal val="hidden"/>
                                          </p:to>
                                        </p:set>
                                      </p:childTnLst>
                                    </p:cTn>
                                  </p:par>
                                </p:childTnLst>
                              </p:cTn>
                            </p:par>
                            <p:par>
                              <p:cTn id="54" fill="hold">
                                <p:stCondLst>
                                  <p:cond delay="1000"/>
                                </p:stCondLst>
                                <p:childTnLst>
                                  <p:par>
                                    <p:cTn id="55" presetID="2" presetClass="entr" presetSubtype="4" fill="hold" nodeType="afterEffect">
                                      <p:stCondLst>
                                        <p:cond delay="0"/>
                                      </p:stCondLst>
                                      <p:childTnLst>
                                        <p:set>
                                          <p:cBhvr>
                                            <p:cTn id="56" dur="1" fill="hold">
                                              <p:stCondLst>
                                                <p:cond delay="0"/>
                                              </p:stCondLst>
                                            </p:cTn>
                                            <p:tgtEl>
                                              <p:spTgt spid="193"/>
                                            </p:tgtEl>
                                            <p:attrNameLst>
                                              <p:attrName>style.visibility</p:attrName>
                                            </p:attrNameLst>
                                          </p:cBhvr>
                                          <p:to>
                                            <p:strVal val="visible"/>
                                          </p:to>
                                        </p:set>
                                        <p:anim calcmode="lin" valueType="num">
                                          <p:cBhvr additive="base">
                                            <p:cTn id="57" dur="1000" fill="hold"/>
                                            <p:tgtEl>
                                              <p:spTgt spid="193"/>
                                            </p:tgtEl>
                                            <p:attrNameLst>
                                              <p:attrName>ppt_x</p:attrName>
                                            </p:attrNameLst>
                                          </p:cBhvr>
                                          <p:tavLst>
                                            <p:tav tm="0">
                                              <p:val>
                                                <p:strVal val="#ppt_x"/>
                                              </p:val>
                                            </p:tav>
                                            <p:tav tm="100000">
                                              <p:val>
                                                <p:strVal val="#ppt_x"/>
                                              </p:val>
                                            </p:tav>
                                          </p:tavLst>
                                        </p:anim>
                                        <p:anim calcmode="lin" valueType="num">
                                          <p:cBhvr additive="base">
                                            <p:cTn id="58" dur="1000" fill="hold"/>
                                            <p:tgtEl>
                                              <p:spTgt spid="193"/>
                                            </p:tgtEl>
                                            <p:attrNameLst>
                                              <p:attrName>ppt_y</p:attrName>
                                            </p:attrNameLst>
                                          </p:cBhvr>
                                          <p:tavLst>
                                            <p:tav tm="0">
                                              <p:val>
                                                <p:strVal val="1+#ppt_h/2"/>
                                              </p:val>
                                            </p:tav>
                                            <p:tav tm="100000">
                                              <p:val>
                                                <p:strVal val="#ppt_y"/>
                                              </p:val>
                                            </p:tav>
                                          </p:tavLst>
                                        </p:anim>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43"/>
                                            </p:tgtEl>
                                            <p:attrNameLst>
                                              <p:attrName>style.visibility</p:attrName>
                                            </p:attrNameLst>
                                          </p:cBhvr>
                                          <p:to>
                                            <p:strVal val="visible"/>
                                          </p:to>
                                        </p:set>
                                        <p:animEffect transition="in" filter="fade">
                                          <p:cBhvr>
                                            <p:cTn id="62" dur="1000"/>
                                            <p:tgtEl>
                                              <p:spTgt spid="143"/>
                                            </p:tgtEl>
                                          </p:cBhvr>
                                        </p:animEffect>
                                      </p:childTnLst>
                                    </p:cTn>
                                  </p:par>
                                </p:childTnLst>
                              </p:cTn>
                            </p:par>
                            <p:par>
                              <p:cTn id="63" fill="hold">
                                <p:stCondLst>
                                  <p:cond delay="3000"/>
                                </p:stCondLst>
                                <p:childTnLst>
                                  <p:par>
                                    <p:cTn id="64" presetID="2" presetClass="entr" presetSubtype="8" fill="hold" nodeType="afterEffect">
                                      <p:stCondLst>
                                        <p:cond delay="0"/>
                                      </p:stCondLst>
                                      <p:childTnLst>
                                        <p:set>
                                          <p:cBhvr>
                                            <p:cTn id="65" dur="1" fill="hold">
                                              <p:stCondLst>
                                                <p:cond delay="0"/>
                                              </p:stCondLst>
                                            </p:cTn>
                                            <p:tgtEl>
                                              <p:spTgt spid="194"/>
                                            </p:tgtEl>
                                            <p:attrNameLst>
                                              <p:attrName>style.visibility</p:attrName>
                                            </p:attrNameLst>
                                          </p:cBhvr>
                                          <p:to>
                                            <p:strVal val="visible"/>
                                          </p:to>
                                        </p:set>
                                        <p:anim calcmode="lin" valueType="num">
                                          <p:cBhvr additive="base">
                                            <p:cTn id="66" dur="1000" fill="hold"/>
                                            <p:tgtEl>
                                              <p:spTgt spid="194"/>
                                            </p:tgtEl>
                                            <p:attrNameLst>
                                              <p:attrName>ppt_x</p:attrName>
                                            </p:attrNameLst>
                                          </p:cBhvr>
                                          <p:tavLst>
                                            <p:tav tm="0">
                                              <p:val>
                                                <p:strVal val="0-#ppt_w/2"/>
                                              </p:val>
                                            </p:tav>
                                            <p:tav tm="100000">
                                              <p:val>
                                                <p:strVal val="#ppt_x"/>
                                              </p:val>
                                            </p:tav>
                                          </p:tavLst>
                                        </p:anim>
                                        <p:anim calcmode="lin" valueType="num">
                                          <p:cBhvr additive="base">
                                            <p:cTn id="67" dur="1000" fill="hold"/>
                                            <p:tgtEl>
                                              <p:spTgt spid="194"/>
                                            </p:tgtEl>
                                            <p:attrNameLst>
                                              <p:attrName>ppt_y</p:attrName>
                                            </p:attrNameLst>
                                          </p:cBhvr>
                                          <p:tavLst>
                                            <p:tav tm="0">
                                              <p:val>
                                                <p:strVal val="#ppt_y"/>
                                              </p:val>
                                            </p:tav>
                                            <p:tav tm="100000">
                                              <p:val>
                                                <p:strVal val="#ppt_y"/>
                                              </p:val>
                                            </p:tav>
                                          </p:tavLst>
                                        </p:anim>
                                      </p:childTnLst>
                                    </p:cTn>
                                  </p:par>
                                </p:childTnLst>
                              </p:cTn>
                            </p:par>
                            <p:par>
                              <p:cTn id="68" fill="hold">
                                <p:stCondLst>
                                  <p:cond delay="4000"/>
                                </p:stCondLst>
                                <p:childTnLst>
                                  <p:par>
                                    <p:cTn id="69" presetID="22" presetClass="entr" presetSubtype="2" fill="hold" nodeType="afterEffect">
                                      <p:stCondLst>
                                        <p:cond delay="0"/>
                                      </p:stCondLst>
                                      <p:childTnLst>
                                        <p:set>
                                          <p:cBhvr>
                                            <p:cTn id="70" dur="1" fill="hold">
                                              <p:stCondLst>
                                                <p:cond delay="0"/>
                                              </p:stCondLst>
                                            </p:cTn>
                                            <p:tgtEl>
                                              <p:spTgt spid="186"/>
                                            </p:tgtEl>
                                            <p:attrNameLst>
                                              <p:attrName>style.visibility</p:attrName>
                                            </p:attrNameLst>
                                          </p:cBhvr>
                                          <p:to>
                                            <p:strVal val="visible"/>
                                          </p:to>
                                        </p:set>
                                        <p:animEffect transition="in" filter="wipe(right)">
                                          <p:cBhvr>
                                            <p:cTn id="71" dur="1000"/>
                                            <p:tgtEl>
                                              <p:spTgt spid="18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xit" presetSubtype="8" fill="hold" nodeType="clickEffect">
                                      <p:stCondLst>
                                        <p:cond delay="0"/>
                                      </p:stCondLst>
                                      <p:childTnLst>
                                        <p:animEffect transition="out" filter="wipe(left)">
                                          <p:cBhvr>
                                            <p:cTn id="75" dur="1000"/>
                                            <p:tgtEl>
                                              <p:spTgt spid="186"/>
                                            </p:tgtEl>
                                          </p:cBhvr>
                                        </p:animEffect>
                                        <p:set>
                                          <p:cBhvr>
                                            <p:cTn id="76" dur="1" fill="hold">
                                              <p:stCondLst>
                                                <p:cond delay="999"/>
                                              </p:stCondLst>
                                            </p:cTn>
                                            <p:tgtEl>
                                              <p:spTgt spid="186"/>
                                            </p:tgtEl>
                                            <p:attrNameLst>
                                              <p:attrName>style.visibility</p:attrName>
                                            </p:attrNameLst>
                                          </p:cBhvr>
                                          <p:to>
                                            <p:strVal val="hidden"/>
                                          </p:to>
                                        </p:set>
                                      </p:childTnLst>
                                    </p:cTn>
                                  </p:par>
                                </p:childTnLst>
                              </p:cTn>
                            </p:par>
                            <p:par>
                              <p:cTn id="77" fill="hold">
                                <p:stCondLst>
                                  <p:cond delay="1000"/>
                                </p:stCondLst>
                                <p:childTnLst>
                                  <p:par>
                                    <p:cTn id="78" presetID="2" presetClass="entr" presetSubtype="4" fill="hold" nodeType="afterEffect">
                                      <p:stCondLst>
                                        <p:cond delay="0"/>
                                      </p:stCondLst>
                                      <p:childTnLst>
                                        <p:set>
                                          <p:cBhvr>
                                            <p:cTn id="79" dur="1" fill="hold">
                                              <p:stCondLst>
                                                <p:cond delay="0"/>
                                              </p:stCondLst>
                                            </p:cTn>
                                            <p:tgtEl>
                                              <p:spTgt spid="195"/>
                                            </p:tgtEl>
                                            <p:attrNameLst>
                                              <p:attrName>style.visibility</p:attrName>
                                            </p:attrNameLst>
                                          </p:cBhvr>
                                          <p:to>
                                            <p:strVal val="visible"/>
                                          </p:to>
                                        </p:set>
                                        <p:anim calcmode="lin" valueType="num">
                                          <p:cBhvr additive="base">
                                            <p:cTn id="80" dur="500" fill="hold"/>
                                            <p:tgtEl>
                                              <p:spTgt spid="195"/>
                                            </p:tgtEl>
                                            <p:attrNameLst>
                                              <p:attrName>ppt_x</p:attrName>
                                            </p:attrNameLst>
                                          </p:cBhvr>
                                          <p:tavLst>
                                            <p:tav tm="0">
                                              <p:val>
                                                <p:strVal val="#ppt_x"/>
                                              </p:val>
                                            </p:tav>
                                            <p:tav tm="100000">
                                              <p:val>
                                                <p:strVal val="#ppt_x"/>
                                              </p:val>
                                            </p:tav>
                                          </p:tavLst>
                                        </p:anim>
                                        <p:anim calcmode="lin" valueType="num">
                                          <p:cBhvr additive="base">
                                            <p:cTn id="81" dur="500" fill="hold"/>
                                            <p:tgtEl>
                                              <p:spTgt spid="195"/>
                                            </p:tgtEl>
                                            <p:attrNameLst>
                                              <p:attrName>ppt_y</p:attrName>
                                            </p:attrNameLst>
                                          </p:cBhvr>
                                          <p:tavLst>
                                            <p:tav tm="0">
                                              <p:val>
                                                <p:strVal val="1+#ppt_h/2"/>
                                              </p:val>
                                            </p:tav>
                                            <p:tav tm="100000">
                                              <p:val>
                                                <p:strVal val="#ppt_y"/>
                                              </p:val>
                                            </p:tav>
                                          </p:tavLst>
                                        </p:anim>
                                      </p:childTnLst>
                                    </p:cTn>
                                  </p:par>
                                </p:childTnLst>
                              </p:cTn>
                            </p:par>
                            <p:par>
                              <p:cTn id="82" fill="hold">
                                <p:stCondLst>
                                  <p:cond delay="1500"/>
                                </p:stCondLst>
                                <p:childTnLst>
                                  <p:par>
                                    <p:cTn id="83" presetID="10" presetClass="entr" presetSubtype="0" fill="hold" grpId="0" nodeType="afterEffect">
                                      <p:stCondLst>
                                        <p:cond delay="0"/>
                                      </p:stCondLst>
                                      <p:childTnLst>
                                        <p:set>
                                          <p:cBhvr>
                                            <p:cTn id="84" dur="1" fill="hold">
                                              <p:stCondLst>
                                                <p:cond delay="0"/>
                                              </p:stCondLst>
                                            </p:cTn>
                                            <p:tgtEl>
                                              <p:spTgt spid="156"/>
                                            </p:tgtEl>
                                            <p:attrNameLst>
                                              <p:attrName>style.visibility</p:attrName>
                                            </p:attrNameLst>
                                          </p:cBhvr>
                                          <p:to>
                                            <p:strVal val="visible"/>
                                          </p:to>
                                        </p:set>
                                        <p:animEffect transition="in" filter="fade">
                                          <p:cBhvr>
                                            <p:cTn id="85" dur="1000"/>
                                            <p:tgtEl>
                                              <p:spTgt spid="156"/>
                                            </p:tgtEl>
                                          </p:cBhvr>
                                        </p:animEffect>
                                      </p:childTnLst>
                                    </p:cTn>
                                  </p:par>
                                </p:childTnLst>
                              </p:cTn>
                            </p:par>
                            <p:par>
                              <p:cTn id="86" fill="hold">
                                <p:stCondLst>
                                  <p:cond delay="2500"/>
                                </p:stCondLst>
                                <p:childTnLst>
                                  <p:par>
                                    <p:cTn id="87" presetID="2" presetClass="entr" presetSubtype="8" fill="hold" nodeType="afterEffect">
                                      <p:stCondLst>
                                        <p:cond delay="0"/>
                                      </p:stCondLst>
                                      <p:childTnLst>
                                        <p:set>
                                          <p:cBhvr>
                                            <p:cTn id="88" dur="1" fill="hold">
                                              <p:stCondLst>
                                                <p:cond delay="0"/>
                                              </p:stCondLst>
                                            </p:cTn>
                                            <p:tgtEl>
                                              <p:spTgt spid="196"/>
                                            </p:tgtEl>
                                            <p:attrNameLst>
                                              <p:attrName>style.visibility</p:attrName>
                                            </p:attrNameLst>
                                          </p:cBhvr>
                                          <p:to>
                                            <p:strVal val="visible"/>
                                          </p:to>
                                        </p:set>
                                        <p:anim calcmode="lin" valueType="num">
                                          <p:cBhvr additive="base">
                                            <p:cTn id="89" dur="500" fill="hold"/>
                                            <p:tgtEl>
                                              <p:spTgt spid="196"/>
                                            </p:tgtEl>
                                            <p:attrNameLst>
                                              <p:attrName>ppt_x</p:attrName>
                                            </p:attrNameLst>
                                          </p:cBhvr>
                                          <p:tavLst>
                                            <p:tav tm="0">
                                              <p:val>
                                                <p:strVal val="0-#ppt_w/2"/>
                                              </p:val>
                                            </p:tav>
                                            <p:tav tm="100000">
                                              <p:val>
                                                <p:strVal val="#ppt_x"/>
                                              </p:val>
                                            </p:tav>
                                          </p:tavLst>
                                        </p:anim>
                                        <p:anim calcmode="lin" valueType="num">
                                          <p:cBhvr additive="base">
                                            <p:cTn id="90" dur="500" fill="hold"/>
                                            <p:tgtEl>
                                              <p:spTgt spid="196"/>
                                            </p:tgtEl>
                                            <p:attrNameLst>
                                              <p:attrName>ppt_y</p:attrName>
                                            </p:attrNameLst>
                                          </p:cBhvr>
                                          <p:tavLst>
                                            <p:tav tm="0">
                                              <p:val>
                                                <p:strVal val="#ppt_y"/>
                                              </p:val>
                                            </p:tav>
                                            <p:tav tm="100000">
                                              <p:val>
                                                <p:strVal val="#ppt_y"/>
                                              </p:val>
                                            </p:tav>
                                          </p:tavLst>
                                        </p:anim>
                                      </p:childTnLst>
                                    </p:cTn>
                                  </p:par>
                                </p:childTnLst>
                              </p:cTn>
                            </p:par>
                            <p:par>
                              <p:cTn id="91" fill="hold">
                                <p:stCondLst>
                                  <p:cond delay="3000"/>
                                </p:stCondLst>
                                <p:childTnLst>
                                  <p:par>
                                    <p:cTn id="92" presetID="22" presetClass="entr" presetSubtype="2" fill="hold" nodeType="afterEffect">
                                      <p:stCondLst>
                                        <p:cond delay="0"/>
                                      </p:stCondLst>
                                      <p:childTnLst>
                                        <p:set>
                                          <p:cBhvr>
                                            <p:cTn id="93" dur="1" fill="hold">
                                              <p:stCondLst>
                                                <p:cond delay="0"/>
                                              </p:stCondLst>
                                            </p:cTn>
                                            <p:tgtEl>
                                              <p:spTgt spid="181"/>
                                            </p:tgtEl>
                                            <p:attrNameLst>
                                              <p:attrName>style.visibility</p:attrName>
                                            </p:attrNameLst>
                                          </p:cBhvr>
                                          <p:to>
                                            <p:strVal val="visible"/>
                                          </p:to>
                                        </p:set>
                                        <p:animEffect transition="in" filter="wipe(right)">
                                          <p:cBhvr>
                                            <p:cTn id="94" dur="1000"/>
                                            <p:tgtEl>
                                              <p:spTgt spid="18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xit" presetSubtype="8" fill="hold" nodeType="clickEffect">
                                      <p:stCondLst>
                                        <p:cond delay="0"/>
                                      </p:stCondLst>
                                      <p:childTnLst>
                                        <p:animEffect transition="out" filter="wipe(left)">
                                          <p:cBhvr>
                                            <p:cTn id="98" dur="1000"/>
                                            <p:tgtEl>
                                              <p:spTgt spid="181"/>
                                            </p:tgtEl>
                                          </p:cBhvr>
                                        </p:animEffect>
                                        <p:set>
                                          <p:cBhvr>
                                            <p:cTn id="99" dur="1" fill="hold">
                                              <p:stCondLst>
                                                <p:cond delay="999"/>
                                              </p:stCondLst>
                                            </p:cTn>
                                            <p:tgtEl>
                                              <p:spTgt spid="181"/>
                                            </p:tgtEl>
                                            <p:attrNameLst>
                                              <p:attrName>style.visibility</p:attrName>
                                            </p:attrNameLst>
                                          </p:cBhvr>
                                          <p:to>
                                            <p:strVal val="hidden"/>
                                          </p:to>
                                        </p:set>
                                      </p:childTnLst>
                                    </p:cTn>
                                  </p:par>
                                </p:childTnLst>
                              </p:cTn>
                            </p:par>
                            <p:par>
                              <p:cTn id="100" fill="hold">
                                <p:stCondLst>
                                  <p:cond delay="1000"/>
                                </p:stCondLst>
                                <p:childTnLst>
                                  <p:par>
                                    <p:cTn id="101" presetID="2" presetClass="entr" presetSubtype="4" fill="hold" nodeType="afterEffect">
                                      <p:stCondLst>
                                        <p:cond delay="0"/>
                                      </p:stCondLst>
                                      <p:childTnLst>
                                        <p:set>
                                          <p:cBhvr>
                                            <p:cTn id="102" dur="1" fill="hold">
                                              <p:stCondLst>
                                                <p:cond delay="0"/>
                                              </p:stCondLst>
                                            </p:cTn>
                                            <p:tgtEl>
                                              <p:spTgt spid="197"/>
                                            </p:tgtEl>
                                            <p:attrNameLst>
                                              <p:attrName>style.visibility</p:attrName>
                                            </p:attrNameLst>
                                          </p:cBhvr>
                                          <p:to>
                                            <p:strVal val="visible"/>
                                          </p:to>
                                        </p:set>
                                        <p:anim calcmode="lin" valueType="num">
                                          <p:cBhvr additive="base">
                                            <p:cTn id="103" dur="1000" fill="hold"/>
                                            <p:tgtEl>
                                              <p:spTgt spid="197"/>
                                            </p:tgtEl>
                                            <p:attrNameLst>
                                              <p:attrName>ppt_x</p:attrName>
                                            </p:attrNameLst>
                                          </p:cBhvr>
                                          <p:tavLst>
                                            <p:tav tm="0">
                                              <p:val>
                                                <p:strVal val="#ppt_x"/>
                                              </p:val>
                                            </p:tav>
                                            <p:tav tm="100000">
                                              <p:val>
                                                <p:strVal val="#ppt_x"/>
                                              </p:val>
                                            </p:tav>
                                          </p:tavLst>
                                        </p:anim>
                                        <p:anim calcmode="lin" valueType="num">
                                          <p:cBhvr additive="base">
                                            <p:cTn id="104" dur="1000" fill="hold"/>
                                            <p:tgtEl>
                                              <p:spTgt spid="197"/>
                                            </p:tgtEl>
                                            <p:attrNameLst>
                                              <p:attrName>ppt_y</p:attrName>
                                            </p:attrNameLst>
                                          </p:cBhvr>
                                          <p:tavLst>
                                            <p:tav tm="0">
                                              <p:val>
                                                <p:strVal val="1+#ppt_h/2"/>
                                              </p:val>
                                            </p:tav>
                                            <p:tav tm="100000">
                                              <p:val>
                                                <p:strVal val="#ppt_y"/>
                                              </p:val>
                                            </p:tav>
                                          </p:tavLst>
                                        </p:anim>
                                      </p:childTnLst>
                                    </p:cTn>
                                  </p:par>
                                </p:childTnLst>
                              </p:cTn>
                            </p:par>
                            <p:par>
                              <p:cTn id="105" fill="hold">
                                <p:stCondLst>
                                  <p:cond delay="2000"/>
                                </p:stCondLst>
                                <p:childTnLst>
                                  <p:par>
                                    <p:cTn id="106" presetID="10" presetClass="entr" presetSubtype="0" fill="hold" grpId="0" nodeType="afterEffect">
                                      <p:stCondLst>
                                        <p:cond delay="0"/>
                                      </p:stCondLst>
                                      <p:childTnLst>
                                        <p:set>
                                          <p:cBhvr>
                                            <p:cTn id="107" dur="1" fill="hold">
                                              <p:stCondLst>
                                                <p:cond delay="0"/>
                                              </p:stCondLst>
                                            </p:cTn>
                                            <p:tgtEl>
                                              <p:spTgt spid="162"/>
                                            </p:tgtEl>
                                            <p:attrNameLst>
                                              <p:attrName>style.visibility</p:attrName>
                                            </p:attrNameLst>
                                          </p:cBhvr>
                                          <p:to>
                                            <p:strVal val="visible"/>
                                          </p:to>
                                        </p:set>
                                        <p:animEffect transition="in" filter="fade">
                                          <p:cBhvr>
                                            <p:cTn id="108" dur="1000"/>
                                            <p:tgtEl>
                                              <p:spTgt spid="162"/>
                                            </p:tgtEl>
                                          </p:cBhvr>
                                        </p:animEffect>
                                      </p:childTnLst>
                                    </p:cTn>
                                  </p:par>
                                </p:childTnLst>
                              </p:cTn>
                            </p:par>
                            <p:par>
                              <p:cTn id="109" fill="hold">
                                <p:stCondLst>
                                  <p:cond delay="3000"/>
                                </p:stCondLst>
                                <p:childTnLst>
                                  <p:par>
                                    <p:cTn id="110" presetID="2" presetClass="entr" presetSubtype="8" fill="hold" nodeType="afterEffect">
                                      <p:stCondLst>
                                        <p:cond delay="0"/>
                                      </p:stCondLst>
                                      <p:childTnLst>
                                        <p:set>
                                          <p:cBhvr>
                                            <p:cTn id="111" dur="1" fill="hold">
                                              <p:stCondLst>
                                                <p:cond delay="0"/>
                                              </p:stCondLst>
                                            </p:cTn>
                                            <p:tgtEl>
                                              <p:spTgt spid="198"/>
                                            </p:tgtEl>
                                            <p:attrNameLst>
                                              <p:attrName>style.visibility</p:attrName>
                                            </p:attrNameLst>
                                          </p:cBhvr>
                                          <p:to>
                                            <p:strVal val="visible"/>
                                          </p:to>
                                        </p:set>
                                        <p:anim calcmode="lin" valueType="num">
                                          <p:cBhvr additive="base">
                                            <p:cTn id="112" dur="1000" fill="hold"/>
                                            <p:tgtEl>
                                              <p:spTgt spid="198"/>
                                            </p:tgtEl>
                                            <p:attrNameLst>
                                              <p:attrName>ppt_x</p:attrName>
                                            </p:attrNameLst>
                                          </p:cBhvr>
                                          <p:tavLst>
                                            <p:tav tm="0">
                                              <p:val>
                                                <p:strVal val="0-#ppt_w/2"/>
                                              </p:val>
                                            </p:tav>
                                            <p:tav tm="100000">
                                              <p:val>
                                                <p:strVal val="#ppt_x"/>
                                              </p:val>
                                            </p:tav>
                                          </p:tavLst>
                                        </p:anim>
                                        <p:anim calcmode="lin" valueType="num">
                                          <p:cBhvr additive="base">
                                            <p:cTn id="113" dur="1000" fill="hold"/>
                                            <p:tgtEl>
                                              <p:spTgt spid="198"/>
                                            </p:tgtEl>
                                            <p:attrNameLst>
                                              <p:attrName>ppt_y</p:attrName>
                                            </p:attrNameLst>
                                          </p:cBhvr>
                                          <p:tavLst>
                                            <p:tav tm="0">
                                              <p:val>
                                                <p:strVal val="#ppt_y"/>
                                              </p:val>
                                            </p:tav>
                                            <p:tav tm="100000">
                                              <p:val>
                                                <p:strVal val="#ppt_y"/>
                                              </p:val>
                                            </p:tav>
                                          </p:tavLst>
                                        </p:anim>
                                      </p:childTnLst>
                                    </p:cTn>
                                  </p:par>
                                </p:childTnLst>
                              </p:cTn>
                            </p:par>
                            <p:par>
                              <p:cTn id="114" fill="hold">
                                <p:stCondLst>
                                  <p:cond delay="4000"/>
                                </p:stCondLst>
                                <p:childTnLst>
                                  <p:par>
                                    <p:cTn id="115" presetID="22" presetClass="entr" presetSubtype="2" fill="hold" nodeType="afterEffect">
                                      <p:stCondLst>
                                        <p:cond delay="0"/>
                                      </p:stCondLst>
                                      <p:childTnLst>
                                        <p:set>
                                          <p:cBhvr>
                                            <p:cTn id="116" dur="1" fill="hold">
                                              <p:stCondLst>
                                                <p:cond delay="0"/>
                                              </p:stCondLst>
                                            </p:cTn>
                                            <p:tgtEl>
                                              <p:spTgt spid="173"/>
                                            </p:tgtEl>
                                            <p:attrNameLst>
                                              <p:attrName>style.visibility</p:attrName>
                                            </p:attrNameLst>
                                          </p:cBhvr>
                                          <p:to>
                                            <p:strVal val="visible"/>
                                          </p:to>
                                        </p:set>
                                        <p:animEffect transition="in" filter="wipe(right)">
                                          <p:cBhvr>
                                            <p:cTn id="117"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P spid="131" grpId="0"/>
          <p:bldP spid="143" grpId="0"/>
          <p:bldP spid="156" grpId="0"/>
          <p:bldP spid="162" grpId="0"/>
        </p:bldLst>
      </p:timing>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sp>
        <p:nvSpPr>
          <p:cNvPr id="123" name="Rectangle 122"/>
          <p:cNvSpPr/>
          <p:nvPr/>
        </p:nvSpPr>
        <p:spPr>
          <a:xfrm>
            <a:off x="6428485" y="3693172"/>
            <a:ext cx="3399918" cy="2576252"/>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p:cNvSpPr txBox="1"/>
          <p:nvPr/>
        </p:nvSpPr>
        <p:spPr>
          <a:xfrm>
            <a:off x="6869810" y="3841066"/>
            <a:ext cx="2517268" cy="738664"/>
          </a:xfrm>
          <a:prstGeom prst="rect">
            <a:avLst/>
          </a:prstGeom>
          <a:noFill/>
          <a:ln w="3175">
            <a:noFill/>
          </a:ln>
        </p:spPr>
        <p:txBody>
          <a:bodyPr wrap="square" rtlCol="0">
            <a:spAutoFit/>
          </a:bodyPr>
          <a:lstStyle/>
          <a:p>
            <a:pPr algn="ctr"/>
            <a:r>
              <a:rPr lang="en-US" sz="1400" dirty="0">
                <a:solidFill>
                  <a:schemeClr val="tx1">
                    <a:lumMod val="50000"/>
                    <a:lumOff val="50000"/>
                  </a:schemeClr>
                </a:solidFill>
                <a:latin typeface="Century Gothic" panose="020B0502020202020204" pitchFamily="34" charset="0"/>
              </a:rPr>
              <a:t>Adults</a:t>
            </a:r>
            <a:r>
              <a:rPr lang="en-US" sz="1400" baseline="30000" dirty="0">
                <a:solidFill>
                  <a:schemeClr val="tx1">
                    <a:lumMod val="50000"/>
                    <a:lumOff val="50000"/>
                  </a:schemeClr>
                </a:solidFill>
                <a:latin typeface="Century Gothic" panose="020B0502020202020204" pitchFamily="34" charset="0"/>
              </a:rPr>
              <a:t> </a:t>
            </a:r>
            <a:r>
              <a:rPr lang="en-US" sz="1400" dirty="0">
                <a:solidFill>
                  <a:schemeClr val="tx1">
                    <a:lumMod val="50000"/>
                    <a:lumOff val="50000"/>
                  </a:schemeClr>
                </a:solidFill>
                <a:latin typeface="Century Gothic" panose="020B0502020202020204" pitchFamily="34" charset="0"/>
              </a:rPr>
              <a:t>Weekly Reach/Minutes</a:t>
            </a:r>
          </a:p>
          <a:p>
            <a:pPr algn="ctr"/>
            <a:r>
              <a:rPr lang="en-US" sz="1400" b="1" dirty="0">
                <a:solidFill>
                  <a:schemeClr val="tx1">
                    <a:lumMod val="95000"/>
                    <a:lumOff val="5000"/>
                  </a:schemeClr>
                </a:solidFill>
                <a:latin typeface="Century Gothic" panose="020B0502020202020204" pitchFamily="34" charset="0"/>
              </a:rPr>
              <a:t>OUT of HOME</a:t>
            </a:r>
          </a:p>
        </p:txBody>
      </p:sp>
      <p:sp>
        <p:nvSpPr>
          <p:cNvPr id="125" name="TextBox 124"/>
          <p:cNvSpPr txBox="1"/>
          <p:nvPr/>
        </p:nvSpPr>
        <p:spPr>
          <a:xfrm>
            <a:off x="8241084" y="4546392"/>
            <a:ext cx="1202346" cy="335989"/>
          </a:xfrm>
          <a:prstGeom prst="rect">
            <a:avLst/>
          </a:prstGeom>
          <a:noFill/>
          <a:ln w="3175">
            <a:noFill/>
          </a:ln>
        </p:spPr>
        <p:txBody>
          <a:bodyPr wrap="square" rtlCol="0">
            <a:spAutoFit/>
          </a:bodyPr>
          <a:lstStyle/>
          <a:p>
            <a:pPr algn="r">
              <a:lnSpc>
                <a:spcPts val="1900"/>
              </a:lnSpc>
            </a:pPr>
            <a:r>
              <a:rPr lang="en-US" sz="1400" dirty="0">
                <a:solidFill>
                  <a:schemeClr val="tx1">
                    <a:lumMod val="65000"/>
                    <a:lumOff val="35000"/>
                  </a:schemeClr>
                </a:solidFill>
                <a:latin typeface="Century Gothic" panose="020B0502020202020204" pitchFamily="34" charset="0"/>
              </a:rPr>
              <a:t>85%       80</a:t>
            </a:r>
          </a:p>
        </p:txBody>
      </p:sp>
      <p:sp>
        <p:nvSpPr>
          <p:cNvPr id="126" name="TextBox 125"/>
          <p:cNvSpPr txBox="1"/>
          <p:nvPr/>
        </p:nvSpPr>
        <p:spPr>
          <a:xfrm>
            <a:off x="6654555" y="4546392"/>
            <a:ext cx="1259453" cy="314894"/>
          </a:xfrm>
          <a:prstGeom prst="rect">
            <a:avLst/>
          </a:prstGeom>
          <a:noFill/>
          <a:ln w="3175">
            <a:noFill/>
          </a:ln>
        </p:spPr>
        <p:txBody>
          <a:bodyPr wrap="square" rtlCol="0">
            <a:spAutoFit/>
          </a:bodyPr>
          <a:lstStyle/>
          <a:p>
            <a:pPr algn="r">
              <a:lnSpc>
                <a:spcPts val="1900"/>
              </a:lnSpc>
            </a:pPr>
            <a:r>
              <a:rPr lang="en-US" sz="1400" dirty="0">
                <a:solidFill>
                  <a:schemeClr val="tx1">
                    <a:lumMod val="65000"/>
                    <a:lumOff val="35000"/>
                  </a:schemeClr>
                </a:solidFill>
                <a:latin typeface="Century Gothic" panose="020B0502020202020204" pitchFamily="34" charset="0"/>
              </a:rPr>
              <a:t>18+</a:t>
            </a:r>
          </a:p>
        </p:txBody>
      </p:sp>
      <p:grpSp>
        <p:nvGrpSpPr>
          <p:cNvPr id="127" name="Group 126"/>
          <p:cNvGrpSpPr/>
          <p:nvPr/>
        </p:nvGrpSpPr>
        <p:grpSpPr>
          <a:xfrm>
            <a:off x="6652629" y="4773377"/>
            <a:ext cx="2788875" cy="1066959"/>
            <a:chOff x="6652629" y="4773377"/>
            <a:chExt cx="2788875" cy="1066959"/>
          </a:xfrm>
        </p:grpSpPr>
        <p:sp>
          <p:nvSpPr>
            <p:cNvPr id="128" name="TextBox 127"/>
            <p:cNvSpPr txBox="1"/>
            <p:nvPr/>
          </p:nvSpPr>
          <p:spPr>
            <a:xfrm>
              <a:off x="8181549" y="4773377"/>
              <a:ext cx="1259955" cy="1066959"/>
            </a:xfrm>
            <a:prstGeom prst="rect">
              <a:avLst/>
            </a:prstGeom>
            <a:noFill/>
            <a:ln w="3175">
              <a:noFill/>
            </a:ln>
          </p:spPr>
          <p:txBody>
            <a:bodyPr wrap="square" rtlCol="0">
              <a:spAutoFit/>
            </a:bodyPr>
            <a:lstStyle/>
            <a:p>
              <a:pPr algn="r">
                <a:lnSpc>
                  <a:spcPts val="1900"/>
                </a:lnSpc>
              </a:pPr>
              <a:r>
                <a:rPr lang="en-US" sz="1400" dirty="0">
                  <a:solidFill>
                    <a:schemeClr val="tx1">
                      <a:lumMod val="65000"/>
                      <a:lumOff val="35000"/>
                    </a:schemeClr>
                  </a:solidFill>
                  <a:latin typeface="Century Gothic" panose="020B0502020202020204" pitchFamily="34" charset="0"/>
                </a:rPr>
                <a:t>80%       70</a:t>
              </a:r>
            </a:p>
            <a:p>
              <a:pPr algn="r">
                <a:lnSpc>
                  <a:spcPts val="1900"/>
                </a:lnSpc>
              </a:pPr>
              <a:r>
                <a:rPr lang="en-US" sz="1400" dirty="0">
                  <a:solidFill>
                    <a:schemeClr val="tx1">
                      <a:lumMod val="65000"/>
                      <a:lumOff val="35000"/>
                    </a:schemeClr>
                  </a:solidFill>
                  <a:latin typeface="Century Gothic" panose="020B0502020202020204" pitchFamily="34" charset="0"/>
                </a:rPr>
                <a:t>82%       75</a:t>
              </a:r>
            </a:p>
            <a:p>
              <a:pPr algn="r">
                <a:lnSpc>
                  <a:spcPts val="1900"/>
                </a:lnSpc>
              </a:pPr>
              <a:r>
                <a:rPr lang="en-US" sz="1400" dirty="0">
                  <a:solidFill>
                    <a:schemeClr val="tx1">
                      <a:lumMod val="65000"/>
                      <a:lumOff val="35000"/>
                    </a:schemeClr>
                  </a:solidFill>
                  <a:latin typeface="Century Gothic" panose="020B0502020202020204" pitchFamily="34" charset="0"/>
                </a:rPr>
                <a:t>86%       85</a:t>
              </a:r>
            </a:p>
            <a:p>
              <a:pPr algn="r">
                <a:lnSpc>
                  <a:spcPts val="1900"/>
                </a:lnSpc>
              </a:pPr>
              <a:r>
                <a:rPr lang="en-US" sz="1400" dirty="0">
                  <a:solidFill>
                    <a:schemeClr val="tx1">
                      <a:lumMod val="65000"/>
                      <a:lumOff val="35000"/>
                    </a:schemeClr>
                  </a:solidFill>
                  <a:latin typeface="Century Gothic" panose="020B0502020202020204" pitchFamily="34" charset="0"/>
                </a:rPr>
                <a:t>90%       90</a:t>
              </a:r>
            </a:p>
          </p:txBody>
        </p:sp>
        <p:sp>
          <p:nvSpPr>
            <p:cNvPr id="131" name="TextBox 130"/>
            <p:cNvSpPr txBox="1"/>
            <p:nvPr/>
          </p:nvSpPr>
          <p:spPr>
            <a:xfrm>
              <a:off x="6652629" y="4773377"/>
              <a:ext cx="1259453" cy="1066959"/>
            </a:xfrm>
            <a:prstGeom prst="rect">
              <a:avLst/>
            </a:prstGeom>
            <a:noFill/>
            <a:ln w="3175">
              <a:noFill/>
            </a:ln>
          </p:spPr>
          <p:txBody>
            <a:bodyPr wrap="square" rtlCol="0">
              <a:spAutoFit/>
            </a:bodyPr>
            <a:lstStyle/>
            <a:p>
              <a:pPr algn="r">
                <a:lnSpc>
                  <a:spcPts val="1900"/>
                </a:lnSpc>
              </a:pPr>
              <a:r>
                <a:rPr lang="en-US" sz="1400" dirty="0">
                  <a:solidFill>
                    <a:schemeClr val="tx1">
                      <a:lumMod val="65000"/>
                      <a:lumOff val="35000"/>
                    </a:schemeClr>
                  </a:solidFill>
                  <a:latin typeface="Century Gothic" panose="020B0502020202020204" pitchFamily="34" charset="0"/>
                </a:rPr>
                <a:t>18-24</a:t>
              </a:r>
            </a:p>
            <a:p>
              <a:pPr algn="r">
                <a:lnSpc>
                  <a:spcPts val="1900"/>
                </a:lnSpc>
              </a:pPr>
              <a:r>
                <a:rPr lang="en-US" sz="1400" dirty="0">
                  <a:solidFill>
                    <a:schemeClr val="tx1">
                      <a:lumMod val="65000"/>
                      <a:lumOff val="35000"/>
                    </a:schemeClr>
                  </a:solidFill>
                  <a:latin typeface="Century Gothic" panose="020B0502020202020204" pitchFamily="34" charset="0"/>
                </a:rPr>
                <a:t>25-34</a:t>
              </a:r>
            </a:p>
            <a:p>
              <a:pPr algn="r">
                <a:lnSpc>
                  <a:spcPts val="1900"/>
                </a:lnSpc>
              </a:pPr>
              <a:r>
                <a:rPr lang="en-US" sz="1400" dirty="0">
                  <a:solidFill>
                    <a:schemeClr val="tx1">
                      <a:lumMod val="65000"/>
                      <a:lumOff val="35000"/>
                    </a:schemeClr>
                  </a:solidFill>
                  <a:latin typeface="Century Gothic" panose="020B0502020202020204" pitchFamily="34" charset="0"/>
                </a:rPr>
                <a:t>35-54</a:t>
              </a:r>
            </a:p>
            <a:p>
              <a:pPr algn="r">
                <a:lnSpc>
                  <a:spcPts val="1900"/>
                </a:lnSpc>
              </a:pPr>
              <a:r>
                <a:rPr lang="en-US" sz="1400" dirty="0">
                  <a:solidFill>
                    <a:schemeClr val="tx1">
                      <a:lumMod val="65000"/>
                      <a:lumOff val="35000"/>
                    </a:schemeClr>
                  </a:solidFill>
                  <a:latin typeface="Century Gothic" panose="020B0502020202020204" pitchFamily="34" charset="0"/>
                </a:rPr>
                <a:t>55+</a:t>
              </a:r>
            </a:p>
          </p:txBody>
        </p:sp>
      </p:grpSp>
      <p:sp>
        <p:nvSpPr>
          <p:cNvPr id="146" name="TextBox 145"/>
          <p:cNvSpPr txBox="1"/>
          <p:nvPr/>
        </p:nvSpPr>
        <p:spPr>
          <a:xfrm>
            <a:off x="7854019" y="5872377"/>
            <a:ext cx="542136" cy="253916"/>
          </a:xfrm>
          <a:prstGeom prst="rect">
            <a:avLst/>
          </a:prstGeom>
          <a:noFill/>
        </p:spPr>
        <p:txBody>
          <a:bodyPr wrap="none" rtlCol="0">
            <a:spAutoFit/>
          </a:bodyPr>
          <a:lstStyle/>
          <a:p>
            <a:pPr algn="ctr"/>
            <a:r>
              <a:rPr lang="en-US" sz="1050" baseline="30000" dirty="0">
                <a:solidFill>
                  <a:schemeClr val="tx1">
                    <a:lumMod val="75000"/>
                    <a:lumOff val="25000"/>
                  </a:schemeClr>
                </a:solidFill>
              </a:rPr>
              <a:t>Navigator</a:t>
            </a:r>
            <a:endParaRPr lang="en-US" sz="1050" dirty="0">
              <a:solidFill>
                <a:schemeClr val="tx1">
                  <a:lumMod val="75000"/>
                  <a:lumOff val="25000"/>
                </a:schemeClr>
              </a:solidFill>
            </a:endParaRPr>
          </a:p>
        </p:txBody>
      </p:sp>
      <p:grpSp>
        <p:nvGrpSpPr>
          <p:cNvPr id="7" name="Group 6"/>
          <p:cNvGrpSpPr/>
          <p:nvPr/>
        </p:nvGrpSpPr>
        <p:grpSpPr>
          <a:xfrm>
            <a:off x="8063702" y="4576767"/>
            <a:ext cx="228600" cy="225425"/>
            <a:chOff x="4630738" y="4584700"/>
            <a:chExt cx="228600" cy="225425"/>
          </a:xfrm>
        </p:grpSpPr>
        <p:sp>
          <p:nvSpPr>
            <p:cNvPr id="4" name="Freeform 5"/>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close/>
                </a:path>
              </a:pathLst>
            </a:custGeom>
            <a:solidFill>
              <a:schemeClr val="tx1">
                <a:lumMod val="50000"/>
                <a:lumOff val="50000"/>
              </a:schemeClr>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7"/>
            <p:cNvSpPr>
              <a:spLocks noChangeArrowheads="1"/>
            </p:cNvSpPr>
            <p:nvPr/>
          </p:nvSpPr>
          <p:spPr bwMode="auto">
            <a:xfrm>
              <a:off x="4692941" y="4589690"/>
              <a:ext cx="1041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rPr>
                <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3" name="Group 12"/>
          <p:cNvGrpSpPr/>
          <p:nvPr/>
        </p:nvGrpSpPr>
        <p:grpSpPr>
          <a:xfrm>
            <a:off x="8056559" y="4805673"/>
            <a:ext cx="242887" cy="241301"/>
            <a:chOff x="5221288" y="4648200"/>
            <a:chExt cx="242887" cy="241301"/>
          </a:xfrm>
        </p:grpSpPr>
        <p:sp>
          <p:nvSpPr>
            <p:cNvPr id="10" name="AutoShape 9"/>
            <p:cNvSpPr>
              <a:spLocks noChangeAspect="1" noChangeArrowheads="1" noTextEdit="1"/>
            </p:cNvSpPr>
            <p:nvPr/>
          </p:nvSpPr>
          <p:spPr bwMode="auto">
            <a:xfrm>
              <a:off x="5221288" y="4648200"/>
              <a:ext cx="2428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p:nvSpPr>
          <p:spPr bwMode="auto">
            <a:xfrm>
              <a:off x="5222875" y="4649788"/>
              <a:ext cx="241300" cy="239713"/>
            </a:xfrm>
            <a:custGeom>
              <a:avLst/>
              <a:gdLst>
                <a:gd name="T0" fmla="*/ 0 w 152"/>
                <a:gd name="T1" fmla="*/ 75 h 151"/>
                <a:gd name="T2" fmla="*/ 1 w 152"/>
                <a:gd name="T3" fmla="*/ 59 h 151"/>
                <a:gd name="T4" fmla="*/ 5 w 152"/>
                <a:gd name="T5" fmla="*/ 46 h 151"/>
                <a:gd name="T6" fmla="*/ 13 w 152"/>
                <a:gd name="T7" fmla="*/ 33 h 151"/>
                <a:gd name="T8" fmla="*/ 22 w 152"/>
                <a:gd name="T9" fmla="*/ 22 h 151"/>
                <a:gd name="T10" fmla="*/ 33 w 152"/>
                <a:gd name="T11" fmla="*/ 13 h 151"/>
                <a:gd name="T12" fmla="*/ 46 w 152"/>
                <a:gd name="T13" fmla="*/ 5 h 151"/>
                <a:gd name="T14" fmla="*/ 60 w 152"/>
                <a:gd name="T15" fmla="*/ 1 h 151"/>
                <a:gd name="T16" fmla="*/ 76 w 152"/>
                <a:gd name="T17" fmla="*/ 0 h 151"/>
                <a:gd name="T18" fmla="*/ 91 w 152"/>
                <a:gd name="T19" fmla="*/ 1 h 151"/>
                <a:gd name="T20" fmla="*/ 105 w 152"/>
                <a:gd name="T21" fmla="*/ 5 h 151"/>
                <a:gd name="T22" fmla="*/ 118 w 152"/>
                <a:gd name="T23" fmla="*/ 13 h 151"/>
                <a:gd name="T24" fmla="*/ 129 w 152"/>
                <a:gd name="T25" fmla="*/ 22 h 151"/>
                <a:gd name="T26" fmla="*/ 138 w 152"/>
                <a:gd name="T27" fmla="*/ 33 h 151"/>
                <a:gd name="T28" fmla="*/ 146 w 152"/>
                <a:gd name="T29" fmla="*/ 46 h 151"/>
                <a:gd name="T30" fmla="*/ 150 w 152"/>
                <a:gd name="T31" fmla="*/ 59 h 151"/>
                <a:gd name="T32" fmla="*/ 152 w 152"/>
                <a:gd name="T33" fmla="*/ 75 h 151"/>
                <a:gd name="T34" fmla="*/ 150 w 152"/>
                <a:gd name="T35" fmla="*/ 91 h 151"/>
                <a:gd name="T36" fmla="*/ 146 w 152"/>
                <a:gd name="T37" fmla="*/ 104 h 151"/>
                <a:gd name="T38" fmla="*/ 138 w 152"/>
                <a:gd name="T39" fmla="*/ 118 h 151"/>
                <a:gd name="T40" fmla="*/ 129 w 152"/>
                <a:gd name="T41" fmla="*/ 128 h 151"/>
                <a:gd name="T42" fmla="*/ 118 w 152"/>
                <a:gd name="T43" fmla="*/ 137 h 151"/>
                <a:gd name="T44" fmla="*/ 105 w 152"/>
                <a:gd name="T45" fmla="*/ 145 h 151"/>
                <a:gd name="T46" fmla="*/ 91 w 152"/>
                <a:gd name="T47" fmla="*/ 149 h 151"/>
                <a:gd name="T48" fmla="*/ 76 w 152"/>
                <a:gd name="T49" fmla="*/ 151 h 151"/>
                <a:gd name="T50" fmla="*/ 60 w 152"/>
                <a:gd name="T51" fmla="*/ 149 h 151"/>
                <a:gd name="T52" fmla="*/ 46 w 152"/>
                <a:gd name="T53" fmla="*/ 145 h 151"/>
                <a:gd name="T54" fmla="*/ 33 w 152"/>
                <a:gd name="T55" fmla="*/ 137 h 151"/>
                <a:gd name="T56" fmla="*/ 22 w 152"/>
                <a:gd name="T57" fmla="*/ 128 h 151"/>
                <a:gd name="T58" fmla="*/ 13 w 152"/>
                <a:gd name="T59" fmla="*/ 118 h 151"/>
                <a:gd name="T60" fmla="*/ 5 w 152"/>
                <a:gd name="T61" fmla="*/ 104 h 151"/>
                <a:gd name="T62" fmla="*/ 1 w 152"/>
                <a:gd name="T63" fmla="*/ 91 h 151"/>
                <a:gd name="T64" fmla="*/ 0 w 152"/>
                <a:gd name="T65"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151">
                  <a:moveTo>
                    <a:pt x="0" y="75"/>
                  </a:moveTo>
                  <a:lnTo>
                    <a:pt x="1" y="59"/>
                  </a:lnTo>
                  <a:lnTo>
                    <a:pt x="5" y="46"/>
                  </a:lnTo>
                  <a:lnTo>
                    <a:pt x="13" y="33"/>
                  </a:lnTo>
                  <a:lnTo>
                    <a:pt x="22" y="22"/>
                  </a:lnTo>
                  <a:lnTo>
                    <a:pt x="33" y="13"/>
                  </a:lnTo>
                  <a:lnTo>
                    <a:pt x="46" y="5"/>
                  </a:lnTo>
                  <a:lnTo>
                    <a:pt x="60" y="1"/>
                  </a:lnTo>
                  <a:lnTo>
                    <a:pt x="76" y="0"/>
                  </a:lnTo>
                  <a:lnTo>
                    <a:pt x="91" y="1"/>
                  </a:lnTo>
                  <a:lnTo>
                    <a:pt x="105" y="5"/>
                  </a:lnTo>
                  <a:lnTo>
                    <a:pt x="118" y="13"/>
                  </a:lnTo>
                  <a:lnTo>
                    <a:pt x="129" y="22"/>
                  </a:lnTo>
                  <a:lnTo>
                    <a:pt x="138" y="33"/>
                  </a:lnTo>
                  <a:lnTo>
                    <a:pt x="146" y="46"/>
                  </a:lnTo>
                  <a:lnTo>
                    <a:pt x="150" y="59"/>
                  </a:lnTo>
                  <a:lnTo>
                    <a:pt x="152" y="75"/>
                  </a:lnTo>
                  <a:lnTo>
                    <a:pt x="150" y="91"/>
                  </a:lnTo>
                  <a:lnTo>
                    <a:pt x="146" y="104"/>
                  </a:lnTo>
                  <a:lnTo>
                    <a:pt x="138" y="118"/>
                  </a:lnTo>
                  <a:lnTo>
                    <a:pt x="129" y="128"/>
                  </a:lnTo>
                  <a:lnTo>
                    <a:pt x="118" y="137"/>
                  </a:lnTo>
                  <a:lnTo>
                    <a:pt x="105" y="145"/>
                  </a:lnTo>
                  <a:lnTo>
                    <a:pt x="91" y="149"/>
                  </a:lnTo>
                  <a:lnTo>
                    <a:pt x="76" y="151"/>
                  </a:lnTo>
                  <a:lnTo>
                    <a:pt x="60" y="149"/>
                  </a:lnTo>
                  <a:lnTo>
                    <a:pt x="46" y="145"/>
                  </a:lnTo>
                  <a:lnTo>
                    <a:pt x="33" y="137"/>
                  </a:lnTo>
                  <a:lnTo>
                    <a:pt x="22" y="128"/>
                  </a:lnTo>
                  <a:lnTo>
                    <a:pt x="13" y="118"/>
                  </a:lnTo>
                  <a:lnTo>
                    <a:pt x="5" y="104"/>
                  </a:lnTo>
                  <a:lnTo>
                    <a:pt x="1" y="91"/>
                  </a:lnTo>
                  <a:lnTo>
                    <a:pt x="0" y="75"/>
                  </a:lnTo>
                </a:path>
              </a:pathLst>
            </a:custGeom>
            <a:solidFill>
              <a:schemeClr val="bg1"/>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5278438" y="4703763"/>
              <a:ext cx="130175" cy="130175"/>
            </a:xfrm>
            <a:custGeom>
              <a:avLst/>
              <a:gdLst>
                <a:gd name="T0" fmla="*/ 0 w 82"/>
                <a:gd name="T1" fmla="*/ 41 h 82"/>
                <a:gd name="T2" fmla="*/ 0 w 82"/>
                <a:gd name="T3" fmla="*/ 33 h 82"/>
                <a:gd name="T4" fmla="*/ 4 w 82"/>
                <a:gd name="T5" fmla="*/ 24 h 82"/>
                <a:gd name="T6" fmla="*/ 7 w 82"/>
                <a:gd name="T7" fmla="*/ 18 h 82"/>
                <a:gd name="T8" fmla="*/ 12 w 82"/>
                <a:gd name="T9" fmla="*/ 12 h 82"/>
                <a:gd name="T10" fmla="*/ 18 w 82"/>
                <a:gd name="T11" fmla="*/ 7 h 82"/>
                <a:gd name="T12" fmla="*/ 24 w 82"/>
                <a:gd name="T13" fmla="*/ 4 h 82"/>
                <a:gd name="T14" fmla="*/ 33 w 82"/>
                <a:gd name="T15" fmla="*/ 0 h 82"/>
                <a:gd name="T16" fmla="*/ 41 w 82"/>
                <a:gd name="T17" fmla="*/ 0 h 82"/>
                <a:gd name="T18" fmla="*/ 48 w 82"/>
                <a:gd name="T19" fmla="*/ 0 h 82"/>
                <a:gd name="T20" fmla="*/ 57 w 82"/>
                <a:gd name="T21" fmla="*/ 4 h 82"/>
                <a:gd name="T22" fmla="*/ 63 w 82"/>
                <a:gd name="T23" fmla="*/ 7 h 82"/>
                <a:gd name="T24" fmla="*/ 69 w 82"/>
                <a:gd name="T25" fmla="*/ 12 h 82"/>
                <a:gd name="T26" fmla="*/ 74 w 82"/>
                <a:gd name="T27" fmla="*/ 18 h 82"/>
                <a:gd name="T28" fmla="*/ 77 w 82"/>
                <a:gd name="T29" fmla="*/ 24 h 82"/>
                <a:gd name="T30" fmla="*/ 81 w 82"/>
                <a:gd name="T31" fmla="*/ 33 h 82"/>
                <a:gd name="T32" fmla="*/ 82 w 82"/>
                <a:gd name="T33" fmla="*/ 41 h 82"/>
                <a:gd name="T34" fmla="*/ 81 w 82"/>
                <a:gd name="T35" fmla="*/ 48 h 82"/>
                <a:gd name="T36" fmla="*/ 77 w 82"/>
                <a:gd name="T37" fmla="*/ 57 h 82"/>
                <a:gd name="T38" fmla="*/ 74 w 82"/>
                <a:gd name="T39" fmla="*/ 63 h 82"/>
                <a:gd name="T40" fmla="*/ 69 w 82"/>
                <a:gd name="T41" fmla="*/ 69 h 82"/>
                <a:gd name="T42" fmla="*/ 63 w 82"/>
                <a:gd name="T43" fmla="*/ 74 h 82"/>
                <a:gd name="T44" fmla="*/ 57 w 82"/>
                <a:gd name="T45" fmla="*/ 77 h 82"/>
                <a:gd name="T46" fmla="*/ 48 w 82"/>
                <a:gd name="T47" fmla="*/ 81 h 82"/>
                <a:gd name="T48" fmla="*/ 41 w 82"/>
                <a:gd name="T49" fmla="*/ 82 h 82"/>
                <a:gd name="T50" fmla="*/ 33 w 82"/>
                <a:gd name="T51" fmla="*/ 81 h 82"/>
                <a:gd name="T52" fmla="*/ 24 w 82"/>
                <a:gd name="T53" fmla="*/ 77 h 82"/>
                <a:gd name="T54" fmla="*/ 18 w 82"/>
                <a:gd name="T55" fmla="*/ 74 h 82"/>
                <a:gd name="T56" fmla="*/ 12 w 82"/>
                <a:gd name="T57" fmla="*/ 69 h 82"/>
                <a:gd name="T58" fmla="*/ 7 w 82"/>
                <a:gd name="T59" fmla="*/ 63 h 82"/>
                <a:gd name="T60" fmla="*/ 4 w 82"/>
                <a:gd name="T61" fmla="*/ 57 h 82"/>
                <a:gd name="T62" fmla="*/ 0 w 82"/>
                <a:gd name="T63" fmla="*/ 48 h 82"/>
                <a:gd name="T64" fmla="*/ 0 w 82"/>
                <a:gd name="T65" fmla="*/ 4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2">
                  <a:moveTo>
                    <a:pt x="0" y="41"/>
                  </a:moveTo>
                  <a:lnTo>
                    <a:pt x="0" y="33"/>
                  </a:lnTo>
                  <a:lnTo>
                    <a:pt x="4" y="24"/>
                  </a:lnTo>
                  <a:lnTo>
                    <a:pt x="7" y="18"/>
                  </a:lnTo>
                  <a:lnTo>
                    <a:pt x="12" y="12"/>
                  </a:lnTo>
                  <a:lnTo>
                    <a:pt x="18" y="7"/>
                  </a:lnTo>
                  <a:lnTo>
                    <a:pt x="24" y="4"/>
                  </a:lnTo>
                  <a:lnTo>
                    <a:pt x="33" y="0"/>
                  </a:lnTo>
                  <a:lnTo>
                    <a:pt x="41" y="0"/>
                  </a:lnTo>
                  <a:lnTo>
                    <a:pt x="48" y="0"/>
                  </a:lnTo>
                  <a:lnTo>
                    <a:pt x="57" y="4"/>
                  </a:lnTo>
                  <a:lnTo>
                    <a:pt x="63" y="7"/>
                  </a:lnTo>
                  <a:lnTo>
                    <a:pt x="69" y="12"/>
                  </a:lnTo>
                  <a:lnTo>
                    <a:pt x="74" y="18"/>
                  </a:lnTo>
                  <a:lnTo>
                    <a:pt x="77" y="24"/>
                  </a:lnTo>
                  <a:lnTo>
                    <a:pt x="81" y="33"/>
                  </a:lnTo>
                  <a:lnTo>
                    <a:pt x="82" y="41"/>
                  </a:lnTo>
                  <a:lnTo>
                    <a:pt x="81" y="48"/>
                  </a:lnTo>
                  <a:lnTo>
                    <a:pt x="77" y="57"/>
                  </a:lnTo>
                  <a:lnTo>
                    <a:pt x="74" y="63"/>
                  </a:lnTo>
                  <a:lnTo>
                    <a:pt x="69" y="69"/>
                  </a:lnTo>
                  <a:lnTo>
                    <a:pt x="63" y="74"/>
                  </a:lnTo>
                  <a:lnTo>
                    <a:pt x="57" y="77"/>
                  </a:lnTo>
                  <a:lnTo>
                    <a:pt x="48" y="81"/>
                  </a:lnTo>
                  <a:lnTo>
                    <a:pt x="41" y="82"/>
                  </a:lnTo>
                  <a:lnTo>
                    <a:pt x="33" y="81"/>
                  </a:lnTo>
                  <a:lnTo>
                    <a:pt x="24" y="77"/>
                  </a:lnTo>
                  <a:lnTo>
                    <a:pt x="18" y="74"/>
                  </a:lnTo>
                  <a:lnTo>
                    <a:pt x="12" y="69"/>
                  </a:lnTo>
                  <a:lnTo>
                    <a:pt x="7" y="63"/>
                  </a:lnTo>
                  <a:lnTo>
                    <a:pt x="4" y="57"/>
                  </a:lnTo>
                  <a:lnTo>
                    <a:pt x="0" y="48"/>
                  </a:lnTo>
                  <a:lnTo>
                    <a:pt x="0" y="41"/>
                  </a:lnTo>
                </a:path>
              </a:pathLst>
            </a:custGeom>
            <a:solidFill>
              <a:schemeClr val="bg1"/>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 name="Group 19"/>
          <p:cNvGrpSpPr/>
          <p:nvPr/>
        </p:nvGrpSpPr>
        <p:grpSpPr>
          <a:xfrm>
            <a:off x="608410" y="1952177"/>
            <a:ext cx="241301" cy="239712"/>
            <a:chOff x="5237163" y="4649788"/>
            <a:chExt cx="241301" cy="239712"/>
          </a:xfrm>
        </p:grpSpPr>
        <p:sp>
          <p:nvSpPr>
            <p:cNvPr id="15" name="AutoShape 14"/>
            <p:cNvSpPr>
              <a:spLocks noChangeAspect="1" noChangeArrowheads="1" noTextEdit="1"/>
            </p:cNvSpPr>
            <p:nvPr/>
          </p:nvSpPr>
          <p:spPr bwMode="auto">
            <a:xfrm>
              <a:off x="5237163" y="4649788"/>
              <a:ext cx="2413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5238751" y="4651375"/>
              <a:ext cx="239713" cy="238125"/>
            </a:xfrm>
            <a:custGeom>
              <a:avLst/>
              <a:gdLst>
                <a:gd name="T0" fmla="*/ 0 w 151"/>
                <a:gd name="T1" fmla="*/ 75 h 150"/>
                <a:gd name="T2" fmla="*/ 1 w 151"/>
                <a:gd name="T3" fmla="*/ 59 h 150"/>
                <a:gd name="T4" fmla="*/ 5 w 151"/>
                <a:gd name="T5" fmla="*/ 46 h 150"/>
                <a:gd name="T6" fmla="*/ 13 w 151"/>
                <a:gd name="T7" fmla="*/ 33 h 150"/>
                <a:gd name="T8" fmla="*/ 22 w 151"/>
                <a:gd name="T9" fmla="*/ 22 h 150"/>
                <a:gd name="T10" fmla="*/ 33 w 151"/>
                <a:gd name="T11" fmla="*/ 12 h 150"/>
                <a:gd name="T12" fmla="*/ 46 w 151"/>
                <a:gd name="T13" fmla="*/ 5 h 150"/>
                <a:gd name="T14" fmla="*/ 59 w 151"/>
                <a:gd name="T15" fmla="*/ 1 h 150"/>
                <a:gd name="T16" fmla="*/ 75 w 151"/>
                <a:gd name="T17" fmla="*/ 0 h 150"/>
                <a:gd name="T18" fmla="*/ 91 w 151"/>
                <a:gd name="T19" fmla="*/ 1 h 150"/>
                <a:gd name="T20" fmla="*/ 104 w 151"/>
                <a:gd name="T21" fmla="*/ 5 h 150"/>
                <a:gd name="T22" fmla="*/ 118 w 151"/>
                <a:gd name="T23" fmla="*/ 12 h 150"/>
                <a:gd name="T24" fmla="*/ 128 w 151"/>
                <a:gd name="T25" fmla="*/ 22 h 150"/>
                <a:gd name="T26" fmla="*/ 137 w 151"/>
                <a:gd name="T27" fmla="*/ 33 h 150"/>
                <a:gd name="T28" fmla="*/ 145 w 151"/>
                <a:gd name="T29" fmla="*/ 46 h 150"/>
                <a:gd name="T30" fmla="*/ 149 w 151"/>
                <a:gd name="T31" fmla="*/ 59 h 150"/>
                <a:gd name="T32" fmla="*/ 151 w 151"/>
                <a:gd name="T33" fmla="*/ 75 h 150"/>
                <a:gd name="T34" fmla="*/ 149 w 151"/>
                <a:gd name="T35" fmla="*/ 90 h 150"/>
                <a:gd name="T36" fmla="*/ 145 w 151"/>
                <a:gd name="T37" fmla="*/ 103 h 150"/>
                <a:gd name="T38" fmla="*/ 137 w 151"/>
                <a:gd name="T39" fmla="*/ 117 h 150"/>
                <a:gd name="T40" fmla="*/ 128 w 151"/>
                <a:gd name="T41" fmla="*/ 127 h 150"/>
                <a:gd name="T42" fmla="*/ 118 w 151"/>
                <a:gd name="T43" fmla="*/ 137 h 150"/>
                <a:gd name="T44" fmla="*/ 104 w 151"/>
                <a:gd name="T45" fmla="*/ 144 h 150"/>
                <a:gd name="T46" fmla="*/ 91 w 151"/>
                <a:gd name="T47" fmla="*/ 148 h 150"/>
                <a:gd name="T48" fmla="*/ 75 w 151"/>
                <a:gd name="T49" fmla="*/ 150 h 150"/>
                <a:gd name="T50" fmla="*/ 59 w 151"/>
                <a:gd name="T51" fmla="*/ 148 h 150"/>
                <a:gd name="T52" fmla="*/ 46 w 151"/>
                <a:gd name="T53" fmla="*/ 144 h 150"/>
                <a:gd name="T54" fmla="*/ 33 w 151"/>
                <a:gd name="T55" fmla="*/ 137 h 150"/>
                <a:gd name="T56" fmla="*/ 22 w 151"/>
                <a:gd name="T57" fmla="*/ 127 h 150"/>
                <a:gd name="T58" fmla="*/ 13 w 151"/>
                <a:gd name="T59" fmla="*/ 117 h 150"/>
                <a:gd name="T60" fmla="*/ 5 w 151"/>
                <a:gd name="T61" fmla="*/ 103 h 150"/>
                <a:gd name="T62" fmla="*/ 1 w 151"/>
                <a:gd name="T63" fmla="*/ 90 h 150"/>
                <a:gd name="T64" fmla="*/ 0 w 151"/>
                <a:gd name="T6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1" h="150">
                  <a:moveTo>
                    <a:pt x="0" y="75"/>
                  </a:moveTo>
                  <a:lnTo>
                    <a:pt x="1" y="59"/>
                  </a:lnTo>
                  <a:lnTo>
                    <a:pt x="5" y="46"/>
                  </a:lnTo>
                  <a:lnTo>
                    <a:pt x="13" y="33"/>
                  </a:lnTo>
                  <a:lnTo>
                    <a:pt x="22" y="22"/>
                  </a:lnTo>
                  <a:lnTo>
                    <a:pt x="33" y="12"/>
                  </a:lnTo>
                  <a:lnTo>
                    <a:pt x="46" y="5"/>
                  </a:lnTo>
                  <a:lnTo>
                    <a:pt x="59" y="1"/>
                  </a:lnTo>
                  <a:lnTo>
                    <a:pt x="75" y="0"/>
                  </a:lnTo>
                  <a:lnTo>
                    <a:pt x="91" y="1"/>
                  </a:lnTo>
                  <a:lnTo>
                    <a:pt x="104" y="5"/>
                  </a:lnTo>
                  <a:lnTo>
                    <a:pt x="118" y="12"/>
                  </a:lnTo>
                  <a:lnTo>
                    <a:pt x="128" y="22"/>
                  </a:lnTo>
                  <a:lnTo>
                    <a:pt x="137" y="33"/>
                  </a:lnTo>
                  <a:lnTo>
                    <a:pt x="145" y="46"/>
                  </a:lnTo>
                  <a:lnTo>
                    <a:pt x="149" y="59"/>
                  </a:lnTo>
                  <a:lnTo>
                    <a:pt x="151" y="75"/>
                  </a:lnTo>
                  <a:lnTo>
                    <a:pt x="149" y="90"/>
                  </a:lnTo>
                  <a:lnTo>
                    <a:pt x="145" y="103"/>
                  </a:lnTo>
                  <a:lnTo>
                    <a:pt x="137" y="117"/>
                  </a:lnTo>
                  <a:lnTo>
                    <a:pt x="128" y="127"/>
                  </a:lnTo>
                  <a:lnTo>
                    <a:pt x="118" y="137"/>
                  </a:lnTo>
                  <a:lnTo>
                    <a:pt x="104" y="144"/>
                  </a:lnTo>
                  <a:lnTo>
                    <a:pt x="91" y="148"/>
                  </a:lnTo>
                  <a:lnTo>
                    <a:pt x="75" y="150"/>
                  </a:lnTo>
                  <a:lnTo>
                    <a:pt x="59" y="148"/>
                  </a:lnTo>
                  <a:lnTo>
                    <a:pt x="46" y="144"/>
                  </a:lnTo>
                  <a:lnTo>
                    <a:pt x="33" y="137"/>
                  </a:lnTo>
                  <a:lnTo>
                    <a:pt x="22" y="127"/>
                  </a:lnTo>
                  <a:lnTo>
                    <a:pt x="13" y="117"/>
                  </a:lnTo>
                  <a:lnTo>
                    <a:pt x="5" y="103"/>
                  </a:lnTo>
                  <a:lnTo>
                    <a:pt x="1" y="90"/>
                  </a:lnTo>
                  <a:lnTo>
                    <a:pt x="0"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p:nvSpPr>
          <p:spPr bwMode="auto">
            <a:xfrm>
              <a:off x="5238751" y="4651375"/>
              <a:ext cx="239713" cy="238125"/>
            </a:xfrm>
            <a:custGeom>
              <a:avLst/>
              <a:gdLst>
                <a:gd name="T0" fmla="*/ 0 w 151"/>
                <a:gd name="T1" fmla="*/ 75 h 150"/>
                <a:gd name="T2" fmla="*/ 1 w 151"/>
                <a:gd name="T3" fmla="*/ 59 h 150"/>
                <a:gd name="T4" fmla="*/ 5 w 151"/>
                <a:gd name="T5" fmla="*/ 46 h 150"/>
                <a:gd name="T6" fmla="*/ 13 w 151"/>
                <a:gd name="T7" fmla="*/ 33 h 150"/>
                <a:gd name="T8" fmla="*/ 22 w 151"/>
                <a:gd name="T9" fmla="*/ 22 h 150"/>
                <a:gd name="T10" fmla="*/ 33 w 151"/>
                <a:gd name="T11" fmla="*/ 12 h 150"/>
                <a:gd name="T12" fmla="*/ 46 w 151"/>
                <a:gd name="T13" fmla="*/ 5 h 150"/>
                <a:gd name="T14" fmla="*/ 59 w 151"/>
                <a:gd name="T15" fmla="*/ 1 h 150"/>
                <a:gd name="T16" fmla="*/ 75 w 151"/>
                <a:gd name="T17" fmla="*/ 0 h 150"/>
                <a:gd name="T18" fmla="*/ 91 w 151"/>
                <a:gd name="T19" fmla="*/ 1 h 150"/>
                <a:gd name="T20" fmla="*/ 104 w 151"/>
                <a:gd name="T21" fmla="*/ 5 h 150"/>
                <a:gd name="T22" fmla="*/ 118 w 151"/>
                <a:gd name="T23" fmla="*/ 12 h 150"/>
                <a:gd name="T24" fmla="*/ 128 w 151"/>
                <a:gd name="T25" fmla="*/ 22 h 150"/>
                <a:gd name="T26" fmla="*/ 137 w 151"/>
                <a:gd name="T27" fmla="*/ 33 h 150"/>
                <a:gd name="T28" fmla="*/ 145 w 151"/>
                <a:gd name="T29" fmla="*/ 46 h 150"/>
                <a:gd name="T30" fmla="*/ 149 w 151"/>
                <a:gd name="T31" fmla="*/ 59 h 150"/>
                <a:gd name="T32" fmla="*/ 151 w 151"/>
                <a:gd name="T33" fmla="*/ 75 h 150"/>
                <a:gd name="T34" fmla="*/ 149 w 151"/>
                <a:gd name="T35" fmla="*/ 90 h 150"/>
                <a:gd name="T36" fmla="*/ 145 w 151"/>
                <a:gd name="T37" fmla="*/ 103 h 150"/>
                <a:gd name="T38" fmla="*/ 137 w 151"/>
                <a:gd name="T39" fmla="*/ 117 h 150"/>
                <a:gd name="T40" fmla="*/ 128 w 151"/>
                <a:gd name="T41" fmla="*/ 127 h 150"/>
                <a:gd name="T42" fmla="*/ 118 w 151"/>
                <a:gd name="T43" fmla="*/ 137 h 150"/>
                <a:gd name="T44" fmla="*/ 104 w 151"/>
                <a:gd name="T45" fmla="*/ 144 h 150"/>
                <a:gd name="T46" fmla="*/ 91 w 151"/>
                <a:gd name="T47" fmla="*/ 148 h 150"/>
                <a:gd name="T48" fmla="*/ 75 w 151"/>
                <a:gd name="T49" fmla="*/ 150 h 150"/>
                <a:gd name="T50" fmla="*/ 59 w 151"/>
                <a:gd name="T51" fmla="*/ 148 h 150"/>
                <a:gd name="T52" fmla="*/ 46 w 151"/>
                <a:gd name="T53" fmla="*/ 144 h 150"/>
                <a:gd name="T54" fmla="*/ 33 w 151"/>
                <a:gd name="T55" fmla="*/ 137 h 150"/>
                <a:gd name="T56" fmla="*/ 22 w 151"/>
                <a:gd name="T57" fmla="*/ 127 h 150"/>
                <a:gd name="T58" fmla="*/ 13 w 151"/>
                <a:gd name="T59" fmla="*/ 117 h 150"/>
                <a:gd name="T60" fmla="*/ 5 w 151"/>
                <a:gd name="T61" fmla="*/ 103 h 150"/>
                <a:gd name="T62" fmla="*/ 1 w 151"/>
                <a:gd name="T63" fmla="*/ 90 h 150"/>
                <a:gd name="T64" fmla="*/ 0 w 151"/>
                <a:gd name="T6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1" h="150">
                  <a:moveTo>
                    <a:pt x="0" y="75"/>
                  </a:moveTo>
                  <a:lnTo>
                    <a:pt x="1" y="59"/>
                  </a:lnTo>
                  <a:lnTo>
                    <a:pt x="5" y="46"/>
                  </a:lnTo>
                  <a:lnTo>
                    <a:pt x="13" y="33"/>
                  </a:lnTo>
                  <a:lnTo>
                    <a:pt x="22" y="22"/>
                  </a:lnTo>
                  <a:lnTo>
                    <a:pt x="33" y="12"/>
                  </a:lnTo>
                  <a:lnTo>
                    <a:pt x="46" y="5"/>
                  </a:lnTo>
                  <a:lnTo>
                    <a:pt x="59" y="1"/>
                  </a:lnTo>
                  <a:lnTo>
                    <a:pt x="75" y="0"/>
                  </a:lnTo>
                  <a:lnTo>
                    <a:pt x="91" y="1"/>
                  </a:lnTo>
                  <a:lnTo>
                    <a:pt x="104" y="5"/>
                  </a:lnTo>
                  <a:lnTo>
                    <a:pt x="118" y="12"/>
                  </a:lnTo>
                  <a:lnTo>
                    <a:pt x="128" y="22"/>
                  </a:lnTo>
                  <a:lnTo>
                    <a:pt x="137" y="33"/>
                  </a:lnTo>
                  <a:lnTo>
                    <a:pt x="145" y="46"/>
                  </a:lnTo>
                  <a:lnTo>
                    <a:pt x="149" y="59"/>
                  </a:lnTo>
                  <a:lnTo>
                    <a:pt x="151" y="75"/>
                  </a:lnTo>
                  <a:lnTo>
                    <a:pt x="149" y="90"/>
                  </a:lnTo>
                  <a:lnTo>
                    <a:pt x="145" y="103"/>
                  </a:lnTo>
                  <a:lnTo>
                    <a:pt x="137" y="117"/>
                  </a:lnTo>
                  <a:lnTo>
                    <a:pt x="128" y="127"/>
                  </a:lnTo>
                  <a:lnTo>
                    <a:pt x="118" y="137"/>
                  </a:lnTo>
                  <a:lnTo>
                    <a:pt x="104" y="144"/>
                  </a:lnTo>
                  <a:lnTo>
                    <a:pt x="91" y="148"/>
                  </a:lnTo>
                  <a:lnTo>
                    <a:pt x="75" y="150"/>
                  </a:lnTo>
                  <a:lnTo>
                    <a:pt x="59" y="148"/>
                  </a:lnTo>
                  <a:lnTo>
                    <a:pt x="46" y="144"/>
                  </a:lnTo>
                  <a:lnTo>
                    <a:pt x="33" y="137"/>
                  </a:lnTo>
                  <a:lnTo>
                    <a:pt x="22" y="127"/>
                  </a:lnTo>
                  <a:lnTo>
                    <a:pt x="13" y="117"/>
                  </a:lnTo>
                  <a:lnTo>
                    <a:pt x="5" y="103"/>
                  </a:lnTo>
                  <a:lnTo>
                    <a:pt x="1" y="90"/>
                  </a:lnTo>
                  <a:lnTo>
                    <a:pt x="0" y="75"/>
                  </a:lnTo>
                </a:path>
              </a:pathLst>
            </a:custGeom>
            <a:solidFill>
              <a:schemeClr val="bg1"/>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auto">
            <a:xfrm>
              <a:off x="5294313" y="4705350"/>
              <a:ext cx="130175" cy="128587"/>
            </a:xfrm>
            <a:custGeom>
              <a:avLst/>
              <a:gdLst>
                <a:gd name="T0" fmla="*/ 0 w 82"/>
                <a:gd name="T1" fmla="*/ 41 h 81"/>
                <a:gd name="T2" fmla="*/ 1 w 82"/>
                <a:gd name="T3" fmla="*/ 32 h 81"/>
                <a:gd name="T4" fmla="*/ 4 w 82"/>
                <a:gd name="T5" fmla="*/ 25 h 81"/>
                <a:gd name="T6" fmla="*/ 8 w 82"/>
                <a:gd name="T7" fmla="*/ 18 h 81"/>
                <a:gd name="T8" fmla="*/ 12 w 82"/>
                <a:gd name="T9" fmla="*/ 12 h 81"/>
                <a:gd name="T10" fmla="*/ 18 w 82"/>
                <a:gd name="T11" fmla="*/ 7 h 81"/>
                <a:gd name="T12" fmla="*/ 25 w 82"/>
                <a:gd name="T13" fmla="*/ 3 h 81"/>
                <a:gd name="T14" fmla="*/ 33 w 82"/>
                <a:gd name="T15" fmla="*/ 1 h 81"/>
                <a:gd name="T16" fmla="*/ 41 w 82"/>
                <a:gd name="T17" fmla="*/ 0 h 81"/>
                <a:gd name="T18" fmla="*/ 49 w 82"/>
                <a:gd name="T19" fmla="*/ 1 h 81"/>
                <a:gd name="T20" fmla="*/ 57 w 82"/>
                <a:gd name="T21" fmla="*/ 3 h 81"/>
                <a:gd name="T22" fmla="*/ 64 w 82"/>
                <a:gd name="T23" fmla="*/ 7 h 81"/>
                <a:gd name="T24" fmla="*/ 70 w 82"/>
                <a:gd name="T25" fmla="*/ 12 h 81"/>
                <a:gd name="T26" fmla="*/ 74 w 82"/>
                <a:gd name="T27" fmla="*/ 18 h 81"/>
                <a:gd name="T28" fmla="*/ 79 w 82"/>
                <a:gd name="T29" fmla="*/ 25 h 81"/>
                <a:gd name="T30" fmla="*/ 81 w 82"/>
                <a:gd name="T31" fmla="*/ 32 h 81"/>
                <a:gd name="T32" fmla="*/ 82 w 82"/>
                <a:gd name="T33" fmla="*/ 41 h 81"/>
                <a:gd name="T34" fmla="*/ 81 w 82"/>
                <a:gd name="T35" fmla="*/ 49 h 81"/>
                <a:gd name="T36" fmla="*/ 79 w 82"/>
                <a:gd name="T37" fmla="*/ 56 h 81"/>
                <a:gd name="T38" fmla="*/ 74 w 82"/>
                <a:gd name="T39" fmla="*/ 63 h 81"/>
                <a:gd name="T40" fmla="*/ 70 w 82"/>
                <a:gd name="T41" fmla="*/ 69 h 81"/>
                <a:gd name="T42" fmla="*/ 64 w 82"/>
                <a:gd name="T43" fmla="*/ 74 h 81"/>
                <a:gd name="T44" fmla="*/ 57 w 82"/>
                <a:gd name="T45" fmla="*/ 78 h 81"/>
                <a:gd name="T46" fmla="*/ 49 w 82"/>
                <a:gd name="T47" fmla="*/ 80 h 81"/>
                <a:gd name="T48" fmla="*/ 41 w 82"/>
                <a:gd name="T49" fmla="*/ 81 h 81"/>
                <a:gd name="T50" fmla="*/ 33 w 82"/>
                <a:gd name="T51" fmla="*/ 80 h 81"/>
                <a:gd name="T52" fmla="*/ 25 w 82"/>
                <a:gd name="T53" fmla="*/ 78 h 81"/>
                <a:gd name="T54" fmla="*/ 18 w 82"/>
                <a:gd name="T55" fmla="*/ 74 h 81"/>
                <a:gd name="T56" fmla="*/ 12 w 82"/>
                <a:gd name="T57" fmla="*/ 69 h 81"/>
                <a:gd name="T58" fmla="*/ 8 w 82"/>
                <a:gd name="T59" fmla="*/ 63 h 81"/>
                <a:gd name="T60" fmla="*/ 4 w 82"/>
                <a:gd name="T61" fmla="*/ 56 h 81"/>
                <a:gd name="T62" fmla="*/ 1 w 82"/>
                <a:gd name="T63" fmla="*/ 49 h 81"/>
                <a:gd name="T64" fmla="*/ 0 w 82"/>
                <a:gd name="T6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1">
                  <a:moveTo>
                    <a:pt x="0" y="41"/>
                  </a:moveTo>
                  <a:lnTo>
                    <a:pt x="1" y="32"/>
                  </a:lnTo>
                  <a:lnTo>
                    <a:pt x="4" y="25"/>
                  </a:lnTo>
                  <a:lnTo>
                    <a:pt x="8" y="18"/>
                  </a:lnTo>
                  <a:lnTo>
                    <a:pt x="12" y="12"/>
                  </a:lnTo>
                  <a:lnTo>
                    <a:pt x="18" y="7"/>
                  </a:lnTo>
                  <a:lnTo>
                    <a:pt x="25" y="3"/>
                  </a:lnTo>
                  <a:lnTo>
                    <a:pt x="33" y="1"/>
                  </a:lnTo>
                  <a:lnTo>
                    <a:pt x="41" y="0"/>
                  </a:lnTo>
                  <a:lnTo>
                    <a:pt x="49" y="1"/>
                  </a:lnTo>
                  <a:lnTo>
                    <a:pt x="57" y="3"/>
                  </a:lnTo>
                  <a:lnTo>
                    <a:pt x="64" y="7"/>
                  </a:lnTo>
                  <a:lnTo>
                    <a:pt x="70" y="12"/>
                  </a:lnTo>
                  <a:lnTo>
                    <a:pt x="74" y="18"/>
                  </a:lnTo>
                  <a:lnTo>
                    <a:pt x="79" y="25"/>
                  </a:lnTo>
                  <a:lnTo>
                    <a:pt x="81" y="32"/>
                  </a:lnTo>
                  <a:lnTo>
                    <a:pt x="82" y="41"/>
                  </a:lnTo>
                  <a:lnTo>
                    <a:pt x="81" y="49"/>
                  </a:lnTo>
                  <a:lnTo>
                    <a:pt x="79" y="56"/>
                  </a:lnTo>
                  <a:lnTo>
                    <a:pt x="74" y="63"/>
                  </a:lnTo>
                  <a:lnTo>
                    <a:pt x="70" y="69"/>
                  </a:lnTo>
                  <a:lnTo>
                    <a:pt x="64" y="74"/>
                  </a:lnTo>
                  <a:lnTo>
                    <a:pt x="57" y="78"/>
                  </a:lnTo>
                  <a:lnTo>
                    <a:pt x="49" y="80"/>
                  </a:lnTo>
                  <a:lnTo>
                    <a:pt x="41" y="81"/>
                  </a:lnTo>
                  <a:lnTo>
                    <a:pt x="33" y="80"/>
                  </a:lnTo>
                  <a:lnTo>
                    <a:pt x="25" y="78"/>
                  </a:lnTo>
                  <a:lnTo>
                    <a:pt x="18" y="74"/>
                  </a:lnTo>
                  <a:lnTo>
                    <a:pt x="12" y="69"/>
                  </a:lnTo>
                  <a:lnTo>
                    <a:pt x="8" y="63"/>
                  </a:lnTo>
                  <a:lnTo>
                    <a:pt x="4" y="56"/>
                  </a:lnTo>
                  <a:lnTo>
                    <a:pt x="1" y="49"/>
                  </a:lnTo>
                  <a:lnTo>
                    <a:pt x="0" y="41"/>
                  </a:ln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9" name="Freeform 19"/>
            <p:cNvSpPr>
              <a:spLocks/>
            </p:cNvSpPr>
            <p:nvPr/>
          </p:nvSpPr>
          <p:spPr bwMode="auto">
            <a:xfrm>
              <a:off x="5294313" y="4705350"/>
              <a:ext cx="130175" cy="128587"/>
            </a:xfrm>
            <a:custGeom>
              <a:avLst/>
              <a:gdLst>
                <a:gd name="T0" fmla="*/ 0 w 82"/>
                <a:gd name="T1" fmla="*/ 41 h 81"/>
                <a:gd name="T2" fmla="*/ 1 w 82"/>
                <a:gd name="T3" fmla="*/ 32 h 81"/>
                <a:gd name="T4" fmla="*/ 4 w 82"/>
                <a:gd name="T5" fmla="*/ 25 h 81"/>
                <a:gd name="T6" fmla="*/ 8 w 82"/>
                <a:gd name="T7" fmla="*/ 18 h 81"/>
                <a:gd name="T8" fmla="*/ 12 w 82"/>
                <a:gd name="T9" fmla="*/ 12 h 81"/>
                <a:gd name="T10" fmla="*/ 18 w 82"/>
                <a:gd name="T11" fmla="*/ 7 h 81"/>
                <a:gd name="T12" fmla="*/ 25 w 82"/>
                <a:gd name="T13" fmla="*/ 3 h 81"/>
                <a:gd name="T14" fmla="*/ 33 w 82"/>
                <a:gd name="T15" fmla="*/ 1 h 81"/>
                <a:gd name="T16" fmla="*/ 41 w 82"/>
                <a:gd name="T17" fmla="*/ 0 h 81"/>
                <a:gd name="T18" fmla="*/ 49 w 82"/>
                <a:gd name="T19" fmla="*/ 1 h 81"/>
                <a:gd name="T20" fmla="*/ 57 w 82"/>
                <a:gd name="T21" fmla="*/ 3 h 81"/>
                <a:gd name="T22" fmla="*/ 64 w 82"/>
                <a:gd name="T23" fmla="*/ 7 h 81"/>
                <a:gd name="T24" fmla="*/ 70 w 82"/>
                <a:gd name="T25" fmla="*/ 12 h 81"/>
                <a:gd name="T26" fmla="*/ 74 w 82"/>
                <a:gd name="T27" fmla="*/ 18 h 81"/>
                <a:gd name="T28" fmla="*/ 79 w 82"/>
                <a:gd name="T29" fmla="*/ 25 h 81"/>
                <a:gd name="T30" fmla="*/ 81 w 82"/>
                <a:gd name="T31" fmla="*/ 32 h 81"/>
                <a:gd name="T32" fmla="*/ 82 w 82"/>
                <a:gd name="T33" fmla="*/ 41 h 81"/>
                <a:gd name="T34" fmla="*/ 81 w 82"/>
                <a:gd name="T35" fmla="*/ 49 h 81"/>
                <a:gd name="T36" fmla="*/ 79 w 82"/>
                <a:gd name="T37" fmla="*/ 56 h 81"/>
                <a:gd name="T38" fmla="*/ 74 w 82"/>
                <a:gd name="T39" fmla="*/ 63 h 81"/>
                <a:gd name="T40" fmla="*/ 70 w 82"/>
                <a:gd name="T41" fmla="*/ 69 h 81"/>
                <a:gd name="T42" fmla="*/ 64 w 82"/>
                <a:gd name="T43" fmla="*/ 74 h 81"/>
                <a:gd name="T44" fmla="*/ 57 w 82"/>
                <a:gd name="T45" fmla="*/ 78 h 81"/>
                <a:gd name="T46" fmla="*/ 49 w 82"/>
                <a:gd name="T47" fmla="*/ 80 h 81"/>
                <a:gd name="T48" fmla="*/ 41 w 82"/>
                <a:gd name="T49" fmla="*/ 81 h 81"/>
                <a:gd name="T50" fmla="*/ 33 w 82"/>
                <a:gd name="T51" fmla="*/ 80 h 81"/>
                <a:gd name="T52" fmla="*/ 25 w 82"/>
                <a:gd name="T53" fmla="*/ 78 h 81"/>
                <a:gd name="T54" fmla="*/ 18 w 82"/>
                <a:gd name="T55" fmla="*/ 74 h 81"/>
                <a:gd name="T56" fmla="*/ 12 w 82"/>
                <a:gd name="T57" fmla="*/ 69 h 81"/>
                <a:gd name="T58" fmla="*/ 8 w 82"/>
                <a:gd name="T59" fmla="*/ 63 h 81"/>
                <a:gd name="T60" fmla="*/ 4 w 82"/>
                <a:gd name="T61" fmla="*/ 56 h 81"/>
                <a:gd name="T62" fmla="*/ 1 w 82"/>
                <a:gd name="T63" fmla="*/ 49 h 81"/>
                <a:gd name="T64" fmla="*/ 0 w 82"/>
                <a:gd name="T6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1">
                  <a:moveTo>
                    <a:pt x="0" y="41"/>
                  </a:moveTo>
                  <a:lnTo>
                    <a:pt x="1" y="32"/>
                  </a:lnTo>
                  <a:lnTo>
                    <a:pt x="4" y="25"/>
                  </a:lnTo>
                  <a:lnTo>
                    <a:pt x="8" y="18"/>
                  </a:lnTo>
                  <a:lnTo>
                    <a:pt x="12" y="12"/>
                  </a:lnTo>
                  <a:lnTo>
                    <a:pt x="18" y="7"/>
                  </a:lnTo>
                  <a:lnTo>
                    <a:pt x="25" y="3"/>
                  </a:lnTo>
                  <a:lnTo>
                    <a:pt x="33" y="1"/>
                  </a:lnTo>
                  <a:lnTo>
                    <a:pt x="41" y="0"/>
                  </a:lnTo>
                  <a:lnTo>
                    <a:pt x="49" y="1"/>
                  </a:lnTo>
                  <a:lnTo>
                    <a:pt x="57" y="3"/>
                  </a:lnTo>
                  <a:lnTo>
                    <a:pt x="64" y="7"/>
                  </a:lnTo>
                  <a:lnTo>
                    <a:pt x="70" y="12"/>
                  </a:lnTo>
                  <a:lnTo>
                    <a:pt x="74" y="18"/>
                  </a:lnTo>
                  <a:lnTo>
                    <a:pt x="79" y="25"/>
                  </a:lnTo>
                  <a:lnTo>
                    <a:pt x="81" y="32"/>
                  </a:lnTo>
                  <a:lnTo>
                    <a:pt x="82" y="41"/>
                  </a:lnTo>
                  <a:lnTo>
                    <a:pt x="81" y="49"/>
                  </a:lnTo>
                  <a:lnTo>
                    <a:pt x="79" y="56"/>
                  </a:lnTo>
                  <a:lnTo>
                    <a:pt x="74" y="63"/>
                  </a:lnTo>
                  <a:lnTo>
                    <a:pt x="70" y="69"/>
                  </a:lnTo>
                  <a:lnTo>
                    <a:pt x="64" y="74"/>
                  </a:lnTo>
                  <a:lnTo>
                    <a:pt x="57" y="78"/>
                  </a:lnTo>
                  <a:lnTo>
                    <a:pt x="49" y="80"/>
                  </a:lnTo>
                  <a:lnTo>
                    <a:pt x="41" y="81"/>
                  </a:lnTo>
                  <a:lnTo>
                    <a:pt x="33" y="80"/>
                  </a:lnTo>
                  <a:lnTo>
                    <a:pt x="25" y="78"/>
                  </a:lnTo>
                  <a:lnTo>
                    <a:pt x="18" y="74"/>
                  </a:lnTo>
                  <a:lnTo>
                    <a:pt x="12" y="69"/>
                  </a:lnTo>
                  <a:lnTo>
                    <a:pt x="8" y="63"/>
                  </a:lnTo>
                  <a:lnTo>
                    <a:pt x="4" y="56"/>
                  </a:lnTo>
                  <a:lnTo>
                    <a:pt x="1" y="49"/>
                  </a:lnTo>
                  <a:lnTo>
                    <a:pt x="0" y="41"/>
                  </a:lnTo>
                </a:path>
              </a:pathLst>
            </a:custGeom>
            <a:noFill/>
            <a:ln w="3175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4" name="Group 153"/>
          <p:cNvGrpSpPr/>
          <p:nvPr/>
        </p:nvGrpSpPr>
        <p:grpSpPr>
          <a:xfrm>
            <a:off x="8057352" y="5055808"/>
            <a:ext cx="241301" cy="239712"/>
            <a:chOff x="5237163" y="4649788"/>
            <a:chExt cx="241301" cy="239712"/>
          </a:xfrm>
        </p:grpSpPr>
        <p:sp>
          <p:nvSpPr>
            <p:cNvPr id="155" name="AutoShape 14"/>
            <p:cNvSpPr>
              <a:spLocks noChangeAspect="1" noChangeArrowheads="1" noTextEdit="1"/>
            </p:cNvSpPr>
            <p:nvPr/>
          </p:nvSpPr>
          <p:spPr bwMode="auto">
            <a:xfrm>
              <a:off x="5237163" y="4649788"/>
              <a:ext cx="2413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6"/>
            <p:cNvSpPr>
              <a:spLocks/>
            </p:cNvSpPr>
            <p:nvPr/>
          </p:nvSpPr>
          <p:spPr bwMode="auto">
            <a:xfrm>
              <a:off x="5238751" y="4651375"/>
              <a:ext cx="239713" cy="238125"/>
            </a:xfrm>
            <a:custGeom>
              <a:avLst/>
              <a:gdLst>
                <a:gd name="T0" fmla="*/ 0 w 151"/>
                <a:gd name="T1" fmla="*/ 75 h 150"/>
                <a:gd name="T2" fmla="*/ 1 w 151"/>
                <a:gd name="T3" fmla="*/ 59 h 150"/>
                <a:gd name="T4" fmla="*/ 5 w 151"/>
                <a:gd name="T5" fmla="*/ 46 h 150"/>
                <a:gd name="T6" fmla="*/ 13 w 151"/>
                <a:gd name="T7" fmla="*/ 33 h 150"/>
                <a:gd name="T8" fmla="*/ 22 w 151"/>
                <a:gd name="T9" fmla="*/ 22 h 150"/>
                <a:gd name="T10" fmla="*/ 33 w 151"/>
                <a:gd name="T11" fmla="*/ 12 h 150"/>
                <a:gd name="T12" fmla="*/ 46 w 151"/>
                <a:gd name="T13" fmla="*/ 5 h 150"/>
                <a:gd name="T14" fmla="*/ 59 w 151"/>
                <a:gd name="T15" fmla="*/ 1 h 150"/>
                <a:gd name="T16" fmla="*/ 75 w 151"/>
                <a:gd name="T17" fmla="*/ 0 h 150"/>
                <a:gd name="T18" fmla="*/ 91 w 151"/>
                <a:gd name="T19" fmla="*/ 1 h 150"/>
                <a:gd name="T20" fmla="*/ 104 w 151"/>
                <a:gd name="T21" fmla="*/ 5 h 150"/>
                <a:gd name="T22" fmla="*/ 118 w 151"/>
                <a:gd name="T23" fmla="*/ 12 h 150"/>
                <a:gd name="T24" fmla="*/ 128 w 151"/>
                <a:gd name="T25" fmla="*/ 22 h 150"/>
                <a:gd name="T26" fmla="*/ 137 w 151"/>
                <a:gd name="T27" fmla="*/ 33 h 150"/>
                <a:gd name="T28" fmla="*/ 145 w 151"/>
                <a:gd name="T29" fmla="*/ 46 h 150"/>
                <a:gd name="T30" fmla="*/ 149 w 151"/>
                <a:gd name="T31" fmla="*/ 59 h 150"/>
                <a:gd name="T32" fmla="*/ 151 w 151"/>
                <a:gd name="T33" fmla="*/ 75 h 150"/>
                <a:gd name="T34" fmla="*/ 149 w 151"/>
                <a:gd name="T35" fmla="*/ 90 h 150"/>
                <a:gd name="T36" fmla="*/ 145 w 151"/>
                <a:gd name="T37" fmla="*/ 103 h 150"/>
                <a:gd name="T38" fmla="*/ 137 w 151"/>
                <a:gd name="T39" fmla="*/ 117 h 150"/>
                <a:gd name="T40" fmla="*/ 128 w 151"/>
                <a:gd name="T41" fmla="*/ 127 h 150"/>
                <a:gd name="T42" fmla="*/ 118 w 151"/>
                <a:gd name="T43" fmla="*/ 137 h 150"/>
                <a:gd name="T44" fmla="*/ 104 w 151"/>
                <a:gd name="T45" fmla="*/ 144 h 150"/>
                <a:gd name="T46" fmla="*/ 91 w 151"/>
                <a:gd name="T47" fmla="*/ 148 h 150"/>
                <a:gd name="T48" fmla="*/ 75 w 151"/>
                <a:gd name="T49" fmla="*/ 150 h 150"/>
                <a:gd name="T50" fmla="*/ 59 w 151"/>
                <a:gd name="T51" fmla="*/ 148 h 150"/>
                <a:gd name="T52" fmla="*/ 46 w 151"/>
                <a:gd name="T53" fmla="*/ 144 h 150"/>
                <a:gd name="T54" fmla="*/ 33 w 151"/>
                <a:gd name="T55" fmla="*/ 137 h 150"/>
                <a:gd name="T56" fmla="*/ 22 w 151"/>
                <a:gd name="T57" fmla="*/ 127 h 150"/>
                <a:gd name="T58" fmla="*/ 13 w 151"/>
                <a:gd name="T59" fmla="*/ 117 h 150"/>
                <a:gd name="T60" fmla="*/ 5 w 151"/>
                <a:gd name="T61" fmla="*/ 103 h 150"/>
                <a:gd name="T62" fmla="*/ 1 w 151"/>
                <a:gd name="T63" fmla="*/ 90 h 150"/>
                <a:gd name="T64" fmla="*/ 0 w 151"/>
                <a:gd name="T6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1" h="150">
                  <a:moveTo>
                    <a:pt x="0" y="75"/>
                  </a:moveTo>
                  <a:lnTo>
                    <a:pt x="1" y="59"/>
                  </a:lnTo>
                  <a:lnTo>
                    <a:pt x="5" y="46"/>
                  </a:lnTo>
                  <a:lnTo>
                    <a:pt x="13" y="33"/>
                  </a:lnTo>
                  <a:lnTo>
                    <a:pt x="22" y="22"/>
                  </a:lnTo>
                  <a:lnTo>
                    <a:pt x="33" y="12"/>
                  </a:lnTo>
                  <a:lnTo>
                    <a:pt x="46" y="5"/>
                  </a:lnTo>
                  <a:lnTo>
                    <a:pt x="59" y="1"/>
                  </a:lnTo>
                  <a:lnTo>
                    <a:pt x="75" y="0"/>
                  </a:lnTo>
                  <a:lnTo>
                    <a:pt x="91" y="1"/>
                  </a:lnTo>
                  <a:lnTo>
                    <a:pt x="104" y="5"/>
                  </a:lnTo>
                  <a:lnTo>
                    <a:pt x="118" y="12"/>
                  </a:lnTo>
                  <a:lnTo>
                    <a:pt x="128" y="22"/>
                  </a:lnTo>
                  <a:lnTo>
                    <a:pt x="137" y="33"/>
                  </a:lnTo>
                  <a:lnTo>
                    <a:pt x="145" y="46"/>
                  </a:lnTo>
                  <a:lnTo>
                    <a:pt x="149" y="59"/>
                  </a:lnTo>
                  <a:lnTo>
                    <a:pt x="151" y="75"/>
                  </a:lnTo>
                  <a:lnTo>
                    <a:pt x="149" y="90"/>
                  </a:lnTo>
                  <a:lnTo>
                    <a:pt x="145" y="103"/>
                  </a:lnTo>
                  <a:lnTo>
                    <a:pt x="137" y="117"/>
                  </a:lnTo>
                  <a:lnTo>
                    <a:pt x="128" y="127"/>
                  </a:lnTo>
                  <a:lnTo>
                    <a:pt x="118" y="137"/>
                  </a:lnTo>
                  <a:lnTo>
                    <a:pt x="104" y="144"/>
                  </a:lnTo>
                  <a:lnTo>
                    <a:pt x="91" y="148"/>
                  </a:lnTo>
                  <a:lnTo>
                    <a:pt x="75" y="150"/>
                  </a:lnTo>
                  <a:lnTo>
                    <a:pt x="59" y="148"/>
                  </a:lnTo>
                  <a:lnTo>
                    <a:pt x="46" y="144"/>
                  </a:lnTo>
                  <a:lnTo>
                    <a:pt x="33" y="137"/>
                  </a:lnTo>
                  <a:lnTo>
                    <a:pt x="22" y="127"/>
                  </a:lnTo>
                  <a:lnTo>
                    <a:pt x="13" y="117"/>
                  </a:lnTo>
                  <a:lnTo>
                    <a:pt x="5" y="103"/>
                  </a:lnTo>
                  <a:lnTo>
                    <a:pt x="1" y="90"/>
                  </a:lnTo>
                  <a:lnTo>
                    <a:pt x="0"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7"/>
            <p:cNvSpPr>
              <a:spLocks/>
            </p:cNvSpPr>
            <p:nvPr/>
          </p:nvSpPr>
          <p:spPr bwMode="auto">
            <a:xfrm>
              <a:off x="5238751" y="4651375"/>
              <a:ext cx="239713" cy="238125"/>
            </a:xfrm>
            <a:custGeom>
              <a:avLst/>
              <a:gdLst>
                <a:gd name="T0" fmla="*/ 0 w 151"/>
                <a:gd name="T1" fmla="*/ 75 h 150"/>
                <a:gd name="T2" fmla="*/ 1 w 151"/>
                <a:gd name="T3" fmla="*/ 59 h 150"/>
                <a:gd name="T4" fmla="*/ 5 w 151"/>
                <a:gd name="T5" fmla="*/ 46 h 150"/>
                <a:gd name="T6" fmla="*/ 13 w 151"/>
                <a:gd name="T7" fmla="*/ 33 h 150"/>
                <a:gd name="T8" fmla="*/ 22 w 151"/>
                <a:gd name="T9" fmla="*/ 22 h 150"/>
                <a:gd name="T10" fmla="*/ 33 w 151"/>
                <a:gd name="T11" fmla="*/ 12 h 150"/>
                <a:gd name="T12" fmla="*/ 46 w 151"/>
                <a:gd name="T13" fmla="*/ 5 h 150"/>
                <a:gd name="T14" fmla="*/ 59 w 151"/>
                <a:gd name="T15" fmla="*/ 1 h 150"/>
                <a:gd name="T16" fmla="*/ 75 w 151"/>
                <a:gd name="T17" fmla="*/ 0 h 150"/>
                <a:gd name="T18" fmla="*/ 91 w 151"/>
                <a:gd name="T19" fmla="*/ 1 h 150"/>
                <a:gd name="T20" fmla="*/ 104 w 151"/>
                <a:gd name="T21" fmla="*/ 5 h 150"/>
                <a:gd name="T22" fmla="*/ 118 w 151"/>
                <a:gd name="T23" fmla="*/ 12 h 150"/>
                <a:gd name="T24" fmla="*/ 128 w 151"/>
                <a:gd name="T25" fmla="*/ 22 h 150"/>
                <a:gd name="T26" fmla="*/ 137 w 151"/>
                <a:gd name="T27" fmla="*/ 33 h 150"/>
                <a:gd name="T28" fmla="*/ 145 w 151"/>
                <a:gd name="T29" fmla="*/ 46 h 150"/>
                <a:gd name="T30" fmla="*/ 149 w 151"/>
                <a:gd name="T31" fmla="*/ 59 h 150"/>
                <a:gd name="T32" fmla="*/ 151 w 151"/>
                <a:gd name="T33" fmla="*/ 75 h 150"/>
                <a:gd name="T34" fmla="*/ 149 w 151"/>
                <a:gd name="T35" fmla="*/ 90 h 150"/>
                <a:gd name="T36" fmla="*/ 145 w 151"/>
                <a:gd name="T37" fmla="*/ 103 h 150"/>
                <a:gd name="T38" fmla="*/ 137 w 151"/>
                <a:gd name="T39" fmla="*/ 117 h 150"/>
                <a:gd name="T40" fmla="*/ 128 w 151"/>
                <a:gd name="T41" fmla="*/ 127 h 150"/>
                <a:gd name="T42" fmla="*/ 118 w 151"/>
                <a:gd name="T43" fmla="*/ 137 h 150"/>
                <a:gd name="T44" fmla="*/ 104 w 151"/>
                <a:gd name="T45" fmla="*/ 144 h 150"/>
                <a:gd name="T46" fmla="*/ 91 w 151"/>
                <a:gd name="T47" fmla="*/ 148 h 150"/>
                <a:gd name="T48" fmla="*/ 75 w 151"/>
                <a:gd name="T49" fmla="*/ 150 h 150"/>
                <a:gd name="T50" fmla="*/ 59 w 151"/>
                <a:gd name="T51" fmla="*/ 148 h 150"/>
                <a:gd name="T52" fmla="*/ 46 w 151"/>
                <a:gd name="T53" fmla="*/ 144 h 150"/>
                <a:gd name="T54" fmla="*/ 33 w 151"/>
                <a:gd name="T55" fmla="*/ 137 h 150"/>
                <a:gd name="T56" fmla="*/ 22 w 151"/>
                <a:gd name="T57" fmla="*/ 127 h 150"/>
                <a:gd name="T58" fmla="*/ 13 w 151"/>
                <a:gd name="T59" fmla="*/ 117 h 150"/>
                <a:gd name="T60" fmla="*/ 5 w 151"/>
                <a:gd name="T61" fmla="*/ 103 h 150"/>
                <a:gd name="T62" fmla="*/ 1 w 151"/>
                <a:gd name="T63" fmla="*/ 90 h 150"/>
                <a:gd name="T64" fmla="*/ 0 w 151"/>
                <a:gd name="T6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1" h="150">
                  <a:moveTo>
                    <a:pt x="0" y="75"/>
                  </a:moveTo>
                  <a:lnTo>
                    <a:pt x="1" y="59"/>
                  </a:lnTo>
                  <a:lnTo>
                    <a:pt x="5" y="46"/>
                  </a:lnTo>
                  <a:lnTo>
                    <a:pt x="13" y="33"/>
                  </a:lnTo>
                  <a:lnTo>
                    <a:pt x="22" y="22"/>
                  </a:lnTo>
                  <a:lnTo>
                    <a:pt x="33" y="12"/>
                  </a:lnTo>
                  <a:lnTo>
                    <a:pt x="46" y="5"/>
                  </a:lnTo>
                  <a:lnTo>
                    <a:pt x="59" y="1"/>
                  </a:lnTo>
                  <a:lnTo>
                    <a:pt x="75" y="0"/>
                  </a:lnTo>
                  <a:lnTo>
                    <a:pt x="91" y="1"/>
                  </a:lnTo>
                  <a:lnTo>
                    <a:pt x="104" y="5"/>
                  </a:lnTo>
                  <a:lnTo>
                    <a:pt x="118" y="12"/>
                  </a:lnTo>
                  <a:lnTo>
                    <a:pt x="128" y="22"/>
                  </a:lnTo>
                  <a:lnTo>
                    <a:pt x="137" y="33"/>
                  </a:lnTo>
                  <a:lnTo>
                    <a:pt x="145" y="46"/>
                  </a:lnTo>
                  <a:lnTo>
                    <a:pt x="149" y="59"/>
                  </a:lnTo>
                  <a:lnTo>
                    <a:pt x="151" y="75"/>
                  </a:lnTo>
                  <a:lnTo>
                    <a:pt x="149" y="90"/>
                  </a:lnTo>
                  <a:lnTo>
                    <a:pt x="145" y="103"/>
                  </a:lnTo>
                  <a:lnTo>
                    <a:pt x="137" y="117"/>
                  </a:lnTo>
                  <a:lnTo>
                    <a:pt x="128" y="127"/>
                  </a:lnTo>
                  <a:lnTo>
                    <a:pt x="118" y="137"/>
                  </a:lnTo>
                  <a:lnTo>
                    <a:pt x="104" y="144"/>
                  </a:lnTo>
                  <a:lnTo>
                    <a:pt x="91" y="148"/>
                  </a:lnTo>
                  <a:lnTo>
                    <a:pt x="75" y="150"/>
                  </a:lnTo>
                  <a:lnTo>
                    <a:pt x="59" y="148"/>
                  </a:lnTo>
                  <a:lnTo>
                    <a:pt x="46" y="144"/>
                  </a:lnTo>
                  <a:lnTo>
                    <a:pt x="33" y="137"/>
                  </a:lnTo>
                  <a:lnTo>
                    <a:pt x="22" y="127"/>
                  </a:lnTo>
                  <a:lnTo>
                    <a:pt x="13" y="117"/>
                  </a:lnTo>
                  <a:lnTo>
                    <a:pt x="5" y="103"/>
                  </a:lnTo>
                  <a:lnTo>
                    <a:pt x="1" y="90"/>
                  </a:lnTo>
                  <a:lnTo>
                    <a:pt x="0" y="75"/>
                  </a:lnTo>
                </a:path>
              </a:pathLst>
            </a:custGeom>
            <a:solidFill>
              <a:schemeClr val="bg1"/>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18"/>
            <p:cNvSpPr>
              <a:spLocks/>
            </p:cNvSpPr>
            <p:nvPr/>
          </p:nvSpPr>
          <p:spPr bwMode="auto">
            <a:xfrm>
              <a:off x="5294313" y="4705350"/>
              <a:ext cx="130175" cy="128587"/>
            </a:xfrm>
            <a:custGeom>
              <a:avLst/>
              <a:gdLst>
                <a:gd name="T0" fmla="*/ 0 w 82"/>
                <a:gd name="T1" fmla="*/ 41 h 81"/>
                <a:gd name="T2" fmla="*/ 1 w 82"/>
                <a:gd name="T3" fmla="*/ 32 h 81"/>
                <a:gd name="T4" fmla="*/ 4 w 82"/>
                <a:gd name="T5" fmla="*/ 25 h 81"/>
                <a:gd name="T6" fmla="*/ 8 w 82"/>
                <a:gd name="T7" fmla="*/ 18 h 81"/>
                <a:gd name="T8" fmla="*/ 12 w 82"/>
                <a:gd name="T9" fmla="*/ 12 h 81"/>
                <a:gd name="T10" fmla="*/ 18 w 82"/>
                <a:gd name="T11" fmla="*/ 7 h 81"/>
                <a:gd name="T12" fmla="*/ 25 w 82"/>
                <a:gd name="T13" fmla="*/ 3 h 81"/>
                <a:gd name="T14" fmla="*/ 33 w 82"/>
                <a:gd name="T15" fmla="*/ 1 h 81"/>
                <a:gd name="T16" fmla="*/ 41 w 82"/>
                <a:gd name="T17" fmla="*/ 0 h 81"/>
                <a:gd name="T18" fmla="*/ 49 w 82"/>
                <a:gd name="T19" fmla="*/ 1 h 81"/>
                <a:gd name="T20" fmla="*/ 57 w 82"/>
                <a:gd name="T21" fmla="*/ 3 h 81"/>
                <a:gd name="T22" fmla="*/ 64 w 82"/>
                <a:gd name="T23" fmla="*/ 7 h 81"/>
                <a:gd name="T24" fmla="*/ 70 w 82"/>
                <a:gd name="T25" fmla="*/ 12 h 81"/>
                <a:gd name="T26" fmla="*/ 74 w 82"/>
                <a:gd name="T27" fmla="*/ 18 h 81"/>
                <a:gd name="T28" fmla="*/ 79 w 82"/>
                <a:gd name="T29" fmla="*/ 25 h 81"/>
                <a:gd name="T30" fmla="*/ 81 w 82"/>
                <a:gd name="T31" fmla="*/ 32 h 81"/>
                <a:gd name="T32" fmla="*/ 82 w 82"/>
                <a:gd name="T33" fmla="*/ 41 h 81"/>
                <a:gd name="T34" fmla="*/ 81 w 82"/>
                <a:gd name="T35" fmla="*/ 49 h 81"/>
                <a:gd name="T36" fmla="*/ 79 w 82"/>
                <a:gd name="T37" fmla="*/ 56 h 81"/>
                <a:gd name="T38" fmla="*/ 74 w 82"/>
                <a:gd name="T39" fmla="*/ 63 h 81"/>
                <a:gd name="T40" fmla="*/ 70 w 82"/>
                <a:gd name="T41" fmla="*/ 69 h 81"/>
                <a:gd name="T42" fmla="*/ 64 w 82"/>
                <a:gd name="T43" fmla="*/ 74 h 81"/>
                <a:gd name="T44" fmla="*/ 57 w 82"/>
                <a:gd name="T45" fmla="*/ 78 h 81"/>
                <a:gd name="T46" fmla="*/ 49 w 82"/>
                <a:gd name="T47" fmla="*/ 80 h 81"/>
                <a:gd name="T48" fmla="*/ 41 w 82"/>
                <a:gd name="T49" fmla="*/ 81 h 81"/>
                <a:gd name="T50" fmla="*/ 33 w 82"/>
                <a:gd name="T51" fmla="*/ 80 h 81"/>
                <a:gd name="T52" fmla="*/ 25 w 82"/>
                <a:gd name="T53" fmla="*/ 78 h 81"/>
                <a:gd name="T54" fmla="*/ 18 w 82"/>
                <a:gd name="T55" fmla="*/ 74 h 81"/>
                <a:gd name="T56" fmla="*/ 12 w 82"/>
                <a:gd name="T57" fmla="*/ 69 h 81"/>
                <a:gd name="T58" fmla="*/ 8 w 82"/>
                <a:gd name="T59" fmla="*/ 63 h 81"/>
                <a:gd name="T60" fmla="*/ 4 w 82"/>
                <a:gd name="T61" fmla="*/ 56 h 81"/>
                <a:gd name="T62" fmla="*/ 1 w 82"/>
                <a:gd name="T63" fmla="*/ 49 h 81"/>
                <a:gd name="T64" fmla="*/ 0 w 82"/>
                <a:gd name="T6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1">
                  <a:moveTo>
                    <a:pt x="0" y="41"/>
                  </a:moveTo>
                  <a:lnTo>
                    <a:pt x="1" y="32"/>
                  </a:lnTo>
                  <a:lnTo>
                    <a:pt x="4" y="25"/>
                  </a:lnTo>
                  <a:lnTo>
                    <a:pt x="8" y="18"/>
                  </a:lnTo>
                  <a:lnTo>
                    <a:pt x="12" y="12"/>
                  </a:lnTo>
                  <a:lnTo>
                    <a:pt x="18" y="7"/>
                  </a:lnTo>
                  <a:lnTo>
                    <a:pt x="25" y="3"/>
                  </a:lnTo>
                  <a:lnTo>
                    <a:pt x="33" y="1"/>
                  </a:lnTo>
                  <a:lnTo>
                    <a:pt x="41" y="0"/>
                  </a:lnTo>
                  <a:lnTo>
                    <a:pt x="49" y="1"/>
                  </a:lnTo>
                  <a:lnTo>
                    <a:pt x="57" y="3"/>
                  </a:lnTo>
                  <a:lnTo>
                    <a:pt x="64" y="7"/>
                  </a:lnTo>
                  <a:lnTo>
                    <a:pt x="70" y="12"/>
                  </a:lnTo>
                  <a:lnTo>
                    <a:pt x="74" y="18"/>
                  </a:lnTo>
                  <a:lnTo>
                    <a:pt x="79" y="25"/>
                  </a:lnTo>
                  <a:lnTo>
                    <a:pt x="81" y="32"/>
                  </a:lnTo>
                  <a:lnTo>
                    <a:pt x="82" y="41"/>
                  </a:lnTo>
                  <a:lnTo>
                    <a:pt x="81" y="49"/>
                  </a:lnTo>
                  <a:lnTo>
                    <a:pt x="79" y="56"/>
                  </a:lnTo>
                  <a:lnTo>
                    <a:pt x="74" y="63"/>
                  </a:lnTo>
                  <a:lnTo>
                    <a:pt x="70" y="69"/>
                  </a:lnTo>
                  <a:lnTo>
                    <a:pt x="64" y="74"/>
                  </a:lnTo>
                  <a:lnTo>
                    <a:pt x="57" y="78"/>
                  </a:lnTo>
                  <a:lnTo>
                    <a:pt x="49" y="80"/>
                  </a:lnTo>
                  <a:lnTo>
                    <a:pt x="41" y="81"/>
                  </a:lnTo>
                  <a:lnTo>
                    <a:pt x="33" y="80"/>
                  </a:lnTo>
                  <a:lnTo>
                    <a:pt x="25" y="78"/>
                  </a:lnTo>
                  <a:lnTo>
                    <a:pt x="18" y="74"/>
                  </a:lnTo>
                  <a:lnTo>
                    <a:pt x="12" y="69"/>
                  </a:lnTo>
                  <a:lnTo>
                    <a:pt x="8" y="63"/>
                  </a:lnTo>
                  <a:lnTo>
                    <a:pt x="4" y="56"/>
                  </a:lnTo>
                  <a:lnTo>
                    <a:pt x="1" y="49"/>
                  </a:lnTo>
                  <a:lnTo>
                    <a:pt x="0" y="41"/>
                  </a:ln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96" name="Freeform 19"/>
            <p:cNvSpPr>
              <a:spLocks/>
            </p:cNvSpPr>
            <p:nvPr/>
          </p:nvSpPr>
          <p:spPr bwMode="auto">
            <a:xfrm>
              <a:off x="5294313" y="4705350"/>
              <a:ext cx="130175" cy="128587"/>
            </a:xfrm>
            <a:custGeom>
              <a:avLst/>
              <a:gdLst>
                <a:gd name="T0" fmla="*/ 0 w 82"/>
                <a:gd name="T1" fmla="*/ 41 h 81"/>
                <a:gd name="T2" fmla="*/ 1 w 82"/>
                <a:gd name="T3" fmla="*/ 32 h 81"/>
                <a:gd name="T4" fmla="*/ 4 w 82"/>
                <a:gd name="T5" fmla="*/ 25 h 81"/>
                <a:gd name="T6" fmla="*/ 8 w 82"/>
                <a:gd name="T7" fmla="*/ 18 h 81"/>
                <a:gd name="T8" fmla="*/ 12 w 82"/>
                <a:gd name="T9" fmla="*/ 12 h 81"/>
                <a:gd name="T10" fmla="*/ 18 w 82"/>
                <a:gd name="T11" fmla="*/ 7 h 81"/>
                <a:gd name="T12" fmla="*/ 25 w 82"/>
                <a:gd name="T13" fmla="*/ 3 h 81"/>
                <a:gd name="T14" fmla="*/ 33 w 82"/>
                <a:gd name="T15" fmla="*/ 1 h 81"/>
                <a:gd name="T16" fmla="*/ 41 w 82"/>
                <a:gd name="T17" fmla="*/ 0 h 81"/>
                <a:gd name="T18" fmla="*/ 49 w 82"/>
                <a:gd name="T19" fmla="*/ 1 h 81"/>
                <a:gd name="T20" fmla="*/ 57 w 82"/>
                <a:gd name="T21" fmla="*/ 3 h 81"/>
                <a:gd name="T22" fmla="*/ 64 w 82"/>
                <a:gd name="T23" fmla="*/ 7 h 81"/>
                <a:gd name="T24" fmla="*/ 70 w 82"/>
                <a:gd name="T25" fmla="*/ 12 h 81"/>
                <a:gd name="T26" fmla="*/ 74 w 82"/>
                <a:gd name="T27" fmla="*/ 18 h 81"/>
                <a:gd name="T28" fmla="*/ 79 w 82"/>
                <a:gd name="T29" fmla="*/ 25 h 81"/>
                <a:gd name="T30" fmla="*/ 81 w 82"/>
                <a:gd name="T31" fmla="*/ 32 h 81"/>
                <a:gd name="T32" fmla="*/ 82 w 82"/>
                <a:gd name="T33" fmla="*/ 41 h 81"/>
                <a:gd name="T34" fmla="*/ 81 w 82"/>
                <a:gd name="T35" fmla="*/ 49 h 81"/>
                <a:gd name="T36" fmla="*/ 79 w 82"/>
                <a:gd name="T37" fmla="*/ 56 h 81"/>
                <a:gd name="T38" fmla="*/ 74 w 82"/>
                <a:gd name="T39" fmla="*/ 63 h 81"/>
                <a:gd name="T40" fmla="*/ 70 w 82"/>
                <a:gd name="T41" fmla="*/ 69 h 81"/>
                <a:gd name="T42" fmla="*/ 64 w 82"/>
                <a:gd name="T43" fmla="*/ 74 h 81"/>
                <a:gd name="T44" fmla="*/ 57 w 82"/>
                <a:gd name="T45" fmla="*/ 78 h 81"/>
                <a:gd name="T46" fmla="*/ 49 w 82"/>
                <a:gd name="T47" fmla="*/ 80 h 81"/>
                <a:gd name="T48" fmla="*/ 41 w 82"/>
                <a:gd name="T49" fmla="*/ 81 h 81"/>
                <a:gd name="T50" fmla="*/ 33 w 82"/>
                <a:gd name="T51" fmla="*/ 80 h 81"/>
                <a:gd name="T52" fmla="*/ 25 w 82"/>
                <a:gd name="T53" fmla="*/ 78 h 81"/>
                <a:gd name="T54" fmla="*/ 18 w 82"/>
                <a:gd name="T55" fmla="*/ 74 h 81"/>
                <a:gd name="T56" fmla="*/ 12 w 82"/>
                <a:gd name="T57" fmla="*/ 69 h 81"/>
                <a:gd name="T58" fmla="*/ 8 w 82"/>
                <a:gd name="T59" fmla="*/ 63 h 81"/>
                <a:gd name="T60" fmla="*/ 4 w 82"/>
                <a:gd name="T61" fmla="*/ 56 h 81"/>
                <a:gd name="T62" fmla="*/ 1 w 82"/>
                <a:gd name="T63" fmla="*/ 49 h 81"/>
                <a:gd name="T64" fmla="*/ 0 w 82"/>
                <a:gd name="T6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1">
                  <a:moveTo>
                    <a:pt x="0" y="41"/>
                  </a:moveTo>
                  <a:lnTo>
                    <a:pt x="1" y="32"/>
                  </a:lnTo>
                  <a:lnTo>
                    <a:pt x="4" y="25"/>
                  </a:lnTo>
                  <a:lnTo>
                    <a:pt x="8" y="18"/>
                  </a:lnTo>
                  <a:lnTo>
                    <a:pt x="12" y="12"/>
                  </a:lnTo>
                  <a:lnTo>
                    <a:pt x="18" y="7"/>
                  </a:lnTo>
                  <a:lnTo>
                    <a:pt x="25" y="3"/>
                  </a:lnTo>
                  <a:lnTo>
                    <a:pt x="33" y="1"/>
                  </a:lnTo>
                  <a:lnTo>
                    <a:pt x="41" y="0"/>
                  </a:lnTo>
                  <a:lnTo>
                    <a:pt x="49" y="1"/>
                  </a:lnTo>
                  <a:lnTo>
                    <a:pt x="57" y="3"/>
                  </a:lnTo>
                  <a:lnTo>
                    <a:pt x="64" y="7"/>
                  </a:lnTo>
                  <a:lnTo>
                    <a:pt x="70" y="12"/>
                  </a:lnTo>
                  <a:lnTo>
                    <a:pt x="74" y="18"/>
                  </a:lnTo>
                  <a:lnTo>
                    <a:pt x="79" y="25"/>
                  </a:lnTo>
                  <a:lnTo>
                    <a:pt x="81" y="32"/>
                  </a:lnTo>
                  <a:lnTo>
                    <a:pt x="82" y="41"/>
                  </a:lnTo>
                  <a:lnTo>
                    <a:pt x="81" y="49"/>
                  </a:lnTo>
                  <a:lnTo>
                    <a:pt x="79" y="56"/>
                  </a:lnTo>
                  <a:lnTo>
                    <a:pt x="74" y="63"/>
                  </a:lnTo>
                  <a:lnTo>
                    <a:pt x="70" y="69"/>
                  </a:lnTo>
                  <a:lnTo>
                    <a:pt x="64" y="74"/>
                  </a:lnTo>
                  <a:lnTo>
                    <a:pt x="57" y="78"/>
                  </a:lnTo>
                  <a:lnTo>
                    <a:pt x="49" y="80"/>
                  </a:lnTo>
                  <a:lnTo>
                    <a:pt x="41" y="81"/>
                  </a:lnTo>
                  <a:lnTo>
                    <a:pt x="33" y="80"/>
                  </a:lnTo>
                  <a:lnTo>
                    <a:pt x="25" y="78"/>
                  </a:lnTo>
                  <a:lnTo>
                    <a:pt x="18" y="74"/>
                  </a:lnTo>
                  <a:lnTo>
                    <a:pt x="12" y="69"/>
                  </a:lnTo>
                  <a:lnTo>
                    <a:pt x="8" y="63"/>
                  </a:lnTo>
                  <a:lnTo>
                    <a:pt x="4" y="56"/>
                  </a:lnTo>
                  <a:lnTo>
                    <a:pt x="1" y="49"/>
                  </a:lnTo>
                  <a:lnTo>
                    <a:pt x="0" y="41"/>
                  </a:lnTo>
                </a:path>
              </a:pathLst>
            </a:custGeom>
            <a:noFill/>
            <a:ln w="3175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 name="Group 196"/>
          <p:cNvGrpSpPr/>
          <p:nvPr/>
        </p:nvGrpSpPr>
        <p:grpSpPr>
          <a:xfrm>
            <a:off x="645543" y="1653333"/>
            <a:ext cx="228600" cy="225425"/>
            <a:chOff x="4630738" y="4584700"/>
            <a:chExt cx="228600" cy="225425"/>
          </a:xfrm>
        </p:grpSpPr>
        <p:sp>
          <p:nvSpPr>
            <p:cNvPr id="198" name="Freeform 5"/>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close/>
                </a:path>
              </a:pathLst>
            </a:custGeom>
            <a:solidFill>
              <a:schemeClr val="tx1">
                <a:lumMod val="50000"/>
                <a:lumOff val="50000"/>
              </a:schemeClr>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99" name="Freeform 6"/>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Rectangle 7"/>
            <p:cNvSpPr>
              <a:spLocks noChangeArrowheads="1"/>
            </p:cNvSpPr>
            <p:nvPr/>
          </p:nvSpPr>
          <p:spPr bwMode="auto">
            <a:xfrm>
              <a:off x="4692941" y="4589690"/>
              <a:ext cx="1041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rPr>
                <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201" name="Group 200"/>
          <p:cNvGrpSpPr/>
          <p:nvPr/>
        </p:nvGrpSpPr>
        <p:grpSpPr>
          <a:xfrm>
            <a:off x="597583" y="2182692"/>
            <a:ext cx="242887" cy="241301"/>
            <a:chOff x="5221288" y="4648200"/>
            <a:chExt cx="242887" cy="241301"/>
          </a:xfrm>
        </p:grpSpPr>
        <p:sp>
          <p:nvSpPr>
            <p:cNvPr id="202" name="AutoShape 9"/>
            <p:cNvSpPr>
              <a:spLocks noChangeAspect="1" noChangeArrowheads="1" noTextEdit="1"/>
            </p:cNvSpPr>
            <p:nvPr/>
          </p:nvSpPr>
          <p:spPr bwMode="auto">
            <a:xfrm>
              <a:off x="5221288" y="4648200"/>
              <a:ext cx="2428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11"/>
            <p:cNvSpPr>
              <a:spLocks/>
            </p:cNvSpPr>
            <p:nvPr/>
          </p:nvSpPr>
          <p:spPr bwMode="auto">
            <a:xfrm>
              <a:off x="5222875" y="4649788"/>
              <a:ext cx="241300" cy="239713"/>
            </a:xfrm>
            <a:custGeom>
              <a:avLst/>
              <a:gdLst>
                <a:gd name="T0" fmla="*/ 0 w 152"/>
                <a:gd name="T1" fmla="*/ 75 h 151"/>
                <a:gd name="T2" fmla="*/ 1 w 152"/>
                <a:gd name="T3" fmla="*/ 59 h 151"/>
                <a:gd name="T4" fmla="*/ 5 w 152"/>
                <a:gd name="T5" fmla="*/ 46 h 151"/>
                <a:gd name="T6" fmla="*/ 13 w 152"/>
                <a:gd name="T7" fmla="*/ 33 h 151"/>
                <a:gd name="T8" fmla="*/ 22 w 152"/>
                <a:gd name="T9" fmla="*/ 22 h 151"/>
                <a:gd name="T10" fmla="*/ 33 w 152"/>
                <a:gd name="T11" fmla="*/ 13 h 151"/>
                <a:gd name="T12" fmla="*/ 46 w 152"/>
                <a:gd name="T13" fmla="*/ 5 h 151"/>
                <a:gd name="T14" fmla="*/ 60 w 152"/>
                <a:gd name="T15" fmla="*/ 1 h 151"/>
                <a:gd name="T16" fmla="*/ 76 w 152"/>
                <a:gd name="T17" fmla="*/ 0 h 151"/>
                <a:gd name="T18" fmla="*/ 91 w 152"/>
                <a:gd name="T19" fmla="*/ 1 h 151"/>
                <a:gd name="T20" fmla="*/ 105 w 152"/>
                <a:gd name="T21" fmla="*/ 5 h 151"/>
                <a:gd name="T22" fmla="*/ 118 w 152"/>
                <a:gd name="T23" fmla="*/ 13 h 151"/>
                <a:gd name="T24" fmla="*/ 129 w 152"/>
                <a:gd name="T25" fmla="*/ 22 h 151"/>
                <a:gd name="T26" fmla="*/ 138 w 152"/>
                <a:gd name="T27" fmla="*/ 33 h 151"/>
                <a:gd name="T28" fmla="*/ 146 w 152"/>
                <a:gd name="T29" fmla="*/ 46 h 151"/>
                <a:gd name="T30" fmla="*/ 150 w 152"/>
                <a:gd name="T31" fmla="*/ 59 h 151"/>
                <a:gd name="T32" fmla="*/ 152 w 152"/>
                <a:gd name="T33" fmla="*/ 75 h 151"/>
                <a:gd name="T34" fmla="*/ 150 w 152"/>
                <a:gd name="T35" fmla="*/ 91 h 151"/>
                <a:gd name="T36" fmla="*/ 146 w 152"/>
                <a:gd name="T37" fmla="*/ 104 h 151"/>
                <a:gd name="T38" fmla="*/ 138 w 152"/>
                <a:gd name="T39" fmla="*/ 118 h 151"/>
                <a:gd name="T40" fmla="*/ 129 w 152"/>
                <a:gd name="T41" fmla="*/ 128 h 151"/>
                <a:gd name="T42" fmla="*/ 118 w 152"/>
                <a:gd name="T43" fmla="*/ 137 h 151"/>
                <a:gd name="T44" fmla="*/ 105 w 152"/>
                <a:gd name="T45" fmla="*/ 145 h 151"/>
                <a:gd name="T46" fmla="*/ 91 w 152"/>
                <a:gd name="T47" fmla="*/ 149 h 151"/>
                <a:gd name="T48" fmla="*/ 76 w 152"/>
                <a:gd name="T49" fmla="*/ 151 h 151"/>
                <a:gd name="T50" fmla="*/ 60 w 152"/>
                <a:gd name="T51" fmla="*/ 149 h 151"/>
                <a:gd name="T52" fmla="*/ 46 w 152"/>
                <a:gd name="T53" fmla="*/ 145 h 151"/>
                <a:gd name="T54" fmla="*/ 33 w 152"/>
                <a:gd name="T55" fmla="*/ 137 h 151"/>
                <a:gd name="T56" fmla="*/ 22 w 152"/>
                <a:gd name="T57" fmla="*/ 128 h 151"/>
                <a:gd name="T58" fmla="*/ 13 w 152"/>
                <a:gd name="T59" fmla="*/ 118 h 151"/>
                <a:gd name="T60" fmla="*/ 5 w 152"/>
                <a:gd name="T61" fmla="*/ 104 h 151"/>
                <a:gd name="T62" fmla="*/ 1 w 152"/>
                <a:gd name="T63" fmla="*/ 91 h 151"/>
                <a:gd name="T64" fmla="*/ 0 w 152"/>
                <a:gd name="T65"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151">
                  <a:moveTo>
                    <a:pt x="0" y="75"/>
                  </a:moveTo>
                  <a:lnTo>
                    <a:pt x="1" y="59"/>
                  </a:lnTo>
                  <a:lnTo>
                    <a:pt x="5" y="46"/>
                  </a:lnTo>
                  <a:lnTo>
                    <a:pt x="13" y="33"/>
                  </a:lnTo>
                  <a:lnTo>
                    <a:pt x="22" y="22"/>
                  </a:lnTo>
                  <a:lnTo>
                    <a:pt x="33" y="13"/>
                  </a:lnTo>
                  <a:lnTo>
                    <a:pt x="46" y="5"/>
                  </a:lnTo>
                  <a:lnTo>
                    <a:pt x="60" y="1"/>
                  </a:lnTo>
                  <a:lnTo>
                    <a:pt x="76" y="0"/>
                  </a:lnTo>
                  <a:lnTo>
                    <a:pt x="91" y="1"/>
                  </a:lnTo>
                  <a:lnTo>
                    <a:pt x="105" y="5"/>
                  </a:lnTo>
                  <a:lnTo>
                    <a:pt x="118" y="13"/>
                  </a:lnTo>
                  <a:lnTo>
                    <a:pt x="129" y="22"/>
                  </a:lnTo>
                  <a:lnTo>
                    <a:pt x="138" y="33"/>
                  </a:lnTo>
                  <a:lnTo>
                    <a:pt x="146" y="46"/>
                  </a:lnTo>
                  <a:lnTo>
                    <a:pt x="150" y="59"/>
                  </a:lnTo>
                  <a:lnTo>
                    <a:pt x="152" y="75"/>
                  </a:lnTo>
                  <a:lnTo>
                    <a:pt x="150" y="91"/>
                  </a:lnTo>
                  <a:lnTo>
                    <a:pt x="146" y="104"/>
                  </a:lnTo>
                  <a:lnTo>
                    <a:pt x="138" y="118"/>
                  </a:lnTo>
                  <a:lnTo>
                    <a:pt x="129" y="128"/>
                  </a:lnTo>
                  <a:lnTo>
                    <a:pt x="118" y="137"/>
                  </a:lnTo>
                  <a:lnTo>
                    <a:pt x="105" y="145"/>
                  </a:lnTo>
                  <a:lnTo>
                    <a:pt x="91" y="149"/>
                  </a:lnTo>
                  <a:lnTo>
                    <a:pt x="76" y="151"/>
                  </a:lnTo>
                  <a:lnTo>
                    <a:pt x="60" y="149"/>
                  </a:lnTo>
                  <a:lnTo>
                    <a:pt x="46" y="145"/>
                  </a:lnTo>
                  <a:lnTo>
                    <a:pt x="33" y="137"/>
                  </a:lnTo>
                  <a:lnTo>
                    <a:pt x="22" y="128"/>
                  </a:lnTo>
                  <a:lnTo>
                    <a:pt x="13" y="118"/>
                  </a:lnTo>
                  <a:lnTo>
                    <a:pt x="5" y="104"/>
                  </a:lnTo>
                  <a:lnTo>
                    <a:pt x="1" y="91"/>
                  </a:lnTo>
                  <a:lnTo>
                    <a:pt x="0" y="75"/>
                  </a:lnTo>
                </a:path>
              </a:pathLst>
            </a:custGeom>
            <a:solidFill>
              <a:schemeClr val="bg1"/>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12"/>
            <p:cNvSpPr>
              <a:spLocks/>
            </p:cNvSpPr>
            <p:nvPr/>
          </p:nvSpPr>
          <p:spPr bwMode="auto">
            <a:xfrm>
              <a:off x="5278438" y="4703763"/>
              <a:ext cx="130175" cy="130175"/>
            </a:xfrm>
            <a:custGeom>
              <a:avLst/>
              <a:gdLst>
                <a:gd name="T0" fmla="*/ 0 w 82"/>
                <a:gd name="T1" fmla="*/ 41 h 82"/>
                <a:gd name="T2" fmla="*/ 0 w 82"/>
                <a:gd name="T3" fmla="*/ 33 h 82"/>
                <a:gd name="T4" fmla="*/ 4 w 82"/>
                <a:gd name="T5" fmla="*/ 24 h 82"/>
                <a:gd name="T6" fmla="*/ 7 w 82"/>
                <a:gd name="T7" fmla="*/ 18 h 82"/>
                <a:gd name="T8" fmla="*/ 12 w 82"/>
                <a:gd name="T9" fmla="*/ 12 h 82"/>
                <a:gd name="T10" fmla="*/ 18 w 82"/>
                <a:gd name="T11" fmla="*/ 7 h 82"/>
                <a:gd name="T12" fmla="*/ 24 w 82"/>
                <a:gd name="T13" fmla="*/ 4 h 82"/>
                <a:gd name="T14" fmla="*/ 33 w 82"/>
                <a:gd name="T15" fmla="*/ 0 h 82"/>
                <a:gd name="T16" fmla="*/ 41 w 82"/>
                <a:gd name="T17" fmla="*/ 0 h 82"/>
                <a:gd name="T18" fmla="*/ 48 w 82"/>
                <a:gd name="T19" fmla="*/ 0 h 82"/>
                <a:gd name="T20" fmla="*/ 57 w 82"/>
                <a:gd name="T21" fmla="*/ 4 h 82"/>
                <a:gd name="T22" fmla="*/ 63 w 82"/>
                <a:gd name="T23" fmla="*/ 7 h 82"/>
                <a:gd name="T24" fmla="*/ 69 w 82"/>
                <a:gd name="T25" fmla="*/ 12 h 82"/>
                <a:gd name="T26" fmla="*/ 74 w 82"/>
                <a:gd name="T27" fmla="*/ 18 h 82"/>
                <a:gd name="T28" fmla="*/ 77 w 82"/>
                <a:gd name="T29" fmla="*/ 24 h 82"/>
                <a:gd name="T30" fmla="*/ 81 w 82"/>
                <a:gd name="T31" fmla="*/ 33 h 82"/>
                <a:gd name="T32" fmla="*/ 82 w 82"/>
                <a:gd name="T33" fmla="*/ 41 h 82"/>
                <a:gd name="T34" fmla="*/ 81 w 82"/>
                <a:gd name="T35" fmla="*/ 48 h 82"/>
                <a:gd name="T36" fmla="*/ 77 w 82"/>
                <a:gd name="T37" fmla="*/ 57 h 82"/>
                <a:gd name="T38" fmla="*/ 74 w 82"/>
                <a:gd name="T39" fmla="*/ 63 h 82"/>
                <a:gd name="T40" fmla="*/ 69 w 82"/>
                <a:gd name="T41" fmla="*/ 69 h 82"/>
                <a:gd name="T42" fmla="*/ 63 w 82"/>
                <a:gd name="T43" fmla="*/ 74 h 82"/>
                <a:gd name="T44" fmla="*/ 57 w 82"/>
                <a:gd name="T45" fmla="*/ 77 h 82"/>
                <a:gd name="T46" fmla="*/ 48 w 82"/>
                <a:gd name="T47" fmla="*/ 81 h 82"/>
                <a:gd name="T48" fmla="*/ 41 w 82"/>
                <a:gd name="T49" fmla="*/ 82 h 82"/>
                <a:gd name="T50" fmla="*/ 33 w 82"/>
                <a:gd name="T51" fmla="*/ 81 h 82"/>
                <a:gd name="T52" fmla="*/ 24 w 82"/>
                <a:gd name="T53" fmla="*/ 77 h 82"/>
                <a:gd name="T54" fmla="*/ 18 w 82"/>
                <a:gd name="T55" fmla="*/ 74 h 82"/>
                <a:gd name="T56" fmla="*/ 12 w 82"/>
                <a:gd name="T57" fmla="*/ 69 h 82"/>
                <a:gd name="T58" fmla="*/ 7 w 82"/>
                <a:gd name="T59" fmla="*/ 63 h 82"/>
                <a:gd name="T60" fmla="*/ 4 w 82"/>
                <a:gd name="T61" fmla="*/ 57 h 82"/>
                <a:gd name="T62" fmla="*/ 0 w 82"/>
                <a:gd name="T63" fmla="*/ 48 h 82"/>
                <a:gd name="T64" fmla="*/ 0 w 82"/>
                <a:gd name="T65" fmla="*/ 4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2">
                  <a:moveTo>
                    <a:pt x="0" y="41"/>
                  </a:moveTo>
                  <a:lnTo>
                    <a:pt x="0" y="33"/>
                  </a:lnTo>
                  <a:lnTo>
                    <a:pt x="4" y="24"/>
                  </a:lnTo>
                  <a:lnTo>
                    <a:pt x="7" y="18"/>
                  </a:lnTo>
                  <a:lnTo>
                    <a:pt x="12" y="12"/>
                  </a:lnTo>
                  <a:lnTo>
                    <a:pt x="18" y="7"/>
                  </a:lnTo>
                  <a:lnTo>
                    <a:pt x="24" y="4"/>
                  </a:lnTo>
                  <a:lnTo>
                    <a:pt x="33" y="0"/>
                  </a:lnTo>
                  <a:lnTo>
                    <a:pt x="41" y="0"/>
                  </a:lnTo>
                  <a:lnTo>
                    <a:pt x="48" y="0"/>
                  </a:lnTo>
                  <a:lnTo>
                    <a:pt x="57" y="4"/>
                  </a:lnTo>
                  <a:lnTo>
                    <a:pt x="63" y="7"/>
                  </a:lnTo>
                  <a:lnTo>
                    <a:pt x="69" y="12"/>
                  </a:lnTo>
                  <a:lnTo>
                    <a:pt x="74" y="18"/>
                  </a:lnTo>
                  <a:lnTo>
                    <a:pt x="77" y="24"/>
                  </a:lnTo>
                  <a:lnTo>
                    <a:pt x="81" y="33"/>
                  </a:lnTo>
                  <a:lnTo>
                    <a:pt x="82" y="41"/>
                  </a:lnTo>
                  <a:lnTo>
                    <a:pt x="81" y="48"/>
                  </a:lnTo>
                  <a:lnTo>
                    <a:pt x="77" y="57"/>
                  </a:lnTo>
                  <a:lnTo>
                    <a:pt x="74" y="63"/>
                  </a:lnTo>
                  <a:lnTo>
                    <a:pt x="69" y="69"/>
                  </a:lnTo>
                  <a:lnTo>
                    <a:pt x="63" y="74"/>
                  </a:lnTo>
                  <a:lnTo>
                    <a:pt x="57" y="77"/>
                  </a:lnTo>
                  <a:lnTo>
                    <a:pt x="48" y="81"/>
                  </a:lnTo>
                  <a:lnTo>
                    <a:pt x="41" y="82"/>
                  </a:lnTo>
                  <a:lnTo>
                    <a:pt x="33" y="81"/>
                  </a:lnTo>
                  <a:lnTo>
                    <a:pt x="24" y="77"/>
                  </a:lnTo>
                  <a:lnTo>
                    <a:pt x="18" y="74"/>
                  </a:lnTo>
                  <a:lnTo>
                    <a:pt x="12" y="69"/>
                  </a:lnTo>
                  <a:lnTo>
                    <a:pt x="7" y="63"/>
                  </a:lnTo>
                  <a:lnTo>
                    <a:pt x="4" y="57"/>
                  </a:lnTo>
                  <a:lnTo>
                    <a:pt x="0" y="48"/>
                  </a:lnTo>
                  <a:lnTo>
                    <a:pt x="0" y="41"/>
                  </a:lnTo>
                </a:path>
              </a:pathLst>
            </a:custGeom>
            <a:solidFill>
              <a:schemeClr val="bg1"/>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48" name="Group 447"/>
          <p:cNvGrpSpPr/>
          <p:nvPr/>
        </p:nvGrpSpPr>
        <p:grpSpPr>
          <a:xfrm>
            <a:off x="690073" y="1537359"/>
            <a:ext cx="242887" cy="239713"/>
            <a:chOff x="5503863" y="5299075"/>
            <a:chExt cx="242887" cy="239713"/>
          </a:xfrm>
        </p:grpSpPr>
        <p:sp>
          <p:nvSpPr>
            <p:cNvPr id="22" name="AutoShape 21"/>
            <p:cNvSpPr>
              <a:spLocks noChangeAspect="1" noChangeArrowheads="1" noTextEdit="1"/>
            </p:cNvSpPr>
            <p:nvPr/>
          </p:nvSpPr>
          <p:spPr bwMode="auto">
            <a:xfrm>
              <a:off x="5503863" y="5299075"/>
              <a:ext cx="242887"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3"/>
            <p:cNvSpPr>
              <a:spLocks/>
            </p:cNvSpPr>
            <p:nvPr/>
          </p:nvSpPr>
          <p:spPr bwMode="auto">
            <a:xfrm>
              <a:off x="5505450" y="5300663"/>
              <a:ext cx="241300" cy="238125"/>
            </a:xfrm>
            <a:custGeom>
              <a:avLst/>
              <a:gdLst>
                <a:gd name="T0" fmla="*/ 0 w 152"/>
                <a:gd name="T1" fmla="*/ 75 h 150"/>
                <a:gd name="T2" fmla="*/ 1 w 152"/>
                <a:gd name="T3" fmla="*/ 59 h 150"/>
                <a:gd name="T4" fmla="*/ 5 w 152"/>
                <a:gd name="T5" fmla="*/ 46 h 150"/>
                <a:gd name="T6" fmla="*/ 13 w 152"/>
                <a:gd name="T7" fmla="*/ 33 h 150"/>
                <a:gd name="T8" fmla="*/ 22 w 152"/>
                <a:gd name="T9" fmla="*/ 22 h 150"/>
                <a:gd name="T10" fmla="*/ 33 w 152"/>
                <a:gd name="T11" fmla="*/ 12 h 150"/>
                <a:gd name="T12" fmla="*/ 46 w 152"/>
                <a:gd name="T13" fmla="*/ 5 h 150"/>
                <a:gd name="T14" fmla="*/ 60 w 152"/>
                <a:gd name="T15" fmla="*/ 1 h 150"/>
                <a:gd name="T16" fmla="*/ 76 w 152"/>
                <a:gd name="T17" fmla="*/ 0 h 150"/>
                <a:gd name="T18" fmla="*/ 91 w 152"/>
                <a:gd name="T19" fmla="*/ 1 h 150"/>
                <a:gd name="T20" fmla="*/ 105 w 152"/>
                <a:gd name="T21" fmla="*/ 5 h 150"/>
                <a:gd name="T22" fmla="*/ 118 w 152"/>
                <a:gd name="T23" fmla="*/ 12 h 150"/>
                <a:gd name="T24" fmla="*/ 129 w 152"/>
                <a:gd name="T25" fmla="*/ 22 h 150"/>
                <a:gd name="T26" fmla="*/ 138 w 152"/>
                <a:gd name="T27" fmla="*/ 33 h 150"/>
                <a:gd name="T28" fmla="*/ 146 w 152"/>
                <a:gd name="T29" fmla="*/ 46 h 150"/>
                <a:gd name="T30" fmla="*/ 150 w 152"/>
                <a:gd name="T31" fmla="*/ 59 h 150"/>
                <a:gd name="T32" fmla="*/ 152 w 152"/>
                <a:gd name="T33" fmla="*/ 75 h 150"/>
                <a:gd name="T34" fmla="*/ 150 w 152"/>
                <a:gd name="T35" fmla="*/ 90 h 150"/>
                <a:gd name="T36" fmla="*/ 146 w 152"/>
                <a:gd name="T37" fmla="*/ 103 h 150"/>
                <a:gd name="T38" fmla="*/ 138 w 152"/>
                <a:gd name="T39" fmla="*/ 117 h 150"/>
                <a:gd name="T40" fmla="*/ 129 w 152"/>
                <a:gd name="T41" fmla="*/ 127 h 150"/>
                <a:gd name="T42" fmla="*/ 118 w 152"/>
                <a:gd name="T43" fmla="*/ 137 h 150"/>
                <a:gd name="T44" fmla="*/ 105 w 152"/>
                <a:gd name="T45" fmla="*/ 144 h 150"/>
                <a:gd name="T46" fmla="*/ 91 w 152"/>
                <a:gd name="T47" fmla="*/ 148 h 150"/>
                <a:gd name="T48" fmla="*/ 76 w 152"/>
                <a:gd name="T49" fmla="*/ 150 h 150"/>
                <a:gd name="T50" fmla="*/ 60 w 152"/>
                <a:gd name="T51" fmla="*/ 148 h 150"/>
                <a:gd name="T52" fmla="*/ 46 w 152"/>
                <a:gd name="T53" fmla="*/ 144 h 150"/>
                <a:gd name="T54" fmla="*/ 33 w 152"/>
                <a:gd name="T55" fmla="*/ 137 h 150"/>
                <a:gd name="T56" fmla="*/ 22 w 152"/>
                <a:gd name="T57" fmla="*/ 127 h 150"/>
                <a:gd name="T58" fmla="*/ 13 w 152"/>
                <a:gd name="T59" fmla="*/ 117 h 150"/>
                <a:gd name="T60" fmla="*/ 5 w 152"/>
                <a:gd name="T61" fmla="*/ 103 h 150"/>
                <a:gd name="T62" fmla="*/ 1 w 152"/>
                <a:gd name="T63" fmla="*/ 90 h 150"/>
                <a:gd name="T64" fmla="*/ 0 w 152"/>
                <a:gd name="T6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150">
                  <a:moveTo>
                    <a:pt x="0" y="75"/>
                  </a:moveTo>
                  <a:lnTo>
                    <a:pt x="1" y="59"/>
                  </a:lnTo>
                  <a:lnTo>
                    <a:pt x="5" y="46"/>
                  </a:lnTo>
                  <a:lnTo>
                    <a:pt x="13" y="33"/>
                  </a:lnTo>
                  <a:lnTo>
                    <a:pt x="22" y="22"/>
                  </a:lnTo>
                  <a:lnTo>
                    <a:pt x="33" y="12"/>
                  </a:lnTo>
                  <a:lnTo>
                    <a:pt x="46" y="5"/>
                  </a:lnTo>
                  <a:lnTo>
                    <a:pt x="60" y="1"/>
                  </a:lnTo>
                  <a:lnTo>
                    <a:pt x="76" y="0"/>
                  </a:lnTo>
                  <a:lnTo>
                    <a:pt x="91" y="1"/>
                  </a:lnTo>
                  <a:lnTo>
                    <a:pt x="105" y="5"/>
                  </a:lnTo>
                  <a:lnTo>
                    <a:pt x="118" y="12"/>
                  </a:lnTo>
                  <a:lnTo>
                    <a:pt x="129" y="22"/>
                  </a:lnTo>
                  <a:lnTo>
                    <a:pt x="138" y="33"/>
                  </a:lnTo>
                  <a:lnTo>
                    <a:pt x="146" y="46"/>
                  </a:lnTo>
                  <a:lnTo>
                    <a:pt x="150" y="59"/>
                  </a:lnTo>
                  <a:lnTo>
                    <a:pt x="152" y="75"/>
                  </a:lnTo>
                  <a:lnTo>
                    <a:pt x="150" y="90"/>
                  </a:lnTo>
                  <a:lnTo>
                    <a:pt x="146" y="103"/>
                  </a:lnTo>
                  <a:lnTo>
                    <a:pt x="138" y="117"/>
                  </a:lnTo>
                  <a:lnTo>
                    <a:pt x="129" y="127"/>
                  </a:lnTo>
                  <a:lnTo>
                    <a:pt x="118" y="137"/>
                  </a:lnTo>
                  <a:lnTo>
                    <a:pt x="105" y="144"/>
                  </a:lnTo>
                  <a:lnTo>
                    <a:pt x="91" y="148"/>
                  </a:lnTo>
                  <a:lnTo>
                    <a:pt x="76" y="150"/>
                  </a:lnTo>
                  <a:lnTo>
                    <a:pt x="60" y="148"/>
                  </a:lnTo>
                  <a:lnTo>
                    <a:pt x="46" y="144"/>
                  </a:lnTo>
                  <a:lnTo>
                    <a:pt x="33" y="137"/>
                  </a:lnTo>
                  <a:lnTo>
                    <a:pt x="22" y="127"/>
                  </a:lnTo>
                  <a:lnTo>
                    <a:pt x="13" y="117"/>
                  </a:lnTo>
                  <a:lnTo>
                    <a:pt x="5" y="103"/>
                  </a:lnTo>
                  <a:lnTo>
                    <a:pt x="1" y="90"/>
                  </a:lnTo>
                  <a:lnTo>
                    <a:pt x="0"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4"/>
            <p:cNvSpPr>
              <a:spLocks/>
            </p:cNvSpPr>
            <p:nvPr/>
          </p:nvSpPr>
          <p:spPr bwMode="auto">
            <a:xfrm>
              <a:off x="5505450" y="5300663"/>
              <a:ext cx="241300" cy="238125"/>
            </a:xfrm>
            <a:custGeom>
              <a:avLst/>
              <a:gdLst>
                <a:gd name="T0" fmla="*/ 0 w 152"/>
                <a:gd name="T1" fmla="*/ 75 h 150"/>
                <a:gd name="T2" fmla="*/ 1 w 152"/>
                <a:gd name="T3" fmla="*/ 59 h 150"/>
                <a:gd name="T4" fmla="*/ 5 w 152"/>
                <a:gd name="T5" fmla="*/ 46 h 150"/>
                <a:gd name="T6" fmla="*/ 13 w 152"/>
                <a:gd name="T7" fmla="*/ 33 h 150"/>
                <a:gd name="T8" fmla="*/ 22 w 152"/>
                <a:gd name="T9" fmla="*/ 22 h 150"/>
                <a:gd name="T10" fmla="*/ 33 w 152"/>
                <a:gd name="T11" fmla="*/ 12 h 150"/>
                <a:gd name="T12" fmla="*/ 46 w 152"/>
                <a:gd name="T13" fmla="*/ 5 h 150"/>
                <a:gd name="T14" fmla="*/ 60 w 152"/>
                <a:gd name="T15" fmla="*/ 1 h 150"/>
                <a:gd name="T16" fmla="*/ 76 w 152"/>
                <a:gd name="T17" fmla="*/ 0 h 150"/>
                <a:gd name="T18" fmla="*/ 91 w 152"/>
                <a:gd name="T19" fmla="*/ 1 h 150"/>
                <a:gd name="T20" fmla="*/ 105 w 152"/>
                <a:gd name="T21" fmla="*/ 5 h 150"/>
                <a:gd name="T22" fmla="*/ 118 w 152"/>
                <a:gd name="T23" fmla="*/ 12 h 150"/>
                <a:gd name="T24" fmla="*/ 129 w 152"/>
                <a:gd name="T25" fmla="*/ 22 h 150"/>
                <a:gd name="T26" fmla="*/ 138 w 152"/>
                <a:gd name="T27" fmla="*/ 33 h 150"/>
                <a:gd name="T28" fmla="*/ 146 w 152"/>
                <a:gd name="T29" fmla="*/ 46 h 150"/>
                <a:gd name="T30" fmla="*/ 150 w 152"/>
                <a:gd name="T31" fmla="*/ 59 h 150"/>
                <a:gd name="T32" fmla="*/ 152 w 152"/>
                <a:gd name="T33" fmla="*/ 75 h 150"/>
                <a:gd name="T34" fmla="*/ 150 w 152"/>
                <a:gd name="T35" fmla="*/ 90 h 150"/>
                <a:gd name="T36" fmla="*/ 146 w 152"/>
                <a:gd name="T37" fmla="*/ 103 h 150"/>
                <a:gd name="T38" fmla="*/ 138 w 152"/>
                <a:gd name="T39" fmla="*/ 117 h 150"/>
                <a:gd name="T40" fmla="*/ 129 w 152"/>
                <a:gd name="T41" fmla="*/ 127 h 150"/>
                <a:gd name="T42" fmla="*/ 118 w 152"/>
                <a:gd name="T43" fmla="*/ 137 h 150"/>
                <a:gd name="T44" fmla="*/ 105 w 152"/>
                <a:gd name="T45" fmla="*/ 144 h 150"/>
                <a:gd name="T46" fmla="*/ 91 w 152"/>
                <a:gd name="T47" fmla="*/ 148 h 150"/>
                <a:gd name="T48" fmla="*/ 76 w 152"/>
                <a:gd name="T49" fmla="*/ 150 h 150"/>
                <a:gd name="T50" fmla="*/ 60 w 152"/>
                <a:gd name="T51" fmla="*/ 148 h 150"/>
                <a:gd name="T52" fmla="*/ 46 w 152"/>
                <a:gd name="T53" fmla="*/ 144 h 150"/>
                <a:gd name="T54" fmla="*/ 33 w 152"/>
                <a:gd name="T55" fmla="*/ 137 h 150"/>
                <a:gd name="T56" fmla="*/ 22 w 152"/>
                <a:gd name="T57" fmla="*/ 127 h 150"/>
                <a:gd name="T58" fmla="*/ 13 w 152"/>
                <a:gd name="T59" fmla="*/ 117 h 150"/>
                <a:gd name="T60" fmla="*/ 5 w 152"/>
                <a:gd name="T61" fmla="*/ 103 h 150"/>
                <a:gd name="T62" fmla="*/ 1 w 152"/>
                <a:gd name="T63" fmla="*/ 90 h 150"/>
                <a:gd name="T64" fmla="*/ 0 w 152"/>
                <a:gd name="T6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150">
                  <a:moveTo>
                    <a:pt x="0" y="75"/>
                  </a:moveTo>
                  <a:lnTo>
                    <a:pt x="1" y="59"/>
                  </a:lnTo>
                  <a:lnTo>
                    <a:pt x="5" y="46"/>
                  </a:lnTo>
                  <a:lnTo>
                    <a:pt x="13" y="33"/>
                  </a:lnTo>
                  <a:lnTo>
                    <a:pt x="22" y="22"/>
                  </a:lnTo>
                  <a:lnTo>
                    <a:pt x="33" y="12"/>
                  </a:lnTo>
                  <a:lnTo>
                    <a:pt x="46" y="5"/>
                  </a:lnTo>
                  <a:lnTo>
                    <a:pt x="60" y="1"/>
                  </a:lnTo>
                  <a:lnTo>
                    <a:pt x="76" y="0"/>
                  </a:lnTo>
                  <a:lnTo>
                    <a:pt x="91" y="1"/>
                  </a:lnTo>
                  <a:lnTo>
                    <a:pt x="105" y="5"/>
                  </a:lnTo>
                  <a:lnTo>
                    <a:pt x="118" y="12"/>
                  </a:lnTo>
                  <a:lnTo>
                    <a:pt x="129" y="22"/>
                  </a:lnTo>
                  <a:lnTo>
                    <a:pt x="138" y="33"/>
                  </a:lnTo>
                  <a:lnTo>
                    <a:pt x="146" y="46"/>
                  </a:lnTo>
                  <a:lnTo>
                    <a:pt x="150" y="59"/>
                  </a:lnTo>
                  <a:lnTo>
                    <a:pt x="152" y="75"/>
                  </a:lnTo>
                  <a:lnTo>
                    <a:pt x="150" y="90"/>
                  </a:lnTo>
                  <a:lnTo>
                    <a:pt x="146" y="103"/>
                  </a:lnTo>
                  <a:lnTo>
                    <a:pt x="138" y="117"/>
                  </a:lnTo>
                  <a:lnTo>
                    <a:pt x="129" y="127"/>
                  </a:lnTo>
                  <a:lnTo>
                    <a:pt x="118" y="137"/>
                  </a:lnTo>
                  <a:lnTo>
                    <a:pt x="105" y="144"/>
                  </a:lnTo>
                  <a:lnTo>
                    <a:pt x="91" y="148"/>
                  </a:lnTo>
                  <a:lnTo>
                    <a:pt x="76" y="150"/>
                  </a:lnTo>
                  <a:lnTo>
                    <a:pt x="60" y="148"/>
                  </a:lnTo>
                  <a:lnTo>
                    <a:pt x="46" y="144"/>
                  </a:lnTo>
                  <a:lnTo>
                    <a:pt x="33" y="137"/>
                  </a:lnTo>
                  <a:lnTo>
                    <a:pt x="22" y="127"/>
                  </a:lnTo>
                  <a:lnTo>
                    <a:pt x="13" y="117"/>
                  </a:lnTo>
                  <a:lnTo>
                    <a:pt x="5" y="103"/>
                  </a:lnTo>
                  <a:lnTo>
                    <a:pt x="1" y="90"/>
                  </a:lnTo>
                  <a:lnTo>
                    <a:pt x="0" y="75"/>
                  </a:lnTo>
                </a:path>
              </a:pathLst>
            </a:custGeom>
            <a:solidFill>
              <a:schemeClr val="bg1"/>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5561013" y="5354638"/>
              <a:ext cx="130175" cy="128588"/>
            </a:xfrm>
            <a:custGeom>
              <a:avLst/>
              <a:gdLst>
                <a:gd name="T0" fmla="*/ 0 w 82"/>
                <a:gd name="T1" fmla="*/ 41 h 81"/>
                <a:gd name="T2" fmla="*/ 0 w 82"/>
                <a:gd name="T3" fmla="*/ 32 h 81"/>
                <a:gd name="T4" fmla="*/ 4 w 82"/>
                <a:gd name="T5" fmla="*/ 24 h 81"/>
                <a:gd name="T6" fmla="*/ 7 w 82"/>
                <a:gd name="T7" fmla="*/ 18 h 81"/>
                <a:gd name="T8" fmla="*/ 12 w 82"/>
                <a:gd name="T9" fmla="*/ 12 h 81"/>
                <a:gd name="T10" fmla="*/ 18 w 82"/>
                <a:gd name="T11" fmla="*/ 6 h 81"/>
                <a:gd name="T12" fmla="*/ 24 w 82"/>
                <a:gd name="T13" fmla="*/ 3 h 81"/>
                <a:gd name="T14" fmla="*/ 33 w 82"/>
                <a:gd name="T15" fmla="*/ 0 h 81"/>
                <a:gd name="T16" fmla="*/ 41 w 82"/>
                <a:gd name="T17" fmla="*/ 0 h 81"/>
                <a:gd name="T18" fmla="*/ 48 w 82"/>
                <a:gd name="T19" fmla="*/ 0 h 81"/>
                <a:gd name="T20" fmla="*/ 57 w 82"/>
                <a:gd name="T21" fmla="*/ 3 h 81"/>
                <a:gd name="T22" fmla="*/ 63 w 82"/>
                <a:gd name="T23" fmla="*/ 6 h 81"/>
                <a:gd name="T24" fmla="*/ 69 w 82"/>
                <a:gd name="T25" fmla="*/ 12 h 81"/>
                <a:gd name="T26" fmla="*/ 74 w 82"/>
                <a:gd name="T27" fmla="*/ 18 h 81"/>
                <a:gd name="T28" fmla="*/ 77 w 82"/>
                <a:gd name="T29" fmla="*/ 24 h 81"/>
                <a:gd name="T30" fmla="*/ 81 w 82"/>
                <a:gd name="T31" fmla="*/ 32 h 81"/>
                <a:gd name="T32" fmla="*/ 82 w 82"/>
                <a:gd name="T33" fmla="*/ 41 h 81"/>
                <a:gd name="T34" fmla="*/ 81 w 82"/>
                <a:gd name="T35" fmla="*/ 48 h 81"/>
                <a:gd name="T36" fmla="*/ 77 w 82"/>
                <a:gd name="T37" fmla="*/ 56 h 81"/>
                <a:gd name="T38" fmla="*/ 74 w 82"/>
                <a:gd name="T39" fmla="*/ 62 h 81"/>
                <a:gd name="T40" fmla="*/ 69 w 82"/>
                <a:gd name="T41" fmla="*/ 68 h 81"/>
                <a:gd name="T42" fmla="*/ 63 w 82"/>
                <a:gd name="T43" fmla="*/ 74 h 81"/>
                <a:gd name="T44" fmla="*/ 57 w 82"/>
                <a:gd name="T45" fmla="*/ 77 h 81"/>
                <a:gd name="T46" fmla="*/ 48 w 82"/>
                <a:gd name="T47" fmla="*/ 80 h 81"/>
                <a:gd name="T48" fmla="*/ 41 w 82"/>
                <a:gd name="T49" fmla="*/ 81 h 81"/>
                <a:gd name="T50" fmla="*/ 33 w 82"/>
                <a:gd name="T51" fmla="*/ 80 h 81"/>
                <a:gd name="T52" fmla="*/ 24 w 82"/>
                <a:gd name="T53" fmla="*/ 77 h 81"/>
                <a:gd name="T54" fmla="*/ 18 w 82"/>
                <a:gd name="T55" fmla="*/ 74 h 81"/>
                <a:gd name="T56" fmla="*/ 12 w 82"/>
                <a:gd name="T57" fmla="*/ 68 h 81"/>
                <a:gd name="T58" fmla="*/ 7 w 82"/>
                <a:gd name="T59" fmla="*/ 62 h 81"/>
                <a:gd name="T60" fmla="*/ 4 w 82"/>
                <a:gd name="T61" fmla="*/ 56 h 81"/>
                <a:gd name="T62" fmla="*/ 0 w 82"/>
                <a:gd name="T63" fmla="*/ 48 h 81"/>
                <a:gd name="T64" fmla="*/ 0 w 82"/>
                <a:gd name="T6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1">
                  <a:moveTo>
                    <a:pt x="0" y="41"/>
                  </a:moveTo>
                  <a:lnTo>
                    <a:pt x="0" y="32"/>
                  </a:lnTo>
                  <a:lnTo>
                    <a:pt x="4" y="24"/>
                  </a:lnTo>
                  <a:lnTo>
                    <a:pt x="7" y="18"/>
                  </a:lnTo>
                  <a:lnTo>
                    <a:pt x="12" y="12"/>
                  </a:lnTo>
                  <a:lnTo>
                    <a:pt x="18" y="6"/>
                  </a:lnTo>
                  <a:lnTo>
                    <a:pt x="24" y="3"/>
                  </a:lnTo>
                  <a:lnTo>
                    <a:pt x="33" y="0"/>
                  </a:lnTo>
                  <a:lnTo>
                    <a:pt x="41" y="0"/>
                  </a:lnTo>
                  <a:lnTo>
                    <a:pt x="48" y="0"/>
                  </a:lnTo>
                  <a:lnTo>
                    <a:pt x="57" y="3"/>
                  </a:lnTo>
                  <a:lnTo>
                    <a:pt x="63" y="6"/>
                  </a:lnTo>
                  <a:lnTo>
                    <a:pt x="69" y="12"/>
                  </a:lnTo>
                  <a:lnTo>
                    <a:pt x="74" y="18"/>
                  </a:lnTo>
                  <a:lnTo>
                    <a:pt x="77" y="24"/>
                  </a:lnTo>
                  <a:lnTo>
                    <a:pt x="81" y="32"/>
                  </a:lnTo>
                  <a:lnTo>
                    <a:pt x="82" y="41"/>
                  </a:lnTo>
                  <a:lnTo>
                    <a:pt x="81" y="48"/>
                  </a:lnTo>
                  <a:lnTo>
                    <a:pt x="77" y="56"/>
                  </a:lnTo>
                  <a:lnTo>
                    <a:pt x="74" y="62"/>
                  </a:lnTo>
                  <a:lnTo>
                    <a:pt x="69" y="68"/>
                  </a:lnTo>
                  <a:lnTo>
                    <a:pt x="63" y="74"/>
                  </a:lnTo>
                  <a:lnTo>
                    <a:pt x="57" y="77"/>
                  </a:lnTo>
                  <a:lnTo>
                    <a:pt x="48" y="80"/>
                  </a:lnTo>
                  <a:lnTo>
                    <a:pt x="41" y="81"/>
                  </a:lnTo>
                  <a:lnTo>
                    <a:pt x="33" y="80"/>
                  </a:lnTo>
                  <a:lnTo>
                    <a:pt x="24" y="77"/>
                  </a:lnTo>
                  <a:lnTo>
                    <a:pt x="18" y="74"/>
                  </a:lnTo>
                  <a:lnTo>
                    <a:pt x="12" y="68"/>
                  </a:lnTo>
                  <a:lnTo>
                    <a:pt x="7" y="62"/>
                  </a:lnTo>
                  <a:lnTo>
                    <a:pt x="4" y="56"/>
                  </a:lnTo>
                  <a:lnTo>
                    <a:pt x="0" y="48"/>
                  </a:lnTo>
                  <a:lnTo>
                    <a:pt x="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5561013" y="5354638"/>
              <a:ext cx="130175" cy="128588"/>
            </a:xfrm>
            <a:custGeom>
              <a:avLst/>
              <a:gdLst>
                <a:gd name="T0" fmla="*/ 0 w 82"/>
                <a:gd name="T1" fmla="*/ 41 h 81"/>
                <a:gd name="T2" fmla="*/ 0 w 82"/>
                <a:gd name="T3" fmla="*/ 32 h 81"/>
                <a:gd name="T4" fmla="*/ 4 w 82"/>
                <a:gd name="T5" fmla="*/ 24 h 81"/>
                <a:gd name="T6" fmla="*/ 7 w 82"/>
                <a:gd name="T7" fmla="*/ 18 h 81"/>
                <a:gd name="T8" fmla="*/ 12 w 82"/>
                <a:gd name="T9" fmla="*/ 12 h 81"/>
                <a:gd name="T10" fmla="*/ 18 w 82"/>
                <a:gd name="T11" fmla="*/ 6 h 81"/>
                <a:gd name="T12" fmla="*/ 24 w 82"/>
                <a:gd name="T13" fmla="*/ 3 h 81"/>
                <a:gd name="T14" fmla="*/ 33 w 82"/>
                <a:gd name="T15" fmla="*/ 0 h 81"/>
                <a:gd name="T16" fmla="*/ 41 w 82"/>
                <a:gd name="T17" fmla="*/ 0 h 81"/>
                <a:gd name="T18" fmla="*/ 48 w 82"/>
                <a:gd name="T19" fmla="*/ 0 h 81"/>
                <a:gd name="T20" fmla="*/ 57 w 82"/>
                <a:gd name="T21" fmla="*/ 3 h 81"/>
                <a:gd name="T22" fmla="*/ 63 w 82"/>
                <a:gd name="T23" fmla="*/ 6 h 81"/>
                <a:gd name="T24" fmla="*/ 69 w 82"/>
                <a:gd name="T25" fmla="*/ 12 h 81"/>
                <a:gd name="T26" fmla="*/ 74 w 82"/>
                <a:gd name="T27" fmla="*/ 18 h 81"/>
                <a:gd name="T28" fmla="*/ 77 w 82"/>
                <a:gd name="T29" fmla="*/ 24 h 81"/>
                <a:gd name="T30" fmla="*/ 81 w 82"/>
                <a:gd name="T31" fmla="*/ 32 h 81"/>
                <a:gd name="T32" fmla="*/ 82 w 82"/>
                <a:gd name="T33" fmla="*/ 41 h 81"/>
                <a:gd name="T34" fmla="*/ 81 w 82"/>
                <a:gd name="T35" fmla="*/ 48 h 81"/>
                <a:gd name="T36" fmla="*/ 77 w 82"/>
                <a:gd name="T37" fmla="*/ 56 h 81"/>
                <a:gd name="T38" fmla="*/ 74 w 82"/>
                <a:gd name="T39" fmla="*/ 62 h 81"/>
                <a:gd name="T40" fmla="*/ 69 w 82"/>
                <a:gd name="T41" fmla="*/ 68 h 81"/>
                <a:gd name="T42" fmla="*/ 63 w 82"/>
                <a:gd name="T43" fmla="*/ 74 h 81"/>
                <a:gd name="T44" fmla="*/ 57 w 82"/>
                <a:gd name="T45" fmla="*/ 77 h 81"/>
                <a:gd name="T46" fmla="*/ 48 w 82"/>
                <a:gd name="T47" fmla="*/ 80 h 81"/>
                <a:gd name="T48" fmla="*/ 41 w 82"/>
                <a:gd name="T49" fmla="*/ 81 h 81"/>
                <a:gd name="T50" fmla="*/ 33 w 82"/>
                <a:gd name="T51" fmla="*/ 80 h 81"/>
                <a:gd name="T52" fmla="*/ 24 w 82"/>
                <a:gd name="T53" fmla="*/ 77 h 81"/>
                <a:gd name="T54" fmla="*/ 18 w 82"/>
                <a:gd name="T55" fmla="*/ 74 h 81"/>
                <a:gd name="T56" fmla="*/ 12 w 82"/>
                <a:gd name="T57" fmla="*/ 68 h 81"/>
                <a:gd name="T58" fmla="*/ 7 w 82"/>
                <a:gd name="T59" fmla="*/ 62 h 81"/>
                <a:gd name="T60" fmla="*/ 4 w 82"/>
                <a:gd name="T61" fmla="*/ 56 h 81"/>
                <a:gd name="T62" fmla="*/ 0 w 82"/>
                <a:gd name="T63" fmla="*/ 48 h 81"/>
                <a:gd name="T64" fmla="*/ 0 w 82"/>
                <a:gd name="T6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1">
                  <a:moveTo>
                    <a:pt x="0" y="41"/>
                  </a:moveTo>
                  <a:lnTo>
                    <a:pt x="0" y="32"/>
                  </a:lnTo>
                  <a:lnTo>
                    <a:pt x="4" y="24"/>
                  </a:lnTo>
                  <a:lnTo>
                    <a:pt x="7" y="18"/>
                  </a:lnTo>
                  <a:lnTo>
                    <a:pt x="12" y="12"/>
                  </a:lnTo>
                  <a:lnTo>
                    <a:pt x="18" y="6"/>
                  </a:lnTo>
                  <a:lnTo>
                    <a:pt x="24" y="3"/>
                  </a:lnTo>
                  <a:lnTo>
                    <a:pt x="33" y="0"/>
                  </a:lnTo>
                  <a:lnTo>
                    <a:pt x="41" y="0"/>
                  </a:lnTo>
                  <a:lnTo>
                    <a:pt x="48" y="0"/>
                  </a:lnTo>
                  <a:lnTo>
                    <a:pt x="57" y="3"/>
                  </a:lnTo>
                  <a:lnTo>
                    <a:pt x="63" y="6"/>
                  </a:lnTo>
                  <a:lnTo>
                    <a:pt x="69" y="12"/>
                  </a:lnTo>
                  <a:lnTo>
                    <a:pt x="74" y="18"/>
                  </a:lnTo>
                  <a:lnTo>
                    <a:pt x="77" y="24"/>
                  </a:lnTo>
                  <a:lnTo>
                    <a:pt x="81" y="32"/>
                  </a:lnTo>
                  <a:lnTo>
                    <a:pt x="82" y="41"/>
                  </a:lnTo>
                  <a:lnTo>
                    <a:pt x="81" y="48"/>
                  </a:lnTo>
                  <a:lnTo>
                    <a:pt x="77" y="56"/>
                  </a:lnTo>
                  <a:lnTo>
                    <a:pt x="74" y="62"/>
                  </a:lnTo>
                  <a:lnTo>
                    <a:pt x="69" y="68"/>
                  </a:lnTo>
                  <a:lnTo>
                    <a:pt x="63" y="74"/>
                  </a:lnTo>
                  <a:lnTo>
                    <a:pt x="57" y="77"/>
                  </a:lnTo>
                  <a:lnTo>
                    <a:pt x="48" y="80"/>
                  </a:lnTo>
                  <a:lnTo>
                    <a:pt x="41" y="81"/>
                  </a:lnTo>
                  <a:lnTo>
                    <a:pt x="33" y="80"/>
                  </a:lnTo>
                  <a:lnTo>
                    <a:pt x="24" y="77"/>
                  </a:lnTo>
                  <a:lnTo>
                    <a:pt x="18" y="74"/>
                  </a:lnTo>
                  <a:lnTo>
                    <a:pt x="12" y="68"/>
                  </a:lnTo>
                  <a:lnTo>
                    <a:pt x="7" y="62"/>
                  </a:lnTo>
                  <a:lnTo>
                    <a:pt x="4" y="56"/>
                  </a:lnTo>
                  <a:lnTo>
                    <a:pt x="0" y="48"/>
                  </a:lnTo>
                  <a:lnTo>
                    <a:pt x="0" y="41"/>
                  </a:lnTo>
                </a:path>
              </a:pathLst>
            </a:custGeom>
            <a:solidFill>
              <a:schemeClr val="bg1"/>
            </a:solidFill>
            <a:ln w="635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6" name="Group 205"/>
          <p:cNvGrpSpPr/>
          <p:nvPr/>
        </p:nvGrpSpPr>
        <p:grpSpPr>
          <a:xfrm>
            <a:off x="8056559" y="5314638"/>
            <a:ext cx="242887" cy="239713"/>
            <a:chOff x="5503863" y="5299075"/>
            <a:chExt cx="242887" cy="239713"/>
          </a:xfrm>
        </p:grpSpPr>
        <p:sp>
          <p:nvSpPr>
            <p:cNvPr id="207" name="AutoShape 21"/>
            <p:cNvSpPr>
              <a:spLocks noChangeAspect="1" noChangeArrowheads="1" noTextEdit="1"/>
            </p:cNvSpPr>
            <p:nvPr/>
          </p:nvSpPr>
          <p:spPr bwMode="auto">
            <a:xfrm>
              <a:off x="5503863" y="5299075"/>
              <a:ext cx="242887"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23"/>
            <p:cNvSpPr>
              <a:spLocks/>
            </p:cNvSpPr>
            <p:nvPr/>
          </p:nvSpPr>
          <p:spPr bwMode="auto">
            <a:xfrm>
              <a:off x="5505450" y="5300663"/>
              <a:ext cx="241300" cy="238125"/>
            </a:xfrm>
            <a:custGeom>
              <a:avLst/>
              <a:gdLst>
                <a:gd name="T0" fmla="*/ 0 w 152"/>
                <a:gd name="T1" fmla="*/ 75 h 150"/>
                <a:gd name="T2" fmla="*/ 1 w 152"/>
                <a:gd name="T3" fmla="*/ 59 h 150"/>
                <a:gd name="T4" fmla="*/ 5 w 152"/>
                <a:gd name="T5" fmla="*/ 46 h 150"/>
                <a:gd name="T6" fmla="*/ 13 w 152"/>
                <a:gd name="T7" fmla="*/ 33 h 150"/>
                <a:gd name="T8" fmla="*/ 22 w 152"/>
                <a:gd name="T9" fmla="*/ 22 h 150"/>
                <a:gd name="T10" fmla="*/ 33 w 152"/>
                <a:gd name="T11" fmla="*/ 12 h 150"/>
                <a:gd name="T12" fmla="*/ 46 w 152"/>
                <a:gd name="T13" fmla="*/ 5 h 150"/>
                <a:gd name="T14" fmla="*/ 60 w 152"/>
                <a:gd name="T15" fmla="*/ 1 h 150"/>
                <a:gd name="T16" fmla="*/ 76 w 152"/>
                <a:gd name="T17" fmla="*/ 0 h 150"/>
                <a:gd name="T18" fmla="*/ 91 w 152"/>
                <a:gd name="T19" fmla="*/ 1 h 150"/>
                <a:gd name="T20" fmla="*/ 105 w 152"/>
                <a:gd name="T21" fmla="*/ 5 h 150"/>
                <a:gd name="T22" fmla="*/ 118 w 152"/>
                <a:gd name="T23" fmla="*/ 12 h 150"/>
                <a:gd name="T24" fmla="*/ 129 w 152"/>
                <a:gd name="T25" fmla="*/ 22 h 150"/>
                <a:gd name="T26" fmla="*/ 138 w 152"/>
                <a:gd name="T27" fmla="*/ 33 h 150"/>
                <a:gd name="T28" fmla="*/ 146 w 152"/>
                <a:gd name="T29" fmla="*/ 46 h 150"/>
                <a:gd name="T30" fmla="*/ 150 w 152"/>
                <a:gd name="T31" fmla="*/ 59 h 150"/>
                <a:gd name="T32" fmla="*/ 152 w 152"/>
                <a:gd name="T33" fmla="*/ 75 h 150"/>
                <a:gd name="T34" fmla="*/ 150 w 152"/>
                <a:gd name="T35" fmla="*/ 90 h 150"/>
                <a:gd name="T36" fmla="*/ 146 w 152"/>
                <a:gd name="T37" fmla="*/ 103 h 150"/>
                <a:gd name="T38" fmla="*/ 138 w 152"/>
                <a:gd name="T39" fmla="*/ 117 h 150"/>
                <a:gd name="T40" fmla="*/ 129 w 152"/>
                <a:gd name="T41" fmla="*/ 127 h 150"/>
                <a:gd name="T42" fmla="*/ 118 w 152"/>
                <a:gd name="T43" fmla="*/ 137 h 150"/>
                <a:gd name="T44" fmla="*/ 105 w 152"/>
                <a:gd name="T45" fmla="*/ 144 h 150"/>
                <a:gd name="T46" fmla="*/ 91 w 152"/>
                <a:gd name="T47" fmla="*/ 148 h 150"/>
                <a:gd name="T48" fmla="*/ 76 w 152"/>
                <a:gd name="T49" fmla="*/ 150 h 150"/>
                <a:gd name="T50" fmla="*/ 60 w 152"/>
                <a:gd name="T51" fmla="*/ 148 h 150"/>
                <a:gd name="T52" fmla="*/ 46 w 152"/>
                <a:gd name="T53" fmla="*/ 144 h 150"/>
                <a:gd name="T54" fmla="*/ 33 w 152"/>
                <a:gd name="T55" fmla="*/ 137 h 150"/>
                <a:gd name="T56" fmla="*/ 22 w 152"/>
                <a:gd name="T57" fmla="*/ 127 h 150"/>
                <a:gd name="T58" fmla="*/ 13 w 152"/>
                <a:gd name="T59" fmla="*/ 117 h 150"/>
                <a:gd name="T60" fmla="*/ 5 w 152"/>
                <a:gd name="T61" fmla="*/ 103 h 150"/>
                <a:gd name="T62" fmla="*/ 1 w 152"/>
                <a:gd name="T63" fmla="*/ 90 h 150"/>
                <a:gd name="T64" fmla="*/ 0 w 152"/>
                <a:gd name="T6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150">
                  <a:moveTo>
                    <a:pt x="0" y="75"/>
                  </a:moveTo>
                  <a:lnTo>
                    <a:pt x="1" y="59"/>
                  </a:lnTo>
                  <a:lnTo>
                    <a:pt x="5" y="46"/>
                  </a:lnTo>
                  <a:lnTo>
                    <a:pt x="13" y="33"/>
                  </a:lnTo>
                  <a:lnTo>
                    <a:pt x="22" y="22"/>
                  </a:lnTo>
                  <a:lnTo>
                    <a:pt x="33" y="12"/>
                  </a:lnTo>
                  <a:lnTo>
                    <a:pt x="46" y="5"/>
                  </a:lnTo>
                  <a:lnTo>
                    <a:pt x="60" y="1"/>
                  </a:lnTo>
                  <a:lnTo>
                    <a:pt x="76" y="0"/>
                  </a:lnTo>
                  <a:lnTo>
                    <a:pt x="91" y="1"/>
                  </a:lnTo>
                  <a:lnTo>
                    <a:pt x="105" y="5"/>
                  </a:lnTo>
                  <a:lnTo>
                    <a:pt x="118" y="12"/>
                  </a:lnTo>
                  <a:lnTo>
                    <a:pt x="129" y="22"/>
                  </a:lnTo>
                  <a:lnTo>
                    <a:pt x="138" y="33"/>
                  </a:lnTo>
                  <a:lnTo>
                    <a:pt x="146" y="46"/>
                  </a:lnTo>
                  <a:lnTo>
                    <a:pt x="150" y="59"/>
                  </a:lnTo>
                  <a:lnTo>
                    <a:pt x="152" y="75"/>
                  </a:lnTo>
                  <a:lnTo>
                    <a:pt x="150" y="90"/>
                  </a:lnTo>
                  <a:lnTo>
                    <a:pt x="146" y="103"/>
                  </a:lnTo>
                  <a:lnTo>
                    <a:pt x="138" y="117"/>
                  </a:lnTo>
                  <a:lnTo>
                    <a:pt x="129" y="127"/>
                  </a:lnTo>
                  <a:lnTo>
                    <a:pt x="118" y="137"/>
                  </a:lnTo>
                  <a:lnTo>
                    <a:pt x="105" y="144"/>
                  </a:lnTo>
                  <a:lnTo>
                    <a:pt x="91" y="148"/>
                  </a:lnTo>
                  <a:lnTo>
                    <a:pt x="76" y="150"/>
                  </a:lnTo>
                  <a:lnTo>
                    <a:pt x="60" y="148"/>
                  </a:lnTo>
                  <a:lnTo>
                    <a:pt x="46" y="144"/>
                  </a:lnTo>
                  <a:lnTo>
                    <a:pt x="33" y="137"/>
                  </a:lnTo>
                  <a:lnTo>
                    <a:pt x="22" y="127"/>
                  </a:lnTo>
                  <a:lnTo>
                    <a:pt x="13" y="117"/>
                  </a:lnTo>
                  <a:lnTo>
                    <a:pt x="5" y="103"/>
                  </a:lnTo>
                  <a:lnTo>
                    <a:pt x="1" y="90"/>
                  </a:lnTo>
                  <a:lnTo>
                    <a:pt x="0"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24"/>
            <p:cNvSpPr>
              <a:spLocks/>
            </p:cNvSpPr>
            <p:nvPr/>
          </p:nvSpPr>
          <p:spPr bwMode="auto">
            <a:xfrm>
              <a:off x="5505450" y="5300663"/>
              <a:ext cx="241300" cy="238125"/>
            </a:xfrm>
            <a:custGeom>
              <a:avLst/>
              <a:gdLst>
                <a:gd name="T0" fmla="*/ 0 w 152"/>
                <a:gd name="T1" fmla="*/ 75 h 150"/>
                <a:gd name="T2" fmla="*/ 1 w 152"/>
                <a:gd name="T3" fmla="*/ 59 h 150"/>
                <a:gd name="T4" fmla="*/ 5 w 152"/>
                <a:gd name="T5" fmla="*/ 46 h 150"/>
                <a:gd name="T6" fmla="*/ 13 w 152"/>
                <a:gd name="T7" fmla="*/ 33 h 150"/>
                <a:gd name="T8" fmla="*/ 22 w 152"/>
                <a:gd name="T9" fmla="*/ 22 h 150"/>
                <a:gd name="T10" fmla="*/ 33 w 152"/>
                <a:gd name="T11" fmla="*/ 12 h 150"/>
                <a:gd name="T12" fmla="*/ 46 w 152"/>
                <a:gd name="T13" fmla="*/ 5 h 150"/>
                <a:gd name="T14" fmla="*/ 60 w 152"/>
                <a:gd name="T15" fmla="*/ 1 h 150"/>
                <a:gd name="T16" fmla="*/ 76 w 152"/>
                <a:gd name="T17" fmla="*/ 0 h 150"/>
                <a:gd name="T18" fmla="*/ 91 w 152"/>
                <a:gd name="T19" fmla="*/ 1 h 150"/>
                <a:gd name="T20" fmla="*/ 105 w 152"/>
                <a:gd name="T21" fmla="*/ 5 h 150"/>
                <a:gd name="T22" fmla="*/ 118 w 152"/>
                <a:gd name="T23" fmla="*/ 12 h 150"/>
                <a:gd name="T24" fmla="*/ 129 w 152"/>
                <a:gd name="T25" fmla="*/ 22 h 150"/>
                <a:gd name="T26" fmla="*/ 138 w 152"/>
                <a:gd name="T27" fmla="*/ 33 h 150"/>
                <a:gd name="T28" fmla="*/ 146 w 152"/>
                <a:gd name="T29" fmla="*/ 46 h 150"/>
                <a:gd name="T30" fmla="*/ 150 w 152"/>
                <a:gd name="T31" fmla="*/ 59 h 150"/>
                <a:gd name="T32" fmla="*/ 152 w 152"/>
                <a:gd name="T33" fmla="*/ 75 h 150"/>
                <a:gd name="T34" fmla="*/ 150 w 152"/>
                <a:gd name="T35" fmla="*/ 90 h 150"/>
                <a:gd name="T36" fmla="*/ 146 w 152"/>
                <a:gd name="T37" fmla="*/ 103 h 150"/>
                <a:gd name="T38" fmla="*/ 138 w 152"/>
                <a:gd name="T39" fmla="*/ 117 h 150"/>
                <a:gd name="T40" fmla="*/ 129 w 152"/>
                <a:gd name="T41" fmla="*/ 127 h 150"/>
                <a:gd name="T42" fmla="*/ 118 w 152"/>
                <a:gd name="T43" fmla="*/ 137 h 150"/>
                <a:gd name="T44" fmla="*/ 105 w 152"/>
                <a:gd name="T45" fmla="*/ 144 h 150"/>
                <a:gd name="T46" fmla="*/ 91 w 152"/>
                <a:gd name="T47" fmla="*/ 148 h 150"/>
                <a:gd name="T48" fmla="*/ 76 w 152"/>
                <a:gd name="T49" fmla="*/ 150 h 150"/>
                <a:gd name="T50" fmla="*/ 60 w 152"/>
                <a:gd name="T51" fmla="*/ 148 h 150"/>
                <a:gd name="T52" fmla="*/ 46 w 152"/>
                <a:gd name="T53" fmla="*/ 144 h 150"/>
                <a:gd name="T54" fmla="*/ 33 w 152"/>
                <a:gd name="T55" fmla="*/ 137 h 150"/>
                <a:gd name="T56" fmla="*/ 22 w 152"/>
                <a:gd name="T57" fmla="*/ 127 h 150"/>
                <a:gd name="T58" fmla="*/ 13 w 152"/>
                <a:gd name="T59" fmla="*/ 117 h 150"/>
                <a:gd name="T60" fmla="*/ 5 w 152"/>
                <a:gd name="T61" fmla="*/ 103 h 150"/>
                <a:gd name="T62" fmla="*/ 1 w 152"/>
                <a:gd name="T63" fmla="*/ 90 h 150"/>
                <a:gd name="T64" fmla="*/ 0 w 152"/>
                <a:gd name="T6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150">
                  <a:moveTo>
                    <a:pt x="0" y="75"/>
                  </a:moveTo>
                  <a:lnTo>
                    <a:pt x="1" y="59"/>
                  </a:lnTo>
                  <a:lnTo>
                    <a:pt x="5" y="46"/>
                  </a:lnTo>
                  <a:lnTo>
                    <a:pt x="13" y="33"/>
                  </a:lnTo>
                  <a:lnTo>
                    <a:pt x="22" y="22"/>
                  </a:lnTo>
                  <a:lnTo>
                    <a:pt x="33" y="12"/>
                  </a:lnTo>
                  <a:lnTo>
                    <a:pt x="46" y="5"/>
                  </a:lnTo>
                  <a:lnTo>
                    <a:pt x="60" y="1"/>
                  </a:lnTo>
                  <a:lnTo>
                    <a:pt x="76" y="0"/>
                  </a:lnTo>
                  <a:lnTo>
                    <a:pt x="91" y="1"/>
                  </a:lnTo>
                  <a:lnTo>
                    <a:pt x="105" y="5"/>
                  </a:lnTo>
                  <a:lnTo>
                    <a:pt x="118" y="12"/>
                  </a:lnTo>
                  <a:lnTo>
                    <a:pt x="129" y="22"/>
                  </a:lnTo>
                  <a:lnTo>
                    <a:pt x="138" y="33"/>
                  </a:lnTo>
                  <a:lnTo>
                    <a:pt x="146" y="46"/>
                  </a:lnTo>
                  <a:lnTo>
                    <a:pt x="150" y="59"/>
                  </a:lnTo>
                  <a:lnTo>
                    <a:pt x="152" y="75"/>
                  </a:lnTo>
                  <a:lnTo>
                    <a:pt x="150" y="90"/>
                  </a:lnTo>
                  <a:lnTo>
                    <a:pt x="146" y="103"/>
                  </a:lnTo>
                  <a:lnTo>
                    <a:pt x="138" y="117"/>
                  </a:lnTo>
                  <a:lnTo>
                    <a:pt x="129" y="127"/>
                  </a:lnTo>
                  <a:lnTo>
                    <a:pt x="118" y="137"/>
                  </a:lnTo>
                  <a:lnTo>
                    <a:pt x="105" y="144"/>
                  </a:lnTo>
                  <a:lnTo>
                    <a:pt x="91" y="148"/>
                  </a:lnTo>
                  <a:lnTo>
                    <a:pt x="76" y="150"/>
                  </a:lnTo>
                  <a:lnTo>
                    <a:pt x="60" y="148"/>
                  </a:lnTo>
                  <a:lnTo>
                    <a:pt x="46" y="144"/>
                  </a:lnTo>
                  <a:lnTo>
                    <a:pt x="33" y="137"/>
                  </a:lnTo>
                  <a:lnTo>
                    <a:pt x="22" y="127"/>
                  </a:lnTo>
                  <a:lnTo>
                    <a:pt x="13" y="117"/>
                  </a:lnTo>
                  <a:lnTo>
                    <a:pt x="5" y="103"/>
                  </a:lnTo>
                  <a:lnTo>
                    <a:pt x="1" y="90"/>
                  </a:lnTo>
                  <a:lnTo>
                    <a:pt x="0" y="75"/>
                  </a:lnTo>
                </a:path>
              </a:pathLst>
            </a:custGeom>
            <a:solidFill>
              <a:schemeClr val="bg1"/>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209"/>
            <p:cNvSpPr>
              <a:spLocks/>
            </p:cNvSpPr>
            <p:nvPr/>
          </p:nvSpPr>
          <p:spPr bwMode="auto">
            <a:xfrm>
              <a:off x="5561013" y="5354638"/>
              <a:ext cx="130175" cy="128588"/>
            </a:xfrm>
            <a:custGeom>
              <a:avLst/>
              <a:gdLst>
                <a:gd name="T0" fmla="*/ 0 w 82"/>
                <a:gd name="T1" fmla="*/ 41 h 81"/>
                <a:gd name="T2" fmla="*/ 0 w 82"/>
                <a:gd name="T3" fmla="*/ 32 h 81"/>
                <a:gd name="T4" fmla="*/ 4 w 82"/>
                <a:gd name="T5" fmla="*/ 24 h 81"/>
                <a:gd name="T6" fmla="*/ 7 w 82"/>
                <a:gd name="T7" fmla="*/ 18 h 81"/>
                <a:gd name="T8" fmla="*/ 12 w 82"/>
                <a:gd name="T9" fmla="*/ 12 h 81"/>
                <a:gd name="T10" fmla="*/ 18 w 82"/>
                <a:gd name="T11" fmla="*/ 6 h 81"/>
                <a:gd name="T12" fmla="*/ 24 w 82"/>
                <a:gd name="T13" fmla="*/ 3 h 81"/>
                <a:gd name="T14" fmla="*/ 33 w 82"/>
                <a:gd name="T15" fmla="*/ 0 h 81"/>
                <a:gd name="T16" fmla="*/ 41 w 82"/>
                <a:gd name="T17" fmla="*/ 0 h 81"/>
                <a:gd name="T18" fmla="*/ 48 w 82"/>
                <a:gd name="T19" fmla="*/ 0 h 81"/>
                <a:gd name="T20" fmla="*/ 57 w 82"/>
                <a:gd name="T21" fmla="*/ 3 h 81"/>
                <a:gd name="T22" fmla="*/ 63 w 82"/>
                <a:gd name="T23" fmla="*/ 6 h 81"/>
                <a:gd name="T24" fmla="*/ 69 w 82"/>
                <a:gd name="T25" fmla="*/ 12 h 81"/>
                <a:gd name="T26" fmla="*/ 74 w 82"/>
                <a:gd name="T27" fmla="*/ 18 h 81"/>
                <a:gd name="T28" fmla="*/ 77 w 82"/>
                <a:gd name="T29" fmla="*/ 24 h 81"/>
                <a:gd name="T30" fmla="*/ 81 w 82"/>
                <a:gd name="T31" fmla="*/ 32 h 81"/>
                <a:gd name="T32" fmla="*/ 82 w 82"/>
                <a:gd name="T33" fmla="*/ 41 h 81"/>
                <a:gd name="T34" fmla="*/ 81 w 82"/>
                <a:gd name="T35" fmla="*/ 48 h 81"/>
                <a:gd name="T36" fmla="*/ 77 w 82"/>
                <a:gd name="T37" fmla="*/ 56 h 81"/>
                <a:gd name="T38" fmla="*/ 74 w 82"/>
                <a:gd name="T39" fmla="*/ 62 h 81"/>
                <a:gd name="T40" fmla="*/ 69 w 82"/>
                <a:gd name="T41" fmla="*/ 68 h 81"/>
                <a:gd name="T42" fmla="*/ 63 w 82"/>
                <a:gd name="T43" fmla="*/ 74 h 81"/>
                <a:gd name="T44" fmla="*/ 57 w 82"/>
                <a:gd name="T45" fmla="*/ 77 h 81"/>
                <a:gd name="T46" fmla="*/ 48 w 82"/>
                <a:gd name="T47" fmla="*/ 80 h 81"/>
                <a:gd name="T48" fmla="*/ 41 w 82"/>
                <a:gd name="T49" fmla="*/ 81 h 81"/>
                <a:gd name="T50" fmla="*/ 33 w 82"/>
                <a:gd name="T51" fmla="*/ 80 h 81"/>
                <a:gd name="T52" fmla="*/ 24 w 82"/>
                <a:gd name="T53" fmla="*/ 77 h 81"/>
                <a:gd name="T54" fmla="*/ 18 w 82"/>
                <a:gd name="T55" fmla="*/ 74 h 81"/>
                <a:gd name="T56" fmla="*/ 12 w 82"/>
                <a:gd name="T57" fmla="*/ 68 h 81"/>
                <a:gd name="T58" fmla="*/ 7 w 82"/>
                <a:gd name="T59" fmla="*/ 62 h 81"/>
                <a:gd name="T60" fmla="*/ 4 w 82"/>
                <a:gd name="T61" fmla="*/ 56 h 81"/>
                <a:gd name="T62" fmla="*/ 0 w 82"/>
                <a:gd name="T63" fmla="*/ 48 h 81"/>
                <a:gd name="T64" fmla="*/ 0 w 82"/>
                <a:gd name="T6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1">
                  <a:moveTo>
                    <a:pt x="0" y="41"/>
                  </a:moveTo>
                  <a:lnTo>
                    <a:pt x="0" y="32"/>
                  </a:lnTo>
                  <a:lnTo>
                    <a:pt x="4" y="24"/>
                  </a:lnTo>
                  <a:lnTo>
                    <a:pt x="7" y="18"/>
                  </a:lnTo>
                  <a:lnTo>
                    <a:pt x="12" y="12"/>
                  </a:lnTo>
                  <a:lnTo>
                    <a:pt x="18" y="6"/>
                  </a:lnTo>
                  <a:lnTo>
                    <a:pt x="24" y="3"/>
                  </a:lnTo>
                  <a:lnTo>
                    <a:pt x="33" y="0"/>
                  </a:lnTo>
                  <a:lnTo>
                    <a:pt x="41" y="0"/>
                  </a:lnTo>
                  <a:lnTo>
                    <a:pt x="48" y="0"/>
                  </a:lnTo>
                  <a:lnTo>
                    <a:pt x="57" y="3"/>
                  </a:lnTo>
                  <a:lnTo>
                    <a:pt x="63" y="6"/>
                  </a:lnTo>
                  <a:lnTo>
                    <a:pt x="69" y="12"/>
                  </a:lnTo>
                  <a:lnTo>
                    <a:pt x="74" y="18"/>
                  </a:lnTo>
                  <a:lnTo>
                    <a:pt x="77" y="24"/>
                  </a:lnTo>
                  <a:lnTo>
                    <a:pt x="81" y="32"/>
                  </a:lnTo>
                  <a:lnTo>
                    <a:pt x="82" y="41"/>
                  </a:lnTo>
                  <a:lnTo>
                    <a:pt x="81" y="48"/>
                  </a:lnTo>
                  <a:lnTo>
                    <a:pt x="77" y="56"/>
                  </a:lnTo>
                  <a:lnTo>
                    <a:pt x="74" y="62"/>
                  </a:lnTo>
                  <a:lnTo>
                    <a:pt x="69" y="68"/>
                  </a:lnTo>
                  <a:lnTo>
                    <a:pt x="63" y="74"/>
                  </a:lnTo>
                  <a:lnTo>
                    <a:pt x="57" y="77"/>
                  </a:lnTo>
                  <a:lnTo>
                    <a:pt x="48" y="80"/>
                  </a:lnTo>
                  <a:lnTo>
                    <a:pt x="41" y="81"/>
                  </a:lnTo>
                  <a:lnTo>
                    <a:pt x="33" y="80"/>
                  </a:lnTo>
                  <a:lnTo>
                    <a:pt x="24" y="77"/>
                  </a:lnTo>
                  <a:lnTo>
                    <a:pt x="18" y="74"/>
                  </a:lnTo>
                  <a:lnTo>
                    <a:pt x="12" y="68"/>
                  </a:lnTo>
                  <a:lnTo>
                    <a:pt x="7" y="62"/>
                  </a:lnTo>
                  <a:lnTo>
                    <a:pt x="4" y="56"/>
                  </a:lnTo>
                  <a:lnTo>
                    <a:pt x="0" y="48"/>
                  </a:lnTo>
                  <a:lnTo>
                    <a:pt x="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210"/>
            <p:cNvSpPr>
              <a:spLocks/>
            </p:cNvSpPr>
            <p:nvPr/>
          </p:nvSpPr>
          <p:spPr bwMode="auto">
            <a:xfrm>
              <a:off x="5561013" y="5354638"/>
              <a:ext cx="130175" cy="128588"/>
            </a:xfrm>
            <a:custGeom>
              <a:avLst/>
              <a:gdLst>
                <a:gd name="T0" fmla="*/ 0 w 82"/>
                <a:gd name="T1" fmla="*/ 41 h 81"/>
                <a:gd name="T2" fmla="*/ 0 w 82"/>
                <a:gd name="T3" fmla="*/ 32 h 81"/>
                <a:gd name="T4" fmla="*/ 4 w 82"/>
                <a:gd name="T5" fmla="*/ 24 h 81"/>
                <a:gd name="T6" fmla="*/ 7 w 82"/>
                <a:gd name="T7" fmla="*/ 18 h 81"/>
                <a:gd name="T8" fmla="*/ 12 w 82"/>
                <a:gd name="T9" fmla="*/ 12 h 81"/>
                <a:gd name="T10" fmla="*/ 18 w 82"/>
                <a:gd name="T11" fmla="*/ 6 h 81"/>
                <a:gd name="T12" fmla="*/ 24 w 82"/>
                <a:gd name="T13" fmla="*/ 3 h 81"/>
                <a:gd name="T14" fmla="*/ 33 w 82"/>
                <a:gd name="T15" fmla="*/ 0 h 81"/>
                <a:gd name="T16" fmla="*/ 41 w 82"/>
                <a:gd name="T17" fmla="*/ 0 h 81"/>
                <a:gd name="T18" fmla="*/ 48 w 82"/>
                <a:gd name="T19" fmla="*/ 0 h 81"/>
                <a:gd name="T20" fmla="*/ 57 w 82"/>
                <a:gd name="T21" fmla="*/ 3 h 81"/>
                <a:gd name="T22" fmla="*/ 63 w 82"/>
                <a:gd name="T23" fmla="*/ 6 h 81"/>
                <a:gd name="T24" fmla="*/ 69 w 82"/>
                <a:gd name="T25" fmla="*/ 12 h 81"/>
                <a:gd name="T26" fmla="*/ 74 w 82"/>
                <a:gd name="T27" fmla="*/ 18 h 81"/>
                <a:gd name="T28" fmla="*/ 77 w 82"/>
                <a:gd name="T29" fmla="*/ 24 h 81"/>
                <a:gd name="T30" fmla="*/ 81 w 82"/>
                <a:gd name="T31" fmla="*/ 32 h 81"/>
                <a:gd name="T32" fmla="*/ 82 w 82"/>
                <a:gd name="T33" fmla="*/ 41 h 81"/>
                <a:gd name="T34" fmla="*/ 81 w 82"/>
                <a:gd name="T35" fmla="*/ 48 h 81"/>
                <a:gd name="T36" fmla="*/ 77 w 82"/>
                <a:gd name="T37" fmla="*/ 56 h 81"/>
                <a:gd name="T38" fmla="*/ 74 w 82"/>
                <a:gd name="T39" fmla="*/ 62 h 81"/>
                <a:gd name="T40" fmla="*/ 69 w 82"/>
                <a:gd name="T41" fmla="*/ 68 h 81"/>
                <a:gd name="T42" fmla="*/ 63 w 82"/>
                <a:gd name="T43" fmla="*/ 74 h 81"/>
                <a:gd name="T44" fmla="*/ 57 w 82"/>
                <a:gd name="T45" fmla="*/ 77 h 81"/>
                <a:gd name="T46" fmla="*/ 48 w 82"/>
                <a:gd name="T47" fmla="*/ 80 h 81"/>
                <a:gd name="T48" fmla="*/ 41 w 82"/>
                <a:gd name="T49" fmla="*/ 81 h 81"/>
                <a:gd name="T50" fmla="*/ 33 w 82"/>
                <a:gd name="T51" fmla="*/ 80 h 81"/>
                <a:gd name="T52" fmla="*/ 24 w 82"/>
                <a:gd name="T53" fmla="*/ 77 h 81"/>
                <a:gd name="T54" fmla="*/ 18 w 82"/>
                <a:gd name="T55" fmla="*/ 74 h 81"/>
                <a:gd name="T56" fmla="*/ 12 w 82"/>
                <a:gd name="T57" fmla="*/ 68 h 81"/>
                <a:gd name="T58" fmla="*/ 7 w 82"/>
                <a:gd name="T59" fmla="*/ 62 h 81"/>
                <a:gd name="T60" fmla="*/ 4 w 82"/>
                <a:gd name="T61" fmla="*/ 56 h 81"/>
                <a:gd name="T62" fmla="*/ 0 w 82"/>
                <a:gd name="T63" fmla="*/ 48 h 81"/>
                <a:gd name="T64" fmla="*/ 0 w 82"/>
                <a:gd name="T6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1">
                  <a:moveTo>
                    <a:pt x="0" y="41"/>
                  </a:moveTo>
                  <a:lnTo>
                    <a:pt x="0" y="32"/>
                  </a:lnTo>
                  <a:lnTo>
                    <a:pt x="4" y="24"/>
                  </a:lnTo>
                  <a:lnTo>
                    <a:pt x="7" y="18"/>
                  </a:lnTo>
                  <a:lnTo>
                    <a:pt x="12" y="12"/>
                  </a:lnTo>
                  <a:lnTo>
                    <a:pt x="18" y="6"/>
                  </a:lnTo>
                  <a:lnTo>
                    <a:pt x="24" y="3"/>
                  </a:lnTo>
                  <a:lnTo>
                    <a:pt x="33" y="0"/>
                  </a:lnTo>
                  <a:lnTo>
                    <a:pt x="41" y="0"/>
                  </a:lnTo>
                  <a:lnTo>
                    <a:pt x="48" y="0"/>
                  </a:lnTo>
                  <a:lnTo>
                    <a:pt x="57" y="3"/>
                  </a:lnTo>
                  <a:lnTo>
                    <a:pt x="63" y="6"/>
                  </a:lnTo>
                  <a:lnTo>
                    <a:pt x="69" y="12"/>
                  </a:lnTo>
                  <a:lnTo>
                    <a:pt x="74" y="18"/>
                  </a:lnTo>
                  <a:lnTo>
                    <a:pt x="77" y="24"/>
                  </a:lnTo>
                  <a:lnTo>
                    <a:pt x="81" y="32"/>
                  </a:lnTo>
                  <a:lnTo>
                    <a:pt x="82" y="41"/>
                  </a:lnTo>
                  <a:lnTo>
                    <a:pt x="81" y="48"/>
                  </a:lnTo>
                  <a:lnTo>
                    <a:pt x="77" y="56"/>
                  </a:lnTo>
                  <a:lnTo>
                    <a:pt x="74" y="62"/>
                  </a:lnTo>
                  <a:lnTo>
                    <a:pt x="69" y="68"/>
                  </a:lnTo>
                  <a:lnTo>
                    <a:pt x="63" y="74"/>
                  </a:lnTo>
                  <a:lnTo>
                    <a:pt x="57" y="77"/>
                  </a:lnTo>
                  <a:lnTo>
                    <a:pt x="48" y="80"/>
                  </a:lnTo>
                  <a:lnTo>
                    <a:pt x="41" y="81"/>
                  </a:lnTo>
                  <a:lnTo>
                    <a:pt x="33" y="80"/>
                  </a:lnTo>
                  <a:lnTo>
                    <a:pt x="24" y="77"/>
                  </a:lnTo>
                  <a:lnTo>
                    <a:pt x="18" y="74"/>
                  </a:lnTo>
                  <a:lnTo>
                    <a:pt x="12" y="68"/>
                  </a:lnTo>
                  <a:lnTo>
                    <a:pt x="7" y="62"/>
                  </a:lnTo>
                  <a:lnTo>
                    <a:pt x="4" y="56"/>
                  </a:lnTo>
                  <a:lnTo>
                    <a:pt x="0" y="48"/>
                  </a:lnTo>
                  <a:lnTo>
                    <a:pt x="0" y="41"/>
                  </a:lnTo>
                </a:path>
              </a:pathLst>
            </a:custGeom>
            <a:solidFill>
              <a:schemeClr val="bg1"/>
            </a:solidFill>
            <a:ln w="635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55" name="Group 454"/>
          <p:cNvGrpSpPr/>
          <p:nvPr/>
        </p:nvGrpSpPr>
        <p:grpSpPr>
          <a:xfrm>
            <a:off x="8059733" y="5564391"/>
            <a:ext cx="236538" cy="238125"/>
            <a:chOff x="5527675" y="5599113"/>
            <a:chExt cx="236538" cy="238125"/>
          </a:xfrm>
        </p:grpSpPr>
        <p:sp>
          <p:nvSpPr>
            <p:cNvPr id="450" name="AutoShape 28"/>
            <p:cNvSpPr>
              <a:spLocks noChangeAspect="1" noChangeArrowheads="1" noTextEdit="1"/>
            </p:cNvSpPr>
            <p:nvPr/>
          </p:nvSpPr>
          <p:spPr bwMode="auto">
            <a:xfrm>
              <a:off x="5527675" y="5599113"/>
              <a:ext cx="2365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Freeform 30"/>
            <p:cNvSpPr>
              <a:spLocks/>
            </p:cNvSpPr>
            <p:nvPr/>
          </p:nvSpPr>
          <p:spPr bwMode="auto">
            <a:xfrm>
              <a:off x="5534025" y="5605463"/>
              <a:ext cx="225425" cy="227013"/>
            </a:xfrm>
            <a:custGeom>
              <a:avLst/>
              <a:gdLst>
                <a:gd name="T0" fmla="*/ 0 w 284"/>
                <a:gd name="T1" fmla="*/ 143 h 286"/>
                <a:gd name="T2" fmla="*/ 2 w 284"/>
                <a:gd name="T3" fmla="*/ 114 h 286"/>
                <a:gd name="T4" fmla="*/ 10 w 284"/>
                <a:gd name="T5" fmla="*/ 86 h 286"/>
                <a:gd name="T6" fmla="*/ 23 w 284"/>
                <a:gd name="T7" fmla="*/ 63 h 286"/>
                <a:gd name="T8" fmla="*/ 41 w 284"/>
                <a:gd name="T9" fmla="*/ 41 h 286"/>
                <a:gd name="T10" fmla="*/ 63 w 284"/>
                <a:gd name="T11" fmla="*/ 23 h 286"/>
                <a:gd name="T12" fmla="*/ 86 w 284"/>
                <a:gd name="T13" fmla="*/ 10 h 286"/>
                <a:gd name="T14" fmla="*/ 112 w 284"/>
                <a:gd name="T15" fmla="*/ 2 h 286"/>
                <a:gd name="T16" fmla="*/ 141 w 284"/>
                <a:gd name="T17" fmla="*/ 0 h 286"/>
                <a:gd name="T18" fmla="*/ 170 w 284"/>
                <a:gd name="T19" fmla="*/ 2 h 286"/>
                <a:gd name="T20" fmla="*/ 196 w 284"/>
                <a:gd name="T21" fmla="*/ 10 h 286"/>
                <a:gd name="T22" fmla="*/ 221 w 284"/>
                <a:gd name="T23" fmla="*/ 23 h 286"/>
                <a:gd name="T24" fmla="*/ 241 w 284"/>
                <a:gd name="T25" fmla="*/ 41 h 286"/>
                <a:gd name="T26" fmla="*/ 259 w 284"/>
                <a:gd name="T27" fmla="*/ 63 h 286"/>
                <a:gd name="T28" fmla="*/ 272 w 284"/>
                <a:gd name="T29" fmla="*/ 86 h 286"/>
                <a:gd name="T30" fmla="*/ 280 w 284"/>
                <a:gd name="T31" fmla="*/ 114 h 286"/>
                <a:gd name="T32" fmla="*/ 284 w 284"/>
                <a:gd name="T33" fmla="*/ 143 h 286"/>
                <a:gd name="T34" fmla="*/ 280 w 284"/>
                <a:gd name="T35" fmla="*/ 170 h 286"/>
                <a:gd name="T36" fmla="*/ 272 w 284"/>
                <a:gd name="T37" fmla="*/ 198 h 286"/>
                <a:gd name="T38" fmla="*/ 259 w 284"/>
                <a:gd name="T39" fmla="*/ 221 h 286"/>
                <a:gd name="T40" fmla="*/ 241 w 284"/>
                <a:gd name="T41" fmla="*/ 243 h 286"/>
                <a:gd name="T42" fmla="*/ 221 w 284"/>
                <a:gd name="T43" fmla="*/ 261 h 286"/>
                <a:gd name="T44" fmla="*/ 196 w 284"/>
                <a:gd name="T45" fmla="*/ 274 h 286"/>
                <a:gd name="T46" fmla="*/ 170 w 284"/>
                <a:gd name="T47" fmla="*/ 282 h 286"/>
                <a:gd name="T48" fmla="*/ 141 w 284"/>
                <a:gd name="T49" fmla="*/ 286 h 286"/>
                <a:gd name="T50" fmla="*/ 112 w 284"/>
                <a:gd name="T51" fmla="*/ 282 h 286"/>
                <a:gd name="T52" fmla="*/ 86 w 284"/>
                <a:gd name="T53" fmla="*/ 274 h 286"/>
                <a:gd name="T54" fmla="*/ 63 w 284"/>
                <a:gd name="T55" fmla="*/ 261 h 286"/>
                <a:gd name="T56" fmla="*/ 41 w 284"/>
                <a:gd name="T57" fmla="*/ 243 h 286"/>
                <a:gd name="T58" fmla="*/ 23 w 284"/>
                <a:gd name="T59" fmla="*/ 221 h 286"/>
                <a:gd name="T60" fmla="*/ 10 w 284"/>
                <a:gd name="T61" fmla="*/ 198 h 286"/>
                <a:gd name="T62" fmla="*/ 2 w 284"/>
                <a:gd name="T63" fmla="*/ 170 h 286"/>
                <a:gd name="T64" fmla="*/ 0 w 284"/>
                <a:gd name="T6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4" h="286">
                  <a:moveTo>
                    <a:pt x="0" y="143"/>
                  </a:moveTo>
                  <a:lnTo>
                    <a:pt x="2" y="114"/>
                  </a:lnTo>
                  <a:lnTo>
                    <a:pt x="10" y="86"/>
                  </a:lnTo>
                  <a:lnTo>
                    <a:pt x="23" y="63"/>
                  </a:lnTo>
                  <a:lnTo>
                    <a:pt x="41" y="41"/>
                  </a:lnTo>
                  <a:lnTo>
                    <a:pt x="63" y="23"/>
                  </a:lnTo>
                  <a:lnTo>
                    <a:pt x="86" y="10"/>
                  </a:lnTo>
                  <a:lnTo>
                    <a:pt x="112" y="2"/>
                  </a:lnTo>
                  <a:lnTo>
                    <a:pt x="141" y="0"/>
                  </a:lnTo>
                  <a:lnTo>
                    <a:pt x="170" y="2"/>
                  </a:lnTo>
                  <a:lnTo>
                    <a:pt x="196" y="10"/>
                  </a:lnTo>
                  <a:lnTo>
                    <a:pt x="221" y="23"/>
                  </a:lnTo>
                  <a:lnTo>
                    <a:pt x="241" y="41"/>
                  </a:lnTo>
                  <a:lnTo>
                    <a:pt x="259" y="63"/>
                  </a:lnTo>
                  <a:lnTo>
                    <a:pt x="272" y="86"/>
                  </a:lnTo>
                  <a:lnTo>
                    <a:pt x="280" y="114"/>
                  </a:lnTo>
                  <a:lnTo>
                    <a:pt x="284" y="143"/>
                  </a:lnTo>
                  <a:lnTo>
                    <a:pt x="280" y="170"/>
                  </a:lnTo>
                  <a:lnTo>
                    <a:pt x="272" y="198"/>
                  </a:lnTo>
                  <a:lnTo>
                    <a:pt x="259" y="221"/>
                  </a:lnTo>
                  <a:lnTo>
                    <a:pt x="241" y="243"/>
                  </a:lnTo>
                  <a:lnTo>
                    <a:pt x="221" y="261"/>
                  </a:lnTo>
                  <a:lnTo>
                    <a:pt x="196" y="274"/>
                  </a:lnTo>
                  <a:lnTo>
                    <a:pt x="170" y="282"/>
                  </a:lnTo>
                  <a:lnTo>
                    <a:pt x="141" y="286"/>
                  </a:lnTo>
                  <a:lnTo>
                    <a:pt x="112" y="282"/>
                  </a:lnTo>
                  <a:lnTo>
                    <a:pt x="86" y="274"/>
                  </a:lnTo>
                  <a:lnTo>
                    <a:pt x="63" y="261"/>
                  </a:lnTo>
                  <a:lnTo>
                    <a:pt x="41" y="243"/>
                  </a:lnTo>
                  <a:lnTo>
                    <a:pt x="23" y="221"/>
                  </a:lnTo>
                  <a:lnTo>
                    <a:pt x="10" y="198"/>
                  </a:lnTo>
                  <a:lnTo>
                    <a:pt x="2" y="170"/>
                  </a:lnTo>
                  <a:lnTo>
                    <a:pt x="0" y="143"/>
                  </a:lnTo>
                  <a:close/>
                </a:path>
              </a:pathLst>
            </a:custGeom>
            <a:solidFill>
              <a:srgbClr val="548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Freeform 31"/>
            <p:cNvSpPr>
              <a:spLocks/>
            </p:cNvSpPr>
            <p:nvPr/>
          </p:nvSpPr>
          <p:spPr bwMode="auto">
            <a:xfrm>
              <a:off x="5534025" y="5605463"/>
              <a:ext cx="225425" cy="227013"/>
            </a:xfrm>
            <a:custGeom>
              <a:avLst/>
              <a:gdLst>
                <a:gd name="T0" fmla="*/ 0 w 284"/>
                <a:gd name="T1" fmla="*/ 143 h 286"/>
                <a:gd name="T2" fmla="*/ 2 w 284"/>
                <a:gd name="T3" fmla="*/ 114 h 286"/>
                <a:gd name="T4" fmla="*/ 10 w 284"/>
                <a:gd name="T5" fmla="*/ 86 h 286"/>
                <a:gd name="T6" fmla="*/ 23 w 284"/>
                <a:gd name="T7" fmla="*/ 63 h 286"/>
                <a:gd name="T8" fmla="*/ 41 w 284"/>
                <a:gd name="T9" fmla="*/ 41 h 286"/>
                <a:gd name="T10" fmla="*/ 63 w 284"/>
                <a:gd name="T11" fmla="*/ 23 h 286"/>
                <a:gd name="T12" fmla="*/ 86 w 284"/>
                <a:gd name="T13" fmla="*/ 10 h 286"/>
                <a:gd name="T14" fmla="*/ 112 w 284"/>
                <a:gd name="T15" fmla="*/ 2 h 286"/>
                <a:gd name="T16" fmla="*/ 141 w 284"/>
                <a:gd name="T17" fmla="*/ 0 h 286"/>
                <a:gd name="T18" fmla="*/ 170 w 284"/>
                <a:gd name="T19" fmla="*/ 2 h 286"/>
                <a:gd name="T20" fmla="*/ 196 w 284"/>
                <a:gd name="T21" fmla="*/ 10 h 286"/>
                <a:gd name="T22" fmla="*/ 221 w 284"/>
                <a:gd name="T23" fmla="*/ 23 h 286"/>
                <a:gd name="T24" fmla="*/ 241 w 284"/>
                <a:gd name="T25" fmla="*/ 41 h 286"/>
                <a:gd name="T26" fmla="*/ 259 w 284"/>
                <a:gd name="T27" fmla="*/ 63 h 286"/>
                <a:gd name="T28" fmla="*/ 272 w 284"/>
                <a:gd name="T29" fmla="*/ 86 h 286"/>
                <a:gd name="T30" fmla="*/ 280 w 284"/>
                <a:gd name="T31" fmla="*/ 114 h 286"/>
                <a:gd name="T32" fmla="*/ 284 w 284"/>
                <a:gd name="T33" fmla="*/ 143 h 286"/>
                <a:gd name="T34" fmla="*/ 280 w 284"/>
                <a:gd name="T35" fmla="*/ 170 h 286"/>
                <a:gd name="T36" fmla="*/ 272 w 284"/>
                <a:gd name="T37" fmla="*/ 198 h 286"/>
                <a:gd name="T38" fmla="*/ 259 w 284"/>
                <a:gd name="T39" fmla="*/ 221 h 286"/>
                <a:gd name="T40" fmla="*/ 241 w 284"/>
                <a:gd name="T41" fmla="*/ 243 h 286"/>
                <a:gd name="T42" fmla="*/ 221 w 284"/>
                <a:gd name="T43" fmla="*/ 261 h 286"/>
                <a:gd name="T44" fmla="*/ 196 w 284"/>
                <a:gd name="T45" fmla="*/ 274 h 286"/>
                <a:gd name="T46" fmla="*/ 170 w 284"/>
                <a:gd name="T47" fmla="*/ 282 h 286"/>
                <a:gd name="T48" fmla="*/ 141 w 284"/>
                <a:gd name="T49" fmla="*/ 286 h 286"/>
                <a:gd name="T50" fmla="*/ 112 w 284"/>
                <a:gd name="T51" fmla="*/ 282 h 286"/>
                <a:gd name="T52" fmla="*/ 86 w 284"/>
                <a:gd name="T53" fmla="*/ 274 h 286"/>
                <a:gd name="T54" fmla="*/ 63 w 284"/>
                <a:gd name="T55" fmla="*/ 261 h 286"/>
                <a:gd name="T56" fmla="*/ 41 w 284"/>
                <a:gd name="T57" fmla="*/ 243 h 286"/>
                <a:gd name="T58" fmla="*/ 23 w 284"/>
                <a:gd name="T59" fmla="*/ 221 h 286"/>
                <a:gd name="T60" fmla="*/ 10 w 284"/>
                <a:gd name="T61" fmla="*/ 198 h 286"/>
                <a:gd name="T62" fmla="*/ 2 w 284"/>
                <a:gd name="T63" fmla="*/ 170 h 286"/>
                <a:gd name="T64" fmla="*/ 0 w 284"/>
                <a:gd name="T6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4" h="286">
                  <a:moveTo>
                    <a:pt x="0" y="143"/>
                  </a:moveTo>
                  <a:lnTo>
                    <a:pt x="2" y="114"/>
                  </a:lnTo>
                  <a:lnTo>
                    <a:pt x="10" y="86"/>
                  </a:lnTo>
                  <a:lnTo>
                    <a:pt x="23" y="63"/>
                  </a:lnTo>
                  <a:lnTo>
                    <a:pt x="41" y="41"/>
                  </a:lnTo>
                  <a:lnTo>
                    <a:pt x="63" y="23"/>
                  </a:lnTo>
                  <a:lnTo>
                    <a:pt x="86" y="10"/>
                  </a:lnTo>
                  <a:lnTo>
                    <a:pt x="112" y="2"/>
                  </a:lnTo>
                  <a:lnTo>
                    <a:pt x="141" y="0"/>
                  </a:lnTo>
                  <a:lnTo>
                    <a:pt x="170" y="2"/>
                  </a:lnTo>
                  <a:lnTo>
                    <a:pt x="196" y="10"/>
                  </a:lnTo>
                  <a:lnTo>
                    <a:pt x="221" y="23"/>
                  </a:lnTo>
                  <a:lnTo>
                    <a:pt x="241" y="41"/>
                  </a:lnTo>
                  <a:lnTo>
                    <a:pt x="259" y="63"/>
                  </a:lnTo>
                  <a:lnTo>
                    <a:pt x="272" y="86"/>
                  </a:lnTo>
                  <a:lnTo>
                    <a:pt x="280" y="114"/>
                  </a:lnTo>
                  <a:lnTo>
                    <a:pt x="284" y="143"/>
                  </a:lnTo>
                  <a:lnTo>
                    <a:pt x="280" y="170"/>
                  </a:lnTo>
                  <a:lnTo>
                    <a:pt x="272" y="198"/>
                  </a:lnTo>
                  <a:lnTo>
                    <a:pt x="259" y="221"/>
                  </a:lnTo>
                  <a:lnTo>
                    <a:pt x="241" y="243"/>
                  </a:lnTo>
                  <a:lnTo>
                    <a:pt x="221" y="261"/>
                  </a:lnTo>
                  <a:lnTo>
                    <a:pt x="196" y="274"/>
                  </a:lnTo>
                  <a:lnTo>
                    <a:pt x="170" y="282"/>
                  </a:lnTo>
                  <a:lnTo>
                    <a:pt x="141" y="286"/>
                  </a:lnTo>
                  <a:lnTo>
                    <a:pt x="112" y="282"/>
                  </a:lnTo>
                  <a:lnTo>
                    <a:pt x="86" y="274"/>
                  </a:lnTo>
                  <a:lnTo>
                    <a:pt x="63" y="261"/>
                  </a:lnTo>
                  <a:lnTo>
                    <a:pt x="41" y="243"/>
                  </a:lnTo>
                  <a:lnTo>
                    <a:pt x="23" y="221"/>
                  </a:lnTo>
                  <a:lnTo>
                    <a:pt x="10" y="198"/>
                  </a:lnTo>
                  <a:lnTo>
                    <a:pt x="2" y="170"/>
                  </a:lnTo>
                  <a:lnTo>
                    <a:pt x="0" y="143"/>
                  </a:lnTo>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32"/>
            <p:cNvSpPr>
              <a:spLocks/>
            </p:cNvSpPr>
            <p:nvPr/>
          </p:nvSpPr>
          <p:spPr bwMode="auto">
            <a:xfrm>
              <a:off x="5607050" y="5680076"/>
              <a:ext cx="79375" cy="79375"/>
            </a:xfrm>
            <a:custGeom>
              <a:avLst/>
              <a:gdLst>
                <a:gd name="T0" fmla="*/ 0 w 100"/>
                <a:gd name="T1" fmla="*/ 51 h 100"/>
                <a:gd name="T2" fmla="*/ 2 w 100"/>
                <a:gd name="T3" fmla="*/ 39 h 100"/>
                <a:gd name="T4" fmla="*/ 4 w 100"/>
                <a:gd name="T5" fmla="*/ 31 h 100"/>
                <a:gd name="T6" fmla="*/ 16 w 100"/>
                <a:gd name="T7" fmla="*/ 16 h 100"/>
                <a:gd name="T8" fmla="*/ 31 w 100"/>
                <a:gd name="T9" fmla="*/ 4 h 100"/>
                <a:gd name="T10" fmla="*/ 39 w 100"/>
                <a:gd name="T11" fmla="*/ 2 h 100"/>
                <a:gd name="T12" fmla="*/ 51 w 100"/>
                <a:gd name="T13" fmla="*/ 0 h 100"/>
                <a:gd name="T14" fmla="*/ 61 w 100"/>
                <a:gd name="T15" fmla="*/ 2 h 100"/>
                <a:gd name="T16" fmla="*/ 69 w 100"/>
                <a:gd name="T17" fmla="*/ 4 h 100"/>
                <a:gd name="T18" fmla="*/ 86 w 100"/>
                <a:gd name="T19" fmla="*/ 16 h 100"/>
                <a:gd name="T20" fmla="*/ 96 w 100"/>
                <a:gd name="T21" fmla="*/ 31 h 100"/>
                <a:gd name="T22" fmla="*/ 100 w 100"/>
                <a:gd name="T23" fmla="*/ 39 h 100"/>
                <a:gd name="T24" fmla="*/ 100 w 100"/>
                <a:gd name="T25" fmla="*/ 51 h 100"/>
                <a:gd name="T26" fmla="*/ 100 w 100"/>
                <a:gd name="T27" fmla="*/ 61 h 100"/>
                <a:gd name="T28" fmla="*/ 96 w 100"/>
                <a:gd name="T29" fmla="*/ 69 h 100"/>
                <a:gd name="T30" fmla="*/ 86 w 100"/>
                <a:gd name="T31" fmla="*/ 86 h 100"/>
                <a:gd name="T32" fmla="*/ 69 w 100"/>
                <a:gd name="T33" fmla="*/ 96 h 100"/>
                <a:gd name="T34" fmla="*/ 61 w 100"/>
                <a:gd name="T35" fmla="*/ 100 h 100"/>
                <a:gd name="T36" fmla="*/ 51 w 100"/>
                <a:gd name="T37" fmla="*/ 100 h 100"/>
                <a:gd name="T38" fmla="*/ 39 w 100"/>
                <a:gd name="T39" fmla="*/ 100 h 100"/>
                <a:gd name="T40" fmla="*/ 31 w 100"/>
                <a:gd name="T41" fmla="*/ 96 h 100"/>
                <a:gd name="T42" fmla="*/ 16 w 100"/>
                <a:gd name="T43" fmla="*/ 86 h 100"/>
                <a:gd name="T44" fmla="*/ 4 w 100"/>
                <a:gd name="T45" fmla="*/ 69 h 100"/>
                <a:gd name="T46" fmla="*/ 2 w 100"/>
                <a:gd name="T47" fmla="*/ 61 h 100"/>
                <a:gd name="T48" fmla="*/ 0 w 100"/>
                <a:gd name="T49"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00">
                  <a:moveTo>
                    <a:pt x="0" y="51"/>
                  </a:moveTo>
                  <a:lnTo>
                    <a:pt x="2" y="39"/>
                  </a:lnTo>
                  <a:lnTo>
                    <a:pt x="4" y="31"/>
                  </a:lnTo>
                  <a:lnTo>
                    <a:pt x="16" y="16"/>
                  </a:lnTo>
                  <a:lnTo>
                    <a:pt x="31" y="4"/>
                  </a:lnTo>
                  <a:lnTo>
                    <a:pt x="39" y="2"/>
                  </a:lnTo>
                  <a:lnTo>
                    <a:pt x="51" y="0"/>
                  </a:lnTo>
                  <a:lnTo>
                    <a:pt x="61" y="2"/>
                  </a:lnTo>
                  <a:lnTo>
                    <a:pt x="69" y="4"/>
                  </a:lnTo>
                  <a:lnTo>
                    <a:pt x="86" y="16"/>
                  </a:lnTo>
                  <a:lnTo>
                    <a:pt x="96" y="31"/>
                  </a:lnTo>
                  <a:lnTo>
                    <a:pt x="100" y="39"/>
                  </a:lnTo>
                  <a:lnTo>
                    <a:pt x="100" y="51"/>
                  </a:lnTo>
                  <a:lnTo>
                    <a:pt x="100" y="61"/>
                  </a:lnTo>
                  <a:lnTo>
                    <a:pt x="96" y="69"/>
                  </a:lnTo>
                  <a:lnTo>
                    <a:pt x="86" y="86"/>
                  </a:lnTo>
                  <a:lnTo>
                    <a:pt x="69" y="96"/>
                  </a:lnTo>
                  <a:lnTo>
                    <a:pt x="61" y="100"/>
                  </a:lnTo>
                  <a:lnTo>
                    <a:pt x="51" y="100"/>
                  </a:lnTo>
                  <a:lnTo>
                    <a:pt x="39" y="100"/>
                  </a:lnTo>
                  <a:lnTo>
                    <a:pt x="31" y="96"/>
                  </a:lnTo>
                  <a:lnTo>
                    <a:pt x="16" y="86"/>
                  </a:lnTo>
                  <a:lnTo>
                    <a:pt x="4" y="69"/>
                  </a:lnTo>
                  <a:lnTo>
                    <a:pt x="2" y="61"/>
                  </a:lnTo>
                  <a:lnTo>
                    <a:pt x="0" y="51"/>
                  </a:lnTo>
                  <a:close/>
                </a:path>
              </a:pathLst>
            </a:custGeom>
            <a:solidFill>
              <a:schemeClr val="bg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33"/>
            <p:cNvSpPr>
              <a:spLocks/>
            </p:cNvSpPr>
            <p:nvPr/>
          </p:nvSpPr>
          <p:spPr bwMode="auto">
            <a:xfrm>
              <a:off x="5607050" y="5680076"/>
              <a:ext cx="79375" cy="79375"/>
            </a:xfrm>
            <a:custGeom>
              <a:avLst/>
              <a:gdLst>
                <a:gd name="T0" fmla="*/ 0 w 100"/>
                <a:gd name="T1" fmla="*/ 51 h 100"/>
                <a:gd name="T2" fmla="*/ 2 w 100"/>
                <a:gd name="T3" fmla="*/ 39 h 100"/>
                <a:gd name="T4" fmla="*/ 4 w 100"/>
                <a:gd name="T5" fmla="*/ 31 h 100"/>
                <a:gd name="T6" fmla="*/ 16 w 100"/>
                <a:gd name="T7" fmla="*/ 16 h 100"/>
                <a:gd name="T8" fmla="*/ 31 w 100"/>
                <a:gd name="T9" fmla="*/ 4 h 100"/>
                <a:gd name="T10" fmla="*/ 39 w 100"/>
                <a:gd name="T11" fmla="*/ 2 h 100"/>
                <a:gd name="T12" fmla="*/ 51 w 100"/>
                <a:gd name="T13" fmla="*/ 0 h 100"/>
                <a:gd name="T14" fmla="*/ 61 w 100"/>
                <a:gd name="T15" fmla="*/ 2 h 100"/>
                <a:gd name="T16" fmla="*/ 69 w 100"/>
                <a:gd name="T17" fmla="*/ 4 h 100"/>
                <a:gd name="T18" fmla="*/ 86 w 100"/>
                <a:gd name="T19" fmla="*/ 16 h 100"/>
                <a:gd name="T20" fmla="*/ 96 w 100"/>
                <a:gd name="T21" fmla="*/ 31 h 100"/>
                <a:gd name="T22" fmla="*/ 100 w 100"/>
                <a:gd name="T23" fmla="*/ 39 h 100"/>
                <a:gd name="T24" fmla="*/ 100 w 100"/>
                <a:gd name="T25" fmla="*/ 51 h 100"/>
                <a:gd name="T26" fmla="*/ 100 w 100"/>
                <a:gd name="T27" fmla="*/ 61 h 100"/>
                <a:gd name="T28" fmla="*/ 96 w 100"/>
                <a:gd name="T29" fmla="*/ 69 h 100"/>
                <a:gd name="T30" fmla="*/ 86 w 100"/>
                <a:gd name="T31" fmla="*/ 86 h 100"/>
                <a:gd name="T32" fmla="*/ 69 w 100"/>
                <a:gd name="T33" fmla="*/ 96 h 100"/>
                <a:gd name="T34" fmla="*/ 61 w 100"/>
                <a:gd name="T35" fmla="*/ 100 h 100"/>
                <a:gd name="T36" fmla="*/ 51 w 100"/>
                <a:gd name="T37" fmla="*/ 100 h 100"/>
                <a:gd name="T38" fmla="*/ 39 w 100"/>
                <a:gd name="T39" fmla="*/ 100 h 100"/>
                <a:gd name="T40" fmla="*/ 31 w 100"/>
                <a:gd name="T41" fmla="*/ 96 h 100"/>
                <a:gd name="T42" fmla="*/ 16 w 100"/>
                <a:gd name="T43" fmla="*/ 86 h 100"/>
                <a:gd name="T44" fmla="*/ 4 w 100"/>
                <a:gd name="T45" fmla="*/ 69 h 100"/>
                <a:gd name="T46" fmla="*/ 2 w 100"/>
                <a:gd name="T47" fmla="*/ 61 h 100"/>
                <a:gd name="T48" fmla="*/ 0 w 100"/>
                <a:gd name="T49"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00">
                  <a:moveTo>
                    <a:pt x="0" y="51"/>
                  </a:moveTo>
                  <a:lnTo>
                    <a:pt x="2" y="39"/>
                  </a:lnTo>
                  <a:lnTo>
                    <a:pt x="4" y="31"/>
                  </a:lnTo>
                  <a:lnTo>
                    <a:pt x="16" y="16"/>
                  </a:lnTo>
                  <a:lnTo>
                    <a:pt x="31" y="4"/>
                  </a:lnTo>
                  <a:lnTo>
                    <a:pt x="39" y="2"/>
                  </a:lnTo>
                  <a:lnTo>
                    <a:pt x="51" y="0"/>
                  </a:lnTo>
                  <a:lnTo>
                    <a:pt x="61" y="2"/>
                  </a:lnTo>
                  <a:lnTo>
                    <a:pt x="69" y="4"/>
                  </a:lnTo>
                  <a:lnTo>
                    <a:pt x="86" y="16"/>
                  </a:lnTo>
                  <a:lnTo>
                    <a:pt x="96" y="31"/>
                  </a:lnTo>
                  <a:lnTo>
                    <a:pt x="100" y="39"/>
                  </a:lnTo>
                  <a:lnTo>
                    <a:pt x="100" y="51"/>
                  </a:lnTo>
                  <a:lnTo>
                    <a:pt x="100" y="61"/>
                  </a:lnTo>
                  <a:lnTo>
                    <a:pt x="96" y="69"/>
                  </a:lnTo>
                  <a:lnTo>
                    <a:pt x="86" y="86"/>
                  </a:lnTo>
                  <a:lnTo>
                    <a:pt x="69" y="96"/>
                  </a:lnTo>
                  <a:lnTo>
                    <a:pt x="61" y="100"/>
                  </a:lnTo>
                  <a:lnTo>
                    <a:pt x="51" y="100"/>
                  </a:lnTo>
                  <a:lnTo>
                    <a:pt x="39" y="100"/>
                  </a:lnTo>
                  <a:lnTo>
                    <a:pt x="31" y="96"/>
                  </a:lnTo>
                  <a:lnTo>
                    <a:pt x="16" y="86"/>
                  </a:lnTo>
                  <a:lnTo>
                    <a:pt x="4" y="69"/>
                  </a:lnTo>
                  <a:lnTo>
                    <a:pt x="2" y="61"/>
                  </a:lnTo>
                  <a:lnTo>
                    <a:pt x="0" y="51"/>
                  </a:lnTo>
                </a:path>
              </a:pathLst>
            </a:custGeom>
            <a:noFill/>
            <a:ln w="301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2" name="Group 211"/>
          <p:cNvGrpSpPr/>
          <p:nvPr/>
        </p:nvGrpSpPr>
        <p:grpSpPr>
          <a:xfrm>
            <a:off x="733711" y="1154329"/>
            <a:ext cx="236538" cy="238125"/>
            <a:chOff x="5527675" y="5599113"/>
            <a:chExt cx="236538" cy="238125"/>
          </a:xfrm>
        </p:grpSpPr>
        <p:sp>
          <p:nvSpPr>
            <p:cNvPr id="213" name="AutoShape 28"/>
            <p:cNvSpPr>
              <a:spLocks noChangeAspect="1" noChangeArrowheads="1" noTextEdit="1"/>
            </p:cNvSpPr>
            <p:nvPr/>
          </p:nvSpPr>
          <p:spPr bwMode="auto">
            <a:xfrm>
              <a:off x="5527675" y="5599113"/>
              <a:ext cx="2365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30"/>
            <p:cNvSpPr>
              <a:spLocks/>
            </p:cNvSpPr>
            <p:nvPr/>
          </p:nvSpPr>
          <p:spPr bwMode="auto">
            <a:xfrm>
              <a:off x="5534025" y="5605463"/>
              <a:ext cx="225425" cy="227013"/>
            </a:xfrm>
            <a:custGeom>
              <a:avLst/>
              <a:gdLst>
                <a:gd name="T0" fmla="*/ 0 w 284"/>
                <a:gd name="T1" fmla="*/ 143 h 286"/>
                <a:gd name="T2" fmla="*/ 2 w 284"/>
                <a:gd name="T3" fmla="*/ 114 h 286"/>
                <a:gd name="T4" fmla="*/ 10 w 284"/>
                <a:gd name="T5" fmla="*/ 86 h 286"/>
                <a:gd name="T6" fmla="*/ 23 w 284"/>
                <a:gd name="T7" fmla="*/ 63 h 286"/>
                <a:gd name="T8" fmla="*/ 41 w 284"/>
                <a:gd name="T9" fmla="*/ 41 h 286"/>
                <a:gd name="T10" fmla="*/ 63 w 284"/>
                <a:gd name="T11" fmla="*/ 23 h 286"/>
                <a:gd name="T12" fmla="*/ 86 w 284"/>
                <a:gd name="T13" fmla="*/ 10 h 286"/>
                <a:gd name="T14" fmla="*/ 112 w 284"/>
                <a:gd name="T15" fmla="*/ 2 h 286"/>
                <a:gd name="T16" fmla="*/ 141 w 284"/>
                <a:gd name="T17" fmla="*/ 0 h 286"/>
                <a:gd name="T18" fmla="*/ 170 w 284"/>
                <a:gd name="T19" fmla="*/ 2 h 286"/>
                <a:gd name="T20" fmla="*/ 196 w 284"/>
                <a:gd name="T21" fmla="*/ 10 h 286"/>
                <a:gd name="T22" fmla="*/ 221 w 284"/>
                <a:gd name="T23" fmla="*/ 23 h 286"/>
                <a:gd name="T24" fmla="*/ 241 w 284"/>
                <a:gd name="T25" fmla="*/ 41 h 286"/>
                <a:gd name="T26" fmla="*/ 259 w 284"/>
                <a:gd name="T27" fmla="*/ 63 h 286"/>
                <a:gd name="T28" fmla="*/ 272 w 284"/>
                <a:gd name="T29" fmla="*/ 86 h 286"/>
                <a:gd name="T30" fmla="*/ 280 w 284"/>
                <a:gd name="T31" fmla="*/ 114 h 286"/>
                <a:gd name="T32" fmla="*/ 284 w 284"/>
                <a:gd name="T33" fmla="*/ 143 h 286"/>
                <a:gd name="T34" fmla="*/ 280 w 284"/>
                <a:gd name="T35" fmla="*/ 170 h 286"/>
                <a:gd name="T36" fmla="*/ 272 w 284"/>
                <a:gd name="T37" fmla="*/ 198 h 286"/>
                <a:gd name="T38" fmla="*/ 259 w 284"/>
                <a:gd name="T39" fmla="*/ 221 h 286"/>
                <a:gd name="T40" fmla="*/ 241 w 284"/>
                <a:gd name="T41" fmla="*/ 243 h 286"/>
                <a:gd name="T42" fmla="*/ 221 w 284"/>
                <a:gd name="T43" fmla="*/ 261 h 286"/>
                <a:gd name="T44" fmla="*/ 196 w 284"/>
                <a:gd name="T45" fmla="*/ 274 h 286"/>
                <a:gd name="T46" fmla="*/ 170 w 284"/>
                <a:gd name="T47" fmla="*/ 282 h 286"/>
                <a:gd name="T48" fmla="*/ 141 w 284"/>
                <a:gd name="T49" fmla="*/ 286 h 286"/>
                <a:gd name="T50" fmla="*/ 112 w 284"/>
                <a:gd name="T51" fmla="*/ 282 h 286"/>
                <a:gd name="T52" fmla="*/ 86 w 284"/>
                <a:gd name="T53" fmla="*/ 274 h 286"/>
                <a:gd name="T54" fmla="*/ 63 w 284"/>
                <a:gd name="T55" fmla="*/ 261 h 286"/>
                <a:gd name="T56" fmla="*/ 41 w 284"/>
                <a:gd name="T57" fmla="*/ 243 h 286"/>
                <a:gd name="T58" fmla="*/ 23 w 284"/>
                <a:gd name="T59" fmla="*/ 221 h 286"/>
                <a:gd name="T60" fmla="*/ 10 w 284"/>
                <a:gd name="T61" fmla="*/ 198 h 286"/>
                <a:gd name="T62" fmla="*/ 2 w 284"/>
                <a:gd name="T63" fmla="*/ 170 h 286"/>
                <a:gd name="T64" fmla="*/ 0 w 284"/>
                <a:gd name="T6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4" h="286">
                  <a:moveTo>
                    <a:pt x="0" y="143"/>
                  </a:moveTo>
                  <a:lnTo>
                    <a:pt x="2" y="114"/>
                  </a:lnTo>
                  <a:lnTo>
                    <a:pt x="10" y="86"/>
                  </a:lnTo>
                  <a:lnTo>
                    <a:pt x="23" y="63"/>
                  </a:lnTo>
                  <a:lnTo>
                    <a:pt x="41" y="41"/>
                  </a:lnTo>
                  <a:lnTo>
                    <a:pt x="63" y="23"/>
                  </a:lnTo>
                  <a:lnTo>
                    <a:pt x="86" y="10"/>
                  </a:lnTo>
                  <a:lnTo>
                    <a:pt x="112" y="2"/>
                  </a:lnTo>
                  <a:lnTo>
                    <a:pt x="141" y="0"/>
                  </a:lnTo>
                  <a:lnTo>
                    <a:pt x="170" y="2"/>
                  </a:lnTo>
                  <a:lnTo>
                    <a:pt x="196" y="10"/>
                  </a:lnTo>
                  <a:lnTo>
                    <a:pt x="221" y="23"/>
                  </a:lnTo>
                  <a:lnTo>
                    <a:pt x="241" y="41"/>
                  </a:lnTo>
                  <a:lnTo>
                    <a:pt x="259" y="63"/>
                  </a:lnTo>
                  <a:lnTo>
                    <a:pt x="272" y="86"/>
                  </a:lnTo>
                  <a:lnTo>
                    <a:pt x="280" y="114"/>
                  </a:lnTo>
                  <a:lnTo>
                    <a:pt x="284" y="143"/>
                  </a:lnTo>
                  <a:lnTo>
                    <a:pt x="280" y="170"/>
                  </a:lnTo>
                  <a:lnTo>
                    <a:pt x="272" y="198"/>
                  </a:lnTo>
                  <a:lnTo>
                    <a:pt x="259" y="221"/>
                  </a:lnTo>
                  <a:lnTo>
                    <a:pt x="241" y="243"/>
                  </a:lnTo>
                  <a:lnTo>
                    <a:pt x="221" y="261"/>
                  </a:lnTo>
                  <a:lnTo>
                    <a:pt x="196" y="274"/>
                  </a:lnTo>
                  <a:lnTo>
                    <a:pt x="170" y="282"/>
                  </a:lnTo>
                  <a:lnTo>
                    <a:pt x="141" y="286"/>
                  </a:lnTo>
                  <a:lnTo>
                    <a:pt x="112" y="282"/>
                  </a:lnTo>
                  <a:lnTo>
                    <a:pt x="86" y="274"/>
                  </a:lnTo>
                  <a:lnTo>
                    <a:pt x="63" y="261"/>
                  </a:lnTo>
                  <a:lnTo>
                    <a:pt x="41" y="243"/>
                  </a:lnTo>
                  <a:lnTo>
                    <a:pt x="23" y="221"/>
                  </a:lnTo>
                  <a:lnTo>
                    <a:pt x="10" y="198"/>
                  </a:lnTo>
                  <a:lnTo>
                    <a:pt x="2" y="170"/>
                  </a:lnTo>
                  <a:lnTo>
                    <a:pt x="0" y="143"/>
                  </a:lnTo>
                  <a:close/>
                </a:path>
              </a:pathLst>
            </a:custGeom>
            <a:solidFill>
              <a:srgbClr val="548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31"/>
            <p:cNvSpPr>
              <a:spLocks/>
            </p:cNvSpPr>
            <p:nvPr/>
          </p:nvSpPr>
          <p:spPr bwMode="auto">
            <a:xfrm>
              <a:off x="5534025" y="5605463"/>
              <a:ext cx="225425" cy="227013"/>
            </a:xfrm>
            <a:custGeom>
              <a:avLst/>
              <a:gdLst>
                <a:gd name="T0" fmla="*/ 0 w 284"/>
                <a:gd name="T1" fmla="*/ 143 h 286"/>
                <a:gd name="T2" fmla="*/ 2 w 284"/>
                <a:gd name="T3" fmla="*/ 114 h 286"/>
                <a:gd name="T4" fmla="*/ 10 w 284"/>
                <a:gd name="T5" fmla="*/ 86 h 286"/>
                <a:gd name="T6" fmla="*/ 23 w 284"/>
                <a:gd name="T7" fmla="*/ 63 h 286"/>
                <a:gd name="T8" fmla="*/ 41 w 284"/>
                <a:gd name="T9" fmla="*/ 41 h 286"/>
                <a:gd name="T10" fmla="*/ 63 w 284"/>
                <a:gd name="T11" fmla="*/ 23 h 286"/>
                <a:gd name="T12" fmla="*/ 86 w 284"/>
                <a:gd name="T13" fmla="*/ 10 h 286"/>
                <a:gd name="T14" fmla="*/ 112 w 284"/>
                <a:gd name="T15" fmla="*/ 2 h 286"/>
                <a:gd name="T16" fmla="*/ 141 w 284"/>
                <a:gd name="T17" fmla="*/ 0 h 286"/>
                <a:gd name="T18" fmla="*/ 170 w 284"/>
                <a:gd name="T19" fmla="*/ 2 h 286"/>
                <a:gd name="T20" fmla="*/ 196 w 284"/>
                <a:gd name="T21" fmla="*/ 10 h 286"/>
                <a:gd name="T22" fmla="*/ 221 w 284"/>
                <a:gd name="T23" fmla="*/ 23 h 286"/>
                <a:gd name="T24" fmla="*/ 241 w 284"/>
                <a:gd name="T25" fmla="*/ 41 h 286"/>
                <a:gd name="T26" fmla="*/ 259 w 284"/>
                <a:gd name="T27" fmla="*/ 63 h 286"/>
                <a:gd name="T28" fmla="*/ 272 w 284"/>
                <a:gd name="T29" fmla="*/ 86 h 286"/>
                <a:gd name="T30" fmla="*/ 280 w 284"/>
                <a:gd name="T31" fmla="*/ 114 h 286"/>
                <a:gd name="T32" fmla="*/ 284 w 284"/>
                <a:gd name="T33" fmla="*/ 143 h 286"/>
                <a:gd name="T34" fmla="*/ 280 w 284"/>
                <a:gd name="T35" fmla="*/ 170 h 286"/>
                <a:gd name="T36" fmla="*/ 272 w 284"/>
                <a:gd name="T37" fmla="*/ 198 h 286"/>
                <a:gd name="T38" fmla="*/ 259 w 284"/>
                <a:gd name="T39" fmla="*/ 221 h 286"/>
                <a:gd name="T40" fmla="*/ 241 w 284"/>
                <a:gd name="T41" fmla="*/ 243 h 286"/>
                <a:gd name="T42" fmla="*/ 221 w 284"/>
                <a:gd name="T43" fmla="*/ 261 h 286"/>
                <a:gd name="T44" fmla="*/ 196 w 284"/>
                <a:gd name="T45" fmla="*/ 274 h 286"/>
                <a:gd name="T46" fmla="*/ 170 w 284"/>
                <a:gd name="T47" fmla="*/ 282 h 286"/>
                <a:gd name="T48" fmla="*/ 141 w 284"/>
                <a:gd name="T49" fmla="*/ 286 h 286"/>
                <a:gd name="T50" fmla="*/ 112 w 284"/>
                <a:gd name="T51" fmla="*/ 282 h 286"/>
                <a:gd name="T52" fmla="*/ 86 w 284"/>
                <a:gd name="T53" fmla="*/ 274 h 286"/>
                <a:gd name="T54" fmla="*/ 63 w 284"/>
                <a:gd name="T55" fmla="*/ 261 h 286"/>
                <a:gd name="T56" fmla="*/ 41 w 284"/>
                <a:gd name="T57" fmla="*/ 243 h 286"/>
                <a:gd name="T58" fmla="*/ 23 w 284"/>
                <a:gd name="T59" fmla="*/ 221 h 286"/>
                <a:gd name="T60" fmla="*/ 10 w 284"/>
                <a:gd name="T61" fmla="*/ 198 h 286"/>
                <a:gd name="T62" fmla="*/ 2 w 284"/>
                <a:gd name="T63" fmla="*/ 170 h 286"/>
                <a:gd name="T64" fmla="*/ 0 w 284"/>
                <a:gd name="T6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4" h="286">
                  <a:moveTo>
                    <a:pt x="0" y="143"/>
                  </a:moveTo>
                  <a:lnTo>
                    <a:pt x="2" y="114"/>
                  </a:lnTo>
                  <a:lnTo>
                    <a:pt x="10" y="86"/>
                  </a:lnTo>
                  <a:lnTo>
                    <a:pt x="23" y="63"/>
                  </a:lnTo>
                  <a:lnTo>
                    <a:pt x="41" y="41"/>
                  </a:lnTo>
                  <a:lnTo>
                    <a:pt x="63" y="23"/>
                  </a:lnTo>
                  <a:lnTo>
                    <a:pt x="86" y="10"/>
                  </a:lnTo>
                  <a:lnTo>
                    <a:pt x="112" y="2"/>
                  </a:lnTo>
                  <a:lnTo>
                    <a:pt x="141" y="0"/>
                  </a:lnTo>
                  <a:lnTo>
                    <a:pt x="170" y="2"/>
                  </a:lnTo>
                  <a:lnTo>
                    <a:pt x="196" y="10"/>
                  </a:lnTo>
                  <a:lnTo>
                    <a:pt x="221" y="23"/>
                  </a:lnTo>
                  <a:lnTo>
                    <a:pt x="241" y="41"/>
                  </a:lnTo>
                  <a:lnTo>
                    <a:pt x="259" y="63"/>
                  </a:lnTo>
                  <a:lnTo>
                    <a:pt x="272" y="86"/>
                  </a:lnTo>
                  <a:lnTo>
                    <a:pt x="280" y="114"/>
                  </a:lnTo>
                  <a:lnTo>
                    <a:pt x="284" y="143"/>
                  </a:lnTo>
                  <a:lnTo>
                    <a:pt x="280" y="170"/>
                  </a:lnTo>
                  <a:lnTo>
                    <a:pt x="272" y="198"/>
                  </a:lnTo>
                  <a:lnTo>
                    <a:pt x="259" y="221"/>
                  </a:lnTo>
                  <a:lnTo>
                    <a:pt x="241" y="243"/>
                  </a:lnTo>
                  <a:lnTo>
                    <a:pt x="221" y="261"/>
                  </a:lnTo>
                  <a:lnTo>
                    <a:pt x="196" y="274"/>
                  </a:lnTo>
                  <a:lnTo>
                    <a:pt x="170" y="282"/>
                  </a:lnTo>
                  <a:lnTo>
                    <a:pt x="141" y="286"/>
                  </a:lnTo>
                  <a:lnTo>
                    <a:pt x="112" y="282"/>
                  </a:lnTo>
                  <a:lnTo>
                    <a:pt x="86" y="274"/>
                  </a:lnTo>
                  <a:lnTo>
                    <a:pt x="63" y="261"/>
                  </a:lnTo>
                  <a:lnTo>
                    <a:pt x="41" y="243"/>
                  </a:lnTo>
                  <a:lnTo>
                    <a:pt x="23" y="221"/>
                  </a:lnTo>
                  <a:lnTo>
                    <a:pt x="10" y="198"/>
                  </a:lnTo>
                  <a:lnTo>
                    <a:pt x="2" y="170"/>
                  </a:lnTo>
                  <a:lnTo>
                    <a:pt x="0" y="143"/>
                  </a:lnTo>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32"/>
            <p:cNvSpPr>
              <a:spLocks/>
            </p:cNvSpPr>
            <p:nvPr/>
          </p:nvSpPr>
          <p:spPr bwMode="auto">
            <a:xfrm>
              <a:off x="5607050" y="5680076"/>
              <a:ext cx="79375" cy="79375"/>
            </a:xfrm>
            <a:custGeom>
              <a:avLst/>
              <a:gdLst>
                <a:gd name="T0" fmla="*/ 0 w 100"/>
                <a:gd name="T1" fmla="*/ 51 h 100"/>
                <a:gd name="T2" fmla="*/ 2 w 100"/>
                <a:gd name="T3" fmla="*/ 39 h 100"/>
                <a:gd name="T4" fmla="*/ 4 w 100"/>
                <a:gd name="T5" fmla="*/ 31 h 100"/>
                <a:gd name="T6" fmla="*/ 16 w 100"/>
                <a:gd name="T7" fmla="*/ 16 h 100"/>
                <a:gd name="T8" fmla="*/ 31 w 100"/>
                <a:gd name="T9" fmla="*/ 4 h 100"/>
                <a:gd name="T10" fmla="*/ 39 w 100"/>
                <a:gd name="T11" fmla="*/ 2 h 100"/>
                <a:gd name="T12" fmla="*/ 51 w 100"/>
                <a:gd name="T13" fmla="*/ 0 h 100"/>
                <a:gd name="T14" fmla="*/ 61 w 100"/>
                <a:gd name="T15" fmla="*/ 2 h 100"/>
                <a:gd name="T16" fmla="*/ 69 w 100"/>
                <a:gd name="T17" fmla="*/ 4 h 100"/>
                <a:gd name="T18" fmla="*/ 86 w 100"/>
                <a:gd name="T19" fmla="*/ 16 h 100"/>
                <a:gd name="T20" fmla="*/ 96 w 100"/>
                <a:gd name="T21" fmla="*/ 31 h 100"/>
                <a:gd name="T22" fmla="*/ 100 w 100"/>
                <a:gd name="T23" fmla="*/ 39 h 100"/>
                <a:gd name="T24" fmla="*/ 100 w 100"/>
                <a:gd name="T25" fmla="*/ 51 h 100"/>
                <a:gd name="T26" fmla="*/ 100 w 100"/>
                <a:gd name="T27" fmla="*/ 61 h 100"/>
                <a:gd name="T28" fmla="*/ 96 w 100"/>
                <a:gd name="T29" fmla="*/ 69 h 100"/>
                <a:gd name="T30" fmla="*/ 86 w 100"/>
                <a:gd name="T31" fmla="*/ 86 h 100"/>
                <a:gd name="T32" fmla="*/ 69 w 100"/>
                <a:gd name="T33" fmla="*/ 96 h 100"/>
                <a:gd name="T34" fmla="*/ 61 w 100"/>
                <a:gd name="T35" fmla="*/ 100 h 100"/>
                <a:gd name="T36" fmla="*/ 51 w 100"/>
                <a:gd name="T37" fmla="*/ 100 h 100"/>
                <a:gd name="T38" fmla="*/ 39 w 100"/>
                <a:gd name="T39" fmla="*/ 100 h 100"/>
                <a:gd name="T40" fmla="*/ 31 w 100"/>
                <a:gd name="T41" fmla="*/ 96 h 100"/>
                <a:gd name="T42" fmla="*/ 16 w 100"/>
                <a:gd name="T43" fmla="*/ 86 h 100"/>
                <a:gd name="T44" fmla="*/ 4 w 100"/>
                <a:gd name="T45" fmla="*/ 69 h 100"/>
                <a:gd name="T46" fmla="*/ 2 w 100"/>
                <a:gd name="T47" fmla="*/ 61 h 100"/>
                <a:gd name="T48" fmla="*/ 0 w 100"/>
                <a:gd name="T49"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00">
                  <a:moveTo>
                    <a:pt x="0" y="51"/>
                  </a:moveTo>
                  <a:lnTo>
                    <a:pt x="2" y="39"/>
                  </a:lnTo>
                  <a:lnTo>
                    <a:pt x="4" y="31"/>
                  </a:lnTo>
                  <a:lnTo>
                    <a:pt x="16" y="16"/>
                  </a:lnTo>
                  <a:lnTo>
                    <a:pt x="31" y="4"/>
                  </a:lnTo>
                  <a:lnTo>
                    <a:pt x="39" y="2"/>
                  </a:lnTo>
                  <a:lnTo>
                    <a:pt x="51" y="0"/>
                  </a:lnTo>
                  <a:lnTo>
                    <a:pt x="61" y="2"/>
                  </a:lnTo>
                  <a:lnTo>
                    <a:pt x="69" y="4"/>
                  </a:lnTo>
                  <a:lnTo>
                    <a:pt x="86" y="16"/>
                  </a:lnTo>
                  <a:lnTo>
                    <a:pt x="96" y="31"/>
                  </a:lnTo>
                  <a:lnTo>
                    <a:pt x="100" y="39"/>
                  </a:lnTo>
                  <a:lnTo>
                    <a:pt x="100" y="51"/>
                  </a:lnTo>
                  <a:lnTo>
                    <a:pt x="100" y="61"/>
                  </a:lnTo>
                  <a:lnTo>
                    <a:pt x="96" y="69"/>
                  </a:lnTo>
                  <a:lnTo>
                    <a:pt x="86" y="86"/>
                  </a:lnTo>
                  <a:lnTo>
                    <a:pt x="69" y="96"/>
                  </a:lnTo>
                  <a:lnTo>
                    <a:pt x="61" y="100"/>
                  </a:lnTo>
                  <a:lnTo>
                    <a:pt x="51" y="100"/>
                  </a:lnTo>
                  <a:lnTo>
                    <a:pt x="39" y="100"/>
                  </a:lnTo>
                  <a:lnTo>
                    <a:pt x="31" y="96"/>
                  </a:lnTo>
                  <a:lnTo>
                    <a:pt x="16" y="86"/>
                  </a:lnTo>
                  <a:lnTo>
                    <a:pt x="4" y="69"/>
                  </a:lnTo>
                  <a:lnTo>
                    <a:pt x="2" y="61"/>
                  </a:lnTo>
                  <a:lnTo>
                    <a:pt x="0" y="51"/>
                  </a:lnTo>
                  <a:close/>
                </a:path>
              </a:pathLst>
            </a:custGeom>
            <a:solidFill>
              <a:schemeClr val="bg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33"/>
            <p:cNvSpPr>
              <a:spLocks/>
            </p:cNvSpPr>
            <p:nvPr/>
          </p:nvSpPr>
          <p:spPr bwMode="auto">
            <a:xfrm>
              <a:off x="5607050" y="5680076"/>
              <a:ext cx="79375" cy="79375"/>
            </a:xfrm>
            <a:custGeom>
              <a:avLst/>
              <a:gdLst>
                <a:gd name="T0" fmla="*/ 0 w 100"/>
                <a:gd name="T1" fmla="*/ 51 h 100"/>
                <a:gd name="T2" fmla="*/ 2 w 100"/>
                <a:gd name="T3" fmla="*/ 39 h 100"/>
                <a:gd name="T4" fmla="*/ 4 w 100"/>
                <a:gd name="T5" fmla="*/ 31 h 100"/>
                <a:gd name="T6" fmla="*/ 16 w 100"/>
                <a:gd name="T7" fmla="*/ 16 h 100"/>
                <a:gd name="T8" fmla="*/ 31 w 100"/>
                <a:gd name="T9" fmla="*/ 4 h 100"/>
                <a:gd name="T10" fmla="*/ 39 w 100"/>
                <a:gd name="T11" fmla="*/ 2 h 100"/>
                <a:gd name="T12" fmla="*/ 51 w 100"/>
                <a:gd name="T13" fmla="*/ 0 h 100"/>
                <a:gd name="T14" fmla="*/ 61 w 100"/>
                <a:gd name="T15" fmla="*/ 2 h 100"/>
                <a:gd name="T16" fmla="*/ 69 w 100"/>
                <a:gd name="T17" fmla="*/ 4 h 100"/>
                <a:gd name="T18" fmla="*/ 86 w 100"/>
                <a:gd name="T19" fmla="*/ 16 h 100"/>
                <a:gd name="T20" fmla="*/ 96 w 100"/>
                <a:gd name="T21" fmla="*/ 31 h 100"/>
                <a:gd name="T22" fmla="*/ 100 w 100"/>
                <a:gd name="T23" fmla="*/ 39 h 100"/>
                <a:gd name="T24" fmla="*/ 100 w 100"/>
                <a:gd name="T25" fmla="*/ 51 h 100"/>
                <a:gd name="T26" fmla="*/ 100 w 100"/>
                <a:gd name="T27" fmla="*/ 61 h 100"/>
                <a:gd name="T28" fmla="*/ 96 w 100"/>
                <a:gd name="T29" fmla="*/ 69 h 100"/>
                <a:gd name="T30" fmla="*/ 86 w 100"/>
                <a:gd name="T31" fmla="*/ 86 h 100"/>
                <a:gd name="T32" fmla="*/ 69 w 100"/>
                <a:gd name="T33" fmla="*/ 96 h 100"/>
                <a:gd name="T34" fmla="*/ 61 w 100"/>
                <a:gd name="T35" fmla="*/ 100 h 100"/>
                <a:gd name="T36" fmla="*/ 51 w 100"/>
                <a:gd name="T37" fmla="*/ 100 h 100"/>
                <a:gd name="T38" fmla="*/ 39 w 100"/>
                <a:gd name="T39" fmla="*/ 100 h 100"/>
                <a:gd name="T40" fmla="*/ 31 w 100"/>
                <a:gd name="T41" fmla="*/ 96 h 100"/>
                <a:gd name="T42" fmla="*/ 16 w 100"/>
                <a:gd name="T43" fmla="*/ 86 h 100"/>
                <a:gd name="T44" fmla="*/ 4 w 100"/>
                <a:gd name="T45" fmla="*/ 69 h 100"/>
                <a:gd name="T46" fmla="*/ 2 w 100"/>
                <a:gd name="T47" fmla="*/ 61 h 100"/>
                <a:gd name="T48" fmla="*/ 0 w 100"/>
                <a:gd name="T49"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00">
                  <a:moveTo>
                    <a:pt x="0" y="51"/>
                  </a:moveTo>
                  <a:lnTo>
                    <a:pt x="2" y="39"/>
                  </a:lnTo>
                  <a:lnTo>
                    <a:pt x="4" y="31"/>
                  </a:lnTo>
                  <a:lnTo>
                    <a:pt x="16" y="16"/>
                  </a:lnTo>
                  <a:lnTo>
                    <a:pt x="31" y="4"/>
                  </a:lnTo>
                  <a:lnTo>
                    <a:pt x="39" y="2"/>
                  </a:lnTo>
                  <a:lnTo>
                    <a:pt x="51" y="0"/>
                  </a:lnTo>
                  <a:lnTo>
                    <a:pt x="61" y="2"/>
                  </a:lnTo>
                  <a:lnTo>
                    <a:pt x="69" y="4"/>
                  </a:lnTo>
                  <a:lnTo>
                    <a:pt x="86" y="16"/>
                  </a:lnTo>
                  <a:lnTo>
                    <a:pt x="96" y="31"/>
                  </a:lnTo>
                  <a:lnTo>
                    <a:pt x="100" y="39"/>
                  </a:lnTo>
                  <a:lnTo>
                    <a:pt x="100" y="51"/>
                  </a:lnTo>
                  <a:lnTo>
                    <a:pt x="100" y="61"/>
                  </a:lnTo>
                  <a:lnTo>
                    <a:pt x="96" y="69"/>
                  </a:lnTo>
                  <a:lnTo>
                    <a:pt x="86" y="86"/>
                  </a:lnTo>
                  <a:lnTo>
                    <a:pt x="69" y="96"/>
                  </a:lnTo>
                  <a:lnTo>
                    <a:pt x="61" y="100"/>
                  </a:lnTo>
                  <a:lnTo>
                    <a:pt x="51" y="100"/>
                  </a:lnTo>
                  <a:lnTo>
                    <a:pt x="39" y="100"/>
                  </a:lnTo>
                  <a:lnTo>
                    <a:pt x="31" y="96"/>
                  </a:lnTo>
                  <a:lnTo>
                    <a:pt x="16" y="86"/>
                  </a:lnTo>
                  <a:lnTo>
                    <a:pt x="4" y="69"/>
                  </a:lnTo>
                  <a:lnTo>
                    <a:pt x="2" y="61"/>
                  </a:lnTo>
                  <a:lnTo>
                    <a:pt x="0" y="51"/>
                  </a:lnTo>
                </a:path>
              </a:pathLst>
            </a:custGeom>
            <a:noFill/>
            <a:ln w="301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 name="Group 1"/>
          <p:cNvGrpSpPr/>
          <p:nvPr/>
        </p:nvGrpSpPr>
        <p:grpSpPr>
          <a:xfrm>
            <a:off x="10151221" y="4185364"/>
            <a:ext cx="1542419" cy="1841400"/>
            <a:chOff x="10151221" y="4185364"/>
            <a:chExt cx="1542419" cy="1841400"/>
          </a:xfrm>
        </p:grpSpPr>
        <p:sp>
          <p:nvSpPr>
            <p:cNvPr id="143" name="Rectangle 142"/>
            <p:cNvSpPr/>
            <p:nvPr/>
          </p:nvSpPr>
          <p:spPr>
            <a:xfrm>
              <a:off x="10151221" y="4185364"/>
              <a:ext cx="1542419" cy="1841400"/>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p:cNvSpPr txBox="1"/>
            <p:nvPr/>
          </p:nvSpPr>
          <p:spPr>
            <a:xfrm>
              <a:off x="10437930" y="4264577"/>
              <a:ext cx="1196175" cy="1567096"/>
            </a:xfrm>
            <a:prstGeom prst="rect">
              <a:avLst/>
            </a:prstGeom>
            <a:noFill/>
            <a:ln w="3175">
              <a:noFill/>
            </a:ln>
          </p:spPr>
          <p:txBody>
            <a:bodyPr wrap="square" rtlCol="0">
              <a:spAutoFit/>
            </a:bodyPr>
            <a:lstStyle/>
            <a:p>
              <a:pPr>
                <a:lnSpc>
                  <a:spcPts val="2300"/>
                </a:lnSpc>
              </a:pPr>
              <a:r>
                <a:rPr lang="en-US" sz="1400" dirty="0">
                  <a:solidFill>
                    <a:schemeClr val="tx1">
                      <a:lumMod val="65000"/>
                      <a:lumOff val="35000"/>
                    </a:schemeClr>
                  </a:solidFill>
                  <a:latin typeface="Century Gothic" panose="020B0502020202020204" pitchFamily="34" charset="0"/>
                </a:rPr>
                <a:t>TV</a:t>
              </a:r>
            </a:p>
            <a:p>
              <a:pPr>
                <a:lnSpc>
                  <a:spcPts val="2300"/>
                </a:lnSpc>
              </a:pPr>
              <a:r>
                <a:rPr lang="en-US" sz="1400" dirty="0">
                  <a:solidFill>
                    <a:schemeClr val="tx1">
                      <a:lumMod val="65000"/>
                      <a:lumOff val="35000"/>
                    </a:schemeClr>
                  </a:solidFill>
                  <a:latin typeface="Century Gothic" panose="020B0502020202020204" pitchFamily="34" charset="0"/>
                </a:rPr>
                <a:t>Radio</a:t>
              </a:r>
            </a:p>
            <a:p>
              <a:pPr>
                <a:lnSpc>
                  <a:spcPts val="2300"/>
                </a:lnSpc>
              </a:pPr>
              <a:r>
                <a:rPr lang="en-US" sz="1400" dirty="0">
                  <a:solidFill>
                    <a:schemeClr val="tx1">
                      <a:lumMod val="65000"/>
                      <a:lumOff val="35000"/>
                    </a:schemeClr>
                  </a:solidFill>
                  <a:latin typeface="Century Gothic" panose="020B0502020202020204" pitchFamily="34" charset="0"/>
                </a:rPr>
                <a:t>Newspaper</a:t>
              </a:r>
            </a:p>
            <a:p>
              <a:pPr>
                <a:lnSpc>
                  <a:spcPts val="2300"/>
                </a:lnSpc>
              </a:pPr>
              <a:r>
                <a:rPr lang="en-US" sz="1400" dirty="0">
                  <a:solidFill>
                    <a:schemeClr val="tx1">
                      <a:lumMod val="65000"/>
                      <a:lumOff val="35000"/>
                    </a:schemeClr>
                  </a:solidFill>
                  <a:latin typeface="Century Gothic" panose="020B0502020202020204" pitchFamily="34" charset="0"/>
                </a:rPr>
                <a:t>Magazine</a:t>
              </a:r>
            </a:p>
            <a:p>
              <a:pPr>
                <a:lnSpc>
                  <a:spcPts val="2300"/>
                </a:lnSpc>
              </a:pPr>
              <a:r>
                <a:rPr lang="en-US" sz="1400" dirty="0">
                  <a:solidFill>
                    <a:schemeClr val="tx1">
                      <a:lumMod val="65000"/>
                      <a:lumOff val="35000"/>
                    </a:schemeClr>
                  </a:solidFill>
                  <a:latin typeface="Century Gothic" panose="020B0502020202020204" pitchFamily="34" charset="0"/>
                </a:rPr>
                <a:t>Internet</a:t>
              </a:r>
            </a:p>
          </p:txBody>
        </p:sp>
        <p:pic>
          <p:nvPicPr>
            <p:cNvPr id="145" name="Picture 144"/>
            <p:cNvPicPr>
              <a:picLocks noChangeAspect="1"/>
            </p:cNvPicPr>
            <p:nvPr/>
          </p:nvPicPr>
          <p:blipFill>
            <a:blip r:embed="rId3"/>
            <a:stretch>
              <a:fillRect/>
            </a:stretch>
          </p:blipFill>
          <p:spPr>
            <a:xfrm>
              <a:off x="10217364" y="4354761"/>
              <a:ext cx="250566" cy="295138"/>
            </a:xfrm>
            <a:prstGeom prst="rect">
              <a:avLst/>
            </a:prstGeom>
          </p:spPr>
        </p:pic>
        <p:pic>
          <p:nvPicPr>
            <p:cNvPr id="147" name="Picture 146"/>
            <p:cNvPicPr>
              <a:picLocks noChangeAspect="1"/>
            </p:cNvPicPr>
            <p:nvPr/>
          </p:nvPicPr>
          <p:blipFill>
            <a:blip r:embed="rId4"/>
            <a:stretch>
              <a:fillRect/>
            </a:stretch>
          </p:blipFill>
          <p:spPr>
            <a:xfrm>
              <a:off x="10214696" y="4649989"/>
              <a:ext cx="255902" cy="301426"/>
            </a:xfrm>
            <a:prstGeom prst="rect">
              <a:avLst/>
            </a:prstGeom>
          </p:spPr>
        </p:pic>
        <p:pic>
          <p:nvPicPr>
            <p:cNvPr id="148" name="Picture 147"/>
            <p:cNvPicPr>
              <a:picLocks noChangeAspect="1"/>
            </p:cNvPicPr>
            <p:nvPr/>
          </p:nvPicPr>
          <p:blipFill>
            <a:blip r:embed="rId5"/>
            <a:stretch>
              <a:fillRect/>
            </a:stretch>
          </p:blipFill>
          <p:spPr>
            <a:xfrm>
              <a:off x="10208226" y="5189331"/>
              <a:ext cx="268842" cy="316662"/>
            </a:xfrm>
            <a:prstGeom prst="rect">
              <a:avLst/>
            </a:prstGeom>
          </p:spPr>
        </p:pic>
        <p:pic>
          <p:nvPicPr>
            <p:cNvPr id="149" name="Picture 148"/>
            <p:cNvPicPr>
              <a:picLocks noChangeAspect="1"/>
            </p:cNvPicPr>
            <p:nvPr/>
          </p:nvPicPr>
          <p:blipFill>
            <a:blip r:embed="rId6"/>
            <a:stretch>
              <a:fillRect/>
            </a:stretch>
          </p:blipFill>
          <p:spPr>
            <a:xfrm>
              <a:off x="10219154" y="4922270"/>
              <a:ext cx="246986" cy="290924"/>
            </a:xfrm>
            <a:prstGeom prst="rect">
              <a:avLst/>
            </a:prstGeom>
          </p:spPr>
        </p:pic>
        <p:pic>
          <p:nvPicPr>
            <p:cNvPr id="150" name="Picture 149"/>
            <p:cNvPicPr>
              <a:picLocks noChangeAspect="1"/>
            </p:cNvPicPr>
            <p:nvPr/>
          </p:nvPicPr>
          <p:blipFill>
            <a:blip r:embed="rId7"/>
            <a:stretch>
              <a:fillRect/>
            </a:stretch>
          </p:blipFill>
          <p:spPr>
            <a:xfrm>
              <a:off x="10198259" y="5498632"/>
              <a:ext cx="288776" cy="340146"/>
            </a:xfrm>
            <a:prstGeom prst="rect">
              <a:avLst/>
            </a:prstGeom>
          </p:spPr>
        </p:pic>
      </p:grpSp>
      <p:grpSp>
        <p:nvGrpSpPr>
          <p:cNvPr id="151" name="Group 150"/>
          <p:cNvGrpSpPr/>
          <p:nvPr/>
        </p:nvGrpSpPr>
        <p:grpSpPr>
          <a:xfrm>
            <a:off x="1066801" y="1601393"/>
            <a:ext cx="6301855" cy="584775"/>
            <a:chOff x="6455848" y="936182"/>
            <a:chExt cx="6157238" cy="584775"/>
          </a:xfrm>
        </p:grpSpPr>
        <p:sp>
          <p:nvSpPr>
            <p:cNvPr id="152" name="TextBox 151"/>
            <p:cNvSpPr txBox="1"/>
            <p:nvPr/>
          </p:nvSpPr>
          <p:spPr>
            <a:xfrm>
              <a:off x="6737380" y="936182"/>
              <a:ext cx="5875706" cy="584775"/>
            </a:xfrm>
            <a:prstGeom prst="rect">
              <a:avLst/>
            </a:prstGeom>
            <a:solidFill>
              <a:schemeClr val="bg1"/>
            </a:solidFill>
          </p:spPr>
          <p:txBody>
            <a:bodyPr wrap="square" rtlCol="0">
              <a:spAutoFit/>
            </a:bodyPr>
            <a:lstStyle/>
            <a:p>
              <a:r>
                <a:rPr lang="en-US" sz="1600" dirty="0">
                  <a:solidFill>
                    <a:schemeClr val="tx1">
                      <a:lumMod val="95000"/>
                      <a:lumOff val="5000"/>
                    </a:schemeClr>
                  </a:solidFill>
                  <a:latin typeface="Century Gothic" panose="020B0502020202020204" pitchFamily="34" charset="0"/>
                  <a:cs typeface="Courier New" pitchFamily="49" charset="0"/>
                </a:rPr>
                <a:t>2019… The end of the old “car counting” methodology</a:t>
              </a:r>
            </a:p>
            <a:p>
              <a:r>
                <a:rPr lang="en-US" sz="1600" dirty="0">
                  <a:solidFill>
                    <a:schemeClr val="tx1">
                      <a:lumMod val="95000"/>
                      <a:lumOff val="5000"/>
                    </a:schemeClr>
                  </a:solidFill>
                  <a:latin typeface="Century Gothic" panose="020B0502020202020204" pitchFamily="34" charset="0"/>
                  <a:cs typeface="Courier New" pitchFamily="49" charset="0"/>
                </a:rPr>
                <a:t>Toronto/Vancouver. National in 2020.</a:t>
              </a:r>
            </a:p>
          </p:txBody>
        </p:sp>
        <p:cxnSp>
          <p:nvCxnSpPr>
            <p:cNvPr id="153" name="Straight Connector 152"/>
            <p:cNvCxnSpPr>
              <a:cxnSpLocks/>
            </p:cNvCxnSpPr>
            <p:nvPr/>
          </p:nvCxnSpPr>
          <p:spPr>
            <a:xfrm flipH="1">
              <a:off x="6455848" y="1104142"/>
              <a:ext cx="301794" cy="0"/>
            </a:xfrm>
            <a:prstGeom prst="line">
              <a:avLst/>
            </a:prstGeom>
            <a:ln w="31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157" name="Picture 156">
            <a:extLst>
              <a:ext uri="{FF2B5EF4-FFF2-40B4-BE49-F238E27FC236}">
                <a16:creationId xmlns:a16="http://schemas.microsoft.com/office/drawing/2014/main" id="{94090179-CBED-45A7-93E0-DB286D3C80C9}"/>
              </a:ext>
            </a:extLst>
          </p:cNvPr>
          <p:cNvPicPr>
            <a:picLocks noChangeAspect="1"/>
          </p:cNvPicPr>
          <p:nvPr/>
        </p:nvPicPr>
        <p:blipFill>
          <a:blip r:embed="rId7"/>
          <a:stretch>
            <a:fillRect/>
          </a:stretch>
        </p:blipFill>
        <p:spPr>
          <a:xfrm>
            <a:off x="5418138" y="1031587"/>
            <a:ext cx="354170" cy="417172"/>
          </a:xfrm>
          <a:prstGeom prst="rect">
            <a:avLst/>
          </a:prstGeom>
        </p:spPr>
      </p:pic>
      <p:pic>
        <p:nvPicPr>
          <p:cNvPr id="158" name="Picture 157">
            <a:extLst>
              <a:ext uri="{FF2B5EF4-FFF2-40B4-BE49-F238E27FC236}">
                <a16:creationId xmlns:a16="http://schemas.microsoft.com/office/drawing/2014/main" id="{7C6FBB34-F7E3-49A0-80EE-3AED85B00A34}"/>
              </a:ext>
            </a:extLst>
          </p:cNvPr>
          <p:cNvPicPr>
            <a:picLocks noChangeAspect="1"/>
          </p:cNvPicPr>
          <p:nvPr/>
        </p:nvPicPr>
        <p:blipFill>
          <a:blip r:embed="rId6"/>
          <a:stretch>
            <a:fillRect/>
          </a:stretch>
        </p:blipFill>
        <p:spPr>
          <a:xfrm>
            <a:off x="664860" y="4918867"/>
            <a:ext cx="302918" cy="356804"/>
          </a:xfrm>
          <a:prstGeom prst="rect">
            <a:avLst/>
          </a:prstGeom>
        </p:spPr>
      </p:pic>
      <p:pic>
        <p:nvPicPr>
          <p:cNvPr id="159" name="Picture 158">
            <a:extLst>
              <a:ext uri="{FF2B5EF4-FFF2-40B4-BE49-F238E27FC236}">
                <a16:creationId xmlns:a16="http://schemas.microsoft.com/office/drawing/2014/main" id="{9DCF2983-5178-47AD-90EC-E07A45A90AA9}"/>
              </a:ext>
            </a:extLst>
          </p:cNvPr>
          <p:cNvPicPr>
            <a:picLocks noChangeAspect="1"/>
          </p:cNvPicPr>
          <p:nvPr/>
        </p:nvPicPr>
        <p:blipFill>
          <a:blip r:embed="rId3"/>
          <a:stretch>
            <a:fillRect/>
          </a:stretch>
        </p:blipFill>
        <p:spPr>
          <a:xfrm>
            <a:off x="6339166" y="538891"/>
            <a:ext cx="307306" cy="361970"/>
          </a:xfrm>
          <a:prstGeom prst="rect">
            <a:avLst/>
          </a:prstGeom>
        </p:spPr>
      </p:pic>
      <p:pic>
        <p:nvPicPr>
          <p:cNvPr id="160" name="Picture 159">
            <a:extLst>
              <a:ext uri="{FF2B5EF4-FFF2-40B4-BE49-F238E27FC236}">
                <a16:creationId xmlns:a16="http://schemas.microsoft.com/office/drawing/2014/main" id="{F87EAD6A-2CFC-46E9-8291-161543181B11}"/>
              </a:ext>
            </a:extLst>
          </p:cNvPr>
          <p:cNvPicPr>
            <a:picLocks noChangeAspect="1"/>
          </p:cNvPicPr>
          <p:nvPr/>
        </p:nvPicPr>
        <p:blipFill>
          <a:blip r:embed="rId4"/>
          <a:stretch>
            <a:fillRect/>
          </a:stretch>
        </p:blipFill>
        <p:spPr>
          <a:xfrm>
            <a:off x="3830927" y="1400894"/>
            <a:ext cx="313852" cy="369686"/>
          </a:xfrm>
          <a:prstGeom prst="rect">
            <a:avLst/>
          </a:prstGeom>
        </p:spPr>
      </p:pic>
      <p:pic>
        <p:nvPicPr>
          <p:cNvPr id="156" name="Picture 155">
            <a:extLst>
              <a:ext uri="{FF2B5EF4-FFF2-40B4-BE49-F238E27FC236}">
                <a16:creationId xmlns:a16="http://schemas.microsoft.com/office/drawing/2014/main" id="{876D4E98-7C91-4496-BDE2-F8483D968C4F}"/>
              </a:ext>
            </a:extLst>
          </p:cNvPr>
          <p:cNvPicPr>
            <a:picLocks noChangeAspect="1"/>
          </p:cNvPicPr>
          <p:nvPr/>
        </p:nvPicPr>
        <p:blipFill>
          <a:blip r:embed="rId5"/>
          <a:stretch>
            <a:fillRect/>
          </a:stretch>
        </p:blipFill>
        <p:spPr>
          <a:xfrm>
            <a:off x="430571" y="5304986"/>
            <a:ext cx="329724" cy="388374"/>
          </a:xfrm>
          <a:prstGeom prst="rect">
            <a:avLst/>
          </a:prstGeom>
        </p:spPr>
      </p:pic>
    </p:spTree>
    <p:extLst>
      <p:ext uri="{BB962C8B-B14F-4D97-AF65-F5344CB8AC3E}">
        <p14:creationId xmlns:p14="http://schemas.microsoft.com/office/powerpoint/2010/main" val="648383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6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6000">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56000">
                                      <p:stCondLst>
                                        <p:cond delay="0"/>
                                      </p:stCondLst>
                                      <p:childTnLst>
                                        <p:set>
                                          <p:cBhvr>
                                            <p:cTn id="11" dur="1" fill="hold">
                                              <p:stCondLst>
                                                <p:cond delay="0"/>
                                              </p:stCondLst>
                                            </p:cTn>
                                            <p:tgtEl>
                                              <p:spTgt spid="197"/>
                                            </p:tgtEl>
                                            <p:attrNameLst>
                                              <p:attrName>style.visibility</p:attrName>
                                            </p:attrNameLst>
                                          </p:cBhvr>
                                          <p:to>
                                            <p:strVal val="visible"/>
                                          </p:to>
                                        </p:set>
                                        <p:anim calcmode="lin" valueType="num" p14:bounceEnd="56000">
                                          <p:cBhvr additive="base">
                                            <p:cTn id="12" dur="500" fill="hold"/>
                                            <p:tgtEl>
                                              <p:spTgt spid="197"/>
                                            </p:tgtEl>
                                            <p:attrNameLst>
                                              <p:attrName>ppt_x</p:attrName>
                                            </p:attrNameLst>
                                          </p:cBhvr>
                                          <p:tavLst>
                                            <p:tav tm="0">
                                              <p:val>
                                                <p:strVal val="0-#ppt_w/2"/>
                                              </p:val>
                                            </p:tav>
                                            <p:tav tm="100000">
                                              <p:val>
                                                <p:strVal val="#ppt_x"/>
                                              </p:val>
                                            </p:tav>
                                          </p:tavLst>
                                        </p:anim>
                                        <p:anim calcmode="lin" valueType="num" p14:bounceEnd="56000">
                                          <p:cBhvr additive="base">
                                            <p:cTn id="13" dur="500" fill="hold"/>
                                            <p:tgtEl>
                                              <p:spTgt spid="19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5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56000">
                                          <p:cBhvr additive="base">
                                            <p:cTn id="17" dur="500" fill="hold"/>
                                            <p:tgtEl>
                                              <p:spTgt spid="13"/>
                                            </p:tgtEl>
                                            <p:attrNameLst>
                                              <p:attrName>ppt_x</p:attrName>
                                            </p:attrNameLst>
                                          </p:cBhvr>
                                          <p:tavLst>
                                            <p:tav tm="0">
                                              <p:val>
                                                <p:strVal val="#ppt_x"/>
                                              </p:val>
                                            </p:tav>
                                            <p:tav tm="100000">
                                              <p:val>
                                                <p:strVal val="#ppt_x"/>
                                              </p:val>
                                            </p:tav>
                                          </p:tavLst>
                                        </p:anim>
                                        <p:anim calcmode="lin" valueType="num" p14:bounceEnd="56000">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8" fill="hold" nodeType="afterEffect" p14:presetBounceEnd="56000">
                                      <p:stCondLst>
                                        <p:cond delay="0"/>
                                      </p:stCondLst>
                                      <p:childTnLst>
                                        <p:set>
                                          <p:cBhvr>
                                            <p:cTn id="21" dur="1" fill="hold">
                                              <p:stCondLst>
                                                <p:cond delay="0"/>
                                              </p:stCondLst>
                                            </p:cTn>
                                            <p:tgtEl>
                                              <p:spTgt spid="201"/>
                                            </p:tgtEl>
                                            <p:attrNameLst>
                                              <p:attrName>style.visibility</p:attrName>
                                            </p:attrNameLst>
                                          </p:cBhvr>
                                          <p:to>
                                            <p:strVal val="visible"/>
                                          </p:to>
                                        </p:set>
                                        <p:anim calcmode="lin" valueType="num" p14:bounceEnd="56000">
                                          <p:cBhvr additive="base">
                                            <p:cTn id="22" dur="500" fill="hold"/>
                                            <p:tgtEl>
                                              <p:spTgt spid="201"/>
                                            </p:tgtEl>
                                            <p:attrNameLst>
                                              <p:attrName>ppt_x</p:attrName>
                                            </p:attrNameLst>
                                          </p:cBhvr>
                                          <p:tavLst>
                                            <p:tav tm="0">
                                              <p:val>
                                                <p:strVal val="0-#ppt_w/2"/>
                                              </p:val>
                                            </p:tav>
                                            <p:tav tm="100000">
                                              <p:val>
                                                <p:strVal val="#ppt_x"/>
                                              </p:val>
                                            </p:tav>
                                          </p:tavLst>
                                        </p:anim>
                                        <p:anim calcmode="lin" valueType="num" p14:bounceEnd="56000">
                                          <p:cBhvr additive="base">
                                            <p:cTn id="23" dur="500" fill="hold"/>
                                            <p:tgtEl>
                                              <p:spTgt spid="20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nodeType="afterEffect" p14:presetBounceEnd="56000">
                                      <p:stCondLst>
                                        <p:cond delay="0"/>
                                      </p:stCondLst>
                                      <p:childTnLst>
                                        <p:set>
                                          <p:cBhvr>
                                            <p:cTn id="26" dur="1" fill="hold">
                                              <p:stCondLst>
                                                <p:cond delay="0"/>
                                              </p:stCondLst>
                                            </p:cTn>
                                            <p:tgtEl>
                                              <p:spTgt spid="154"/>
                                            </p:tgtEl>
                                            <p:attrNameLst>
                                              <p:attrName>style.visibility</p:attrName>
                                            </p:attrNameLst>
                                          </p:cBhvr>
                                          <p:to>
                                            <p:strVal val="visible"/>
                                          </p:to>
                                        </p:set>
                                        <p:anim calcmode="lin" valueType="num" p14:bounceEnd="56000">
                                          <p:cBhvr additive="base">
                                            <p:cTn id="27" dur="500" fill="hold"/>
                                            <p:tgtEl>
                                              <p:spTgt spid="154"/>
                                            </p:tgtEl>
                                            <p:attrNameLst>
                                              <p:attrName>ppt_x</p:attrName>
                                            </p:attrNameLst>
                                          </p:cBhvr>
                                          <p:tavLst>
                                            <p:tav tm="0">
                                              <p:val>
                                                <p:strVal val="#ppt_x"/>
                                              </p:val>
                                            </p:tav>
                                            <p:tav tm="100000">
                                              <p:val>
                                                <p:strVal val="#ppt_x"/>
                                              </p:val>
                                            </p:tav>
                                          </p:tavLst>
                                        </p:anim>
                                        <p:anim calcmode="lin" valueType="num" p14:bounceEnd="56000">
                                          <p:cBhvr additive="base">
                                            <p:cTn id="28" dur="500" fill="hold"/>
                                            <p:tgtEl>
                                              <p:spTgt spid="15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8" fill="hold" nodeType="afterEffect" p14:presetBounceEnd="54000">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14:bounceEnd="54000">
                                          <p:cBhvr additive="base">
                                            <p:cTn id="32" dur="500" fill="hold"/>
                                            <p:tgtEl>
                                              <p:spTgt spid="20"/>
                                            </p:tgtEl>
                                            <p:attrNameLst>
                                              <p:attrName>ppt_x</p:attrName>
                                            </p:attrNameLst>
                                          </p:cBhvr>
                                          <p:tavLst>
                                            <p:tav tm="0">
                                              <p:val>
                                                <p:strVal val="0-#ppt_w/2"/>
                                              </p:val>
                                            </p:tav>
                                            <p:tav tm="100000">
                                              <p:val>
                                                <p:strVal val="#ppt_x"/>
                                              </p:val>
                                            </p:tav>
                                          </p:tavLst>
                                        </p:anim>
                                        <p:anim calcmode="lin" valueType="num" p14:bounceEnd="54000">
                                          <p:cBhvr additive="base">
                                            <p:cTn id="33" dur="500" fill="hold"/>
                                            <p:tgtEl>
                                              <p:spTgt spid="2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4" fill="hold" nodeType="afterEffect" p14:presetBounceEnd="54000">
                                      <p:stCondLst>
                                        <p:cond delay="0"/>
                                      </p:stCondLst>
                                      <p:childTnLst>
                                        <p:set>
                                          <p:cBhvr>
                                            <p:cTn id="36" dur="1" fill="hold">
                                              <p:stCondLst>
                                                <p:cond delay="0"/>
                                              </p:stCondLst>
                                            </p:cTn>
                                            <p:tgtEl>
                                              <p:spTgt spid="206"/>
                                            </p:tgtEl>
                                            <p:attrNameLst>
                                              <p:attrName>style.visibility</p:attrName>
                                            </p:attrNameLst>
                                          </p:cBhvr>
                                          <p:to>
                                            <p:strVal val="visible"/>
                                          </p:to>
                                        </p:set>
                                        <p:anim calcmode="lin" valueType="num" p14:bounceEnd="54000">
                                          <p:cBhvr additive="base">
                                            <p:cTn id="37" dur="500" fill="hold"/>
                                            <p:tgtEl>
                                              <p:spTgt spid="206"/>
                                            </p:tgtEl>
                                            <p:attrNameLst>
                                              <p:attrName>ppt_x</p:attrName>
                                            </p:attrNameLst>
                                          </p:cBhvr>
                                          <p:tavLst>
                                            <p:tav tm="0">
                                              <p:val>
                                                <p:strVal val="#ppt_x"/>
                                              </p:val>
                                            </p:tav>
                                            <p:tav tm="100000">
                                              <p:val>
                                                <p:strVal val="#ppt_x"/>
                                              </p:val>
                                            </p:tav>
                                          </p:tavLst>
                                        </p:anim>
                                        <p:anim calcmode="lin" valueType="num" p14:bounceEnd="54000">
                                          <p:cBhvr additive="base">
                                            <p:cTn id="38" dur="500" fill="hold"/>
                                            <p:tgtEl>
                                              <p:spTgt spid="206"/>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8" fill="hold" nodeType="afterEffect" p14:presetBounceEnd="54000">
                                      <p:stCondLst>
                                        <p:cond delay="0"/>
                                      </p:stCondLst>
                                      <p:childTnLst>
                                        <p:set>
                                          <p:cBhvr>
                                            <p:cTn id="41" dur="1" fill="hold">
                                              <p:stCondLst>
                                                <p:cond delay="0"/>
                                              </p:stCondLst>
                                            </p:cTn>
                                            <p:tgtEl>
                                              <p:spTgt spid="448"/>
                                            </p:tgtEl>
                                            <p:attrNameLst>
                                              <p:attrName>style.visibility</p:attrName>
                                            </p:attrNameLst>
                                          </p:cBhvr>
                                          <p:to>
                                            <p:strVal val="visible"/>
                                          </p:to>
                                        </p:set>
                                        <p:anim calcmode="lin" valueType="num" p14:bounceEnd="54000">
                                          <p:cBhvr additive="base">
                                            <p:cTn id="42" dur="500" fill="hold"/>
                                            <p:tgtEl>
                                              <p:spTgt spid="448"/>
                                            </p:tgtEl>
                                            <p:attrNameLst>
                                              <p:attrName>ppt_x</p:attrName>
                                            </p:attrNameLst>
                                          </p:cBhvr>
                                          <p:tavLst>
                                            <p:tav tm="0">
                                              <p:val>
                                                <p:strVal val="0-#ppt_w/2"/>
                                              </p:val>
                                            </p:tav>
                                            <p:tav tm="100000">
                                              <p:val>
                                                <p:strVal val="#ppt_x"/>
                                              </p:val>
                                            </p:tav>
                                          </p:tavLst>
                                        </p:anim>
                                        <p:anim calcmode="lin" valueType="num" p14:bounceEnd="54000">
                                          <p:cBhvr additive="base">
                                            <p:cTn id="43" dur="500" fill="hold"/>
                                            <p:tgtEl>
                                              <p:spTgt spid="448"/>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4" fill="hold" nodeType="afterEffect" p14:presetBounceEnd="54000">
                                      <p:stCondLst>
                                        <p:cond delay="0"/>
                                      </p:stCondLst>
                                      <p:childTnLst>
                                        <p:set>
                                          <p:cBhvr>
                                            <p:cTn id="46" dur="1" fill="hold">
                                              <p:stCondLst>
                                                <p:cond delay="0"/>
                                              </p:stCondLst>
                                            </p:cTn>
                                            <p:tgtEl>
                                              <p:spTgt spid="455"/>
                                            </p:tgtEl>
                                            <p:attrNameLst>
                                              <p:attrName>style.visibility</p:attrName>
                                            </p:attrNameLst>
                                          </p:cBhvr>
                                          <p:to>
                                            <p:strVal val="visible"/>
                                          </p:to>
                                        </p:set>
                                        <p:anim calcmode="lin" valueType="num" p14:bounceEnd="54000">
                                          <p:cBhvr additive="base">
                                            <p:cTn id="47" dur="500" fill="hold"/>
                                            <p:tgtEl>
                                              <p:spTgt spid="455"/>
                                            </p:tgtEl>
                                            <p:attrNameLst>
                                              <p:attrName>ppt_x</p:attrName>
                                            </p:attrNameLst>
                                          </p:cBhvr>
                                          <p:tavLst>
                                            <p:tav tm="0">
                                              <p:val>
                                                <p:strVal val="#ppt_x"/>
                                              </p:val>
                                            </p:tav>
                                            <p:tav tm="100000">
                                              <p:val>
                                                <p:strVal val="#ppt_x"/>
                                              </p:val>
                                            </p:tav>
                                          </p:tavLst>
                                        </p:anim>
                                        <p:anim calcmode="lin" valueType="num" p14:bounceEnd="54000">
                                          <p:cBhvr additive="base">
                                            <p:cTn id="48" dur="500" fill="hold"/>
                                            <p:tgtEl>
                                              <p:spTgt spid="455"/>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8" fill="hold" nodeType="afterEffect" p14:presetBounceEnd="54000">
                                      <p:stCondLst>
                                        <p:cond delay="0"/>
                                      </p:stCondLst>
                                      <p:childTnLst>
                                        <p:set>
                                          <p:cBhvr>
                                            <p:cTn id="51" dur="1" fill="hold">
                                              <p:stCondLst>
                                                <p:cond delay="0"/>
                                              </p:stCondLst>
                                            </p:cTn>
                                            <p:tgtEl>
                                              <p:spTgt spid="212"/>
                                            </p:tgtEl>
                                            <p:attrNameLst>
                                              <p:attrName>style.visibility</p:attrName>
                                            </p:attrNameLst>
                                          </p:cBhvr>
                                          <p:to>
                                            <p:strVal val="visible"/>
                                          </p:to>
                                        </p:set>
                                        <p:anim calcmode="lin" valueType="num" p14:bounceEnd="54000">
                                          <p:cBhvr additive="base">
                                            <p:cTn id="52" dur="500" fill="hold"/>
                                            <p:tgtEl>
                                              <p:spTgt spid="212"/>
                                            </p:tgtEl>
                                            <p:attrNameLst>
                                              <p:attrName>ppt_x</p:attrName>
                                            </p:attrNameLst>
                                          </p:cBhvr>
                                          <p:tavLst>
                                            <p:tav tm="0">
                                              <p:val>
                                                <p:strVal val="0-#ppt_w/2"/>
                                              </p:val>
                                            </p:tav>
                                            <p:tav tm="100000">
                                              <p:val>
                                                <p:strVal val="#ppt_x"/>
                                              </p:val>
                                            </p:tav>
                                          </p:tavLst>
                                        </p:anim>
                                        <p:anim calcmode="lin" valueType="num" p14:bounceEnd="54000">
                                          <p:cBhvr additive="base">
                                            <p:cTn id="53" dur="500" fill="hold"/>
                                            <p:tgtEl>
                                              <p:spTgt spid="212"/>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2" presetClass="entr" presetSubtype="2" fill="hold" nodeType="afterEffect">
                                      <p:stCondLst>
                                        <p:cond delay="0"/>
                                      </p:stCondLst>
                                      <p:childTnLst>
                                        <p:set>
                                          <p:cBhvr>
                                            <p:cTn id="56" dur="1" fill="hold">
                                              <p:stCondLst>
                                                <p:cond delay="0"/>
                                              </p:stCondLst>
                                            </p:cTn>
                                            <p:tgtEl>
                                              <p:spTgt spid="151"/>
                                            </p:tgtEl>
                                            <p:attrNameLst>
                                              <p:attrName>style.visibility</p:attrName>
                                            </p:attrNameLst>
                                          </p:cBhvr>
                                          <p:to>
                                            <p:strVal val="visible"/>
                                          </p:to>
                                        </p:set>
                                        <p:animEffect transition="in" filter="wipe(right)">
                                          <p:cBhvr>
                                            <p:cTn id="57" dur="10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97"/>
                                            </p:tgtEl>
                                            <p:attrNameLst>
                                              <p:attrName>style.visibility</p:attrName>
                                            </p:attrNameLst>
                                          </p:cBhvr>
                                          <p:to>
                                            <p:strVal val="visible"/>
                                          </p:to>
                                        </p:set>
                                        <p:anim calcmode="lin" valueType="num">
                                          <p:cBhvr additive="base">
                                            <p:cTn id="12" dur="500" fill="hold"/>
                                            <p:tgtEl>
                                              <p:spTgt spid="197"/>
                                            </p:tgtEl>
                                            <p:attrNameLst>
                                              <p:attrName>ppt_x</p:attrName>
                                            </p:attrNameLst>
                                          </p:cBhvr>
                                          <p:tavLst>
                                            <p:tav tm="0">
                                              <p:val>
                                                <p:strVal val="0-#ppt_w/2"/>
                                              </p:val>
                                            </p:tav>
                                            <p:tav tm="100000">
                                              <p:val>
                                                <p:strVal val="#ppt_x"/>
                                              </p:val>
                                            </p:tav>
                                          </p:tavLst>
                                        </p:anim>
                                        <p:anim calcmode="lin" valueType="num">
                                          <p:cBhvr additive="base">
                                            <p:cTn id="13" dur="500" fill="hold"/>
                                            <p:tgtEl>
                                              <p:spTgt spid="19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01"/>
                                            </p:tgtEl>
                                            <p:attrNameLst>
                                              <p:attrName>style.visibility</p:attrName>
                                            </p:attrNameLst>
                                          </p:cBhvr>
                                          <p:to>
                                            <p:strVal val="visible"/>
                                          </p:to>
                                        </p:set>
                                        <p:anim calcmode="lin" valueType="num">
                                          <p:cBhvr additive="base">
                                            <p:cTn id="22" dur="500" fill="hold"/>
                                            <p:tgtEl>
                                              <p:spTgt spid="201"/>
                                            </p:tgtEl>
                                            <p:attrNameLst>
                                              <p:attrName>ppt_x</p:attrName>
                                            </p:attrNameLst>
                                          </p:cBhvr>
                                          <p:tavLst>
                                            <p:tav tm="0">
                                              <p:val>
                                                <p:strVal val="0-#ppt_w/2"/>
                                              </p:val>
                                            </p:tav>
                                            <p:tav tm="100000">
                                              <p:val>
                                                <p:strVal val="#ppt_x"/>
                                              </p:val>
                                            </p:tav>
                                          </p:tavLst>
                                        </p:anim>
                                        <p:anim calcmode="lin" valueType="num">
                                          <p:cBhvr additive="base">
                                            <p:cTn id="23" dur="500" fill="hold"/>
                                            <p:tgtEl>
                                              <p:spTgt spid="20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54"/>
                                            </p:tgtEl>
                                            <p:attrNameLst>
                                              <p:attrName>style.visibility</p:attrName>
                                            </p:attrNameLst>
                                          </p:cBhvr>
                                          <p:to>
                                            <p:strVal val="visible"/>
                                          </p:to>
                                        </p:set>
                                        <p:anim calcmode="lin" valueType="num">
                                          <p:cBhvr additive="base">
                                            <p:cTn id="27" dur="500" fill="hold"/>
                                            <p:tgtEl>
                                              <p:spTgt spid="154"/>
                                            </p:tgtEl>
                                            <p:attrNameLst>
                                              <p:attrName>ppt_x</p:attrName>
                                            </p:attrNameLst>
                                          </p:cBhvr>
                                          <p:tavLst>
                                            <p:tav tm="0">
                                              <p:val>
                                                <p:strVal val="#ppt_x"/>
                                              </p:val>
                                            </p:tav>
                                            <p:tav tm="100000">
                                              <p:val>
                                                <p:strVal val="#ppt_x"/>
                                              </p:val>
                                            </p:tav>
                                          </p:tavLst>
                                        </p:anim>
                                        <p:anim calcmode="lin" valueType="num">
                                          <p:cBhvr additive="base">
                                            <p:cTn id="28" dur="500" fill="hold"/>
                                            <p:tgtEl>
                                              <p:spTgt spid="15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0-#ppt_w/2"/>
                                              </p:val>
                                            </p:tav>
                                            <p:tav tm="100000">
                                              <p:val>
                                                <p:strVal val="#ppt_x"/>
                                              </p:val>
                                            </p:tav>
                                          </p:tavLst>
                                        </p:anim>
                                        <p:anim calcmode="lin" valueType="num">
                                          <p:cBhvr additive="base">
                                            <p:cTn id="33" dur="500" fill="hold"/>
                                            <p:tgtEl>
                                              <p:spTgt spid="2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206"/>
                                            </p:tgtEl>
                                            <p:attrNameLst>
                                              <p:attrName>style.visibility</p:attrName>
                                            </p:attrNameLst>
                                          </p:cBhvr>
                                          <p:to>
                                            <p:strVal val="visible"/>
                                          </p:to>
                                        </p:set>
                                        <p:anim calcmode="lin" valueType="num">
                                          <p:cBhvr additive="base">
                                            <p:cTn id="37" dur="500" fill="hold"/>
                                            <p:tgtEl>
                                              <p:spTgt spid="206"/>
                                            </p:tgtEl>
                                            <p:attrNameLst>
                                              <p:attrName>ppt_x</p:attrName>
                                            </p:attrNameLst>
                                          </p:cBhvr>
                                          <p:tavLst>
                                            <p:tav tm="0">
                                              <p:val>
                                                <p:strVal val="#ppt_x"/>
                                              </p:val>
                                            </p:tav>
                                            <p:tav tm="100000">
                                              <p:val>
                                                <p:strVal val="#ppt_x"/>
                                              </p:val>
                                            </p:tav>
                                          </p:tavLst>
                                        </p:anim>
                                        <p:anim calcmode="lin" valueType="num">
                                          <p:cBhvr additive="base">
                                            <p:cTn id="38" dur="500" fill="hold"/>
                                            <p:tgtEl>
                                              <p:spTgt spid="206"/>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448"/>
                                            </p:tgtEl>
                                            <p:attrNameLst>
                                              <p:attrName>style.visibility</p:attrName>
                                            </p:attrNameLst>
                                          </p:cBhvr>
                                          <p:to>
                                            <p:strVal val="visible"/>
                                          </p:to>
                                        </p:set>
                                        <p:anim calcmode="lin" valueType="num">
                                          <p:cBhvr additive="base">
                                            <p:cTn id="42" dur="500" fill="hold"/>
                                            <p:tgtEl>
                                              <p:spTgt spid="448"/>
                                            </p:tgtEl>
                                            <p:attrNameLst>
                                              <p:attrName>ppt_x</p:attrName>
                                            </p:attrNameLst>
                                          </p:cBhvr>
                                          <p:tavLst>
                                            <p:tav tm="0">
                                              <p:val>
                                                <p:strVal val="0-#ppt_w/2"/>
                                              </p:val>
                                            </p:tav>
                                            <p:tav tm="100000">
                                              <p:val>
                                                <p:strVal val="#ppt_x"/>
                                              </p:val>
                                            </p:tav>
                                          </p:tavLst>
                                        </p:anim>
                                        <p:anim calcmode="lin" valueType="num">
                                          <p:cBhvr additive="base">
                                            <p:cTn id="43" dur="500" fill="hold"/>
                                            <p:tgtEl>
                                              <p:spTgt spid="448"/>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455"/>
                                            </p:tgtEl>
                                            <p:attrNameLst>
                                              <p:attrName>style.visibility</p:attrName>
                                            </p:attrNameLst>
                                          </p:cBhvr>
                                          <p:to>
                                            <p:strVal val="visible"/>
                                          </p:to>
                                        </p:set>
                                        <p:anim calcmode="lin" valueType="num">
                                          <p:cBhvr additive="base">
                                            <p:cTn id="47" dur="500" fill="hold"/>
                                            <p:tgtEl>
                                              <p:spTgt spid="455"/>
                                            </p:tgtEl>
                                            <p:attrNameLst>
                                              <p:attrName>ppt_x</p:attrName>
                                            </p:attrNameLst>
                                          </p:cBhvr>
                                          <p:tavLst>
                                            <p:tav tm="0">
                                              <p:val>
                                                <p:strVal val="#ppt_x"/>
                                              </p:val>
                                            </p:tav>
                                            <p:tav tm="100000">
                                              <p:val>
                                                <p:strVal val="#ppt_x"/>
                                              </p:val>
                                            </p:tav>
                                          </p:tavLst>
                                        </p:anim>
                                        <p:anim calcmode="lin" valueType="num">
                                          <p:cBhvr additive="base">
                                            <p:cTn id="48" dur="500" fill="hold"/>
                                            <p:tgtEl>
                                              <p:spTgt spid="455"/>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212"/>
                                            </p:tgtEl>
                                            <p:attrNameLst>
                                              <p:attrName>style.visibility</p:attrName>
                                            </p:attrNameLst>
                                          </p:cBhvr>
                                          <p:to>
                                            <p:strVal val="visible"/>
                                          </p:to>
                                        </p:set>
                                        <p:anim calcmode="lin" valueType="num">
                                          <p:cBhvr additive="base">
                                            <p:cTn id="52" dur="500" fill="hold"/>
                                            <p:tgtEl>
                                              <p:spTgt spid="212"/>
                                            </p:tgtEl>
                                            <p:attrNameLst>
                                              <p:attrName>ppt_x</p:attrName>
                                            </p:attrNameLst>
                                          </p:cBhvr>
                                          <p:tavLst>
                                            <p:tav tm="0">
                                              <p:val>
                                                <p:strVal val="0-#ppt_w/2"/>
                                              </p:val>
                                            </p:tav>
                                            <p:tav tm="100000">
                                              <p:val>
                                                <p:strVal val="#ppt_x"/>
                                              </p:val>
                                            </p:tav>
                                          </p:tavLst>
                                        </p:anim>
                                        <p:anim calcmode="lin" valueType="num">
                                          <p:cBhvr additive="base">
                                            <p:cTn id="53" dur="500" fill="hold"/>
                                            <p:tgtEl>
                                              <p:spTgt spid="212"/>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2" presetClass="entr" presetSubtype="2" fill="hold" nodeType="afterEffect">
                                      <p:stCondLst>
                                        <p:cond delay="0"/>
                                      </p:stCondLst>
                                      <p:childTnLst>
                                        <p:set>
                                          <p:cBhvr>
                                            <p:cTn id="56" dur="1" fill="hold">
                                              <p:stCondLst>
                                                <p:cond delay="0"/>
                                              </p:stCondLst>
                                            </p:cTn>
                                            <p:tgtEl>
                                              <p:spTgt spid="151"/>
                                            </p:tgtEl>
                                            <p:attrNameLst>
                                              <p:attrName>style.visibility</p:attrName>
                                            </p:attrNameLst>
                                          </p:cBhvr>
                                          <p:to>
                                            <p:strVal val="visible"/>
                                          </p:to>
                                        </p:set>
                                        <p:animEffect transition="in" filter="wipe(right)">
                                          <p:cBhvr>
                                            <p:cTn id="57" dur="10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9DF22B-6E85-425B-B35C-7158A921A392}"/>
              </a:ext>
            </a:extLst>
          </p:cNvPr>
          <p:cNvSpPr txBox="1"/>
          <p:nvPr/>
        </p:nvSpPr>
        <p:spPr>
          <a:xfrm>
            <a:off x="342102" y="1892392"/>
            <a:ext cx="6513323" cy="584775"/>
          </a:xfrm>
          <a:prstGeom prst="rect">
            <a:avLst/>
          </a:prstGeom>
          <a:noFill/>
        </p:spPr>
        <p:txBody>
          <a:bodyPr wrap="none" rtlCol="0">
            <a:spAutoFit/>
          </a:bodyPr>
          <a:lstStyle/>
          <a:p>
            <a:r>
              <a:rPr lang="en-US" sz="3200" b="1" dirty="0">
                <a:solidFill>
                  <a:srgbClr val="C00000"/>
                </a:solidFill>
                <a:latin typeface="Century Gothic" panose="020B0502020202020204" pitchFamily="34" charset="0"/>
                <a:cs typeface="Arial" panose="020B0604020202020204" pitchFamily="34" charset="0"/>
              </a:rPr>
              <a:t>LEGACY MEDIA OLDER SKEWING</a:t>
            </a:r>
          </a:p>
        </p:txBody>
      </p:sp>
      <p:sp>
        <p:nvSpPr>
          <p:cNvPr id="5" name="TextBox 4">
            <a:extLst>
              <a:ext uri="{FF2B5EF4-FFF2-40B4-BE49-F238E27FC236}">
                <a16:creationId xmlns:a16="http://schemas.microsoft.com/office/drawing/2014/main" id="{239BD400-4103-4F89-A2B8-7422EF004D00}"/>
              </a:ext>
            </a:extLst>
          </p:cNvPr>
          <p:cNvSpPr txBox="1"/>
          <p:nvPr/>
        </p:nvSpPr>
        <p:spPr>
          <a:xfrm>
            <a:off x="1765600" y="2625084"/>
            <a:ext cx="9241632" cy="1569660"/>
          </a:xfrm>
          <a:prstGeom prst="rect">
            <a:avLst/>
          </a:prstGeom>
          <a:noFill/>
        </p:spPr>
        <p:txBody>
          <a:bodyPr wrap="none" rtlCol="0">
            <a:spAutoFit/>
          </a:bodyPr>
          <a:lstStyle/>
          <a:p>
            <a:r>
              <a:rPr lang="en-US" sz="3200" dirty="0">
                <a:solidFill>
                  <a:srgbClr val="C00000"/>
                </a:solidFill>
                <a:latin typeface="Century Gothic" panose="020B0502020202020204" pitchFamily="34" charset="0"/>
                <a:cs typeface="Arial" panose="020B0604020202020204" pitchFamily="34" charset="0"/>
              </a:rPr>
              <a:t>Some additional declines this year.</a:t>
            </a:r>
          </a:p>
          <a:p>
            <a:r>
              <a:rPr lang="en-US" sz="3200" dirty="0">
                <a:solidFill>
                  <a:srgbClr val="C00000"/>
                </a:solidFill>
                <a:latin typeface="Century Gothic" panose="020B0502020202020204" pitchFamily="34" charset="0"/>
                <a:cs typeface="Arial" panose="020B0604020202020204" pitchFamily="34" charset="0"/>
              </a:rPr>
              <a:t>OOH moving to new measurement.</a:t>
            </a:r>
          </a:p>
          <a:p>
            <a:r>
              <a:rPr lang="en-US" sz="3200" dirty="0">
                <a:solidFill>
                  <a:srgbClr val="C00000"/>
                </a:solidFill>
                <a:latin typeface="Century Gothic" panose="020B0502020202020204" pitchFamily="34" charset="0"/>
                <a:cs typeface="Arial" panose="020B0604020202020204" pitchFamily="34" charset="0"/>
              </a:rPr>
              <a:t>Internet continues to grow, but not as quickly.</a:t>
            </a:r>
          </a:p>
        </p:txBody>
      </p:sp>
    </p:spTree>
    <p:extLst>
      <p:ext uri="{BB962C8B-B14F-4D97-AF65-F5344CB8AC3E}">
        <p14:creationId xmlns:p14="http://schemas.microsoft.com/office/powerpoint/2010/main" val="2698342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C9CA52F9-B030-4E8A-8D2E-CEA9E61AF306}"/>
              </a:ext>
            </a:extLst>
          </p:cNvPr>
          <p:cNvSpPr/>
          <p:nvPr/>
        </p:nvSpPr>
        <p:spPr>
          <a:xfrm>
            <a:off x="10963238" y="2465583"/>
            <a:ext cx="854802" cy="3576194"/>
          </a:xfrm>
          <a:custGeom>
            <a:avLst/>
            <a:gdLst>
              <a:gd name="connsiteX0" fmla="*/ 0 w 563880"/>
              <a:gd name="connsiteY0" fmla="*/ 1601330 h 1604210"/>
              <a:gd name="connsiteX1" fmla="*/ 121920 w 563880"/>
              <a:gd name="connsiteY1" fmla="*/ 1586090 h 1604210"/>
              <a:gd name="connsiteX2" fmla="*/ 167640 w 563880"/>
              <a:gd name="connsiteY2" fmla="*/ 1464170 h 1604210"/>
              <a:gd name="connsiteX3" fmla="*/ 175260 w 563880"/>
              <a:gd name="connsiteY3" fmla="*/ 923150 h 1604210"/>
              <a:gd name="connsiteX4" fmla="*/ 220980 w 563880"/>
              <a:gd name="connsiteY4" fmla="*/ 351650 h 1604210"/>
              <a:gd name="connsiteX5" fmla="*/ 236220 w 563880"/>
              <a:gd name="connsiteY5" fmla="*/ 8750 h 1604210"/>
              <a:gd name="connsiteX6" fmla="*/ 312420 w 563880"/>
              <a:gd name="connsiteY6" fmla="*/ 138290 h 1604210"/>
              <a:gd name="connsiteX7" fmla="*/ 335280 w 563880"/>
              <a:gd name="connsiteY7" fmla="*/ 526910 h 1604210"/>
              <a:gd name="connsiteX8" fmla="*/ 381000 w 563880"/>
              <a:gd name="connsiteY8" fmla="*/ 1006970 h 1604210"/>
              <a:gd name="connsiteX9" fmla="*/ 403860 w 563880"/>
              <a:gd name="connsiteY9" fmla="*/ 1235570 h 1604210"/>
              <a:gd name="connsiteX10" fmla="*/ 480060 w 563880"/>
              <a:gd name="connsiteY10" fmla="*/ 1387970 h 1604210"/>
              <a:gd name="connsiteX11" fmla="*/ 563880 w 563880"/>
              <a:gd name="connsiteY11" fmla="*/ 1464170 h 1604210"/>
              <a:gd name="connsiteX0" fmla="*/ 0 w 633730"/>
              <a:gd name="connsiteY0" fmla="*/ 1607680 h 1609278"/>
              <a:gd name="connsiteX1" fmla="*/ 191770 w 633730"/>
              <a:gd name="connsiteY1" fmla="*/ 1586090 h 1609278"/>
              <a:gd name="connsiteX2" fmla="*/ 237490 w 633730"/>
              <a:gd name="connsiteY2" fmla="*/ 1464170 h 1609278"/>
              <a:gd name="connsiteX3" fmla="*/ 245110 w 633730"/>
              <a:gd name="connsiteY3" fmla="*/ 923150 h 1609278"/>
              <a:gd name="connsiteX4" fmla="*/ 290830 w 633730"/>
              <a:gd name="connsiteY4" fmla="*/ 351650 h 1609278"/>
              <a:gd name="connsiteX5" fmla="*/ 306070 w 633730"/>
              <a:gd name="connsiteY5" fmla="*/ 8750 h 1609278"/>
              <a:gd name="connsiteX6" fmla="*/ 382270 w 633730"/>
              <a:gd name="connsiteY6" fmla="*/ 138290 h 1609278"/>
              <a:gd name="connsiteX7" fmla="*/ 405130 w 633730"/>
              <a:gd name="connsiteY7" fmla="*/ 526910 h 1609278"/>
              <a:gd name="connsiteX8" fmla="*/ 450850 w 633730"/>
              <a:gd name="connsiteY8" fmla="*/ 1006970 h 1609278"/>
              <a:gd name="connsiteX9" fmla="*/ 473710 w 633730"/>
              <a:gd name="connsiteY9" fmla="*/ 1235570 h 1609278"/>
              <a:gd name="connsiteX10" fmla="*/ 549910 w 633730"/>
              <a:gd name="connsiteY10" fmla="*/ 1387970 h 1609278"/>
              <a:gd name="connsiteX11" fmla="*/ 633730 w 633730"/>
              <a:gd name="connsiteY11" fmla="*/ 1464170 h 1609278"/>
              <a:gd name="connsiteX0" fmla="*/ 0 w 633730"/>
              <a:gd name="connsiteY0" fmla="*/ 1607680 h 1608011"/>
              <a:gd name="connsiteX1" fmla="*/ 125782 w 633730"/>
              <a:gd name="connsiteY1" fmla="*/ 1557810 h 1608011"/>
              <a:gd name="connsiteX2" fmla="*/ 237490 w 633730"/>
              <a:gd name="connsiteY2" fmla="*/ 1464170 h 1608011"/>
              <a:gd name="connsiteX3" fmla="*/ 245110 w 633730"/>
              <a:gd name="connsiteY3" fmla="*/ 923150 h 1608011"/>
              <a:gd name="connsiteX4" fmla="*/ 290830 w 633730"/>
              <a:gd name="connsiteY4" fmla="*/ 351650 h 1608011"/>
              <a:gd name="connsiteX5" fmla="*/ 306070 w 633730"/>
              <a:gd name="connsiteY5" fmla="*/ 8750 h 1608011"/>
              <a:gd name="connsiteX6" fmla="*/ 382270 w 633730"/>
              <a:gd name="connsiteY6" fmla="*/ 138290 h 1608011"/>
              <a:gd name="connsiteX7" fmla="*/ 405130 w 633730"/>
              <a:gd name="connsiteY7" fmla="*/ 526910 h 1608011"/>
              <a:gd name="connsiteX8" fmla="*/ 450850 w 633730"/>
              <a:gd name="connsiteY8" fmla="*/ 1006970 h 1608011"/>
              <a:gd name="connsiteX9" fmla="*/ 473710 w 633730"/>
              <a:gd name="connsiteY9" fmla="*/ 1235570 h 1608011"/>
              <a:gd name="connsiteX10" fmla="*/ 549910 w 633730"/>
              <a:gd name="connsiteY10" fmla="*/ 1387970 h 1608011"/>
              <a:gd name="connsiteX11" fmla="*/ 633730 w 633730"/>
              <a:gd name="connsiteY11" fmla="*/ 1464170 h 1608011"/>
              <a:gd name="connsiteX0" fmla="*/ 0 w 643157"/>
              <a:gd name="connsiteY0" fmla="*/ 1588827 h 1589450"/>
              <a:gd name="connsiteX1" fmla="*/ 135209 w 643157"/>
              <a:gd name="connsiteY1" fmla="*/ 1557810 h 1589450"/>
              <a:gd name="connsiteX2" fmla="*/ 246917 w 643157"/>
              <a:gd name="connsiteY2" fmla="*/ 1464170 h 1589450"/>
              <a:gd name="connsiteX3" fmla="*/ 254537 w 643157"/>
              <a:gd name="connsiteY3" fmla="*/ 923150 h 1589450"/>
              <a:gd name="connsiteX4" fmla="*/ 300257 w 643157"/>
              <a:gd name="connsiteY4" fmla="*/ 351650 h 1589450"/>
              <a:gd name="connsiteX5" fmla="*/ 315497 w 643157"/>
              <a:gd name="connsiteY5" fmla="*/ 8750 h 1589450"/>
              <a:gd name="connsiteX6" fmla="*/ 391697 w 643157"/>
              <a:gd name="connsiteY6" fmla="*/ 138290 h 1589450"/>
              <a:gd name="connsiteX7" fmla="*/ 414557 w 643157"/>
              <a:gd name="connsiteY7" fmla="*/ 526910 h 1589450"/>
              <a:gd name="connsiteX8" fmla="*/ 460277 w 643157"/>
              <a:gd name="connsiteY8" fmla="*/ 1006970 h 1589450"/>
              <a:gd name="connsiteX9" fmla="*/ 483137 w 643157"/>
              <a:gd name="connsiteY9" fmla="*/ 1235570 h 1589450"/>
              <a:gd name="connsiteX10" fmla="*/ 559337 w 643157"/>
              <a:gd name="connsiteY10" fmla="*/ 1387970 h 1589450"/>
              <a:gd name="connsiteX11" fmla="*/ 643157 w 643157"/>
              <a:gd name="connsiteY11" fmla="*/ 1464170 h 158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3157" h="1589450">
                <a:moveTo>
                  <a:pt x="0" y="1588827"/>
                </a:moveTo>
                <a:cubicBezTo>
                  <a:pt x="46990" y="1592637"/>
                  <a:pt x="94056" y="1578586"/>
                  <a:pt x="135209" y="1557810"/>
                </a:cubicBezTo>
                <a:cubicBezTo>
                  <a:pt x="176362" y="1537034"/>
                  <a:pt x="227029" y="1569947"/>
                  <a:pt x="246917" y="1464170"/>
                </a:cubicBezTo>
                <a:cubicBezTo>
                  <a:pt x="266805" y="1358393"/>
                  <a:pt x="245647" y="1108570"/>
                  <a:pt x="254537" y="923150"/>
                </a:cubicBezTo>
                <a:cubicBezTo>
                  <a:pt x="263427" y="737730"/>
                  <a:pt x="290097" y="504050"/>
                  <a:pt x="300257" y="351650"/>
                </a:cubicBezTo>
                <a:cubicBezTo>
                  <a:pt x="310417" y="199250"/>
                  <a:pt x="300257" y="44310"/>
                  <a:pt x="315497" y="8750"/>
                </a:cubicBezTo>
                <a:cubicBezTo>
                  <a:pt x="330737" y="-26810"/>
                  <a:pt x="375187" y="51930"/>
                  <a:pt x="391697" y="138290"/>
                </a:cubicBezTo>
                <a:cubicBezTo>
                  <a:pt x="408207" y="224650"/>
                  <a:pt x="403127" y="382130"/>
                  <a:pt x="414557" y="526910"/>
                </a:cubicBezTo>
                <a:cubicBezTo>
                  <a:pt x="425987" y="671690"/>
                  <a:pt x="448847" y="888860"/>
                  <a:pt x="460277" y="1006970"/>
                </a:cubicBezTo>
                <a:cubicBezTo>
                  <a:pt x="471707" y="1125080"/>
                  <a:pt x="466627" y="1172070"/>
                  <a:pt x="483137" y="1235570"/>
                </a:cubicBezTo>
                <a:cubicBezTo>
                  <a:pt x="499647" y="1299070"/>
                  <a:pt x="532667" y="1349870"/>
                  <a:pt x="559337" y="1387970"/>
                </a:cubicBezTo>
                <a:cubicBezTo>
                  <a:pt x="586007" y="1426070"/>
                  <a:pt x="614582" y="1445120"/>
                  <a:pt x="643157" y="1464170"/>
                </a:cubicBezTo>
              </a:path>
            </a:pathLst>
          </a:custGeom>
          <a:noFill/>
          <a:ln w="38100">
            <a:solidFill>
              <a:srgbClr val="F6C33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8A1C4B24-0E28-4ECB-84A4-85156D767747}"/>
              </a:ext>
            </a:extLst>
          </p:cNvPr>
          <p:cNvSpPr/>
          <p:nvPr/>
        </p:nvSpPr>
        <p:spPr>
          <a:xfrm>
            <a:off x="8688634" y="2440905"/>
            <a:ext cx="2359715" cy="3627599"/>
          </a:xfrm>
          <a:custGeom>
            <a:avLst/>
            <a:gdLst>
              <a:gd name="connsiteX0" fmla="*/ 0 w 8191500"/>
              <a:gd name="connsiteY0" fmla="*/ 1604677 h 1621433"/>
              <a:gd name="connsiteX1" fmla="*/ 1066800 w 8191500"/>
              <a:gd name="connsiteY1" fmla="*/ 1612297 h 1621433"/>
              <a:gd name="connsiteX2" fmla="*/ 1181100 w 8191500"/>
              <a:gd name="connsiteY2" fmla="*/ 1558957 h 1621433"/>
              <a:gd name="connsiteX3" fmla="*/ 1287780 w 8191500"/>
              <a:gd name="connsiteY3" fmla="*/ 1612297 h 1621433"/>
              <a:gd name="connsiteX4" fmla="*/ 4739640 w 8191500"/>
              <a:gd name="connsiteY4" fmla="*/ 1597057 h 1621433"/>
              <a:gd name="connsiteX5" fmla="*/ 4831080 w 8191500"/>
              <a:gd name="connsiteY5" fmla="*/ 1566577 h 1621433"/>
              <a:gd name="connsiteX6" fmla="*/ 5059680 w 8191500"/>
              <a:gd name="connsiteY6" fmla="*/ 1619917 h 1621433"/>
              <a:gd name="connsiteX7" fmla="*/ 5394960 w 8191500"/>
              <a:gd name="connsiteY7" fmla="*/ 1604677 h 1621433"/>
              <a:gd name="connsiteX8" fmla="*/ 5478780 w 8191500"/>
              <a:gd name="connsiteY8" fmla="*/ 1581817 h 1621433"/>
              <a:gd name="connsiteX9" fmla="*/ 5920740 w 8191500"/>
              <a:gd name="connsiteY9" fmla="*/ 1597057 h 1621433"/>
              <a:gd name="connsiteX10" fmla="*/ 6027420 w 8191500"/>
              <a:gd name="connsiteY10" fmla="*/ 1467517 h 1621433"/>
              <a:gd name="connsiteX11" fmla="*/ 6088380 w 8191500"/>
              <a:gd name="connsiteY11" fmla="*/ 1383697 h 1621433"/>
              <a:gd name="connsiteX12" fmla="*/ 6195060 w 8191500"/>
              <a:gd name="connsiteY12" fmla="*/ 1414177 h 1621433"/>
              <a:gd name="connsiteX13" fmla="*/ 6263640 w 8191500"/>
              <a:gd name="connsiteY13" fmla="*/ 1056037 h 1621433"/>
              <a:gd name="connsiteX14" fmla="*/ 6309360 w 8191500"/>
              <a:gd name="connsiteY14" fmla="*/ 774097 h 1621433"/>
              <a:gd name="connsiteX15" fmla="*/ 6210300 w 8191500"/>
              <a:gd name="connsiteY15" fmla="*/ 743617 h 1621433"/>
              <a:gd name="connsiteX16" fmla="*/ 6377940 w 8191500"/>
              <a:gd name="connsiteY16" fmla="*/ 149257 h 1621433"/>
              <a:gd name="connsiteX17" fmla="*/ 6461760 w 8191500"/>
              <a:gd name="connsiteY17" fmla="*/ 4477 h 1621433"/>
              <a:gd name="connsiteX18" fmla="*/ 6515100 w 8191500"/>
              <a:gd name="connsiteY18" fmla="*/ 95917 h 1621433"/>
              <a:gd name="connsiteX19" fmla="*/ 6629400 w 8191500"/>
              <a:gd name="connsiteY19" fmla="*/ 644557 h 1621433"/>
              <a:gd name="connsiteX20" fmla="*/ 6812280 w 8191500"/>
              <a:gd name="connsiteY20" fmla="*/ 1017937 h 1621433"/>
              <a:gd name="connsiteX21" fmla="*/ 7109460 w 8191500"/>
              <a:gd name="connsiteY21" fmla="*/ 1414177 h 1621433"/>
              <a:gd name="connsiteX22" fmla="*/ 7200900 w 8191500"/>
              <a:gd name="connsiteY22" fmla="*/ 1368457 h 1621433"/>
              <a:gd name="connsiteX23" fmla="*/ 7315200 w 8191500"/>
              <a:gd name="connsiteY23" fmla="*/ 1490377 h 1621433"/>
              <a:gd name="connsiteX24" fmla="*/ 7421880 w 8191500"/>
              <a:gd name="connsiteY24" fmla="*/ 1551337 h 1621433"/>
              <a:gd name="connsiteX25" fmla="*/ 7559040 w 8191500"/>
              <a:gd name="connsiteY25" fmla="*/ 1528477 h 1621433"/>
              <a:gd name="connsiteX26" fmla="*/ 7642860 w 8191500"/>
              <a:gd name="connsiteY26" fmla="*/ 1581817 h 1621433"/>
              <a:gd name="connsiteX27" fmla="*/ 7764780 w 8191500"/>
              <a:gd name="connsiteY27" fmla="*/ 1543717 h 1621433"/>
              <a:gd name="connsiteX28" fmla="*/ 7856220 w 8191500"/>
              <a:gd name="connsiteY28" fmla="*/ 1597057 h 1621433"/>
              <a:gd name="connsiteX29" fmla="*/ 8001000 w 8191500"/>
              <a:gd name="connsiteY29" fmla="*/ 1574197 h 1621433"/>
              <a:gd name="connsiteX30" fmla="*/ 8191500 w 8191500"/>
              <a:gd name="connsiteY30" fmla="*/ 1604677 h 1621433"/>
              <a:gd name="connsiteX0" fmla="*/ 0 w 8191500"/>
              <a:gd name="connsiteY0" fmla="*/ 1604677 h 1621433"/>
              <a:gd name="connsiteX1" fmla="*/ 1066800 w 8191500"/>
              <a:gd name="connsiteY1" fmla="*/ 1612297 h 1621433"/>
              <a:gd name="connsiteX2" fmla="*/ 1181100 w 8191500"/>
              <a:gd name="connsiteY2" fmla="*/ 1558957 h 1621433"/>
              <a:gd name="connsiteX3" fmla="*/ 1287780 w 8191500"/>
              <a:gd name="connsiteY3" fmla="*/ 1612297 h 1621433"/>
              <a:gd name="connsiteX4" fmla="*/ 4739640 w 8191500"/>
              <a:gd name="connsiteY4" fmla="*/ 1597057 h 1621433"/>
              <a:gd name="connsiteX5" fmla="*/ 4831080 w 8191500"/>
              <a:gd name="connsiteY5" fmla="*/ 1566577 h 1621433"/>
              <a:gd name="connsiteX6" fmla="*/ 5059680 w 8191500"/>
              <a:gd name="connsiteY6" fmla="*/ 1619917 h 1621433"/>
              <a:gd name="connsiteX7" fmla="*/ 5394960 w 8191500"/>
              <a:gd name="connsiteY7" fmla="*/ 1604677 h 1621433"/>
              <a:gd name="connsiteX8" fmla="*/ 5478780 w 8191500"/>
              <a:gd name="connsiteY8" fmla="*/ 1581817 h 1621433"/>
              <a:gd name="connsiteX9" fmla="*/ 5920740 w 8191500"/>
              <a:gd name="connsiteY9" fmla="*/ 1597057 h 1621433"/>
              <a:gd name="connsiteX10" fmla="*/ 6027420 w 8191500"/>
              <a:gd name="connsiteY10" fmla="*/ 1467517 h 1621433"/>
              <a:gd name="connsiteX11" fmla="*/ 6088380 w 8191500"/>
              <a:gd name="connsiteY11" fmla="*/ 1383697 h 1621433"/>
              <a:gd name="connsiteX12" fmla="*/ 6195060 w 8191500"/>
              <a:gd name="connsiteY12" fmla="*/ 1414177 h 1621433"/>
              <a:gd name="connsiteX13" fmla="*/ 6263640 w 8191500"/>
              <a:gd name="connsiteY13" fmla="*/ 1056037 h 1621433"/>
              <a:gd name="connsiteX14" fmla="*/ 6309360 w 8191500"/>
              <a:gd name="connsiteY14" fmla="*/ 774097 h 1621433"/>
              <a:gd name="connsiteX15" fmla="*/ 6377940 w 8191500"/>
              <a:gd name="connsiteY15" fmla="*/ 149257 h 1621433"/>
              <a:gd name="connsiteX16" fmla="*/ 6461760 w 8191500"/>
              <a:gd name="connsiteY16" fmla="*/ 4477 h 1621433"/>
              <a:gd name="connsiteX17" fmla="*/ 6515100 w 8191500"/>
              <a:gd name="connsiteY17" fmla="*/ 95917 h 1621433"/>
              <a:gd name="connsiteX18" fmla="*/ 6629400 w 8191500"/>
              <a:gd name="connsiteY18" fmla="*/ 644557 h 1621433"/>
              <a:gd name="connsiteX19" fmla="*/ 6812280 w 8191500"/>
              <a:gd name="connsiteY19" fmla="*/ 1017937 h 1621433"/>
              <a:gd name="connsiteX20" fmla="*/ 7109460 w 8191500"/>
              <a:gd name="connsiteY20" fmla="*/ 1414177 h 1621433"/>
              <a:gd name="connsiteX21" fmla="*/ 7200900 w 8191500"/>
              <a:gd name="connsiteY21" fmla="*/ 1368457 h 1621433"/>
              <a:gd name="connsiteX22" fmla="*/ 7315200 w 8191500"/>
              <a:gd name="connsiteY22" fmla="*/ 1490377 h 1621433"/>
              <a:gd name="connsiteX23" fmla="*/ 7421880 w 8191500"/>
              <a:gd name="connsiteY23" fmla="*/ 1551337 h 1621433"/>
              <a:gd name="connsiteX24" fmla="*/ 7559040 w 8191500"/>
              <a:gd name="connsiteY24" fmla="*/ 1528477 h 1621433"/>
              <a:gd name="connsiteX25" fmla="*/ 7642860 w 8191500"/>
              <a:gd name="connsiteY25" fmla="*/ 1581817 h 1621433"/>
              <a:gd name="connsiteX26" fmla="*/ 7764780 w 8191500"/>
              <a:gd name="connsiteY26" fmla="*/ 1543717 h 1621433"/>
              <a:gd name="connsiteX27" fmla="*/ 7856220 w 8191500"/>
              <a:gd name="connsiteY27" fmla="*/ 1597057 h 1621433"/>
              <a:gd name="connsiteX28" fmla="*/ 8001000 w 8191500"/>
              <a:gd name="connsiteY28" fmla="*/ 1574197 h 1621433"/>
              <a:gd name="connsiteX29" fmla="*/ 8191500 w 8191500"/>
              <a:gd name="connsiteY29" fmla="*/ 1604677 h 1621433"/>
              <a:gd name="connsiteX0" fmla="*/ 0 w 8191500"/>
              <a:gd name="connsiteY0" fmla="*/ 1604677 h 1621274"/>
              <a:gd name="connsiteX1" fmla="*/ 1066800 w 8191500"/>
              <a:gd name="connsiteY1" fmla="*/ 1612297 h 1621274"/>
              <a:gd name="connsiteX2" fmla="*/ 1181100 w 8191500"/>
              <a:gd name="connsiteY2" fmla="*/ 1558957 h 1621274"/>
              <a:gd name="connsiteX3" fmla="*/ 1287780 w 8191500"/>
              <a:gd name="connsiteY3" fmla="*/ 1612297 h 1621274"/>
              <a:gd name="connsiteX4" fmla="*/ 4739640 w 8191500"/>
              <a:gd name="connsiteY4" fmla="*/ 1597057 h 1621274"/>
              <a:gd name="connsiteX5" fmla="*/ 4831080 w 8191500"/>
              <a:gd name="connsiteY5" fmla="*/ 1566577 h 1621274"/>
              <a:gd name="connsiteX6" fmla="*/ 5059680 w 8191500"/>
              <a:gd name="connsiteY6" fmla="*/ 1619917 h 1621274"/>
              <a:gd name="connsiteX7" fmla="*/ 5394960 w 8191500"/>
              <a:gd name="connsiteY7" fmla="*/ 1604677 h 1621274"/>
              <a:gd name="connsiteX8" fmla="*/ 5920740 w 8191500"/>
              <a:gd name="connsiteY8" fmla="*/ 1597057 h 1621274"/>
              <a:gd name="connsiteX9" fmla="*/ 6027420 w 8191500"/>
              <a:gd name="connsiteY9" fmla="*/ 1467517 h 1621274"/>
              <a:gd name="connsiteX10" fmla="*/ 6088380 w 8191500"/>
              <a:gd name="connsiteY10" fmla="*/ 1383697 h 1621274"/>
              <a:gd name="connsiteX11" fmla="*/ 6195060 w 8191500"/>
              <a:gd name="connsiteY11" fmla="*/ 1414177 h 1621274"/>
              <a:gd name="connsiteX12" fmla="*/ 6263640 w 8191500"/>
              <a:gd name="connsiteY12" fmla="*/ 1056037 h 1621274"/>
              <a:gd name="connsiteX13" fmla="*/ 6309360 w 8191500"/>
              <a:gd name="connsiteY13" fmla="*/ 774097 h 1621274"/>
              <a:gd name="connsiteX14" fmla="*/ 6377940 w 8191500"/>
              <a:gd name="connsiteY14" fmla="*/ 149257 h 1621274"/>
              <a:gd name="connsiteX15" fmla="*/ 6461760 w 8191500"/>
              <a:gd name="connsiteY15" fmla="*/ 4477 h 1621274"/>
              <a:gd name="connsiteX16" fmla="*/ 6515100 w 8191500"/>
              <a:gd name="connsiteY16" fmla="*/ 95917 h 1621274"/>
              <a:gd name="connsiteX17" fmla="*/ 6629400 w 8191500"/>
              <a:gd name="connsiteY17" fmla="*/ 644557 h 1621274"/>
              <a:gd name="connsiteX18" fmla="*/ 6812280 w 8191500"/>
              <a:gd name="connsiteY18" fmla="*/ 1017937 h 1621274"/>
              <a:gd name="connsiteX19" fmla="*/ 7109460 w 8191500"/>
              <a:gd name="connsiteY19" fmla="*/ 1414177 h 1621274"/>
              <a:gd name="connsiteX20" fmla="*/ 7200900 w 8191500"/>
              <a:gd name="connsiteY20" fmla="*/ 1368457 h 1621274"/>
              <a:gd name="connsiteX21" fmla="*/ 7315200 w 8191500"/>
              <a:gd name="connsiteY21" fmla="*/ 1490377 h 1621274"/>
              <a:gd name="connsiteX22" fmla="*/ 7421880 w 8191500"/>
              <a:gd name="connsiteY22" fmla="*/ 1551337 h 1621274"/>
              <a:gd name="connsiteX23" fmla="*/ 7559040 w 8191500"/>
              <a:gd name="connsiteY23" fmla="*/ 1528477 h 1621274"/>
              <a:gd name="connsiteX24" fmla="*/ 7642860 w 8191500"/>
              <a:gd name="connsiteY24" fmla="*/ 1581817 h 1621274"/>
              <a:gd name="connsiteX25" fmla="*/ 7764780 w 8191500"/>
              <a:gd name="connsiteY25" fmla="*/ 1543717 h 1621274"/>
              <a:gd name="connsiteX26" fmla="*/ 7856220 w 8191500"/>
              <a:gd name="connsiteY26" fmla="*/ 1597057 h 1621274"/>
              <a:gd name="connsiteX27" fmla="*/ 8001000 w 8191500"/>
              <a:gd name="connsiteY27" fmla="*/ 1574197 h 1621274"/>
              <a:gd name="connsiteX28" fmla="*/ 8191500 w 8191500"/>
              <a:gd name="connsiteY28" fmla="*/ 1604677 h 1621274"/>
              <a:gd name="connsiteX0" fmla="*/ 0 w 8191500"/>
              <a:gd name="connsiteY0" fmla="*/ 1604677 h 1622066"/>
              <a:gd name="connsiteX1" fmla="*/ 1066800 w 8191500"/>
              <a:gd name="connsiteY1" fmla="*/ 1612297 h 1622066"/>
              <a:gd name="connsiteX2" fmla="*/ 1181100 w 8191500"/>
              <a:gd name="connsiteY2" fmla="*/ 1558957 h 1622066"/>
              <a:gd name="connsiteX3" fmla="*/ 1287780 w 8191500"/>
              <a:gd name="connsiteY3" fmla="*/ 1612297 h 1622066"/>
              <a:gd name="connsiteX4" fmla="*/ 4739640 w 8191500"/>
              <a:gd name="connsiteY4" fmla="*/ 1597057 h 1622066"/>
              <a:gd name="connsiteX5" fmla="*/ 4831080 w 8191500"/>
              <a:gd name="connsiteY5" fmla="*/ 1566577 h 1622066"/>
              <a:gd name="connsiteX6" fmla="*/ 5059680 w 8191500"/>
              <a:gd name="connsiteY6" fmla="*/ 1619917 h 1622066"/>
              <a:gd name="connsiteX7" fmla="*/ 5920740 w 8191500"/>
              <a:gd name="connsiteY7" fmla="*/ 1597057 h 1622066"/>
              <a:gd name="connsiteX8" fmla="*/ 6027420 w 8191500"/>
              <a:gd name="connsiteY8" fmla="*/ 1467517 h 1622066"/>
              <a:gd name="connsiteX9" fmla="*/ 6088380 w 8191500"/>
              <a:gd name="connsiteY9" fmla="*/ 1383697 h 1622066"/>
              <a:gd name="connsiteX10" fmla="*/ 6195060 w 8191500"/>
              <a:gd name="connsiteY10" fmla="*/ 1414177 h 1622066"/>
              <a:gd name="connsiteX11" fmla="*/ 6263640 w 8191500"/>
              <a:gd name="connsiteY11" fmla="*/ 1056037 h 1622066"/>
              <a:gd name="connsiteX12" fmla="*/ 6309360 w 8191500"/>
              <a:gd name="connsiteY12" fmla="*/ 774097 h 1622066"/>
              <a:gd name="connsiteX13" fmla="*/ 6377940 w 8191500"/>
              <a:gd name="connsiteY13" fmla="*/ 149257 h 1622066"/>
              <a:gd name="connsiteX14" fmla="*/ 6461760 w 8191500"/>
              <a:gd name="connsiteY14" fmla="*/ 4477 h 1622066"/>
              <a:gd name="connsiteX15" fmla="*/ 6515100 w 8191500"/>
              <a:gd name="connsiteY15" fmla="*/ 95917 h 1622066"/>
              <a:gd name="connsiteX16" fmla="*/ 6629400 w 8191500"/>
              <a:gd name="connsiteY16" fmla="*/ 644557 h 1622066"/>
              <a:gd name="connsiteX17" fmla="*/ 6812280 w 8191500"/>
              <a:gd name="connsiteY17" fmla="*/ 1017937 h 1622066"/>
              <a:gd name="connsiteX18" fmla="*/ 7109460 w 8191500"/>
              <a:gd name="connsiteY18" fmla="*/ 1414177 h 1622066"/>
              <a:gd name="connsiteX19" fmla="*/ 7200900 w 8191500"/>
              <a:gd name="connsiteY19" fmla="*/ 1368457 h 1622066"/>
              <a:gd name="connsiteX20" fmla="*/ 7315200 w 8191500"/>
              <a:gd name="connsiteY20" fmla="*/ 1490377 h 1622066"/>
              <a:gd name="connsiteX21" fmla="*/ 7421880 w 8191500"/>
              <a:gd name="connsiteY21" fmla="*/ 1551337 h 1622066"/>
              <a:gd name="connsiteX22" fmla="*/ 7559040 w 8191500"/>
              <a:gd name="connsiteY22" fmla="*/ 1528477 h 1622066"/>
              <a:gd name="connsiteX23" fmla="*/ 7642860 w 8191500"/>
              <a:gd name="connsiteY23" fmla="*/ 1581817 h 1622066"/>
              <a:gd name="connsiteX24" fmla="*/ 7764780 w 8191500"/>
              <a:gd name="connsiteY24" fmla="*/ 1543717 h 1622066"/>
              <a:gd name="connsiteX25" fmla="*/ 7856220 w 8191500"/>
              <a:gd name="connsiteY25" fmla="*/ 1597057 h 1622066"/>
              <a:gd name="connsiteX26" fmla="*/ 8001000 w 8191500"/>
              <a:gd name="connsiteY26" fmla="*/ 1574197 h 1622066"/>
              <a:gd name="connsiteX27" fmla="*/ 8191500 w 8191500"/>
              <a:gd name="connsiteY27" fmla="*/ 1604677 h 1622066"/>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4739640 w 8191500"/>
              <a:gd name="connsiteY4" fmla="*/ 1597057 h 1615453"/>
              <a:gd name="connsiteX5" fmla="*/ 4831080 w 8191500"/>
              <a:gd name="connsiteY5" fmla="*/ 1566577 h 1615453"/>
              <a:gd name="connsiteX6" fmla="*/ 5920740 w 8191500"/>
              <a:gd name="connsiteY6" fmla="*/ 1597057 h 1615453"/>
              <a:gd name="connsiteX7" fmla="*/ 6027420 w 8191500"/>
              <a:gd name="connsiteY7" fmla="*/ 1467517 h 1615453"/>
              <a:gd name="connsiteX8" fmla="*/ 6088380 w 8191500"/>
              <a:gd name="connsiteY8" fmla="*/ 1383697 h 1615453"/>
              <a:gd name="connsiteX9" fmla="*/ 6195060 w 8191500"/>
              <a:gd name="connsiteY9" fmla="*/ 1414177 h 1615453"/>
              <a:gd name="connsiteX10" fmla="*/ 6263640 w 8191500"/>
              <a:gd name="connsiteY10" fmla="*/ 1056037 h 1615453"/>
              <a:gd name="connsiteX11" fmla="*/ 6309360 w 8191500"/>
              <a:gd name="connsiteY11" fmla="*/ 774097 h 1615453"/>
              <a:gd name="connsiteX12" fmla="*/ 6377940 w 8191500"/>
              <a:gd name="connsiteY12" fmla="*/ 149257 h 1615453"/>
              <a:gd name="connsiteX13" fmla="*/ 6461760 w 8191500"/>
              <a:gd name="connsiteY13" fmla="*/ 4477 h 1615453"/>
              <a:gd name="connsiteX14" fmla="*/ 6515100 w 8191500"/>
              <a:gd name="connsiteY14" fmla="*/ 95917 h 1615453"/>
              <a:gd name="connsiteX15" fmla="*/ 6629400 w 8191500"/>
              <a:gd name="connsiteY15" fmla="*/ 644557 h 1615453"/>
              <a:gd name="connsiteX16" fmla="*/ 6812280 w 8191500"/>
              <a:gd name="connsiteY16" fmla="*/ 1017937 h 1615453"/>
              <a:gd name="connsiteX17" fmla="*/ 7109460 w 8191500"/>
              <a:gd name="connsiteY17" fmla="*/ 1414177 h 1615453"/>
              <a:gd name="connsiteX18" fmla="*/ 7200900 w 8191500"/>
              <a:gd name="connsiteY18" fmla="*/ 1368457 h 1615453"/>
              <a:gd name="connsiteX19" fmla="*/ 7315200 w 8191500"/>
              <a:gd name="connsiteY19" fmla="*/ 1490377 h 1615453"/>
              <a:gd name="connsiteX20" fmla="*/ 7421880 w 8191500"/>
              <a:gd name="connsiteY20" fmla="*/ 1551337 h 1615453"/>
              <a:gd name="connsiteX21" fmla="*/ 7559040 w 8191500"/>
              <a:gd name="connsiteY21" fmla="*/ 1528477 h 1615453"/>
              <a:gd name="connsiteX22" fmla="*/ 7642860 w 8191500"/>
              <a:gd name="connsiteY22" fmla="*/ 1581817 h 1615453"/>
              <a:gd name="connsiteX23" fmla="*/ 7764780 w 8191500"/>
              <a:gd name="connsiteY23" fmla="*/ 1543717 h 1615453"/>
              <a:gd name="connsiteX24" fmla="*/ 7856220 w 8191500"/>
              <a:gd name="connsiteY24" fmla="*/ 1597057 h 1615453"/>
              <a:gd name="connsiteX25" fmla="*/ 8001000 w 8191500"/>
              <a:gd name="connsiteY25" fmla="*/ 1574197 h 1615453"/>
              <a:gd name="connsiteX26" fmla="*/ 8191500 w 8191500"/>
              <a:gd name="connsiteY26"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4739640 w 8191500"/>
              <a:gd name="connsiteY4" fmla="*/ 1597057 h 1615453"/>
              <a:gd name="connsiteX5" fmla="*/ 5920740 w 8191500"/>
              <a:gd name="connsiteY5" fmla="*/ 1597057 h 1615453"/>
              <a:gd name="connsiteX6" fmla="*/ 6027420 w 8191500"/>
              <a:gd name="connsiteY6" fmla="*/ 1467517 h 1615453"/>
              <a:gd name="connsiteX7" fmla="*/ 6088380 w 8191500"/>
              <a:gd name="connsiteY7" fmla="*/ 1383697 h 1615453"/>
              <a:gd name="connsiteX8" fmla="*/ 6195060 w 8191500"/>
              <a:gd name="connsiteY8" fmla="*/ 1414177 h 1615453"/>
              <a:gd name="connsiteX9" fmla="*/ 6263640 w 8191500"/>
              <a:gd name="connsiteY9" fmla="*/ 1056037 h 1615453"/>
              <a:gd name="connsiteX10" fmla="*/ 6309360 w 8191500"/>
              <a:gd name="connsiteY10" fmla="*/ 774097 h 1615453"/>
              <a:gd name="connsiteX11" fmla="*/ 6377940 w 8191500"/>
              <a:gd name="connsiteY11" fmla="*/ 149257 h 1615453"/>
              <a:gd name="connsiteX12" fmla="*/ 6461760 w 8191500"/>
              <a:gd name="connsiteY12" fmla="*/ 4477 h 1615453"/>
              <a:gd name="connsiteX13" fmla="*/ 6515100 w 8191500"/>
              <a:gd name="connsiteY13" fmla="*/ 95917 h 1615453"/>
              <a:gd name="connsiteX14" fmla="*/ 6629400 w 8191500"/>
              <a:gd name="connsiteY14" fmla="*/ 644557 h 1615453"/>
              <a:gd name="connsiteX15" fmla="*/ 6812280 w 8191500"/>
              <a:gd name="connsiteY15" fmla="*/ 1017937 h 1615453"/>
              <a:gd name="connsiteX16" fmla="*/ 7109460 w 8191500"/>
              <a:gd name="connsiteY16" fmla="*/ 1414177 h 1615453"/>
              <a:gd name="connsiteX17" fmla="*/ 7200900 w 8191500"/>
              <a:gd name="connsiteY17" fmla="*/ 1368457 h 1615453"/>
              <a:gd name="connsiteX18" fmla="*/ 7315200 w 8191500"/>
              <a:gd name="connsiteY18" fmla="*/ 1490377 h 1615453"/>
              <a:gd name="connsiteX19" fmla="*/ 7421880 w 8191500"/>
              <a:gd name="connsiteY19" fmla="*/ 1551337 h 1615453"/>
              <a:gd name="connsiteX20" fmla="*/ 7559040 w 8191500"/>
              <a:gd name="connsiteY20" fmla="*/ 1528477 h 1615453"/>
              <a:gd name="connsiteX21" fmla="*/ 7642860 w 8191500"/>
              <a:gd name="connsiteY21" fmla="*/ 1581817 h 1615453"/>
              <a:gd name="connsiteX22" fmla="*/ 7764780 w 8191500"/>
              <a:gd name="connsiteY22" fmla="*/ 1543717 h 1615453"/>
              <a:gd name="connsiteX23" fmla="*/ 7856220 w 8191500"/>
              <a:gd name="connsiteY23" fmla="*/ 1597057 h 1615453"/>
              <a:gd name="connsiteX24" fmla="*/ 8001000 w 8191500"/>
              <a:gd name="connsiteY24" fmla="*/ 1574197 h 1615453"/>
              <a:gd name="connsiteX25" fmla="*/ 8191500 w 8191500"/>
              <a:gd name="connsiteY25"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5920740 w 8191500"/>
              <a:gd name="connsiteY4" fmla="*/ 1597057 h 1615453"/>
              <a:gd name="connsiteX5" fmla="*/ 6027420 w 8191500"/>
              <a:gd name="connsiteY5" fmla="*/ 1467517 h 1615453"/>
              <a:gd name="connsiteX6" fmla="*/ 6088380 w 8191500"/>
              <a:gd name="connsiteY6" fmla="*/ 1383697 h 1615453"/>
              <a:gd name="connsiteX7" fmla="*/ 6195060 w 8191500"/>
              <a:gd name="connsiteY7" fmla="*/ 1414177 h 1615453"/>
              <a:gd name="connsiteX8" fmla="*/ 6263640 w 8191500"/>
              <a:gd name="connsiteY8" fmla="*/ 1056037 h 1615453"/>
              <a:gd name="connsiteX9" fmla="*/ 6309360 w 8191500"/>
              <a:gd name="connsiteY9" fmla="*/ 774097 h 1615453"/>
              <a:gd name="connsiteX10" fmla="*/ 6377940 w 8191500"/>
              <a:gd name="connsiteY10" fmla="*/ 149257 h 1615453"/>
              <a:gd name="connsiteX11" fmla="*/ 6461760 w 8191500"/>
              <a:gd name="connsiteY11" fmla="*/ 4477 h 1615453"/>
              <a:gd name="connsiteX12" fmla="*/ 6515100 w 8191500"/>
              <a:gd name="connsiteY12" fmla="*/ 95917 h 1615453"/>
              <a:gd name="connsiteX13" fmla="*/ 6629400 w 8191500"/>
              <a:gd name="connsiteY13" fmla="*/ 644557 h 1615453"/>
              <a:gd name="connsiteX14" fmla="*/ 6812280 w 8191500"/>
              <a:gd name="connsiteY14" fmla="*/ 1017937 h 1615453"/>
              <a:gd name="connsiteX15" fmla="*/ 7109460 w 8191500"/>
              <a:gd name="connsiteY15" fmla="*/ 1414177 h 1615453"/>
              <a:gd name="connsiteX16" fmla="*/ 7200900 w 8191500"/>
              <a:gd name="connsiteY16" fmla="*/ 1368457 h 1615453"/>
              <a:gd name="connsiteX17" fmla="*/ 7315200 w 8191500"/>
              <a:gd name="connsiteY17" fmla="*/ 1490377 h 1615453"/>
              <a:gd name="connsiteX18" fmla="*/ 7421880 w 8191500"/>
              <a:gd name="connsiteY18" fmla="*/ 1551337 h 1615453"/>
              <a:gd name="connsiteX19" fmla="*/ 7559040 w 8191500"/>
              <a:gd name="connsiteY19" fmla="*/ 1528477 h 1615453"/>
              <a:gd name="connsiteX20" fmla="*/ 7642860 w 8191500"/>
              <a:gd name="connsiteY20" fmla="*/ 1581817 h 1615453"/>
              <a:gd name="connsiteX21" fmla="*/ 7764780 w 8191500"/>
              <a:gd name="connsiteY21" fmla="*/ 1543717 h 1615453"/>
              <a:gd name="connsiteX22" fmla="*/ 7856220 w 8191500"/>
              <a:gd name="connsiteY22" fmla="*/ 1597057 h 1615453"/>
              <a:gd name="connsiteX23" fmla="*/ 8001000 w 8191500"/>
              <a:gd name="connsiteY23" fmla="*/ 1574197 h 1615453"/>
              <a:gd name="connsiteX24" fmla="*/ 8191500 w 8191500"/>
              <a:gd name="connsiteY24"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5920740 w 8191500"/>
              <a:gd name="connsiteY3" fmla="*/ 1597057 h 1615453"/>
              <a:gd name="connsiteX4" fmla="*/ 6027420 w 8191500"/>
              <a:gd name="connsiteY4" fmla="*/ 1467517 h 1615453"/>
              <a:gd name="connsiteX5" fmla="*/ 6088380 w 8191500"/>
              <a:gd name="connsiteY5" fmla="*/ 1383697 h 1615453"/>
              <a:gd name="connsiteX6" fmla="*/ 6195060 w 8191500"/>
              <a:gd name="connsiteY6" fmla="*/ 1414177 h 1615453"/>
              <a:gd name="connsiteX7" fmla="*/ 6263640 w 8191500"/>
              <a:gd name="connsiteY7" fmla="*/ 1056037 h 1615453"/>
              <a:gd name="connsiteX8" fmla="*/ 6309360 w 8191500"/>
              <a:gd name="connsiteY8" fmla="*/ 774097 h 1615453"/>
              <a:gd name="connsiteX9" fmla="*/ 6377940 w 8191500"/>
              <a:gd name="connsiteY9" fmla="*/ 149257 h 1615453"/>
              <a:gd name="connsiteX10" fmla="*/ 6461760 w 8191500"/>
              <a:gd name="connsiteY10" fmla="*/ 4477 h 1615453"/>
              <a:gd name="connsiteX11" fmla="*/ 6515100 w 8191500"/>
              <a:gd name="connsiteY11" fmla="*/ 95917 h 1615453"/>
              <a:gd name="connsiteX12" fmla="*/ 6629400 w 8191500"/>
              <a:gd name="connsiteY12" fmla="*/ 644557 h 1615453"/>
              <a:gd name="connsiteX13" fmla="*/ 6812280 w 8191500"/>
              <a:gd name="connsiteY13" fmla="*/ 1017937 h 1615453"/>
              <a:gd name="connsiteX14" fmla="*/ 7109460 w 8191500"/>
              <a:gd name="connsiteY14" fmla="*/ 1414177 h 1615453"/>
              <a:gd name="connsiteX15" fmla="*/ 7200900 w 8191500"/>
              <a:gd name="connsiteY15" fmla="*/ 1368457 h 1615453"/>
              <a:gd name="connsiteX16" fmla="*/ 7315200 w 8191500"/>
              <a:gd name="connsiteY16" fmla="*/ 1490377 h 1615453"/>
              <a:gd name="connsiteX17" fmla="*/ 7421880 w 8191500"/>
              <a:gd name="connsiteY17" fmla="*/ 1551337 h 1615453"/>
              <a:gd name="connsiteX18" fmla="*/ 7559040 w 8191500"/>
              <a:gd name="connsiteY18" fmla="*/ 1528477 h 1615453"/>
              <a:gd name="connsiteX19" fmla="*/ 7642860 w 8191500"/>
              <a:gd name="connsiteY19" fmla="*/ 1581817 h 1615453"/>
              <a:gd name="connsiteX20" fmla="*/ 7764780 w 8191500"/>
              <a:gd name="connsiteY20" fmla="*/ 1543717 h 1615453"/>
              <a:gd name="connsiteX21" fmla="*/ 7856220 w 8191500"/>
              <a:gd name="connsiteY21" fmla="*/ 1597057 h 1615453"/>
              <a:gd name="connsiteX22" fmla="*/ 8001000 w 8191500"/>
              <a:gd name="connsiteY22" fmla="*/ 1574197 h 1615453"/>
              <a:gd name="connsiteX23" fmla="*/ 8191500 w 8191500"/>
              <a:gd name="connsiteY23" fmla="*/ 1604677 h 1615453"/>
              <a:gd name="connsiteX0" fmla="*/ 0 w 8191500"/>
              <a:gd name="connsiteY0" fmla="*/ 1604677 h 1612726"/>
              <a:gd name="connsiteX1" fmla="*/ 1066800 w 8191500"/>
              <a:gd name="connsiteY1" fmla="*/ 1612297 h 1612726"/>
              <a:gd name="connsiteX2" fmla="*/ 5920740 w 8191500"/>
              <a:gd name="connsiteY2" fmla="*/ 1597057 h 1612726"/>
              <a:gd name="connsiteX3" fmla="*/ 6027420 w 8191500"/>
              <a:gd name="connsiteY3" fmla="*/ 1467517 h 1612726"/>
              <a:gd name="connsiteX4" fmla="*/ 6088380 w 8191500"/>
              <a:gd name="connsiteY4" fmla="*/ 1383697 h 1612726"/>
              <a:gd name="connsiteX5" fmla="*/ 6195060 w 8191500"/>
              <a:gd name="connsiteY5" fmla="*/ 1414177 h 1612726"/>
              <a:gd name="connsiteX6" fmla="*/ 6263640 w 8191500"/>
              <a:gd name="connsiteY6" fmla="*/ 1056037 h 1612726"/>
              <a:gd name="connsiteX7" fmla="*/ 6309360 w 8191500"/>
              <a:gd name="connsiteY7" fmla="*/ 774097 h 1612726"/>
              <a:gd name="connsiteX8" fmla="*/ 6377940 w 8191500"/>
              <a:gd name="connsiteY8" fmla="*/ 149257 h 1612726"/>
              <a:gd name="connsiteX9" fmla="*/ 6461760 w 8191500"/>
              <a:gd name="connsiteY9" fmla="*/ 4477 h 1612726"/>
              <a:gd name="connsiteX10" fmla="*/ 6515100 w 8191500"/>
              <a:gd name="connsiteY10" fmla="*/ 95917 h 1612726"/>
              <a:gd name="connsiteX11" fmla="*/ 6629400 w 8191500"/>
              <a:gd name="connsiteY11" fmla="*/ 644557 h 1612726"/>
              <a:gd name="connsiteX12" fmla="*/ 6812280 w 8191500"/>
              <a:gd name="connsiteY12" fmla="*/ 1017937 h 1612726"/>
              <a:gd name="connsiteX13" fmla="*/ 7109460 w 8191500"/>
              <a:gd name="connsiteY13" fmla="*/ 1414177 h 1612726"/>
              <a:gd name="connsiteX14" fmla="*/ 7200900 w 8191500"/>
              <a:gd name="connsiteY14" fmla="*/ 1368457 h 1612726"/>
              <a:gd name="connsiteX15" fmla="*/ 7315200 w 8191500"/>
              <a:gd name="connsiteY15" fmla="*/ 1490377 h 1612726"/>
              <a:gd name="connsiteX16" fmla="*/ 7421880 w 8191500"/>
              <a:gd name="connsiteY16" fmla="*/ 1551337 h 1612726"/>
              <a:gd name="connsiteX17" fmla="*/ 7559040 w 8191500"/>
              <a:gd name="connsiteY17" fmla="*/ 1528477 h 1612726"/>
              <a:gd name="connsiteX18" fmla="*/ 7642860 w 8191500"/>
              <a:gd name="connsiteY18" fmla="*/ 1581817 h 1612726"/>
              <a:gd name="connsiteX19" fmla="*/ 7764780 w 8191500"/>
              <a:gd name="connsiteY19" fmla="*/ 1543717 h 1612726"/>
              <a:gd name="connsiteX20" fmla="*/ 7856220 w 8191500"/>
              <a:gd name="connsiteY20" fmla="*/ 1597057 h 1612726"/>
              <a:gd name="connsiteX21" fmla="*/ 8001000 w 8191500"/>
              <a:gd name="connsiteY21" fmla="*/ 1574197 h 1612726"/>
              <a:gd name="connsiteX22" fmla="*/ 8191500 w 8191500"/>
              <a:gd name="connsiteY22" fmla="*/ 1604677 h 1612726"/>
              <a:gd name="connsiteX0" fmla="*/ 0 w 8191500"/>
              <a:gd name="connsiteY0" fmla="*/ 1604677 h 1604677"/>
              <a:gd name="connsiteX1" fmla="*/ 5920740 w 8191500"/>
              <a:gd name="connsiteY1" fmla="*/ 1597057 h 1604677"/>
              <a:gd name="connsiteX2" fmla="*/ 6027420 w 8191500"/>
              <a:gd name="connsiteY2" fmla="*/ 1467517 h 1604677"/>
              <a:gd name="connsiteX3" fmla="*/ 6088380 w 8191500"/>
              <a:gd name="connsiteY3" fmla="*/ 1383697 h 1604677"/>
              <a:gd name="connsiteX4" fmla="*/ 6195060 w 8191500"/>
              <a:gd name="connsiteY4" fmla="*/ 1414177 h 1604677"/>
              <a:gd name="connsiteX5" fmla="*/ 6263640 w 8191500"/>
              <a:gd name="connsiteY5" fmla="*/ 1056037 h 1604677"/>
              <a:gd name="connsiteX6" fmla="*/ 6309360 w 8191500"/>
              <a:gd name="connsiteY6" fmla="*/ 774097 h 1604677"/>
              <a:gd name="connsiteX7" fmla="*/ 6377940 w 8191500"/>
              <a:gd name="connsiteY7" fmla="*/ 149257 h 1604677"/>
              <a:gd name="connsiteX8" fmla="*/ 6461760 w 8191500"/>
              <a:gd name="connsiteY8" fmla="*/ 4477 h 1604677"/>
              <a:gd name="connsiteX9" fmla="*/ 6515100 w 8191500"/>
              <a:gd name="connsiteY9" fmla="*/ 95917 h 1604677"/>
              <a:gd name="connsiteX10" fmla="*/ 6629400 w 8191500"/>
              <a:gd name="connsiteY10" fmla="*/ 644557 h 1604677"/>
              <a:gd name="connsiteX11" fmla="*/ 6812280 w 8191500"/>
              <a:gd name="connsiteY11" fmla="*/ 1017937 h 1604677"/>
              <a:gd name="connsiteX12" fmla="*/ 7109460 w 8191500"/>
              <a:gd name="connsiteY12" fmla="*/ 1414177 h 1604677"/>
              <a:gd name="connsiteX13" fmla="*/ 7200900 w 8191500"/>
              <a:gd name="connsiteY13" fmla="*/ 1368457 h 1604677"/>
              <a:gd name="connsiteX14" fmla="*/ 7315200 w 8191500"/>
              <a:gd name="connsiteY14" fmla="*/ 1490377 h 1604677"/>
              <a:gd name="connsiteX15" fmla="*/ 7421880 w 8191500"/>
              <a:gd name="connsiteY15" fmla="*/ 1551337 h 1604677"/>
              <a:gd name="connsiteX16" fmla="*/ 7559040 w 8191500"/>
              <a:gd name="connsiteY16" fmla="*/ 1528477 h 1604677"/>
              <a:gd name="connsiteX17" fmla="*/ 7642860 w 8191500"/>
              <a:gd name="connsiteY17" fmla="*/ 1581817 h 1604677"/>
              <a:gd name="connsiteX18" fmla="*/ 7764780 w 8191500"/>
              <a:gd name="connsiteY18" fmla="*/ 1543717 h 1604677"/>
              <a:gd name="connsiteX19" fmla="*/ 7856220 w 8191500"/>
              <a:gd name="connsiteY19" fmla="*/ 1597057 h 1604677"/>
              <a:gd name="connsiteX20" fmla="*/ 8001000 w 8191500"/>
              <a:gd name="connsiteY20" fmla="*/ 1574197 h 1604677"/>
              <a:gd name="connsiteX21" fmla="*/ 8191500 w 8191500"/>
              <a:gd name="connsiteY21" fmla="*/ 1604677 h 1604677"/>
              <a:gd name="connsiteX0" fmla="*/ 0 w 2270760"/>
              <a:gd name="connsiteY0" fmla="*/ 1597057 h 1604677"/>
              <a:gd name="connsiteX1" fmla="*/ 106680 w 2270760"/>
              <a:gd name="connsiteY1" fmla="*/ 1467517 h 1604677"/>
              <a:gd name="connsiteX2" fmla="*/ 167640 w 2270760"/>
              <a:gd name="connsiteY2" fmla="*/ 1383697 h 1604677"/>
              <a:gd name="connsiteX3" fmla="*/ 274320 w 2270760"/>
              <a:gd name="connsiteY3" fmla="*/ 1414177 h 1604677"/>
              <a:gd name="connsiteX4" fmla="*/ 342900 w 2270760"/>
              <a:gd name="connsiteY4" fmla="*/ 1056037 h 1604677"/>
              <a:gd name="connsiteX5" fmla="*/ 388620 w 2270760"/>
              <a:gd name="connsiteY5" fmla="*/ 774097 h 1604677"/>
              <a:gd name="connsiteX6" fmla="*/ 457200 w 2270760"/>
              <a:gd name="connsiteY6" fmla="*/ 149257 h 1604677"/>
              <a:gd name="connsiteX7" fmla="*/ 541020 w 2270760"/>
              <a:gd name="connsiteY7" fmla="*/ 4477 h 1604677"/>
              <a:gd name="connsiteX8" fmla="*/ 594360 w 2270760"/>
              <a:gd name="connsiteY8" fmla="*/ 95917 h 1604677"/>
              <a:gd name="connsiteX9" fmla="*/ 708660 w 2270760"/>
              <a:gd name="connsiteY9" fmla="*/ 644557 h 1604677"/>
              <a:gd name="connsiteX10" fmla="*/ 891540 w 2270760"/>
              <a:gd name="connsiteY10" fmla="*/ 1017937 h 1604677"/>
              <a:gd name="connsiteX11" fmla="*/ 1188720 w 2270760"/>
              <a:gd name="connsiteY11" fmla="*/ 1414177 h 1604677"/>
              <a:gd name="connsiteX12" fmla="*/ 1280160 w 2270760"/>
              <a:gd name="connsiteY12" fmla="*/ 1368457 h 1604677"/>
              <a:gd name="connsiteX13" fmla="*/ 1394460 w 2270760"/>
              <a:gd name="connsiteY13" fmla="*/ 1490377 h 1604677"/>
              <a:gd name="connsiteX14" fmla="*/ 1501140 w 2270760"/>
              <a:gd name="connsiteY14" fmla="*/ 1551337 h 1604677"/>
              <a:gd name="connsiteX15" fmla="*/ 1638300 w 2270760"/>
              <a:gd name="connsiteY15" fmla="*/ 1528477 h 1604677"/>
              <a:gd name="connsiteX16" fmla="*/ 1722120 w 2270760"/>
              <a:gd name="connsiteY16" fmla="*/ 1581817 h 1604677"/>
              <a:gd name="connsiteX17" fmla="*/ 1844040 w 2270760"/>
              <a:gd name="connsiteY17" fmla="*/ 1543717 h 1604677"/>
              <a:gd name="connsiteX18" fmla="*/ 1935480 w 2270760"/>
              <a:gd name="connsiteY18" fmla="*/ 1597057 h 1604677"/>
              <a:gd name="connsiteX19" fmla="*/ 2080260 w 2270760"/>
              <a:gd name="connsiteY19" fmla="*/ 1574197 h 1604677"/>
              <a:gd name="connsiteX20" fmla="*/ 2270760 w 2270760"/>
              <a:gd name="connsiteY20" fmla="*/ 1604677 h 1604677"/>
              <a:gd name="connsiteX0" fmla="*/ 0 w 2164080"/>
              <a:gd name="connsiteY0" fmla="*/ 1467517 h 1604677"/>
              <a:gd name="connsiteX1" fmla="*/ 60960 w 2164080"/>
              <a:gd name="connsiteY1" fmla="*/ 1383697 h 1604677"/>
              <a:gd name="connsiteX2" fmla="*/ 167640 w 2164080"/>
              <a:gd name="connsiteY2" fmla="*/ 1414177 h 1604677"/>
              <a:gd name="connsiteX3" fmla="*/ 236220 w 2164080"/>
              <a:gd name="connsiteY3" fmla="*/ 1056037 h 1604677"/>
              <a:gd name="connsiteX4" fmla="*/ 281940 w 2164080"/>
              <a:gd name="connsiteY4" fmla="*/ 774097 h 1604677"/>
              <a:gd name="connsiteX5" fmla="*/ 350520 w 2164080"/>
              <a:gd name="connsiteY5" fmla="*/ 149257 h 1604677"/>
              <a:gd name="connsiteX6" fmla="*/ 434340 w 2164080"/>
              <a:gd name="connsiteY6" fmla="*/ 4477 h 1604677"/>
              <a:gd name="connsiteX7" fmla="*/ 487680 w 2164080"/>
              <a:gd name="connsiteY7" fmla="*/ 95917 h 1604677"/>
              <a:gd name="connsiteX8" fmla="*/ 601980 w 2164080"/>
              <a:gd name="connsiteY8" fmla="*/ 644557 h 1604677"/>
              <a:gd name="connsiteX9" fmla="*/ 784860 w 2164080"/>
              <a:gd name="connsiteY9" fmla="*/ 1017937 h 1604677"/>
              <a:gd name="connsiteX10" fmla="*/ 1082040 w 2164080"/>
              <a:gd name="connsiteY10" fmla="*/ 1414177 h 1604677"/>
              <a:gd name="connsiteX11" fmla="*/ 1173480 w 2164080"/>
              <a:gd name="connsiteY11" fmla="*/ 1368457 h 1604677"/>
              <a:gd name="connsiteX12" fmla="*/ 1287780 w 2164080"/>
              <a:gd name="connsiteY12" fmla="*/ 1490377 h 1604677"/>
              <a:gd name="connsiteX13" fmla="*/ 1394460 w 2164080"/>
              <a:gd name="connsiteY13" fmla="*/ 1551337 h 1604677"/>
              <a:gd name="connsiteX14" fmla="*/ 1531620 w 2164080"/>
              <a:gd name="connsiteY14" fmla="*/ 1528477 h 1604677"/>
              <a:gd name="connsiteX15" fmla="*/ 1615440 w 2164080"/>
              <a:gd name="connsiteY15" fmla="*/ 1581817 h 1604677"/>
              <a:gd name="connsiteX16" fmla="*/ 1737360 w 2164080"/>
              <a:gd name="connsiteY16" fmla="*/ 1543717 h 1604677"/>
              <a:gd name="connsiteX17" fmla="*/ 1828800 w 2164080"/>
              <a:gd name="connsiteY17" fmla="*/ 1597057 h 1604677"/>
              <a:gd name="connsiteX18" fmla="*/ 1973580 w 2164080"/>
              <a:gd name="connsiteY18" fmla="*/ 1574197 h 1604677"/>
              <a:gd name="connsiteX19" fmla="*/ 2164080 w 2164080"/>
              <a:gd name="connsiteY19"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1859280 w 2286000"/>
              <a:gd name="connsiteY16" fmla="*/ 1543717 h 1604677"/>
              <a:gd name="connsiteX17" fmla="*/ 1950720 w 2286000"/>
              <a:gd name="connsiteY17" fmla="*/ 1597057 h 1604677"/>
              <a:gd name="connsiteX18" fmla="*/ 2095500 w 2286000"/>
              <a:gd name="connsiteY18" fmla="*/ 1574197 h 1604677"/>
              <a:gd name="connsiteX19" fmla="*/ 2286000 w 2286000"/>
              <a:gd name="connsiteY19"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1950720 w 2286000"/>
              <a:gd name="connsiteY16" fmla="*/ 1597057 h 1604677"/>
              <a:gd name="connsiteX17" fmla="*/ 2095500 w 2286000"/>
              <a:gd name="connsiteY17" fmla="*/ 1574197 h 1604677"/>
              <a:gd name="connsiteX18" fmla="*/ 2286000 w 2286000"/>
              <a:gd name="connsiteY18"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2095500 w 2286000"/>
              <a:gd name="connsiteY16" fmla="*/ 1574197 h 1604677"/>
              <a:gd name="connsiteX17" fmla="*/ 2286000 w 2286000"/>
              <a:gd name="connsiteY17"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2286000 w 2286000"/>
              <a:gd name="connsiteY16" fmla="*/ 1604677 h 1604677"/>
              <a:gd name="connsiteX0" fmla="*/ 0 w 1737360"/>
              <a:gd name="connsiteY0" fmla="*/ 1604677 h 1604677"/>
              <a:gd name="connsiteX1" fmla="*/ 182880 w 1737360"/>
              <a:gd name="connsiteY1" fmla="*/ 1383697 h 1604677"/>
              <a:gd name="connsiteX2" fmla="*/ 289560 w 1737360"/>
              <a:gd name="connsiteY2" fmla="*/ 1414177 h 1604677"/>
              <a:gd name="connsiteX3" fmla="*/ 358140 w 1737360"/>
              <a:gd name="connsiteY3" fmla="*/ 1056037 h 1604677"/>
              <a:gd name="connsiteX4" fmla="*/ 403860 w 1737360"/>
              <a:gd name="connsiteY4" fmla="*/ 774097 h 1604677"/>
              <a:gd name="connsiteX5" fmla="*/ 472440 w 1737360"/>
              <a:gd name="connsiteY5" fmla="*/ 149257 h 1604677"/>
              <a:gd name="connsiteX6" fmla="*/ 556260 w 1737360"/>
              <a:gd name="connsiteY6" fmla="*/ 4477 h 1604677"/>
              <a:gd name="connsiteX7" fmla="*/ 609600 w 1737360"/>
              <a:gd name="connsiteY7" fmla="*/ 95917 h 1604677"/>
              <a:gd name="connsiteX8" fmla="*/ 723900 w 1737360"/>
              <a:gd name="connsiteY8" fmla="*/ 644557 h 1604677"/>
              <a:gd name="connsiteX9" fmla="*/ 906780 w 1737360"/>
              <a:gd name="connsiteY9" fmla="*/ 1017937 h 1604677"/>
              <a:gd name="connsiteX10" fmla="*/ 1203960 w 1737360"/>
              <a:gd name="connsiteY10" fmla="*/ 1414177 h 1604677"/>
              <a:gd name="connsiteX11" fmla="*/ 1295400 w 1737360"/>
              <a:gd name="connsiteY11" fmla="*/ 1368457 h 1604677"/>
              <a:gd name="connsiteX12" fmla="*/ 1409700 w 1737360"/>
              <a:gd name="connsiteY12" fmla="*/ 1490377 h 1604677"/>
              <a:gd name="connsiteX13" fmla="*/ 1516380 w 1737360"/>
              <a:gd name="connsiteY13" fmla="*/ 1551337 h 1604677"/>
              <a:gd name="connsiteX14" fmla="*/ 1653540 w 1737360"/>
              <a:gd name="connsiteY14" fmla="*/ 1528477 h 1604677"/>
              <a:gd name="connsiteX15" fmla="*/ 1737360 w 1737360"/>
              <a:gd name="connsiteY15" fmla="*/ 1581817 h 1604677"/>
              <a:gd name="connsiteX0" fmla="*/ 0 w 1775460"/>
              <a:gd name="connsiteY0" fmla="*/ 1604677 h 1612297"/>
              <a:gd name="connsiteX1" fmla="*/ 182880 w 1775460"/>
              <a:gd name="connsiteY1" fmla="*/ 1383697 h 1612297"/>
              <a:gd name="connsiteX2" fmla="*/ 289560 w 1775460"/>
              <a:gd name="connsiteY2" fmla="*/ 1414177 h 1612297"/>
              <a:gd name="connsiteX3" fmla="*/ 358140 w 1775460"/>
              <a:gd name="connsiteY3" fmla="*/ 1056037 h 1612297"/>
              <a:gd name="connsiteX4" fmla="*/ 403860 w 1775460"/>
              <a:gd name="connsiteY4" fmla="*/ 774097 h 1612297"/>
              <a:gd name="connsiteX5" fmla="*/ 472440 w 1775460"/>
              <a:gd name="connsiteY5" fmla="*/ 149257 h 1612297"/>
              <a:gd name="connsiteX6" fmla="*/ 556260 w 1775460"/>
              <a:gd name="connsiteY6" fmla="*/ 4477 h 1612297"/>
              <a:gd name="connsiteX7" fmla="*/ 609600 w 1775460"/>
              <a:gd name="connsiteY7" fmla="*/ 95917 h 1612297"/>
              <a:gd name="connsiteX8" fmla="*/ 723900 w 1775460"/>
              <a:gd name="connsiteY8" fmla="*/ 644557 h 1612297"/>
              <a:gd name="connsiteX9" fmla="*/ 906780 w 1775460"/>
              <a:gd name="connsiteY9" fmla="*/ 1017937 h 1612297"/>
              <a:gd name="connsiteX10" fmla="*/ 1203960 w 1775460"/>
              <a:gd name="connsiteY10" fmla="*/ 1414177 h 1612297"/>
              <a:gd name="connsiteX11" fmla="*/ 1295400 w 1775460"/>
              <a:gd name="connsiteY11" fmla="*/ 1368457 h 1612297"/>
              <a:gd name="connsiteX12" fmla="*/ 1409700 w 1775460"/>
              <a:gd name="connsiteY12" fmla="*/ 1490377 h 1612297"/>
              <a:gd name="connsiteX13" fmla="*/ 1516380 w 1775460"/>
              <a:gd name="connsiteY13" fmla="*/ 1551337 h 1612297"/>
              <a:gd name="connsiteX14" fmla="*/ 1653540 w 1775460"/>
              <a:gd name="connsiteY14" fmla="*/ 1528477 h 1612297"/>
              <a:gd name="connsiteX15" fmla="*/ 1775460 w 1775460"/>
              <a:gd name="connsiteY15" fmla="*/ 1612297 h 16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5460" h="1612297">
                <a:moveTo>
                  <a:pt x="0" y="1604677"/>
                </a:moveTo>
                <a:cubicBezTo>
                  <a:pt x="27940" y="1569117"/>
                  <a:pt x="134620" y="1415447"/>
                  <a:pt x="182880" y="1383697"/>
                </a:cubicBezTo>
                <a:cubicBezTo>
                  <a:pt x="231140" y="1351947"/>
                  <a:pt x="260350" y="1468787"/>
                  <a:pt x="289560" y="1414177"/>
                </a:cubicBezTo>
                <a:cubicBezTo>
                  <a:pt x="318770" y="1359567"/>
                  <a:pt x="339090" y="1162717"/>
                  <a:pt x="358140" y="1056037"/>
                </a:cubicBezTo>
                <a:cubicBezTo>
                  <a:pt x="377190" y="949357"/>
                  <a:pt x="384810" y="925227"/>
                  <a:pt x="403860" y="774097"/>
                </a:cubicBezTo>
                <a:cubicBezTo>
                  <a:pt x="422910" y="622967"/>
                  <a:pt x="447040" y="277527"/>
                  <a:pt x="472440" y="149257"/>
                </a:cubicBezTo>
                <a:cubicBezTo>
                  <a:pt x="497840" y="20987"/>
                  <a:pt x="533400" y="13367"/>
                  <a:pt x="556260" y="4477"/>
                </a:cubicBezTo>
                <a:cubicBezTo>
                  <a:pt x="579120" y="-4413"/>
                  <a:pt x="581660" y="-10763"/>
                  <a:pt x="609600" y="95917"/>
                </a:cubicBezTo>
                <a:cubicBezTo>
                  <a:pt x="637540" y="202597"/>
                  <a:pt x="674370" y="490887"/>
                  <a:pt x="723900" y="644557"/>
                </a:cubicBezTo>
                <a:cubicBezTo>
                  <a:pt x="773430" y="798227"/>
                  <a:pt x="826770" y="889667"/>
                  <a:pt x="906780" y="1017937"/>
                </a:cubicBezTo>
                <a:cubicBezTo>
                  <a:pt x="986790" y="1146207"/>
                  <a:pt x="1139190" y="1355757"/>
                  <a:pt x="1203960" y="1414177"/>
                </a:cubicBezTo>
                <a:cubicBezTo>
                  <a:pt x="1268730" y="1472597"/>
                  <a:pt x="1261110" y="1355757"/>
                  <a:pt x="1295400" y="1368457"/>
                </a:cubicBezTo>
                <a:cubicBezTo>
                  <a:pt x="1329690" y="1381157"/>
                  <a:pt x="1372870" y="1459897"/>
                  <a:pt x="1409700" y="1490377"/>
                </a:cubicBezTo>
                <a:cubicBezTo>
                  <a:pt x="1446530" y="1520857"/>
                  <a:pt x="1475740" y="1544987"/>
                  <a:pt x="1516380" y="1551337"/>
                </a:cubicBezTo>
                <a:cubicBezTo>
                  <a:pt x="1557020" y="1557687"/>
                  <a:pt x="1610360" y="1518317"/>
                  <a:pt x="1653540" y="1528477"/>
                </a:cubicBezTo>
                <a:cubicBezTo>
                  <a:pt x="1696720" y="1538637"/>
                  <a:pt x="1670050" y="1599597"/>
                  <a:pt x="1775460" y="1612297"/>
                </a:cubicBezTo>
              </a:path>
            </a:pathLst>
          </a:custGeom>
          <a:no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DA73BD8E-05CD-4905-9E54-AE238736B310}"/>
              </a:ext>
            </a:extLst>
          </p:cNvPr>
          <p:cNvSpPr/>
          <p:nvPr/>
        </p:nvSpPr>
        <p:spPr>
          <a:xfrm>
            <a:off x="10975769" y="3206712"/>
            <a:ext cx="842273" cy="2879677"/>
          </a:xfrm>
          <a:custGeom>
            <a:avLst/>
            <a:gdLst>
              <a:gd name="connsiteX0" fmla="*/ 0 w 563880"/>
              <a:gd name="connsiteY0" fmla="*/ 1601330 h 1604210"/>
              <a:gd name="connsiteX1" fmla="*/ 121920 w 563880"/>
              <a:gd name="connsiteY1" fmla="*/ 1586090 h 1604210"/>
              <a:gd name="connsiteX2" fmla="*/ 167640 w 563880"/>
              <a:gd name="connsiteY2" fmla="*/ 1464170 h 1604210"/>
              <a:gd name="connsiteX3" fmla="*/ 175260 w 563880"/>
              <a:gd name="connsiteY3" fmla="*/ 923150 h 1604210"/>
              <a:gd name="connsiteX4" fmla="*/ 220980 w 563880"/>
              <a:gd name="connsiteY4" fmla="*/ 351650 h 1604210"/>
              <a:gd name="connsiteX5" fmla="*/ 236220 w 563880"/>
              <a:gd name="connsiteY5" fmla="*/ 8750 h 1604210"/>
              <a:gd name="connsiteX6" fmla="*/ 312420 w 563880"/>
              <a:gd name="connsiteY6" fmla="*/ 138290 h 1604210"/>
              <a:gd name="connsiteX7" fmla="*/ 335280 w 563880"/>
              <a:gd name="connsiteY7" fmla="*/ 526910 h 1604210"/>
              <a:gd name="connsiteX8" fmla="*/ 381000 w 563880"/>
              <a:gd name="connsiteY8" fmla="*/ 1006970 h 1604210"/>
              <a:gd name="connsiteX9" fmla="*/ 403860 w 563880"/>
              <a:gd name="connsiteY9" fmla="*/ 1235570 h 1604210"/>
              <a:gd name="connsiteX10" fmla="*/ 480060 w 563880"/>
              <a:gd name="connsiteY10" fmla="*/ 1387970 h 1604210"/>
              <a:gd name="connsiteX11" fmla="*/ 563880 w 563880"/>
              <a:gd name="connsiteY11" fmla="*/ 1464170 h 1604210"/>
              <a:gd name="connsiteX0" fmla="*/ 0 w 633730"/>
              <a:gd name="connsiteY0" fmla="*/ 1607680 h 1609278"/>
              <a:gd name="connsiteX1" fmla="*/ 191770 w 633730"/>
              <a:gd name="connsiteY1" fmla="*/ 1586090 h 1609278"/>
              <a:gd name="connsiteX2" fmla="*/ 237490 w 633730"/>
              <a:gd name="connsiteY2" fmla="*/ 1464170 h 1609278"/>
              <a:gd name="connsiteX3" fmla="*/ 245110 w 633730"/>
              <a:gd name="connsiteY3" fmla="*/ 923150 h 1609278"/>
              <a:gd name="connsiteX4" fmla="*/ 290830 w 633730"/>
              <a:gd name="connsiteY4" fmla="*/ 351650 h 1609278"/>
              <a:gd name="connsiteX5" fmla="*/ 306070 w 633730"/>
              <a:gd name="connsiteY5" fmla="*/ 8750 h 1609278"/>
              <a:gd name="connsiteX6" fmla="*/ 382270 w 633730"/>
              <a:gd name="connsiteY6" fmla="*/ 138290 h 1609278"/>
              <a:gd name="connsiteX7" fmla="*/ 405130 w 633730"/>
              <a:gd name="connsiteY7" fmla="*/ 526910 h 1609278"/>
              <a:gd name="connsiteX8" fmla="*/ 450850 w 633730"/>
              <a:gd name="connsiteY8" fmla="*/ 1006970 h 1609278"/>
              <a:gd name="connsiteX9" fmla="*/ 473710 w 633730"/>
              <a:gd name="connsiteY9" fmla="*/ 1235570 h 1609278"/>
              <a:gd name="connsiteX10" fmla="*/ 549910 w 633730"/>
              <a:gd name="connsiteY10" fmla="*/ 1387970 h 1609278"/>
              <a:gd name="connsiteX11" fmla="*/ 633730 w 633730"/>
              <a:gd name="connsiteY11" fmla="*/ 1464170 h 1609278"/>
              <a:gd name="connsiteX0" fmla="*/ 0 w 633730"/>
              <a:gd name="connsiteY0" fmla="*/ 1607680 h 1609278"/>
              <a:gd name="connsiteX1" fmla="*/ 191770 w 633730"/>
              <a:gd name="connsiteY1" fmla="*/ 1586090 h 1609278"/>
              <a:gd name="connsiteX2" fmla="*/ 237490 w 633730"/>
              <a:gd name="connsiteY2" fmla="*/ 1464170 h 1609278"/>
              <a:gd name="connsiteX3" fmla="*/ 245110 w 633730"/>
              <a:gd name="connsiteY3" fmla="*/ 923150 h 1609278"/>
              <a:gd name="connsiteX4" fmla="*/ 290830 w 633730"/>
              <a:gd name="connsiteY4" fmla="*/ 351650 h 1609278"/>
              <a:gd name="connsiteX5" fmla="*/ 306070 w 633730"/>
              <a:gd name="connsiteY5" fmla="*/ 8750 h 1609278"/>
              <a:gd name="connsiteX6" fmla="*/ 382270 w 633730"/>
              <a:gd name="connsiteY6" fmla="*/ 138290 h 1609278"/>
              <a:gd name="connsiteX7" fmla="*/ 405130 w 633730"/>
              <a:gd name="connsiteY7" fmla="*/ 526910 h 1609278"/>
              <a:gd name="connsiteX8" fmla="*/ 450850 w 633730"/>
              <a:gd name="connsiteY8" fmla="*/ 1006970 h 1609278"/>
              <a:gd name="connsiteX9" fmla="*/ 473710 w 633730"/>
              <a:gd name="connsiteY9" fmla="*/ 1235570 h 1609278"/>
              <a:gd name="connsiteX10" fmla="*/ 549910 w 633730"/>
              <a:gd name="connsiteY10" fmla="*/ 1387970 h 1609278"/>
              <a:gd name="connsiteX11" fmla="*/ 633730 w 633730"/>
              <a:gd name="connsiteY11" fmla="*/ 1584824 h 160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3730" h="1609278">
                <a:moveTo>
                  <a:pt x="0" y="1607680"/>
                </a:moveTo>
                <a:cubicBezTo>
                  <a:pt x="46990" y="1611490"/>
                  <a:pt x="152188" y="1610008"/>
                  <a:pt x="191770" y="1586090"/>
                </a:cubicBezTo>
                <a:cubicBezTo>
                  <a:pt x="231352" y="1562172"/>
                  <a:pt x="228600" y="1574660"/>
                  <a:pt x="237490" y="1464170"/>
                </a:cubicBezTo>
                <a:cubicBezTo>
                  <a:pt x="246380" y="1353680"/>
                  <a:pt x="236220" y="1108570"/>
                  <a:pt x="245110" y="923150"/>
                </a:cubicBezTo>
                <a:cubicBezTo>
                  <a:pt x="254000" y="737730"/>
                  <a:pt x="280670" y="504050"/>
                  <a:pt x="290830" y="351650"/>
                </a:cubicBezTo>
                <a:cubicBezTo>
                  <a:pt x="300990" y="199250"/>
                  <a:pt x="290830" y="44310"/>
                  <a:pt x="306070" y="8750"/>
                </a:cubicBezTo>
                <a:cubicBezTo>
                  <a:pt x="321310" y="-26810"/>
                  <a:pt x="365760" y="51930"/>
                  <a:pt x="382270" y="138290"/>
                </a:cubicBezTo>
                <a:cubicBezTo>
                  <a:pt x="398780" y="224650"/>
                  <a:pt x="393700" y="382130"/>
                  <a:pt x="405130" y="526910"/>
                </a:cubicBezTo>
                <a:cubicBezTo>
                  <a:pt x="416560" y="671690"/>
                  <a:pt x="439420" y="888860"/>
                  <a:pt x="450850" y="1006970"/>
                </a:cubicBezTo>
                <a:cubicBezTo>
                  <a:pt x="462280" y="1125080"/>
                  <a:pt x="457200" y="1172070"/>
                  <a:pt x="473710" y="1235570"/>
                </a:cubicBezTo>
                <a:cubicBezTo>
                  <a:pt x="490220" y="1299070"/>
                  <a:pt x="523240" y="1349870"/>
                  <a:pt x="549910" y="1387970"/>
                </a:cubicBezTo>
                <a:cubicBezTo>
                  <a:pt x="576580" y="1426070"/>
                  <a:pt x="605155" y="1565774"/>
                  <a:pt x="633730" y="1584824"/>
                </a:cubicBezTo>
              </a:path>
            </a:pathLst>
          </a:custGeom>
          <a:solidFill>
            <a:srgbClr val="F7CC54">
              <a:alpha val="3098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725FF911-40BE-4FB0-97B9-CE71C0653F8C}"/>
              </a:ext>
            </a:extLst>
          </p:cNvPr>
          <p:cNvPicPr>
            <a:picLocks noChangeAspect="1"/>
          </p:cNvPicPr>
          <p:nvPr/>
        </p:nvPicPr>
        <p:blipFill>
          <a:blip r:embed="rId3"/>
          <a:stretch>
            <a:fillRect/>
          </a:stretch>
        </p:blipFill>
        <p:spPr>
          <a:xfrm>
            <a:off x="8299827" y="64558"/>
            <a:ext cx="2287559" cy="2283702"/>
          </a:xfrm>
          <a:prstGeom prst="rect">
            <a:avLst/>
          </a:prstGeom>
        </p:spPr>
      </p:pic>
      <p:pic>
        <p:nvPicPr>
          <p:cNvPr id="23" name="Picture 22">
            <a:extLst>
              <a:ext uri="{FF2B5EF4-FFF2-40B4-BE49-F238E27FC236}">
                <a16:creationId xmlns:a16="http://schemas.microsoft.com/office/drawing/2014/main" id="{413618E0-FC2C-4882-81F7-1E91DA8E5BE1}"/>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26" name="TextBox 25">
            <a:extLst>
              <a:ext uri="{FF2B5EF4-FFF2-40B4-BE49-F238E27FC236}">
                <a16:creationId xmlns:a16="http://schemas.microsoft.com/office/drawing/2014/main" id="{13AFF9EE-0ABF-485F-9A5C-2E03B0A4CB5F}"/>
              </a:ext>
            </a:extLst>
          </p:cNvPr>
          <p:cNvSpPr txBox="1"/>
          <p:nvPr/>
        </p:nvSpPr>
        <p:spPr>
          <a:xfrm>
            <a:off x="5869353" y="979927"/>
            <a:ext cx="2430474" cy="461665"/>
          </a:xfrm>
          <a:prstGeom prst="rect">
            <a:avLst/>
          </a:prstGeom>
          <a:noFill/>
        </p:spPr>
        <p:txBody>
          <a:bodyPr wrap="none" rtlCol="0">
            <a:spAutoFit/>
          </a:bodyPr>
          <a:lstStyle/>
          <a:p>
            <a:pPr algn="r"/>
            <a:r>
              <a:rPr lang="en-US" sz="2400" b="1" dirty="0"/>
              <a:t>SCHADENFREUDE</a:t>
            </a:r>
            <a:endParaRPr lang="en-CA" sz="2400" b="1" dirty="0"/>
          </a:p>
        </p:txBody>
      </p:sp>
      <p:grpSp>
        <p:nvGrpSpPr>
          <p:cNvPr id="47" name="Group 46">
            <a:extLst>
              <a:ext uri="{FF2B5EF4-FFF2-40B4-BE49-F238E27FC236}">
                <a16:creationId xmlns:a16="http://schemas.microsoft.com/office/drawing/2014/main" id="{2252EC24-99CB-4F52-8D0C-F8FAAA172CC1}"/>
              </a:ext>
            </a:extLst>
          </p:cNvPr>
          <p:cNvGrpSpPr/>
          <p:nvPr/>
        </p:nvGrpSpPr>
        <p:grpSpPr>
          <a:xfrm>
            <a:off x="332459" y="2254830"/>
            <a:ext cx="11835858" cy="4153874"/>
            <a:chOff x="332459" y="2254830"/>
            <a:chExt cx="11835858" cy="4153874"/>
          </a:xfrm>
        </p:grpSpPr>
        <p:sp>
          <p:nvSpPr>
            <p:cNvPr id="48" name="TextBox 47">
              <a:extLst>
                <a:ext uri="{FF2B5EF4-FFF2-40B4-BE49-F238E27FC236}">
                  <a16:creationId xmlns:a16="http://schemas.microsoft.com/office/drawing/2014/main" id="{44743B95-2970-41A5-9782-173CF5C5B617}"/>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59" name="TextBox 58">
              <a:extLst>
                <a:ext uri="{FF2B5EF4-FFF2-40B4-BE49-F238E27FC236}">
                  <a16:creationId xmlns:a16="http://schemas.microsoft.com/office/drawing/2014/main" id="{6FBCCDF6-6055-4E5F-9C46-FFE2C9B45750}"/>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67" name="TextBox 66">
              <a:extLst>
                <a:ext uri="{FF2B5EF4-FFF2-40B4-BE49-F238E27FC236}">
                  <a16:creationId xmlns:a16="http://schemas.microsoft.com/office/drawing/2014/main" id="{DD14A1E3-473C-4462-8F02-8CBCF6DB1188}"/>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68" name="TextBox 67">
              <a:extLst>
                <a:ext uri="{FF2B5EF4-FFF2-40B4-BE49-F238E27FC236}">
                  <a16:creationId xmlns:a16="http://schemas.microsoft.com/office/drawing/2014/main" id="{22648AF4-490C-4EF5-ADF0-99DBDFE901D7}"/>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69" name="TextBox 68">
              <a:extLst>
                <a:ext uri="{FF2B5EF4-FFF2-40B4-BE49-F238E27FC236}">
                  <a16:creationId xmlns:a16="http://schemas.microsoft.com/office/drawing/2014/main" id="{CBF9418F-4375-48C0-B39E-325E74383352}"/>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70" name="TextBox 69">
              <a:extLst>
                <a:ext uri="{FF2B5EF4-FFF2-40B4-BE49-F238E27FC236}">
                  <a16:creationId xmlns:a16="http://schemas.microsoft.com/office/drawing/2014/main" id="{09766F35-6390-4D24-A069-3DBBA27FC7A0}"/>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71" name="Straight Connector 70">
              <a:extLst>
                <a:ext uri="{FF2B5EF4-FFF2-40B4-BE49-F238E27FC236}">
                  <a16:creationId xmlns:a16="http://schemas.microsoft.com/office/drawing/2014/main" id="{C16A65F3-26A1-4109-9DCA-A1B8E1494D4E}"/>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2997041-1D32-4AEF-9BED-EF028786F700}"/>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89C4A09-A09E-44F0-831E-936DCFFBE3FB}"/>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5503D5C-3FD0-4F3D-907D-D246E6F58517}"/>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9F85CB61-4434-4193-8877-801DB2E686C5}"/>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319274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childTnLst>
                                </p:cTn>
                              </p:par>
                              <p:par>
                                <p:cTn id="12" presetID="22" presetClass="exit" presetSubtype="1" fill="hold" grpId="0" nodeType="withEffect">
                                  <p:stCondLst>
                                    <p:cond delay="0"/>
                                  </p:stCondLst>
                                  <p:childTnLst>
                                    <p:animEffect transition="out" filter="wipe(up)">
                                      <p:cBhvr>
                                        <p:cTn id="13" dur="2000"/>
                                        <p:tgtEl>
                                          <p:spTgt spid="25"/>
                                        </p:tgtEl>
                                      </p:cBhvr>
                                    </p:animEffect>
                                    <p:set>
                                      <p:cBhvr>
                                        <p:cTn id="14" dur="1" fill="hold">
                                          <p:stCondLst>
                                            <p:cond delay="1999"/>
                                          </p:stCondLst>
                                        </p:cTn>
                                        <p:tgtEl>
                                          <p:spTgt spid="25"/>
                                        </p:tgtEl>
                                        <p:attrNameLst>
                                          <p:attrName>style.visibility</p:attrName>
                                        </p:attrNameLst>
                                      </p:cBhvr>
                                      <p:to>
                                        <p:strVal val="hidden"/>
                                      </p:to>
                                    </p:set>
                                  </p:childTnLst>
                                </p:cTn>
                              </p:par>
                              <p:par>
                                <p:cTn id="15" presetID="2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1000"/>
                                        <p:tgtEl>
                                          <p:spTgt spid="37"/>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7" grpId="0" animBg="1"/>
      <p:bldP spid="49" grpId="0" animBg="1"/>
      <p:bldP spid="2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3539054" y="829475"/>
            <a:ext cx="5113900"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E-commerce</a:t>
            </a:r>
          </a:p>
        </p:txBody>
      </p:sp>
      <p:grpSp>
        <p:nvGrpSpPr>
          <p:cNvPr id="2" name="Group 1">
            <a:extLst>
              <a:ext uri="{FF2B5EF4-FFF2-40B4-BE49-F238E27FC236}">
                <a16:creationId xmlns:a16="http://schemas.microsoft.com/office/drawing/2014/main" id="{267C1967-A02C-4C3B-B5F2-383311C7FEE5}"/>
              </a:ext>
            </a:extLst>
          </p:cNvPr>
          <p:cNvGrpSpPr/>
          <p:nvPr/>
        </p:nvGrpSpPr>
        <p:grpSpPr>
          <a:xfrm>
            <a:off x="3539046" y="3171202"/>
            <a:ext cx="5113908" cy="3279301"/>
            <a:chOff x="3539046" y="3171202"/>
            <a:chExt cx="5113908" cy="3279301"/>
          </a:xfrm>
        </p:grpSpPr>
        <p:pic>
          <p:nvPicPr>
            <p:cNvPr id="4098" name="Picture 2" descr="Tales serial.jpg">
              <a:extLst>
                <a:ext uri="{FF2B5EF4-FFF2-40B4-BE49-F238E27FC236}">
                  <a16:creationId xmlns:a16="http://schemas.microsoft.com/office/drawing/2014/main" id="{A09CD552-A040-4AD0-8059-43E51D53C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60" y="3171202"/>
              <a:ext cx="1390680" cy="21681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F1B01A-24AF-45D5-9F48-160BD1D28FBB}"/>
                </a:ext>
              </a:extLst>
            </p:cNvPr>
            <p:cNvSpPr txBox="1"/>
            <p:nvPr/>
          </p:nvSpPr>
          <p:spPr>
            <a:xfrm>
              <a:off x="3539046" y="5496396"/>
              <a:ext cx="5113908" cy="954107"/>
            </a:xfrm>
            <a:prstGeom prst="rect">
              <a:avLst/>
            </a:prstGeom>
            <a:noFill/>
          </p:spPr>
          <p:txBody>
            <a:bodyPr wrap="square" rtlCol="0">
              <a:spAutoFit/>
            </a:bodyPr>
            <a:lstStyle/>
            <a:p>
              <a:pPr algn="ctr"/>
              <a:r>
                <a:rPr lang="en-US" sz="2400" dirty="0">
                  <a:solidFill>
                    <a:srgbClr val="B92508"/>
                  </a:solidFill>
                  <a:latin typeface="Century Gothic" panose="020B0502020202020204" pitchFamily="34" charset="0"/>
                </a:rPr>
                <a:t>A Tale of Two Cities</a:t>
              </a:r>
            </a:p>
            <a:p>
              <a:pPr algn="ctr"/>
              <a:r>
                <a:rPr lang="en-US" sz="1600" dirty="0">
                  <a:solidFill>
                    <a:srgbClr val="B92508"/>
                  </a:solidFill>
                  <a:latin typeface="Century Gothic" panose="020B0502020202020204" pitchFamily="34" charset="0"/>
                </a:rPr>
                <a:t>Charles Dickens</a:t>
              </a:r>
            </a:p>
            <a:p>
              <a:pPr algn="ctr"/>
              <a:r>
                <a:rPr lang="en-US" sz="1600" dirty="0">
                  <a:solidFill>
                    <a:srgbClr val="B92508"/>
                  </a:solidFill>
                  <a:latin typeface="Century Gothic" panose="020B0502020202020204" pitchFamily="34" charset="0"/>
                </a:rPr>
                <a:t>1859</a:t>
              </a:r>
              <a:endParaRPr lang="en-US" sz="1400" dirty="0">
                <a:solidFill>
                  <a:srgbClr val="B92508"/>
                </a:solidFill>
                <a:latin typeface="Century Gothic" panose="020B0502020202020204" pitchFamily="34" charset="0"/>
              </a:endParaRPr>
            </a:p>
          </p:txBody>
        </p:sp>
      </p:grpSp>
      <p:sp>
        <p:nvSpPr>
          <p:cNvPr id="8" name="TextBox 7">
            <a:extLst>
              <a:ext uri="{FF2B5EF4-FFF2-40B4-BE49-F238E27FC236}">
                <a16:creationId xmlns:a16="http://schemas.microsoft.com/office/drawing/2014/main" id="{FC3FF2D1-1DED-4956-BB0B-0E604D6C83A3}"/>
              </a:ext>
            </a:extLst>
          </p:cNvPr>
          <p:cNvSpPr txBox="1"/>
          <p:nvPr/>
        </p:nvSpPr>
        <p:spPr>
          <a:xfrm>
            <a:off x="2558603" y="1871650"/>
            <a:ext cx="7074794" cy="1200329"/>
          </a:xfrm>
          <a:prstGeom prst="rect">
            <a:avLst/>
          </a:prstGeom>
          <a:noFill/>
        </p:spPr>
        <p:txBody>
          <a:bodyPr wrap="square" rtlCol="0">
            <a:spAutoFit/>
          </a:bodyPr>
          <a:lstStyle/>
          <a:p>
            <a:pPr algn="ctr"/>
            <a:r>
              <a:rPr lang="en-US" sz="3600" i="1" dirty="0">
                <a:solidFill>
                  <a:srgbClr val="B92508"/>
                </a:solidFill>
                <a:latin typeface="Century Gothic" panose="020B0502020202020204" pitchFamily="34" charset="0"/>
              </a:rPr>
              <a:t>“It was the best of times, </a:t>
            </a:r>
          </a:p>
          <a:p>
            <a:pPr algn="ctr"/>
            <a:r>
              <a:rPr lang="en-US" sz="3600" i="1" dirty="0">
                <a:solidFill>
                  <a:srgbClr val="B92508"/>
                </a:solidFill>
                <a:latin typeface="Century Gothic" panose="020B0502020202020204" pitchFamily="34" charset="0"/>
              </a:rPr>
              <a:t>it was the worst of times…”</a:t>
            </a:r>
          </a:p>
        </p:txBody>
      </p:sp>
    </p:spTree>
    <p:extLst>
      <p:ext uri="{BB962C8B-B14F-4D97-AF65-F5344CB8AC3E}">
        <p14:creationId xmlns:p14="http://schemas.microsoft.com/office/powerpoint/2010/main" val="11144479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1463187" y="1587203"/>
            <a:ext cx="9265678"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Annual Retail Sales in Canada = $588.8 billion.</a:t>
            </a:r>
            <a:endParaRPr lang="en-US" sz="2800" dirty="0">
              <a:solidFill>
                <a:srgbClr val="B92508"/>
              </a:solidFill>
              <a:latin typeface="Century Gothic" panose="020B0502020202020204" pitchFamily="34" charset="0"/>
            </a:endParaRPr>
          </a:p>
        </p:txBody>
      </p:sp>
      <p:sp>
        <p:nvSpPr>
          <p:cNvPr id="6" name="TextBox 5"/>
          <p:cNvSpPr txBox="1"/>
          <p:nvPr/>
        </p:nvSpPr>
        <p:spPr>
          <a:xfrm>
            <a:off x="2056308" y="2729906"/>
            <a:ext cx="8079456" cy="830997"/>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And E-Commerce = 2.7% of Retail Sales.</a:t>
            </a:r>
          </a:p>
          <a:p>
            <a:pPr algn="ctr"/>
            <a:r>
              <a:rPr lang="en-US" sz="1600" dirty="0">
                <a:solidFill>
                  <a:srgbClr val="B92508"/>
                </a:solidFill>
                <a:latin typeface="Century Gothic" panose="020B0502020202020204" pitchFamily="34" charset="0"/>
              </a:rPr>
              <a:t>(Stats Canada 2017) </a:t>
            </a:r>
            <a:endParaRPr lang="en-US" sz="1400" dirty="0">
              <a:solidFill>
                <a:srgbClr val="B92508"/>
              </a:solidFill>
              <a:latin typeface="Century Gothic" panose="020B0502020202020204" pitchFamily="34" charset="0"/>
            </a:endParaRPr>
          </a:p>
        </p:txBody>
      </p:sp>
      <p:sp>
        <p:nvSpPr>
          <p:cNvPr id="7" name="TextBox 6"/>
          <p:cNvSpPr txBox="1"/>
          <p:nvPr/>
        </p:nvSpPr>
        <p:spPr>
          <a:xfrm>
            <a:off x="2374508" y="4118831"/>
            <a:ext cx="7443064" cy="830997"/>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Therefore E-Commerce = $16 billion. </a:t>
            </a:r>
          </a:p>
          <a:p>
            <a:pPr algn="ctr"/>
            <a:r>
              <a:rPr lang="en-US" sz="1600" dirty="0">
                <a:solidFill>
                  <a:srgbClr val="B92508"/>
                </a:solidFill>
                <a:latin typeface="Century Gothic" panose="020B0502020202020204" pitchFamily="34" charset="0"/>
              </a:rPr>
              <a:t>(Stats Canada 2017) </a:t>
            </a:r>
            <a:endParaRPr lang="en-US" sz="14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2078971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1665975" y="506151"/>
            <a:ext cx="8860118"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Of the $16 billion in E-Commerce revenue…</a:t>
            </a:r>
          </a:p>
        </p:txBody>
      </p:sp>
      <p:grpSp>
        <p:nvGrpSpPr>
          <p:cNvPr id="30" name="Group 29"/>
          <p:cNvGrpSpPr/>
          <p:nvPr/>
        </p:nvGrpSpPr>
        <p:grpSpPr>
          <a:xfrm>
            <a:off x="3167636" y="2465120"/>
            <a:ext cx="914880" cy="2428321"/>
            <a:chOff x="3167636" y="2465120"/>
            <a:chExt cx="914880" cy="2428321"/>
          </a:xfrm>
        </p:grpSpPr>
        <p:sp>
          <p:nvSpPr>
            <p:cNvPr id="183" name="TextBox 182"/>
            <p:cNvSpPr txBox="1"/>
            <p:nvPr/>
          </p:nvSpPr>
          <p:spPr>
            <a:xfrm>
              <a:off x="3167636" y="2465120"/>
              <a:ext cx="914880" cy="646331"/>
            </a:xfrm>
            <a:prstGeom prst="rect">
              <a:avLst/>
            </a:prstGeom>
            <a:noFill/>
          </p:spPr>
          <p:txBody>
            <a:bodyPr wrap="square" rtlCol="0">
              <a:spAutoFit/>
            </a:bodyPr>
            <a:lstStyle/>
            <a:p>
              <a:pPr algn="ctr"/>
              <a:r>
                <a:rPr lang="en-US" dirty="0">
                  <a:latin typeface="Century Gothic" panose="020B0502020202020204" pitchFamily="34" charset="0"/>
                </a:rPr>
                <a:t>All </a:t>
              </a:r>
            </a:p>
            <a:p>
              <a:pPr algn="ctr"/>
              <a:r>
                <a:rPr lang="en-US" dirty="0">
                  <a:latin typeface="Century Gothic" panose="020B0502020202020204" pitchFamily="34" charset="0"/>
                </a:rPr>
                <a:t>E-Sites</a:t>
              </a:r>
            </a:p>
          </p:txBody>
        </p:sp>
        <p:grpSp>
          <p:nvGrpSpPr>
            <p:cNvPr id="16" name="Group 15"/>
            <p:cNvGrpSpPr/>
            <p:nvPr/>
          </p:nvGrpSpPr>
          <p:grpSpPr>
            <a:xfrm>
              <a:off x="3533967" y="3325763"/>
              <a:ext cx="190176" cy="1567678"/>
              <a:chOff x="2906212" y="3025955"/>
              <a:chExt cx="468716" cy="2395013"/>
            </a:xfrm>
          </p:grpSpPr>
          <p:grpSp>
            <p:nvGrpSpPr>
              <p:cNvPr id="41" name="Group 40"/>
              <p:cNvGrpSpPr/>
              <p:nvPr/>
            </p:nvGrpSpPr>
            <p:grpSpPr>
              <a:xfrm>
                <a:off x="2906212" y="3039708"/>
                <a:ext cx="468716" cy="2381260"/>
                <a:chOff x="1913104" y="1763538"/>
                <a:chExt cx="2670048" cy="809745"/>
              </a:xfrm>
            </p:grpSpPr>
            <p:cxnSp>
              <p:nvCxnSpPr>
                <p:cNvPr id="339" name="Straight Connector 338"/>
                <p:cNvCxnSpPr/>
                <p:nvPr/>
              </p:nvCxnSpPr>
              <p:spPr>
                <a:xfrm>
                  <a:off x="1913104" y="2573283"/>
                  <a:ext cx="2670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1913104" y="230336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a:off x="1913104" y="2033453"/>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1913104" y="176353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5" name="Straight Connector 354"/>
              <p:cNvCxnSpPr/>
              <p:nvPr/>
            </p:nvCxnSpPr>
            <p:spPr>
              <a:xfrm>
                <a:off x="3130764" y="3025955"/>
                <a:ext cx="0" cy="2395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1834860" y="3120021"/>
            <a:ext cx="1962622" cy="369332"/>
            <a:chOff x="1346375" y="2738281"/>
            <a:chExt cx="1962622" cy="369332"/>
          </a:xfrm>
        </p:grpSpPr>
        <p:sp>
          <p:nvSpPr>
            <p:cNvPr id="269" name="TextBox 268"/>
            <p:cNvSpPr txBox="1"/>
            <p:nvPr/>
          </p:nvSpPr>
          <p:spPr>
            <a:xfrm>
              <a:off x="1346375" y="2738281"/>
              <a:ext cx="1533405"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$16 billion</a:t>
              </a:r>
            </a:p>
          </p:txBody>
        </p:sp>
        <p:cxnSp>
          <p:nvCxnSpPr>
            <p:cNvPr id="22" name="Straight Connector 21"/>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9485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par>
                              <p:cTn id="8" fill="hold">
                                <p:stCondLst>
                                  <p:cond delay="1000"/>
                                </p:stCondLst>
                                <p:childTnLst>
                                  <p:par>
                                    <p:cTn id="9" presetID="2" presetClass="entr" presetSubtype="8" fill="hold" nodeType="afterEffect" p14:presetBounceEnd="56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56000">
                                          <p:cBhvr additive="base">
                                            <p:cTn id="11" dur="1000" fill="hold"/>
                                            <p:tgtEl>
                                              <p:spTgt spid="23"/>
                                            </p:tgtEl>
                                            <p:attrNameLst>
                                              <p:attrName>ppt_x</p:attrName>
                                            </p:attrNameLst>
                                          </p:cBhvr>
                                          <p:tavLst>
                                            <p:tav tm="0">
                                              <p:val>
                                                <p:strVal val="0-#ppt_w/2"/>
                                              </p:val>
                                            </p:tav>
                                            <p:tav tm="100000">
                                              <p:val>
                                                <p:strVal val="#ppt_x"/>
                                              </p:val>
                                            </p:tav>
                                          </p:tavLst>
                                        </p:anim>
                                        <p:anim calcmode="lin" valueType="num" p14:bounceEnd="56000">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0-#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1254016" y="506151"/>
            <a:ext cx="9684061"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81% or $13 billion is spent on the top 11 E-Sites… </a:t>
            </a:r>
          </a:p>
        </p:txBody>
      </p:sp>
      <p:grpSp>
        <p:nvGrpSpPr>
          <p:cNvPr id="30" name="Group 29"/>
          <p:cNvGrpSpPr/>
          <p:nvPr/>
        </p:nvGrpSpPr>
        <p:grpSpPr>
          <a:xfrm>
            <a:off x="3167636" y="2465120"/>
            <a:ext cx="914880" cy="2428321"/>
            <a:chOff x="3167636" y="2465120"/>
            <a:chExt cx="914880" cy="2428321"/>
          </a:xfrm>
        </p:grpSpPr>
        <p:sp>
          <p:nvSpPr>
            <p:cNvPr id="183" name="TextBox 182"/>
            <p:cNvSpPr txBox="1"/>
            <p:nvPr/>
          </p:nvSpPr>
          <p:spPr>
            <a:xfrm>
              <a:off x="3167636" y="2465120"/>
              <a:ext cx="914880" cy="646331"/>
            </a:xfrm>
            <a:prstGeom prst="rect">
              <a:avLst/>
            </a:prstGeom>
            <a:noFill/>
          </p:spPr>
          <p:txBody>
            <a:bodyPr wrap="square" rtlCol="0">
              <a:spAutoFit/>
            </a:bodyPr>
            <a:lstStyle/>
            <a:p>
              <a:pPr algn="ctr"/>
              <a:r>
                <a:rPr lang="en-US" dirty="0">
                  <a:latin typeface="Century Gothic" panose="020B0502020202020204" pitchFamily="34" charset="0"/>
                </a:rPr>
                <a:t>All </a:t>
              </a:r>
            </a:p>
            <a:p>
              <a:pPr algn="ctr"/>
              <a:r>
                <a:rPr lang="en-US" dirty="0">
                  <a:latin typeface="Century Gothic" panose="020B0502020202020204" pitchFamily="34" charset="0"/>
                </a:rPr>
                <a:t>E-Sites</a:t>
              </a:r>
            </a:p>
          </p:txBody>
        </p:sp>
        <p:grpSp>
          <p:nvGrpSpPr>
            <p:cNvPr id="16" name="Group 15"/>
            <p:cNvGrpSpPr/>
            <p:nvPr/>
          </p:nvGrpSpPr>
          <p:grpSpPr>
            <a:xfrm>
              <a:off x="3533967" y="3325763"/>
              <a:ext cx="190176" cy="1567678"/>
              <a:chOff x="2906212" y="3025955"/>
              <a:chExt cx="468716" cy="2395013"/>
            </a:xfrm>
          </p:grpSpPr>
          <p:grpSp>
            <p:nvGrpSpPr>
              <p:cNvPr id="41" name="Group 40"/>
              <p:cNvGrpSpPr/>
              <p:nvPr/>
            </p:nvGrpSpPr>
            <p:grpSpPr>
              <a:xfrm>
                <a:off x="2906212" y="3039708"/>
                <a:ext cx="468716" cy="2381260"/>
                <a:chOff x="1913104" y="1763538"/>
                <a:chExt cx="2670048" cy="809745"/>
              </a:xfrm>
            </p:grpSpPr>
            <p:cxnSp>
              <p:nvCxnSpPr>
                <p:cNvPr id="339" name="Straight Connector 338"/>
                <p:cNvCxnSpPr/>
                <p:nvPr/>
              </p:nvCxnSpPr>
              <p:spPr>
                <a:xfrm>
                  <a:off x="1913104" y="2573283"/>
                  <a:ext cx="2670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1913104" y="230336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a:off x="1913104" y="2033453"/>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1913104" y="176353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5" name="Straight Connector 354"/>
              <p:cNvCxnSpPr/>
              <p:nvPr/>
            </p:nvCxnSpPr>
            <p:spPr>
              <a:xfrm>
                <a:off x="3130764" y="3025955"/>
                <a:ext cx="0" cy="2395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9" name="Group 28"/>
          <p:cNvGrpSpPr/>
          <p:nvPr/>
        </p:nvGrpSpPr>
        <p:grpSpPr>
          <a:xfrm>
            <a:off x="5488273" y="2465120"/>
            <a:ext cx="1206532" cy="2428321"/>
            <a:chOff x="5488273" y="2465120"/>
            <a:chExt cx="1206532" cy="2428321"/>
          </a:xfrm>
        </p:grpSpPr>
        <p:sp>
          <p:nvSpPr>
            <p:cNvPr id="169" name="TextBox 168"/>
            <p:cNvSpPr txBox="1"/>
            <p:nvPr/>
          </p:nvSpPr>
          <p:spPr>
            <a:xfrm>
              <a:off x="5488273" y="2465120"/>
              <a:ext cx="1206532" cy="646331"/>
            </a:xfrm>
            <a:prstGeom prst="rect">
              <a:avLst/>
            </a:prstGeom>
            <a:noFill/>
          </p:spPr>
          <p:txBody>
            <a:bodyPr wrap="square" rtlCol="0">
              <a:spAutoFit/>
            </a:bodyPr>
            <a:lstStyle/>
            <a:p>
              <a:pPr algn="ctr"/>
              <a:r>
                <a:rPr lang="en-US" dirty="0">
                  <a:latin typeface="Century Gothic" panose="020B0502020202020204" pitchFamily="34" charset="0"/>
                </a:rPr>
                <a:t>Top</a:t>
              </a:r>
            </a:p>
            <a:p>
              <a:pPr algn="ctr"/>
              <a:r>
                <a:rPr lang="en-US" dirty="0">
                  <a:latin typeface="Century Gothic" panose="020B0502020202020204" pitchFamily="34" charset="0"/>
                </a:rPr>
                <a:t>11 E-Sites</a:t>
              </a:r>
            </a:p>
          </p:txBody>
        </p:sp>
        <p:grpSp>
          <p:nvGrpSpPr>
            <p:cNvPr id="157" name="Group 156"/>
            <p:cNvGrpSpPr/>
            <p:nvPr/>
          </p:nvGrpSpPr>
          <p:grpSpPr>
            <a:xfrm>
              <a:off x="6000458" y="3325763"/>
              <a:ext cx="190176" cy="1567678"/>
              <a:chOff x="2906212" y="3025955"/>
              <a:chExt cx="468716" cy="2395013"/>
            </a:xfrm>
          </p:grpSpPr>
          <p:grpSp>
            <p:nvGrpSpPr>
              <p:cNvPr id="158" name="Group 157"/>
              <p:cNvGrpSpPr/>
              <p:nvPr/>
            </p:nvGrpSpPr>
            <p:grpSpPr>
              <a:xfrm>
                <a:off x="2906212" y="3039708"/>
                <a:ext cx="468716" cy="2381260"/>
                <a:chOff x="1913104" y="1763538"/>
                <a:chExt cx="2670048" cy="809745"/>
              </a:xfrm>
            </p:grpSpPr>
            <p:cxnSp>
              <p:nvCxnSpPr>
                <p:cNvPr id="160" name="Straight Connector 159"/>
                <p:cNvCxnSpPr/>
                <p:nvPr/>
              </p:nvCxnSpPr>
              <p:spPr>
                <a:xfrm>
                  <a:off x="1913104" y="2573283"/>
                  <a:ext cx="2670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913104" y="230336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913104" y="2033453"/>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913104" y="176353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9" name="Straight Connector 158"/>
              <p:cNvCxnSpPr/>
              <p:nvPr/>
            </p:nvCxnSpPr>
            <p:spPr>
              <a:xfrm>
                <a:off x="3130764" y="3025955"/>
                <a:ext cx="0" cy="2395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1834860" y="3120021"/>
            <a:ext cx="1962622" cy="369332"/>
            <a:chOff x="1346375" y="2738281"/>
            <a:chExt cx="1962622" cy="369332"/>
          </a:xfrm>
        </p:grpSpPr>
        <p:sp>
          <p:nvSpPr>
            <p:cNvPr id="269" name="TextBox 268"/>
            <p:cNvSpPr txBox="1"/>
            <p:nvPr/>
          </p:nvSpPr>
          <p:spPr>
            <a:xfrm>
              <a:off x="1346375" y="2738281"/>
              <a:ext cx="1533405"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$16 billion</a:t>
              </a:r>
            </a:p>
          </p:txBody>
        </p:sp>
        <p:cxnSp>
          <p:nvCxnSpPr>
            <p:cNvPr id="22" name="Straight Connector 21"/>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289771" y="3320321"/>
            <a:ext cx="1962622" cy="369332"/>
            <a:chOff x="1346375" y="2738281"/>
            <a:chExt cx="1962622" cy="369332"/>
          </a:xfrm>
        </p:grpSpPr>
        <p:sp>
          <p:nvSpPr>
            <p:cNvPr id="35" name="TextBox 34"/>
            <p:cNvSpPr txBox="1"/>
            <p:nvPr/>
          </p:nvSpPr>
          <p:spPr>
            <a:xfrm>
              <a:off x="1346375" y="2738281"/>
              <a:ext cx="1533405"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$13 billion</a:t>
              </a:r>
            </a:p>
          </p:txBody>
        </p:sp>
        <p:cxnSp>
          <p:nvCxnSpPr>
            <p:cNvPr id="36" name="Straight Connector 35"/>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5977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childTnLst>
                                    </p:cTn>
                                  </p:par>
                                </p:childTnLst>
                              </p:cTn>
                            </p:par>
                            <p:par>
                              <p:cTn id="12" fill="hold">
                                <p:stCondLst>
                                  <p:cond delay="2000"/>
                                </p:stCondLst>
                                <p:childTnLst>
                                  <p:par>
                                    <p:cTn id="13" presetID="2" presetClass="entr" presetSubtype="8" fill="hold" nodeType="afterEffect" p14:presetBounceEnd="55000">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14:bounceEnd="55000">
                                          <p:cBhvr additive="base">
                                            <p:cTn id="15" dur="1000" fill="hold"/>
                                            <p:tgtEl>
                                              <p:spTgt spid="34"/>
                                            </p:tgtEl>
                                            <p:attrNameLst>
                                              <p:attrName>ppt_x</p:attrName>
                                            </p:attrNameLst>
                                          </p:cBhvr>
                                          <p:tavLst>
                                            <p:tav tm="0">
                                              <p:val>
                                                <p:strVal val="0-#ppt_w/2"/>
                                              </p:val>
                                            </p:tav>
                                            <p:tav tm="100000">
                                              <p:val>
                                                <p:strVal val="#ppt_x"/>
                                              </p:val>
                                            </p:tav>
                                          </p:tavLst>
                                        </p:anim>
                                        <p:anim calcmode="lin" valueType="num" p14:bounceEnd="55000">
                                          <p:cBhvr additive="base">
                                            <p:cTn id="16"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0-#ppt_w/2"/>
                                              </p:val>
                                            </p:tav>
                                            <p:tav tm="100000">
                                              <p:val>
                                                <p:strVal val="#ppt_x"/>
                                              </p:val>
                                            </p:tav>
                                          </p:tavLst>
                                        </p:anim>
                                        <p:anim calcmode="lin" valueType="num">
                                          <p:cBhvr additive="base">
                                            <p:cTn id="16"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1948127" y="506151"/>
            <a:ext cx="8295861"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and of this, 54% is spent on the top E-Site.</a:t>
            </a:r>
          </a:p>
        </p:txBody>
      </p:sp>
      <p:grpSp>
        <p:nvGrpSpPr>
          <p:cNvPr id="30" name="Group 29"/>
          <p:cNvGrpSpPr/>
          <p:nvPr/>
        </p:nvGrpSpPr>
        <p:grpSpPr>
          <a:xfrm>
            <a:off x="3167636" y="2465120"/>
            <a:ext cx="914880" cy="2428321"/>
            <a:chOff x="3167636" y="2465120"/>
            <a:chExt cx="914880" cy="2428321"/>
          </a:xfrm>
        </p:grpSpPr>
        <p:sp>
          <p:nvSpPr>
            <p:cNvPr id="183" name="TextBox 182"/>
            <p:cNvSpPr txBox="1"/>
            <p:nvPr/>
          </p:nvSpPr>
          <p:spPr>
            <a:xfrm>
              <a:off x="3167636" y="2465120"/>
              <a:ext cx="914880" cy="646331"/>
            </a:xfrm>
            <a:prstGeom prst="rect">
              <a:avLst/>
            </a:prstGeom>
            <a:noFill/>
          </p:spPr>
          <p:txBody>
            <a:bodyPr wrap="square" rtlCol="0">
              <a:spAutoFit/>
            </a:bodyPr>
            <a:lstStyle/>
            <a:p>
              <a:pPr algn="ctr"/>
              <a:r>
                <a:rPr lang="en-US" dirty="0">
                  <a:latin typeface="Century Gothic" panose="020B0502020202020204" pitchFamily="34" charset="0"/>
                </a:rPr>
                <a:t>All </a:t>
              </a:r>
            </a:p>
            <a:p>
              <a:pPr algn="ctr"/>
              <a:r>
                <a:rPr lang="en-US" dirty="0">
                  <a:latin typeface="Century Gothic" panose="020B0502020202020204" pitchFamily="34" charset="0"/>
                </a:rPr>
                <a:t>E-Sites</a:t>
              </a:r>
            </a:p>
          </p:txBody>
        </p:sp>
        <p:grpSp>
          <p:nvGrpSpPr>
            <p:cNvPr id="16" name="Group 15"/>
            <p:cNvGrpSpPr/>
            <p:nvPr/>
          </p:nvGrpSpPr>
          <p:grpSpPr>
            <a:xfrm>
              <a:off x="3533967" y="3325763"/>
              <a:ext cx="190176" cy="1567678"/>
              <a:chOff x="2906212" y="3025955"/>
              <a:chExt cx="468716" cy="2395013"/>
            </a:xfrm>
          </p:grpSpPr>
          <p:grpSp>
            <p:nvGrpSpPr>
              <p:cNvPr id="41" name="Group 40"/>
              <p:cNvGrpSpPr/>
              <p:nvPr/>
            </p:nvGrpSpPr>
            <p:grpSpPr>
              <a:xfrm>
                <a:off x="2906212" y="3039708"/>
                <a:ext cx="468716" cy="2381260"/>
                <a:chOff x="1913104" y="1763538"/>
                <a:chExt cx="2670048" cy="809745"/>
              </a:xfrm>
            </p:grpSpPr>
            <p:cxnSp>
              <p:nvCxnSpPr>
                <p:cNvPr id="339" name="Straight Connector 338"/>
                <p:cNvCxnSpPr/>
                <p:nvPr/>
              </p:nvCxnSpPr>
              <p:spPr>
                <a:xfrm>
                  <a:off x="1913104" y="2573283"/>
                  <a:ext cx="2670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1913104" y="230336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a:off x="1913104" y="2033453"/>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1913104" y="176353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5" name="Straight Connector 354"/>
              <p:cNvCxnSpPr/>
              <p:nvPr/>
            </p:nvCxnSpPr>
            <p:spPr>
              <a:xfrm>
                <a:off x="3130764" y="3025955"/>
                <a:ext cx="0" cy="2395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9" name="Group 28"/>
          <p:cNvGrpSpPr/>
          <p:nvPr/>
        </p:nvGrpSpPr>
        <p:grpSpPr>
          <a:xfrm>
            <a:off x="5488273" y="2465120"/>
            <a:ext cx="1206532" cy="2428321"/>
            <a:chOff x="5488273" y="2465120"/>
            <a:chExt cx="1206532" cy="2428321"/>
          </a:xfrm>
        </p:grpSpPr>
        <p:sp>
          <p:nvSpPr>
            <p:cNvPr id="169" name="TextBox 168"/>
            <p:cNvSpPr txBox="1"/>
            <p:nvPr/>
          </p:nvSpPr>
          <p:spPr>
            <a:xfrm>
              <a:off x="5488273" y="2465120"/>
              <a:ext cx="1206532" cy="646331"/>
            </a:xfrm>
            <a:prstGeom prst="rect">
              <a:avLst/>
            </a:prstGeom>
            <a:noFill/>
          </p:spPr>
          <p:txBody>
            <a:bodyPr wrap="square" rtlCol="0">
              <a:spAutoFit/>
            </a:bodyPr>
            <a:lstStyle/>
            <a:p>
              <a:pPr algn="ctr"/>
              <a:r>
                <a:rPr lang="en-US" dirty="0">
                  <a:latin typeface="Century Gothic" panose="020B0502020202020204" pitchFamily="34" charset="0"/>
                </a:rPr>
                <a:t>Top</a:t>
              </a:r>
            </a:p>
            <a:p>
              <a:pPr algn="ctr"/>
              <a:r>
                <a:rPr lang="en-US" dirty="0">
                  <a:latin typeface="Century Gothic" panose="020B0502020202020204" pitchFamily="34" charset="0"/>
                </a:rPr>
                <a:t>11 E-Sites</a:t>
              </a:r>
            </a:p>
          </p:txBody>
        </p:sp>
        <p:grpSp>
          <p:nvGrpSpPr>
            <p:cNvPr id="157" name="Group 156"/>
            <p:cNvGrpSpPr/>
            <p:nvPr/>
          </p:nvGrpSpPr>
          <p:grpSpPr>
            <a:xfrm>
              <a:off x="6000458" y="3325763"/>
              <a:ext cx="190176" cy="1567678"/>
              <a:chOff x="2906212" y="3025955"/>
              <a:chExt cx="468716" cy="2395013"/>
            </a:xfrm>
          </p:grpSpPr>
          <p:grpSp>
            <p:nvGrpSpPr>
              <p:cNvPr id="158" name="Group 157"/>
              <p:cNvGrpSpPr/>
              <p:nvPr/>
            </p:nvGrpSpPr>
            <p:grpSpPr>
              <a:xfrm>
                <a:off x="2906212" y="3039708"/>
                <a:ext cx="468716" cy="2381260"/>
                <a:chOff x="1913104" y="1763538"/>
                <a:chExt cx="2670048" cy="809745"/>
              </a:xfrm>
            </p:grpSpPr>
            <p:cxnSp>
              <p:nvCxnSpPr>
                <p:cNvPr id="160" name="Straight Connector 159"/>
                <p:cNvCxnSpPr/>
                <p:nvPr/>
              </p:nvCxnSpPr>
              <p:spPr>
                <a:xfrm>
                  <a:off x="1913104" y="2573283"/>
                  <a:ext cx="2670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913104" y="230336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913104" y="2033453"/>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913104" y="176353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9" name="Straight Connector 158"/>
              <p:cNvCxnSpPr/>
              <p:nvPr/>
            </p:nvCxnSpPr>
            <p:spPr>
              <a:xfrm>
                <a:off x="3130764" y="3025955"/>
                <a:ext cx="0" cy="2395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8" name="Group 27"/>
          <p:cNvGrpSpPr/>
          <p:nvPr/>
        </p:nvGrpSpPr>
        <p:grpSpPr>
          <a:xfrm>
            <a:off x="8124302" y="2465120"/>
            <a:ext cx="882765" cy="2428321"/>
            <a:chOff x="8124302" y="2465120"/>
            <a:chExt cx="882765" cy="2428321"/>
          </a:xfrm>
        </p:grpSpPr>
        <p:sp>
          <p:nvSpPr>
            <p:cNvPr id="173" name="TextBox 172"/>
            <p:cNvSpPr txBox="1"/>
            <p:nvPr/>
          </p:nvSpPr>
          <p:spPr>
            <a:xfrm>
              <a:off x="8124302" y="2465120"/>
              <a:ext cx="882765" cy="646331"/>
            </a:xfrm>
            <a:prstGeom prst="rect">
              <a:avLst/>
            </a:prstGeom>
            <a:noFill/>
          </p:spPr>
          <p:txBody>
            <a:bodyPr wrap="square" rtlCol="0">
              <a:spAutoFit/>
            </a:bodyPr>
            <a:lstStyle/>
            <a:p>
              <a:pPr algn="ctr"/>
              <a:r>
                <a:rPr lang="en-US" dirty="0">
                  <a:latin typeface="Century Gothic" panose="020B0502020202020204" pitchFamily="34" charset="0"/>
                </a:rPr>
                <a:t>Top </a:t>
              </a:r>
            </a:p>
            <a:p>
              <a:pPr algn="ctr"/>
              <a:r>
                <a:rPr lang="en-US" dirty="0">
                  <a:latin typeface="Century Gothic" panose="020B0502020202020204" pitchFamily="34" charset="0"/>
                </a:rPr>
                <a:t>E-Site</a:t>
              </a:r>
            </a:p>
          </p:txBody>
        </p:sp>
        <p:grpSp>
          <p:nvGrpSpPr>
            <p:cNvPr id="182" name="Group 181"/>
            <p:cNvGrpSpPr/>
            <p:nvPr/>
          </p:nvGrpSpPr>
          <p:grpSpPr>
            <a:xfrm>
              <a:off x="8466949" y="3325763"/>
              <a:ext cx="190176" cy="1567678"/>
              <a:chOff x="2906212" y="3025955"/>
              <a:chExt cx="468716" cy="2395013"/>
            </a:xfrm>
          </p:grpSpPr>
          <p:grpSp>
            <p:nvGrpSpPr>
              <p:cNvPr id="184" name="Group 183"/>
              <p:cNvGrpSpPr/>
              <p:nvPr/>
            </p:nvGrpSpPr>
            <p:grpSpPr>
              <a:xfrm>
                <a:off x="2906212" y="3039708"/>
                <a:ext cx="468716" cy="2381260"/>
                <a:chOff x="1913104" y="1763538"/>
                <a:chExt cx="2670048" cy="809745"/>
              </a:xfrm>
            </p:grpSpPr>
            <p:cxnSp>
              <p:nvCxnSpPr>
                <p:cNvPr id="187" name="Straight Connector 186"/>
                <p:cNvCxnSpPr/>
                <p:nvPr/>
              </p:nvCxnSpPr>
              <p:spPr>
                <a:xfrm>
                  <a:off x="1913104" y="2573283"/>
                  <a:ext cx="2670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913104" y="230336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913104" y="2033453"/>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1913104" y="176353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5" name="Straight Connector 184"/>
              <p:cNvCxnSpPr/>
              <p:nvPr/>
            </p:nvCxnSpPr>
            <p:spPr>
              <a:xfrm>
                <a:off x="3130764" y="3025955"/>
                <a:ext cx="0" cy="2395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1834860" y="3120021"/>
            <a:ext cx="1962622" cy="369332"/>
            <a:chOff x="1346375" y="2738281"/>
            <a:chExt cx="1962622" cy="369332"/>
          </a:xfrm>
        </p:grpSpPr>
        <p:sp>
          <p:nvSpPr>
            <p:cNvPr id="269" name="TextBox 268"/>
            <p:cNvSpPr txBox="1"/>
            <p:nvPr/>
          </p:nvSpPr>
          <p:spPr>
            <a:xfrm>
              <a:off x="1346375" y="2738281"/>
              <a:ext cx="1533405"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$16 billion</a:t>
              </a:r>
            </a:p>
          </p:txBody>
        </p:sp>
        <p:cxnSp>
          <p:nvCxnSpPr>
            <p:cNvPr id="22" name="Straight Connector 21"/>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6766589" y="3961248"/>
            <a:ext cx="1962622" cy="369332"/>
            <a:chOff x="1346375" y="2738281"/>
            <a:chExt cx="1962622" cy="369332"/>
          </a:xfrm>
        </p:grpSpPr>
        <p:sp>
          <p:nvSpPr>
            <p:cNvPr id="38" name="TextBox 37"/>
            <p:cNvSpPr txBox="1"/>
            <p:nvPr/>
          </p:nvSpPr>
          <p:spPr>
            <a:xfrm>
              <a:off x="1346375" y="2738281"/>
              <a:ext cx="1533405"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$7 billion</a:t>
              </a:r>
            </a:p>
          </p:txBody>
        </p:sp>
        <p:cxnSp>
          <p:nvCxnSpPr>
            <p:cNvPr id="39" name="Straight Connector 38"/>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48340CC3-D9F4-4166-B188-E4C660B452BE}"/>
              </a:ext>
            </a:extLst>
          </p:cNvPr>
          <p:cNvGrpSpPr/>
          <p:nvPr/>
        </p:nvGrpSpPr>
        <p:grpSpPr>
          <a:xfrm>
            <a:off x="4289771" y="3320321"/>
            <a:ext cx="1962622" cy="369332"/>
            <a:chOff x="1346375" y="2738281"/>
            <a:chExt cx="1962622" cy="369332"/>
          </a:xfrm>
        </p:grpSpPr>
        <p:sp>
          <p:nvSpPr>
            <p:cNvPr id="42" name="TextBox 41">
              <a:extLst>
                <a:ext uri="{FF2B5EF4-FFF2-40B4-BE49-F238E27FC236}">
                  <a16:creationId xmlns:a16="http://schemas.microsoft.com/office/drawing/2014/main" id="{895AD6C6-30AE-485B-8F10-37EC559B6208}"/>
                </a:ext>
              </a:extLst>
            </p:cNvPr>
            <p:cNvSpPr txBox="1"/>
            <p:nvPr/>
          </p:nvSpPr>
          <p:spPr>
            <a:xfrm>
              <a:off x="1346375" y="2738281"/>
              <a:ext cx="1533405"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$13 billion</a:t>
              </a:r>
            </a:p>
          </p:txBody>
        </p:sp>
        <p:cxnSp>
          <p:nvCxnSpPr>
            <p:cNvPr id="43" name="Straight Connector 42">
              <a:extLst>
                <a:ext uri="{FF2B5EF4-FFF2-40B4-BE49-F238E27FC236}">
                  <a16:creationId xmlns:a16="http://schemas.microsoft.com/office/drawing/2014/main" id="{D45A4944-D98D-4615-AEE7-6AEADEA5627F}"/>
                </a:ext>
              </a:extLst>
            </p:cNvPr>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5562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childTnLst>
                              </p:cTn>
                            </p:par>
                            <p:par>
                              <p:cTn id="12" fill="hold">
                                <p:stCondLst>
                                  <p:cond delay="2000"/>
                                </p:stCondLst>
                                <p:childTnLst>
                                  <p:par>
                                    <p:cTn id="13" presetID="2" presetClass="entr" presetSubtype="8" fill="hold" nodeType="afterEffect" p14:presetBounceEnd="56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6000">
                                          <p:cBhvr additive="base">
                                            <p:cTn id="15" dur="1000" fill="hold"/>
                                            <p:tgtEl>
                                              <p:spTgt spid="37"/>
                                            </p:tgtEl>
                                            <p:attrNameLst>
                                              <p:attrName>ppt_x</p:attrName>
                                            </p:attrNameLst>
                                          </p:cBhvr>
                                          <p:tavLst>
                                            <p:tav tm="0">
                                              <p:val>
                                                <p:strVal val="0-#ppt_w/2"/>
                                              </p:val>
                                            </p:tav>
                                            <p:tav tm="100000">
                                              <p:val>
                                                <p:strVal val="#ppt_x"/>
                                              </p:val>
                                            </p:tav>
                                          </p:tavLst>
                                        </p:anim>
                                        <p:anim calcmode="lin" valueType="num" p14:bounceEnd="56000">
                                          <p:cBhvr additive="base">
                                            <p:cTn id="16"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0-#ppt_w/2"/>
                                              </p:val>
                                            </p:tav>
                                            <p:tav tm="100000">
                                              <p:val>
                                                <p:strVal val="#ppt_x"/>
                                              </p:val>
                                            </p:tav>
                                          </p:tavLst>
                                        </p:anim>
                                        <p:anim calcmode="lin" valueType="num">
                                          <p:cBhvr additive="base">
                                            <p:cTn id="16"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1010360" y="506151"/>
            <a:ext cx="10171375"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85% of adults 18+ visit an E-Commerce site weekly.</a:t>
            </a:r>
          </a:p>
        </p:txBody>
      </p:sp>
      <p:grpSp>
        <p:nvGrpSpPr>
          <p:cNvPr id="23" name="Group 22"/>
          <p:cNvGrpSpPr/>
          <p:nvPr/>
        </p:nvGrpSpPr>
        <p:grpSpPr>
          <a:xfrm>
            <a:off x="1010360" y="3293143"/>
            <a:ext cx="1118483" cy="369332"/>
            <a:chOff x="2190514" y="2738281"/>
            <a:chExt cx="1118483" cy="369332"/>
          </a:xfrm>
        </p:grpSpPr>
        <p:sp>
          <p:nvSpPr>
            <p:cNvPr id="269" name="TextBox 268"/>
            <p:cNvSpPr txBox="1"/>
            <p:nvPr/>
          </p:nvSpPr>
          <p:spPr>
            <a:xfrm>
              <a:off x="2190514" y="2738281"/>
              <a:ext cx="689266"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85%</a:t>
              </a:r>
            </a:p>
          </p:txBody>
        </p:sp>
        <p:cxnSp>
          <p:nvCxnSpPr>
            <p:cNvPr id="22" name="Straight Connector 21"/>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86162" y="2465120"/>
            <a:ext cx="1163998" cy="2427920"/>
            <a:chOff x="1386162" y="2465120"/>
            <a:chExt cx="1163998" cy="2427920"/>
          </a:xfrm>
        </p:grpSpPr>
        <p:sp>
          <p:nvSpPr>
            <p:cNvPr id="183" name="TextBox 182"/>
            <p:cNvSpPr txBox="1"/>
            <p:nvPr/>
          </p:nvSpPr>
          <p:spPr>
            <a:xfrm>
              <a:off x="1386162" y="2465120"/>
              <a:ext cx="1163998" cy="646331"/>
            </a:xfrm>
            <a:prstGeom prst="rect">
              <a:avLst/>
            </a:prstGeom>
            <a:noFill/>
          </p:spPr>
          <p:txBody>
            <a:bodyPr wrap="square" rtlCol="0">
              <a:spAutoFit/>
            </a:bodyPr>
            <a:lstStyle/>
            <a:p>
              <a:pPr algn="ctr"/>
              <a:r>
                <a:rPr lang="en-US" dirty="0">
                  <a:latin typeface="Century Gothic" panose="020B0502020202020204" pitchFamily="34" charset="0"/>
                </a:rPr>
                <a:t>Visit All </a:t>
              </a:r>
            </a:p>
            <a:p>
              <a:pPr algn="ctr"/>
              <a:r>
                <a:rPr lang="en-US" dirty="0">
                  <a:latin typeface="Century Gothic" panose="020B0502020202020204" pitchFamily="34" charset="0"/>
                </a:rPr>
                <a:t>E-Sites</a:t>
              </a:r>
            </a:p>
          </p:txBody>
        </p:sp>
        <p:grpSp>
          <p:nvGrpSpPr>
            <p:cNvPr id="9" name="Group 8"/>
            <p:cNvGrpSpPr/>
            <p:nvPr/>
          </p:nvGrpSpPr>
          <p:grpSpPr>
            <a:xfrm>
              <a:off x="1850512" y="3296117"/>
              <a:ext cx="235297" cy="1596923"/>
              <a:chOff x="2899758" y="3088076"/>
              <a:chExt cx="470593" cy="1596923"/>
            </a:xfrm>
          </p:grpSpPr>
          <p:cxnSp>
            <p:nvCxnSpPr>
              <p:cNvPr id="70" name="Straight Connector 69"/>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87345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6"/>
                                            </p:tgtEl>
                                            <p:attrNameLst>
                                              <p:attrName>style.visibility</p:attrName>
                                            </p:attrNameLst>
                                          </p:cBhvr>
                                          <p:to>
                                            <p:strVal val="visible"/>
                                          </p:to>
                                        </p:set>
                                        <p:animEffect transition="in" filter="fade">
                                          <p:cBhvr>
                                            <p:cTn id="11" dur="1000"/>
                                            <p:tgtEl>
                                              <p:spTgt spid="156"/>
                                            </p:tgtEl>
                                          </p:cBhvr>
                                        </p:animEffect>
                                      </p:childTnLst>
                                    </p:cTn>
                                  </p:par>
                                </p:childTnLst>
                              </p:cTn>
                            </p:par>
                            <p:par>
                              <p:cTn id="12" fill="hold">
                                <p:stCondLst>
                                  <p:cond delay="2000"/>
                                </p:stCondLst>
                                <p:childTnLst>
                                  <p:par>
                                    <p:cTn id="13" presetID="2" presetClass="entr" presetSubtype="8" fill="hold" nodeType="after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0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1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6"/>
                                            </p:tgtEl>
                                            <p:attrNameLst>
                                              <p:attrName>style.visibility</p:attrName>
                                            </p:attrNameLst>
                                          </p:cBhvr>
                                          <p:to>
                                            <p:strVal val="visible"/>
                                          </p:to>
                                        </p:set>
                                        <p:animEffect transition="in" filter="fade">
                                          <p:cBhvr>
                                            <p:cTn id="11" dur="1000"/>
                                            <p:tgtEl>
                                              <p:spTgt spid="156"/>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2312000" y="506151"/>
            <a:ext cx="7568098" cy="1077218"/>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69% of adults 18+ visit the top 11 sites,</a:t>
            </a:r>
          </a:p>
          <a:p>
            <a:pPr algn="ctr"/>
            <a:r>
              <a:rPr lang="en-US" sz="3200" dirty="0">
                <a:solidFill>
                  <a:srgbClr val="B92508"/>
                </a:solidFill>
                <a:latin typeface="Century Gothic" panose="020B0502020202020204" pitchFamily="34" charset="0"/>
              </a:rPr>
              <a:t>and 52% visit the top E-Site weekly. </a:t>
            </a:r>
          </a:p>
        </p:txBody>
      </p:sp>
      <p:grpSp>
        <p:nvGrpSpPr>
          <p:cNvPr id="23" name="Group 22"/>
          <p:cNvGrpSpPr/>
          <p:nvPr/>
        </p:nvGrpSpPr>
        <p:grpSpPr>
          <a:xfrm>
            <a:off x="1010360" y="3293143"/>
            <a:ext cx="1118483" cy="369332"/>
            <a:chOff x="2190514" y="2738281"/>
            <a:chExt cx="1118483" cy="369332"/>
          </a:xfrm>
        </p:grpSpPr>
        <p:sp>
          <p:nvSpPr>
            <p:cNvPr id="269" name="TextBox 268"/>
            <p:cNvSpPr txBox="1"/>
            <p:nvPr/>
          </p:nvSpPr>
          <p:spPr>
            <a:xfrm>
              <a:off x="2190514" y="273828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85%</a:t>
              </a:r>
            </a:p>
          </p:txBody>
        </p:sp>
        <p:cxnSp>
          <p:nvCxnSpPr>
            <p:cNvPr id="22" name="Straight Connector 21"/>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86162" y="2465120"/>
            <a:ext cx="1163998" cy="2427920"/>
            <a:chOff x="1386162" y="2465120"/>
            <a:chExt cx="1163998" cy="2427920"/>
          </a:xfrm>
        </p:grpSpPr>
        <p:sp>
          <p:nvSpPr>
            <p:cNvPr id="183" name="TextBox 182"/>
            <p:cNvSpPr txBox="1"/>
            <p:nvPr/>
          </p:nvSpPr>
          <p:spPr>
            <a:xfrm>
              <a:off x="1386162" y="2465120"/>
              <a:ext cx="1163998" cy="646331"/>
            </a:xfrm>
            <a:prstGeom prst="rect">
              <a:avLst/>
            </a:prstGeom>
            <a:noFill/>
          </p:spPr>
          <p:txBody>
            <a:bodyPr wrap="square" rtlCol="0">
              <a:spAutoFit/>
            </a:bodyPr>
            <a:lstStyle/>
            <a:p>
              <a:pPr algn="ctr"/>
              <a:r>
                <a:rPr lang="en-US" dirty="0">
                  <a:latin typeface="Century Gothic" panose="020B0502020202020204" pitchFamily="34" charset="0"/>
                </a:rPr>
                <a:t>Visit All </a:t>
              </a:r>
            </a:p>
            <a:p>
              <a:pPr algn="ctr"/>
              <a:r>
                <a:rPr lang="en-US" dirty="0">
                  <a:latin typeface="Century Gothic" panose="020B0502020202020204" pitchFamily="34" charset="0"/>
                </a:rPr>
                <a:t>E-Sites</a:t>
              </a:r>
            </a:p>
          </p:txBody>
        </p:sp>
        <p:grpSp>
          <p:nvGrpSpPr>
            <p:cNvPr id="9" name="Group 8"/>
            <p:cNvGrpSpPr/>
            <p:nvPr/>
          </p:nvGrpSpPr>
          <p:grpSpPr>
            <a:xfrm>
              <a:off x="1850512" y="3296117"/>
              <a:ext cx="235297" cy="1596923"/>
              <a:chOff x="2899758" y="3088076"/>
              <a:chExt cx="470593" cy="1596923"/>
            </a:xfrm>
          </p:grpSpPr>
          <p:cxnSp>
            <p:nvCxnSpPr>
              <p:cNvPr id="70" name="Straight Connector 69"/>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3422990" y="2465120"/>
            <a:ext cx="1206532" cy="2427920"/>
            <a:chOff x="3422990" y="2465120"/>
            <a:chExt cx="1206532" cy="2427920"/>
          </a:xfrm>
        </p:grpSpPr>
        <p:sp>
          <p:nvSpPr>
            <p:cNvPr id="169" name="TextBox 168"/>
            <p:cNvSpPr txBox="1"/>
            <p:nvPr/>
          </p:nvSpPr>
          <p:spPr>
            <a:xfrm>
              <a:off x="3422990" y="2465120"/>
              <a:ext cx="1206532" cy="646331"/>
            </a:xfrm>
            <a:prstGeom prst="rect">
              <a:avLst/>
            </a:prstGeom>
            <a:noFill/>
          </p:spPr>
          <p:txBody>
            <a:bodyPr wrap="square" rtlCol="0">
              <a:spAutoFit/>
            </a:bodyPr>
            <a:lstStyle/>
            <a:p>
              <a:pPr algn="ctr"/>
              <a:r>
                <a:rPr lang="en-US" dirty="0">
                  <a:latin typeface="Century Gothic" panose="020B0502020202020204" pitchFamily="34" charset="0"/>
                </a:rPr>
                <a:t>Visit Top</a:t>
              </a:r>
            </a:p>
            <a:p>
              <a:pPr algn="ctr"/>
              <a:r>
                <a:rPr lang="en-US" dirty="0">
                  <a:latin typeface="Century Gothic" panose="020B0502020202020204" pitchFamily="34" charset="0"/>
                </a:rPr>
                <a:t>11 E-Sites</a:t>
              </a:r>
            </a:p>
          </p:txBody>
        </p:sp>
        <p:grpSp>
          <p:nvGrpSpPr>
            <p:cNvPr id="80" name="Group 79"/>
            <p:cNvGrpSpPr/>
            <p:nvPr/>
          </p:nvGrpSpPr>
          <p:grpSpPr>
            <a:xfrm>
              <a:off x="3908607" y="3296117"/>
              <a:ext cx="235297" cy="1596923"/>
              <a:chOff x="2899758" y="3088076"/>
              <a:chExt cx="470593" cy="1596923"/>
            </a:xfrm>
          </p:grpSpPr>
          <p:cxnSp>
            <p:nvCxnSpPr>
              <p:cNvPr id="81" name="Straight Connector 80"/>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a:off x="5528099" y="2465120"/>
            <a:ext cx="1159518" cy="2427920"/>
            <a:chOff x="5528099" y="2465120"/>
            <a:chExt cx="1159518" cy="2427920"/>
          </a:xfrm>
        </p:grpSpPr>
        <p:sp>
          <p:nvSpPr>
            <p:cNvPr id="173" name="TextBox 172"/>
            <p:cNvSpPr txBox="1"/>
            <p:nvPr/>
          </p:nvSpPr>
          <p:spPr>
            <a:xfrm>
              <a:off x="5528099" y="2465120"/>
              <a:ext cx="1159518" cy="646331"/>
            </a:xfrm>
            <a:prstGeom prst="rect">
              <a:avLst/>
            </a:prstGeom>
            <a:noFill/>
          </p:spPr>
          <p:txBody>
            <a:bodyPr wrap="square" rtlCol="0">
              <a:spAutoFit/>
            </a:bodyPr>
            <a:lstStyle/>
            <a:p>
              <a:pPr algn="ctr"/>
              <a:r>
                <a:rPr lang="en-US" dirty="0">
                  <a:latin typeface="Century Gothic" panose="020B0502020202020204" pitchFamily="34" charset="0"/>
                </a:rPr>
                <a:t>Visit Top </a:t>
              </a:r>
            </a:p>
            <a:p>
              <a:pPr algn="ctr"/>
              <a:r>
                <a:rPr lang="en-US" dirty="0">
                  <a:latin typeface="Century Gothic" panose="020B0502020202020204" pitchFamily="34" charset="0"/>
                </a:rPr>
                <a:t>E-Site</a:t>
              </a:r>
            </a:p>
          </p:txBody>
        </p:sp>
        <p:grpSp>
          <p:nvGrpSpPr>
            <p:cNvPr id="88" name="Group 87"/>
            <p:cNvGrpSpPr/>
            <p:nvPr/>
          </p:nvGrpSpPr>
          <p:grpSpPr>
            <a:xfrm>
              <a:off x="5966702" y="3296117"/>
              <a:ext cx="235297" cy="1596923"/>
              <a:chOff x="2899758" y="3088076"/>
              <a:chExt cx="470593" cy="1596923"/>
            </a:xfrm>
          </p:grpSpPr>
          <p:cxnSp>
            <p:nvCxnSpPr>
              <p:cNvPr id="89" name="Straight Connector 88"/>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6" name="Group 55"/>
          <p:cNvGrpSpPr/>
          <p:nvPr/>
        </p:nvGrpSpPr>
        <p:grpSpPr>
          <a:xfrm>
            <a:off x="3065941" y="3554473"/>
            <a:ext cx="1118483" cy="369332"/>
            <a:chOff x="2190514" y="2738281"/>
            <a:chExt cx="1118483" cy="369332"/>
          </a:xfrm>
        </p:grpSpPr>
        <p:sp>
          <p:nvSpPr>
            <p:cNvPr id="57" name="TextBox 56"/>
            <p:cNvSpPr txBox="1"/>
            <p:nvPr/>
          </p:nvSpPr>
          <p:spPr>
            <a:xfrm>
              <a:off x="2190514" y="2738281"/>
              <a:ext cx="689266"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69%</a:t>
              </a:r>
            </a:p>
          </p:txBody>
        </p:sp>
        <p:cxnSp>
          <p:nvCxnSpPr>
            <p:cNvPr id="58" name="Straight Connector 57"/>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5144356" y="3839953"/>
            <a:ext cx="1118483" cy="369332"/>
            <a:chOff x="2190514" y="2738281"/>
            <a:chExt cx="1118483" cy="369332"/>
          </a:xfrm>
        </p:grpSpPr>
        <p:sp>
          <p:nvSpPr>
            <p:cNvPr id="60" name="TextBox 59"/>
            <p:cNvSpPr txBox="1"/>
            <p:nvPr/>
          </p:nvSpPr>
          <p:spPr>
            <a:xfrm>
              <a:off x="2190514" y="2738281"/>
              <a:ext cx="689266"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52%</a:t>
              </a:r>
            </a:p>
          </p:txBody>
        </p:sp>
        <p:cxnSp>
          <p:nvCxnSpPr>
            <p:cNvPr id="61" name="Straight Connector 60"/>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5489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animEffect transition="in" filter="fade">
                                          <p:cBhvr>
                                            <p:cTn id="7" dur="1000"/>
                                            <p:tgtEl>
                                              <p:spTgt spid="15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2" presetClass="entr" presetSubtype="8" fill="hold" nodeType="afterEffect" p14:presetBounceEnd="52000">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14:bounceEnd="52000">
                                          <p:cBhvr additive="base">
                                            <p:cTn id="15" dur="1000" fill="hold"/>
                                            <p:tgtEl>
                                              <p:spTgt spid="56"/>
                                            </p:tgtEl>
                                            <p:attrNameLst>
                                              <p:attrName>ppt_x</p:attrName>
                                            </p:attrNameLst>
                                          </p:cBhvr>
                                          <p:tavLst>
                                            <p:tav tm="0">
                                              <p:val>
                                                <p:strVal val="0-#ppt_w/2"/>
                                              </p:val>
                                            </p:tav>
                                            <p:tav tm="100000">
                                              <p:val>
                                                <p:strVal val="#ppt_x"/>
                                              </p:val>
                                            </p:tav>
                                          </p:tavLst>
                                        </p:anim>
                                        <p:anim calcmode="lin" valueType="num" p14:bounceEnd="52000">
                                          <p:cBhvr additive="base">
                                            <p:cTn id="16" dur="1000" fill="hold"/>
                                            <p:tgtEl>
                                              <p:spTgt spid="56"/>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grpId="0" nodeType="afterEffect">
                                      <p:stCondLst>
                                        <p:cond delay="500"/>
                                      </p:stCondLst>
                                      <p:childTnLst>
                                        <p:set>
                                          <p:cBhvr>
                                            <p:cTn id="19" dur="1" fill="hold">
                                              <p:stCondLst>
                                                <p:cond delay="0"/>
                                              </p:stCondLst>
                                            </p:cTn>
                                            <p:tgtEl>
                                              <p:spTgt spid="156">
                                                <p:txEl>
                                                  <p:pRg st="1" end="1"/>
                                                </p:txEl>
                                              </p:spTgt>
                                            </p:tgtEl>
                                            <p:attrNameLst>
                                              <p:attrName>style.visibility</p:attrName>
                                            </p:attrNameLst>
                                          </p:cBhvr>
                                          <p:to>
                                            <p:strVal val="visible"/>
                                          </p:to>
                                        </p:set>
                                        <p:animEffect transition="in" filter="fade">
                                          <p:cBhvr>
                                            <p:cTn id="20" dur="1000"/>
                                            <p:tgtEl>
                                              <p:spTgt spid="156">
                                                <p:txEl>
                                                  <p:pRg st="1" end="1"/>
                                                </p:txEl>
                                              </p:spTgt>
                                            </p:tgtEl>
                                          </p:cBhvr>
                                        </p:animEffect>
                                      </p:childTnLst>
                                    </p:cTn>
                                  </p:par>
                                </p:childTnLst>
                              </p:cTn>
                            </p:par>
                            <p:par>
                              <p:cTn id="21" fill="hold">
                                <p:stCondLst>
                                  <p:cond delay="45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par>
                              <p:cTn id="25" fill="hold">
                                <p:stCondLst>
                                  <p:cond delay="5500"/>
                                </p:stCondLst>
                                <p:childTnLst>
                                  <p:par>
                                    <p:cTn id="26" presetID="2" presetClass="entr" presetSubtype="8" fill="hold" nodeType="afterEffect" p14:presetBounceEnd="52000">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14:bounceEnd="52000">
                                          <p:cBhvr additive="base">
                                            <p:cTn id="28" dur="1000" fill="hold"/>
                                            <p:tgtEl>
                                              <p:spTgt spid="59"/>
                                            </p:tgtEl>
                                            <p:attrNameLst>
                                              <p:attrName>ppt_x</p:attrName>
                                            </p:attrNameLst>
                                          </p:cBhvr>
                                          <p:tavLst>
                                            <p:tav tm="0">
                                              <p:val>
                                                <p:strVal val="0-#ppt_w/2"/>
                                              </p:val>
                                            </p:tav>
                                            <p:tav tm="100000">
                                              <p:val>
                                                <p:strVal val="#ppt_x"/>
                                              </p:val>
                                            </p:tav>
                                          </p:tavLst>
                                        </p:anim>
                                        <p:anim calcmode="lin" valueType="num" p14:bounceEnd="52000">
                                          <p:cBhvr additive="base">
                                            <p:cTn id="29" dur="10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animEffect transition="in" filter="fade">
                                          <p:cBhvr>
                                            <p:cTn id="7" dur="1000"/>
                                            <p:tgtEl>
                                              <p:spTgt spid="15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000" fill="hold"/>
                                            <p:tgtEl>
                                              <p:spTgt spid="56"/>
                                            </p:tgtEl>
                                            <p:attrNameLst>
                                              <p:attrName>ppt_x</p:attrName>
                                            </p:attrNameLst>
                                          </p:cBhvr>
                                          <p:tavLst>
                                            <p:tav tm="0">
                                              <p:val>
                                                <p:strVal val="0-#ppt_w/2"/>
                                              </p:val>
                                            </p:tav>
                                            <p:tav tm="100000">
                                              <p:val>
                                                <p:strVal val="#ppt_x"/>
                                              </p:val>
                                            </p:tav>
                                          </p:tavLst>
                                        </p:anim>
                                        <p:anim calcmode="lin" valueType="num">
                                          <p:cBhvr additive="base">
                                            <p:cTn id="16" dur="1000" fill="hold"/>
                                            <p:tgtEl>
                                              <p:spTgt spid="56"/>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grpId="0" nodeType="afterEffect">
                                      <p:stCondLst>
                                        <p:cond delay="500"/>
                                      </p:stCondLst>
                                      <p:childTnLst>
                                        <p:set>
                                          <p:cBhvr>
                                            <p:cTn id="19" dur="1" fill="hold">
                                              <p:stCondLst>
                                                <p:cond delay="0"/>
                                              </p:stCondLst>
                                            </p:cTn>
                                            <p:tgtEl>
                                              <p:spTgt spid="156">
                                                <p:txEl>
                                                  <p:pRg st="1" end="1"/>
                                                </p:txEl>
                                              </p:spTgt>
                                            </p:tgtEl>
                                            <p:attrNameLst>
                                              <p:attrName>style.visibility</p:attrName>
                                            </p:attrNameLst>
                                          </p:cBhvr>
                                          <p:to>
                                            <p:strVal val="visible"/>
                                          </p:to>
                                        </p:set>
                                        <p:animEffect transition="in" filter="fade">
                                          <p:cBhvr>
                                            <p:cTn id="20" dur="1000"/>
                                            <p:tgtEl>
                                              <p:spTgt spid="156">
                                                <p:txEl>
                                                  <p:pRg st="1" end="1"/>
                                                </p:txEl>
                                              </p:spTgt>
                                            </p:tgtEl>
                                          </p:cBhvr>
                                        </p:animEffect>
                                      </p:childTnLst>
                                    </p:cTn>
                                  </p:par>
                                </p:childTnLst>
                              </p:cTn>
                            </p:par>
                            <p:par>
                              <p:cTn id="21" fill="hold">
                                <p:stCondLst>
                                  <p:cond delay="45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par>
                              <p:cTn id="25" fill="hold">
                                <p:stCondLst>
                                  <p:cond delay="5500"/>
                                </p:stCondLst>
                                <p:childTnLst>
                                  <p:par>
                                    <p:cTn id="26" presetID="2" presetClass="entr" presetSubtype="8" fill="hold"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additive="base">
                                            <p:cTn id="28" dur="1000" fill="hold"/>
                                            <p:tgtEl>
                                              <p:spTgt spid="59"/>
                                            </p:tgtEl>
                                            <p:attrNameLst>
                                              <p:attrName>ppt_x</p:attrName>
                                            </p:attrNameLst>
                                          </p:cBhvr>
                                          <p:tavLst>
                                            <p:tav tm="0">
                                              <p:val>
                                                <p:strVal val="0-#ppt_w/2"/>
                                              </p:val>
                                            </p:tav>
                                            <p:tav tm="100000">
                                              <p:val>
                                                <p:strVal val="#ppt_x"/>
                                              </p:val>
                                            </p:tav>
                                          </p:tavLst>
                                        </p:anim>
                                        <p:anim calcmode="lin" valueType="num">
                                          <p:cBhvr additive="base">
                                            <p:cTn id="29" dur="10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uiExpand="1" build="p"/>
        </p:bldLst>
      </p:timing>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1680423" y="506151"/>
            <a:ext cx="8831265" cy="1077218"/>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Of those visiting the top 11 E-Sites weekly,</a:t>
            </a:r>
          </a:p>
          <a:p>
            <a:pPr algn="ctr"/>
            <a:r>
              <a:rPr lang="en-US" sz="3200" dirty="0">
                <a:solidFill>
                  <a:srgbClr val="B92508"/>
                </a:solidFill>
                <a:latin typeface="Century Gothic" panose="020B0502020202020204" pitchFamily="34" charset="0"/>
              </a:rPr>
              <a:t>a fifth or 15% of adults purchase something.</a:t>
            </a:r>
          </a:p>
        </p:txBody>
      </p:sp>
      <p:grpSp>
        <p:nvGrpSpPr>
          <p:cNvPr id="2" name="Group 1"/>
          <p:cNvGrpSpPr/>
          <p:nvPr/>
        </p:nvGrpSpPr>
        <p:grpSpPr>
          <a:xfrm>
            <a:off x="1010360" y="2465120"/>
            <a:ext cx="1539800" cy="2427920"/>
            <a:chOff x="1010360" y="2465120"/>
            <a:chExt cx="1539800" cy="2427920"/>
          </a:xfrm>
        </p:grpSpPr>
        <p:grpSp>
          <p:nvGrpSpPr>
            <p:cNvPr id="23" name="Group 22"/>
            <p:cNvGrpSpPr/>
            <p:nvPr/>
          </p:nvGrpSpPr>
          <p:grpSpPr>
            <a:xfrm>
              <a:off x="1010360" y="3293143"/>
              <a:ext cx="1118483" cy="369332"/>
              <a:chOff x="2190514" y="2738281"/>
              <a:chExt cx="1118483" cy="369332"/>
            </a:xfrm>
          </p:grpSpPr>
          <p:sp>
            <p:nvSpPr>
              <p:cNvPr id="269" name="TextBox 268"/>
              <p:cNvSpPr txBox="1"/>
              <p:nvPr/>
            </p:nvSpPr>
            <p:spPr>
              <a:xfrm>
                <a:off x="2190514" y="273828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85%</a:t>
                </a:r>
              </a:p>
            </p:txBody>
          </p:sp>
          <p:cxnSp>
            <p:nvCxnSpPr>
              <p:cNvPr id="22" name="Straight Connector 21"/>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86162" y="2465120"/>
              <a:ext cx="1163998" cy="2427920"/>
              <a:chOff x="1386162" y="2465120"/>
              <a:chExt cx="1163998" cy="2427920"/>
            </a:xfrm>
          </p:grpSpPr>
          <p:sp>
            <p:nvSpPr>
              <p:cNvPr id="183" name="TextBox 182"/>
              <p:cNvSpPr txBox="1"/>
              <p:nvPr/>
            </p:nvSpPr>
            <p:spPr>
              <a:xfrm>
                <a:off x="1386162" y="2465120"/>
                <a:ext cx="1163998" cy="646331"/>
              </a:xfrm>
              <a:prstGeom prst="rect">
                <a:avLst/>
              </a:prstGeom>
              <a:noFill/>
            </p:spPr>
            <p:txBody>
              <a:bodyPr wrap="square" rtlCol="0">
                <a:spAutoFit/>
              </a:bodyPr>
              <a:lstStyle/>
              <a:p>
                <a:pPr algn="ctr"/>
                <a:r>
                  <a:rPr lang="en-US" dirty="0">
                    <a:latin typeface="Century Gothic" panose="020B0502020202020204" pitchFamily="34" charset="0"/>
                  </a:rPr>
                  <a:t>Visit All </a:t>
                </a:r>
              </a:p>
              <a:p>
                <a:pPr algn="ctr"/>
                <a:r>
                  <a:rPr lang="en-US" dirty="0">
                    <a:latin typeface="Century Gothic" panose="020B0502020202020204" pitchFamily="34" charset="0"/>
                  </a:rPr>
                  <a:t>E-Sites</a:t>
                </a:r>
              </a:p>
            </p:txBody>
          </p:sp>
          <p:grpSp>
            <p:nvGrpSpPr>
              <p:cNvPr id="9" name="Group 8"/>
              <p:cNvGrpSpPr/>
              <p:nvPr/>
            </p:nvGrpSpPr>
            <p:grpSpPr>
              <a:xfrm>
                <a:off x="1850512" y="3296117"/>
                <a:ext cx="235297" cy="1596923"/>
                <a:chOff x="2899758" y="3088076"/>
                <a:chExt cx="470593" cy="1596923"/>
              </a:xfrm>
            </p:grpSpPr>
            <p:cxnSp>
              <p:nvCxnSpPr>
                <p:cNvPr id="70" name="Straight Connector 69"/>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3" name="Group 12"/>
          <p:cNvGrpSpPr/>
          <p:nvPr/>
        </p:nvGrpSpPr>
        <p:grpSpPr>
          <a:xfrm>
            <a:off x="3422990" y="2465120"/>
            <a:ext cx="1206532" cy="2427920"/>
            <a:chOff x="3422990" y="2465120"/>
            <a:chExt cx="1206532" cy="2427920"/>
          </a:xfrm>
        </p:grpSpPr>
        <p:sp>
          <p:nvSpPr>
            <p:cNvPr id="169" name="TextBox 168"/>
            <p:cNvSpPr txBox="1"/>
            <p:nvPr/>
          </p:nvSpPr>
          <p:spPr>
            <a:xfrm>
              <a:off x="3422990" y="2465120"/>
              <a:ext cx="1206532" cy="646331"/>
            </a:xfrm>
            <a:prstGeom prst="rect">
              <a:avLst/>
            </a:prstGeom>
            <a:noFill/>
          </p:spPr>
          <p:txBody>
            <a:bodyPr wrap="square" rtlCol="0">
              <a:spAutoFit/>
            </a:bodyPr>
            <a:lstStyle/>
            <a:p>
              <a:pPr algn="ctr"/>
              <a:r>
                <a:rPr lang="en-US" dirty="0">
                  <a:latin typeface="Century Gothic" panose="020B0502020202020204" pitchFamily="34" charset="0"/>
                </a:rPr>
                <a:t>Visit Top</a:t>
              </a:r>
            </a:p>
            <a:p>
              <a:pPr algn="ctr"/>
              <a:r>
                <a:rPr lang="en-US" dirty="0">
                  <a:latin typeface="Century Gothic" panose="020B0502020202020204" pitchFamily="34" charset="0"/>
                </a:rPr>
                <a:t>11 E-Sites</a:t>
              </a:r>
            </a:p>
          </p:txBody>
        </p:sp>
        <p:grpSp>
          <p:nvGrpSpPr>
            <p:cNvPr id="80" name="Group 79"/>
            <p:cNvGrpSpPr/>
            <p:nvPr/>
          </p:nvGrpSpPr>
          <p:grpSpPr>
            <a:xfrm>
              <a:off x="3908607" y="3296117"/>
              <a:ext cx="235297" cy="1596923"/>
              <a:chOff x="2899758" y="3088076"/>
              <a:chExt cx="470593" cy="1596923"/>
            </a:xfrm>
          </p:grpSpPr>
          <p:cxnSp>
            <p:nvCxnSpPr>
              <p:cNvPr id="81" name="Straight Connector 80"/>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p:cNvGrpSpPr/>
          <p:nvPr/>
        </p:nvGrpSpPr>
        <p:grpSpPr>
          <a:xfrm>
            <a:off x="7050830" y="2465120"/>
            <a:ext cx="2261948" cy="2427920"/>
            <a:chOff x="7050830" y="2465120"/>
            <a:chExt cx="2261948" cy="2427920"/>
          </a:xfrm>
        </p:grpSpPr>
        <p:sp>
          <p:nvSpPr>
            <p:cNvPr id="37" name="TextBox 36"/>
            <p:cNvSpPr txBox="1"/>
            <p:nvPr/>
          </p:nvSpPr>
          <p:spPr>
            <a:xfrm>
              <a:off x="7050830" y="2465120"/>
              <a:ext cx="2261948" cy="646331"/>
            </a:xfrm>
            <a:prstGeom prst="rect">
              <a:avLst/>
            </a:prstGeom>
            <a:noFill/>
          </p:spPr>
          <p:txBody>
            <a:bodyPr wrap="square" rtlCol="0">
              <a:spAutoFit/>
            </a:bodyPr>
            <a:lstStyle/>
            <a:p>
              <a:pPr algn="ctr"/>
              <a:r>
                <a:rPr lang="en-US" dirty="0">
                  <a:latin typeface="Century Gothic" panose="020B0502020202020204" pitchFamily="34" charset="0"/>
                </a:rPr>
                <a:t>Purchase on </a:t>
              </a:r>
            </a:p>
            <a:p>
              <a:pPr algn="ctr"/>
              <a:r>
                <a:rPr lang="en-US" dirty="0">
                  <a:latin typeface="Century Gothic" panose="020B0502020202020204" pitchFamily="34" charset="0"/>
                </a:rPr>
                <a:t>Top 11 E-Sites</a:t>
              </a:r>
            </a:p>
          </p:txBody>
        </p:sp>
        <p:grpSp>
          <p:nvGrpSpPr>
            <p:cNvPr id="96" name="Group 95"/>
            <p:cNvGrpSpPr/>
            <p:nvPr/>
          </p:nvGrpSpPr>
          <p:grpSpPr>
            <a:xfrm>
              <a:off x="8024797" y="3296117"/>
              <a:ext cx="235297" cy="1596923"/>
              <a:chOff x="2899758" y="3088076"/>
              <a:chExt cx="470593" cy="1596923"/>
            </a:xfrm>
          </p:grpSpPr>
          <p:cxnSp>
            <p:nvCxnSpPr>
              <p:cNvPr id="97" name="Straight Connector 96"/>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9" name="Group 58"/>
          <p:cNvGrpSpPr/>
          <p:nvPr/>
        </p:nvGrpSpPr>
        <p:grpSpPr>
          <a:xfrm>
            <a:off x="7196571" y="4448883"/>
            <a:ext cx="1118483" cy="369332"/>
            <a:chOff x="2190514" y="2738281"/>
            <a:chExt cx="1118483" cy="369332"/>
          </a:xfrm>
        </p:grpSpPr>
        <p:sp>
          <p:nvSpPr>
            <p:cNvPr id="60" name="TextBox 59"/>
            <p:cNvSpPr txBox="1"/>
            <p:nvPr/>
          </p:nvSpPr>
          <p:spPr>
            <a:xfrm>
              <a:off x="2190514" y="2738281"/>
              <a:ext cx="689266"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15%</a:t>
              </a:r>
            </a:p>
          </p:txBody>
        </p:sp>
        <p:cxnSp>
          <p:nvCxnSpPr>
            <p:cNvPr id="61" name="Straight Connector 60"/>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144356" y="2465120"/>
            <a:ext cx="1543261" cy="2427920"/>
            <a:chOff x="5144356" y="2465120"/>
            <a:chExt cx="1543261" cy="2427920"/>
          </a:xfrm>
        </p:grpSpPr>
        <p:grpSp>
          <p:nvGrpSpPr>
            <p:cNvPr id="12" name="Group 11"/>
            <p:cNvGrpSpPr/>
            <p:nvPr/>
          </p:nvGrpSpPr>
          <p:grpSpPr>
            <a:xfrm>
              <a:off x="5528099" y="2465120"/>
              <a:ext cx="1159518" cy="2427920"/>
              <a:chOff x="5528099" y="2465120"/>
              <a:chExt cx="1159518" cy="2427920"/>
            </a:xfrm>
          </p:grpSpPr>
          <p:sp>
            <p:nvSpPr>
              <p:cNvPr id="173" name="TextBox 172"/>
              <p:cNvSpPr txBox="1"/>
              <p:nvPr/>
            </p:nvSpPr>
            <p:spPr>
              <a:xfrm>
                <a:off x="5528099" y="2465120"/>
                <a:ext cx="1159518" cy="646331"/>
              </a:xfrm>
              <a:prstGeom prst="rect">
                <a:avLst/>
              </a:prstGeom>
              <a:noFill/>
            </p:spPr>
            <p:txBody>
              <a:bodyPr wrap="square" rtlCol="0">
                <a:spAutoFit/>
              </a:bodyPr>
              <a:lstStyle/>
              <a:p>
                <a:pPr algn="ctr"/>
                <a:r>
                  <a:rPr lang="en-US" dirty="0">
                    <a:latin typeface="Century Gothic" panose="020B0502020202020204" pitchFamily="34" charset="0"/>
                  </a:rPr>
                  <a:t>Visit Top </a:t>
                </a:r>
              </a:p>
              <a:p>
                <a:pPr algn="ctr"/>
                <a:r>
                  <a:rPr lang="en-US" dirty="0">
                    <a:latin typeface="Century Gothic" panose="020B0502020202020204" pitchFamily="34" charset="0"/>
                  </a:rPr>
                  <a:t>E-Site</a:t>
                </a:r>
              </a:p>
            </p:txBody>
          </p:sp>
          <p:grpSp>
            <p:nvGrpSpPr>
              <p:cNvPr id="88" name="Group 87"/>
              <p:cNvGrpSpPr/>
              <p:nvPr/>
            </p:nvGrpSpPr>
            <p:grpSpPr>
              <a:xfrm>
                <a:off x="5966702" y="3296117"/>
                <a:ext cx="235297" cy="1596923"/>
                <a:chOff x="2899758" y="3088076"/>
                <a:chExt cx="470593" cy="1596923"/>
              </a:xfrm>
            </p:grpSpPr>
            <p:cxnSp>
              <p:nvCxnSpPr>
                <p:cNvPr id="89" name="Straight Connector 88"/>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4" name="Group 63"/>
            <p:cNvGrpSpPr/>
            <p:nvPr/>
          </p:nvGrpSpPr>
          <p:grpSpPr>
            <a:xfrm>
              <a:off x="5144356" y="3839953"/>
              <a:ext cx="1118483" cy="369332"/>
              <a:chOff x="2190514" y="2543411"/>
              <a:chExt cx="1118483" cy="369332"/>
            </a:xfrm>
          </p:grpSpPr>
          <p:sp>
            <p:nvSpPr>
              <p:cNvPr id="65" name="TextBox 64"/>
              <p:cNvSpPr txBox="1"/>
              <p:nvPr/>
            </p:nvSpPr>
            <p:spPr>
              <a:xfrm>
                <a:off x="2190514" y="254341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52%</a:t>
                </a:r>
              </a:p>
            </p:txBody>
          </p:sp>
          <p:cxnSp>
            <p:nvCxnSpPr>
              <p:cNvPr id="66" name="Straight Connector 65"/>
              <p:cNvCxnSpPr/>
              <p:nvPr/>
            </p:nvCxnSpPr>
            <p:spPr>
              <a:xfrm>
                <a:off x="2964185" y="275815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grpSp>
        <p:nvGrpSpPr>
          <p:cNvPr id="63" name="Group 62">
            <a:extLst>
              <a:ext uri="{FF2B5EF4-FFF2-40B4-BE49-F238E27FC236}">
                <a16:creationId xmlns:a16="http://schemas.microsoft.com/office/drawing/2014/main" id="{7B2539D2-120B-4CEE-9C6E-99F1DBFF34EB}"/>
              </a:ext>
            </a:extLst>
          </p:cNvPr>
          <p:cNvGrpSpPr/>
          <p:nvPr/>
        </p:nvGrpSpPr>
        <p:grpSpPr>
          <a:xfrm>
            <a:off x="3065941" y="3554473"/>
            <a:ext cx="1118483" cy="369332"/>
            <a:chOff x="2190514" y="2738281"/>
            <a:chExt cx="1118483" cy="369332"/>
          </a:xfrm>
        </p:grpSpPr>
        <p:sp>
          <p:nvSpPr>
            <p:cNvPr id="67" name="TextBox 66">
              <a:extLst>
                <a:ext uri="{FF2B5EF4-FFF2-40B4-BE49-F238E27FC236}">
                  <a16:creationId xmlns:a16="http://schemas.microsoft.com/office/drawing/2014/main" id="{4BE69121-462E-4817-997C-34E267E106FE}"/>
                </a:ext>
              </a:extLst>
            </p:cNvPr>
            <p:cNvSpPr txBox="1"/>
            <p:nvPr/>
          </p:nvSpPr>
          <p:spPr>
            <a:xfrm>
              <a:off x="2190514" y="273828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69%</a:t>
              </a:r>
            </a:p>
          </p:txBody>
        </p:sp>
        <p:cxnSp>
          <p:nvCxnSpPr>
            <p:cNvPr id="68" name="Straight Connector 67">
              <a:extLst>
                <a:ext uri="{FF2B5EF4-FFF2-40B4-BE49-F238E27FC236}">
                  <a16:creationId xmlns:a16="http://schemas.microsoft.com/office/drawing/2014/main" id="{41C8ED64-0DDA-40ED-A29D-BFD822D82571}"/>
                </a:ext>
              </a:extLst>
            </p:cNvPr>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2838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56">
                                                <p:txEl>
                                                  <p:pRg st="0" end="0"/>
                                                </p:txEl>
                                              </p:spTgt>
                                            </p:tgtEl>
                                            <p:attrNameLst>
                                              <p:attrName>style.visibility</p:attrName>
                                            </p:attrNameLst>
                                          </p:cBhvr>
                                          <p:to>
                                            <p:strVal val="visible"/>
                                          </p:to>
                                        </p:set>
                                        <p:animEffect transition="in" filter="fade">
                                          <p:cBhvr>
                                            <p:cTn id="14" dur="1000"/>
                                            <p:tgtEl>
                                              <p:spTgt spid="15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6">
                                                <p:txEl>
                                                  <p:pRg st="1" end="1"/>
                                                </p:txEl>
                                              </p:spTgt>
                                            </p:tgtEl>
                                            <p:attrNameLst>
                                              <p:attrName>style.visibility</p:attrName>
                                            </p:attrNameLst>
                                          </p:cBhvr>
                                          <p:to>
                                            <p:strVal val="visible"/>
                                          </p:to>
                                        </p:set>
                                        <p:animEffect transition="in" filter="fade">
                                          <p:cBhvr>
                                            <p:cTn id="19" dur="1000"/>
                                            <p:tgtEl>
                                              <p:spTgt spid="156">
                                                <p:txEl>
                                                  <p:pRg st="1" end="1"/>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p:stCondLst>
                                  <p:cond delay="2000"/>
                                </p:stCondLst>
                                <p:childTnLst>
                                  <p:par>
                                    <p:cTn id="25" presetID="2" presetClass="entr" presetSubtype="8" fill="hold" nodeType="afterEffect" p14:presetBounceEnd="52000">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14:bounceEnd="52000">
                                          <p:cBhvr additive="base">
                                            <p:cTn id="27" dur="1000" fill="hold"/>
                                            <p:tgtEl>
                                              <p:spTgt spid="59"/>
                                            </p:tgtEl>
                                            <p:attrNameLst>
                                              <p:attrName>ppt_x</p:attrName>
                                            </p:attrNameLst>
                                          </p:cBhvr>
                                          <p:tavLst>
                                            <p:tav tm="0">
                                              <p:val>
                                                <p:strVal val="0-#ppt_w/2"/>
                                              </p:val>
                                            </p:tav>
                                            <p:tav tm="100000">
                                              <p:val>
                                                <p:strVal val="#ppt_x"/>
                                              </p:val>
                                            </p:tav>
                                          </p:tavLst>
                                        </p:anim>
                                        <p:anim calcmode="lin" valueType="num" p14:bounceEnd="52000">
                                          <p:cBhvr additive="base">
                                            <p:cTn id="28" dur="10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56">
                                                <p:txEl>
                                                  <p:pRg st="0" end="0"/>
                                                </p:txEl>
                                              </p:spTgt>
                                            </p:tgtEl>
                                            <p:attrNameLst>
                                              <p:attrName>style.visibility</p:attrName>
                                            </p:attrNameLst>
                                          </p:cBhvr>
                                          <p:to>
                                            <p:strVal val="visible"/>
                                          </p:to>
                                        </p:set>
                                        <p:animEffect transition="in" filter="fade">
                                          <p:cBhvr>
                                            <p:cTn id="14" dur="1000"/>
                                            <p:tgtEl>
                                              <p:spTgt spid="15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6">
                                                <p:txEl>
                                                  <p:pRg st="1" end="1"/>
                                                </p:txEl>
                                              </p:spTgt>
                                            </p:tgtEl>
                                            <p:attrNameLst>
                                              <p:attrName>style.visibility</p:attrName>
                                            </p:attrNameLst>
                                          </p:cBhvr>
                                          <p:to>
                                            <p:strVal val="visible"/>
                                          </p:to>
                                        </p:set>
                                        <p:animEffect transition="in" filter="fade">
                                          <p:cBhvr>
                                            <p:cTn id="19" dur="1000"/>
                                            <p:tgtEl>
                                              <p:spTgt spid="156">
                                                <p:txEl>
                                                  <p:pRg st="1" end="1"/>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1000" fill="hold"/>
                                            <p:tgtEl>
                                              <p:spTgt spid="59"/>
                                            </p:tgtEl>
                                            <p:attrNameLst>
                                              <p:attrName>ppt_x</p:attrName>
                                            </p:attrNameLst>
                                          </p:cBhvr>
                                          <p:tavLst>
                                            <p:tav tm="0">
                                              <p:val>
                                                <p:strVal val="0-#ppt_w/2"/>
                                              </p:val>
                                            </p:tav>
                                            <p:tav tm="100000">
                                              <p:val>
                                                <p:strVal val="#ppt_x"/>
                                              </p:val>
                                            </p:tav>
                                          </p:tavLst>
                                        </p:anim>
                                        <p:anim calcmode="lin" valueType="num">
                                          <p:cBhvr additive="base">
                                            <p:cTn id="28" dur="10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uiExpand="1" build="p"/>
        </p:bldLst>
      </p:timing>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535081" y="506151"/>
            <a:ext cx="11121955" cy="1077218"/>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Of those visiting the top E-Site,</a:t>
            </a:r>
          </a:p>
          <a:p>
            <a:pPr algn="ctr"/>
            <a:r>
              <a:rPr lang="en-US" sz="3200" dirty="0">
                <a:solidFill>
                  <a:srgbClr val="B92508"/>
                </a:solidFill>
                <a:latin typeface="Century Gothic" panose="020B0502020202020204" pitchFamily="34" charset="0"/>
              </a:rPr>
              <a:t>a fifth or 10% of adults 18+ purchase something weekly.</a:t>
            </a:r>
          </a:p>
        </p:txBody>
      </p:sp>
      <p:grpSp>
        <p:nvGrpSpPr>
          <p:cNvPr id="5" name="Group 4"/>
          <p:cNvGrpSpPr/>
          <p:nvPr/>
        </p:nvGrpSpPr>
        <p:grpSpPr>
          <a:xfrm>
            <a:off x="9226545" y="2465120"/>
            <a:ext cx="2026704" cy="2427920"/>
            <a:chOff x="9226545" y="2465120"/>
            <a:chExt cx="2026704" cy="2427920"/>
          </a:xfrm>
        </p:grpSpPr>
        <p:sp>
          <p:nvSpPr>
            <p:cNvPr id="47" name="TextBox 46"/>
            <p:cNvSpPr txBox="1"/>
            <p:nvPr/>
          </p:nvSpPr>
          <p:spPr>
            <a:xfrm>
              <a:off x="9226545" y="2465120"/>
              <a:ext cx="2026704" cy="646331"/>
            </a:xfrm>
            <a:prstGeom prst="rect">
              <a:avLst/>
            </a:prstGeom>
            <a:noFill/>
          </p:spPr>
          <p:txBody>
            <a:bodyPr wrap="square" rtlCol="0">
              <a:spAutoFit/>
            </a:bodyPr>
            <a:lstStyle/>
            <a:p>
              <a:pPr algn="ctr"/>
              <a:r>
                <a:rPr lang="en-US" dirty="0">
                  <a:latin typeface="Century Gothic" panose="020B0502020202020204" pitchFamily="34" charset="0"/>
                </a:rPr>
                <a:t>Purchase on </a:t>
              </a:r>
            </a:p>
            <a:p>
              <a:pPr algn="ctr"/>
              <a:r>
                <a:rPr lang="en-US" dirty="0">
                  <a:latin typeface="Century Gothic" panose="020B0502020202020204" pitchFamily="34" charset="0"/>
                </a:rPr>
                <a:t>Top E-Site</a:t>
              </a:r>
            </a:p>
          </p:txBody>
        </p:sp>
        <p:grpSp>
          <p:nvGrpSpPr>
            <p:cNvPr id="104" name="Group 103"/>
            <p:cNvGrpSpPr/>
            <p:nvPr/>
          </p:nvGrpSpPr>
          <p:grpSpPr>
            <a:xfrm>
              <a:off x="10082892" y="3296117"/>
              <a:ext cx="235297" cy="1596923"/>
              <a:chOff x="2899758" y="3088076"/>
              <a:chExt cx="470593" cy="1596923"/>
            </a:xfrm>
          </p:grpSpPr>
          <p:cxnSp>
            <p:nvCxnSpPr>
              <p:cNvPr id="105" name="Straight Connector 104"/>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 name="Group 2"/>
          <p:cNvGrpSpPr/>
          <p:nvPr/>
        </p:nvGrpSpPr>
        <p:grpSpPr>
          <a:xfrm>
            <a:off x="3065941" y="2465120"/>
            <a:ext cx="1563581" cy="2427920"/>
            <a:chOff x="3065941" y="2465120"/>
            <a:chExt cx="1563581" cy="2427920"/>
          </a:xfrm>
        </p:grpSpPr>
        <p:grpSp>
          <p:nvGrpSpPr>
            <p:cNvPr id="13" name="Group 12"/>
            <p:cNvGrpSpPr/>
            <p:nvPr/>
          </p:nvGrpSpPr>
          <p:grpSpPr>
            <a:xfrm>
              <a:off x="3422990" y="2465120"/>
              <a:ext cx="1206532" cy="2427920"/>
              <a:chOff x="3422990" y="2465120"/>
              <a:chExt cx="1206532" cy="2427920"/>
            </a:xfrm>
          </p:grpSpPr>
          <p:sp>
            <p:nvSpPr>
              <p:cNvPr id="169" name="TextBox 168"/>
              <p:cNvSpPr txBox="1"/>
              <p:nvPr/>
            </p:nvSpPr>
            <p:spPr>
              <a:xfrm>
                <a:off x="3422990" y="2465120"/>
                <a:ext cx="1206532" cy="646331"/>
              </a:xfrm>
              <a:prstGeom prst="rect">
                <a:avLst/>
              </a:prstGeom>
              <a:noFill/>
            </p:spPr>
            <p:txBody>
              <a:bodyPr wrap="square" rtlCol="0">
                <a:spAutoFit/>
              </a:bodyPr>
              <a:lstStyle/>
              <a:p>
                <a:pPr algn="ctr"/>
                <a:r>
                  <a:rPr lang="en-US" dirty="0">
                    <a:latin typeface="Century Gothic" panose="020B0502020202020204" pitchFamily="34" charset="0"/>
                  </a:rPr>
                  <a:t>Visit Top</a:t>
                </a:r>
              </a:p>
              <a:p>
                <a:pPr algn="ctr"/>
                <a:r>
                  <a:rPr lang="en-US" dirty="0">
                    <a:latin typeface="Century Gothic" panose="020B0502020202020204" pitchFamily="34" charset="0"/>
                  </a:rPr>
                  <a:t>11 E-Sites</a:t>
                </a:r>
              </a:p>
            </p:txBody>
          </p:sp>
          <p:grpSp>
            <p:nvGrpSpPr>
              <p:cNvPr id="80" name="Group 79"/>
              <p:cNvGrpSpPr/>
              <p:nvPr/>
            </p:nvGrpSpPr>
            <p:grpSpPr>
              <a:xfrm>
                <a:off x="3908607" y="3296117"/>
                <a:ext cx="235297" cy="1596923"/>
                <a:chOff x="2899758" y="3088076"/>
                <a:chExt cx="470593" cy="1596923"/>
              </a:xfrm>
            </p:grpSpPr>
            <p:cxnSp>
              <p:nvCxnSpPr>
                <p:cNvPr id="81" name="Straight Connector 80"/>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6" name="Group 55"/>
            <p:cNvGrpSpPr/>
            <p:nvPr/>
          </p:nvGrpSpPr>
          <p:grpSpPr>
            <a:xfrm>
              <a:off x="3065941" y="3554473"/>
              <a:ext cx="1118483" cy="369332"/>
              <a:chOff x="2190514" y="2603371"/>
              <a:chExt cx="1118483" cy="369332"/>
            </a:xfrm>
          </p:grpSpPr>
          <p:sp>
            <p:nvSpPr>
              <p:cNvPr id="57" name="TextBox 56"/>
              <p:cNvSpPr txBox="1"/>
              <p:nvPr/>
            </p:nvSpPr>
            <p:spPr>
              <a:xfrm>
                <a:off x="2190514" y="260337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69%</a:t>
                </a:r>
              </a:p>
            </p:txBody>
          </p:sp>
          <p:cxnSp>
            <p:nvCxnSpPr>
              <p:cNvPr id="58" name="Straight Connector 57"/>
              <p:cNvCxnSpPr/>
              <p:nvPr/>
            </p:nvCxnSpPr>
            <p:spPr>
              <a:xfrm>
                <a:off x="2964185" y="281811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grpSp>
        <p:nvGrpSpPr>
          <p:cNvPr id="2" name="Group 1"/>
          <p:cNvGrpSpPr/>
          <p:nvPr/>
        </p:nvGrpSpPr>
        <p:grpSpPr>
          <a:xfrm>
            <a:off x="7050830" y="2465120"/>
            <a:ext cx="2261948" cy="2427920"/>
            <a:chOff x="7050830" y="2465120"/>
            <a:chExt cx="2261948" cy="2427920"/>
          </a:xfrm>
        </p:grpSpPr>
        <p:grpSp>
          <p:nvGrpSpPr>
            <p:cNvPr id="11" name="Group 10"/>
            <p:cNvGrpSpPr/>
            <p:nvPr/>
          </p:nvGrpSpPr>
          <p:grpSpPr>
            <a:xfrm>
              <a:off x="7050830" y="2465120"/>
              <a:ext cx="2261948" cy="2427920"/>
              <a:chOff x="7050830" y="2465120"/>
              <a:chExt cx="2261948" cy="2427920"/>
            </a:xfrm>
          </p:grpSpPr>
          <p:sp>
            <p:nvSpPr>
              <p:cNvPr id="37" name="TextBox 36"/>
              <p:cNvSpPr txBox="1"/>
              <p:nvPr/>
            </p:nvSpPr>
            <p:spPr>
              <a:xfrm>
                <a:off x="7050830" y="2465120"/>
                <a:ext cx="2261948" cy="646331"/>
              </a:xfrm>
              <a:prstGeom prst="rect">
                <a:avLst/>
              </a:prstGeom>
              <a:noFill/>
            </p:spPr>
            <p:txBody>
              <a:bodyPr wrap="square" rtlCol="0">
                <a:spAutoFit/>
              </a:bodyPr>
              <a:lstStyle/>
              <a:p>
                <a:pPr algn="ctr"/>
                <a:r>
                  <a:rPr lang="en-US" dirty="0">
                    <a:latin typeface="Century Gothic" panose="020B0502020202020204" pitchFamily="34" charset="0"/>
                  </a:rPr>
                  <a:t>Purchase on </a:t>
                </a:r>
              </a:p>
              <a:p>
                <a:pPr algn="ctr"/>
                <a:r>
                  <a:rPr lang="en-US" dirty="0">
                    <a:latin typeface="Century Gothic" panose="020B0502020202020204" pitchFamily="34" charset="0"/>
                  </a:rPr>
                  <a:t>Top 11 E-Sites</a:t>
                </a:r>
              </a:p>
            </p:txBody>
          </p:sp>
          <p:grpSp>
            <p:nvGrpSpPr>
              <p:cNvPr id="96" name="Group 95"/>
              <p:cNvGrpSpPr/>
              <p:nvPr/>
            </p:nvGrpSpPr>
            <p:grpSpPr>
              <a:xfrm>
                <a:off x="8024797" y="3296117"/>
                <a:ext cx="235297" cy="1596923"/>
                <a:chOff x="2899758" y="3088076"/>
                <a:chExt cx="470593" cy="1596923"/>
              </a:xfrm>
            </p:grpSpPr>
            <p:cxnSp>
              <p:nvCxnSpPr>
                <p:cNvPr id="97" name="Straight Connector 96"/>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2" name="Group 61"/>
            <p:cNvGrpSpPr/>
            <p:nvPr/>
          </p:nvGrpSpPr>
          <p:grpSpPr>
            <a:xfrm>
              <a:off x="7181581" y="4433893"/>
              <a:ext cx="1133473" cy="369332"/>
              <a:chOff x="2175524" y="3157671"/>
              <a:chExt cx="1133473" cy="369332"/>
            </a:xfrm>
          </p:grpSpPr>
          <p:sp>
            <p:nvSpPr>
              <p:cNvPr id="63" name="TextBox 62"/>
              <p:cNvSpPr txBox="1"/>
              <p:nvPr/>
            </p:nvSpPr>
            <p:spPr>
              <a:xfrm>
                <a:off x="2175524" y="315767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15%</a:t>
                </a:r>
              </a:p>
            </p:txBody>
          </p:sp>
          <p:cxnSp>
            <p:nvCxnSpPr>
              <p:cNvPr id="64" name="Straight Connector 63"/>
              <p:cNvCxnSpPr/>
              <p:nvPr/>
            </p:nvCxnSpPr>
            <p:spPr>
              <a:xfrm>
                <a:off x="2964185" y="338740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grpSp>
        <p:nvGrpSpPr>
          <p:cNvPr id="65" name="Group 64"/>
          <p:cNvGrpSpPr/>
          <p:nvPr/>
        </p:nvGrpSpPr>
        <p:grpSpPr>
          <a:xfrm>
            <a:off x="9240833" y="4524075"/>
            <a:ext cx="1118483" cy="369332"/>
            <a:chOff x="2190514" y="2738281"/>
            <a:chExt cx="1118483" cy="369332"/>
          </a:xfrm>
        </p:grpSpPr>
        <p:sp>
          <p:nvSpPr>
            <p:cNvPr id="66" name="TextBox 65"/>
            <p:cNvSpPr txBox="1"/>
            <p:nvPr/>
          </p:nvSpPr>
          <p:spPr>
            <a:xfrm>
              <a:off x="2190514" y="2738281"/>
              <a:ext cx="689266"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10%</a:t>
              </a:r>
            </a:p>
          </p:txBody>
        </p:sp>
        <p:cxnSp>
          <p:nvCxnSpPr>
            <p:cNvPr id="67" name="Straight Connector 66"/>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144356" y="2465120"/>
            <a:ext cx="1543261" cy="2427920"/>
            <a:chOff x="5144356" y="2465120"/>
            <a:chExt cx="1543261" cy="2427920"/>
          </a:xfrm>
        </p:grpSpPr>
        <p:grpSp>
          <p:nvGrpSpPr>
            <p:cNvPr id="75" name="Group 74"/>
            <p:cNvGrpSpPr/>
            <p:nvPr/>
          </p:nvGrpSpPr>
          <p:grpSpPr>
            <a:xfrm>
              <a:off x="5528099" y="2465120"/>
              <a:ext cx="1159518" cy="2427920"/>
              <a:chOff x="5528099" y="2465120"/>
              <a:chExt cx="1159518" cy="2427920"/>
            </a:xfrm>
          </p:grpSpPr>
          <p:sp>
            <p:nvSpPr>
              <p:cNvPr id="112" name="TextBox 111"/>
              <p:cNvSpPr txBox="1"/>
              <p:nvPr/>
            </p:nvSpPr>
            <p:spPr>
              <a:xfrm>
                <a:off x="5528099" y="2465120"/>
                <a:ext cx="1159518" cy="646331"/>
              </a:xfrm>
              <a:prstGeom prst="rect">
                <a:avLst/>
              </a:prstGeom>
              <a:noFill/>
            </p:spPr>
            <p:txBody>
              <a:bodyPr wrap="square" rtlCol="0">
                <a:spAutoFit/>
              </a:bodyPr>
              <a:lstStyle/>
              <a:p>
                <a:pPr algn="ctr"/>
                <a:r>
                  <a:rPr lang="en-US" dirty="0">
                    <a:latin typeface="Century Gothic" panose="020B0502020202020204" pitchFamily="34" charset="0"/>
                  </a:rPr>
                  <a:t>Visit Top </a:t>
                </a:r>
              </a:p>
              <a:p>
                <a:pPr algn="ctr"/>
                <a:r>
                  <a:rPr lang="en-US" dirty="0">
                    <a:latin typeface="Century Gothic" panose="020B0502020202020204" pitchFamily="34" charset="0"/>
                  </a:rPr>
                  <a:t>E-Site</a:t>
                </a:r>
              </a:p>
            </p:txBody>
          </p:sp>
          <p:grpSp>
            <p:nvGrpSpPr>
              <p:cNvPr id="113" name="Group 112"/>
              <p:cNvGrpSpPr/>
              <p:nvPr/>
            </p:nvGrpSpPr>
            <p:grpSpPr>
              <a:xfrm>
                <a:off x="5966702" y="3296117"/>
                <a:ext cx="235297" cy="1596923"/>
                <a:chOff x="2899758" y="3088076"/>
                <a:chExt cx="470593" cy="1596923"/>
              </a:xfrm>
            </p:grpSpPr>
            <p:cxnSp>
              <p:nvCxnSpPr>
                <p:cNvPr id="114" name="Straight Connector 113"/>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6" name="Group 75"/>
            <p:cNvGrpSpPr/>
            <p:nvPr/>
          </p:nvGrpSpPr>
          <p:grpSpPr>
            <a:xfrm>
              <a:off x="5144356" y="3839953"/>
              <a:ext cx="1118483" cy="369332"/>
              <a:chOff x="2190514" y="2543411"/>
              <a:chExt cx="1118483" cy="369332"/>
            </a:xfrm>
          </p:grpSpPr>
          <p:sp>
            <p:nvSpPr>
              <p:cNvPr id="78" name="TextBox 77"/>
              <p:cNvSpPr txBox="1"/>
              <p:nvPr/>
            </p:nvSpPr>
            <p:spPr>
              <a:xfrm>
                <a:off x="2190514" y="254341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52%</a:t>
                </a:r>
              </a:p>
            </p:txBody>
          </p:sp>
          <p:cxnSp>
            <p:nvCxnSpPr>
              <p:cNvPr id="79" name="Straight Connector 78"/>
              <p:cNvCxnSpPr/>
              <p:nvPr/>
            </p:nvCxnSpPr>
            <p:spPr>
              <a:xfrm>
                <a:off x="2964185" y="275815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80991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6">
                                                <p:txEl>
                                                  <p:pRg st="0" end="0"/>
                                                </p:txEl>
                                              </p:spTgt>
                                            </p:tgtEl>
                                            <p:attrNameLst>
                                              <p:attrName>style.visibility</p:attrName>
                                            </p:attrNameLst>
                                          </p:cBhvr>
                                          <p:to>
                                            <p:strVal val="visible"/>
                                          </p:to>
                                        </p:set>
                                        <p:animEffect transition="in" filter="fade">
                                          <p:cBhvr>
                                            <p:cTn id="14" dur="1000"/>
                                            <p:tgtEl>
                                              <p:spTgt spid="156">
                                                <p:txEl>
                                                  <p:pRg st="0" end="0"/>
                                                </p:txEl>
                                              </p:spTgt>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6">
                                                <p:txEl>
                                                  <p:pRg st="1" end="1"/>
                                                </p:txEl>
                                              </p:spTgt>
                                            </p:tgtEl>
                                            <p:attrNameLst>
                                              <p:attrName>style.visibility</p:attrName>
                                            </p:attrNameLst>
                                          </p:cBhvr>
                                          <p:to>
                                            <p:strVal val="visible"/>
                                          </p:to>
                                        </p:set>
                                        <p:animEffect transition="in" filter="fade">
                                          <p:cBhvr>
                                            <p:cTn id="23" dur="1000"/>
                                            <p:tgtEl>
                                              <p:spTgt spid="156">
                                                <p:txEl>
                                                  <p:pRg st="1" end="1"/>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par>
                              <p:cTn id="28" fill="hold">
                                <p:stCondLst>
                                  <p:cond delay="2000"/>
                                </p:stCondLst>
                                <p:childTnLst>
                                  <p:par>
                                    <p:cTn id="29" presetID="2" presetClass="entr" presetSubtype="8" fill="hold" nodeType="afterEffect" p14:presetBounceEnd="52000">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14:bounceEnd="52000">
                                          <p:cBhvr additive="base">
                                            <p:cTn id="31" dur="1000" fill="hold"/>
                                            <p:tgtEl>
                                              <p:spTgt spid="65"/>
                                            </p:tgtEl>
                                            <p:attrNameLst>
                                              <p:attrName>ppt_x</p:attrName>
                                            </p:attrNameLst>
                                          </p:cBhvr>
                                          <p:tavLst>
                                            <p:tav tm="0">
                                              <p:val>
                                                <p:strVal val="0-#ppt_w/2"/>
                                              </p:val>
                                            </p:tav>
                                            <p:tav tm="100000">
                                              <p:val>
                                                <p:strVal val="#ppt_x"/>
                                              </p:val>
                                            </p:tav>
                                          </p:tavLst>
                                        </p:anim>
                                        <p:anim calcmode="lin" valueType="num" p14:bounceEnd="52000">
                                          <p:cBhvr additive="base">
                                            <p:cTn id="32" dur="10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6">
                                                <p:txEl>
                                                  <p:pRg st="0" end="0"/>
                                                </p:txEl>
                                              </p:spTgt>
                                            </p:tgtEl>
                                            <p:attrNameLst>
                                              <p:attrName>style.visibility</p:attrName>
                                            </p:attrNameLst>
                                          </p:cBhvr>
                                          <p:to>
                                            <p:strVal val="visible"/>
                                          </p:to>
                                        </p:set>
                                        <p:animEffect transition="in" filter="fade">
                                          <p:cBhvr>
                                            <p:cTn id="14" dur="1000"/>
                                            <p:tgtEl>
                                              <p:spTgt spid="156">
                                                <p:txEl>
                                                  <p:pRg st="0" end="0"/>
                                                </p:txEl>
                                              </p:spTgt>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6">
                                                <p:txEl>
                                                  <p:pRg st="1" end="1"/>
                                                </p:txEl>
                                              </p:spTgt>
                                            </p:tgtEl>
                                            <p:attrNameLst>
                                              <p:attrName>style.visibility</p:attrName>
                                            </p:attrNameLst>
                                          </p:cBhvr>
                                          <p:to>
                                            <p:strVal val="visible"/>
                                          </p:to>
                                        </p:set>
                                        <p:animEffect transition="in" filter="fade">
                                          <p:cBhvr>
                                            <p:cTn id="23" dur="1000"/>
                                            <p:tgtEl>
                                              <p:spTgt spid="156">
                                                <p:txEl>
                                                  <p:pRg st="1" end="1"/>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1000" fill="hold"/>
                                            <p:tgtEl>
                                              <p:spTgt spid="65"/>
                                            </p:tgtEl>
                                            <p:attrNameLst>
                                              <p:attrName>ppt_x</p:attrName>
                                            </p:attrNameLst>
                                          </p:cBhvr>
                                          <p:tavLst>
                                            <p:tav tm="0">
                                              <p:val>
                                                <p:strVal val="0-#ppt_w/2"/>
                                              </p:val>
                                            </p:tav>
                                            <p:tav tm="100000">
                                              <p:val>
                                                <p:strVal val="#ppt_x"/>
                                              </p:val>
                                            </p:tav>
                                          </p:tavLst>
                                        </p:anim>
                                        <p:anim calcmode="lin" valueType="num">
                                          <p:cBhvr additive="base">
                                            <p:cTn id="32" dur="10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uiExpand="1" build="p"/>
        </p:bldLst>
      </p:timing>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960880" y="3515360"/>
            <a:ext cx="4129006" cy="1374140"/>
          </a:xfrm>
          <a:custGeom>
            <a:avLst/>
            <a:gdLst>
              <a:gd name="connsiteX0" fmla="*/ 0 w 8239760"/>
              <a:gd name="connsiteY0" fmla="*/ 0 h 1391920"/>
              <a:gd name="connsiteX1" fmla="*/ 2052320 w 8239760"/>
              <a:gd name="connsiteY1" fmla="*/ 396240 h 1391920"/>
              <a:gd name="connsiteX2" fmla="*/ 4135120 w 8239760"/>
              <a:gd name="connsiteY2" fmla="*/ 721360 h 1391920"/>
              <a:gd name="connsiteX3" fmla="*/ 6197600 w 8239760"/>
              <a:gd name="connsiteY3" fmla="*/ 1005840 h 1391920"/>
              <a:gd name="connsiteX4" fmla="*/ 8239760 w 8239760"/>
              <a:gd name="connsiteY4" fmla="*/ 1107440 h 1391920"/>
              <a:gd name="connsiteX5" fmla="*/ 8229600 w 8239760"/>
              <a:gd name="connsiteY5" fmla="*/ 1391920 h 1391920"/>
              <a:gd name="connsiteX6" fmla="*/ 10160 w 8239760"/>
              <a:gd name="connsiteY6" fmla="*/ 1371600 h 1391920"/>
              <a:gd name="connsiteX7" fmla="*/ 0 w 8239760"/>
              <a:gd name="connsiteY7" fmla="*/ 0 h 1391920"/>
              <a:gd name="connsiteX0" fmla="*/ 0 w 8239760"/>
              <a:gd name="connsiteY0" fmla="*/ 0 h 1391920"/>
              <a:gd name="connsiteX1" fmla="*/ 2052320 w 8239760"/>
              <a:gd name="connsiteY1" fmla="*/ 396240 h 1391920"/>
              <a:gd name="connsiteX2" fmla="*/ 4135120 w 8239760"/>
              <a:gd name="connsiteY2" fmla="*/ 721360 h 1391920"/>
              <a:gd name="connsiteX3" fmla="*/ 6197600 w 8239760"/>
              <a:gd name="connsiteY3" fmla="*/ 1005840 h 1391920"/>
              <a:gd name="connsiteX4" fmla="*/ 8239760 w 8239760"/>
              <a:gd name="connsiteY4" fmla="*/ 1107440 h 1391920"/>
              <a:gd name="connsiteX5" fmla="*/ 8229600 w 8239760"/>
              <a:gd name="connsiteY5" fmla="*/ 1391920 h 1391920"/>
              <a:gd name="connsiteX6" fmla="*/ 4128770 w 8239760"/>
              <a:gd name="connsiteY6" fmla="*/ 1374140 h 1391920"/>
              <a:gd name="connsiteX7" fmla="*/ 10160 w 8239760"/>
              <a:gd name="connsiteY7" fmla="*/ 1371600 h 1391920"/>
              <a:gd name="connsiteX8" fmla="*/ 0 w 8239760"/>
              <a:gd name="connsiteY8" fmla="*/ 0 h 1391920"/>
              <a:gd name="connsiteX0" fmla="*/ 0 w 8239760"/>
              <a:gd name="connsiteY0" fmla="*/ 0 h 1374140"/>
              <a:gd name="connsiteX1" fmla="*/ 2052320 w 8239760"/>
              <a:gd name="connsiteY1" fmla="*/ 396240 h 1374140"/>
              <a:gd name="connsiteX2" fmla="*/ 4135120 w 8239760"/>
              <a:gd name="connsiteY2" fmla="*/ 721360 h 1374140"/>
              <a:gd name="connsiteX3" fmla="*/ 6197600 w 8239760"/>
              <a:gd name="connsiteY3" fmla="*/ 1005840 h 1374140"/>
              <a:gd name="connsiteX4" fmla="*/ 8239760 w 8239760"/>
              <a:gd name="connsiteY4" fmla="*/ 1107440 h 1374140"/>
              <a:gd name="connsiteX5" fmla="*/ 4128770 w 8239760"/>
              <a:gd name="connsiteY5" fmla="*/ 1374140 h 1374140"/>
              <a:gd name="connsiteX6" fmla="*/ 10160 w 8239760"/>
              <a:gd name="connsiteY6" fmla="*/ 1371600 h 1374140"/>
              <a:gd name="connsiteX7" fmla="*/ 0 w 8239760"/>
              <a:gd name="connsiteY7" fmla="*/ 0 h 1374140"/>
              <a:gd name="connsiteX0" fmla="*/ 0 w 6197600"/>
              <a:gd name="connsiteY0" fmla="*/ 0 h 1374140"/>
              <a:gd name="connsiteX1" fmla="*/ 2052320 w 6197600"/>
              <a:gd name="connsiteY1" fmla="*/ 396240 h 1374140"/>
              <a:gd name="connsiteX2" fmla="*/ 4135120 w 6197600"/>
              <a:gd name="connsiteY2" fmla="*/ 721360 h 1374140"/>
              <a:gd name="connsiteX3" fmla="*/ 6197600 w 6197600"/>
              <a:gd name="connsiteY3" fmla="*/ 1005840 h 1374140"/>
              <a:gd name="connsiteX4" fmla="*/ 4128770 w 6197600"/>
              <a:gd name="connsiteY4" fmla="*/ 1374140 h 1374140"/>
              <a:gd name="connsiteX5" fmla="*/ 10160 w 6197600"/>
              <a:gd name="connsiteY5" fmla="*/ 1371600 h 1374140"/>
              <a:gd name="connsiteX6" fmla="*/ 0 w 6197600"/>
              <a:gd name="connsiteY6" fmla="*/ 0 h 1374140"/>
              <a:gd name="connsiteX0" fmla="*/ 0 w 4135120"/>
              <a:gd name="connsiteY0" fmla="*/ 0 h 1374140"/>
              <a:gd name="connsiteX1" fmla="*/ 2052320 w 4135120"/>
              <a:gd name="connsiteY1" fmla="*/ 396240 h 1374140"/>
              <a:gd name="connsiteX2" fmla="*/ 4135120 w 4135120"/>
              <a:gd name="connsiteY2" fmla="*/ 721360 h 1374140"/>
              <a:gd name="connsiteX3" fmla="*/ 4128770 w 4135120"/>
              <a:gd name="connsiteY3" fmla="*/ 1374140 h 1374140"/>
              <a:gd name="connsiteX4" fmla="*/ 10160 w 4135120"/>
              <a:gd name="connsiteY4" fmla="*/ 1371600 h 1374140"/>
              <a:gd name="connsiteX5" fmla="*/ 0 w 4135120"/>
              <a:gd name="connsiteY5" fmla="*/ 0 h 1374140"/>
              <a:gd name="connsiteX0" fmla="*/ 0 w 4135120"/>
              <a:gd name="connsiteY0" fmla="*/ 0 h 1374140"/>
              <a:gd name="connsiteX1" fmla="*/ 2052320 w 4135120"/>
              <a:gd name="connsiteY1" fmla="*/ 276318 h 1374140"/>
              <a:gd name="connsiteX2" fmla="*/ 4135120 w 4135120"/>
              <a:gd name="connsiteY2" fmla="*/ 721360 h 1374140"/>
              <a:gd name="connsiteX3" fmla="*/ 4128770 w 4135120"/>
              <a:gd name="connsiteY3" fmla="*/ 1374140 h 1374140"/>
              <a:gd name="connsiteX4" fmla="*/ 10160 w 4135120"/>
              <a:gd name="connsiteY4" fmla="*/ 1371600 h 1374140"/>
              <a:gd name="connsiteX5" fmla="*/ 0 w 4135120"/>
              <a:gd name="connsiteY5" fmla="*/ 0 h 1374140"/>
              <a:gd name="connsiteX0" fmla="*/ 0 w 4129006"/>
              <a:gd name="connsiteY0" fmla="*/ 0 h 1374140"/>
              <a:gd name="connsiteX1" fmla="*/ 2052320 w 4129006"/>
              <a:gd name="connsiteY1" fmla="*/ 276318 h 1374140"/>
              <a:gd name="connsiteX2" fmla="*/ 4120130 w 4129006"/>
              <a:gd name="connsiteY2" fmla="*/ 571458 h 1374140"/>
              <a:gd name="connsiteX3" fmla="*/ 4128770 w 4129006"/>
              <a:gd name="connsiteY3" fmla="*/ 1374140 h 1374140"/>
              <a:gd name="connsiteX4" fmla="*/ 10160 w 4129006"/>
              <a:gd name="connsiteY4" fmla="*/ 1371600 h 1374140"/>
              <a:gd name="connsiteX5" fmla="*/ 0 w 4129006"/>
              <a:gd name="connsiteY5" fmla="*/ 0 h 137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9006" h="1374140">
                <a:moveTo>
                  <a:pt x="0" y="0"/>
                </a:moveTo>
                <a:lnTo>
                  <a:pt x="2052320" y="276318"/>
                </a:lnTo>
                <a:cubicBezTo>
                  <a:pt x="2746587" y="384691"/>
                  <a:pt x="3425863" y="463085"/>
                  <a:pt x="4120130" y="571458"/>
                </a:cubicBezTo>
                <a:cubicBezTo>
                  <a:pt x="4118013" y="789051"/>
                  <a:pt x="4130887" y="1156547"/>
                  <a:pt x="4128770" y="1374140"/>
                </a:cubicBezTo>
                <a:lnTo>
                  <a:pt x="10160" y="1371600"/>
                </a:lnTo>
                <a:cubicBezTo>
                  <a:pt x="6773" y="914400"/>
                  <a:pt x="3387" y="457200"/>
                  <a:pt x="0" y="0"/>
                </a:cubicBezTo>
                <a:close/>
              </a:path>
            </a:pathLst>
          </a:custGeom>
          <a:solidFill>
            <a:srgbClr val="548235">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p:cNvSpPr txBox="1"/>
          <p:nvPr/>
        </p:nvSpPr>
        <p:spPr>
          <a:xfrm>
            <a:off x="3886160" y="506151"/>
            <a:ext cx="4419800" cy="1569660"/>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The E-</a:t>
            </a:r>
            <a:r>
              <a:rPr lang="en-US" sz="3200" dirty="0" err="1">
                <a:solidFill>
                  <a:srgbClr val="B92508"/>
                </a:solidFill>
                <a:latin typeface="Century Gothic" panose="020B0502020202020204" pitchFamily="34" charset="0"/>
              </a:rPr>
              <a:t>Comm</a:t>
            </a:r>
            <a:r>
              <a:rPr lang="en-US" sz="3200" dirty="0">
                <a:solidFill>
                  <a:srgbClr val="B92508"/>
                </a:solidFill>
                <a:latin typeface="Century Gothic" panose="020B0502020202020204" pitchFamily="34" charset="0"/>
              </a:rPr>
              <a:t> funnel.</a:t>
            </a:r>
          </a:p>
          <a:p>
            <a:pPr algn="ctr"/>
            <a:r>
              <a:rPr lang="en-US" sz="3200" dirty="0">
                <a:solidFill>
                  <a:srgbClr val="B92508"/>
                </a:solidFill>
                <a:latin typeface="Century Gothic" panose="020B0502020202020204" pitchFamily="34" charset="0"/>
              </a:rPr>
              <a:t>From weekly reach,</a:t>
            </a:r>
          </a:p>
          <a:p>
            <a:pPr algn="ctr"/>
            <a:r>
              <a:rPr lang="en-US" sz="3200" dirty="0">
                <a:solidFill>
                  <a:srgbClr val="B92508"/>
                </a:solidFill>
                <a:latin typeface="Century Gothic" panose="020B0502020202020204" pitchFamily="34" charset="0"/>
              </a:rPr>
              <a:t>to weekly purchase. </a:t>
            </a:r>
          </a:p>
        </p:txBody>
      </p:sp>
      <p:grpSp>
        <p:nvGrpSpPr>
          <p:cNvPr id="14" name="Group 13"/>
          <p:cNvGrpSpPr/>
          <p:nvPr/>
        </p:nvGrpSpPr>
        <p:grpSpPr>
          <a:xfrm>
            <a:off x="1386162" y="2465120"/>
            <a:ext cx="1163998" cy="2427920"/>
            <a:chOff x="1386162" y="2465120"/>
            <a:chExt cx="1163998" cy="2427920"/>
          </a:xfrm>
        </p:grpSpPr>
        <p:sp>
          <p:nvSpPr>
            <p:cNvPr id="183" name="TextBox 182"/>
            <p:cNvSpPr txBox="1"/>
            <p:nvPr/>
          </p:nvSpPr>
          <p:spPr>
            <a:xfrm>
              <a:off x="1386162" y="2465120"/>
              <a:ext cx="1163998" cy="646331"/>
            </a:xfrm>
            <a:prstGeom prst="rect">
              <a:avLst/>
            </a:prstGeom>
            <a:noFill/>
          </p:spPr>
          <p:txBody>
            <a:bodyPr wrap="square" rtlCol="0">
              <a:spAutoFit/>
            </a:bodyPr>
            <a:lstStyle/>
            <a:p>
              <a:pPr algn="ctr"/>
              <a:r>
                <a:rPr lang="en-US" dirty="0">
                  <a:latin typeface="Century Gothic" panose="020B0502020202020204" pitchFamily="34" charset="0"/>
                </a:rPr>
                <a:t>Visit All </a:t>
              </a:r>
            </a:p>
            <a:p>
              <a:pPr algn="ctr"/>
              <a:r>
                <a:rPr lang="en-US" dirty="0">
                  <a:latin typeface="Century Gothic" panose="020B0502020202020204" pitchFamily="34" charset="0"/>
                </a:rPr>
                <a:t>E-Sites</a:t>
              </a:r>
            </a:p>
          </p:txBody>
        </p:sp>
        <p:grpSp>
          <p:nvGrpSpPr>
            <p:cNvPr id="9" name="Group 8"/>
            <p:cNvGrpSpPr/>
            <p:nvPr/>
          </p:nvGrpSpPr>
          <p:grpSpPr>
            <a:xfrm>
              <a:off x="1850512" y="3296117"/>
              <a:ext cx="235297" cy="1596923"/>
              <a:chOff x="2899758" y="3088076"/>
              <a:chExt cx="470593" cy="1596923"/>
            </a:xfrm>
          </p:grpSpPr>
          <p:cxnSp>
            <p:nvCxnSpPr>
              <p:cNvPr id="70" name="Straight Connector 69"/>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3422990" y="2465120"/>
            <a:ext cx="1206532" cy="2427920"/>
            <a:chOff x="3422990" y="2465120"/>
            <a:chExt cx="1206532" cy="2427920"/>
          </a:xfrm>
        </p:grpSpPr>
        <p:sp>
          <p:nvSpPr>
            <p:cNvPr id="169" name="TextBox 168"/>
            <p:cNvSpPr txBox="1"/>
            <p:nvPr/>
          </p:nvSpPr>
          <p:spPr>
            <a:xfrm>
              <a:off x="3422990" y="2465120"/>
              <a:ext cx="1206532" cy="646331"/>
            </a:xfrm>
            <a:prstGeom prst="rect">
              <a:avLst/>
            </a:prstGeom>
            <a:noFill/>
          </p:spPr>
          <p:txBody>
            <a:bodyPr wrap="square" rtlCol="0">
              <a:spAutoFit/>
            </a:bodyPr>
            <a:lstStyle/>
            <a:p>
              <a:pPr algn="ctr"/>
              <a:r>
                <a:rPr lang="en-US" dirty="0">
                  <a:latin typeface="Century Gothic" panose="020B0502020202020204" pitchFamily="34" charset="0"/>
                </a:rPr>
                <a:t>Visit Top</a:t>
              </a:r>
            </a:p>
            <a:p>
              <a:pPr algn="ctr"/>
              <a:r>
                <a:rPr lang="en-US" dirty="0">
                  <a:latin typeface="Century Gothic" panose="020B0502020202020204" pitchFamily="34" charset="0"/>
                </a:rPr>
                <a:t>11 E-Sites</a:t>
              </a:r>
            </a:p>
          </p:txBody>
        </p:sp>
        <p:grpSp>
          <p:nvGrpSpPr>
            <p:cNvPr id="80" name="Group 79"/>
            <p:cNvGrpSpPr/>
            <p:nvPr/>
          </p:nvGrpSpPr>
          <p:grpSpPr>
            <a:xfrm>
              <a:off x="3908607" y="3296117"/>
              <a:ext cx="235297" cy="1596923"/>
              <a:chOff x="2899758" y="3088076"/>
              <a:chExt cx="470593" cy="1596923"/>
            </a:xfrm>
          </p:grpSpPr>
          <p:cxnSp>
            <p:nvCxnSpPr>
              <p:cNvPr id="81" name="Straight Connector 80"/>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a:off x="5528099" y="2465120"/>
            <a:ext cx="1159518" cy="2427920"/>
            <a:chOff x="5528099" y="2465120"/>
            <a:chExt cx="1159518" cy="2427920"/>
          </a:xfrm>
        </p:grpSpPr>
        <p:sp>
          <p:nvSpPr>
            <p:cNvPr id="173" name="TextBox 172"/>
            <p:cNvSpPr txBox="1"/>
            <p:nvPr/>
          </p:nvSpPr>
          <p:spPr>
            <a:xfrm>
              <a:off x="5528099" y="2465120"/>
              <a:ext cx="1159518" cy="646331"/>
            </a:xfrm>
            <a:prstGeom prst="rect">
              <a:avLst/>
            </a:prstGeom>
            <a:noFill/>
          </p:spPr>
          <p:txBody>
            <a:bodyPr wrap="square" rtlCol="0">
              <a:spAutoFit/>
            </a:bodyPr>
            <a:lstStyle/>
            <a:p>
              <a:pPr algn="ctr"/>
              <a:r>
                <a:rPr lang="en-US" dirty="0">
                  <a:latin typeface="Century Gothic" panose="020B0502020202020204" pitchFamily="34" charset="0"/>
                </a:rPr>
                <a:t>Visit Top </a:t>
              </a:r>
            </a:p>
            <a:p>
              <a:pPr algn="ctr"/>
              <a:r>
                <a:rPr lang="en-US" dirty="0">
                  <a:latin typeface="Century Gothic" panose="020B0502020202020204" pitchFamily="34" charset="0"/>
                </a:rPr>
                <a:t>E-Site</a:t>
              </a:r>
            </a:p>
          </p:txBody>
        </p:sp>
        <p:grpSp>
          <p:nvGrpSpPr>
            <p:cNvPr id="88" name="Group 87"/>
            <p:cNvGrpSpPr/>
            <p:nvPr/>
          </p:nvGrpSpPr>
          <p:grpSpPr>
            <a:xfrm>
              <a:off x="5966702" y="3296117"/>
              <a:ext cx="235297" cy="1596923"/>
              <a:chOff x="2899758" y="3088076"/>
              <a:chExt cx="470593" cy="1596923"/>
            </a:xfrm>
          </p:grpSpPr>
          <p:cxnSp>
            <p:nvCxnSpPr>
              <p:cNvPr id="89" name="Straight Connector 88"/>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p:cNvGrpSpPr/>
          <p:nvPr/>
        </p:nvGrpSpPr>
        <p:grpSpPr>
          <a:xfrm>
            <a:off x="7050830" y="2465120"/>
            <a:ext cx="2261948" cy="2427920"/>
            <a:chOff x="7050830" y="2465120"/>
            <a:chExt cx="2261948" cy="2427920"/>
          </a:xfrm>
        </p:grpSpPr>
        <p:sp>
          <p:nvSpPr>
            <p:cNvPr id="37" name="TextBox 36"/>
            <p:cNvSpPr txBox="1"/>
            <p:nvPr/>
          </p:nvSpPr>
          <p:spPr>
            <a:xfrm>
              <a:off x="7050830" y="2465120"/>
              <a:ext cx="2261948" cy="646331"/>
            </a:xfrm>
            <a:prstGeom prst="rect">
              <a:avLst/>
            </a:prstGeom>
            <a:noFill/>
          </p:spPr>
          <p:txBody>
            <a:bodyPr wrap="square" rtlCol="0">
              <a:spAutoFit/>
            </a:bodyPr>
            <a:lstStyle/>
            <a:p>
              <a:pPr algn="ctr"/>
              <a:r>
                <a:rPr lang="en-US" dirty="0">
                  <a:latin typeface="Century Gothic" panose="020B0502020202020204" pitchFamily="34" charset="0"/>
                </a:rPr>
                <a:t>Purchase on </a:t>
              </a:r>
            </a:p>
            <a:p>
              <a:pPr algn="ctr"/>
              <a:r>
                <a:rPr lang="en-US" dirty="0">
                  <a:latin typeface="Century Gothic" panose="020B0502020202020204" pitchFamily="34" charset="0"/>
                </a:rPr>
                <a:t>Top 11 E-Sites</a:t>
              </a:r>
            </a:p>
          </p:txBody>
        </p:sp>
        <p:grpSp>
          <p:nvGrpSpPr>
            <p:cNvPr id="96" name="Group 95"/>
            <p:cNvGrpSpPr/>
            <p:nvPr/>
          </p:nvGrpSpPr>
          <p:grpSpPr>
            <a:xfrm>
              <a:off x="8024797" y="3296117"/>
              <a:ext cx="235297" cy="1596923"/>
              <a:chOff x="2899758" y="3088076"/>
              <a:chExt cx="470593" cy="1596923"/>
            </a:xfrm>
          </p:grpSpPr>
          <p:cxnSp>
            <p:nvCxnSpPr>
              <p:cNvPr id="97" name="Straight Connector 96"/>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p:nvGrpSpPr>
        <p:grpSpPr>
          <a:xfrm>
            <a:off x="9226545" y="2465120"/>
            <a:ext cx="2026704" cy="2427920"/>
            <a:chOff x="9226545" y="2465120"/>
            <a:chExt cx="2026704" cy="2427920"/>
          </a:xfrm>
        </p:grpSpPr>
        <p:sp>
          <p:nvSpPr>
            <p:cNvPr id="47" name="TextBox 46"/>
            <p:cNvSpPr txBox="1"/>
            <p:nvPr/>
          </p:nvSpPr>
          <p:spPr>
            <a:xfrm>
              <a:off x="9226545" y="2465120"/>
              <a:ext cx="2026704" cy="646331"/>
            </a:xfrm>
            <a:prstGeom prst="rect">
              <a:avLst/>
            </a:prstGeom>
            <a:noFill/>
          </p:spPr>
          <p:txBody>
            <a:bodyPr wrap="square" rtlCol="0">
              <a:spAutoFit/>
            </a:bodyPr>
            <a:lstStyle/>
            <a:p>
              <a:pPr algn="ctr"/>
              <a:r>
                <a:rPr lang="en-US" dirty="0">
                  <a:latin typeface="Century Gothic" panose="020B0502020202020204" pitchFamily="34" charset="0"/>
                </a:rPr>
                <a:t>Purchase on </a:t>
              </a:r>
            </a:p>
            <a:p>
              <a:pPr algn="ctr"/>
              <a:r>
                <a:rPr lang="en-US" dirty="0">
                  <a:latin typeface="Century Gothic" panose="020B0502020202020204" pitchFamily="34" charset="0"/>
                </a:rPr>
                <a:t>Top E-Site</a:t>
              </a:r>
            </a:p>
          </p:txBody>
        </p:sp>
        <p:grpSp>
          <p:nvGrpSpPr>
            <p:cNvPr id="104" name="Group 103"/>
            <p:cNvGrpSpPr/>
            <p:nvPr/>
          </p:nvGrpSpPr>
          <p:grpSpPr>
            <a:xfrm>
              <a:off x="10082892" y="3296117"/>
              <a:ext cx="235297" cy="1596923"/>
              <a:chOff x="2899758" y="3088076"/>
              <a:chExt cx="470593" cy="1596923"/>
            </a:xfrm>
          </p:grpSpPr>
          <p:cxnSp>
            <p:nvCxnSpPr>
              <p:cNvPr id="105" name="Straight Connector 104"/>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6" name="Group 55"/>
          <p:cNvGrpSpPr/>
          <p:nvPr/>
        </p:nvGrpSpPr>
        <p:grpSpPr>
          <a:xfrm>
            <a:off x="3065941" y="3554473"/>
            <a:ext cx="1118483" cy="369332"/>
            <a:chOff x="2190514" y="2738281"/>
            <a:chExt cx="1118483" cy="369332"/>
          </a:xfrm>
        </p:grpSpPr>
        <p:sp>
          <p:nvSpPr>
            <p:cNvPr id="57" name="TextBox 56"/>
            <p:cNvSpPr txBox="1"/>
            <p:nvPr/>
          </p:nvSpPr>
          <p:spPr>
            <a:xfrm>
              <a:off x="2190514" y="273828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69%</a:t>
              </a:r>
            </a:p>
          </p:txBody>
        </p:sp>
        <p:cxnSp>
          <p:nvCxnSpPr>
            <p:cNvPr id="58" name="Straight Connector 57"/>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9240833" y="4524075"/>
            <a:ext cx="1118483" cy="369332"/>
            <a:chOff x="2190514" y="2738281"/>
            <a:chExt cx="1118483" cy="369332"/>
          </a:xfrm>
        </p:grpSpPr>
        <p:sp>
          <p:nvSpPr>
            <p:cNvPr id="66" name="TextBox 65"/>
            <p:cNvSpPr txBox="1"/>
            <p:nvPr/>
          </p:nvSpPr>
          <p:spPr>
            <a:xfrm>
              <a:off x="2190514" y="273828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10%</a:t>
              </a:r>
            </a:p>
          </p:txBody>
        </p:sp>
        <p:cxnSp>
          <p:nvCxnSpPr>
            <p:cNvPr id="67" name="Straight Connector 66"/>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1010360" y="3293143"/>
            <a:ext cx="1118483" cy="369332"/>
            <a:chOff x="2190514" y="2738281"/>
            <a:chExt cx="1118483" cy="369332"/>
          </a:xfrm>
        </p:grpSpPr>
        <p:sp>
          <p:nvSpPr>
            <p:cNvPr id="269" name="TextBox 268"/>
            <p:cNvSpPr txBox="1"/>
            <p:nvPr/>
          </p:nvSpPr>
          <p:spPr>
            <a:xfrm>
              <a:off x="2190514" y="273828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85%</a:t>
              </a:r>
            </a:p>
          </p:txBody>
        </p:sp>
        <p:cxnSp>
          <p:nvCxnSpPr>
            <p:cNvPr id="22" name="Straight Connector 21"/>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144356" y="3839953"/>
            <a:ext cx="1118483" cy="369332"/>
            <a:chOff x="5144356" y="4034823"/>
            <a:chExt cx="1118483" cy="369332"/>
          </a:xfrm>
        </p:grpSpPr>
        <p:sp>
          <p:nvSpPr>
            <p:cNvPr id="75" name="TextBox 74"/>
            <p:cNvSpPr txBox="1"/>
            <p:nvPr/>
          </p:nvSpPr>
          <p:spPr>
            <a:xfrm>
              <a:off x="5144356" y="4034823"/>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52%</a:t>
              </a:r>
            </a:p>
          </p:txBody>
        </p:sp>
        <p:cxnSp>
          <p:nvCxnSpPr>
            <p:cNvPr id="76" name="Straight Connector 75"/>
            <p:cNvCxnSpPr/>
            <p:nvPr/>
          </p:nvCxnSpPr>
          <p:spPr>
            <a:xfrm>
              <a:off x="5918027" y="4249567"/>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7196571" y="4448883"/>
            <a:ext cx="1118483" cy="369332"/>
            <a:chOff x="7196571" y="4298983"/>
            <a:chExt cx="1118483" cy="369332"/>
          </a:xfrm>
        </p:grpSpPr>
        <p:sp>
          <p:nvSpPr>
            <p:cNvPr id="78" name="TextBox 77"/>
            <p:cNvSpPr txBox="1"/>
            <p:nvPr/>
          </p:nvSpPr>
          <p:spPr>
            <a:xfrm>
              <a:off x="7196571" y="4298983"/>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15%</a:t>
              </a:r>
            </a:p>
          </p:txBody>
        </p:sp>
        <p:cxnSp>
          <p:nvCxnSpPr>
            <p:cNvPr id="79" name="Straight Connector 78"/>
            <p:cNvCxnSpPr/>
            <p:nvPr/>
          </p:nvCxnSpPr>
          <p:spPr>
            <a:xfrm>
              <a:off x="7970242" y="4513727"/>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sp>
        <p:nvSpPr>
          <p:cNvPr id="112" name="Freeform 2"/>
          <p:cNvSpPr/>
          <p:nvPr/>
        </p:nvSpPr>
        <p:spPr>
          <a:xfrm>
            <a:off x="6086475" y="4080101"/>
            <a:ext cx="4106545" cy="822960"/>
          </a:xfrm>
          <a:custGeom>
            <a:avLst/>
            <a:gdLst>
              <a:gd name="connsiteX0" fmla="*/ 0 w 8239760"/>
              <a:gd name="connsiteY0" fmla="*/ 0 h 1391920"/>
              <a:gd name="connsiteX1" fmla="*/ 2052320 w 8239760"/>
              <a:gd name="connsiteY1" fmla="*/ 396240 h 1391920"/>
              <a:gd name="connsiteX2" fmla="*/ 4135120 w 8239760"/>
              <a:gd name="connsiteY2" fmla="*/ 721360 h 1391920"/>
              <a:gd name="connsiteX3" fmla="*/ 6197600 w 8239760"/>
              <a:gd name="connsiteY3" fmla="*/ 1005840 h 1391920"/>
              <a:gd name="connsiteX4" fmla="*/ 8239760 w 8239760"/>
              <a:gd name="connsiteY4" fmla="*/ 1107440 h 1391920"/>
              <a:gd name="connsiteX5" fmla="*/ 8229600 w 8239760"/>
              <a:gd name="connsiteY5" fmla="*/ 1391920 h 1391920"/>
              <a:gd name="connsiteX6" fmla="*/ 10160 w 8239760"/>
              <a:gd name="connsiteY6" fmla="*/ 1371600 h 1391920"/>
              <a:gd name="connsiteX7" fmla="*/ 0 w 8239760"/>
              <a:gd name="connsiteY7" fmla="*/ 0 h 1391920"/>
              <a:gd name="connsiteX0" fmla="*/ 0 w 8239760"/>
              <a:gd name="connsiteY0" fmla="*/ 0 h 1391920"/>
              <a:gd name="connsiteX1" fmla="*/ 2052320 w 8239760"/>
              <a:gd name="connsiteY1" fmla="*/ 396240 h 1391920"/>
              <a:gd name="connsiteX2" fmla="*/ 4135120 w 8239760"/>
              <a:gd name="connsiteY2" fmla="*/ 721360 h 1391920"/>
              <a:gd name="connsiteX3" fmla="*/ 6197600 w 8239760"/>
              <a:gd name="connsiteY3" fmla="*/ 1005840 h 1391920"/>
              <a:gd name="connsiteX4" fmla="*/ 8239760 w 8239760"/>
              <a:gd name="connsiteY4" fmla="*/ 1107440 h 1391920"/>
              <a:gd name="connsiteX5" fmla="*/ 8229600 w 8239760"/>
              <a:gd name="connsiteY5" fmla="*/ 1391920 h 1391920"/>
              <a:gd name="connsiteX6" fmla="*/ 4125595 w 8239760"/>
              <a:gd name="connsiteY6" fmla="*/ 1365659 h 1391920"/>
              <a:gd name="connsiteX7" fmla="*/ 10160 w 8239760"/>
              <a:gd name="connsiteY7" fmla="*/ 1371600 h 1391920"/>
              <a:gd name="connsiteX8" fmla="*/ 0 w 8239760"/>
              <a:gd name="connsiteY8" fmla="*/ 0 h 1391920"/>
              <a:gd name="connsiteX0" fmla="*/ 0 w 8239760"/>
              <a:gd name="connsiteY0" fmla="*/ 0 h 1391920"/>
              <a:gd name="connsiteX1" fmla="*/ 2052320 w 8239760"/>
              <a:gd name="connsiteY1" fmla="*/ 396240 h 1391920"/>
              <a:gd name="connsiteX2" fmla="*/ 4135120 w 8239760"/>
              <a:gd name="connsiteY2" fmla="*/ 721360 h 1391920"/>
              <a:gd name="connsiteX3" fmla="*/ 6197600 w 8239760"/>
              <a:gd name="connsiteY3" fmla="*/ 1005840 h 1391920"/>
              <a:gd name="connsiteX4" fmla="*/ 8239760 w 8239760"/>
              <a:gd name="connsiteY4" fmla="*/ 1107440 h 1391920"/>
              <a:gd name="connsiteX5" fmla="*/ 8229600 w 8239760"/>
              <a:gd name="connsiteY5" fmla="*/ 1391920 h 1391920"/>
              <a:gd name="connsiteX6" fmla="*/ 4125595 w 8239760"/>
              <a:gd name="connsiteY6" fmla="*/ 1365659 h 1391920"/>
              <a:gd name="connsiteX7" fmla="*/ 0 w 8239760"/>
              <a:gd name="connsiteY7" fmla="*/ 0 h 1391920"/>
              <a:gd name="connsiteX0" fmla="*/ 2073275 w 6187440"/>
              <a:gd name="connsiteY0" fmla="*/ 969419 h 995680"/>
              <a:gd name="connsiteX1" fmla="*/ 0 w 6187440"/>
              <a:gd name="connsiteY1" fmla="*/ 0 h 995680"/>
              <a:gd name="connsiteX2" fmla="*/ 2082800 w 6187440"/>
              <a:gd name="connsiteY2" fmla="*/ 325120 h 995680"/>
              <a:gd name="connsiteX3" fmla="*/ 4145280 w 6187440"/>
              <a:gd name="connsiteY3" fmla="*/ 609600 h 995680"/>
              <a:gd name="connsiteX4" fmla="*/ 6187440 w 6187440"/>
              <a:gd name="connsiteY4" fmla="*/ 711200 h 995680"/>
              <a:gd name="connsiteX5" fmla="*/ 6177280 w 6187440"/>
              <a:gd name="connsiteY5" fmla="*/ 995680 h 995680"/>
              <a:gd name="connsiteX6" fmla="*/ 2073275 w 6187440"/>
              <a:gd name="connsiteY6" fmla="*/ 969419 h 995680"/>
              <a:gd name="connsiteX0" fmla="*/ 0 w 4114165"/>
              <a:gd name="connsiteY0" fmla="*/ 644299 h 670560"/>
              <a:gd name="connsiteX1" fmla="*/ 9525 w 4114165"/>
              <a:gd name="connsiteY1" fmla="*/ 0 h 670560"/>
              <a:gd name="connsiteX2" fmla="*/ 2072005 w 4114165"/>
              <a:gd name="connsiteY2" fmla="*/ 284480 h 670560"/>
              <a:gd name="connsiteX3" fmla="*/ 4114165 w 4114165"/>
              <a:gd name="connsiteY3" fmla="*/ 386080 h 670560"/>
              <a:gd name="connsiteX4" fmla="*/ 4104005 w 4114165"/>
              <a:gd name="connsiteY4" fmla="*/ 670560 h 670560"/>
              <a:gd name="connsiteX5" fmla="*/ 0 w 4114165"/>
              <a:gd name="connsiteY5" fmla="*/ 644299 h 670560"/>
              <a:gd name="connsiteX0" fmla="*/ 0 w 4114165"/>
              <a:gd name="connsiteY0" fmla="*/ 796699 h 822960"/>
              <a:gd name="connsiteX1" fmla="*/ 1905 w 4114165"/>
              <a:gd name="connsiteY1" fmla="*/ 0 h 822960"/>
              <a:gd name="connsiteX2" fmla="*/ 2072005 w 4114165"/>
              <a:gd name="connsiteY2" fmla="*/ 436880 h 822960"/>
              <a:gd name="connsiteX3" fmla="*/ 4114165 w 4114165"/>
              <a:gd name="connsiteY3" fmla="*/ 538480 h 822960"/>
              <a:gd name="connsiteX4" fmla="*/ 4104005 w 4114165"/>
              <a:gd name="connsiteY4" fmla="*/ 822960 h 822960"/>
              <a:gd name="connsiteX5" fmla="*/ 0 w 4114165"/>
              <a:gd name="connsiteY5" fmla="*/ 796699 h 822960"/>
              <a:gd name="connsiteX0" fmla="*/ 0 w 4114165"/>
              <a:gd name="connsiteY0" fmla="*/ 796699 h 822960"/>
              <a:gd name="connsiteX1" fmla="*/ 1905 w 4114165"/>
              <a:gd name="connsiteY1" fmla="*/ 0 h 822960"/>
              <a:gd name="connsiteX2" fmla="*/ 2056765 w 4114165"/>
              <a:gd name="connsiteY2" fmla="*/ 558800 h 822960"/>
              <a:gd name="connsiteX3" fmla="*/ 4114165 w 4114165"/>
              <a:gd name="connsiteY3" fmla="*/ 538480 h 822960"/>
              <a:gd name="connsiteX4" fmla="*/ 4104005 w 4114165"/>
              <a:gd name="connsiteY4" fmla="*/ 822960 h 822960"/>
              <a:gd name="connsiteX5" fmla="*/ 0 w 4114165"/>
              <a:gd name="connsiteY5" fmla="*/ 796699 h 822960"/>
              <a:gd name="connsiteX0" fmla="*/ 0 w 4106545"/>
              <a:gd name="connsiteY0" fmla="*/ 796699 h 822960"/>
              <a:gd name="connsiteX1" fmla="*/ 1905 w 4106545"/>
              <a:gd name="connsiteY1" fmla="*/ 0 h 822960"/>
              <a:gd name="connsiteX2" fmla="*/ 2056765 w 4106545"/>
              <a:gd name="connsiteY2" fmla="*/ 558800 h 822960"/>
              <a:gd name="connsiteX3" fmla="*/ 4106545 w 4106545"/>
              <a:gd name="connsiteY3" fmla="*/ 637540 h 822960"/>
              <a:gd name="connsiteX4" fmla="*/ 4104005 w 4106545"/>
              <a:gd name="connsiteY4" fmla="*/ 822960 h 822960"/>
              <a:gd name="connsiteX5" fmla="*/ 0 w 4106545"/>
              <a:gd name="connsiteY5" fmla="*/ 796699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6545" h="822960">
                <a:moveTo>
                  <a:pt x="0" y="796699"/>
                </a:moveTo>
                <a:lnTo>
                  <a:pt x="1905" y="0"/>
                </a:lnTo>
                <a:lnTo>
                  <a:pt x="2056765" y="558800"/>
                </a:lnTo>
                <a:lnTo>
                  <a:pt x="4106545" y="637540"/>
                </a:lnTo>
                <a:cubicBezTo>
                  <a:pt x="4105698" y="699347"/>
                  <a:pt x="4104852" y="761153"/>
                  <a:pt x="4104005" y="822960"/>
                </a:cubicBezTo>
                <a:lnTo>
                  <a:pt x="0" y="796699"/>
                </a:lnTo>
                <a:close/>
              </a:path>
            </a:pathLst>
          </a:custGeom>
          <a:solidFill>
            <a:srgbClr val="548235">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5095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animEffect transition="in" filter="fade">
                                      <p:cBhvr>
                                        <p:cTn id="7" dur="500"/>
                                        <p:tgtEl>
                                          <p:spTgt spid="15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56">
                                            <p:txEl>
                                              <p:pRg st="1" end="1"/>
                                            </p:txEl>
                                          </p:spTgt>
                                        </p:tgtEl>
                                        <p:attrNameLst>
                                          <p:attrName>style.visibility</p:attrName>
                                        </p:attrNameLst>
                                      </p:cBhvr>
                                      <p:to>
                                        <p:strVal val="visible"/>
                                      </p:to>
                                    </p:set>
                                    <p:animEffect transition="in" filter="fade">
                                      <p:cBhvr>
                                        <p:cTn id="11" dur="1000"/>
                                        <p:tgtEl>
                                          <p:spTgt spid="156">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6">
                                            <p:txEl>
                                              <p:pRg st="2" end="2"/>
                                            </p:txEl>
                                          </p:spTgt>
                                        </p:tgtEl>
                                        <p:attrNameLst>
                                          <p:attrName>style.visibility</p:attrName>
                                        </p:attrNameLst>
                                      </p:cBhvr>
                                      <p:to>
                                        <p:strVal val="visible"/>
                                      </p:to>
                                    </p:set>
                                    <p:animEffect transition="in" filter="fade">
                                      <p:cBhvr>
                                        <p:cTn id="31" dur="500"/>
                                        <p:tgtEl>
                                          <p:spTgt spid="156">
                                            <p:txEl>
                                              <p:pRg st="2" end="2"/>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par>
                                <p:cTn id="40" presetID="22" presetClass="entr" presetSubtype="8" fill="hold" grpId="0" nodeType="withEffect">
                                  <p:stCondLst>
                                    <p:cond delay="500"/>
                                  </p:stCondLst>
                                  <p:childTnLst>
                                    <p:set>
                                      <p:cBhvr>
                                        <p:cTn id="41" dur="1" fill="hold">
                                          <p:stCondLst>
                                            <p:cond delay="0"/>
                                          </p:stCondLst>
                                        </p:cTn>
                                        <p:tgtEl>
                                          <p:spTgt spid="112"/>
                                        </p:tgtEl>
                                        <p:attrNameLst>
                                          <p:attrName>style.visibility</p:attrName>
                                        </p:attrNameLst>
                                      </p:cBhvr>
                                      <p:to>
                                        <p:strVal val="visible"/>
                                      </p:to>
                                    </p:set>
                                    <p:animEffect transition="in" filter="wipe(left)">
                                      <p:cBhvr>
                                        <p:cTn id="42" dur="2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P spid="156" grpId="0" uiExpand="1" build="p"/>
      <p:bldP spid="112" grpId="0" uiExpan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281EE59-2F29-4A5B-8172-B5BF0EA18D8B}"/>
              </a:ext>
            </a:extLst>
          </p:cNvPr>
          <p:cNvPicPr>
            <a:picLocks noChangeAspect="1"/>
          </p:cNvPicPr>
          <p:nvPr/>
        </p:nvPicPr>
        <p:blipFill>
          <a:blip r:embed="rId3"/>
          <a:stretch>
            <a:fillRect/>
          </a:stretch>
        </p:blipFill>
        <p:spPr>
          <a:xfrm>
            <a:off x="8515512" y="56936"/>
            <a:ext cx="2368630" cy="2325226"/>
          </a:xfrm>
          <a:prstGeom prst="rect">
            <a:avLst/>
          </a:prstGeom>
        </p:spPr>
      </p:pic>
      <p:sp>
        <p:nvSpPr>
          <p:cNvPr id="52" name="Freeform: Shape 51">
            <a:extLst>
              <a:ext uri="{FF2B5EF4-FFF2-40B4-BE49-F238E27FC236}">
                <a16:creationId xmlns:a16="http://schemas.microsoft.com/office/drawing/2014/main" id="{F1DF502A-436B-4015-B790-C896793E5174}"/>
              </a:ext>
            </a:extLst>
          </p:cNvPr>
          <p:cNvSpPr/>
          <p:nvPr/>
        </p:nvSpPr>
        <p:spPr>
          <a:xfrm>
            <a:off x="8688635" y="3136770"/>
            <a:ext cx="2359715" cy="2931734"/>
          </a:xfrm>
          <a:custGeom>
            <a:avLst/>
            <a:gdLst>
              <a:gd name="connsiteX0" fmla="*/ 0 w 8191500"/>
              <a:gd name="connsiteY0" fmla="*/ 1604677 h 1621433"/>
              <a:gd name="connsiteX1" fmla="*/ 1066800 w 8191500"/>
              <a:gd name="connsiteY1" fmla="*/ 1612297 h 1621433"/>
              <a:gd name="connsiteX2" fmla="*/ 1181100 w 8191500"/>
              <a:gd name="connsiteY2" fmla="*/ 1558957 h 1621433"/>
              <a:gd name="connsiteX3" fmla="*/ 1287780 w 8191500"/>
              <a:gd name="connsiteY3" fmla="*/ 1612297 h 1621433"/>
              <a:gd name="connsiteX4" fmla="*/ 4739640 w 8191500"/>
              <a:gd name="connsiteY4" fmla="*/ 1597057 h 1621433"/>
              <a:gd name="connsiteX5" fmla="*/ 4831080 w 8191500"/>
              <a:gd name="connsiteY5" fmla="*/ 1566577 h 1621433"/>
              <a:gd name="connsiteX6" fmla="*/ 5059680 w 8191500"/>
              <a:gd name="connsiteY6" fmla="*/ 1619917 h 1621433"/>
              <a:gd name="connsiteX7" fmla="*/ 5394960 w 8191500"/>
              <a:gd name="connsiteY7" fmla="*/ 1604677 h 1621433"/>
              <a:gd name="connsiteX8" fmla="*/ 5478780 w 8191500"/>
              <a:gd name="connsiteY8" fmla="*/ 1581817 h 1621433"/>
              <a:gd name="connsiteX9" fmla="*/ 5920740 w 8191500"/>
              <a:gd name="connsiteY9" fmla="*/ 1597057 h 1621433"/>
              <a:gd name="connsiteX10" fmla="*/ 6027420 w 8191500"/>
              <a:gd name="connsiteY10" fmla="*/ 1467517 h 1621433"/>
              <a:gd name="connsiteX11" fmla="*/ 6088380 w 8191500"/>
              <a:gd name="connsiteY11" fmla="*/ 1383697 h 1621433"/>
              <a:gd name="connsiteX12" fmla="*/ 6195060 w 8191500"/>
              <a:gd name="connsiteY12" fmla="*/ 1414177 h 1621433"/>
              <a:gd name="connsiteX13" fmla="*/ 6263640 w 8191500"/>
              <a:gd name="connsiteY13" fmla="*/ 1056037 h 1621433"/>
              <a:gd name="connsiteX14" fmla="*/ 6309360 w 8191500"/>
              <a:gd name="connsiteY14" fmla="*/ 774097 h 1621433"/>
              <a:gd name="connsiteX15" fmla="*/ 6210300 w 8191500"/>
              <a:gd name="connsiteY15" fmla="*/ 743617 h 1621433"/>
              <a:gd name="connsiteX16" fmla="*/ 6377940 w 8191500"/>
              <a:gd name="connsiteY16" fmla="*/ 149257 h 1621433"/>
              <a:gd name="connsiteX17" fmla="*/ 6461760 w 8191500"/>
              <a:gd name="connsiteY17" fmla="*/ 4477 h 1621433"/>
              <a:gd name="connsiteX18" fmla="*/ 6515100 w 8191500"/>
              <a:gd name="connsiteY18" fmla="*/ 95917 h 1621433"/>
              <a:gd name="connsiteX19" fmla="*/ 6629400 w 8191500"/>
              <a:gd name="connsiteY19" fmla="*/ 644557 h 1621433"/>
              <a:gd name="connsiteX20" fmla="*/ 6812280 w 8191500"/>
              <a:gd name="connsiteY20" fmla="*/ 1017937 h 1621433"/>
              <a:gd name="connsiteX21" fmla="*/ 7109460 w 8191500"/>
              <a:gd name="connsiteY21" fmla="*/ 1414177 h 1621433"/>
              <a:gd name="connsiteX22" fmla="*/ 7200900 w 8191500"/>
              <a:gd name="connsiteY22" fmla="*/ 1368457 h 1621433"/>
              <a:gd name="connsiteX23" fmla="*/ 7315200 w 8191500"/>
              <a:gd name="connsiteY23" fmla="*/ 1490377 h 1621433"/>
              <a:gd name="connsiteX24" fmla="*/ 7421880 w 8191500"/>
              <a:gd name="connsiteY24" fmla="*/ 1551337 h 1621433"/>
              <a:gd name="connsiteX25" fmla="*/ 7559040 w 8191500"/>
              <a:gd name="connsiteY25" fmla="*/ 1528477 h 1621433"/>
              <a:gd name="connsiteX26" fmla="*/ 7642860 w 8191500"/>
              <a:gd name="connsiteY26" fmla="*/ 1581817 h 1621433"/>
              <a:gd name="connsiteX27" fmla="*/ 7764780 w 8191500"/>
              <a:gd name="connsiteY27" fmla="*/ 1543717 h 1621433"/>
              <a:gd name="connsiteX28" fmla="*/ 7856220 w 8191500"/>
              <a:gd name="connsiteY28" fmla="*/ 1597057 h 1621433"/>
              <a:gd name="connsiteX29" fmla="*/ 8001000 w 8191500"/>
              <a:gd name="connsiteY29" fmla="*/ 1574197 h 1621433"/>
              <a:gd name="connsiteX30" fmla="*/ 8191500 w 8191500"/>
              <a:gd name="connsiteY30" fmla="*/ 1604677 h 1621433"/>
              <a:gd name="connsiteX0" fmla="*/ 0 w 8191500"/>
              <a:gd name="connsiteY0" fmla="*/ 1604677 h 1621433"/>
              <a:gd name="connsiteX1" fmla="*/ 1066800 w 8191500"/>
              <a:gd name="connsiteY1" fmla="*/ 1612297 h 1621433"/>
              <a:gd name="connsiteX2" fmla="*/ 1181100 w 8191500"/>
              <a:gd name="connsiteY2" fmla="*/ 1558957 h 1621433"/>
              <a:gd name="connsiteX3" fmla="*/ 1287780 w 8191500"/>
              <a:gd name="connsiteY3" fmla="*/ 1612297 h 1621433"/>
              <a:gd name="connsiteX4" fmla="*/ 4739640 w 8191500"/>
              <a:gd name="connsiteY4" fmla="*/ 1597057 h 1621433"/>
              <a:gd name="connsiteX5" fmla="*/ 4831080 w 8191500"/>
              <a:gd name="connsiteY5" fmla="*/ 1566577 h 1621433"/>
              <a:gd name="connsiteX6" fmla="*/ 5059680 w 8191500"/>
              <a:gd name="connsiteY6" fmla="*/ 1619917 h 1621433"/>
              <a:gd name="connsiteX7" fmla="*/ 5394960 w 8191500"/>
              <a:gd name="connsiteY7" fmla="*/ 1604677 h 1621433"/>
              <a:gd name="connsiteX8" fmla="*/ 5478780 w 8191500"/>
              <a:gd name="connsiteY8" fmla="*/ 1581817 h 1621433"/>
              <a:gd name="connsiteX9" fmla="*/ 5920740 w 8191500"/>
              <a:gd name="connsiteY9" fmla="*/ 1597057 h 1621433"/>
              <a:gd name="connsiteX10" fmla="*/ 6027420 w 8191500"/>
              <a:gd name="connsiteY10" fmla="*/ 1467517 h 1621433"/>
              <a:gd name="connsiteX11" fmla="*/ 6088380 w 8191500"/>
              <a:gd name="connsiteY11" fmla="*/ 1383697 h 1621433"/>
              <a:gd name="connsiteX12" fmla="*/ 6195060 w 8191500"/>
              <a:gd name="connsiteY12" fmla="*/ 1414177 h 1621433"/>
              <a:gd name="connsiteX13" fmla="*/ 6263640 w 8191500"/>
              <a:gd name="connsiteY13" fmla="*/ 1056037 h 1621433"/>
              <a:gd name="connsiteX14" fmla="*/ 6309360 w 8191500"/>
              <a:gd name="connsiteY14" fmla="*/ 774097 h 1621433"/>
              <a:gd name="connsiteX15" fmla="*/ 6377940 w 8191500"/>
              <a:gd name="connsiteY15" fmla="*/ 149257 h 1621433"/>
              <a:gd name="connsiteX16" fmla="*/ 6461760 w 8191500"/>
              <a:gd name="connsiteY16" fmla="*/ 4477 h 1621433"/>
              <a:gd name="connsiteX17" fmla="*/ 6515100 w 8191500"/>
              <a:gd name="connsiteY17" fmla="*/ 95917 h 1621433"/>
              <a:gd name="connsiteX18" fmla="*/ 6629400 w 8191500"/>
              <a:gd name="connsiteY18" fmla="*/ 644557 h 1621433"/>
              <a:gd name="connsiteX19" fmla="*/ 6812280 w 8191500"/>
              <a:gd name="connsiteY19" fmla="*/ 1017937 h 1621433"/>
              <a:gd name="connsiteX20" fmla="*/ 7109460 w 8191500"/>
              <a:gd name="connsiteY20" fmla="*/ 1414177 h 1621433"/>
              <a:gd name="connsiteX21" fmla="*/ 7200900 w 8191500"/>
              <a:gd name="connsiteY21" fmla="*/ 1368457 h 1621433"/>
              <a:gd name="connsiteX22" fmla="*/ 7315200 w 8191500"/>
              <a:gd name="connsiteY22" fmla="*/ 1490377 h 1621433"/>
              <a:gd name="connsiteX23" fmla="*/ 7421880 w 8191500"/>
              <a:gd name="connsiteY23" fmla="*/ 1551337 h 1621433"/>
              <a:gd name="connsiteX24" fmla="*/ 7559040 w 8191500"/>
              <a:gd name="connsiteY24" fmla="*/ 1528477 h 1621433"/>
              <a:gd name="connsiteX25" fmla="*/ 7642860 w 8191500"/>
              <a:gd name="connsiteY25" fmla="*/ 1581817 h 1621433"/>
              <a:gd name="connsiteX26" fmla="*/ 7764780 w 8191500"/>
              <a:gd name="connsiteY26" fmla="*/ 1543717 h 1621433"/>
              <a:gd name="connsiteX27" fmla="*/ 7856220 w 8191500"/>
              <a:gd name="connsiteY27" fmla="*/ 1597057 h 1621433"/>
              <a:gd name="connsiteX28" fmla="*/ 8001000 w 8191500"/>
              <a:gd name="connsiteY28" fmla="*/ 1574197 h 1621433"/>
              <a:gd name="connsiteX29" fmla="*/ 8191500 w 8191500"/>
              <a:gd name="connsiteY29" fmla="*/ 1604677 h 1621433"/>
              <a:gd name="connsiteX0" fmla="*/ 0 w 8191500"/>
              <a:gd name="connsiteY0" fmla="*/ 1604677 h 1621274"/>
              <a:gd name="connsiteX1" fmla="*/ 1066800 w 8191500"/>
              <a:gd name="connsiteY1" fmla="*/ 1612297 h 1621274"/>
              <a:gd name="connsiteX2" fmla="*/ 1181100 w 8191500"/>
              <a:gd name="connsiteY2" fmla="*/ 1558957 h 1621274"/>
              <a:gd name="connsiteX3" fmla="*/ 1287780 w 8191500"/>
              <a:gd name="connsiteY3" fmla="*/ 1612297 h 1621274"/>
              <a:gd name="connsiteX4" fmla="*/ 4739640 w 8191500"/>
              <a:gd name="connsiteY4" fmla="*/ 1597057 h 1621274"/>
              <a:gd name="connsiteX5" fmla="*/ 4831080 w 8191500"/>
              <a:gd name="connsiteY5" fmla="*/ 1566577 h 1621274"/>
              <a:gd name="connsiteX6" fmla="*/ 5059680 w 8191500"/>
              <a:gd name="connsiteY6" fmla="*/ 1619917 h 1621274"/>
              <a:gd name="connsiteX7" fmla="*/ 5394960 w 8191500"/>
              <a:gd name="connsiteY7" fmla="*/ 1604677 h 1621274"/>
              <a:gd name="connsiteX8" fmla="*/ 5920740 w 8191500"/>
              <a:gd name="connsiteY8" fmla="*/ 1597057 h 1621274"/>
              <a:gd name="connsiteX9" fmla="*/ 6027420 w 8191500"/>
              <a:gd name="connsiteY9" fmla="*/ 1467517 h 1621274"/>
              <a:gd name="connsiteX10" fmla="*/ 6088380 w 8191500"/>
              <a:gd name="connsiteY10" fmla="*/ 1383697 h 1621274"/>
              <a:gd name="connsiteX11" fmla="*/ 6195060 w 8191500"/>
              <a:gd name="connsiteY11" fmla="*/ 1414177 h 1621274"/>
              <a:gd name="connsiteX12" fmla="*/ 6263640 w 8191500"/>
              <a:gd name="connsiteY12" fmla="*/ 1056037 h 1621274"/>
              <a:gd name="connsiteX13" fmla="*/ 6309360 w 8191500"/>
              <a:gd name="connsiteY13" fmla="*/ 774097 h 1621274"/>
              <a:gd name="connsiteX14" fmla="*/ 6377940 w 8191500"/>
              <a:gd name="connsiteY14" fmla="*/ 149257 h 1621274"/>
              <a:gd name="connsiteX15" fmla="*/ 6461760 w 8191500"/>
              <a:gd name="connsiteY15" fmla="*/ 4477 h 1621274"/>
              <a:gd name="connsiteX16" fmla="*/ 6515100 w 8191500"/>
              <a:gd name="connsiteY16" fmla="*/ 95917 h 1621274"/>
              <a:gd name="connsiteX17" fmla="*/ 6629400 w 8191500"/>
              <a:gd name="connsiteY17" fmla="*/ 644557 h 1621274"/>
              <a:gd name="connsiteX18" fmla="*/ 6812280 w 8191500"/>
              <a:gd name="connsiteY18" fmla="*/ 1017937 h 1621274"/>
              <a:gd name="connsiteX19" fmla="*/ 7109460 w 8191500"/>
              <a:gd name="connsiteY19" fmla="*/ 1414177 h 1621274"/>
              <a:gd name="connsiteX20" fmla="*/ 7200900 w 8191500"/>
              <a:gd name="connsiteY20" fmla="*/ 1368457 h 1621274"/>
              <a:gd name="connsiteX21" fmla="*/ 7315200 w 8191500"/>
              <a:gd name="connsiteY21" fmla="*/ 1490377 h 1621274"/>
              <a:gd name="connsiteX22" fmla="*/ 7421880 w 8191500"/>
              <a:gd name="connsiteY22" fmla="*/ 1551337 h 1621274"/>
              <a:gd name="connsiteX23" fmla="*/ 7559040 w 8191500"/>
              <a:gd name="connsiteY23" fmla="*/ 1528477 h 1621274"/>
              <a:gd name="connsiteX24" fmla="*/ 7642860 w 8191500"/>
              <a:gd name="connsiteY24" fmla="*/ 1581817 h 1621274"/>
              <a:gd name="connsiteX25" fmla="*/ 7764780 w 8191500"/>
              <a:gd name="connsiteY25" fmla="*/ 1543717 h 1621274"/>
              <a:gd name="connsiteX26" fmla="*/ 7856220 w 8191500"/>
              <a:gd name="connsiteY26" fmla="*/ 1597057 h 1621274"/>
              <a:gd name="connsiteX27" fmla="*/ 8001000 w 8191500"/>
              <a:gd name="connsiteY27" fmla="*/ 1574197 h 1621274"/>
              <a:gd name="connsiteX28" fmla="*/ 8191500 w 8191500"/>
              <a:gd name="connsiteY28" fmla="*/ 1604677 h 1621274"/>
              <a:gd name="connsiteX0" fmla="*/ 0 w 8191500"/>
              <a:gd name="connsiteY0" fmla="*/ 1604677 h 1622066"/>
              <a:gd name="connsiteX1" fmla="*/ 1066800 w 8191500"/>
              <a:gd name="connsiteY1" fmla="*/ 1612297 h 1622066"/>
              <a:gd name="connsiteX2" fmla="*/ 1181100 w 8191500"/>
              <a:gd name="connsiteY2" fmla="*/ 1558957 h 1622066"/>
              <a:gd name="connsiteX3" fmla="*/ 1287780 w 8191500"/>
              <a:gd name="connsiteY3" fmla="*/ 1612297 h 1622066"/>
              <a:gd name="connsiteX4" fmla="*/ 4739640 w 8191500"/>
              <a:gd name="connsiteY4" fmla="*/ 1597057 h 1622066"/>
              <a:gd name="connsiteX5" fmla="*/ 4831080 w 8191500"/>
              <a:gd name="connsiteY5" fmla="*/ 1566577 h 1622066"/>
              <a:gd name="connsiteX6" fmla="*/ 5059680 w 8191500"/>
              <a:gd name="connsiteY6" fmla="*/ 1619917 h 1622066"/>
              <a:gd name="connsiteX7" fmla="*/ 5920740 w 8191500"/>
              <a:gd name="connsiteY7" fmla="*/ 1597057 h 1622066"/>
              <a:gd name="connsiteX8" fmla="*/ 6027420 w 8191500"/>
              <a:gd name="connsiteY8" fmla="*/ 1467517 h 1622066"/>
              <a:gd name="connsiteX9" fmla="*/ 6088380 w 8191500"/>
              <a:gd name="connsiteY9" fmla="*/ 1383697 h 1622066"/>
              <a:gd name="connsiteX10" fmla="*/ 6195060 w 8191500"/>
              <a:gd name="connsiteY10" fmla="*/ 1414177 h 1622066"/>
              <a:gd name="connsiteX11" fmla="*/ 6263640 w 8191500"/>
              <a:gd name="connsiteY11" fmla="*/ 1056037 h 1622066"/>
              <a:gd name="connsiteX12" fmla="*/ 6309360 w 8191500"/>
              <a:gd name="connsiteY12" fmla="*/ 774097 h 1622066"/>
              <a:gd name="connsiteX13" fmla="*/ 6377940 w 8191500"/>
              <a:gd name="connsiteY13" fmla="*/ 149257 h 1622066"/>
              <a:gd name="connsiteX14" fmla="*/ 6461760 w 8191500"/>
              <a:gd name="connsiteY14" fmla="*/ 4477 h 1622066"/>
              <a:gd name="connsiteX15" fmla="*/ 6515100 w 8191500"/>
              <a:gd name="connsiteY15" fmla="*/ 95917 h 1622066"/>
              <a:gd name="connsiteX16" fmla="*/ 6629400 w 8191500"/>
              <a:gd name="connsiteY16" fmla="*/ 644557 h 1622066"/>
              <a:gd name="connsiteX17" fmla="*/ 6812280 w 8191500"/>
              <a:gd name="connsiteY17" fmla="*/ 1017937 h 1622066"/>
              <a:gd name="connsiteX18" fmla="*/ 7109460 w 8191500"/>
              <a:gd name="connsiteY18" fmla="*/ 1414177 h 1622066"/>
              <a:gd name="connsiteX19" fmla="*/ 7200900 w 8191500"/>
              <a:gd name="connsiteY19" fmla="*/ 1368457 h 1622066"/>
              <a:gd name="connsiteX20" fmla="*/ 7315200 w 8191500"/>
              <a:gd name="connsiteY20" fmla="*/ 1490377 h 1622066"/>
              <a:gd name="connsiteX21" fmla="*/ 7421880 w 8191500"/>
              <a:gd name="connsiteY21" fmla="*/ 1551337 h 1622066"/>
              <a:gd name="connsiteX22" fmla="*/ 7559040 w 8191500"/>
              <a:gd name="connsiteY22" fmla="*/ 1528477 h 1622066"/>
              <a:gd name="connsiteX23" fmla="*/ 7642860 w 8191500"/>
              <a:gd name="connsiteY23" fmla="*/ 1581817 h 1622066"/>
              <a:gd name="connsiteX24" fmla="*/ 7764780 w 8191500"/>
              <a:gd name="connsiteY24" fmla="*/ 1543717 h 1622066"/>
              <a:gd name="connsiteX25" fmla="*/ 7856220 w 8191500"/>
              <a:gd name="connsiteY25" fmla="*/ 1597057 h 1622066"/>
              <a:gd name="connsiteX26" fmla="*/ 8001000 w 8191500"/>
              <a:gd name="connsiteY26" fmla="*/ 1574197 h 1622066"/>
              <a:gd name="connsiteX27" fmla="*/ 8191500 w 8191500"/>
              <a:gd name="connsiteY27" fmla="*/ 1604677 h 1622066"/>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4739640 w 8191500"/>
              <a:gd name="connsiteY4" fmla="*/ 1597057 h 1615453"/>
              <a:gd name="connsiteX5" fmla="*/ 4831080 w 8191500"/>
              <a:gd name="connsiteY5" fmla="*/ 1566577 h 1615453"/>
              <a:gd name="connsiteX6" fmla="*/ 5920740 w 8191500"/>
              <a:gd name="connsiteY6" fmla="*/ 1597057 h 1615453"/>
              <a:gd name="connsiteX7" fmla="*/ 6027420 w 8191500"/>
              <a:gd name="connsiteY7" fmla="*/ 1467517 h 1615453"/>
              <a:gd name="connsiteX8" fmla="*/ 6088380 w 8191500"/>
              <a:gd name="connsiteY8" fmla="*/ 1383697 h 1615453"/>
              <a:gd name="connsiteX9" fmla="*/ 6195060 w 8191500"/>
              <a:gd name="connsiteY9" fmla="*/ 1414177 h 1615453"/>
              <a:gd name="connsiteX10" fmla="*/ 6263640 w 8191500"/>
              <a:gd name="connsiteY10" fmla="*/ 1056037 h 1615453"/>
              <a:gd name="connsiteX11" fmla="*/ 6309360 w 8191500"/>
              <a:gd name="connsiteY11" fmla="*/ 774097 h 1615453"/>
              <a:gd name="connsiteX12" fmla="*/ 6377940 w 8191500"/>
              <a:gd name="connsiteY12" fmla="*/ 149257 h 1615453"/>
              <a:gd name="connsiteX13" fmla="*/ 6461760 w 8191500"/>
              <a:gd name="connsiteY13" fmla="*/ 4477 h 1615453"/>
              <a:gd name="connsiteX14" fmla="*/ 6515100 w 8191500"/>
              <a:gd name="connsiteY14" fmla="*/ 95917 h 1615453"/>
              <a:gd name="connsiteX15" fmla="*/ 6629400 w 8191500"/>
              <a:gd name="connsiteY15" fmla="*/ 644557 h 1615453"/>
              <a:gd name="connsiteX16" fmla="*/ 6812280 w 8191500"/>
              <a:gd name="connsiteY16" fmla="*/ 1017937 h 1615453"/>
              <a:gd name="connsiteX17" fmla="*/ 7109460 w 8191500"/>
              <a:gd name="connsiteY17" fmla="*/ 1414177 h 1615453"/>
              <a:gd name="connsiteX18" fmla="*/ 7200900 w 8191500"/>
              <a:gd name="connsiteY18" fmla="*/ 1368457 h 1615453"/>
              <a:gd name="connsiteX19" fmla="*/ 7315200 w 8191500"/>
              <a:gd name="connsiteY19" fmla="*/ 1490377 h 1615453"/>
              <a:gd name="connsiteX20" fmla="*/ 7421880 w 8191500"/>
              <a:gd name="connsiteY20" fmla="*/ 1551337 h 1615453"/>
              <a:gd name="connsiteX21" fmla="*/ 7559040 w 8191500"/>
              <a:gd name="connsiteY21" fmla="*/ 1528477 h 1615453"/>
              <a:gd name="connsiteX22" fmla="*/ 7642860 w 8191500"/>
              <a:gd name="connsiteY22" fmla="*/ 1581817 h 1615453"/>
              <a:gd name="connsiteX23" fmla="*/ 7764780 w 8191500"/>
              <a:gd name="connsiteY23" fmla="*/ 1543717 h 1615453"/>
              <a:gd name="connsiteX24" fmla="*/ 7856220 w 8191500"/>
              <a:gd name="connsiteY24" fmla="*/ 1597057 h 1615453"/>
              <a:gd name="connsiteX25" fmla="*/ 8001000 w 8191500"/>
              <a:gd name="connsiteY25" fmla="*/ 1574197 h 1615453"/>
              <a:gd name="connsiteX26" fmla="*/ 8191500 w 8191500"/>
              <a:gd name="connsiteY26"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4739640 w 8191500"/>
              <a:gd name="connsiteY4" fmla="*/ 1597057 h 1615453"/>
              <a:gd name="connsiteX5" fmla="*/ 5920740 w 8191500"/>
              <a:gd name="connsiteY5" fmla="*/ 1597057 h 1615453"/>
              <a:gd name="connsiteX6" fmla="*/ 6027420 w 8191500"/>
              <a:gd name="connsiteY6" fmla="*/ 1467517 h 1615453"/>
              <a:gd name="connsiteX7" fmla="*/ 6088380 w 8191500"/>
              <a:gd name="connsiteY7" fmla="*/ 1383697 h 1615453"/>
              <a:gd name="connsiteX8" fmla="*/ 6195060 w 8191500"/>
              <a:gd name="connsiteY8" fmla="*/ 1414177 h 1615453"/>
              <a:gd name="connsiteX9" fmla="*/ 6263640 w 8191500"/>
              <a:gd name="connsiteY9" fmla="*/ 1056037 h 1615453"/>
              <a:gd name="connsiteX10" fmla="*/ 6309360 w 8191500"/>
              <a:gd name="connsiteY10" fmla="*/ 774097 h 1615453"/>
              <a:gd name="connsiteX11" fmla="*/ 6377940 w 8191500"/>
              <a:gd name="connsiteY11" fmla="*/ 149257 h 1615453"/>
              <a:gd name="connsiteX12" fmla="*/ 6461760 w 8191500"/>
              <a:gd name="connsiteY12" fmla="*/ 4477 h 1615453"/>
              <a:gd name="connsiteX13" fmla="*/ 6515100 w 8191500"/>
              <a:gd name="connsiteY13" fmla="*/ 95917 h 1615453"/>
              <a:gd name="connsiteX14" fmla="*/ 6629400 w 8191500"/>
              <a:gd name="connsiteY14" fmla="*/ 644557 h 1615453"/>
              <a:gd name="connsiteX15" fmla="*/ 6812280 w 8191500"/>
              <a:gd name="connsiteY15" fmla="*/ 1017937 h 1615453"/>
              <a:gd name="connsiteX16" fmla="*/ 7109460 w 8191500"/>
              <a:gd name="connsiteY16" fmla="*/ 1414177 h 1615453"/>
              <a:gd name="connsiteX17" fmla="*/ 7200900 w 8191500"/>
              <a:gd name="connsiteY17" fmla="*/ 1368457 h 1615453"/>
              <a:gd name="connsiteX18" fmla="*/ 7315200 w 8191500"/>
              <a:gd name="connsiteY18" fmla="*/ 1490377 h 1615453"/>
              <a:gd name="connsiteX19" fmla="*/ 7421880 w 8191500"/>
              <a:gd name="connsiteY19" fmla="*/ 1551337 h 1615453"/>
              <a:gd name="connsiteX20" fmla="*/ 7559040 w 8191500"/>
              <a:gd name="connsiteY20" fmla="*/ 1528477 h 1615453"/>
              <a:gd name="connsiteX21" fmla="*/ 7642860 w 8191500"/>
              <a:gd name="connsiteY21" fmla="*/ 1581817 h 1615453"/>
              <a:gd name="connsiteX22" fmla="*/ 7764780 w 8191500"/>
              <a:gd name="connsiteY22" fmla="*/ 1543717 h 1615453"/>
              <a:gd name="connsiteX23" fmla="*/ 7856220 w 8191500"/>
              <a:gd name="connsiteY23" fmla="*/ 1597057 h 1615453"/>
              <a:gd name="connsiteX24" fmla="*/ 8001000 w 8191500"/>
              <a:gd name="connsiteY24" fmla="*/ 1574197 h 1615453"/>
              <a:gd name="connsiteX25" fmla="*/ 8191500 w 8191500"/>
              <a:gd name="connsiteY25"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5920740 w 8191500"/>
              <a:gd name="connsiteY4" fmla="*/ 1597057 h 1615453"/>
              <a:gd name="connsiteX5" fmla="*/ 6027420 w 8191500"/>
              <a:gd name="connsiteY5" fmla="*/ 1467517 h 1615453"/>
              <a:gd name="connsiteX6" fmla="*/ 6088380 w 8191500"/>
              <a:gd name="connsiteY6" fmla="*/ 1383697 h 1615453"/>
              <a:gd name="connsiteX7" fmla="*/ 6195060 w 8191500"/>
              <a:gd name="connsiteY7" fmla="*/ 1414177 h 1615453"/>
              <a:gd name="connsiteX8" fmla="*/ 6263640 w 8191500"/>
              <a:gd name="connsiteY8" fmla="*/ 1056037 h 1615453"/>
              <a:gd name="connsiteX9" fmla="*/ 6309360 w 8191500"/>
              <a:gd name="connsiteY9" fmla="*/ 774097 h 1615453"/>
              <a:gd name="connsiteX10" fmla="*/ 6377940 w 8191500"/>
              <a:gd name="connsiteY10" fmla="*/ 149257 h 1615453"/>
              <a:gd name="connsiteX11" fmla="*/ 6461760 w 8191500"/>
              <a:gd name="connsiteY11" fmla="*/ 4477 h 1615453"/>
              <a:gd name="connsiteX12" fmla="*/ 6515100 w 8191500"/>
              <a:gd name="connsiteY12" fmla="*/ 95917 h 1615453"/>
              <a:gd name="connsiteX13" fmla="*/ 6629400 w 8191500"/>
              <a:gd name="connsiteY13" fmla="*/ 644557 h 1615453"/>
              <a:gd name="connsiteX14" fmla="*/ 6812280 w 8191500"/>
              <a:gd name="connsiteY14" fmla="*/ 1017937 h 1615453"/>
              <a:gd name="connsiteX15" fmla="*/ 7109460 w 8191500"/>
              <a:gd name="connsiteY15" fmla="*/ 1414177 h 1615453"/>
              <a:gd name="connsiteX16" fmla="*/ 7200900 w 8191500"/>
              <a:gd name="connsiteY16" fmla="*/ 1368457 h 1615453"/>
              <a:gd name="connsiteX17" fmla="*/ 7315200 w 8191500"/>
              <a:gd name="connsiteY17" fmla="*/ 1490377 h 1615453"/>
              <a:gd name="connsiteX18" fmla="*/ 7421880 w 8191500"/>
              <a:gd name="connsiteY18" fmla="*/ 1551337 h 1615453"/>
              <a:gd name="connsiteX19" fmla="*/ 7559040 w 8191500"/>
              <a:gd name="connsiteY19" fmla="*/ 1528477 h 1615453"/>
              <a:gd name="connsiteX20" fmla="*/ 7642860 w 8191500"/>
              <a:gd name="connsiteY20" fmla="*/ 1581817 h 1615453"/>
              <a:gd name="connsiteX21" fmla="*/ 7764780 w 8191500"/>
              <a:gd name="connsiteY21" fmla="*/ 1543717 h 1615453"/>
              <a:gd name="connsiteX22" fmla="*/ 7856220 w 8191500"/>
              <a:gd name="connsiteY22" fmla="*/ 1597057 h 1615453"/>
              <a:gd name="connsiteX23" fmla="*/ 8001000 w 8191500"/>
              <a:gd name="connsiteY23" fmla="*/ 1574197 h 1615453"/>
              <a:gd name="connsiteX24" fmla="*/ 8191500 w 8191500"/>
              <a:gd name="connsiteY24"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5920740 w 8191500"/>
              <a:gd name="connsiteY3" fmla="*/ 1597057 h 1615453"/>
              <a:gd name="connsiteX4" fmla="*/ 6027420 w 8191500"/>
              <a:gd name="connsiteY4" fmla="*/ 1467517 h 1615453"/>
              <a:gd name="connsiteX5" fmla="*/ 6088380 w 8191500"/>
              <a:gd name="connsiteY5" fmla="*/ 1383697 h 1615453"/>
              <a:gd name="connsiteX6" fmla="*/ 6195060 w 8191500"/>
              <a:gd name="connsiteY6" fmla="*/ 1414177 h 1615453"/>
              <a:gd name="connsiteX7" fmla="*/ 6263640 w 8191500"/>
              <a:gd name="connsiteY7" fmla="*/ 1056037 h 1615453"/>
              <a:gd name="connsiteX8" fmla="*/ 6309360 w 8191500"/>
              <a:gd name="connsiteY8" fmla="*/ 774097 h 1615453"/>
              <a:gd name="connsiteX9" fmla="*/ 6377940 w 8191500"/>
              <a:gd name="connsiteY9" fmla="*/ 149257 h 1615453"/>
              <a:gd name="connsiteX10" fmla="*/ 6461760 w 8191500"/>
              <a:gd name="connsiteY10" fmla="*/ 4477 h 1615453"/>
              <a:gd name="connsiteX11" fmla="*/ 6515100 w 8191500"/>
              <a:gd name="connsiteY11" fmla="*/ 95917 h 1615453"/>
              <a:gd name="connsiteX12" fmla="*/ 6629400 w 8191500"/>
              <a:gd name="connsiteY12" fmla="*/ 644557 h 1615453"/>
              <a:gd name="connsiteX13" fmla="*/ 6812280 w 8191500"/>
              <a:gd name="connsiteY13" fmla="*/ 1017937 h 1615453"/>
              <a:gd name="connsiteX14" fmla="*/ 7109460 w 8191500"/>
              <a:gd name="connsiteY14" fmla="*/ 1414177 h 1615453"/>
              <a:gd name="connsiteX15" fmla="*/ 7200900 w 8191500"/>
              <a:gd name="connsiteY15" fmla="*/ 1368457 h 1615453"/>
              <a:gd name="connsiteX16" fmla="*/ 7315200 w 8191500"/>
              <a:gd name="connsiteY16" fmla="*/ 1490377 h 1615453"/>
              <a:gd name="connsiteX17" fmla="*/ 7421880 w 8191500"/>
              <a:gd name="connsiteY17" fmla="*/ 1551337 h 1615453"/>
              <a:gd name="connsiteX18" fmla="*/ 7559040 w 8191500"/>
              <a:gd name="connsiteY18" fmla="*/ 1528477 h 1615453"/>
              <a:gd name="connsiteX19" fmla="*/ 7642860 w 8191500"/>
              <a:gd name="connsiteY19" fmla="*/ 1581817 h 1615453"/>
              <a:gd name="connsiteX20" fmla="*/ 7764780 w 8191500"/>
              <a:gd name="connsiteY20" fmla="*/ 1543717 h 1615453"/>
              <a:gd name="connsiteX21" fmla="*/ 7856220 w 8191500"/>
              <a:gd name="connsiteY21" fmla="*/ 1597057 h 1615453"/>
              <a:gd name="connsiteX22" fmla="*/ 8001000 w 8191500"/>
              <a:gd name="connsiteY22" fmla="*/ 1574197 h 1615453"/>
              <a:gd name="connsiteX23" fmla="*/ 8191500 w 8191500"/>
              <a:gd name="connsiteY23" fmla="*/ 1604677 h 1615453"/>
              <a:gd name="connsiteX0" fmla="*/ 0 w 8191500"/>
              <a:gd name="connsiteY0" fmla="*/ 1604677 h 1612726"/>
              <a:gd name="connsiteX1" fmla="*/ 1066800 w 8191500"/>
              <a:gd name="connsiteY1" fmla="*/ 1612297 h 1612726"/>
              <a:gd name="connsiteX2" fmla="*/ 5920740 w 8191500"/>
              <a:gd name="connsiteY2" fmla="*/ 1597057 h 1612726"/>
              <a:gd name="connsiteX3" fmla="*/ 6027420 w 8191500"/>
              <a:gd name="connsiteY3" fmla="*/ 1467517 h 1612726"/>
              <a:gd name="connsiteX4" fmla="*/ 6088380 w 8191500"/>
              <a:gd name="connsiteY4" fmla="*/ 1383697 h 1612726"/>
              <a:gd name="connsiteX5" fmla="*/ 6195060 w 8191500"/>
              <a:gd name="connsiteY5" fmla="*/ 1414177 h 1612726"/>
              <a:gd name="connsiteX6" fmla="*/ 6263640 w 8191500"/>
              <a:gd name="connsiteY6" fmla="*/ 1056037 h 1612726"/>
              <a:gd name="connsiteX7" fmla="*/ 6309360 w 8191500"/>
              <a:gd name="connsiteY7" fmla="*/ 774097 h 1612726"/>
              <a:gd name="connsiteX8" fmla="*/ 6377940 w 8191500"/>
              <a:gd name="connsiteY8" fmla="*/ 149257 h 1612726"/>
              <a:gd name="connsiteX9" fmla="*/ 6461760 w 8191500"/>
              <a:gd name="connsiteY9" fmla="*/ 4477 h 1612726"/>
              <a:gd name="connsiteX10" fmla="*/ 6515100 w 8191500"/>
              <a:gd name="connsiteY10" fmla="*/ 95917 h 1612726"/>
              <a:gd name="connsiteX11" fmla="*/ 6629400 w 8191500"/>
              <a:gd name="connsiteY11" fmla="*/ 644557 h 1612726"/>
              <a:gd name="connsiteX12" fmla="*/ 6812280 w 8191500"/>
              <a:gd name="connsiteY12" fmla="*/ 1017937 h 1612726"/>
              <a:gd name="connsiteX13" fmla="*/ 7109460 w 8191500"/>
              <a:gd name="connsiteY13" fmla="*/ 1414177 h 1612726"/>
              <a:gd name="connsiteX14" fmla="*/ 7200900 w 8191500"/>
              <a:gd name="connsiteY14" fmla="*/ 1368457 h 1612726"/>
              <a:gd name="connsiteX15" fmla="*/ 7315200 w 8191500"/>
              <a:gd name="connsiteY15" fmla="*/ 1490377 h 1612726"/>
              <a:gd name="connsiteX16" fmla="*/ 7421880 w 8191500"/>
              <a:gd name="connsiteY16" fmla="*/ 1551337 h 1612726"/>
              <a:gd name="connsiteX17" fmla="*/ 7559040 w 8191500"/>
              <a:gd name="connsiteY17" fmla="*/ 1528477 h 1612726"/>
              <a:gd name="connsiteX18" fmla="*/ 7642860 w 8191500"/>
              <a:gd name="connsiteY18" fmla="*/ 1581817 h 1612726"/>
              <a:gd name="connsiteX19" fmla="*/ 7764780 w 8191500"/>
              <a:gd name="connsiteY19" fmla="*/ 1543717 h 1612726"/>
              <a:gd name="connsiteX20" fmla="*/ 7856220 w 8191500"/>
              <a:gd name="connsiteY20" fmla="*/ 1597057 h 1612726"/>
              <a:gd name="connsiteX21" fmla="*/ 8001000 w 8191500"/>
              <a:gd name="connsiteY21" fmla="*/ 1574197 h 1612726"/>
              <a:gd name="connsiteX22" fmla="*/ 8191500 w 8191500"/>
              <a:gd name="connsiteY22" fmla="*/ 1604677 h 1612726"/>
              <a:gd name="connsiteX0" fmla="*/ 0 w 8191500"/>
              <a:gd name="connsiteY0" fmla="*/ 1604677 h 1604677"/>
              <a:gd name="connsiteX1" fmla="*/ 5920740 w 8191500"/>
              <a:gd name="connsiteY1" fmla="*/ 1597057 h 1604677"/>
              <a:gd name="connsiteX2" fmla="*/ 6027420 w 8191500"/>
              <a:gd name="connsiteY2" fmla="*/ 1467517 h 1604677"/>
              <a:gd name="connsiteX3" fmla="*/ 6088380 w 8191500"/>
              <a:gd name="connsiteY3" fmla="*/ 1383697 h 1604677"/>
              <a:gd name="connsiteX4" fmla="*/ 6195060 w 8191500"/>
              <a:gd name="connsiteY4" fmla="*/ 1414177 h 1604677"/>
              <a:gd name="connsiteX5" fmla="*/ 6263640 w 8191500"/>
              <a:gd name="connsiteY5" fmla="*/ 1056037 h 1604677"/>
              <a:gd name="connsiteX6" fmla="*/ 6309360 w 8191500"/>
              <a:gd name="connsiteY6" fmla="*/ 774097 h 1604677"/>
              <a:gd name="connsiteX7" fmla="*/ 6377940 w 8191500"/>
              <a:gd name="connsiteY7" fmla="*/ 149257 h 1604677"/>
              <a:gd name="connsiteX8" fmla="*/ 6461760 w 8191500"/>
              <a:gd name="connsiteY8" fmla="*/ 4477 h 1604677"/>
              <a:gd name="connsiteX9" fmla="*/ 6515100 w 8191500"/>
              <a:gd name="connsiteY9" fmla="*/ 95917 h 1604677"/>
              <a:gd name="connsiteX10" fmla="*/ 6629400 w 8191500"/>
              <a:gd name="connsiteY10" fmla="*/ 644557 h 1604677"/>
              <a:gd name="connsiteX11" fmla="*/ 6812280 w 8191500"/>
              <a:gd name="connsiteY11" fmla="*/ 1017937 h 1604677"/>
              <a:gd name="connsiteX12" fmla="*/ 7109460 w 8191500"/>
              <a:gd name="connsiteY12" fmla="*/ 1414177 h 1604677"/>
              <a:gd name="connsiteX13" fmla="*/ 7200900 w 8191500"/>
              <a:gd name="connsiteY13" fmla="*/ 1368457 h 1604677"/>
              <a:gd name="connsiteX14" fmla="*/ 7315200 w 8191500"/>
              <a:gd name="connsiteY14" fmla="*/ 1490377 h 1604677"/>
              <a:gd name="connsiteX15" fmla="*/ 7421880 w 8191500"/>
              <a:gd name="connsiteY15" fmla="*/ 1551337 h 1604677"/>
              <a:gd name="connsiteX16" fmla="*/ 7559040 w 8191500"/>
              <a:gd name="connsiteY16" fmla="*/ 1528477 h 1604677"/>
              <a:gd name="connsiteX17" fmla="*/ 7642860 w 8191500"/>
              <a:gd name="connsiteY17" fmla="*/ 1581817 h 1604677"/>
              <a:gd name="connsiteX18" fmla="*/ 7764780 w 8191500"/>
              <a:gd name="connsiteY18" fmla="*/ 1543717 h 1604677"/>
              <a:gd name="connsiteX19" fmla="*/ 7856220 w 8191500"/>
              <a:gd name="connsiteY19" fmla="*/ 1597057 h 1604677"/>
              <a:gd name="connsiteX20" fmla="*/ 8001000 w 8191500"/>
              <a:gd name="connsiteY20" fmla="*/ 1574197 h 1604677"/>
              <a:gd name="connsiteX21" fmla="*/ 8191500 w 8191500"/>
              <a:gd name="connsiteY21" fmla="*/ 1604677 h 1604677"/>
              <a:gd name="connsiteX0" fmla="*/ 0 w 2270760"/>
              <a:gd name="connsiteY0" fmla="*/ 1597057 h 1604677"/>
              <a:gd name="connsiteX1" fmla="*/ 106680 w 2270760"/>
              <a:gd name="connsiteY1" fmla="*/ 1467517 h 1604677"/>
              <a:gd name="connsiteX2" fmla="*/ 167640 w 2270760"/>
              <a:gd name="connsiteY2" fmla="*/ 1383697 h 1604677"/>
              <a:gd name="connsiteX3" fmla="*/ 274320 w 2270760"/>
              <a:gd name="connsiteY3" fmla="*/ 1414177 h 1604677"/>
              <a:gd name="connsiteX4" fmla="*/ 342900 w 2270760"/>
              <a:gd name="connsiteY4" fmla="*/ 1056037 h 1604677"/>
              <a:gd name="connsiteX5" fmla="*/ 388620 w 2270760"/>
              <a:gd name="connsiteY5" fmla="*/ 774097 h 1604677"/>
              <a:gd name="connsiteX6" fmla="*/ 457200 w 2270760"/>
              <a:gd name="connsiteY6" fmla="*/ 149257 h 1604677"/>
              <a:gd name="connsiteX7" fmla="*/ 541020 w 2270760"/>
              <a:gd name="connsiteY7" fmla="*/ 4477 h 1604677"/>
              <a:gd name="connsiteX8" fmla="*/ 594360 w 2270760"/>
              <a:gd name="connsiteY8" fmla="*/ 95917 h 1604677"/>
              <a:gd name="connsiteX9" fmla="*/ 708660 w 2270760"/>
              <a:gd name="connsiteY9" fmla="*/ 644557 h 1604677"/>
              <a:gd name="connsiteX10" fmla="*/ 891540 w 2270760"/>
              <a:gd name="connsiteY10" fmla="*/ 1017937 h 1604677"/>
              <a:gd name="connsiteX11" fmla="*/ 1188720 w 2270760"/>
              <a:gd name="connsiteY11" fmla="*/ 1414177 h 1604677"/>
              <a:gd name="connsiteX12" fmla="*/ 1280160 w 2270760"/>
              <a:gd name="connsiteY12" fmla="*/ 1368457 h 1604677"/>
              <a:gd name="connsiteX13" fmla="*/ 1394460 w 2270760"/>
              <a:gd name="connsiteY13" fmla="*/ 1490377 h 1604677"/>
              <a:gd name="connsiteX14" fmla="*/ 1501140 w 2270760"/>
              <a:gd name="connsiteY14" fmla="*/ 1551337 h 1604677"/>
              <a:gd name="connsiteX15" fmla="*/ 1638300 w 2270760"/>
              <a:gd name="connsiteY15" fmla="*/ 1528477 h 1604677"/>
              <a:gd name="connsiteX16" fmla="*/ 1722120 w 2270760"/>
              <a:gd name="connsiteY16" fmla="*/ 1581817 h 1604677"/>
              <a:gd name="connsiteX17" fmla="*/ 1844040 w 2270760"/>
              <a:gd name="connsiteY17" fmla="*/ 1543717 h 1604677"/>
              <a:gd name="connsiteX18" fmla="*/ 1935480 w 2270760"/>
              <a:gd name="connsiteY18" fmla="*/ 1597057 h 1604677"/>
              <a:gd name="connsiteX19" fmla="*/ 2080260 w 2270760"/>
              <a:gd name="connsiteY19" fmla="*/ 1574197 h 1604677"/>
              <a:gd name="connsiteX20" fmla="*/ 2270760 w 2270760"/>
              <a:gd name="connsiteY20" fmla="*/ 1604677 h 1604677"/>
              <a:gd name="connsiteX0" fmla="*/ 0 w 2164080"/>
              <a:gd name="connsiteY0" fmla="*/ 1467517 h 1604677"/>
              <a:gd name="connsiteX1" fmla="*/ 60960 w 2164080"/>
              <a:gd name="connsiteY1" fmla="*/ 1383697 h 1604677"/>
              <a:gd name="connsiteX2" fmla="*/ 167640 w 2164080"/>
              <a:gd name="connsiteY2" fmla="*/ 1414177 h 1604677"/>
              <a:gd name="connsiteX3" fmla="*/ 236220 w 2164080"/>
              <a:gd name="connsiteY3" fmla="*/ 1056037 h 1604677"/>
              <a:gd name="connsiteX4" fmla="*/ 281940 w 2164080"/>
              <a:gd name="connsiteY4" fmla="*/ 774097 h 1604677"/>
              <a:gd name="connsiteX5" fmla="*/ 350520 w 2164080"/>
              <a:gd name="connsiteY5" fmla="*/ 149257 h 1604677"/>
              <a:gd name="connsiteX6" fmla="*/ 434340 w 2164080"/>
              <a:gd name="connsiteY6" fmla="*/ 4477 h 1604677"/>
              <a:gd name="connsiteX7" fmla="*/ 487680 w 2164080"/>
              <a:gd name="connsiteY7" fmla="*/ 95917 h 1604677"/>
              <a:gd name="connsiteX8" fmla="*/ 601980 w 2164080"/>
              <a:gd name="connsiteY8" fmla="*/ 644557 h 1604677"/>
              <a:gd name="connsiteX9" fmla="*/ 784860 w 2164080"/>
              <a:gd name="connsiteY9" fmla="*/ 1017937 h 1604677"/>
              <a:gd name="connsiteX10" fmla="*/ 1082040 w 2164080"/>
              <a:gd name="connsiteY10" fmla="*/ 1414177 h 1604677"/>
              <a:gd name="connsiteX11" fmla="*/ 1173480 w 2164080"/>
              <a:gd name="connsiteY11" fmla="*/ 1368457 h 1604677"/>
              <a:gd name="connsiteX12" fmla="*/ 1287780 w 2164080"/>
              <a:gd name="connsiteY12" fmla="*/ 1490377 h 1604677"/>
              <a:gd name="connsiteX13" fmla="*/ 1394460 w 2164080"/>
              <a:gd name="connsiteY13" fmla="*/ 1551337 h 1604677"/>
              <a:gd name="connsiteX14" fmla="*/ 1531620 w 2164080"/>
              <a:gd name="connsiteY14" fmla="*/ 1528477 h 1604677"/>
              <a:gd name="connsiteX15" fmla="*/ 1615440 w 2164080"/>
              <a:gd name="connsiteY15" fmla="*/ 1581817 h 1604677"/>
              <a:gd name="connsiteX16" fmla="*/ 1737360 w 2164080"/>
              <a:gd name="connsiteY16" fmla="*/ 1543717 h 1604677"/>
              <a:gd name="connsiteX17" fmla="*/ 1828800 w 2164080"/>
              <a:gd name="connsiteY17" fmla="*/ 1597057 h 1604677"/>
              <a:gd name="connsiteX18" fmla="*/ 1973580 w 2164080"/>
              <a:gd name="connsiteY18" fmla="*/ 1574197 h 1604677"/>
              <a:gd name="connsiteX19" fmla="*/ 2164080 w 2164080"/>
              <a:gd name="connsiteY19"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1859280 w 2286000"/>
              <a:gd name="connsiteY16" fmla="*/ 1543717 h 1604677"/>
              <a:gd name="connsiteX17" fmla="*/ 1950720 w 2286000"/>
              <a:gd name="connsiteY17" fmla="*/ 1597057 h 1604677"/>
              <a:gd name="connsiteX18" fmla="*/ 2095500 w 2286000"/>
              <a:gd name="connsiteY18" fmla="*/ 1574197 h 1604677"/>
              <a:gd name="connsiteX19" fmla="*/ 2286000 w 2286000"/>
              <a:gd name="connsiteY19"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1950720 w 2286000"/>
              <a:gd name="connsiteY16" fmla="*/ 1597057 h 1604677"/>
              <a:gd name="connsiteX17" fmla="*/ 2095500 w 2286000"/>
              <a:gd name="connsiteY17" fmla="*/ 1574197 h 1604677"/>
              <a:gd name="connsiteX18" fmla="*/ 2286000 w 2286000"/>
              <a:gd name="connsiteY18"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2095500 w 2286000"/>
              <a:gd name="connsiteY16" fmla="*/ 1574197 h 1604677"/>
              <a:gd name="connsiteX17" fmla="*/ 2286000 w 2286000"/>
              <a:gd name="connsiteY17"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2286000 w 2286000"/>
              <a:gd name="connsiteY16" fmla="*/ 1604677 h 1604677"/>
              <a:gd name="connsiteX0" fmla="*/ 0 w 1737360"/>
              <a:gd name="connsiteY0" fmla="*/ 1604677 h 1604677"/>
              <a:gd name="connsiteX1" fmla="*/ 182880 w 1737360"/>
              <a:gd name="connsiteY1" fmla="*/ 1383697 h 1604677"/>
              <a:gd name="connsiteX2" fmla="*/ 289560 w 1737360"/>
              <a:gd name="connsiteY2" fmla="*/ 1414177 h 1604677"/>
              <a:gd name="connsiteX3" fmla="*/ 358140 w 1737360"/>
              <a:gd name="connsiteY3" fmla="*/ 1056037 h 1604677"/>
              <a:gd name="connsiteX4" fmla="*/ 403860 w 1737360"/>
              <a:gd name="connsiteY4" fmla="*/ 774097 h 1604677"/>
              <a:gd name="connsiteX5" fmla="*/ 472440 w 1737360"/>
              <a:gd name="connsiteY5" fmla="*/ 149257 h 1604677"/>
              <a:gd name="connsiteX6" fmla="*/ 556260 w 1737360"/>
              <a:gd name="connsiteY6" fmla="*/ 4477 h 1604677"/>
              <a:gd name="connsiteX7" fmla="*/ 609600 w 1737360"/>
              <a:gd name="connsiteY7" fmla="*/ 95917 h 1604677"/>
              <a:gd name="connsiteX8" fmla="*/ 723900 w 1737360"/>
              <a:gd name="connsiteY8" fmla="*/ 644557 h 1604677"/>
              <a:gd name="connsiteX9" fmla="*/ 906780 w 1737360"/>
              <a:gd name="connsiteY9" fmla="*/ 1017937 h 1604677"/>
              <a:gd name="connsiteX10" fmla="*/ 1203960 w 1737360"/>
              <a:gd name="connsiteY10" fmla="*/ 1414177 h 1604677"/>
              <a:gd name="connsiteX11" fmla="*/ 1295400 w 1737360"/>
              <a:gd name="connsiteY11" fmla="*/ 1368457 h 1604677"/>
              <a:gd name="connsiteX12" fmla="*/ 1409700 w 1737360"/>
              <a:gd name="connsiteY12" fmla="*/ 1490377 h 1604677"/>
              <a:gd name="connsiteX13" fmla="*/ 1516380 w 1737360"/>
              <a:gd name="connsiteY13" fmla="*/ 1551337 h 1604677"/>
              <a:gd name="connsiteX14" fmla="*/ 1653540 w 1737360"/>
              <a:gd name="connsiteY14" fmla="*/ 1528477 h 1604677"/>
              <a:gd name="connsiteX15" fmla="*/ 1737360 w 1737360"/>
              <a:gd name="connsiteY15" fmla="*/ 1581817 h 1604677"/>
              <a:gd name="connsiteX0" fmla="*/ 0 w 1775460"/>
              <a:gd name="connsiteY0" fmla="*/ 1604677 h 1612297"/>
              <a:gd name="connsiteX1" fmla="*/ 182880 w 1775460"/>
              <a:gd name="connsiteY1" fmla="*/ 1383697 h 1612297"/>
              <a:gd name="connsiteX2" fmla="*/ 289560 w 1775460"/>
              <a:gd name="connsiteY2" fmla="*/ 1414177 h 1612297"/>
              <a:gd name="connsiteX3" fmla="*/ 358140 w 1775460"/>
              <a:gd name="connsiteY3" fmla="*/ 1056037 h 1612297"/>
              <a:gd name="connsiteX4" fmla="*/ 403860 w 1775460"/>
              <a:gd name="connsiteY4" fmla="*/ 774097 h 1612297"/>
              <a:gd name="connsiteX5" fmla="*/ 472440 w 1775460"/>
              <a:gd name="connsiteY5" fmla="*/ 149257 h 1612297"/>
              <a:gd name="connsiteX6" fmla="*/ 556260 w 1775460"/>
              <a:gd name="connsiteY6" fmla="*/ 4477 h 1612297"/>
              <a:gd name="connsiteX7" fmla="*/ 609600 w 1775460"/>
              <a:gd name="connsiteY7" fmla="*/ 95917 h 1612297"/>
              <a:gd name="connsiteX8" fmla="*/ 723900 w 1775460"/>
              <a:gd name="connsiteY8" fmla="*/ 644557 h 1612297"/>
              <a:gd name="connsiteX9" fmla="*/ 906780 w 1775460"/>
              <a:gd name="connsiteY9" fmla="*/ 1017937 h 1612297"/>
              <a:gd name="connsiteX10" fmla="*/ 1203960 w 1775460"/>
              <a:gd name="connsiteY10" fmla="*/ 1414177 h 1612297"/>
              <a:gd name="connsiteX11" fmla="*/ 1295400 w 1775460"/>
              <a:gd name="connsiteY11" fmla="*/ 1368457 h 1612297"/>
              <a:gd name="connsiteX12" fmla="*/ 1409700 w 1775460"/>
              <a:gd name="connsiteY12" fmla="*/ 1490377 h 1612297"/>
              <a:gd name="connsiteX13" fmla="*/ 1516380 w 1775460"/>
              <a:gd name="connsiteY13" fmla="*/ 1551337 h 1612297"/>
              <a:gd name="connsiteX14" fmla="*/ 1653540 w 1775460"/>
              <a:gd name="connsiteY14" fmla="*/ 1528477 h 1612297"/>
              <a:gd name="connsiteX15" fmla="*/ 1775460 w 1775460"/>
              <a:gd name="connsiteY15" fmla="*/ 1612297 h 16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5460" h="1612297">
                <a:moveTo>
                  <a:pt x="0" y="1604677"/>
                </a:moveTo>
                <a:cubicBezTo>
                  <a:pt x="27940" y="1569117"/>
                  <a:pt x="134620" y="1415447"/>
                  <a:pt x="182880" y="1383697"/>
                </a:cubicBezTo>
                <a:cubicBezTo>
                  <a:pt x="231140" y="1351947"/>
                  <a:pt x="260350" y="1468787"/>
                  <a:pt x="289560" y="1414177"/>
                </a:cubicBezTo>
                <a:cubicBezTo>
                  <a:pt x="318770" y="1359567"/>
                  <a:pt x="339090" y="1162717"/>
                  <a:pt x="358140" y="1056037"/>
                </a:cubicBezTo>
                <a:cubicBezTo>
                  <a:pt x="377190" y="949357"/>
                  <a:pt x="384810" y="925227"/>
                  <a:pt x="403860" y="774097"/>
                </a:cubicBezTo>
                <a:cubicBezTo>
                  <a:pt x="422910" y="622967"/>
                  <a:pt x="447040" y="277527"/>
                  <a:pt x="472440" y="149257"/>
                </a:cubicBezTo>
                <a:cubicBezTo>
                  <a:pt x="497840" y="20987"/>
                  <a:pt x="533400" y="13367"/>
                  <a:pt x="556260" y="4477"/>
                </a:cubicBezTo>
                <a:cubicBezTo>
                  <a:pt x="579120" y="-4413"/>
                  <a:pt x="581660" y="-10763"/>
                  <a:pt x="609600" y="95917"/>
                </a:cubicBezTo>
                <a:cubicBezTo>
                  <a:pt x="637540" y="202597"/>
                  <a:pt x="674370" y="490887"/>
                  <a:pt x="723900" y="644557"/>
                </a:cubicBezTo>
                <a:cubicBezTo>
                  <a:pt x="773430" y="798227"/>
                  <a:pt x="826770" y="889667"/>
                  <a:pt x="906780" y="1017937"/>
                </a:cubicBezTo>
                <a:cubicBezTo>
                  <a:pt x="986790" y="1146207"/>
                  <a:pt x="1139190" y="1355757"/>
                  <a:pt x="1203960" y="1414177"/>
                </a:cubicBezTo>
                <a:cubicBezTo>
                  <a:pt x="1268730" y="1472597"/>
                  <a:pt x="1261110" y="1355757"/>
                  <a:pt x="1295400" y="1368457"/>
                </a:cubicBezTo>
                <a:cubicBezTo>
                  <a:pt x="1329690" y="1381157"/>
                  <a:pt x="1372870" y="1459897"/>
                  <a:pt x="1409700" y="1490377"/>
                </a:cubicBezTo>
                <a:cubicBezTo>
                  <a:pt x="1446530" y="1520857"/>
                  <a:pt x="1475740" y="1544987"/>
                  <a:pt x="1516380" y="1551337"/>
                </a:cubicBezTo>
                <a:cubicBezTo>
                  <a:pt x="1557020" y="1557687"/>
                  <a:pt x="1610360" y="1518317"/>
                  <a:pt x="1653540" y="1528477"/>
                </a:cubicBezTo>
                <a:cubicBezTo>
                  <a:pt x="1696720" y="1538637"/>
                  <a:pt x="1670050" y="1599597"/>
                  <a:pt x="1775460" y="1612297"/>
                </a:cubicBezTo>
              </a:path>
            </a:pathLst>
          </a:custGeom>
          <a:solidFill>
            <a:srgbClr val="0CB458">
              <a:alpha val="2392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B3DF06BF-0995-42EE-B51F-0BB5D75AA94B}"/>
              </a:ext>
            </a:extLst>
          </p:cNvPr>
          <p:cNvSpPr/>
          <p:nvPr/>
        </p:nvSpPr>
        <p:spPr>
          <a:xfrm>
            <a:off x="5485804" y="2421072"/>
            <a:ext cx="6323379" cy="3647434"/>
          </a:xfrm>
          <a:custGeom>
            <a:avLst/>
            <a:gdLst>
              <a:gd name="connsiteX0" fmla="*/ 0 w 8191500"/>
              <a:gd name="connsiteY0" fmla="*/ 1611588 h 1631267"/>
              <a:gd name="connsiteX1" fmla="*/ 2238375 w 8191500"/>
              <a:gd name="connsiteY1" fmla="*/ 1630638 h 1631267"/>
              <a:gd name="connsiteX2" fmla="*/ 2447925 w 8191500"/>
              <a:gd name="connsiteY2" fmla="*/ 1611588 h 1631267"/>
              <a:gd name="connsiteX3" fmla="*/ 2724150 w 8191500"/>
              <a:gd name="connsiteY3" fmla="*/ 1630638 h 1631267"/>
              <a:gd name="connsiteX4" fmla="*/ 2962275 w 8191500"/>
              <a:gd name="connsiteY4" fmla="*/ 1583013 h 1631267"/>
              <a:gd name="connsiteX5" fmla="*/ 3476625 w 8191500"/>
              <a:gd name="connsiteY5" fmla="*/ 1621113 h 1631267"/>
              <a:gd name="connsiteX6" fmla="*/ 3886200 w 8191500"/>
              <a:gd name="connsiteY6" fmla="*/ 1563963 h 1631267"/>
              <a:gd name="connsiteX7" fmla="*/ 4000500 w 8191500"/>
              <a:gd name="connsiteY7" fmla="*/ 1535388 h 1631267"/>
              <a:gd name="connsiteX8" fmla="*/ 4086225 w 8191500"/>
              <a:gd name="connsiteY8" fmla="*/ 1392513 h 1631267"/>
              <a:gd name="connsiteX9" fmla="*/ 4152900 w 8191500"/>
              <a:gd name="connsiteY9" fmla="*/ 1354413 h 1631267"/>
              <a:gd name="connsiteX10" fmla="*/ 4295775 w 8191500"/>
              <a:gd name="connsiteY10" fmla="*/ 1468713 h 1631267"/>
              <a:gd name="connsiteX11" fmla="*/ 4419600 w 8191500"/>
              <a:gd name="connsiteY11" fmla="*/ 1535388 h 1631267"/>
              <a:gd name="connsiteX12" fmla="*/ 4591050 w 8191500"/>
              <a:gd name="connsiteY12" fmla="*/ 1525863 h 1631267"/>
              <a:gd name="connsiteX13" fmla="*/ 4724400 w 8191500"/>
              <a:gd name="connsiteY13" fmla="*/ 1525863 h 1631267"/>
              <a:gd name="connsiteX14" fmla="*/ 4924425 w 8191500"/>
              <a:gd name="connsiteY14" fmla="*/ 1392513 h 1631267"/>
              <a:gd name="connsiteX15" fmla="*/ 5067300 w 8191500"/>
              <a:gd name="connsiteY15" fmla="*/ 1325838 h 1631267"/>
              <a:gd name="connsiteX16" fmla="*/ 5181600 w 8191500"/>
              <a:gd name="connsiteY16" fmla="*/ 1306788 h 1631267"/>
              <a:gd name="connsiteX17" fmla="*/ 5248275 w 8191500"/>
              <a:gd name="connsiteY17" fmla="*/ 1202013 h 1631267"/>
              <a:gd name="connsiteX18" fmla="*/ 5372100 w 8191500"/>
              <a:gd name="connsiteY18" fmla="*/ 1192488 h 1631267"/>
              <a:gd name="connsiteX19" fmla="*/ 5448300 w 8191500"/>
              <a:gd name="connsiteY19" fmla="*/ 1163913 h 1631267"/>
              <a:gd name="connsiteX20" fmla="*/ 5534025 w 8191500"/>
              <a:gd name="connsiteY20" fmla="*/ 1354413 h 1631267"/>
              <a:gd name="connsiteX21" fmla="*/ 5629275 w 8191500"/>
              <a:gd name="connsiteY21" fmla="*/ 1421088 h 1631267"/>
              <a:gd name="connsiteX22" fmla="*/ 5724525 w 8191500"/>
              <a:gd name="connsiteY22" fmla="*/ 1392513 h 1631267"/>
              <a:gd name="connsiteX23" fmla="*/ 5810250 w 8191500"/>
              <a:gd name="connsiteY23" fmla="*/ 1040088 h 1631267"/>
              <a:gd name="connsiteX24" fmla="*/ 5886450 w 8191500"/>
              <a:gd name="connsiteY24" fmla="*/ 1078188 h 1631267"/>
              <a:gd name="connsiteX25" fmla="*/ 6172200 w 8191500"/>
              <a:gd name="connsiteY25" fmla="*/ 620988 h 1631267"/>
              <a:gd name="connsiteX26" fmla="*/ 6267450 w 8191500"/>
              <a:gd name="connsiteY26" fmla="*/ 249513 h 1631267"/>
              <a:gd name="connsiteX27" fmla="*/ 6353175 w 8191500"/>
              <a:gd name="connsiteY27" fmla="*/ 554313 h 1631267"/>
              <a:gd name="connsiteX28" fmla="*/ 6467475 w 8191500"/>
              <a:gd name="connsiteY28" fmla="*/ 725763 h 1631267"/>
              <a:gd name="connsiteX29" fmla="*/ 6496050 w 8191500"/>
              <a:gd name="connsiteY29" fmla="*/ 401913 h 1631267"/>
              <a:gd name="connsiteX30" fmla="*/ 6543675 w 8191500"/>
              <a:gd name="connsiteY30" fmla="*/ 11388 h 1631267"/>
              <a:gd name="connsiteX31" fmla="*/ 6638925 w 8191500"/>
              <a:gd name="connsiteY31" fmla="*/ 125688 h 1631267"/>
              <a:gd name="connsiteX32" fmla="*/ 6705600 w 8191500"/>
              <a:gd name="connsiteY32" fmla="*/ 344763 h 1631267"/>
              <a:gd name="connsiteX33" fmla="*/ 6800850 w 8191500"/>
              <a:gd name="connsiteY33" fmla="*/ 49488 h 1631267"/>
              <a:gd name="connsiteX34" fmla="*/ 6886575 w 8191500"/>
              <a:gd name="connsiteY34" fmla="*/ 30438 h 1631267"/>
              <a:gd name="connsiteX35" fmla="*/ 7000875 w 8191500"/>
              <a:gd name="connsiteY35" fmla="*/ 116163 h 1631267"/>
              <a:gd name="connsiteX36" fmla="*/ 7077075 w 8191500"/>
              <a:gd name="connsiteY36" fmla="*/ 487638 h 1631267"/>
              <a:gd name="connsiteX37" fmla="*/ 7200900 w 8191500"/>
              <a:gd name="connsiteY37" fmla="*/ 630513 h 1631267"/>
              <a:gd name="connsiteX38" fmla="*/ 7277100 w 8191500"/>
              <a:gd name="connsiteY38" fmla="*/ 573363 h 1631267"/>
              <a:gd name="connsiteX39" fmla="*/ 7362825 w 8191500"/>
              <a:gd name="connsiteY39" fmla="*/ 849588 h 1631267"/>
              <a:gd name="connsiteX40" fmla="*/ 7467600 w 8191500"/>
              <a:gd name="connsiteY40" fmla="*/ 954363 h 1631267"/>
              <a:gd name="connsiteX41" fmla="*/ 7572375 w 8191500"/>
              <a:gd name="connsiteY41" fmla="*/ 1001988 h 1631267"/>
              <a:gd name="connsiteX42" fmla="*/ 7753350 w 8191500"/>
              <a:gd name="connsiteY42" fmla="*/ 1335363 h 1631267"/>
              <a:gd name="connsiteX43" fmla="*/ 7810500 w 8191500"/>
              <a:gd name="connsiteY43" fmla="*/ 1373463 h 1631267"/>
              <a:gd name="connsiteX44" fmla="*/ 7886700 w 8191500"/>
              <a:gd name="connsiteY44" fmla="*/ 1382988 h 1631267"/>
              <a:gd name="connsiteX45" fmla="*/ 8001000 w 8191500"/>
              <a:gd name="connsiteY45" fmla="*/ 1459188 h 1631267"/>
              <a:gd name="connsiteX46" fmla="*/ 8105775 w 8191500"/>
              <a:gd name="connsiteY46" fmla="*/ 1392513 h 1631267"/>
              <a:gd name="connsiteX47" fmla="*/ 8191500 w 8191500"/>
              <a:gd name="connsiteY47" fmla="*/ 1468713 h 1631267"/>
              <a:gd name="connsiteX0" fmla="*/ 0 w 8191500"/>
              <a:gd name="connsiteY0" fmla="*/ 1611588 h 1630638"/>
              <a:gd name="connsiteX1" fmla="*/ 2238375 w 8191500"/>
              <a:gd name="connsiteY1" fmla="*/ 1630638 h 1630638"/>
              <a:gd name="connsiteX2" fmla="*/ 2447925 w 8191500"/>
              <a:gd name="connsiteY2" fmla="*/ 1611588 h 1630638"/>
              <a:gd name="connsiteX3" fmla="*/ 2724150 w 8191500"/>
              <a:gd name="connsiteY3" fmla="*/ 1630638 h 1630638"/>
              <a:gd name="connsiteX4" fmla="*/ 3476625 w 8191500"/>
              <a:gd name="connsiteY4" fmla="*/ 1621113 h 1630638"/>
              <a:gd name="connsiteX5" fmla="*/ 3886200 w 8191500"/>
              <a:gd name="connsiteY5" fmla="*/ 1563963 h 1630638"/>
              <a:gd name="connsiteX6" fmla="*/ 4000500 w 8191500"/>
              <a:gd name="connsiteY6" fmla="*/ 1535388 h 1630638"/>
              <a:gd name="connsiteX7" fmla="*/ 4086225 w 8191500"/>
              <a:gd name="connsiteY7" fmla="*/ 1392513 h 1630638"/>
              <a:gd name="connsiteX8" fmla="*/ 4152900 w 8191500"/>
              <a:gd name="connsiteY8" fmla="*/ 1354413 h 1630638"/>
              <a:gd name="connsiteX9" fmla="*/ 4295775 w 8191500"/>
              <a:gd name="connsiteY9" fmla="*/ 1468713 h 1630638"/>
              <a:gd name="connsiteX10" fmla="*/ 4419600 w 8191500"/>
              <a:gd name="connsiteY10" fmla="*/ 1535388 h 1630638"/>
              <a:gd name="connsiteX11" fmla="*/ 4591050 w 8191500"/>
              <a:gd name="connsiteY11" fmla="*/ 1525863 h 1630638"/>
              <a:gd name="connsiteX12" fmla="*/ 4724400 w 8191500"/>
              <a:gd name="connsiteY12" fmla="*/ 1525863 h 1630638"/>
              <a:gd name="connsiteX13" fmla="*/ 4924425 w 8191500"/>
              <a:gd name="connsiteY13" fmla="*/ 1392513 h 1630638"/>
              <a:gd name="connsiteX14" fmla="*/ 5067300 w 8191500"/>
              <a:gd name="connsiteY14" fmla="*/ 1325838 h 1630638"/>
              <a:gd name="connsiteX15" fmla="*/ 5181600 w 8191500"/>
              <a:gd name="connsiteY15" fmla="*/ 1306788 h 1630638"/>
              <a:gd name="connsiteX16" fmla="*/ 5248275 w 8191500"/>
              <a:gd name="connsiteY16" fmla="*/ 1202013 h 1630638"/>
              <a:gd name="connsiteX17" fmla="*/ 5372100 w 8191500"/>
              <a:gd name="connsiteY17" fmla="*/ 1192488 h 1630638"/>
              <a:gd name="connsiteX18" fmla="*/ 5448300 w 8191500"/>
              <a:gd name="connsiteY18" fmla="*/ 1163913 h 1630638"/>
              <a:gd name="connsiteX19" fmla="*/ 5534025 w 8191500"/>
              <a:gd name="connsiteY19" fmla="*/ 1354413 h 1630638"/>
              <a:gd name="connsiteX20" fmla="*/ 5629275 w 8191500"/>
              <a:gd name="connsiteY20" fmla="*/ 1421088 h 1630638"/>
              <a:gd name="connsiteX21" fmla="*/ 5724525 w 8191500"/>
              <a:gd name="connsiteY21" fmla="*/ 1392513 h 1630638"/>
              <a:gd name="connsiteX22" fmla="*/ 5810250 w 8191500"/>
              <a:gd name="connsiteY22" fmla="*/ 1040088 h 1630638"/>
              <a:gd name="connsiteX23" fmla="*/ 5886450 w 8191500"/>
              <a:gd name="connsiteY23" fmla="*/ 1078188 h 1630638"/>
              <a:gd name="connsiteX24" fmla="*/ 6172200 w 8191500"/>
              <a:gd name="connsiteY24" fmla="*/ 620988 h 1630638"/>
              <a:gd name="connsiteX25" fmla="*/ 6267450 w 8191500"/>
              <a:gd name="connsiteY25" fmla="*/ 249513 h 1630638"/>
              <a:gd name="connsiteX26" fmla="*/ 6353175 w 8191500"/>
              <a:gd name="connsiteY26" fmla="*/ 554313 h 1630638"/>
              <a:gd name="connsiteX27" fmla="*/ 6467475 w 8191500"/>
              <a:gd name="connsiteY27" fmla="*/ 725763 h 1630638"/>
              <a:gd name="connsiteX28" fmla="*/ 6496050 w 8191500"/>
              <a:gd name="connsiteY28" fmla="*/ 401913 h 1630638"/>
              <a:gd name="connsiteX29" fmla="*/ 6543675 w 8191500"/>
              <a:gd name="connsiteY29" fmla="*/ 11388 h 1630638"/>
              <a:gd name="connsiteX30" fmla="*/ 6638925 w 8191500"/>
              <a:gd name="connsiteY30" fmla="*/ 125688 h 1630638"/>
              <a:gd name="connsiteX31" fmla="*/ 6705600 w 8191500"/>
              <a:gd name="connsiteY31" fmla="*/ 344763 h 1630638"/>
              <a:gd name="connsiteX32" fmla="*/ 6800850 w 8191500"/>
              <a:gd name="connsiteY32" fmla="*/ 49488 h 1630638"/>
              <a:gd name="connsiteX33" fmla="*/ 6886575 w 8191500"/>
              <a:gd name="connsiteY33" fmla="*/ 30438 h 1630638"/>
              <a:gd name="connsiteX34" fmla="*/ 7000875 w 8191500"/>
              <a:gd name="connsiteY34" fmla="*/ 116163 h 1630638"/>
              <a:gd name="connsiteX35" fmla="*/ 7077075 w 8191500"/>
              <a:gd name="connsiteY35" fmla="*/ 487638 h 1630638"/>
              <a:gd name="connsiteX36" fmla="*/ 7200900 w 8191500"/>
              <a:gd name="connsiteY36" fmla="*/ 630513 h 1630638"/>
              <a:gd name="connsiteX37" fmla="*/ 7277100 w 8191500"/>
              <a:gd name="connsiteY37" fmla="*/ 573363 h 1630638"/>
              <a:gd name="connsiteX38" fmla="*/ 7362825 w 8191500"/>
              <a:gd name="connsiteY38" fmla="*/ 849588 h 1630638"/>
              <a:gd name="connsiteX39" fmla="*/ 7467600 w 8191500"/>
              <a:gd name="connsiteY39" fmla="*/ 954363 h 1630638"/>
              <a:gd name="connsiteX40" fmla="*/ 7572375 w 8191500"/>
              <a:gd name="connsiteY40" fmla="*/ 1001988 h 1630638"/>
              <a:gd name="connsiteX41" fmla="*/ 7753350 w 8191500"/>
              <a:gd name="connsiteY41" fmla="*/ 1335363 h 1630638"/>
              <a:gd name="connsiteX42" fmla="*/ 7810500 w 8191500"/>
              <a:gd name="connsiteY42" fmla="*/ 1373463 h 1630638"/>
              <a:gd name="connsiteX43" fmla="*/ 7886700 w 8191500"/>
              <a:gd name="connsiteY43" fmla="*/ 1382988 h 1630638"/>
              <a:gd name="connsiteX44" fmla="*/ 8001000 w 8191500"/>
              <a:gd name="connsiteY44" fmla="*/ 1459188 h 1630638"/>
              <a:gd name="connsiteX45" fmla="*/ 8105775 w 8191500"/>
              <a:gd name="connsiteY45" fmla="*/ 1392513 h 1630638"/>
              <a:gd name="connsiteX46" fmla="*/ 8191500 w 8191500"/>
              <a:gd name="connsiteY46" fmla="*/ 1468713 h 1630638"/>
              <a:gd name="connsiteX0" fmla="*/ 0 w 8191500"/>
              <a:gd name="connsiteY0" fmla="*/ 1611588 h 1630638"/>
              <a:gd name="connsiteX1" fmla="*/ 2238375 w 8191500"/>
              <a:gd name="connsiteY1" fmla="*/ 1630638 h 1630638"/>
              <a:gd name="connsiteX2" fmla="*/ 2447925 w 8191500"/>
              <a:gd name="connsiteY2" fmla="*/ 1611588 h 1630638"/>
              <a:gd name="connsiteX3" fmla="*/ 3476625 w 8191500"/>
              <a:gd name="connsiteY3" fmla="*/ 1621113 h 1630638"/>
              <a:gd name="connsiteX4" fmla="*/ 3886200 w 8191500"/>
              <a:gd name="connsiteY4" fmla="*/ 1563963 h 1630638"/>
              <a:gd name="connsiteX5" fmla="*/ 4000500 w 8191500"/>
              <a:gd name="connsiteY5" fmla="*/ 1535388 h 1630638"/>
              <a:gd name="connsiteX6" fmla="*/ 4086225 w 8191500"/>
              <a:gd name="connsiteY6" fmla="*/ 1392513 h 1630638"/>
              <a:gd name="connsiteX7" fmla="*/ 4152900 w 8191500"/>
              <a:gd name="connsiteY7" fmla="*/ 1354413 h 1630638"/>
              <a:gd name="connsiteX8" fmla="*/ 4295775 w 8191500"/>
              <a:gd name="connsiteY8" fmla="*/ 1468713 h 1630638"/>
              <a:gd name="connsiteX9" fmla="*/ 4419600 w 8191500"/>
              <a:gd name="connsiteY9" fmla="*/ 1535388 h 1630638"/>
              <a:gd name="connsiteX10" fmla="*/ 4591050 w 8191500"/>
              <a:gd name="connsiteY10" fmla="*/ 1525863 h 1630638"/>
              <a:gd name="connsiteX11" fmla="*/ 4724400 w 8191500"/>
              <a:gd name="connsiteY11" fmla="*/ 1525863 h 1630638"/>
              <a:gd name="connsiteX12" fmla="*/ 4924425 w 8191500"/>
              <a:gd name="connsiteY12" fmla="*/ 1392513 h 1630638"/>
              <a:gd name="connsiteX13" fmla="*/ 5067300 w 8191500"/>
              <a:gd name="connsiteY13" fmla="*/ 1325838 h 1630638"/>
              <a:gd name="connsiteX14" fmla="*/ 5181600 w 8191500"/>
              <a:gd name="connsiteY14" fmla="*/ 1306788 h 1630638"/>
              <a:gd name="connsiteX15" fmla="*/ 5248275 w 8191500"/>
              <a:gd name="connsiteY15" fmla="*/ 1202013 h 1630638"/>
              <a:gd name="connsiteX16" fmla="*/ 5372100 w 8191500"/>
              <a:gd name="connsiteY16" fmla="*/ 1192488 h 1630638"/>
              <a:gd name="connsiteX17" fmla="*/ 5448300 w 8191500"/>
              <a:gd name="connsiteY17" fmla="*/ 1163913 h 1630638"/>
              <a:gd name="connsiteX18" fmla="*/ 5534025 w 8191500"/>
              <a:gd name="connsiteY18" fmla="*/ 1354413 h 1630638"/>
              <a:gd name="connsiteX19" fmla="*/ 5629275 w 8191500"/>
              <a:gd name="connsiteY19" fmla="*/ 1421088 h 1630638"/>
              <a:gd name="connsiteX20" fmla="*/ 5724525 w 8191500"/>
              <a:gd name="connsiteY20" fmla="*/ 1392513 h 1630638"/>
              <a:gd name="connsiteX21" fmla="*/ 5810250 w 8191500"/>
              <a:gd name="connsiteY21" fmla="*/ 1040088 h 1630638"/>
              <a:gd name="connsiteX22" fmla="*/ 5886450 w 8191500"/>
              <a:gd name="connsiteY22" fmla="*/ 1078188 h 1630638"/>
              <a:gd name="connsiteX23" fmla="*/ 6172200 w 8191500"/>
              <a:gd name="connsiteY23" fmla="*/ 620988 h 1630638"/>
              <a:gd name="connsiteX24" fmla="*/ 6267450 w 8191500"/>
              <a:gd name="connsiteY24" fmla="*/ 249513 h 1630638"/>
              <a:gd name="connsiteX25" fmla="*/ 6353175 w 8191500"/>
              <a:gd name="connsiteY25" fmla="*/ 554313 h 1630638"/>
              <a:gd name="connsiteX26" fmla="*/ 6467475 w 8191500"/>
              <a:gd name="connsiteY26" fmla="*/ 725763 h 1630638"/>
              <a:gd name="connsiteX27" fmla="*/ 6496050 w 8191500"/>
              <a:gd name="connsiteY27" fmla="*/ 401913 h 1630638"/>
              <a:gd name="connsiteX28" fmla="*/ 6543675 w 8191500"/>
              <a:gd name="connsiteY28" fmla="*/ 11388 h 1630638"/>
              <a:gd name="connsiteX29" fmla="*/ 6638925 w 8191500"/>
              <a:gd name="connsiteY29" fmla="*/ 125688 h 1630638"/>
              <a:gd name="connsiteX30" fmla="*/ 6705600 w 8191500"/>
              <a:gd name="connsiteY30" fmla="*/ 344763 h 1630638"/>
              <a:gd name="connsiteX31" fmla="*/ 6800850 w 8191500"/>
              <a:gd name="connsiteY31" fmla="*/ 49488 h 1630638"/>
              <a:gd name="connsiteX32" fmla="*/ 6886575 w 8191500"/>
              <a:gd name="connsiteY32" fmla="*/ 30438 h 1630638"/>
              <a:gd name="connsiteX33" fmla="*/ 7000875 w 8191500"/>
              <a:gd name="connsiteY33" fmla="*/ 116163 h 1630638"/>
              <a:gd name="connsiteX34" fmla="*/ 7077075 w 8191500"/>
              <a:gd name="connsiteY34" fmla="*/ 487638 h 1630638"/>
              <a:gd name="connsiteX35" fmla="*/ 7200900 w 8191500"/>
              <a:gd name="connsiteY35" fmla="*/ 630513 h 1630638"/>
              <a:gd name="connsiteX36" fmla="*/ 7277100 w 8191500"/>
              <a:gd name="connsiteY36" fmla="*/ 573363 h 1630638"/>
              <a:gd name="connsiteX37" fmla="*/ 7362825 w 8191500"/>
              <a:gd name="connsiteY37" fmla="*/ 849588 h 1630638"/>
              <a:gd name="connsiteX38" fmla="*/ 7467600 w 8191500"/>
              <a:gd name="connsiteY38" fmla="*/ 954363 h 1630638"/>
              <a:gd name="connsiteX39" fmla="*/ 7572375 w 8191500"/>
              <a:gd name="connsiteY39" fmla="*/ 1001988 h 1630638"/>
              <a:gd name="connsiteX40" fmla="*/ 7753350 w 8191500"/>
              <a:gd name="connsiteY40" fmla="*/ 1335363 h 1630638"/>
              <a:gd name="connsiteX41" fmla="*/ 7810500 w 8191500"/>
              <a:gd name="connsiteY41" fmla="*/ 1373463 h 1630638"/>
              <a:gd name="connsiteX42" fmla="*/ 7886700 w 8191500"/>
              <a:gd name="connsiteY42" fmla="*/ 1382988 h 1630638"/>
              <a:gd name="connsiteX43" fmla="*/ 8001000 w 8191500"/>
              <a:gd name="connsiteY43" fmla="*/ 1459188 h 1630638"/>
              <a:gd name="connsiteX44" fmla="*/ 8105775 w 8191500"/>
              <a:gd name="connsiteY44" fmla="*/ 1392513 h 1630638"/>
              <a:gd name="connsiteX45" fmla="*/ 8191500 w 8191500"/>
              <a:gd name="connsiteY45" fmla="*/ 1468713 h 1630638"/>
              <a:gd name="connsiteX0" fmla="*/ 0 w 8191500"/>
              <a:gd name="connsiteY0" fmla="*/ 1611588 h 1630638"/>
              <a:gd name="connsiteX1" fmla="*/ 2238375 w 8191500"/>
              <a:gd name="connsiteY1" fmla="*/ 1630638 h 1630638"/>
              <a:gd name="connsiteX2" fmla="*/ 3476625 w 8191500"/>
              <a:gd name="connsiteY2" fmla="*/ 1621113 h 1630638"/>
              <a:gd name="connsiteX3" fmla="*/ 3886200 w 8191500"/>
              <a:gd name="connsiteY3" fmla="*/ 1563963 h 1630638"/>
              <a:gd name="connsiteX4" fmla="*/ 4000500 w 8191500"/>
              <a:gd name="connsiteY4" fmla="*/ 1535388 h 1630638"/>
              <a:gd name="connsiteX5" fmla="*/ 4086225 w 8191500"/>
              <a:gd name="connsiteY5" fmla="*/ 1392513 h 1630638"/>
              <a:gd name="connsiteX6" fmla="*/ 4152900 w 8191500"/>
              <a:gd name="connsiteY6" fmla="*/ 1354413 h 1630638"/>
              <a:gd name="connsiteX7" fmla="*/ 4295775 w 8191500"/>
              <a:gd name="connsiteY7" fmla="*/ 1468713 h 1630638"/>
              <a:gd name="connsiteX8" fmla="*/ 4419600 w 8191500"/>
              <a:gd name="connsiteY8" fmla="*/ 1535388 h 1630638"/>
              <a:gd name="connsiteX9" fmla="*/ 4591050 w 8191500"/>
              <a:gd name="connsiteY9" fmla="*/ 1525863 h 1630638"/>
              <a:gd name="connsiteX10" fmla="*/ 4724400 w 8191500"/>
              <a:gd name="connsiteY10" fmla="*/ 1525863 h 1630638"/>
              <a:gd name="connsiteX11" fmla="*/ 4924425 w 8191500"/>
              <a:gd name="connsiteY11" fmla="*/ 1392513 h 1630638"/>
              <a:gd name="connsiteX12" fmla="*/ 5067300 w 8191500"/>
              <a:gd name="connsiteY12" fmla="*/ 1325838 h 1630638"/>
              <a:gd name="connsiteX13" fmla="*/ 5181600 w 8191500"/>
              <a:gd name="connsiteY13" fmla="*/ 1306788 h 1630638"/>
              <a:gd name="connsiteX14" fmla="*/ 5248275 w 8191500"/>
              <a:gd name="connsiteY14" fmla="*/ 1202013 h 1630638"/>
              <a:gd name="connsiteX15" fmla="*/ 5372100 w 8191500"/>
              <a:gd name="connsiteY15" fmla="*/ 1192488 h 1630638"/>
              <a:gd name="connsiteX16" fmla="*/ 5448300 w 8191500"/>
              <a:gd name="connsiteY16" fmla="*/ 1163913 h 1630638"/>
              <a:gd name="connsiteX17" fmla="*/ 5534025 w 8191500"/>
              <a:gd name="connsiteY17" fmla="*/ 1354413 h 1630638"/>
              <a:gd name="connsiteX18" fmla="*/ 5629275 w 8191500"/>
              <a:gd name="connsiteY18" fmla="*/ 1421088 h 1630638"/>
              <a:gd name="connsiteX19" fmla="*/ 5724525 w 8191500"/>
              <a:gd name="connsiteY19" fmla="*/ 1392513 h 1630638"/>
              <a:gd name="connsiteX20" fmla="*/ 5810250 w 8191500"/>
              <a:gd name="connsiteY20" fmla="*/ 1040088 h 1630638"/>
              <a:gd name="connsiteX21" fmla="*/ 5886450 w 8191500"/>
              <a:gd name="connsiteY21" fmla="*/ 1078188 h 1630638"/>
              <a:gd name="connsiteX22" fmla="*/ 6172200 w 8191500"/>
              <a:gd name="connsiteY22" fmla="*/ 620988 h 1630638"/>
              <a:gd name="connsiteX23" fmla="*/ 6267450 w 8191500"/>
              <a:gd name="connsiteY23" fmla="*/ 249513 h 1630638"/>
              <a:gd name="connsiteX24" fmla="*/ 6353175 w 8191500"/>
              <a:gd name="connsiteY24" fmla="*/ 554313 h 1630638"/>
              <a:gd name="connsiteX25" fmla="*/ 6467475 w 8191500"/>
              <a:gd name="connsiteY25" fmla="*/ 725763 h 1630638"/>
              <a:gd name="connsiteX26" fmla="*/ 6496050 w 8191500"/>
              <a:gd name="connsiteY26" fmla="*/ 401913 h 1630638"/>
              <a:gd name="connsiteX27" fmla="*/ 6543675 w 8191500"/>
              <a:gd name="connsiteY27" fmla="*/ 11388 h 1630638"/>
              <a:gd name="connsiteX28" fmla="*/ 6638925 w 8191500"/>
              <a:gd name="connsiteY28" fmla="*/ 125688 h 1630638"/>
              <a:gd name="connsiteX29" fmla="*/ 6705600 w 8191500"/>
              <a:gd name="connsiteY29" fmla="*/ 344763 h 1630638"/>
              <a:gd name="connsiteX30" fmla="*/ 6800850 w 8191500"/>
              <a:gd name="connsiteY30" fmla="*/ 49488 h 1630638"/>
              <a:gd name="connsiteX31" fmla="*/ 6886575 w 8191500"/>
              <a:gd name="connsiteY31" fmla="*/ 30438 h 1630638"/>
              <a:gd name="connsiteX32" fmla="*/ 7000875 w 8191500"/>
              <a:gd name="connsiteY32" fmla="*/ 116163 h 1630638"/>
              <a:gd name="connsiteX33" fmla="*/ 7077075 w 8191500"/>
              <a:gd name="connsiteY33" fmla="*/ 487638 h 1630638"/>
              <a:gd name="connsiteX34" fmla="*/ 7200900 w 8191500"/>
              <a:gd name="connsiteY34" fmla="*/ 630513 h 1630638"/>
              <a:gd name="connsiteX35" fmla="*/ 7277100 w 8191500"/>
              <a:gd name="connsiteY35" fmla="*/ 573363 h 1630638"/>
              <a:gd name="connsiteX36" fmla="*/ 7362825 w 8191500"/>
              <a:gd name="connsiteY36" fmla="*/ 849588 h 1630638"/>
              <a:gd name="connsiteX37" fmla="*/ 7467600 w 8191500"/>
              <a:gd name="connsiteY37" fmla="*/ 954363 h 1630638"/>
              <a:gd name="connsiteX38" fmla="*/ 7572375 w 8191500"/>
              <a:gd name="connsiteY38" fmla="*/ 1001988 h 1630638"/>
              <a:gd name="connsiteX39" fmla="*/ 7753350 w 8191500"/>
              <a:gd name="connsiteY39" fmla="*/ 1335363 h 1630638"/>
              <a:gd name="connsiteX40" fmla="*/ 7810500 w 8191500"/>
              <a:gd name="connsiteY40" fmla="*/ 1373463 h 1630638"/>
              <a:gd name="connsiteX41" fmla="*/ 7886700 w 8191500"/>
              <a:gd name="connsiteY41" fmla="*/ 1382988 h 1630638"/>
              <a:gd name="connsiteX42" fmla="*/ 8001000 w 8191500"/>
              <a:gd name="connsiteY42" fmla="*/ 1459188 h 1630638"/>
              <a:gd name="connsiteX43" fmla="*/ 8105775 w 8191500"/>
              <a:gd name="connsiteY43" fmla="*/ 1392513 h 1630638"/>
              <a:gd name="connsiteX44" fmla="*/ 8191500 w 8191500"/>
              <a:gd name="connsiteY44" fmla="*/ 1468713 h 1630638"/>
              <a:gd name="connsiteX0" fmla="*/ 0 w 8191500"/>
              <a:gd name="connsiteY0" fmla="*/ 1611588 h 1621113"/>
              <a:gd name="connsiteX1" fmla="*/ 3476625 w 8191500"/>
              <a:gd name="connsiteY1" fmla="*/ 1621113 h 1621113"/>
              <a:gd name="connsiteX2" fmla="*/ 3886200 w 8191500"/>
              <a:gd name="connsiteY2" fmla="*/ 1563963 h 1621113"/>
              <a:gd name="connsiteX3" fmla="*/ 4000500 w 8191500"/>
              <a:gd name="connsiteY3" fmla="*/ 1535388 h 1621113"/>
              <a:gd name="connsiteX4" fmla="*/ 4086225 w 8191500"/>
              <a:gd name="connsiteY4" fmla="*/ 1392513 h 1621113"/>
              <a:gd name="connsiteX5" fmla="*/ 4152900 w 8191500"/>
              <a:gd name="connsiteY5" fmla="*/ 1354413 h 1621113"/>
              <a:gd name="connsiteX6" fmla="*/ 4295775 w 8191500"/>
              <a:gd name="connsiteY6" fmla="*/ 1468713 h 1621113"/>
              <a:gd name="connsiteX7" fmla="*/ 4419600 w 8191500"/>
              <a:gd name="connsiteY7" fmla="*/ 1535388 h 1621113"/>
              <a:gd name="connsiteX8" fmla="*/ 4591050 w 8191500"/>
              <a:gd name="connsiteY8" fmla="*/ 1525863 h 1621113"/>
              <a:gd name="connsiteX9" fmla="*/ 4724400 w 8191500"/>
              <a:gd name="connsiteY9" fmla="*/ 1525863 h 1621113"/>
              <a:gd name="connsiteX10" fmla="*/ 4924425 w 8191500"/>
              <a:gd name="connsiteY10" fmla="*/ 1392513 h 1621113"/>
              <a:gd name="connsiteX11" fmla="*/ 5067300 w 8191500"/>
              <a:gd name="connsiteY11" fmla="*/ 1325838 h 1621113"/>
              <a:gd name="connsiteX12" fmla="*/ 5181600 w 8191500"/>
              <a:gd name="connsiteY12" fmla="*/ 1306788 h 1621113"/>
              <a:gd name="connsiteX13" fmla="*/ 5248275 w 8191500"/>
              <a:gd name="connsiteY13" fmla="*/ 1202013 h 1621113"/>
              <a:gd name="connsiteX14" fmla="*/ 5372100 w 8191500"/>
              <a:gd name="connsiteY14" fmla="*/ 1192488 h 1621113"/>
              <a:gd name="connsiteX15" fmla="*/ 5448300 w 8191500"/>
              <a:gd name="connsiteY15" fmla="*/ 1163913 h 1621113"/>
              <a:gd name="connsiteX16" fmla="*/ 5534025 w 8191500"/>
              <a:gd name="connsiteY16" fmla="*/ 1354413 h 1621113"/>
              <a:gd name="connsiteX17" fmla="*/ 5629275 w 8191500"/>
              <a:gd name="connsiteY17" fmla="*/ 1421088 h 1621113"/>
              <a:gd name="connsiteX18" fmla="*/ 5724525 w 8191500"/>
              <a:gd name="connsiteY18" fmla="*/ 1392513 h 1621113"/>
              <a:gd name="connsiteX19" fmla="*/ 5810250 w 8191500"/>
              <a:gd name="connsiteY19" fmla="*/ 1040088 h 1621113"/>
              <a:gd name="connsiteX20" fmla="*/ 5886450 w 8191500"/>
              <a:gd name="connsiteY20" fmla="*/ 1078188 h 1621113"/>
              <a:gd name="connsiteX21" fmla="*/ 6172200 w 8191500"/>
              <a:gd name="connsiteY21" fmla="*/ 620988 h 1621113"/>
              <a:gd name="connsiteX22" fmla="*/ 6267450 w 8191500"/>
              <a:gd name="connsiteY22" fmla="*/ 249513 h 1621113"/>
              <a:gd name="connsiteX23" fmla="*/ 6353175 w 8191500"/>
              <a:gd name="connsiteY23" fmla="*/ 554313 h 1621113"/>
              <a:gd name="connsiteX24" fmla="*/ 6467475 w 8191500"/>
              <a:gd name="connsiteY24" fmla="*/ 725763 h 1621113"/>
              <a:gd name="connsiteX25" fmla="*/ 6496050 w 8191500"/>
              <a:gd name="connsiteY25" fmla="*/ 401913 h 1621113"/>
              <a:gd name="connsiteX26" fmla="*/ 6543675 w 8191500"/>
              <a:gd name="connsiteY26" fmla="*/ 11388 h 1621113"/>
              <a:gd name="connsiteX27" fmla="*/ 6638925 w 8191500"/>
              <a:gd name="connsiteY27" fmla="*/ 125688 h 1621113"/>
              <a:gd name="connsiteX28" fmla="*/ 6705600 w 8191500"/>
              <a:gd name="connsiteY28" fmla="*/ 344763 h 1621113"/>
              <a:gd name="connsiteX29" fmla="*/ 6800850 w 8191500"/>
              <a:gd name="connsiteY29" fmla="*/ 49488 h 1621113"/>
              <a:gd name="connsiteX30" fmla="*/ 6886575 w 8191500"/>
              <a:gd name="connsiteY30" fmla="*/ 30438 h 1621113"/>
              <a:gd name="connsiteX31" fmla="*/ 7000875 w 8191500"/>
              <a:gd name="connsiteY31" fmla="*/ 116163 h 1621113"/>
              <a:gd name="connsiteX32" fmla="*/ 7077075 w 8191500"/>
              <a:gd name="connsiteY32" fmla="*/ 487638 h 1621113"/>
              <a:gd name="connsiteX33" fmla="*/ 7200900 w 8191500"/>
              <a:gd name="connsiteY33" fmla="*/ 630513 h 1621113"/>
              <a:gd name="connsiteX34" fmla="*/ 7277100 w 8191500"/>
              <a:gd name="connsiteY34" fmla="*/ 573363 h 1621113"/>
              <a:gd name="connsiteX35" fmla="*/ 7362825 w 8191500"/>
              <a:gd name="connsiteY35" fmla="*/ 849588 h 1621113"/>
              <a:gd name="connsiteX36" fmla="*/ 7467600 w 8191500"/>
              <a:gd name="connsiteY36" fmla="*/ 954363 h 1621113"/>
              <a:gd name="connsiteX37" fmla="*/ 7572375 w 8191500"/>
              <a:gd name="connsiteY37" fmla="*/ 1001988 h 1621113"/>
              <a:gd name="connsiteX38" fmla="*/ 7753350 w 8191500"/>
              <a:gd name="connsiteY38" fmla="*/ 1335363 h 1621113"/>
              <a:gd name="connsiteX39" fmla="*/ 7810500 w 8191500"/>
              <a:gd name="connsiteY39" fmla="*/ 1373463 h 1621113"/>
              <a:gd name="connsiteX40" fmla="*/ 7886700 w 8191500"/>
              <a:gd name="connsiteY40" fmla="*/ 1382988 h 1621113"/>
              <a:gd name="connsiteX41" fmla="*/ 8001000 w 8191500"/>
              <a:gd name="connsiteY41" fmla="*/ 1459188 h 1621113"/>
              <a:gd name="connsiteX42" fmla="*/ 8105775 w 8191500"/>
              <a:gd name="connsiteY42" fmla="*/ 1392513 h 1621113"/>
              <a:gd name="connsiteX43" fmla="*/ 8191500 w 8191500"/>
              <a:gd name="connsiteY43" fmla="*/ 1468713 h 1621113"/>
              <a:gd name="connsiteX0" fmla="*/ 0 w 4714875"/>
              <a:gd name="connsiteY0" fmla="*/ 1621113 h 1621113"/>
              <a:gd name="connsiteX1" fmla="*/ 409575 w 4714875"/>
              <a:gd name="connsiteY1" fmla="*/ 1563963 h 1621113"/>
              <a:gd name="connsiteX2" fmla="*/ 523875 w 4714875"/>
              <a:gd name="connsiteY2" fmla="*/ 1535388 h 1621113"/>
              <a:gd name="connsiteX3" fmla="*/ 609600 w 4714875"/>
              <a:gd name="connsiteY3" fmla="*/ 1392513 h 1621113"/>
              <a:gd name="connsiteX4" fmla="*/ 676275 w 4714875"/>
              <a:gd name="connsiteY4" fmla="*/ 1354413 h 1621113"/>
              <a:gd name="connsiteX5" fmla="*/ 819150 w 4714875"/>
              <a:gd name="connsiteY5" fmla="*/ 1468713 h 1621113"/>
              <a:gd name="connsiteX6" fmla="*/ 942975 w 4714875"/>
              <a:gd name="connsiteY6" fmla="*/ 1535388 h 1621113"/>
              <a:gd name="connsiteX7" fmla="*/ 1114425 w 4714875"/>
              <a:gd name="connsiteY7" fmla="*/ 1525863 h 1621113"/>
              <a:gd name="connsiteX8" fmla="*/ 1247775 w 4714875"/>
              <a:gd name="connsiteY8" fmla="*/ 1525863 h 1621113"/>
              <a:gd name="connsiteX9" fmla="*/ 1447800 w 4714875"/>
              <a:gd name="connsiteY9" fmla="*/ 1392513 h 1621113"/>
              <a:gd name="connsiteX10" fmla="*/ 1590675 w 4714875"/>
              <a:gd name="connsiteY10" fmla="*/ 1325838 h 1621113"/>
              <a:gd name="connsiteX11" fmla="*/ 1704975 w 4714875"/>
              <a:gd name="connsiteY11" fmla="*/ 1306788 h 1621113"/>
              <a:gd name="connsiteX12" fmla="*/ 1771650 w 4714875"/>
              <a:gd name="connsiteY12" fmla="*/ 1202013 h 1621113"/>
              <a:gd name="connsiteX13" fmla="*/ 1895475 w 4714875"/>
              <a:gd name="connsiteY13" fmla="*/ 1192488 h 1621113"/>
              <a:gd name="connsiteX14" fmla="*/ 1971675 w 4714875"/>
              <a:gd name="connsiteY14" fmla="*/ 1163913 h 1621113"/>
              <a:gd name="connsiteX15" fmla="*/ 2057400 w 4714875"/>
              <a:gd name="connsiteY15" fmla="*/ 1354413 h 1621113"/>
              <a:gd name="connsiteX16" fmla="*/ 2152650 w 4714875"/>
              <a:gd name="connsiteY16" fmla="*/ 1421088 h 1621113"/>
              <a:gd name="connsiteX17" fmla="*/ 2247900 w 4714875"/>
              <a:gd name="connsiteY17" fmla="*/ 1392513 h 1621113"/>
              <a:gd name="connsiteX18" fmla="*/ 2333625 w 4714875"/>
              <a:gd name="connsiteY18" fmla="*/ 1040088 h 1621113"/>
              <a:gd name="connsiteX19" fmla="*/ 2409825 w 4714875"/>
              <a:gd name="connsiteY19" fmla="*/ 1078188 h 1621113"/>
              <a:gd name="connsiteX20" fmla="*/ 2695575 w 4714875"/>
              <a:gd name="connsiteY20" fmla="*/ 620988 h 1621113"/>
              <a:gd name="connsiteX21" fmla="*/ 2790825 w 4714875"/>
              <a:gd name="connsiteY21" fmla="*/ 249513 h 1621113"/>
              <a:gd name="connsiteX22" fmla="*/ 2876550 w 4714875"/>
              <a:gd name="connsiteY22" fmla="*/ 554313 h 1621113"/>
              <a:gd name="connsiteX23" fmla="*/ 2990850 w 4714875"/>
              <a:gd name="connsiteY23" fmla="*/ 725763 h 1621113"/>
              <a:gd name="connsiteX24" fmla="*/ 3019425 w 4714875"/>
              <a:gd name="connsiteY24" fmla="*/ 401913 h 1621113"/>
              <a:gd name="connsiteX25" fmla="*/ 3067050 w 4714875"/>
              <a:gd name="connsiteY25" fmla="*/ 11388 h 1621113"/>
              <a:gd name="connsiteX26" fmla="*/ 3162300 w 4714875"/>
              <a:gd name="connsiteY26" fmla="*/ 125688 h 1621113"/>
              <a:gd name="connsiteX27" fmla="*/ 3228975 w 4714875"/>
              <a:gd name="connsiteY27" fmla="*/ 344763 h 1621113"/>
              <a:gd name="connsiteX28" fmla="*/ 3324225 w 4714875"/>
              <a:gd name="connsiteY28" fmla="*/ 49488 h 1621113"/>
              <a:gd name="connsiteX29" fmla="*/ 3409950 w 4714875"/>
              <a:gd name="connsiteY29" fmla="*/ 30438 h 1621113"/>
              <a:gd name="connsiteX30" fmla="*/ 3524250 w 4714875"/>
              <a:gd name="connsiteY30" fmla="*/ 116163 h 1621113"/>
              <a:gd name="connsiteX31" fmla="*/ 3600450 w 4714875"/>
              <a:gd name="connsiteY31" fmla="*/ 487638 h 1621113"/>
              <a:gd name="connsiteX32" fmla="*/ 3724275 w 4714875"/>
              <a:gd name="connsiteY32" fmla="*/ 630513 h 1621113"/>
              <a:gd name="connsiteX33" fmla="*/ 3800475 w 4714875"/>
              <a:gd name="connsiteY33" fmla="*/ 573363 h 1621113"/>
              <a:gd name="connsiteX34" fmla="*/ 3886200 w 4714875"/>
              <a:gd name="connsiteY34" fmla="*/ 849588 h 1621113"/>
              <a:gd name="connsiteX35" fmla="*/ 3990975 w 4714875"/>
              <a:gd name="connsiteY35" fmla="*/ 954363 h 1621113"/>
              <a:gd name="connsiteX36" fmla="*/ 4095750 w 4714875"/>
              <a:gd name="connsiteY36" fmla="*/ 1001988 h 1621113"/>
              <a:gd name="connsiteX37" fmla="*/ 4276725 w 4714875"/>
              <a:gd name="connsiteY37" fmla="*/ 1335363 h 1621113"/>
              <a:gd name="connsiteX38" fmla="*/ 4333875 w 4714875"/>
              <a:gd name="connsiteY38" fmla="*/ 1373463 h 1621113"/>
              <a:gd name="connsiteX39" fmla="*/ 4410075 w 4714875"/>
              <a:gd name="connsiteY39" fmla="*/ 1382988 h 1621113"/>
              <a:gd name="connsiteX40" fmla="*/ 4524375 w 4714875"/>
              <a:gd name="connsiteY40" fmla="*/ 1459188 h 1621113"/>
              <a:gd name="connsiteX41" fmla="*/ 4629150 w 4714875"/>
              <a:gd name="connsiteY41" fmla="*/ 1392513 h 1621113"/>
              <a:gd name="connsiteX42" fmla="*/ 4714875 w 4714875"/>
              <a:gd name="connsiteY42" fmla="*/ 1468713 h 1621113"/>
              <a:gd name="connsiteX0" fmla="*/ 0 w 4743450"/>
              <a:gd name="connsiteY0" fmla="*/ 1621113 h 1621113"/>
              <a:gd name="connsiteX1" fmla="*/ 409575 w 4743450"/>
              <a:gd name="connsiteY1" fmla="*/ 1563963 h 1621113"/>
              <a:gd name="connsiteX2" fmla="*/ 523875 w 4743450"/>
              <a:gd name="connsiteY2" fmla="*/ 1535388 h 1621113"/>
              <a:gd name="connsiteX3" fmla="*/ 609600 w 4743450"/>
              <a:gd name="connsiteY3" fmla="*/ 1392513 h 1621113"/>
              <a:gd name="connsiteX4" fmla="*/ 676275 w 4743450"/>
              <a:gd name="connsiteY4" fmla="*/ 1354413 h 1621113"/>
              <a:gd name="connsiteX5" fmla="*/ 819150 w 4743450"/>
              <a:gd name="connsiteY5" fmla="*/ 1468713 h 1621113"/>
              <a:gd name="connsiteX6" fmla="*/ 942975 w 4743450"/>
              <a:gd name="connsiteY6" fmla="*/ 1535388 h 1621113"/>
              <a:gd name="connsiteX7" fmla="*/ 1114425 w 4743450"/>
              <a:gd name="connsiteY7" fmla="*/ 1525863 h 1621113"/>
              <a:gd name="connsiteX8" fmla="*/ 1247775 w 4743450"/>
              <a:gd name="connsiteY8" fmla="*/ 1525863 h 1621113"/>
              <a:gd name="connsiteX9" fmla="*/ 1447800 w 4743450"/>
              <a:gd name="connsiteY9" fmla="*/ 1392513 h 1621113"/>
              <a:gd name="connsiteX10" fmla="*/ 1590675 w 4743450"/>
              <a:gd name="connsiteY10" fmla="*/ 1325838 h 1621113"/>
              <a:gd name="connsiteX11" fmla="*/ 1704975 w 4743450"/>
              <a:gd name="connsiteY11" fmla="*/ 1306788 h 1621113"/>
              <a:gd name="connsiteX12" fmla="*/ 1771650 w 4743450"/>
              <a:gd name="connsiteY12" fmla="*/ 1202013 h 1621113"/>
              <a:gd name="connsiteX13" fmla="*/ 1895475 w 4743450"/>
              <a:gd name="connsiteY13" fmla="*/ 1192488 h 1621113"/>
              <a:gd name="connsiteX14" fmla="*/ 1971675 w 4743450"/>
              <a:gd name="connsiteY14" fmla="*/ 1163913 h 1621113"/>
              <a:gd name="connsiteX15" fmla="*/ 2057400 w 4743450"/>
              <a:gd name="connsiteY15" fmla="*/ 1354413 h 1621113"/>
              <a:gd name="connsiteX16" fmla="*/ 2152650 w 4743450"/>
              <a:gd name="connsiteY16" fmla="*/ 1421088 h 1621113"/>
              <a:gd name="connsiteX17" fmla="*/ 2247900 w 4743450"/>
              <a:gd name="connsiteY17" fmla="*/ 1392513 h 1621113"/>
              <a:gd name="connsiteX18" fmla="*/ 2333625 w 4743450"/>
              <a:gd name="connsiteY18" fmla="*/ 1040088 h 1621113"/>
              <a:gd name="connsiteX19" fmla="*/ 2409825 w 4743450"/>
              <a:gd name="connsiteY19" fmla="*/ 1078188 h 1621113"/>
              <a:gd name="connsiteX20" fmla="*/ 2695575 w 4743450"/>
              <a:gd name="connsiteY20" fmla="*/ 620988 h 1621113"/>
              <a:gd name="connsiteX21" fmla="*/ 2790825 w 4743450"/>
              <a:gd name="connsiteY21" fmla="*/ 249513 h 1621113"/>
              <a:gd name="connsiteX22" fmla="*/ 2876550 w 4743450"/>
              <a:gd name="connsiteY22" fmla="*/ 554313 h 1621113"/>
              <a:gd name="connsiteX23" fmla="*/ 2990850 w 4743450"/>
              <a:gd name="connsiteY23" fmla="*/ 725763 h 1621113"/>
              <a:gd name="connsiteX24" fmla="*/ 3019425 w 4743450"/>
              <a:gd name="connsiteY24" fmla="*/ 401913 h 1621113"/>
              <a:gd name="connsiteX25" fmla="*/ 3067050 w 4743450"/>
              <a:gd name="connsiteY25" fmla="*/ 11388 h 1621113"/>
              <a:gd name="connsiteX26" fmla="*/ 3162300 w 4743450"/>
              <a:gd name="connsiteY26" fmla="*/ 125688 h 1621113"/>
              <a:gd name="connsiteX27" fmla="*/ 3228975 w 4743450"/>
              <a:gd name="connsiteY27" fmla="*/ 344763 h 1621113"/>
              <a:gd name="connsiteX28" fmla="*/ 3324225 w 4743450"/>
              <a:gd name="connsiteY28" fmla="*/ 49488 h 1621113"/>
              <a:gd name="connsiteX29" fmla="*/ 3409950 w 4743450"/>
              <a:gd name="connsiteY29" fmla="*/ 30438 h 1621113"/>
              <a:gd name="connsiteX30" fmla="*/ 3524250 w 4743450"/>
              <a:gd name="connsiteY30" fmla="*/ 116163 h 1621113"/>
              <a:gd name="connsiteX31" fmla="*/ 3600450 w 4743450"/>
              <a:gd name="connsiteY31" fmla="*/ 487638 h 1621113"/>
              <a:gd name="connsiteX32" fmla="*/ 3724275 w 4743450"/>
              <a:gd name="connsiteY32" fmla="*/ 630513 h 1621113"/>
              <a:gd name="connsiteX33" fmla="*/ 3800475 w 4743450"/>
              <a:gd name="connsiteY33" fmla="*/ 573363 h 1621113"/>
              <a:gd name="connsiteX34" fmla="*/ 3886200 w 4743450"/>
              <a:gd name="connsiteY34" fmla="*/ 849588 h 1621113"/>
              <a:gd name="connsiteX35" fmla="*/ 3990975 w 4743450"/>
              <a:gd name="connsiteY35" fmla="*/ 954363 h 1621113"/>
              <a:gd name="connsiteX36" fmla="*/ 4095750 w 4743450"/>
              <a:gd name="connsiteY36" fmla="*/ 1001988 h 1621113"/>
              <a:gd name="connsiteX37" fmla="*/ 4276725 w 4743450"/>
              <a:gd name="connsiteY37" fmla="*/ 1335363 h 1621113"/>
              <a:gd name="connsiteX38" fmla="*/ 4333875 w 4743450"/>
              <a:gd name="connsiteY38" fmla="*/ 1373463 h 1621113"/>
              <a:gd name="connsiteX39" fmla="*/ 4410075 w 4743450"/>
              <a:gd name="connsiteY39" fmla="*/ 1382988 h 1621113"/>
              <a:gd name="connsiteX40" fmla="*/ 4524375 w 4743450"/>
              <a:gd name="connsiteY40" fmla="*/ 1459188 h 1621113"/>
              <a:gd name="connsiteX41" fmla="*/ 4629150 w 4743450"/>
              <a:gd name="connsiteY41" fmla="*/ 1392513 h 1621113"/>
              <a:gd name="connsiteX42" fmla="*/ 4743450 w 4743450"/>
              <a:gd name="connsiteY42" fmla="*/ 1487763 h 1621113"/>
              <a:gd name="connsiteX0" fmla="*/ 0 w 4757738"/>
              <a:gd name="connsiteY0" fmla="*/ 1621113 h 1621113"/>
              <a:gd name="connsiteX1" fmla="*/ 409575 w 4757738"/>
              <a:gd name="connsiteY1" fmla="*/ 1563963 h 1621113"/>
              <a:gd name="connsiteX2" fmla="*/ 523875 w 4757738"/>
              <a:gd name="connsiteY2" fmla="*/ 1535388 h 1621113"/>
              <a:gd name="connsiteX3" fmla="*/ 609600 w 4757738"/>
              <a:gd name="connsiteY3" fmla="*/ 1392513 h 1621113"/>
              <a:gd name="connsiteX4" fmla="*/ 676275 w 4757738"/>
              <a:gd name="connsiteY4" fmla="*/ 1354413 h 1621113"/>
              <a:gd name="connsiteX5" fmla="*/ 819150 w 4757738"/>
              <a:gd name="connsiteY5" fmla="*/ 1468713 h 1621113"/>
              <a:gd name="connsiteX6" fmla="*/ 942975 w 4757738"/>
              <a:gd name="connsiteY6" fmla="*/ 1535388 h 1621113"/>
              <a:gd name="connsiteX7" fmla="*/ 1114425 w 4757738"/>
              <a:gd name="connsiteY7" fmla="*/ 1525863 h 1621113"/>
              <a:gd name="connsiteX8" fmla="*/ 1247775 w 4757738"/>
              <a:gd name="connsiteY8" fmla="*/ 1525863 h 1621113"/>
              <a:gd name="connsiteX9" fmla="*/ 1447800 w 4757738"/>
              <a:gd name="connsiteY9" fmla="*/ 1392513 h 1621113"/>
              <a:gd name="connsiteX10" fmla="*/ 1590675 w 4757738"/>
              <a:gd name="connsiteY10" fmla="*/ 1325838 h 1621113"/>
              <a:gd name="connsiteX11" fmla="*/ 1704975 w 4757738"/>
              <a:gd name="connsiteY11" fmla="*/ 1306788 h 1621113"/>
              <a:gd name="connsiteX12" fmla="*/ 1771650 w 4757738"/>
              <a:gd name="connsiteY12" fmla="*/ 1202013 h 1621113"/>
              <a:gd name="connsiteX13" fmla="*/ 1895475 w 4757738"/>
              <a:gd name="connsiteY13" fmla="*/ 1192488 h 1621113"/>
              <a:gd name="connsiteX14" fmla="*/ 1971675 w 4757738"/>
              <a:gd name="connsiteY14" fmla="*/ 1163913 h 1621113"/>
              <a:gd name="connsiteX15" fmla="*/ 2057400 w 4757738"/>
              <a:gd name="connsiteY15" fmla="*/ 1354413 h 1621113"/>
              <a:gd name="connsiteX16" fmla="*/ 2152650 w 4757738"/>
              <a:gd name="connsiteY16" fmla="*/ 1421088 h 1621113"/>
              <a:gd name="connsiteX17" fmla="*/ 2247900 w 4757738"/>
              <a:gd name="connsiteY17" fmla="*/ 1392513 h 1621113"/>
              <a:gd name="connsiteX18" fmla="*/ 2333625 w 4757738"/>
              <a:gd name="connsiteY18" fmla="*/ 1040088 h 1621113"/>
              <a:gd name="connsiteX19" fmla="*/ 2409825 w 4757738"/>
              <a:gd name="connsiteY19" fmla="*/ 1078188 h 1621113"/>
              <a:gd name="connsiteX20" fmla="*/ 2695575 w 4757738"/>
              <a:gd name="connsiteY20" fmla="*/ 620988 h 1621113"/>
              <a:gd name="connsiteX21" fmla="*/ 2790825 w 4757738"/>
              <a:gd name="connsiteY21" fmla="*/ 249513 h 1621113"/>
              <a:gd name="connsiteX22" fmla="*/ 2876550 w 4757738"/>
              <a:gd name="connsiteY22" fmla="*/ 554313 h 1621113"/>
              <a:gd name="connsiteX23" fmla="*/ 2990850 w 4757738"/>
              <a:gd name="connsiteY23" fmla="*/ 725763 h 1621113"/>
              <a:gd name="connsiteX24" fmla="*/ 3019425 w 4757738"/>
              <a:gd name="connsiteY24" fmla="*/ 401913 h 1621113"/>
              <a:gd name="connsiteX25" fmla="*/ 3067050 w 4757738"/>
              <a:gd name="connsiteY25" fmla="*/ 11388 h 1621113"/>
              <a:gd name="connsiteX26" fmla="*/ 3162300 w 4757738"/>
              <a:gd name="connsiteY26" fmla="*/ 125688 h 1621113"/>
              <a:gd name="connsiteX27" fmla="*/ 3228975 w 4757738"/>
              <a:gd name="connsiteY27" fmla="*/ 344763 h 1621113"/>
              <a:gd name="connsiteX28" fmla="*/ 3324225 w 4757738"/>
              <a:gd name="connsiteY28" fmla="*/ 49488 h 1621113"/>
              <a:gd name="connsiteX29" fmla="*/ 3409950 w 4757738"/>
              <a:gd name="connsiteY29" fmla="*/ 30438 h 1621113"/>
              <a:gd name="connsiteX30" fmla="*/ 3524250 w 4757738"/>
              <a:gd name="connsiteY30" fmla="*/ 116163 h 1621113"/>
              <a:gd name="connsiteX31" fmla="*/ 3600450 w 4757738"/>
              <a:gd name="connsiteY31" fmla="*/ 487638 h 1621113"/>
              <a:gd name="connsiteX32" fmla="*/ 3724275 w 4757738"/>
              <a:gd name="connsiteY32" fmla="*/ 630513 h 1621113"/>
              <a:gd name="connsiteX33" fmla="*/ 3800475 w 4757738"/>
              <a:gd name="connsiteY33" fmla="*/ 573363 h 1621113"/>
              <a:gd name="connsiteX34" fmla="*/ 3886200 w 4757738"/>
              <a:gd name="connsiteY34" fmla="*/ 849588 h 1621113"/>
              <a:gd name="connsiteX35" fmla="*/ 3990975 w 4757738"/>
              <a:gd name="connsiteY35" fmla="*/ 954363 h 1621113"/>
              <a:gd name="connsiteX36" fmla="*/ 4095750 w 4757738"/>
              <a:gd name="connsiteY36" fmla="*/ 1001988 h 1621113"/>
              <a:gd name="connsiteX37" fmla="*/ 4276725 w 4757738"/>
              <a:gd name="connsiteY37" fmla="*/ 1335363 h 1621113"/>
              <a:gd name="connsiteX38" fmla="*/ 4333875 w 4757738"/>
              <a:gd name="connsiteY38" fmla="*/ 1373463 h 1621113"/>
              <a:gd name="connsiteX39" fmla="*/ 4410075 w 4757738"/>
              <a:gd name="connsiteY39" fmla="*/ 1382988 h 1621113"/>
              <a:gd name="connsiteX40" fmla="*/ 4524375 w 4757738"/>
              <a:gd name="connsiteY40" fmla="*/ 1459188 h 1621113"/>
              <a:gd name="connsiteX41" fmla="*/ 4629150 w 4757738"/>
              <a:gd name="connsiteY41" fmla="*/ 1392513 h 1621113"/>
              <a:gd name="connsiteX42" fmla="*/ 4757738 w 4757738"/>
              <a:gd name="connsiteY42" fmla="*/ 1492525 h 162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757738" h="1621113">
                <a:moveTo>
                  <a:pt x="0" y="1621113"/>
                </a:moveTo>
                <a:cubicBezTo>
                  <a:pt x="274638" y="1610001"/>
                  <a:pt x="322263" y="1578250"/>
                  <a:pt x="409575" y="1563963"/>
                </a:cubicBezTo>
                <a:cubicBezTo>
                  <a:pt x="496888" y="1549675"/>
                  <a:pt x="490538" y="1563963"/>
                  <a:pt x="523875" y="1535388"/>
                </a:cubicBezTo>
                <a:cubicBezTo>
                  <a:pt x="557213" y="1506813"/>
                  <a:pt x="584200" y="1422676"/>
                  <a:pt x="609600" y="1392513"/>
                </a:cubicBezTo>
                <a:cubicBezTo>
                  <a:pt x="635000" y="1362350"/>
                  <a:pt x="641350" y="1341713"/>
                  <a:pt x="676275" y="1354413"/>
                </a:cubicBezTo>
                <a:cubicBezTo>
                  <a:pt x="711200" y="1367113"/>
                  <a:pt x="774700" y="1438551"/>
                  <a:pt x="819150" y="1468713"/>
                </a:cubicBezTo>
                <a:cubicBezTo>
                  <a:pt x="863600" y="1498875"/>
                  <a:pt x="893762" y="1525863"/>
                  <a:pt x="942975" y="1535388"/>
                </a:cubicBezTo>
                <a:cubicBezTo>
                  <a:pt x="992188" y="1544913"/>
                  <a:pt x="1063625" y="1527450"/>
                  <a:pt x="1114425" y="1525863"/>
                </a:cubicBezTo>
                <a:cubicBezTo>
                  <a:pt x="1165225" y="1524275"/>
                  <a:pt x="1192213" y="1548088"/>
                  <a:pt x="1247775" y="1525863"/>
                </a:cubicBezTo>
                <a:cubicBezTo>
                  <a:pt x="1303337" y="1503638"/>
                  <a:pt x="1390650" y="1425850"/>
                  <a:pt x="1447800" y="1392513"/>
                </a:cubicBezTo>
                <a:cubicBezTo>
                  <a:pt x="1504950" y="1359175"/>
                  <a:pt x="1547813" y="1340125"/>
                  <a:pt x="1590675" y="1325838"/>
                </a:cubicBezTo>
                <a:cubicBezTo>
                  <a:pt x="1633537" y="1311551"/>
                  <a:pt x="1674813" y="1327425"/>
                  <a:pt x="1704975" y="1306788"/>
                </a:cubicBezTo>
                <a:cubicBezTo>
                  <a:pt x="1735137" y="1286151"/>
                  <a:pt x="1739900" y="1221063"/>
                  <a:pt x="1771650" y="1202013"/>
                </a:cubicBezTo>
                <a:cubicBezTo>
                  <a:pt x="1803400" y="1182963"/>
                  <a:pt x="1862138" y="1198838"/>
                  <a:pt x="1895475" y="1192488"/>
                </a:cubicBezTo>
                <a:cubicBezTo>
                  <a:pt x="1928813" y="1186138"/>
                  <a:pt x="1944688" y="1136926"/>
                  <a:pt x="1971675" y="1163913"/>
                </a:cubicBezTo>
                <a:cubicBezTo>
                  <a:pt x="1998662" y="1190900"/>
                  <a:pt x="2027238" y="1311551"/>
                  <a:pt x="2057400" y="1354413"/>
                </a:cubicBezTo>
                <a:cubicBezTo>
                  <a:pt x="2087562" y="1397275"/>
                  <a:pt x="2120900" y="1414738"/>
                  <a:pt x="2152650" y="1421088"/>
                </a:cubicBezTo>
                <a:cubicBezTo>
                  <a:pt x="2184400" y="1427438"/>
                  <a:pt x="2217738" y="1456013"/>
                  <a:pt x="2247900" y="1392513"/>
                </a:cubicBezTo>
                <a:cubicBezTo>
                  <a:pt x="2278062" y="1329013"/>
                  <a:pt x="2306638" y="1092475"/>
                  <a:pt x="2333625" y="1040088"/>
                </a:cubicBezTo>
                <a:cubicBezTo>
                  <a:pt x="2360613" y="987700"/>
                  <a:pt x="2349500" y="1148038"/>
                  <a:pt x="2409825" y="1078188"/>
                </a:cubicBezTo>
                <a:cubicBezTo>
                  <a:pt x="2470150" y="1008338"/>
                  <a:pt x="2632075" y="759101"/>
                  <a:pt x="2695575" y="620988"/>
                </a:cubicBezTo>
                <a:cubicBezTo>
                  <a:pt x="2759075" y="482875"/>
                  <a:pt x="2760663" y="260625"/>
                  <a:pt x="2790825" y="249513"/>
                </a:cubicBezTo>
                <a:cubicBezTo>
                  <a:pt x="2820987" y="238401"/>
                  <a:pt x="2843213" y="474938"/>
                  <a:pt x="2876550" y="554313"/>
                </a:cubicBezTo>
                <a:cubicBezTo>
                  <a:pt x="2909887" y="633688"/>
                  <a:pt x="2967038" y="751163"/>
                  <a:pt x="2990850" y="725763"/>
                </a:cubicBezTo>
                <a:cubicBezTo>
                  <a:pt x="3014663" y="700363"/>
                  <a:pt x="3006725" y="520975"/>
                  <a:pt x="3019425" y="401913"/>
                </a:cubicBezTo>
                <a:cubicBezTo>
                  <a:pt x="3032125" y="282851"/>
                  <a:pt x="3043238" y="57425"/>
                  <a:pt x="3067050" y="11388"/>
                </a:cubicBezTo>
                <a:cubicBezTo>
                  <a:pt x="3090863" y="-34650"/>
                  <a:pt x="3135313" y="70126"/>
                  <a:pt x="3162300" y="125688"/>
                </a:cubicBezTo>
                <a:cubicBezTo>
                  <a:pt x="3189287" y="181250"/>
                  <a:pt x="3201988" y="357463"/>
                  <a:pt x="3228975" y="344763"/>
                </a:cubicBezTo>
                <a:cubicBezTo>
                  <a:pt x="3255962" y="332063"/>
                  <a:pt x="3294063" y="101875"/>
                  <a:pt x="3324225" y="49488"/>
                </a:cubicBezTo>
                <a:cubicBezTo>
                  <a:pt x="3354387" y="-2899"/>
                  <a:pt x="3376613" y="19326"/>
                  <a:pt x="3409950" y="30438"/>
                </a:cubicBezTo>
                <a:cubicBezTo>
                  <a:pt x="3443287" y="41550"/>
                  <a:pt x="3492500" y="39963"/>
                  <a:pt x="3524250" y="116163"/>
                </a:cubicBezTo>
                <a:cubicBezTo>
                  <a:pt x="3556000" y="192363"/>
                  <a:pt x="3567113" y="401913"/>
                  <a:pt x="3600450" y="487638"/>
                </a:cubicBezTo>
                <a:cubicBezTo>
                  <a:pt x="3633788" y="573363"/>
                  <a:pt x="3690938" y="616226"/>
                  <a:pt x="3724275" y="630513"/>
                </a:cubicBezTo>
                <a:cubicBezTo>
                  <a:pt x="3757612" y="644800"/>
                  <a:pt x="3773487" y="536850"/>
                  <a:pt x="3800475" y="573363"/>
                </a:cubicBezTo>
                <a:cubicBezTo>
                  <a:pt x="3827463" y="609876"/>
                  <a:pt x="3854450" y="786088"/>
                  <a:pt x="3886200" y="849588"/>
                </a:cubicBezTo>
                <a:cubicBezTo>
                  <a:pt x="3917950" y="913088"/>
                  <a:pt x="3956050" y="928963"/>
                  <a:pt x="3990975" y="954363"/>
                </a:cubicBezTo>
                <a:cubicBezTo>
                  <a:pt x="4025900" y="979763"/>
                  <a:pt x="4048125" y="938488"/>
                  <a:pt x="4095750" y="1001988"/>
                </a:cubicBezTo>
                <a:cubicBezTo>
                  <a:pt x="4143375" y="1065488"/>
                  <a:pt x="4237037" y="1273450"/>
                  <a:pt x="4276725" y="1335363"/>
                </a:cubicBezTo>
                <a:cubicBezTo>
                  <a:pt x="4316413" y="1397276"/>
                  <a:pt x="4311650" y="1365525"/>
                  <a:pt x="4333875" y="1373463"/>
                </a:cubicBezTo>
                <a:cubicBezTo>
                  <a:pt x="4356100" y="1381400"/>
                  <a:pt x="4378325" y="1368700"/>
                  <a:pt x="4410075" y="1382988"/>
                </a:cubicBezTo>
                <a:cubicBezTo>
                  <a:pt x="4441825" y="1397275"/>
                  <a:pt x="4487863" y="1457601"/>
                  <a:pt x="4524375" y="1459188"/>
                </a:cubicBezTo>
                <a:cubicBezTo>
                  <a:pt x="4560887" y="1460775"/>
                  <a:pt x="4597400" y="1390925"/>
                  <a:pt x="4629150" y="1392513"/>
                </a:cubicBezTo>
                <a:cubicBezTo>
                  <a:pt x="4660900" y="1394101"/>
                  <a:pt x="4730750" y="1455219"/>
                  <a:pt x="4757738" y="1492525"/>
                </a:cubicBezTo>
              </a:path>
            </a:pathLst>
          </a:custGeom>
          <a:noFill/>
          <a:ln w="381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82BD08E-E42F-422E-9D01-DD065CE03ABB}"/>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26" name="Freeform: Shape 25">
            <a:extLst>
              <a:ext uri="{FF2B5EF4-FFF2-40B4-BE49-F238E27FC236}">
                <a16:creationId xmlns:a16="http://schemas.microsoft.com/office/drawing/2014/main" id="{0260D5C7-348C-4872-B95E-8998BE1B88E8}"/>
              </a:ext>
            </a:extLst>
          </p:cNvPr>
          <p:cNvSpPr/>
          <p:nvPr/>
        </p:nvSpPr>
        <p:spPr>
          <a:xfrm>
            <a:off x="8688634" y="2440905"/>
            <a:ext cx="2359715" cy="3627599"/>
          </a:xfrm>
          <a:custGeom>
            <a:avLst/>
            <a:gdLst>
              <a:gd name="connsiteX0" fmla="*/ 0 w 8191500"/>
              <a:gd name="connsiteY0" fmla="*/ 1604677 h 1621433"/>
              <a:gd name="connsiteX1" fmla="*/ 1066800 w 8191500"/>
              <a:gd name="connsiteY1" fmla="*/ 1612297 h 1621433"/>
              <a:gd name="connsiteX2" fmla="*/ 1181100 w 8191500"/>
              <a:gd name="connsiteY2" fmla="*/ 1558957 h 1621433"/>
              <a:gd name="connsiteX3" fmla="*/ 1287780 w 8191500"/>
              <a:gd name="connsiteY3" fmla="*/ 1612297 h 1621433"/>
              <a:gd name="connsiteX4" fmla="*/ 4739640 w 8191500"/>
              <a:gd name="connsiteY4" fmla="*/ 1597057 h 1621433"/>
              <a:gd name="connsiteX5" fmla="*/ 4831080 w 8191500"/>
              <a:gd name="connsiteY5" fmla="*/ 1566577 h 1621433"/>
              <a:gd name="connsiteX6" fmla="*/ 5059680 w 8191500"/>
              <a:gd name="connsiteY6" fmla="*/ 1619917 h 1621433"/>
              <a:gd name="connsiteX7" fmla="*/ 5394960 w 8191500"/>
              <a:gd name="connsiteY7" fmla="*/ 1604677 h 1621433"/>
              <a:gd name="connsiteX8" fmla="*/ 5478780 w 8191500"/>
              <a:gd name="connsiteY8" fmla="*/ 1581817 h 1621433"/>
              <a:gd name="connsiteX9" fmla="*/ 5920740 w 8191500"/>
              <a:gd name="connsiteY9" fmla="*/ 1597057 h 1621433"/>
              <a:gd name="connsiteX10" fmla="*/ 6027420 w 8191500"/>
              <a:gd name="connsiteY10" fmla="*/ 1467517 h 1621433"/>
              <a:gd name="connsiteX11" fmla="*/ 6088380 w 8191500"/>
              <a:gd name="connsiteY11" fmla="*/ 1383697 h 1621433"/>
              <a:gd name="connsiteX12" fmla="*/ 6195060 w 8191500"/>
              <a:gd name="connsiteY12" fmla="*/ 1414177 h 1621433"/>
              <a:gd name="connsiteX13" fmla="*/ 6263640 w 8191500"/>
              <a:gd name="connsiteY13" fmla="*/ 1056037 h 1621433"/>
              <a:gd name="connsiteX14" fmla="*/ 6309360 w 8191500"/>
              <a:gd name="connsiteY14" fmla="*/ 774097 h 1621433"/>
              <a:gd name="connsiteX15" fmla="*/ 6210300 w 8191500"/>
              <a:gd name="connsiteY15" fmla="*/ 743617 h 1621433"/>
              <a:gd name="connsiteX16" fmla="*/ 6377940 w 8191500"/>
              <a:gd name="connsiteY16" fmla="*/ 149257 h 1621433"/>
              <a:gd name="connsiteX17" fmla="*/ 6461760 w 8191500"/>
              <a:gd name="connsiteY17" fmla="*/ 4477 h 1621433"/>
              <a:gd name="connsiteX18" fmla="*/ 6515100 w 8191500"/>
              <a:gd name="connsiteY18" fmla="*/ 95917 h 1621433"/>
              <a:gd name="connsiteX19" fmla="*/ 6629400 w 8191500"/>
              <a:gd name="connsiteY19" fmla="*/ 644557 h 1621433"/>
              <a:gd name="connsiteX20" fmla="*/ 6812280 w 8191500"/>
              <a:gd name="connsiteY20" fmla="*/ 1017937 h 1621433"/>
              <a:gd name="connsiteX21" fmla="*/ 7109460 w 8191500"/>
              <a:gd name="connsiteY21" fmla="*/ 1414177 h 1621433"/>
              <a:gd name="connsiteX22" fmla="*/ 7200900 w 8191500"/>
              <a:gd name="connsiteY22" fmla="*/ 1368457 h 1621433"/>
              <a:gd name="connsiteX23" fmla="*/ 7315200 w 8191500"/>
              <a:gd name="connsiteY23" fmla="*/ 1490377 h 1621433"/>
              <a:gd name="connsiteX24" fmla="*/ 7421880 w 8191500"/>
              <a:gd name="connsiteY24" fmla="*/ 1551337 h 1621433"/>
              <a:gd name="connsiteX25" fmla="*/ 7559040 w 8191500"/>
              <a:gd name="connsiteY25" fmla="*/ 1528477 h 1621433"/>
              <a:gd name="connsiteX26" fmla="*/ 7642860 w 8191500"/>
              <a:gd name="connsiteY26" fmla="*/ 1581817 h 1621433"/>
              <a:gd name="connsiteX27" fmla="*/ 7764780 w 8191500"/>
              <a:gd name="connsiteY27" fmla="*/ 1543717 h 1621433"/>
              <a:gd name="connsiteX28" fmla="*/ 7856220 w 8191500"/>
              <a:gd name="connsiteY28" fmla="*/ 1597057 h 1621433"/>
              <a:gd name="connsiteX29" fmla="*/ 8001000 w 8191500"/>
              <a:gd name="connsiteY29" fmla="*/ 1574197 h 1621433"/>
              <a:gd name="connsiteX30" fmla="*/ 8191500 w 8191500"/>
              <a:gd name="connsiteY30" fmla="*/ 1604677 h 1621433"/>
              <a:gd name="connsiteX0" fmla="*/ 0 w 8191500"/>
              <a:gd name="connsiteY0" fmla="*/ 1604677 h 1621433"/>
              <a:gd name="connsiteX1" fmla="*/ 1066800 w 8191500"/>
              <a:gd name="connsiteY1" fmla="*/ 1612297 h 1621433"/>
              <a:gd name="connsiteX2" fmla="*/ 1181100 w 8191500"/>
              <a:gd name="connsiteY2" fmla="*/ 1558957 h 1621433"/>
              <a:gd name="connsiteX3" fmla="*/ 1287780 w 8191500"/>
              <a:gd name="connsiteY3" fmla="*/ 1612297 h 1621433"/>
              <a:gd name="connsiteX4" fmla="*/ 4739640 w 8191500"/>
              <a:gd name="connsiteY4" fmla="*/ 1597057 h 1621433"/>
              <a:gd name="connsiteX5" fmla="*/ 4831080 w 8191500"/>
              <a:gd name="connsiteY5" fmla="*/ 1566577 h 1621433"/>
              <a:gd name="connsiteX6" fmla="*/ 5059680 w 8191500"/>
              <a:gd name="connsiteY6" fmla="*/ 1619917 h 1621433"/>
              <a:gd name="connsiteX7" fmla="*/ 5394960 w 8191500"/>
              <a:gd name="connsiteY7" fmla="*/ 1604677 h 1621433"/>
              <a:gd name="connsiteX8" fmla="*/ 5478780 w 8191500"/>
              <a:gd name="connsiteY8" fmla="*/ 1581817 h 1621433"/>
              <a:gd name="connsiteX9" fmla="*/ 5920740 w 8191500"/>
              <a:gd name="connsiteY9" fmla="*/ 1597057 h 1621433"/>
              <a:gd name="connsiteX10" fmla="*/ 6027420 w 8191500"/>
              <a:gd name="connsiteY10" fmla="*/ 1467517 h 1621433"/>
              <a:gd name="connsiteX11" fmla="*/ 6088380 w 8191500"/>
              <a:gd name="connsiteY11" fmla="*/ 1383697 h 1621433"/>
              <a:gd name="connsiteX12" fmla="*/ 6195060 w 8191500"/>
              <a:gd name="connsiteY12" fmla="*/ 1414177 h 1621433"/>
              <a:gd name="connsiteX13" fmla="*/ 6263640 w 8191500"/>
              <a:gd name="connsiteY13" fmla="*/ 1056037 h 1621433"/>
              <a:gd name="connsiteX14" fmla="*/ 6309360 w 8191500"/>
              <a:gd name="connsiteY14" fmla="*/ 774097 h 1621433"/>
              <a:gd name="connsiteX15" fmla="*/ 6377940 w 8191500"/>
              <a:gd name="connsiteY15" fmla="*/ 149257 h 1621433"/>
              <a:gd name="connsiteX16" fmla="*/ 6461760 w 8191500"/>
              <a:gd name="connsiteY16" fmla="*/ 4477 h 1621433"/>
              <a:gd name="connsiteX17" fmla="*/ 6515100 w 8191500"/>
              <a:gd name="connsiteY17" fmla="*/ 95917 h 1621433"/>
              <a:gd name="connsiteX18" fmla="*/ 6629400 w 8191500"/>
              <a:gd name="connsiteY18" fmla="*/ 644557 h 1621433"/>
              <a:gd name="connsiteX19" fmla="*/ 6812280 w 8191500"/>
              <a:gd name="connsiteY19" fmla="*/ 1017937 h 1621433"/>
              <a:gd name="connsiteX20" fmla="*/ 7109460 w 8191500"/>
              <a:gd name="connsiteY20" fmla="*/ 1414177 h 1621433"/>
              <a:gd name="connsiteX21" fmla="*/ 7200900 w 8191500"/>
              <a:gd name="connsiteY21" fmla="*/ 1368457 h 1621433"/>
              <a:gd name="connsiteX22" fmla="*/ 7315200 w 8191500"/>
              <a:gd name="connsiteY22" fmla="*/ 1490377 h 1621433"/>
              <a:gd name="connsiteX23" fmla="*/ 7421880 w 8191500"/>
              <a:gd name="connsiteY23" fmla="*/ 1551337 h 1621433"/>
              <a:gd name="connsiteX24" fmla="*/ 7559040 w 8191500"/>
              <a:gd name="connsiteY24" fmla="*/ 1528477 h 1621433"/>
              <a:gd name="connsiteX25" fmla="*/ 7642860 w 8191500"/>
              <a:gd name="connsiteY25" fmla="*/ 1581817 h 1621433"/>
              <a:gd name="connsiteX26" fmla="*/ 7764780 w 8191500"/>
              <a:gd name="connsiteY26" fmla="*/ 1543717 h 1621433"/>
              <a:gd name="connsiteX27" fmla="*/ 7856220 w 8191500"/>
              <a:gd name="connsiteY27" fmla="*/ 1597057 h 1621433"/>
              <a:gd name="connsiteX28" fmla="*/ 8001000 w 8191500"/>
              <a:gd name="connsiteY28" fmla="*/ 1574197 h 1621433"/>
              <a:gd name="connsiteX29" fmla="*/ 8191500 w 8191500"/>
              <a:gd name="connsiteY29" fmla="*/ 1604677 h 1621433"/>
              <a:gd name="connsiteX0" fmla="*/ 0 w 8191500"/>
              <a:gd name="connsiteY0" fmla="*/ 1604677 h 1621274"/>
              <a:gd name="connsiteX1" fmla="*/ 1066800 w 8191500"/>
              <a:gd name="connsiteY1" fmla="*/ 1612297 h 1621274"/>
              <a:gd name="connsiteX2" fmla="*/ 1181100 w 8191500"/>
              <a:gd name="connsiteY2" fmla="*/ 1558957 h 1621274"/>
              <a:gd name="connsiteX3" fmla="*/ 1287780 w 8191500"/>
              <a:gd name="connsiteY3" fmla="*/ 1612297 h 1621274"/>
              <a:gd name="connsiteX4" fmla="*/ 4739640 w 8191500"/>
              <a:gd name="connsiteY4" fmla="*/ 1597057 h 1621274"/>
              <a:gd name="connsiteX5" fmla="*/ 4831080 w 8191500"/>
              <a:gd name="connsiteY5" fmla="*/ 1566577 h 1621274"/>
              <a:gd name="connsiteX6" fmla="*/ 5059680 w 8191500"/>
              <a:gd name="connsiteY6" fmla="*/ 1619917 h 1621274"/>
              <a:gd name="connsiteX7" fmla="*/ 5394960 w 8191500"/>
              <a:gd name="connsiteY7" fmla="*/ 1604677 h 1621274"/>
              <a:gd name="connsiteX8" fmla="*/ 5920740 w 8191500"/>
              <a:gd name="connsiteY8" fmla="*/ 1597057 h 1621274"/>
              <a:gd name="connsiteX9" fmla="*/ 6027420 w 8191500"/>
              <a:gd name="connsiteY9" fmla="*/ 1467517 h 1621274"/>
              <a:gd name="connsiteX10" fmla="*/ 6088380 w 8191500"/>
              <a:gd name="connsiteY10" fmla="*/ 1383697 h 1621274"/>
              <a:gd name="connsiteX11" fmla="*/ 6195060 w 8191500"/>
              <a:gd name="connsiteY11" fmla="*/ 1414177 h 1621274"/>
              <a:gd name="connsiteX12" fmla="*/ 6263640 w 8191500"/>
              <a:gd name="connsiteY12" fmla="*/ 1056037 h 1621274"/>
              <a:gd name="connsiteX13" fmla="*/ 6309360 w 8191500"/>
              <a:gd name="connsiteY13" fmla="*/ 774097 h 1621274"/>
              <a:gd name="connsiteX14" fmla="*/ 6377940 w 8191500"/>
              <a:gd name="connsiteY14" fmla="*/ 149257 h 1621274"/>
              <a:gd name="connsiteX15" fmla="*/ 6461760 w 8191500"/>
              <a:gd name="connsiteY15" fmla="*/ 4477 h 1621274"/>
              <a:gd name="connsiteX16" fmla="*/ 6515100 w 8191500"/>
              <a:gd name="connsiteY16" fmla="*/ 95917 h 1621274"/>
              <a:gd name="connsiteX17" fmla="*/ 6629400 w 8191500"/>
              <a:gd name="connsiteY17" fmla="*/ 644557 h 1621274"/>
              <a:gd name="connsiteX18" fmla="*/ 6812280 w 8191500"/>
              <a:gd name="connsiteY18" fmla="*/ 1017937 h 1621274"/>
              <a:gd name="connsiteX19" fmla="*/ 7109460 w 8191500"/>
              <a:gd name="connsiteY19" fmla="*/ 1414177 h 1621274"/>
              <a:gd name="connsiteX20" fmla="*/ 7200900 w 8191500"/>
              <a:gd name="connsiteY20" fmla="*/ 1368457 h 1621274"/>
              <a:gd name="connsiteX21" fmla="*/ 7315200 w 8191500"/>
              <a:gd name="connsiteY21" fmla="*/ 1490377 h 1621274"/>
              <a:gd name="connsiteX22" fmla="*/ 7421880 w 8191500"/>
              <a:gd name="connsiteY22" fmla="*/ 1551337 h 1621274"/>
              <a:gd name="connsiteX23" fmla="*/ 7559040 w 8191500"/>
              <a:gd name="connsiteY23" fmla="*/ 1528477 h 1621274"/>
              <a:gd name="connsiteX24" fmla="*/ 7642860 w 8191500"/>
              <a:gd name="connsiteY24" fmla="*/ 1581817 h 1621274"/>
              <a:gd name="connsiteX25" fmla="*/ 7764780 w 8191500"/>
              <a:gd name="connsiteY25" fmla="*/ 1543717 h 1621274"/>
              <a:gd name="connsiteX26" fmla="*/ 7856220 w 8191500"/>
              <a:gd name="connsiteY26" fmla="*/ 1597057 h 1621274"/>
              <a:gd name="connsiteX27" fmla="*/ 8001000 w 8191500"/>
              <a:gd name="connsiteY27" fmla="*/ 1574197 h 1621274"/>
              <a:gd name="connsiteX28" fmla="*/ 8191500 w 8191500"/>
              <a:gd name="connsiteY28" fmla="*/ 1604677 h 1621274"/>
              <a:gd name="connsiteX0" fmla="*/ 0 w 8191500"/>
              <a:gd name="connsiteY0" fmla="*/ 1604677 h 1622066"/>
              <a:gd name="connsiteX1" fmla="*/ 1066800 w 8191500"/>
              <a:gd name="connsiteY1" fmla="*/ 1612297 h 1622066"/>
              <a:gd name="connsiteX2" fmla="*/ 1181100 w 8191500"/>
              <a:gd name="connsiteY2" fmla="*/ 1558957 h 1622066"/>
              <a:gd name="connsiteX3" fmla="*/ 1287780 w 8191500"/>
              <a:gd name="connsiteY3" fmla="*/ 1612297 h 1622066"/>
              <a:gd name="connsiteX4" fmla="*/ 4739640 w 8191500"/>
              <a:gd name="connsiteY4" fmla="*/ 1597057 h 1622066"/>
              <a:gd name="connsiteX5" fmla="*/ 4831080 w 8191500"/>
              <a:gd name="connsiteY5" fmla="*/ 1566577 h 1622066"/>
              <a:gd name="connsiteX6" fmla="*/ 5059680 w 8191500"/>
              <a:gd name="connsiteY6" fmla="*/ 1619917 h 1622066"/>
              <a:gd name="connsiteX7" fmla="*/ 5920740 w 8191500"/>
              <a:gd name="connsiteY7" fmla="*/ 1597057 h 1622066"/>
              <a:gd name="connsiteX8" fmla="*/ 6027420 w 8191500"/>
              <a:gd name="connsiteY8" fmla="*/ 1467517 h 1622066"/>
              <a:gd name="connsiteX9" fmla="*/ 6088380 w 8191500"/>
              <a:gd name="connsiteY9" fmla="*/ 1383697 h 1622066"/>
              <a:gd name="connsiteX10" fmla="*/ 6195060 w 8191500"/>
              <a:gd name="connsiteY10" fmla="*/ 1414177 h 1622066"/>
              <a:gd name="connsiteX11" fmla="*/ 6263640 w 8191500"/>
              <a:gd name="connsiteY11" fmla="*/ 1056037 h 1622066"/>
              <a:gd name="connsiteX12" fmla="*/ 6309360 w 8191500"/>
              <a:gd name="connsiteY12" fmla="*/ 774097 h 1622066"/>
              <a:gd name="connsiteX13" fmla="*/ 6377940 w 8191500"/>
              <a:gd name="connsiteY13" fmla="*/ 149257 h 1622066"/>
              <a:gd name="connsiteX14" fmla="*/ 6461760 w 8191500"/>
              <a:gd name="connsiteY14" fmla="*/ 4477 h 1622066"/>
              <a:gd name="connsiteX15" fmla="*/ 6515100 w 8191500"/>
              <a:gd name="connsiteY15" fmla="*/ 95917 h 1622066"/>
              <a:gd name="connsiteX16" fmla="*/ 6629400 w 8191500"/>
              <a:gd name="connsiteY16" fmla="*/ 644557 h 1622066"/>
              <a:gd name="connsiteX17" fmla="*/ 6812280 w 8191500"/>
              <a:gd name="connsiteY17" fmla="*/ 1017937 h 1622066"/>
              <a:gd name="connsiteX18" fmla="*/ 7109460 w 8191500"/>
              <a:gd name="connsiteY18" fmla="*/ 1414177 h 1622066"/>
              <a:gd name="connsiteX19" fmla="*/ 7200900 w 8191500"/>
              <a:gd name="connsiteY19" fmla="*/ 1368457 h 1622066"/>
              <a:gd name="connsiteX20" fmla="*/ 7315200 w 8191500"/>
              <a:gd name="connsiteY20" fmla="*/ 1490377 h 1622066"/>
              <a:gd name="connsiteX21" fmla="*/ 7421880 w 8191500"/>
              <a:gd name="connsiteY21" fmla="*/ 1551337 h 1622066"/>
              <a:gd name="connsiteX22" fmla="*/ 7559040 w 8191500"/>
              <a:gd name="connsiteY22" fmla="*/ 1528477 h 1622066"/>
              <a:gd name="connsiteX23" fmla="*/ 7642860 w 8191500"/>
              <a:gd name="connsiteY23" fmla="*/ 1581817 h 1622066"/>
              <a:gd name="connsiteX24" fmla="*/ 7764780 w 8191500"/>
              <a:gd name="connsiteY24" fmla="*/ 1543717 h 1622066"/>
              <a:gd name="connsiteX25" fmla="*/ 7856220 w 8191500"/>
              <a:gd name="connsiteY25" fmla="*/ 1597057 h 1622066"/>
              <a:gd name="connsiteX26" fmla="*/ 8001000 w 8191500"/>
              <a:gd name="connsiteY26" fmla="*/ 1574197 h 1622066"/>
              <a:gd name="connsiteX27" fmla="*/ 8191500 w 8191500"/>
              <a:gd name="connsiteY27" fmla="*/ 1604677 h 1622066"/>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4739640 w 8191500"/>
              <a:gd name="connsiteY4" fmla="*/ 1597057 h 1615453"/>
              <a:gd name="connsiteX5" fmla="*/ 4831080 w 8191500"/>
              <a:gd name="connsiteY5" fmla="*/ 1566577 h 1615453"/>
              <a:gd name="connsiteX6" fmla="*/ 5920740 w 8191500"/>
              <a:gd name="connsiteY6" fmla="*/ 1597057 h 1615453"/>
              <a:gd name="connsiteX7" fmla="*/ 6027420 w 8191500"/>
              <a:gd name="connsiteY7" fmla="*/ 1467517 h 1615453"/>
              <a:gd name="connsiteX8" fmla="*/ 6088380 w 8191500"/>
              <a:gd name="connsiteY8" fmla="*/ 1383697 h 1615453"/>
              <a:gd name="connsiteX9" fmla="*/ 6195060 w 8191500"/>
              <a:gd name="connsiteY9" fmla="*/ 1414177 h 1615453"/>
              <a:gd name="connsiteX10" fmla="*/ 6263640 w 8191500"/>
              <a:gd name="connsiteY10" fmla="*/ 1056037 h 1615453"/>
              <a:gd name="connsiteX11" fmla="*/ 6309360 w 8191500"/>
              <a:gd name="connsiteY11" fmla="*/ 774097 h 1615453"/>
              <a:gd name="connsiteX12" fmla="*/ 6377940 w 8191500"/>
              <a:gd name="connsiteY12" fmla="*/ 149257 h 1615453"/>
              <a:gd name="connsiteX13" fmla="*/ 6461760 w 8191500"/>
              <a:gd name="connsiteY13" fmla="*/ 4477 h 1615453"/>
              <a:gd name="connsiteX14" fmla="*/ 6515100 w 8191500"/>
              <a:gd name="connsiteY14" fmla="*/ 95917 h 1615453"/>
              <a:gd name="connsiteX15" fmla="*/ 6629400 w 8191500"/>
              <a:gd name="connsiteY15" fmla="*/ 644557 h 1615453"/>
              <a:gd name="connsiteX16" fmla="*/ 6812280 w 8191500"/>
              <a:gd name="connsiteY16" fmla="*/ 1017937 h 1615453"/>
              <a:gd name="connsiteX17" fmla="*/ 7109460 w 8191500"/>
              <a:gd name="connsiteY17" fmla="*/ 1414177 h 1615453"/>
              <a:gd name="connsiteX18" fmla="*/ 7200900 w 8191500"/>
              <a:gd name="connsiteY18" fmla="*/ 1368457 h 1615453"/>
              <a:gd name="connsiteX19" fmla="*/ 7315200 w 8191500"/>
              <a:gd name="connsiteY19" fmla="*/ 1490377 h 1615453"/>
              <a:gd name="connsiteX20" fmla="*/ 7421880 w 8191500"/>
              <a:gd name="connsiteY20" fmla="*/ 1551337 h 1615453"/>
              <a:gd name="connsiteX21" fmla="*/ 7559040 w 8191500"/>
              <a:gd name="connsiteY21" fmla="*/ 1528477 h 1615453"/>
              <a:gd name="connsiteX22" fmla="*/ 7642860 w 8191500"/>
              <a:gd name="connsiteY22" fmla="*/ 1581817 h 1615453"/>
              <a:gd name="connsiteX23" fmla="*/ 7764780 w 8191500"/>
              <a:gd name="connsiteY23" fmla="*/ 1543717 h 1615453"/>
              <a:gd name="connsiteX24" fmla="*/ 7856220 w 8191500"/>
              <a:gd name="connsiteY24" fmla="*/ 1597057 h 1615453"/>
              <a:gd name="connsiteX25" fmla="*/ 8001000 w 8191500"/>
              <a:gd name="connsiteY25" fmla="*/ 1574197 h 1615453"/>
              <a:gd name="connsiteX26" fmla="*/ 8191500 w 8191500"/>
              <a:gd name="connsiteY26"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4739640 w 8191500"/>
              <a:gd name="connsiteY4" fmla="*/ 1597057 h 1615453"/>
              <a:gd name="connsiteX5" fmla="*/ 5920740 w 8191500"/>
              <a:gd name="connsiteY5" fmla="*/ 1597057 h 1615453"/>
              <a:gd name="connsiteX6" fmla="*/ 6027420 w 8191500"/>
              <a:gd name="connsiteY6" fmla="*/ 1467517 h 1615453"/>
              <a:gd name="connsiteX7" fmla="*/ 6088380 w 8191500"/>
              <a:gd name="connsiteY7" fmla="*/ 1383697 h 1615453"/>
              <a:gd name="connsiteX8" fmla="*/ 6195060 w 8191500"/>
              <a:gd name="connsiteY8" fmla="*/ 1414177 h 1615453"/>
              <a:gd name="connsiteX9" fmla="*/ 6263640 w 8191500"/>
              <a:gd name="connsiteY9" fmla="*/ 1056037 h 1615453"/>
              <a:gd name="connsiteX10" fmla="*/ 6309360 w 8191500"/>
              <a:gd name="connsiteY10" fmla="*/ 774097 h 1615453"/>
              <a:gd name="connsiteX11" fmla="*/ 6377940 w 8191500"/>
              <a:gd name="connsiteY11" fmla="*/ 149257 h 1615453"/>
              <a:gd name="connsiteX12" fmla="*/ 6461760 w 8191500"/>
              <a:gd name="connsiteY12" fmla="*/ 4477 h 1615453"/>
              <a:gd name="connsiteX13" fmla="*/ 6515100 w 8191500"/>
              <a:gd name="connsiteY13" fmla="*/ 95917 h 1615453"/>
              <a:gd name="connsiteX14" fmla="*/ 6629400 w 8191500"/>
              <a:gd name="connsiteY14" fmla="*/ 644557 h 1615453"/>
              <a:gd name="connsiteX15" fmla="*/ 6812280 w 8191500"/>
              <a:gd name="connsiteY15" fmla="*/ 1017937 h 1615453"/>
              <a:gd name="connsiteX16" fmla="*/ 7109460 w 8191500"/>
              <a:gd name="connsiteY16" fmla="*/ 1414177 h 1615453"/>
              <a:gd name="connsiteX17" fmla="*/ 7200900 w 8191500"/>
              <a:gd name="connsiteY17" fmla="*/ 1368457 h 1615453"/>
              <a:gd name="connsiteX18" fmla="*/ 7315200 w 8191500"/>
              <a:gd name="connsiteY18" fmla="*/ 1490377 h 1615453"/>
              <a:gd name="connsiteX19" fmla="*/ 7421880 w 8191500"/>
              <a:gd name="connsiteY19" fmla="*/ 1551337 h 1615453"/>
              <a:gd name="connsiteX20" fmla="*/ 7559040 w 8191500"/>
              <a:gd name="connsiteY20" fmla="*/ 1528477 h 1615453"/>
              <a:gd name="connsiteX21" fmla="*/ 7642860 w 8191500"/>
              <a:gd name="connsiteY21" fmla="*/ 1581817 h 1615453"/>
              <a:gd name="connsiteX22" fmla="*/ 7764780 w 8191500"/>
              <a:gd name="connsiteY22" fmla="*/ 1543717 h 1615453"/>
              <a:gd name="connsiteX23" fmla="*/ 7856220 w 8191500"/>
              <a:gd name="connsiteY23" fmla="*/ 1597057 h 1615453"/>
              <a:gd name="connsiteX24" fmla="*/ 8001000 w 8191500"/>
              <a:gd name="connsiteY24" fmla="*/ 1574197 h 1615453"/>
              <a:gd name="connsiteX25" fmla="*/ 8191500 w 8191500"/>
              <a:gd name="connsiteY25"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5920740 w 8191500"/>
              <a:gd name="connsiteY4" fmla="*/ 1597057 h 1615453"/>
              <a:gd name="connsiteX5" fmla="*/ 6027420 w 8191500"/>
              <a:gd name="connsiteY5" fmla="*/ 1467517 h 1615453"/>
              <a:gd name="connsiteX6" fmla="*/ 6088380 w 8191500"/>
              <a:gd name="connsiteY6" fmla="*/ 1383697 h 1615453"/>
              <a:gd name="connsiteX7" fmla="*/ 6195060 w 8191500"/>
              <a:gd name="connsiteY7" fmla="*/ 1414177 h 1615453"/>
              <a:gd name="connsiteX8" fmla="*/ 6263640 w 8191500"/>
              <a:gd name="connsiteY8" fmla="*/ 1056037 h 1615453"/>
              <a:gd name="connsiteX9" fmla="*/ 6309360 w 8191500"/>
              <a:gd name="connsiteY9" fmla="*/ 774097 h 1615453"/>
              <a:gd name="connsiteX10" fmla="*/ 6377940 w 8191500"/>
              <a:gd name="connsiteY10" fmla="*/ 149257 h 1615453"/>
              <a:gd name="connsiteX11" fmla="*/ 6461760 w 8191500"/>
              <a:gd name="connsiteY11" fmla="*/ 4477 h 1615453"/>
              <a:gd name="connsiteX12" fmla="*/ 6515100 w 8191500"/>
              <a:gd name="connsiteY12" fmla="*/ 95917 h 1615453"/>
              <a:gd name="connsiteX13" fmla="*/ 6629400 w 8191500"/>
              <a:gd name="connsiteY13" fmla="*/ 644557 h 1615453"/>
              <a:gd name="connsiteX14" fmla="*/ 6812280 w 8191500"/>
              <a:gd name="connsiteY14" fmla="*/ 1017937 h 1615453"/>
              <a:gd name="connsiteX15" fmla="*/ 7109460 w 8191500"/>
              <a:gd name="connsiteY15" fmla="*/ 1414177 h 1615453"/>
              <a:gd name="connsiteX16" fmla="*/ 7200900 w 8191500"/>
              <a:gd name="connsiteY16" fmla="*/ 1368457 h 1615453"/>
              <a:gd name="connsiteX17" fmla="*/ 7315200 w 8191500"/>
              <a:gd name="connsiteY17" fmla="*/ 1490377 h 1615453"/>
              <a:gd name="connsiteX18" fmla="*/ 7421880 w 8191500"/>
              <a:gd name="connsiteY18" fmla="*/ 1551337 h 1615453"/>
              <a:gd name="connsiteX19" fmla="*/ 7559040 w 8191500"/>
              <a:gd name="connsiteY19" fmla="*/ 1528477 h 1615453"/>
              <a:gd name="connsiteX20" fmla="*/ 7642860 w 8191500"/>
              <a:gd name="connsiteY20" fmla="*/ 1581817 h 1615453"/>
              <a:gd name="connsiteX21" fmla="*/ 7764780 w 8191500"/>
              <a:gd name="connsiteY21" fmla="*/ 1543717 h 1615453"/>
              <a:gd name="connsiteX22" fmla="*/ 7856220 w 8191500"/>
              <a:gd name="connsiteY22" fmla="*/ 1597057 h 1615453"/>
              <a:gd name="connsiteX23" fmla="*/ 8001000 w 8191500"/>
              <a:gd name="connsiteY23" fmla="*/ 1574197 h 1615453"/>
              <a:gd name="connsiteX24" fmla="*/ 8191500 w 8191500"/>
              <a:gd name="connsiteY24"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5920740 w 8191500"/>
              <a:gd name="connsiteY3" fmla="*/ 1597057 h 1615453"/>
              <a:gd name="connsiteX4" fmla="*/ 6027420 w 8191500"/>
              <a:gd name="connsiteY4" fmla="*/ 1467517 h 1615453"/>
              <a:gd name="connsiteX5" fmla="*/ 6088380 w 8191500"/>
              <a:gd name="connsiteY5" fmla="*/ 1383697 h 1615453"/>
              <a:gd name="connsiteX6" fmla="*/ 6195060 w 8191500"/>
              <a:gd name="connsiteY6" fmla="*/ 1414177 h 1615453"/>
              <a:gd name="connsiteX7" fmla="*/ 6263640 w 8191500"/>
              <a:gd name="connsiteY7" fmla="*/ 1056037 h 1615453"/>
              <a:gd name="connsiteX8" fmla="*/ 6309360 w 8191500"/>
              <a:gd name="connsiteY8" fmla="*/ 774097 h 1615453"/>
              <a:gd name="connsiteX9" fmla="*/ 6377940 w 8191500"/>
              <a:gd name="connsiteY9" fmla="*/ 149257 h 1615453"/>
              <a:gd name="connsiteX10" fmla="*/ 6461760 w 8191500"/>
              <a:gd name="connsiteY10" fmla="*/ 4477 h 1615453"/>
              <a:gd name="connsiteX11" fmla="*/ 6515100 w 8191500"/>
              <a:gd name="connsiteY11" fmla="*/ 95917 h 1615453"/>
              <a:gd name="connsiteX12" fmla="*/ 6629400 w 8191500"/>
              <a:gd name="connsiteY12" fmla="*/ 644557 h 1615453"/>
              <a:gd name="connsiteX13" fmla="*/ 6812280 w 8191500"/>
              <a:gd name="connsiteY13" fmla="*/ 1017937 h 1615453"/>
              <a:gd name="connsiteX14" fmla="*/ 7109460 w 8191500"/>
              <a:gd name="connsiteY14" fmla="*/ 1414177 h 1615453"/>
              <a:gd name="connsiteX15" fmla="*/ 7200900 w 8191500"/>
              <a:gd name="connsiteY15" fmla="*/ 1368457 h 1615453"/>
              <a:gd name="connsiteX16" fmla="*/ 7315200 w 8191500"/>
              <a:gd name="connsiteY16" fmla="*/ 1490377 h 1615453"/>
              <a:gd name="connsiteX17" fmla="*/ 7421880 w 8191500"/>
              <a:gd name="connsiteY17" fmla="*/ 1551337 h 1615453"/>
              <a:gd name="connsiteX18" fmla="*/ 7559040 w 8191500"/>
              <a:gd name="connsiteY18" fmla="*/ 1528477 h 1615453"/>
              <a:gd name="connsiteX19" fmla="*/ 7642860 w 8191500"/>
              <a:gd name="connsiteY19" fmla="*/ 1581817 h 1615453"/>
              <a:gd name="connsiteX20" fmla="*/ 7764780 w 8191500"/>
              <a:gd name="connsiteY20" fmla="*/ 1543717 h 1615453"/>
              <a:gd name="connsiteX21" fmla="*/ 7856220 w 8191500"/>
              <a:gd name="connsiteY21" fmla="*/ 1597057 h 1615453"/>
              <a:gd name="connsiteX22" fmla="*/ 8001000 w 8191500"/>
              <a:gd name="connsiteY22" fmla="*/ 1574197 h 1615453"/>
              <a:gd name="connsiteX23" fmla="*/ 8191500 w 8191500"/>
              <a:gd name="connsiteY23" fmla="*/ 1604677 h 1615453"/>
              <a:gd name="connsiteX0" fmla="*/ 0 w 8191500"/>
              <a:gd name="connsiteY0" fmla="*/ 1604677 h 1612726"/>
              <a:gd name="connsiteX1" fmla="*/ 1066800 w 8191500"/>
              <a:gd name="connsiteY1" fmla="*/ 1612297 h 1612726"/>
              <a:gd name="connsiteX2" fmla="*/ 5920740 w 8191500"/>
              <a:gd name="connsiteY2" fmla="*/ 1597057 h 1612726"/>
              <a:gd name="connsiteX3" fmla="*/ 6027420 w 8191500"/>
              <a:gd name="connsiteY3" fmla="*/ 1467517 h 1612726"/>
              <a:gd name="connsiteX4" fmla="*/ 6088380 w 8191500"/>
              <a:gd name="connsiteY4" fmla="*/ 1383697 h 1612726"/>
              <a:gd name="connsiteX5" fmla="*/ 6195060 w 8191500"/>
              <a:gd name="connsiteY5" fmla="*/ 1414177 h 1612726"/>
              <a:gd name="connsiteX6" fmla="*/ 6263640 w 8191500"/>
              <a:gd name="connsiteY6" fmla="*/ 1056037 h 1612726"/>
              <a:gd name="connsiteX7" fmla="*/ 6309360 w 8191500"/>
              <a:gd name="connsiteY7" fmla="*/ 774097 h 1612726"/>
              <a:gd name="connsiteX8" fmla="*/ 6377940 w 8191500"/>
              <a:gd name="connsiteY8" fmla="*/ 149257 h 1612726"/>
              <a:gd name="connsiteX9" fmla="*/ 6461760 w 8191500"/>
              <a:gd name="connsiteY9" fmla="*/ 4477 h 1612726"/>
              <a:gd name="connsiteX10" fmla="*/ 6515100 w 8191500"/>
              <a:gd name="connsiteY10" fmla="*/ 95917 h 1612726"/>
              <a:gd name="connsiteX11" fmla="*/ 6629400 w 8191500"/>
              <a:gd name="connsiteY11" fmla="*/ 644557 h 1612726"/>
              <a:gd name="connsiteX12" fmla="*/ 6812280 w 8191500"/>
              <a:gd name="connsiteY12" fmla="*/ 1017937 h 1612726"/>
              <a:gd name="connsiteX13" fmla="*/ 7109460 w 8191500"/>
              <a:gd name="connsiteY13" fmla="*/ 1414177 h 1612726"/>
              <a:gd name="connsiteX14" fmla="*/ 7200900 w 8191500"/>
              <a:gd name="connsiteY14" fmla="*/ 1368457 h 1612726"/>
              <a:gd name="connsiteX15" fmla="*/ 7315200 w 8191500"/>
              <a:gd name="connsiteY15" fmla="*/ 1490377 h 1612726"/>
              <a:gd name="connsiteX16" fmla="*/ 7421880 w 8191500"/>
              <a:gd name="connsiteY16" fmla="*/ 1551337 h 1612726"/>
              <a:gd name="connsiteX17" fmla="*/ 7559040 w 8191500"/>
              <a:gd name="connsiteY17" fmla="*/ 1528477 h 1612726"/>
              <a:gd name="connsiteX18" fmla="*/ 7642860 w 8191500"/>
              <a:gd name="connsiteY18" fmla="*/ 1581817 h 1612726"/>
              <a:gd name="connsiteX19" fmla="*/ 7764780 w 8191500"/>
              <a:gd name="connsiteY19" fmla="*/ 1543717 h 1612726"/>
              <a:gd name="connsiteX20" fmla="*/ 7856220 w 8191500"/>
              <a:gd name="connsiteY20" fmla="*/ 1597057 h 1612726"/>
              <a:gd name="connsiteX21" fmla="*/ 8001000 w 8191500"/>
              <a:gd name="connsiteY21" fmla="*/ 1574197 h 1612726"/>
              <a:gd name="connsiteX22" fmla="*/ 8191500 w 8191500"/>
              <a:gd name="connsiteY22" fmla="*/ 1604677 h 1612726"/>
              <a:gd name="connsiteX0" fmla="*/ 0 w 8191500"/>
              <a:gd name="connsiteY0" fmla="*/ 1604677 h 1604677"/>
              <a:gd name="connsiteX1" fmla="*/ 5920740 w 8191500"/>
              <a:gd name="connsiteY1" fmla="*/ 1597057 h 1604677"/>
              <a:gd name="connsiteX2" fmla="*/ 6027420 w 8191500"/>
              <a:gd name="connsiteY2" fmla="*/ 1467517 h 1604677"/>
              <a:gd name="connsiteX3" fmla="*/ 6088380 w 8191500"/>
              <a:gd name="connsiteY3" fmla="*/ 1383697 h 1604677"/>
              <a:gd name="connsiteX4" fmla="*/ 6195060 w 8191500"/>
              <a:gd name="connsiteY4" fmla="*/ 1414177 h 1604677"/>
              <a:gd name="connsiteX5" fmla="*/ 6263640 w 8191500"/>
              <a:gd name="connsiteY5" fmla="*/ 1056037 h 1604677"/>
              <a:gd name="connsiteX6" fmla="*/ 6309360 w 8191500"/>
              <a:gd name="connsiteY6" fmla="*/ 774097 h 1604677"/>
              <a:gd name="connsiteX7" fmla="*/ 6377940 w 8191500"/>
              <a:gd name="connsiteY7" fmla="*/ 149257 h 1604677"/>
              <a:gd name="connsiteX8" fmla="*/ 6461760 w 8191500"/>
              <a:gd name="connsiteY8" fmla="*/ 4477 h 1604677"/>
              <a:gd name="connsiteX9" fmla="*/ 6515100 w 8191500"/>
              <a:gd name="connsiteY9" fmla="*/ 95917 h 1604677"/>
              <a:gd name="connsiteX10" fmla="*/ 6629400 w 8191500"/>
              <a:gd name="connsiteY10" fmla="*/ 644557 h 1604677"/>
              <a:gd name="connsiteX11" fmla="*/ 6812280 w 8191500"/>
              <a:gd name="connsiteY11" fmla="*/ 1017937 h 1604677"/>
              <a:gd name="connsiteX12" fmla="*/ 7109460 w 8191500"/>
              <a:gd name="connsiteY12" fmla="*/ 1414177 h 1604677"/>
              <a:gd name="connsiteX13" fmla="*/ 7200900 w 8191500"/>
              <a:gd name="connsiteY13" fmla="*/ 1368457 h 1604677"/>
              <a:gd name="connsiteX14" fmla="*/ 7315200 w 8191500"/>
              <a:gd name="connsiteY14" fmla="*/ 1490377 h 1604677"/>
              <a:gd name="connsiteX15" fmla="*/ 7421880 w 8191500"/>
              <a:gd name="connsiteY15" fmla="*/ 1551337 h 1604677"/>
              <a:gd name="connsiteX16" fmla="*/ 7559040 w 8191500"/>
              <a:gd name="connsiteY16" fmla="*/ 1528477 h 1604677"/>
              <a:gd name="connsiteX17" fmla="*/ 7642860 w 8191500"/>
              <a:gd name="connsiteY17" fmla="*/ 1581817 h 1604677"/>
              <a:gd name="connsiteX18" fmla="*/ 7764780 w 8191500"/>
              <a:gd name="connsiteY18" fmla="*/ 1543717 h 1604677"/>
              <a:gd name="connsiteX19" fmla="*/ 7856220 w 8191500"/>
              <a:gd name="connsiteY19" fmla="*/ 1597057 h 1604677"/>
              <a:gd name="connsiteX20" fmla="*/ 8001000 w 8191500"/>
              <a:gd name="connsiteY20" fmla="*/ 1574197 h 1604677"/>
              <a:gd name="connsiteX21" fmla="*/ 8191500 w 8191500"/>
              <a:gd name="connsiteY21" fmla="*/ 1604677 h 1604677"/>
              <a:gd name="connsiteX0" fmla="*/ 0 w 2270760"/>
              <a:gd name="connsiteY0" fmla="*/ 1597057 h 1604677"/>
              <a:gd name="connsiteX1" fmla="*/ 106680 w 2270760"/>
              <a:gd name="connsiteY1" fmla="*/ 1467517 h 1604677"/>
              <a:gd name="connsiteX2" fmla="*/ 167640 w 2270760"/>
              <a:gd name="connsiteY2" fmla="*/ 1383697 h 1604677"/>
              <a:gd name="connsiteX3" fmla="*/ 274320 w 2270760"/>
              <a:gd name="connsiteY3" fmla="*/ 1414177 h 1604677"/>
              <a:gd name="connsiteX4" fmla="*/ 342900 w 2270760"/>
              <a:gd name="connsiteY4" fmla="*/ 1056037 h 1604677"/>
              <a:gd name="connsiteX5" fmla="*/ 388620 w 2270760"/>
              <a:gd name="connsiteY5" fmla="*/ 774097 h 1604677"/>
              <a:gd name="connsiteX6" fmla="*/ 457200 w 2270760"/>
              <a:gd name="connsiteY6" fmla="*/ 149257 h 1604677"/>
              <a:gd name="connsiteX7" fmla="*/ 541020 w 2270760"/>
              <a:gd name="connsiteY7" fmla="*/ 4477 h 1604677"/>
              <a:gd name="connsiteX8" fmla="*/ 594360 w 2270760"/>
              <a:gd name="connsiteY8" fmla="*/ 95917 h 1604677"/>
              <a:gd name="connsiteX9" fmla="*/ 708660 w 2270760"/>
              <a:gd name="connsiteY9" fmla="*/ 644557 h 1604677"/>
              <a:gd name="connsiteX10" fmla="*/ 891540 w 2270760"/>
              <a:gd name="connsiteY10" fmla="*/ 1017937 h 1604677"/>
              <a:gd name="connsiteX11" fmla="*/ 1188720 w 2270760"/>
              <a:gd name="connsiteY11" fmla="*/ 1414177 h 1604677"/>
              <a:gd name="connsiteX12" fmla="*/ 1280160 w 2270760"/>
              <a:gd name="connsiteY12" fmla="*/ 1368457 h 1604677"/>
              <a:gd name="connsiteX13" fmla="*/ 1394460 w 2270760"/>
              <a:gd name="connsiteY13" fmla="*/ 1490377 h 1604677"/>
              <a:gd name="connsiteX14" fmla="*/ 1501140 w 2270760"/>
              <a:gd name="connsiteY14" fmla="*/ 1551337 h 1604677"/>
              <a:gd name="connsiteX15" fmla="*/ 1638300 w 2270760"/>
              <a:gd name="connsiteY15" fmla="*/ 1528477 h 1604677"/>
              <a:gd name="connsiteX16" fmla="*/ 1722120 w 2270760"/>
              <a:gd name="connsiteY16" fmla="*/ 1581817 h 1604677"/>
              <a:gd name="connsiteX17" fmla="*/ 1844040 w 2270760"/>
              <a:gd name="connsiteY17" fmla="*/ 1543717 h 1604677"/>
              <a:gd name="connsiteX18" fmla="*/ 1935480 w 2270760"/>
              <a:gd name="connsiteY18" fmla="*/ 1597057 h 1604677"/>
              <a:gd name="connsiteX19" fmla="*/ 2080260 w 2270760"/>
              <a:gd name="connsiteY19" fmla="*/ 1574197 h 1604677"/>
              <a:gd name="connsiteX20" fmla="*/ 2270760 w 2270760"/>
              <a:gd name="connsiteY20" fmla="*/ 1604677 h 1604677"/>
              <a:gd name="connsiteX0" fmla="*/ 0 w 2164080"/>
              <a:gd name="connsiteY0" fmla="*/ 1467517 h 1604677"/>
              <a:gd name="connsiteX1" fmla="*/ 60960 w 2164080"/>
              <a:gd name="connsiteY1" fmla="*/ 1383697 h 1604677"/>
              <a:gd name="connsiteX2" fmla="*/ 167640 w 2164080"/>
              <a:gd name="connsiteY2" fmla="*/ 1414177 h 1604677"/>
              <a:gd name="connsiteX3" fmla="*/ 236220 w 2164080"/>
              <a:gd name="connsiteY3" fmla="*/ 1056037 h 1604677"/>
              <a:gd name="connsiteX4" fmla="*/ 281940 w 2164080"/>
              <a:gd name="connsiteY4" fmla="*/ 774097 h 1604677"/>
              <a:gd name="connsiteX5" fmla="*/ 350520 w 2164080"/>
              <a:gd name="connsiteY5" fmla="*/ 149257 h 1604677"/>
              <a:gd name="connsiteX6" fmla="*/ 434340 w 2164080"/>
              <a:gd name="connsiteY6" fmla="*/ 4477 h 1604677"/>
              <a:gd name="connsiteX7" fmla="*/ 487680 w 2164080"/>
              <a:gd name="connsiteY7" fmla="*/ 95917 h 1604677"/>
              <a:gd name="connsiteX8" fmla="*/ 601980 w 2164080"/>
              <a:gd name="connsiteY8" fmla="*/ 644557 h 1604677"/>
              <a:gd name="connsiteX9" fmla="*/ 784860 w 2164080"/>
              <a:gd name="connsiteY9" fmla="*/ 1017937 h 1604677"/>
              <a:gd name="connsiteX10" fmla="*/ 1082040 w 2164080"/>
              <a:gd name="connsiteY10" fmla="*/ 1414177 h 1604677"/>
              <a:gd name="connsiteX11" fmla="*/ 1173480 w 2164080"/>
              <a:gd name="connsiteY11" fmla="*/ 1368457 h 1604677"/>
              <a:gd name="connsiteX12" fmla="*/ 1287780 w 2164080"/>
              <a:gd name="connsiteY12" fmla="*/ 1490377 h 1604677"/>
              <a:gd name="connsiteX13" fmla="*/ 1394460 w 2164080"/>
              <a:gd name="connsiteY13" fmla="*/ 1551337 h 1604677"/>
              <a:gd name="connsiteX14" fmla="*/ 1531620 w 2164080"/>
              <a:gd name="connsiteY14" fmla="*/ 1528477 h 1604677"/>
              <a:gd name="connsiteX15" fmla="*/ 1615440 w 2164080"/>
              <a:gd name="connsiteY15" fmla="*/ 1581817 h 1604677"/>
              <a:gd name="connsiteX16" fmla="*/ 1737360 w 2164080"/>
              <a:gd name="connsiteY16" fmla="*/ 1543717 h 1604677"/>
              <a:gd name="connsiteX17" fmla="*/ 1828800 w 2164080"/>
              <a:gd name="connsiteY17" fmla="*/ 1597057 h 1604677"/>
              <a:gd name="connsiteX18" fmla="*/ 1973580 w 2164080"/>
              <a:gd name="connsiteY18" fmla="*/ 1574197 h 1604677"/>
              <a:gd name="connsiteX19" fmla="*/ 2164080 w 2164080"/>
              <a:gd name="connsiteY19"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1859280 w 2286000"/>
              <a:gd name="connsiteY16" fmla="*/ 1543717 h 1604677"/>
              <a:gd name="connsiteX17" fmla="*/ 1950720 w 2286000"/>
              <a:gd name="connsiteY17" fmla="*/ 1597057 h 1604677"/>
              <a:gd name="connsiteX18" fmla="*/ 2095500 w 2286000"/>
              <a:gd name="connsiteY18" fmla="*/ 1574197 h 1604677"/>
              <a:gd name="connsiteX19" fmla="*/ 2286000 w 2286000"/>
              <a:gd name="connsiteY19"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1950720 w 2286000"/>
              <a:gd name="connsiteY16" fmla="*/ 1597057 h 1604677"/>
              <a:gd name="connsiteX17" fmla="*/ 2095500 w 2286000"/>
              <a:gd name="connsiteY17" fmla="*/ 1574197 h 1604677"/>
              <a:gd name="connsiteX18" fmla="*/ 2286000 w 2286000"/>
              <a:gd name="connsiteY18"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2095500 w 2286000"/>
              <a:gd name="connsiteY16" fmla="*/ 1574197 h 1604677"/>
              <a:gd name="connsiteX17" fmla="*/ 2286000 w 2286000"/>
              <a:gd name="connsiteY17"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2286000 w 2286000"/>
              <a:gd name="connsiteY16" fmla="*/ 1604677 h 1604677"/>
              <a:gd name="connsiteX0" fmla="*/ 0 w 1737360"/>
              <a:gd name="connsiteY0" fmla="*/ 1604677 h 1604677"/>
              <a:gd name="connsiteX1" fmla="*/ 182880 w 1737360"/>
              <a:gd name="connsiteY1" fmla="*/ 1383697 h 1604677"/>
              <a:gd name="connsiteX2" fmla="*/ 289560 w 1737360"/>
              <a:gd name="connsiteY2" fmla="*/ 1414177 h 1604677"/>
              <a:gd name="connsiteX3" fmla="*/ 358140 w 1737360"/>
              <a:gd name="connsiteY3" fmla="*/ 1056037 h 1604677"/>
              <a:gd name="connsiteX4" fmla="*/ 403860 w 1737360"/>
              <a:gd name="connsiteY4" fmla="*/ 774097 h 1604677"/>
              <a:gd name="connsiteX5" fmla="*/ 472440 w 1737360"/>
              <a:gd name="connsiteY5" fmla="*/ 149257 h 1604677"/>
              <a:gd name="connsiteX6" fmla="*/ 556260 w 1737360"/>
              <a:gd name="connsiteY6" fmla="*/ 4477 h 1604677"/>
              <a:gd name="connsiteX7" fmla="*/ 609600 w 1737360"/>
              <a:gd name="connsiteY7" fmla="*/ 95917 h 1604677"/>
              <a:gd name="connsiteX8" fmla="*/ 723900 w 1737360"/>
              <a:gd name="connsiteY8" fmla="*/ 644557 h 1604677"/>
              <a:gd name="connsiteX9" fmla="*/ 906780 w 1737360"/>
              <a:gd name="connsiteY9" fmla="*/ 1017937 h 1604677"/>
              <a:gd name="connsiteX10" fmla="*/ 1203960 w 1737360"/>
              <a:gd name="connsiteY10" fmla="*/ 1414177 h 1604677"/>
              <a:gd name="connsiteX11" fmla="*/ 1295400 w 1737360"/>
              <a:gd name="connsiteY11" fmla="*/ 1368457 h 1604677"/>
              <a:gd name="connsiteX12" fmla="*/ 1409700 w 1737360"/>
              <a:gd name="connsiteY12" fmla="*/ 1490377 h 1604677"/>
              <a:gd name="connsiteX13" fmla="*/ 1516380 w 1737360"/>
              <a:gd name="connsiteY13" fmla="*/ 1551337 h 1604677"/>
              <a:gd name="connsiteX14" fmla="*/ 1653540 w 1737360"/>
              <a:gd name="connsiteY14" fmla="*/ 1528477 h 1604677"/>
              <a:gd name="connsiteX15" fmla="*/ 1737360 w 1737360"/>
              <a:gd name="connsiteY15" fmla="*/ 1581817 h 1604677"/>
              <a:gd name="connsiteX0" fmla="*/ 0 w 1775460"/>
              <a:gd name="connsiteY0" fmla="*/ 1604677 h 1612297"/>
              <a:gd name="connsiteX1" fmla="*/ 182880 w 1775460"/>
              <a:gd name="connsiteY1" fmla="*/ 1383697 h 1612297"/>
              <a:gd name="connsiteX2" fmla="*/ 289560 w 1775460"/>
              <a:gd name="connsiteY2" fmla="*/ 1414177 h 1612297"/>
              <a:gd name="connsiteX3" fmla="*/ 358140 w 1775460"/>
              <a:gd name="connsiteY3" fmla="*/ 1056037 h 1612297"/>
              <a:gd name="connsiteX4" fmla="*/ 403860 w 1775460"/>
              <a:gd name="connsiteY4" fmla="*/ 774097 h 1612297"/>
              <a:gd name="connsiteX5" fmla="*/ 472440 w 1775460"/>
              <a:gd name="connsiteY5" fmla="*/ 149257 h 1612297"/>
              <a:gd name="connsiteX6" fmla="*/ 556260 w 1775460"/>
              <a:gd name="connsiteY6" fmla="*/ 4477 h 1612297"/>
              <a:gd name="connsiteX7" fmla="*/ 609600 w 1775460"/>
              <a:gd name="connsiteY7" fmla="*/ 95917 h 1612297"/>
              <a:gd name="connsiteX8" fmla="*/ 723900 w 1775460"/>
              <a:gd name="connsiteY8" fmla="*/ 644557 h 1612297"/>
              <a:gd name="connsiteX9" fmla="*/ 906780 w 1775460"/>
              <a:gd name="connsiteY9" fmla="*/ 1017937 h 1612297"/>
              <a:gd name="connsiteX10" fmla="*/ 1203960 w 1775460"/>
              <a:gd name="connsiteY10" fmla="*/ 1414177 h 1612297"/>
              <a:gd name="connsiteX11" fmla="*/ 1295400 w 1775460"/>
              <a:gd name="connsiteY11" fmla="*/ 1368457 h 1612297"/>
              <a:gd name="connsiteX12" fmla="*/ 1409700 w 1775460"/>
              <a:gd name="connsiteY12" fmla="*/ 1490377 h 1612297"/>
              <a:gd name="connsiteX13" fmla="*/ 1516380 w 1775460"/>
              <a:gd name="connsiteY13" fmla="*/ 1551337 h 1612297"/>
              <a:gd name="connsiteX14" fmla="*/ 1653540 w 1775460"/>
              <a:gd name="connsiteY14" fmla="*/ 1528477 h 1612297"/>
              <a:gd name="connsiteX15" fmla="*/ 1775460 w 1775460"/>
              <a:gd name="connsiteY15" fmla="*/ 1612297 h 16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5460" h="1612297">
                <a:moveTo>
                  <a:pt x="0" y="1604677"/>
                </a:moveTo>
                <a:cubicBezTo>
                  <a:pt x="27940" y="1569117"/>
                  <a:pt x="134620" y="1415447"/>
                  <a:pt x="182880" y="1383697"/>
                </a:cubicBezTo>
                <a:cubicBezTo>
                  <a:pt x="231140" y="1351947"/>
                  <a:pt x="260350" y="1468787"/>
                  <a:pt x="289560" y="1414177"/>
                </a:cubicBezTo>
                <a:cubicBezTo>
                  <a:pt x="318770" y="1359567"/>
                  <a:pt x="339090" y="1162717"/>
                  <a:pt x="358140" y="1056037"/>
                </a:cubicBezTo>
                <a:cubicBezTo>
                  <a:pt x="377190" y="949357"/>
                  <a:pt x="384810" y="925227"/>
                  <a:pt x="403860" y="774097"/>
                </a:cubicBezTo>
                <a:cubicBezTo>
                  <a:pt x="422910" y="622967"/>
                  <a:pt x="447040" y="277527"/>
                  <a:pt x="472440" y="149257"/>
                </a:cubicBezTo>
                <a:cubicBezTo>
                  <a:pt x="497840" y="20987"/>
                  <a:pt x="533400" y="13367"/>
                  <a:pt x="556260" y="4477"/>
                </a:cubicBezTo>
                <a:cubicBezTo>
                  <a:pt x="579120" y="-4413"/>
                  <a:pt x="581660" y="-10763"/>
                  <a:pt x="609600" y="95917"/>
                </a:cubicBezTo>
                <a:cubicBezTo>
                  <a:pt x="637540" y="202597"/>
                  <a:pt x="674370" y="490887"/>
                  <a:pt x="723900" y="644557"/>
                </a:cubicBezTo>
                <a:cubicBezTo>
                  <a:pt x="773430" y="798227"/>
                  <a:pt x="826770" y="889667"/>
                  <a:pt x="906780" y="1017937"/>
                </a:cubicBezTo>
                <a:cubicBezTo>
                  <a:pt x="986790" y="1146207"/>
                  <a:pt x="1139190" y="1355757"/>
                  <a:pt x="1203960" y="1414177"/>
                </a:cubicBezTo>
                <a:cubicBezTo>
                  <a:pt x="1268730" y="1472597"/>
                  <a:pt x="1261110" y="1355757"/>
                  <a:pt x="1295400" y="1368457"/>
                </a:cubicBezTo>
                <a:cubicBezTo>
                  <a:pt x="1329690" y="1381157"/>
                  <a:pt x="1372870" y="1459897"/>
                  <a:pt x="1409700" y="1490377"/>
                </a:cubicBezTo>
                <a:cubicBezTo>
                  <a:pt x="1446530" y="1520857"/>
                  <a:pt x="1475740" y="1544987"/>
                  <a:pt x="1516380" y="1551337"/>
                </a:cubicBezTo>
                <a:cubicBezTo>
                  <a:pt x="1557020" y="1557687"/>
                  <a:pt x="1610360" y="1518317"/>
                  <a:pt x="1653540" y="1528477"/>
                </a:cubicBezTo>
                <a:cubicBezTo>
                  <a:pt x="1696720" y="1538637"/>
                  <a:pt x="1670050" y="1599597"/>
                  <a:pt x="1775460" y="1612297"/>
                </a:cubicBezTo>
              </a:path>
            </a:pathLst>
          </a:custGeom>
          <a:no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4B3AE88-B794-4403-8215-B325E506F361}"/>
              </a:ext>
            </a:extLst>
          </p:cNvPr>
          <p:cNvSpPr txBox="1"/>
          <p:nvPr/>
        </p:nvSpPr>
        <p:spPr>
          <a:xfrm>
            <a:off x="6892454" y="979927"/>
            <a:ext cx="1407373" cy="461665"/>
          </a:xfrm>
          <a:prstGeom prst="rect">
            <a:avLst/>
          </a:prstGeom>
          <a:noFill/>
        </p:spPr>
        <p:txBody>
          <a:bodyPr wrap="none" rtlCol="0">
            <a:spAutoFit/>
          </a:bodyPr>
          <a:lstStyle/>
          <a:p>
            <a:pPr algn="r"/>
            <a:r>
              <a:rPr lang="en-US" sz="2400" b="1" dirty="0"/>
              <a:t>DISASTER</a:t>
            </a:r>
            <a:endParaRPr lang="en-CA" sz="2400" b="1" dirty="0"/>
          </a:p>
        </p:txBody>
      </p:sp>
      <p:grpSp>
        <p:nvGrpSpPr>
          <p:cNvPr id="48" name="Group 47">
            <a:extLst>
              <a:ext uri="{FF2B5EF4-FFF2-40B4-BE49-F238E27FC236}">
                <a16:creationId xmlns:a16="http://schemas.microsoft.com/office/drawing/2014/main" id="{02DCAF3D-1F69-4A61-BC45-44939689E1A1}"/>
              </a:ext>
            </a:extLst>
          </p:cNvPr>
          <p:cNvGrpSpPr/>
          <p:nvPr/>
        </p:nvGrpSpPr>
        <p:grpSpPr>
          <a:xfrm>
            <a:off x="332459" y="2254830"/>
            <a:ext cx="11835858" cy="4153874"/>
            <a:chOff x="332459" y="2254830"/>
            <a:chExt cx="11835858" cy="4153874"/>
          </a:xfrm>
        </p:grpSpPr>
        <p:sp>
          <p:nvSpPr>
            <p:cNvPr id="49" name="TextBox 48">
              <a:extLst>
                <a:ext uri="{FF2B5EF4-FFF2-40B4-BE49-F238E27FC236}">
                  <a16:creationId xmlns:a16="http://schemas.microsoft.com/office/drawing/2014/main" id="{9515754A-A6F4-4559-837F-7D0DC4F79261}"/>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50" name="TextBox 49">
              <a:extLst>
                <a:ext uri="{FF2B5EF4-FFF2-40B4-BE49-F238E27FC236}">
                  <a16:creationId xmlns:a16="http://schemas.microsoft.com/office/drawing/2014/main" id="{01DDFF62-CB15-4FA6-A33C-05FA26FC08DA}"/>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51" name="TextBox 50">
              <a:extLst>
                <a:ext uri="{FF2B5EF4-FFF2-40B4-BE49-F238E27FC236}">
                  <a16:creationId xmlns:a16="http://schemas.microsoft.com/office/drawing/2014/main" id="{F6B6DFB7-F7E1-4900-BE29-86AC2504FEF1}"/>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62" name="TextBox 61">
              <a:extLst>
                <a:ext uri="{FF2B5EF4-FFF2-40B4-BE49-F238E27FC236}">
                  <a16:creationId xmlns:a16="http://schemas.microsoft.com/office/drawing/2014/main" id="{377A7B7B-FED3-4377-B786-D11BD9ECB1CA}"/>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70" name="TextBox 69">
              <a:extLst>
                <a:ext uri="{FF2B5EF4-FFF2-40B4-BE49-F238E27FC236}">
                  <a16:creationId xmlns:a16="http://schemas.microsoft.com/office/drawing/2014/main" id="{16AEE186-4C4E-4255-9C02-218D24756CBA}"/>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71" name="TextBox 70">
              <a:extLst>
                <a:ext uri="{FF2B5EF4-FFF2-40B4-BE49-F238E27FC236}">
                  <a16:creationId xmlns:a16="http://schemas.microsoft.com/office/drawing/2014/main" id="{D272140A-DC70-4491-90B4-F2AF455B39DE}"/>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72" name="Straight Connector 71">
              <a:extLst>
                <a:ext uri="{FF2B5EF4-FFF2-40B4-BE49-F238E27FC236}">
                  <a16:creationId xmlns:a16="http://schemas.microsoft.com/office/drawing/2014/main" id="{DE45D34D-652F-41B8-B1CE-CD2DD064B1E2}"/>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D1F5FC4-4476-42AA-A655-7F67388B2CBF}"/>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7C0FA64-B505-405F-8BCB-8E231334A966}"/>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5CEB0C9-8F1B-47FA-A3D2-D7063A76F7B9}"/>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C756F424-35B9-4D43-90EB-728CB58C3F13}"/>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406631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par>
                                <p:cTn id="12" presetID="22" presetClass="exit" presetSubtype="1" fill="hold" grpId="0" nodeType="withEffect">
                                  <p:stCondLst>
                                    <p:cond delay="0"/>
                                  </p:stCondLst>
                                  <p:childTnLst>
                                    <p:animEffect transition="out" filter="wipe(up)">
                                      <p:cBhvr>
                                        <p:cTn id="13" dur="1000"/>
                                        <p:tgtEl>
                                          <p:spTgt spid="26"/>
                                        </p:tgtEl>
                                      </p:cBhvr>
                                    </p:animEffect>
                                    <p:set>
                                      <p:cBhvr>
                                        <p:cTn id="14" dur="1" fill="hold">
                                          <p:stCondLst>
                                            <p:cond delay="999"/>
                                          </p:stCondLst>
                                        </p:cTn>
                                        <p:tgtEl>
                                          <p:spTgt spid="26"/>
                                        </p:tgtEl>
                                        <p:attrNameLst>
                                          <p:attrName>style.visibility</p:attrName>
                                        </p:attrNameLst>
                                      </p:cBhvr>
                                      <p:to>
                                        <p:strVal val="hidden"/>
                                      </p:to>
                                    </p:set>
                                  </p:childTnLst>
                                </p:cTn>
                              </p:par>
                              <p:par>
                                <p:cTn id="15" presetID="22" presetClass="entr" presetSubtype="4"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1000"/>
                                        <p:tgtEl>
                                          <p:spTgt spid="40"/>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0" grpId="0" animBg="1"/>
      <p:bldP spid="26" grpId="0" animBg="1"/>
      <p:bldP spid="2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1663597" y="506151"/>
            <a:ext cx="8864926" cy="1077218"/>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49 minutes per week per capita.</a:t>
            </a:r>
          </a:p>
          <a:p>
            <a:pPr algn="ctr"/>
            <a:r>
              <a:rPr lang="en-US" sz="3200" dirty="0">
                <a:solidFill>
                  <a:srgbClr val="B92508"/>
                </a:solidFill>
                <a:latin typeface="Century Gothic" panose="020B0502020202020204" pitchFamily="34" charset="0"/>
              </a:rPr>
              <a:t>That’s the time adults spend on E-Com sites.</a:t>
            </a:r>
          </a:p>
        </p:txBody>
      </p:sp>
      <p:grpSp>
        <p:nvGrpSpPr>
          <p:cNvPr id="23" name="Group 22"/>
          <p:cNvGrpSpPr/>
          <p:nvPr/>
        </p:nvGrpSpPr>
        <p:grpSpPr>
          <a:xfrm>
            <a:off x="294640" y="3120422"/>
            <a:ext cx="1834203" cy="369332"/>
            <a:chOff x="1474794" y="2738281"/>
            <a:chExt cx="1834203" cy="369332"/>
          </a:xfrm>
        </p:grpSpPr>
        <p:sp>
          <p:nvSpPr>
            <p:cNvPr id="269" name="TextBox 268"/>
            <p:cNvSpPr txBox="1"/>
            <p:nvPr/>
          </p:nvSpPr>
          <p:spPr>
            <a:xfrm>
              <a:off x="1474794" y="2738281"/>
              <a:ext cx="1404986"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49 minutes</a:t>
              </a:r>
            </a:p>
          </p:txBody>
        </p:sp>
        <p:cxnSp>
          <p:nvCxnSpPr>
            <p:cNvPr id="22" name="Straight Connector 21"/>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86162" y="2465120"/>
            <a:ext cx="1163998" cy="2427920"/>
            <a:chOff x="1386162" y="2465120"/>
            <a:chExt cx="1163998" cy="2427920"/>
          </a:xfrm>
        </p:grpSpPr>
        <p:sp>
          <p:nvSpPr>
            <p:cNvPr id="183" name="TextBox 182"/>
            <p:cNvSpPr txBox="1"/>
            <p:nvPr/>
          </p:nvSpPr>
          <p:spPr>
            <a:xfrm>
              <a:off x="1386162" y="2465120"/>
              <a:ext cx="1163998" cy="646331"/>
            </a:xfrm>
            <a:prstGeom prst="rect">
              <a:avLst/>
            </a:prstGeom>
            <a:noFill/>
          </p:spPr>
          <p:txBody>
            <a:bodyPr wrap="square" rtlCol="0">
              <a:spAutoFit/>
            </a:bodyPr>
            <a:lstStyle/>
            <a:p>
              <a:pPr algn="ctr"/>
              <a:r>
                <a:rPr lang="en-US" dirty="0">
                  <a:latin typeface="Century Gothic" panose="020B0502020202020204" pitchFamily="34" charset="0"/>
                </a:rPr>
                <a:t>Visit All </a:t>
              </a:r>
            </a:p>
            <a:p>
              <a:pPr algn="ctr"/>
              <a:r>
                <a:rPr lang="en-US" dirty="0">
                  <a:latin typeface="Century Gothic" panose="020B0502020202020204" pitchFamily="34" charset="0"/>
                </a:rPr>
                <a:t>E-Sites</a:t>
              </a:r>
            </a:p>
          </p:txBody>
        </p:sp>
        <p:grpSp>
          <p:nvGrpSpPr>
            <p:cNvPr id="9" name="Group 8"/>
            <p:cNvGrpSpPr/>
            <p:nvPr/>
          </p:nvGrpSpPr>
          <p:grpSpPr>
            <a:xfrm>
              <a:off x="1850512" y="3296117"/>
              <a:ext cx="235297" cy="1596923"/>
              <a:chOff x="2899758" y="3088076"/>
              <a:chExt cx="470593" cy="1596923"/>
            </a:xfrm>
          </p:grpSpPr>
          <p:cxnSp>
            <p:nvCxnSpPr>
              <p:cNvPr id="70" name="Straight Connector 69"/>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71193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2" presetClass="entr" presetSubtype="8" fill="hold" nodeType="afterEffect" p14:presetBounceEnd="56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56000">
                                          <p:cBhvr additive="base">
                                            <p:cTn id="11" dur="500" fill="hold"/>
                                            <p:tgtEl>
                                              <p:spTgt spid="23"/>
                                            </p:tgtEl>
                                            <p:attrNameLst>
                                              <p:attrName>ppt_x</p:attrName>
                                            </p:attrNameLst>
                                          </p:cBhvr>
                                          <p:tavLst>
                                            <p:tav tm="0">
                                              <p:val>
                                                <p:strVal val="0-#ppt_w/2"/>
                                              </p:val>
                                            </p:tav>
                                            <p:tav tm="100000">
                                              <p:val>
                                                <p:strVal val="#ppt_x"/>
                                              </p:val>
                                            </p:tav>
                                          </p:tavLst>
                                        </p:anim>
                                        <p:anim calcmode="lin" valueType="num" p14:bounceEnd="56000">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56">
                                                <p:txEl>
                                                  <p:pRg st="0" end="0"/>
                                                </p:txEl>
                                              </p:spTgt>
                                            </p:tgtEl>
                                            <p:attrNameLst>
                                              <p:attrName>style.visibility</p:attrName>
                                            </p:attrNameLst>
                                          </p:cBhvr>
                                          <p:to>
                                            <p:strVal val="visible"/>
                                          </p:to>
                                        </p:set>
                                        <p:animEffect transition="in" filter="fade">
                                          <p:cBhvr>
                                            <p:cTn id="16" dur="1000"/>
                                            <p:tgtEl>
                                              <p:spTgt spid="156">
                                                <p:txEl>
                                                  <p:pRg st="0" end="0"/>
                                                </p:txEl>
                                              </p:spTgt>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56">
                                                <p:txEl>
                                                  <p:pRg st="1" end="1"/>
                                                </p:txEl>
                                              </p:spTgt>
                                            </p:tgtEl>
                                            <p:attrNameLst>
                                              <p:attrName>style.visibility</p:attrName>
                                            </p:attrNameLst>
                                          </p:cBhvr>
                                          <p:to>
                                            <p:strVal val="visible"/>
                                          </p:to>
                                        </p:set>
                                        <p:animEffect transition="in" filter="fade">
                                          <p:cBhvr>
                                            <p:cTn id="20" dur="1000"/>
                                            <p:tgtEl>
                                              <p:spTgt spid="1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56">
                                                <p:txEl>
                                                  <p:pRg st="0" end="0"/>
                                                </p:txEl>
                                              </p:spTgt>
                                            </p:tgtEl>
                                            <p:attrNameLst>
                                              <p:attrName>style.visibility</p:attrName>
                                            </p:attrNameLst>
                                          </p:cBhvr>
                                          <p:to>
                                            <p:strVal val="visible"/>
                                          </p:to>
                                        </p:set>
                                        <p:animEffect transition="in" filter="fade">
                                          <p:cBhvr>
                                            <p:cTn id="16" dur="1000"/>
                                            <p:tgtEl>
                                              <p:spTgt spid="156">
                                                <p:txEl>
                                                  <p:pRg st="0" end="0"/>
                                                </p:txEl>
                                              </p:spTgt>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56">
                                                <p:txEl>
                                                  <p:pRg st="1" end="1"/>
                                                </p:txEl>
                                              </p:spTgt>
                                            </p:tgtEl>
                                            <p:attrNameLst>
                                              <p:attrName>style.visibility</p:attrName>
                                            </p:attrNameLst>
                                          </p:cBhvr>
                                          <p:to>
                                            <p:strVal val="visible"/>
                                          </p:to>
                                        </p:set>
                                        <p:animEffect transition="in" filter="fade">
                                          <p:cBhvr>
                                            <p:cTn id="20" dur="1000"/>
                                            <p:tgtEl>
                                              <p:spTgt spid="1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uiExpand="1" build="p"/>
        </p:bldLst>
      </p:timing>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86162" y="2465120"/>
            <a:ext cx="1163998" cy="2427920"/>
            <a:chOff x="1386162" y="2465120"/>
            <a:chExt cx="1163998" cy="2427920"/>
          </a:xfrm>
        </p:grpSpPr>
        <p:sp>
          <p:nvSpPr>
            <p:cNvPr id="183" name="TextBox 182"/>
            <p:cNvSpPr txBox="1"/>
            <p:nvPr/>
          </p:nvSpPr>
          <p:spPr>
            <a:xfrm>
              <a:off x="1386162" y="2465120"/>
              <a:ext cx="1163998" cy="646331"/>
            </a:xfrm>
            <a:prstGeom prst="rect">
              <a:avLst/>
            </a:prstGeom>
            <a:noFill/>
          </p:spPr>
          <p:txBody>
            <a:bodyPr wrap="square" rtlCol="0">
              <a:spAutoFit/>
            </a:bodyPr>
            <a:lstStyle/>
            <a:p>
              <a:pPr algn="ctr"/>
              <a:r>
                <a:rPr lang="en-US" dirty="0">
                  <a:latin typeface="Century Gothic" panose="020B0502020202020204" pitchFamily="34" charset="0"/>
                </a:rPr>
                <a:t>Visit All </a:t>
              </a:r>
            </a:p>
            <a:p>
              <a:pPr algn="ctr"/>
              <a:r>
                <a:rPr lang="en-US" dirty="0">
                  <a:latin typeface="Century Gothic" panose="020B0502020202020204" pitchFamily="34" charset="0"/>
                </a:rPr>
                <a:t>E-Sites</a:t>
              </a:r>
            </a:p>
          </p:txBody>
        </p:sp>
        <p:grpSp>
          <p:nvGrpSpPr>
            <p:cNvPr id="9" name="Group 8"/>
            <p:cNvGrpSpPr/>
            <p:nvPr/>
          </p:nvGrpSpPr>
          <p:grpSpPr>
            <a:xfrm>
              <a:off x="1850512" y="3296117"/>
              <a:ext cx="235297" cy="1596923"/>
              <a:chOff x="2899758" y="3088076"/>
              <a:chExt cx="470593" cy="1596923"/>
            </a:xfrm>
          </p:grpSpPr>
          <p:cxnSp>
            <p:nvCxnSpPr>
              <p:cNvPr id="70" name="Straight Connector 69"/>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3422990" y="2465120"/>
            <a:ext cx="1206532" cy="2427920"/>
            <a:chOff x="3422990" y="2465120"/>
            <a:chExt cx="1206532" cy="2427920"/>
          </a:xfrm>
        </p:grpSpPr>
        <p:sp>
          <p:nvSpPr>
            <p:cNvPr id="169" name="TextBox 168"/>
            <p:cNvSpPr txBox="1"/>
            <p:nvPr/>
          </p:nvSpPr>
          <p:spPr>
            <a:xfrm>
              <a:off x="3422990" y="2465120"/>
              <a:ext cx="1206532" cy="646331"/>
            </a:xfrm>
            <a:prstGeom prst="rect">
              <a:avLst/>
            </a:prstGeom>
            <a:noFill/>
          </p:spPr>
          <p:txBody>
            <a:bodyPr wrap="square" rtlCol="0">
              <a:spAutoFit/>
            </a:bodyPr>
            <a:lstStyle/>
            <a:p>
              <a:pPr algn="ctr"/>
              <a:r>
                <a:rPr lang="en-US" dirty="0">
                  <a:latin typeface="Century Gothic" panose="020B0502020202020204" pitchFamily="34" charset="0"/>
                </a:rPr>
                <a:t>Visit Top</a:t>
              </a:r>
            </a:p>
            <a:p>
              <a:pPr algn="ctr"/>
              <a:r>
                <a:rPr lang="en-US" dirty="0">
                  <a:latin typeface="Century Gothic" panose="020B0502020202020204" pitchFamily="34" charset="0"/>
                </a:rPr>
                <a:t>11 E-Sites</a:t>
              </a:r>
            </a:p>
          </p:txBody>
        </p:sp>
        <p:grpSp>
          <p:nvGrpSpPr>
            <p:cNvPr id="80" name="Group 79"/>
            <p:cNvGrpSpPr/>
            <p:nvPr/>
          </p:nvGrpSpPr>
          <p:grpSpPr>
            <a:xfrm>
              <a:off x="3908607" y="3296117"/>
              <a:ext cx="235297" cy="1596923"/>
              <a:chOff x="2899758" y="3088076"/>
              <a:chExt cx="470593" cy="1596923"/>
            </a:xfrm>
          </p:grpSpPr>
          <p:cxnSp>
            <p:nvCxnSpPr>
              <p:cNvPr id="81" name="Straight Connector 80"/>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a:off x="5528099" y="2465120"/>
            <a:ext cx="1159518" cy="2427920"/>
            <a:chOff x="5528099" y="2465120"/>
            <a:chExt cx="1159518" cy="2427920"/>
          </a:xfrm>
        </p:grpSpPr>
        <p:sp>
          <p:nvSpPr>
            <p:cNvPr id="173" name="TextBox 172"/>
            <p:cNvSpPr txBox="1"/>
            <p:nvPr/>
          </p:nvSpPr>
          <p:spPr>
            <a:xfrm>
              <a:off x="5528099" y="2465120"/>
              <a:ext cx="1159518" cy="646331"/>
            </a:xfrm>
            <a:prstGeom prst="rect">
              <a:avLst/>
            </a:prstGeom>
            <a:noFill/>
          </p:spPr>
          <p:txBody>
            <a:bodyPr wrap="square" rtlCol="0">
              <a:spAutoFit/>
            </a:bodyPr>
            <a:lstStyle/>
            <a:p>
              <a:pPr algn="ctr"/>
              <a:r>
                <a:rPr lang="en-US" dirty="0">
                  <a:latin typeface="Century Gothic" panose="020B0502020202020204" pitchFamily="34" charset="0"/>
                </a:rPr>
                <a:t>Visit Top </a:t>
              </a:r>
            </a:p>
            <a:p>
              <a:pPr algn="ctr"/>
              <a:r>
                <a:rPr lang="en-US" dirty="0">
                  <a:latin typeface="Century Gothic" panose="020B0502020202020204" pitchFamily="34" charset="0"/>
                </a:rPr>
                <a:t>E-Site</a:t>
              </a:r>
            </a:p>
          </p:txBody>
        </p:sp>
        <p:grpSp>
          <p:nvGrpSpPr>
            <p:cNvPr id="88" name="Group 87"/>
            <p:cNvGrpSpPr/>
            <p:nvPr/>
          </p:nvGrpSpPr>
          <p:grpSpPr>
            <a:xfrm>
              <a:off x="5966702" y="3296117"/>
              <a:ext cx="235297" cy="1596923"/>
              <a:chOff x="2899758" y="3088076"/>
              <a:chExt cx="470593" cy="1596923"/>
            </a:xfrm>
          </p:grpSpPr>
          <p:cxnSp>
            <p:nvCxnSpPr>
              <p:cNvPr id="89" name="Straight Connector 88"/>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6" name="Group 55"/>
          <p:cNvGrpSpPr/>
          <p:nvPr/>
        </p:nvGrpSpPr>
        <p:grpSpPr>
          <a:xfrm>
            <a:off x="2354248" y="4481863"/>
            <a:ext cx="1830176" cy="369332"/>
            <a:chOff x="1478821" y="2738281"/>
            <a:chExt cx="1830176" cy="369332"/>
          </a:xfrm>
        </p:grpSpPr>
        <p:sp>
          <p:nvSpPr>
            <p:cNvPr id="57" name="TextBox 56"/>
            <p:cNvSpPr txBox="1"/>
            <p:nvPr/>
          </p:nvSpPr>
          <p:spPr>
            <a:xfrm>
              <a:off x="1478821" y="2738281"/>
              <a:ext cx="1400959"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6 minutes</a:t>
              </a:r>
            </a:p>
          </p:txBody>
        </p:sp>
        <p:cxnSp>
          <p:nvCxnSpPr>
            <p:cNvPr id="58" name="Straight Connector 57"/>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4414857" y="4583463"/>
            <a:ext cx="1847982" cy="369332"/>
            <a:chOff x="1461015" y="2738281"/>
            <a:chExt cx="1847982" cy="369332"/>
          </a:xfrm>
        </p:grpSpPr>
        <p:sp>
          <p:nvSpPr>
            <p:cNvPr id="60" name="TextBox 59"/>
            <p:cNvSpPr txBox="1"/>
            <p:nvPr/>
          </p:nvSpPr>
          <p:spPr>
            <a:xfrm>
              <a:off x="1461015" y="2738281"/>
              <a:ext cx="1418765"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3 minutes</a:t>
              </a:r>
            </a:p>
          </p:txBody>
        </p:sp>
        <p:cxnSp>
          <p:nvCxnSpPr>
            <p:cNvPr id="61" name="Straight Connector 60"/>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1203547" y="506151"/>
            <a:ext cx="9785050" cy="1077218"/>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That funnels down to 6 and 3 minutes per capita</a:t>
            </a:r>
          </a:p>
          <a:p>
            <a:pPr algn="ctr"/>
            <a:r>
              <a:rPr lang="en-US" sz="3200" dirty="0">
                <a:solidFill>
                  <a:srgbClr val="B92508"/>
                </a:solidFill>
                <a:latin typeface="Century Gothic" panose="020B0502020202020204" pitchFamily="34" charset="0"/>
              </a:rPr>
              <a:t>for the top E-Sites.</a:t>
            </a:r>
          </a:p>
        </p:txBody>
      </p:sp>
      <p:grpSp>
        <p:nvGrpSpPr>
          <p:cNvPr id="43" name="Group 42"/>
          <p:cNvGrpSpPr/>
          <p:nvPr/>
        </p:nvGrpSpPr>
        <p:grpSpPr>
          <a:xfrm>
            <a:off x="294640" y="3120424"/>
            <a:ext cx="1834203" cy="369332"/>
            <a:chOff x="1474794" y="2738281"/>
            <a:chExt cx="1834203" cy="369332"/>
          </a:xfrm>
        </p:grpSpPr>
        <p:sp>
          <p:nvSpPr>
            <p:cNvPr id="44" name="TextBox 43"/>
            <p:cNvSpPr txBox="1"/>
            <p:nvPr/>
          </p:nvSpPr>
          <p:spPr>
            <a:xfrm>
              <a:off x="1474794" y="2738281"/>
              <a:ext cx="140498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49 minutes</a:t>
              </a:r>
            </a:p>
          </p:txBody>
        </p:sp>
        <p:cxnSp>
          <p:nvCxnSpPr>
            <p:cNvPr id="45" name="Straight Connector 44"/>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sp>
        <p:nvSpPr>
          <p:cNvPr id="2" name="Freeform 1"/>
          <p:cNvSpPr/>
          <p:nvPr/>
        </p:nvSpPr>
        <p:spPr>
          <a:xfrm>
            <a:off x="1945890" y="3342306"/>
            <a:ext cx="4139950" cy="1554813"/>
          </a:xfrm>
          <a:custGeom>
            <a:avLst/>
            <a:gdLst>
              <a:gd name="connsiteX0" fmla="*/ 0 w 4124960"/>
              <a:gd name="connsiteY0" fmla="*/ 0 h 1270000"/>
              <a:gd name="connsiteX1" fmla="*/ 2072640 w 4124960"/>
              <a:gd name="connsiteY1" fmla="*/ 1066800 h 1270000"/>
              <a:gd name="connsiteX2" fmla="*/ 4124960 w 4124960"/>
              <a:gd name="connsiteY2" fmla="*/ 1178560 h 1270000"/>
              <a:gd name="connsiteX3" fmla="*/ 4114800 w 4124960"/>
              <a:gd name="connsiteY3" fmla="*/ 1270000 h 1270000"/>
              <a:gd name="connsiteX4" fmla="*/ 10160 w 4124960"/>
              <a:gd name="connsiteY4" fmla="*/ 1259840 h 1270000"/>
              <a:gd name="connsiteX5" fmla="*/ 0 w 4124960"/>
              <a:gd name="connsiteY5" fmla="*/ 0 h 1270000"/>
              <a:gd name="connsiteX0" fmla="*/ 0 w 4139950"/>
              <a:gd name="connsiteY0" fmla="*/ 0 h 1554813"/>
              <a:gd name="connsiteX1" fmla="*/ 2087630 w 4139950"/>
              <a:gd name="connsiteY1" fmla="*/ 1351613 h 1554813"/>
              <a:gd name="connsiteX2" fmla="*/ 4139950 w 4139950"/>
              <a:gd name="connsiteY2" fmla="*/ 1463373 h 1554813"/>
              <a:gd name="connsiteX3" fmla="*/ 4129790 w 4139950"/>
              <a:gd name="connsiteY3" fmla="*/ 1554813 h 1554813"/>
              <a:gd name="connsiteX4" fmla="*/ 25150 w 4139950"/>
              <a:gd name="connsiteY4" fmla="*/ 1544653 h 1554813"/>
              <a:gd name="connsiteX5" fmla="*/ 0 w 4139950"/>
              <a:gd name="connsiteY5" fmla="*/ 0 h 1554813"/>
              <a:gd name="connsiteX0" fmla="*/ 0 w 4139950"/>
              <a:gd name="connsiteY0" fmla="*/ 0 h 1554813"/>
              <a:gd name="connsiteX1" fmla="*/ 2087630 w 4139950"/>
              <a:gd name="connsiteY1" fmla="*/ 1351613 h 1554813"/>
              <a:gd name="connsiteX2" fmla="*/ 4139950 w 4139950"/>
              <a:gd name="connsiteY2" fmla="*/ 1463373 h 1554813"/>
              <a:gd name="connsiteX3" fmla="*/ 4129790 w 4139950"/>
              <a:gd name="connsiteY3" fmla="*/ 1554813 h 1554813"/>
              <a:gd name="connsiteX4" fmla="*/ 25150 w 4139950"/>
              <a:gd name="connsiteY4" fmla="*/ 1544653 h 1554813"/>
              <a:gd name="connsiteX5" fmla="*/ 0 w 4139950"/>
              <a:gd name="connsiteY5" fmla="*/ 0 h 155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9950" h="1554813">
                <a:moveTo>
                  <a:pt x="0" y="0"/>
                </a:moveTo>
                <a:lnTo>
                  <a:pt x="2087630" y="1351613"/>
                </a:lnTo>
                <a:lnTo>
                  <a:pt x="4139950" y="1463373"/>
                </a:lnTo>
                <a:lnTo>
                  <a:pt x="4129790" y="1554813"/>
                </a:lnTo>
                <a:lnTo>
                  <a:pt x="25150" y="1544653"/>
                </a:lnTo>
                <a:cubicBezTo>
                  <a:pt x="21763" y="1124706"/>
                  <a:pt x="18377" y="494898"/>
                  <a:pt x="0" y="0"/>
                </a:cubicBezTo>
                <a:close/>
              </a:path>
            </a:pathLst>
          </a:custGeom>
          <a:solidFill>
            <a:srgbClr val="548235">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3360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1000"/>
                                            <p:tgtEl>
                                              <p:spTgt spid="4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animEffect transition="in" filter="fade">
                                          <p:cBhvr>
                                            <p:cTn id="11" dur="1000"/>
                                            <p:tgtEl>
                                              <p:spTgt spid="4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4000"/>
                                </p:stCondLst>
                                <p:childTnLst>
                                  <p:par>
                                    <p:cTn id="21" presetID="2" presetClass="entr" presetSubtype="8" fill="hold" nodeType="afterEffect" p14:presetBounceEnd="52000">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14:bounceEnd="52000">
                                          <p:cBhvr additive="base">
                                            <p:cTn id="23" dur="500" fill="hold"/>
                                            <p:tgtEl>
                                              <p:spTgt spid="56"/>
                                            </p:tgtEl>
                                            <p:attrNameLst>
                                              <p:attrName>ppt_x</p:attrName>
                                            </p:attrNameLst>
                                          </p:cBhvr>
                                          <p:tavLst>
                                            <p:tav tm="0">
                                              <p:val>
                                                <p:strVal val="0-#ppt_w/2"/>
                                              </p:val>
                                            </p:tav>
                                            <p:tav tm="100000">
                                              <p:val>
                                                <p:strVal val="#ppt_x"/>
                                              </p:val>
                                            </p:tav>
                                          </p:tavLst>
                                        </p:anim>
                                        <p:anim calcmode="lin" valueType="num" p14:bounceEnd="52000">
                                          <p:cBhvr additive="base">
                                            <p:cTn id="24" dur="500" fill="hold"/>
                                            <p:tgtEl>
                                              <p:spTgt spid="56"/>
                                            </p:tgtEl>
                                            <p:attrNameLst>
                                              <p:attrName>ppt_y</p:attrName>
                                            </p:attrNameLst>
                                          </p:cBhvr>
                                          <p:tavLst>
                                            <p:tav tm="0">
                                              <p:val>
                                                <p:strVal val="#ppt_y"/>
                                              </p:val>
                                            </p:tav>
                                            <p:tav tm="100000">
                                              <p:val>
                                                <p:strVal val="#ppt_y"/>
                                              </p:val>
                                            </p:tav>
                                          </p:tavLst>
                                        </p:anim>
                                      </p:childTnLst>
                                    </p:cTn>
                                  </p:par>
                                </p:childTnLst>
                              </p:cTn>
                            </p:par>
                            <p:par>
                              <p:cTn id="25" fill="hold">
                                <p:stCondLst>
                                  <p:cond delay="4500"/>
                                </p:stCondLst>
                                <p:childTnLst>
                                  <p:par>
                                    <p:cTn id="26" presetID="2" presetClass="entr" presetSubtype="8" fill="hold" nodeType="afterEffect" p14:presetBounceEnd="52000">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14:bounceEnd="52000">
                                          <p:cBhvr additive="base">
                                            <p:cTn id="28" dur="1000" fill="hold"/>
                                            <p:tgtEl>
                                              <p:spTgt spid="59"/>
                                            </p:tgtEl>
                                            <p:attrNameLst>
                                              <p:attrName>ppt_x</p:attrName>
                                            </p:attrNameLst>
                                          </p:cBhvr>
                                          <p:tavLst>
                                            <p:tav tm="0">
                                              <p:val>
                                                <p:strVal val="0-#ppt_w/2"/>
                                              </p:val>
                                            </p:tav>
                                            <p:tav tm="100000">
                                              <p:val>
                                                <p:strVal val="#ppt_x"/>
                                              </p:val>
                                            </p:tav>
                                          </p:tavLst>
                                        </p:anim>
                                        <p:anim calcmode="lin" valueType="num" p14:bounceEnd="52000">
                                          <p:cBhvr additive="base">
                                            <p:cTn id="29" dur="1000" fill="hold"/>
                                            <p:tgtEl>
                                              <p:spTgt spid="59"/>
                                            </p:tgtEl>
                                            <p:attrNameLst>
                                              <p:attrName>ppt_y</p:attrName>
                                            </p:attrNameLst>
                                          </p:cBhvr>
                                          <p:tavLst>
                                            <p:tav tm="0">
                                              <p:val>
                                                <p:strVal val="#ppt_y"/>
                                              </p:val>
                                            </p:tav>
                                            <p:tav tm="100000">
                                              <p:val>
                                                <p:strVal val="#ppt_y"/>
                                              </p:val>
                                            </p:tav>
                                          </p:tavLst>
                                        </p:anim>
                                      </p:childTnLst>
                                    </p:cTn>
                                  </p:par>
                                </p:childTnLst>
                              </p:cTn>
                            </p:par>
                            <p:par>
                              <p:cTn id="30" fill="hold">
                                <p:stCondLst>
                                  <p:cond delay="5500"/>
                                </p:stCondLst>
                                <p:childTnLst>
                                  <p:par>
                                    <p:cTn id="31" presetID="22" presetClass="entr" presetSubtype="8"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uiExpand="1" build="p"/>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1000"/>
                                            <p:tgtEl>
                                              <p:spTgt spid="4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animEffect transition="in" filter="fade">
                                          <p:cBhvr>
                                            <p:cTn id="11" dur="1000"/>
                                            <p:tgtEl>
                                              <p:spTgt spid="4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4000"/>
                                </p:stCondLst>
                                <p:childTnLst>
                                  <p:par>
                                    <p:cTn id="21" presetID="2" presetClass="entr" presetSubtype="8" fill="hold" nodeType="after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0-#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childTnLst>
                              </p:cTn>
                            </p:par>
                            <p:par>
                              <p:cTn id="25" fill="hold">
                                <p:stCondLst>
                                  <p:cond delay="4500"/>
                                </p:stCondLst>
                                <p:childTnLst>
                                  <p:par>
                                    <p:cTn id="26" presetID="2" presetClass="entr" presetSubtype="8" fill="hold"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additive="base">
                                            <p:cTn id="28" dur="1000" fill="hold"/>
                                            <p:tgtEl>
                                              <p:spTgt spid="59"/>
                                            </p:tgtEl>
                                            <p:attrNameLst>
                                              <p:attrName>ppt_x</p:attrName>
                                            </p:attrNameLst>
                                          </p:cBhvr>
                                          <p:tavLst>
                                            <p:tav tm="0">
                                              <p:val>
                                                <p:strVal val="0-#ppt_w/2"/>
                                              </p:val>
                                            </p:tav>
                                            <p:tav tm="100000">
                                              <p:val>
                                                <p:strVal val="#ppt_x"/>
                                              </p:val>
                                            </p:tav>
                                          </p:tavLst>
                                        </p:anim>
                                        <p:anim calcmode="lin" valueType="num">
                                          <p:cBhvr additive="base">
                                            <p:cTn id="29" dur="1000" fill="hold"/>
                                            <p:tgtEl>
                                              <p:spTgt spid="59"/>
                                            </p:tgtEl>
                                            <p:attrNameLst>
                                              <p:attrName>ppt_y</p:attrName>
                                            </p:attrNameLst>
                                          </p:cBhvr>
                                          <p:tavLst>
                                            <p:tav tm="0">
                                              <p:val>
                                                <p:strVal val="#ppt_y"/>
                                              </p:val>
                                            </p:tav>
                                            <p:tav tm="100000">
                                              <p:val>
                                                <p:strVal val="#ppt_y"/>
                                              </p:val>
                                            </p:tav>
                                          </p:tavLst>
                                        </p:anim>
                                      </p:childTnLst>
                                    </p:cTn>
                                  </p:par>
                                </p:childTnLst>
                              </p:cTn>
                            </p:par>
                            <p:par>
                              <p:cTn id="30" fill="hold">
                                <p:stCondLst>
                                  <p:cond delay="5500"/>
                                </p:stCondLst>
                                <p:childTnLst>
                                  <p:par>
                                    <p:cTn id="31" presetID="22" presetClass="entr" presetSubtype="8"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uiExpand="1" build="p"/>
          <p:bldP spid="2" grpId="0" animBg="1"/>
        </p:bldLst>
      </p:timing>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grpSp>
        <p:nvGrpSpPr>
          <p:cNvPr id="165" name="Group 164"/>
          <p:cNvGrpSpPr/>
          <p:nvPr/>
        </p:nvGrpSpPr>
        <p:grpSpPr>
          <a:xfrm>
            <a:off x="1250966" y="2037797"/>
            <a:ext cx="4040435" cy="636557"/>
            <a:chOff x="6273815" y="571672"/>
            <a:chExt cx="3947714" cy="636557"/>
          </a:xfrm>
        </p:grpSpPr>
        <p:sp>
          <p:nvSpPr>
            <p:cNvPr id="167" name="TextBox 166"/>
            <p:cNvSpPr txBox="1"/>
            <p:nvPr/>
          </p:nvSpPr>
          <p:spPr>
            <a:xfrm>
              <a:off x="6784848" y="623454"/>
              <a:ext cx="3436681" cy="584775"/>
            </a:xfrm>
            <a:prstGeom prst="rect">
              <a:avLst/>
            </a:prstGeom>
            <a:solidFill>
              <a:schemeClr val="bg1"/>
            </a:solidFill>
          </p:spPr>
          <p:txBody>
            <a:bodyPr wrap="square" rtlCol="0">
              <a:spAutoFit/>
            </a:bodyPr>
            <a:lstStyle/>
            <a:p>
              <a:r>
                <a:rPr lang="en-US" sz="1600" dirty="0">
                  <a:solidFill>
                    <a:schemeClr val="tx1">
                      <a:lumMod val="95000"/>
                      <a:lumOff val="5000"/>
                    </a:schemeClr>
                  </a:solidFill>
                  <a:latin typeface="Century Gothic" panose="020B0502020202020204" pitchFamily="34" charset="0"/>
                  <a:cs typeface="Courier New" pitchFamily="49" charset="0"/>
                </a:rPr>
                <a:t>Screen shopping and purchasing is the only real content.</a:t>
              </a:r>
            </a:p>
          </p:txBody>
        </p:sp>
        <p:cxnSp>
          <p:nvCxnSpPr>
            <p:cNvPr id="168" name="Straight Connector 167"/>
            <p:cNvCxnSpPr/>
            <p:nvPr/>
          </p:nvCxnSpPr>
          <p:spPr>
            <a:xfrm flipH="1" flipV="1">
              <a:off x="6273815" y="571672"/>
              <a:ext cx="474024" cy="231794"/>
            </a:xfrm>
            <a:prstGeom prst="line">
              <a:avLst/>
            </a:prstGeom>
            <a:ln w="31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428485" y="4202016"/>
            <a:ext cx="3399918" cy="1850561"/>
            <a:chOff x="6428485" y="4202016"/>
            <a:chExt cx="3399918" cy="1850561"/>
          </a:xfrm>
        </p:grpSpPr>
        <p:sp>
          <p:nvSpPr>
            <p:cNvPr id="111" name="Rectangle 110"/>
            <p:cNvSpPr/>
            <p:nvPr/>
          </p:nvSpPr>
          <p:spPr>
            <a:xfrm>
              <a:off x="6428485" y="4202016"/>
              <a:ext cx="3399918" cy="1850561"/>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48235"/>
                </a:solidFill>
              </a:endParaRPr>
            </a:p>
          </p:txBody>
        </p:sp>
        <p:sp>
          <p:nvSpPr>
            <p:cNvPr id="112" name="TextBox 111"/>
            <p:cNvSpPr txBox="1"/>
            <p:nvPr/>
          </p:nvSpPr>
          <p:spPr>
            <a:xfrm>
              <a:off x="6933310" y="4311810"/>
              <a:ext cx="2517268" cy="738664"/>
            </a:xfrm>
            <a:prstGeom prst="rect">
              <a:avLst/>
            </a:prstGeom>
            <a:noFill/>
            <a:ln w="3175">
              <a:noFill/>
            </a:ln>
          </p:spPr>
          <p:txBody>
            <a:bodyPr wrap="square" rtlCol="0">
              <a:spAutoFit/>
            </a:bodyPr>
            <a:lstStyle/>
            <a:p>
              <a:pPr algn="ctr"/>
              <a:r>
                <a:rPr lang="en-US" sz="1400" dirty="0">
                  <a:solidFill>
                    <a:srgbClr val="548235"/>
                  </a:solidFill>
                  <a:latin typeface="Century Gothic" panose="020B0502020202020204" pitchFamily="34" charset="0"/>
                </a:rPr>
                <a:t>Adults </a:t>
              </a:r>
              <a:r>
                <a:rPr lang="en-US" sz="1400" b="1" u="sng" dirty="0">
                  <a:solidFill>
                    <a:srgbClr val="548235"/>
                  </a:solidFill>
                  <a:latin typeface="Century Gothic" panose="020B0502020202020204" pitchFamily="34" charset="0"/>
                </a:rPr>
                <a:t>2017</a:t>
              </a:r>
              <a:r>
                <a:rPr lang="en-US" sz="1400" baseline="30000" dirty="0">
                  <a:solidFill>
                    <a:srgbClr val="548235"/>
                  </a:solidFill>
                  <a:latin typeface="Century Gothic" panose="020B0502020202020204" pitchFamily="34" charset="0"/>
                </a:rPr>
                <a:t> 1 </a:t>
              </a:r>
              <a:r>
                <a:rPr lang="en-US" sz="1400" dirty="0">
                  <a:solidFill>
                    <a:srgbClr val="548235"/>
                  </a:solidFill>
                  <a:latin typeface="Century Gothic" panose="020B0502020202020204" pitchFamily="34" charset="0"/>
                </a:rPr>
                <a:t>Weekly Reach/Minutes</a:t>
              </a:r>
            </a:p>
            <a:p>
              <a:pPr algn="ctr"/>
              <a:r>
                <a:rPr lang="en-US" sz="1400" b="1" dirty="0">
                  <a:solidFill>
                    <a:srgbClr val="548235"/>
                  </a:solidFill>
                  <a:latin typeface="Century Gothic" panose="020B0502020202020204" pitchFamily="34" charset="0"/>
                </a:rPr>
                <a:t>E-Commerce</a:t>
              </a:r>
            </a:p>
          </p:txBody>
        </p:sp>
      </p:grpSp>
      <p:sp>
        <p:nvSpPr>
          <p:cNvPr id="115" name="TextBox 114"/>
          <p:cNvSpPr txBox="1"/>
          <p:nvPr/>
        </p:nvSpPr>
        <p:spPr>
          <a:xfrm>
            <a:off x="7379535" y="5710424"/>
            <a:ext cx="1491114" cy="253916"/>
          </a:xfrm>
          <a:prstGeom prst="rect">
            <a:avLst/>
          </a:prstGeom>
          <a:noFill/>
        </p:spPr>
        <p:txBody>
          <a:bodyPr wrap="none" rtlCol="0">
            <a:spAutoFit/>
          </a:bodyPr>
          <a:lstStyle/>
          <a:p>
            <a:pPr algn="ctr"/>
            <a:r>
              <a:rPr lang="en-US" sz="1050" baseline="30000" dirty="0">
                <a:solidFill>
                  <a:schemeClr val="tx1">
                    <a:lumMod val="75000"/>
                    <a:lumOff val="25000"/>
                  </a:schemeClr>
                </a:solidFill>
              </a:rPr>
              <a:t>comScore, </a:t>
            </a:r>
            <a:r>
              <a:rPr lang="en-US" sz="1050" baseline="30000" dirty="0" err="1">
                <a:solidFill>
                  <a:schemeClr val="tx1">
                    <a:lumMod val="75000"/>
                    <a:lumOff val="25000"/>
                  </a:schemeClr>
                </a:solidFill>
              </a:rPr>
              <a:t>Emarketer</a:t>
            </a:r>
            <a:r>
              <a:rPr lang="en-US" sz="1050" baseline="30000" dirty="0">
                <a:solidFill>
                  <a:schemeClr val="tx1">
                    <a:lumMod val="75000"/>
                    <a:lumOff val="25000"/>
                  </a:schemeClr>
                </a:solidFill>
              </a:rPr>
              <a:t>, Stats Canada</a:t>
            </a:r>
            <a:endParaRPr lang="en-US" sz="1050" dirty="0">
              <a:solidFill>
                <a:schemeClr val="tx1">
                  <a:lumMod val="75000"/>
                  <a:lumOff val="25000"/>
                </a:schemeClr>
              </a:solidFill>
            </a:endParaRPr>
          </a:p>
        </p:txBody>
      </p:sp>
      <p:sp>
        <p:nvSpPr>
          <p:cNvPr id="116" name="TextBox 115"/>
          <p:cNvSpPr txBox="1"/>
          <p:nvPr/>
        </p:nvSpPr>
        <p:spPr>
          <a:xfrm>
            <a:off x="8228384" y="5169536"/>
            <a:ext cx="1202346" cy="33598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85%       49</a:t>
            </a:r>
          </a:p>
        </p:txBody>
      </p:sp>
      <p:sp>
        <p:nvSpPr>
          <p:cNvPr id="127" name="TextBox 126"/>
          <p:cNvSpPr txBox="1"/>
          <p:nvPr/>
        </p:nvSpPr>
        <p:spPr>
          <a:xfrm>
            <a:off x="6641855" y="5169536"/>
            <a:ext cx="1259453" cy="314894"/>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18+</a:t>
            </a:r>
          </a:p>
        </p:txBody>
      </p:sp>
      <p:grpSp>
        <p:nvGrpSpPr>
          <p:cNvPr id="128" name="Group 127"/>
          <p:cNvGrpSpPr/>
          <p:nvPr/>
        </p:nvGrpSpPr>
        <p:grpSpPr>
          <a:xfrm>
            <a:off x="8032341" y="5176653"/>
            <a:ext cx="272831" cy="307777"/>
            <a:chOff x="5539466" y="1606132"/>
            <a:chExt cx="272831" cy="307777"/>
          </a:xfrm>
        </p:grpSpPr>
        <p:sp>
          <p:nvSpPr>
            <p:cNvPr id="131" name="Oval 130"/>
            <p:cNvSpPr/>
            <p:nvPr/>
          </p:nvSpPr>
          <p:spPr>
            <a:xfrm>
              <a:off x="5560565" y="1644703"/>
              <a:ext cx="230635" cy="230635"/>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p:cNvSpPr txBox="1"/>
            <p:nvPr/>
          </p:nvSpPr>
          <p:spPr>
            <a:xfrm>
              <a:off x="5539466" y="1606132"/>
              <a:ext cx="272831" cy="307777"/>
            </a:xfrm>
            <a:prstGeom prst="rect">
              <a:avLst/>
            </a:prstGeom>
            <a:noFill/>
          </p:spPr>
          <p:txBody>
            <a:bodyPr wrap="none" rtlCol="0">
              <a:spAutoFit/>
            </a:bodyPr>
            <a:lstStyle/>
            <a:p>
              <a:pPr algn="ctr"/>
              <a:r>
                <a:rPr lang="en-US" sz="1400" dirty="0">
                  <a:solidFill>
                    <a:schemeClr val="bg1"/>
                  </a:solidFill>
                </a:rPr>
                <a:t>E</a:t>
              </a:r>
            </a:p>
          </p:txBody>
        </p:sp>
      </p:grpSp>
      <p:sp>
        <p:nvSpPr>
          <p:cNvPr id="122" name="Arrow: Right 121"/>
          <p:cNvSpPr/>
          <p:nvPr/>
        </p:nvSpPr>
        <p:spPr>
          <a:xfrm rot="10800000">
            <a:off x="1034769" y="1664198"/>
            <a:ext cx="382356" cy="214086"/>
          </a:xfrm>
          <a:prstGeom prst="rightArrow">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a:extLst>
              <a:ext uri="{FF2B5EF4-FFF2-40B4-BE49-F238E27FC236}">
                <a16:creationId xmlns:a16="http://schemas.microsoft.com/office/drawing/2014/main" id="{CDED0B11-9A05-4F5E-91F5-4DCA69317CA7}"/>
              </a:ext>
            </a:extLst>
          </p:cNvPr>
          <p:cNvGrpSpPr/>
          <p:nvPr/>
        </p:nvGrpSpPr>
        <p:grpSpPr>
          <a:xfrm>
            <a:off x="430571" y="538891"/>
            <a:ext cx="6215901" cy="5154469"/>
            <a:chOff x="430571" y="538891"/>
            <a:chExt cx="6215901" cy="5154469"/>
          </a:xfrm>
        </p:grpSpPr>
        <p:grpSp>
          <p:nvGrpSpPr>
            <p:cNvPr id="123" name="Group 122">
              <a:extLst>
                <a:ext uri="{FF2B5EF4-FFF2-40B4-BE49-F238E27FC236}">
                  <a16:creationId xmlns:a16="http://schemas.microsoft.com/office/drawing/2014/main" id="{0238FAAA-A04A-4462-AEBC-E059B4F99B67}"/>
                </a:ext>
              </a:extLst>
            </p:cNvPr>
            <p:cNvGrpSpPr/>
            <p:nvPr/>
          </p:nvGrpSpPr>
          <p:grpSpPr>
            <a:xfrm>
              <a:off x="645543" y="1653333"/>
              <a:ext cx="228600" cy="225425"/>
              <a:chOff x="4630738" y="4584700"/>
              <a:chExt cx="228600" cy="225425"/>
            </a:xfrm>
          </p:grpSpPr>
          <p:sp>
            <p:nvSpPr>
              <p:cNvPr id="138" name="Freeform 5">
                <a:extLst>
                  <a:ext uri="{FF2B5EF4-FFF2-40B4-BE49-F238E27FC236}">
                    <a16:creationId xmlns:a16="http://schemas.microsoft.com/office/drawing/2014/main" id="{CEF0C50E-3744-4A0C-B761-9D15C6F31891}"/>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close/>
                  </a:path>
                </a:pathLst>
              </a:custGeom>
              <a:solidFill>
                <a:schemeClr val="tx1">
                  <a:lumMod val="50000"/>
                  <a:lumOff val="50000"/>
                </a:schemeClr>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39" name="Freeform 6">
                <a:extLst>
                  <a:ext uri="{FF2B5EF4-FFF2-40B4-BE49-F238E27FC236}">
                    <a16:creationId xmlns:a16="http://schemas.microsoft.com/office/drawing/2014/main" id="{1D1508BF-4676-45C1-AAD5-4AEE0963A4B2}"/>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Rectangle 7">
                <a:extLst>
                  <a:ext uri="{FF2B5EF4-FFF2-40B4-BE49-F238E27FC236}">
                    <a16:creationId xmlns:a16="http://schemas.microsoft.com/office/drawing/2014/main" id="{3EB729E1-1044-481F-9434-4A89ABE8FD53}"/>
                  </a:ext>
                </a:extLst>
              </p:cNvPr>
              <p:cNvSpPr>
                <a:spLocks noChangeArrowheads="1"/>
              </p:cNvSpPr>
              <p:nvPr/>
            </p:nvSpPr>
            <p:spPr bwMode="auto">
              <a:xfrm>
                <a:off x="4692941" y="4589690"/>
                <a:ext cx="1041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rPr>
                  <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pic>
          <p:nvPicPr>
            <p:cNvPr id="124" name="Picture 123">
              <a:extLst>
                <a:ext uri="{FF2B5EF4-FFF2-40B4-BE49-F238E27FC236}">
                  <a16:creationId xmlns:a16="http://schemas.microsoft.com/office/drawing/2014/main" id="{8F29FBD6-344E-4B99-8D32-1DA745F5B7BC}"/>
                </a:ext>
              </a:extLst>
            </p:cNvPr>
            <p:cNvPicPr>
              <a:picLocks noChangeAspect="1"/>
            </p:cNvPicPr>
            <p:nvPr/>
          </p:nvPicPr>
          <p:blipFill>
            <a:blip r:embed="rId3"/>
            <a:stretch>
              <a:fillRect/>
            </a:stretch>
          </p:blipFill>
          <p:spPr>
            <a:xfrm>
              <a:off x="5418138" y="1031587"/>
              <a:ext cx="354170" cy="417172"/>
            </a:xfrm>
            <a:prstGeom prst="rect">
              <a:avLst/>
            </a:prstGeom>
          </p:spPr>
        </p:pic>
        <p:pic>
          <p:nvPicPr>
            <p:cNvPr id="125" name="Picture 124">
              <a:extLst>
                <a:ext uri="{FF2B5EF4-FFF2-40B4-BE49-F238E27FC236}">
                  <a16:creationId xmlns:a16="http://schemas.microsoft.com/office/drawing/2014/main" id="{817396B2-4E3D-478F-ABD5-F5B3E4FEFD84}"/>
                </a:ext>
              </a:extLst>
            </p:cNvPr>
            <p:cNvPicPr>
              <a:picLocks noChangeAspect="1"/>
            </p:cNvPicPr>
            <p:nvPr/>
          </p:nvPicPr>
          <p:blipFill>
            <a:blip r:embed="rId4"/>
            <a:stretch>
              <a:fillRect/>
            </a:stretch>
          </p:blipFill>
          <p:spPr>
            <a:xfrm>
              <a:off x="664860" y="4918867"/>
              <a:ext cx="302918" cy="356804"/>
            </a:xfrm>
            <a:prstGeom prst="rect">
              <a:avLst/>
            </a:prstGeom>
          </p:spPr>
        </p:pic>
        <p:pic>
          <p:nvPicPr>
            <p:cNvPr id="126" name="Picture 125">
              <a:extLst>
                <a:ext uri="{FF2B5EF4-FFF2-40B4-BE49-F238E27FC236}">
                  <a16:creationId xmlns:a16="http://schemas.microsoft.com/office/drawing/2014/main" id="{83F12108-32A0-4359-A035-E5EF998CD6A8}"/>
                </a:ext>
              </a:extLst>
            </p:cNvPr>
            <p:cNvPicPr>
              <a:picLocks noChangeAspect="1"/>
            </p:cNvPicPr>
            <p:nvPr/>
          </p:nvPicPr>
          <p:blipFill>
            <a:blip r:embed="rId5"/>
            <a:stretch>
              <a:fillRect/>
            </a:stretch>
          </p:blipFill>
          <p:spPr>
            <a:xfrm>
              <a:off x="6339166" y="538891"/>
              <a:ext cx="307306" cy="361970"/>
            </a:xfrm>
            <a:prstGeom prst="rect">
              <a:avLst/>
            </a:prstGeom>
          </p:spPr>
        </p:pic>
        <p:pic>
          <p:nvPicPr>
            <p:cNvPr id="129" name="Picture 128">
              <a:extLst>
                <a:ext uri="{FF2B5EF4-FFF2-40B4-BE49-F238E27FC236}">
                  <a16:creationId xmlns:a16="http://schemas.microsoft.com/office/drawing/2014/main" id="{FF2ABEB5-AD84-43C8-8ABB-3B4B73635F21}"/>
                </a:ext>
              </a:extLst>
            </p:cNvPr>
            <p:cNvPicPr>
              <a:picLocks noChangeAspect="1"/>
            </p:cNvPicPr>
            <p:nvPr/>
          </p:nvPicPr>
          <p:blipFill>
            <a:blip r:embed="rId6"/>
            <a:stretch>
              <a:fillRect/>
            </a:stretch>
          </p:blipFill>
          <p:spPr>
            <a:xfrm>
              <a:off x="3830927" y="1400894"/>
              <a:ext cx="313852" cy="369686"/>
            </a:xfrm>
            <a:prstGeom prst="rect">
              <a:avLst/>
            </a:prstGeom>
          </p:spPr>
        </p:pic>
        <p:pic>
          <p:nvPicPr>
            <p:cNvPr id="130" name="Picture 129">
              <a:extLst>
                <a:ext uri="{FF2B5EF4-FFF2-40B4-BE49-F238E27FC236}">
                  <a16:creationId xmlns:a16="http://schemas.microsoft.com/office/drawing/2014/main" id="{A018F473-5833-4050-B0B8-D2FD15D4EC75}"/>
                </a:ext>
              </a:extLst>
            </p:cNvPr>
            <p:cNvPicPr>
              <a:picLocks noChangeAspect="1"/>
            </p:cNvPicPr>
            <p:nvPr/>
          </p:nvPicPr>
          <p:blipFill>
            <a:blip r:embed="rId7"/>
            <a:stretch>
              <a:fillRect/>
            </a:stretch>
          </p:blipFill>
          <p:spPr>
            <a:xfrm>
              <a:off x="430571" y="5304986"/>
              <a:ext cx="329724" cy="388374"/>
            </a:xfrm>
            <a:prstGeom prst="rect">
              <a:avLst/>
            </a:prstGeom>
          </p:spPr>
        </p:pic>
      </p:grpSp>
      <p:pic>
        <p:nvPicPr>
          <p:cNvPr id="114" name="Picture 113"/>
          <p:cNvPicPr>
            <a:picLocks noChangeAspect="1"/>
          </p:cNvPicPr>
          <p:nvPr/>
        </p:nvPicPr>
        <p:blipFill rotWithShape="1">
          <a:blip r:embed="rId8"/>
          <a:srcRect l="13644" t="15253" r="10236" b="22568"/>
          <a:stretch/>
        </p:blipFill>
        <p:spPr>
          <a:xfrm>
            <a:off x="743322" y="1670371"/>
            <a:ext cx="235419" cy="238933"/>
          </a:xfrm>
          <a:prstGeom prst="ellipse">
            <a:avLst/>
          </a:prstGeom>
        </p:spPr>
      </p:pic>
      <p:grpSp>
        <p:nvGrpSpPr>
          <p:cNvPr id="18" name="Group 17">
            <a:extLst>
              <a:ext uri="{FF2B5EF4-FFF2-40B4-BE49-F238E27FC236}">
                <a16:creationId xmlns:a16="http://schemas.microsoft.com/office/drawing/2014/main" id="{149EA71D-9770-49E7-8E5E-2EBA2ABD003D}"/>
              </a:ext>
            </a:extLst>
          </p:cNvPr>
          <p:cNvGrpSpPr/>
          <p:nvPr/>
        </p:nvGrpSpPr>
        <p:grpSpPr>
          <a:xfrm>
            <a:off x="10151222" y="4185364"/>
            <a:ext cx="1482883" cy="2026240"/>
            <a:chOff x="10151222" y="4185364"/>
            <a:chExt cx="1482883" cy="2026240"/>
          </a:xfrm>
        </p:grpSpPr>
        <p:sp>
          <p:nvSpPr>
            <p:cNvPr id="151" name="Rectangle 150"/>
            <p:cNvSpPr/>
            <p:nvPr/>
          </p:nvSpPr>
          <p:spPr>
            <a:xfrm>
              <a:off x="10151222" y="4185364"/>
              <a:ext cx="1482880" cy="2026240"/>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p:cNvSpPr txBox="1"/>
            <p:nvPr/>
          </p:nvSpPr>
          <p:spPr>
            <a:xfrm>
              <a:off x="10437930" y="4264577"/>
              <a:ext cx="1196175" cy="1862048"/>
            </a:xfrm>
            <a:prstGeom prst="rect">
              <a:avLst/>
            </a:prstGeom>
            <a:noFill/>
            <a:ln w="3175">
              <a:noFill/>
            </a:ln>
          </p:spPr>
          <p:txBody>
            <a:bodyPr wrap="square" rtlCol="0">
              <a:spAutoFit/>
            </a:bodyPr>
            <a:lstStyle/>
            <a:p>
              <a:pPr>
                <a:lnSpc>
                  <a:spcPts val="2300"/>
                </a:lnSpc>
              </a:pPr>
              <a:r>
                <a:rPr lang="en-US" sz="1400" dirty="0">
                  <a:solidFill>
                    <a:schemeClr val="tx1">
                      <a:lumMod val="65000"/>
                      <a:lumOff val="35000"/>
                    </a:schemeClr>
                  </a:solidFill>
                  <a:latin typeface="Century Gothic" panose="020B0502020202020204" pitchFamily="34" charset="0"/>
                </a:rPr>
                <a:t>TV</a:t>
              </a:r>
            </a:p>
            <a:p>
              <a:pPr>
                <a:lnSpc>
                  <a:spcPts val="2300"/>
                </a:lnSpc>
              </a:pPr>
              <a:r>
                <a:rPr lang="en-US" sz="1400" dirty="0">
                  <a:solidFill>
                    <a:schemeClr val="tx1">
                      <a:lumMod val="65000"/>
                      <a:lumOff val="35000"/>
                    </a:schemeClr>
                  </a:solidFill>
                  <a:latin typeface="Century Gothic" panose="020B0502020202020204" pitchFamily="34" charset="0"/>
                </a:rPr>
                <a:t>Radio</a:t>
              </a:r>
            </a:p>
            <a:p>
              <a:pPr>
                <a:lnSpc>
                  <a:spcPts val="2300"/>
                </a:lnSpc>
              </a:pPr>
              <a:r>
                <a:rPr lang="en-US" sz="1400" dirty="0">
                  <a:solidFill>
                    <a:schemeClr val="tx1">
                      <a:lumMod val="65000"/>
                      <a:lumOff val="35000"/>
                    </a:schemeClr>
                  </a:solidFill>
                  <a:latin typeface="Century Gothic" panose="020B0502020202020204" pitchFamily="34" charset="0"/>
                </a:rPr>
                <a:t>Newspaper</a:t>
              </a:r>
            </a:p>
            <a:p>
              <a:pPr>
                <a:lnSpc>
                  <a:spcPts val="2300"/>
                </a:lnSpc>
              </a:pPr>
              <a:r>
                <a:rPr lang="en-US" sz="1400" dirty="0">
                  <a:solidFill>
                    <a:schemeClr val="tx1">
                      <a:lumMod val="65000"/>
                      <a:lumOff val="35000"/>
                    </a:schemeClr>
                  </a:solidFill>
                  <a:latin typeface="Century Gothic" panose="020B0502020202020204" pitchFamily="34" charset="0"/>
                </a:rPr>
                <a:t>Magazine</a:t>
              </a:r>
            </a:p>
            <a:p>
              <a:pPr>
                <a:lnSpc>
                  <a:spcPts val="2300"/>
                </a:lnSpc>
              </a:pPr>
              <a:r>
                <a:rPr lang="en-US" sz="1400" dirty="0">
                  <a:solidFill>
                    <a:schemeClr val="tx1">
                      <a:lumMod val="65000"/>
                      <a:lumOff val="35000"/>
                    </a:schemeClr>
                  </a:solidFill>
                  <a:latin typeface="Century Gothic" panose="020B0502020202020204" pitchFamily="34" charset="0"/>
                </a:rPr>
                <a:t>Internet</a:t>
              </a:r>
            </a:p>
            <a:p>
              <a:pPr>
                <a:lnSpc>
                  <a:spcPts val="2300"/>
                </a:lnSpc>
              </a:pPr>
              <a:r>
                <a:rPr lang="en-US" sz="1400" dirty="0">
                  <a:solidFill>
                    <a:schemeClr val="tx1">
                      <a:lumMod val="65000"/>
                      <a:lumOff val="35000"/>
                    </a:schemeClr>
                  </a:solidFill>
                  <a:latin typeface="Century Gothic" panose="020B0502020202020204" pitchFamily="34" charset="0"/>
                </a:rPr>
                <a:t>OOH</a:t>
              </a:r>
            </a:p>
          </p:txBody>
        </p:sp>
        <p:pic>
          <p:nvPicPr>
            <p:cNvPr id="153" name="Picture 152"/>
            <p:cNvPicPr>
              <a:picLocks noChangeAspect="1"/>
            </p:cNvPicPr>
            <p:nvPr/>
          </p:nvPicPr>
          <p:blipFill rotWithShape="1">
            <a:blip r:embed="rId9"/>
            <a:srcRect l="12766" t="12493" r="7490" b="24160"/>
            <a:stretch/>
          </p:blipFill>
          <p:spPr>
            <a:xfrm>
              <a:off x="10264463" y="4374381"/>
              <a:ext cx="204536" cy="202758"/>
            </a:xfrm>
            <a:prstGeom prst="ellipse">
              <a:avLst/>
            </a:prstGeom>
          </p:spPr>
        </p:pic>
        <p:pic>
          <p:nvPicPr>
            <p:cNvPr id="154" name="Picture 153"/>
            <p:cNvPicPr>
              <a:picLocks noChangeAspect="1"/>
            </p:cNvPicPr>
            <p:nvPr/>
          </p:nvPicPr>
          <p:blipFill rotWithShape="1">
            <a:blip r:embed="rId10"/>
            <a:srcRect l="11607" t="11557" r="10144" b="23871"/>
            <a:stretch/>
          </p:blipFill>
          <p:spPr>
            <a:xfrm>
              <a:off x="10262978" y="4665684"/>
              <a:ext cx="207508" cy="208478"/>
            </a:xfrm>
            <a:prstGeom prst="ellipse">
              <a:avLst/>
            </a:prstGeom>
          </p:spPr>
        </p:pic>
        <p:pic>
          <p:nvPicPr>
            <p:cNvPr id="157" name="Picture 156"/>
            <p:cNvPicPr>
              <a:picLocks noChangeAspect="1"/>
            </p:cNvPicPr>
            <p:nvPr/>
          </p:nvPicPr>
          <p:blipFill rotWithShape="1">
            <a:blip r:embed="rId11"/>
            <a:srcRect l="7168" t="12457" r="4595" b="25073"/>
            <a:stretch/>
          </p:blipFill>
          <p:spPr>
            <a:xfrm>
              <a:off x="10266486" y="5543620"/>
              <a:ext cx="200490" cy="202436"/>
            </a:xfrm>
            <a:prstGeom prst="ellipse">
              <a:avLst/>
            </a:prstGeom>
          </p:spPr>
        </p:pic>
        <p:pic>
          <p:nvPicPr>
            <p:cNvPr id="158" name="Picture 157"/>
            <p:cNvPicPr>
              <a:picLocks noChangeAspect="1"/>
            </p:cNvPicPr>
            <p:nvPr/>
          </p:nvPicPr>
          <p:blipFill rotWithShape="1">
            <a:blip r:embed="rId12"/>
            <a:srcRect l="16610" t="10055" r="12521" b="24771"/>
            <a:stretch/>
          </p:blipFill>
          <p:spPr>
            <a:xfrm>
              <a:off x="10269177" y="5827953"/>
              <a:ext cx="195110" cy="203552"/>
            </a:xfrm>
            <a:prstGeom prst="ellipse">
              <a:avLst/>
            </a:prstGeom>
          </p:spPr>
        </p:pic>
        <p:grpSp>
          <p:nvGrpSpPr>
            <p:cNvPr id="10" name="Group 9">
              <a:extLst>
                <a:ext uri="{FF2B5EF4-FFF2-40B4-BE49-F238E27FC236}">
                  <a16:creationId xmlns:a16="http://schemas.microsoft.com/office/drawing/2014/main" id="{B322E4CC-A728-4B0B-8B32-137697F7198B}"/>
                </a:ext>
              </a:extLst>
            </p:cNvPr>
            <p:cNvGrpSpPr>
              <a:grpSpLocks noChangeAspect="1"/>
            </p:cNvGrpSpPr>
            <p:nvPr/>
          </p:nvGrpSpPr>
          <p:grpSpPr bwMode="auto">
            <a:xfrm>
              <a:off x="10266363" y="4960926"/>
              <a:ext cx="200025" cy="200024"/>
              <a:chOff x="6467" y="3125"/>
              <a:chExt cx="126" cy="126"/>
            </a:xfrm>
          </p:grpSpPr>
          <p:sp>
            <p:nvSpPr>
              <p:cNvPr id="11" name="AutoShape 8">
                <a:extLst>
                  <a:ext uri="{FF2B5EF4-FFF2-40B4-BE49-F238E27FC236}">
                    <a16:creationId xmlns:a16="http://schemas.microsoft.com/office/drawing/2014/main" id="{3E63C975-8893-4456-A2F3-0568935DA7EA}"/>
                  </a:ext>
                </a:extLst>
              </p:cNvPr>
              <p:cNvSpPr>
                <a:spLocks noChangeAspect="1" noChangeArrowheads="1" noTextEdit="1"/>
              </p:cNvSpPr>
              <p:nvPr/>
            </p:nvSpPr>
            <p:spPr bwMode="auto">
              <a:xfrm>
                <a:off x="6467" y="3125"/>
                <a:ext cx="12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 name="Freeform 10">
                <a:extLst>
                  <a:ext uri="{FF2B5EF4-FFF2-40B4-BE49-F238E27FC236}">
                    <a16:creationId xmlns:a16="http://schemas.microsoft.com/office/drawing/2014/main" id="{D3C17804-4817-47BF-A5E9-33A377E7F9C6}"/>
                  </a:ext>
                </a:extLst>
              </p:cNvPr>
              <p:cNvSpPr>
                <a:spLocks/>
              </p:cNvSpPr>
              <p:nvPr/>
            </p:nvSpPr>
            <p:spPr bwMode="auto">
              <a:xfrm>
                <a:off x="6471" y="3130"/>
                <a:ext cx="122" cy="121"/>
              </a:xfrm>
              <a:custGeom>
                <a:avLst/>
                <a:gdLst>
                  <a:gd name="T0" fmla="*/ 0 w 122"/>
                  <a:gd name="T1" fmla="*/ 60 h 121"/>
                  <a:gd name="T2" fmla="*/ 4 w 122"/>
                  <a:gd name="T3" fmla="*/ 36 h 121"/>
                  <a:gd name="T4" fmla="*/ 17 w 122"/>
                  <a:gd name="T5" fmla="*/ 16 h 121"/>
                  <a:gd name="T6" fmla="*/ 37 w 122"/>
                  <a:gd name="T7" fmla="*/ 4 h 121"/>
                  <a:gd name="T8" fmla="*/ 61 w 122"/>
                  <a:gd name="T9" fmla="*/ 0 h 121"/>
                  <a:gd name="T10" fmla="*/ 81 w 122"/>
                  <a:gd name="T11" fmla="*/ 4 h 121"/>
                  <a:gd name="T12" fmla="*/ 101 w 122"/>
                  <a:gd name="T13" fmla="*/ 16 h 121"/>
                  <a:gd name="T14" fmla="*/ 114 w 122"/>
                  <a:gd name="T15" fmla="*/ 36 h 121"/>
                  <a:gd name="T16" fmla="*/ 122 w 122"/>
                  <a:gd name="T17" fmla="*/ 60 h 121"/>
                  <a:gd name="T18" fmla="*/ 114 w 122"/>
                  <a:gd name="T19" fmla="*/ 81 h 121"/>
                  <a:gd name="T20" fmla="*/ 101 w 122"/>
                  <a:gd name="T21" fmla="*/ 101 h 121"/>
                  <a:gd name="T22" fmla="*/ 81 w 122"/>
                  <a:gd name="T23" fmla="*/ 113 h 121"/>
                  <a:gd name="T24" fmla="*/ 61 w 122"/>
                  <a:gd name="T25" fmla="*/ 121 h 121"/>
                  <a:gd name="T26" fmla="*/ 37 w 122"/>
                  <a:gd name="T27" fmla="*/ 113 h 121"/>
                  <a:gd name="T28" fmla="*/ 17 w 122"/>
                  <a:gd name="T29" fmla="*/ 101 h 121"/>
                  <a:gd name="T30" fmla="*/ 4 w 122"/>
                  <a:gd name="T31" fmla="*/ 81 h 121"/>
                  <a:gd name="T32" fmla="*/ 0 w 122"/>
                  <a:gd name="T33" fmla="*/ 6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 h="121">
                    <a:moveTo>
                      <a:pt x="0" y="60"/>
                    </a:moveTo>
                    <a:lnTo>
                      <a:pt x="4" y="36"/>
                    </a:lnTo>
                    <a:lnTo>
                      <a:pt x="17" y="16"/>
                    </a:lnTo>
                    <a:lnTo>
                      <a:pt x="37" y="4"/>
                    </a:lnTo>
                    <a:lnTo>
                      <a:pt x="61" y="0"/>
                    </a:lnTo>
                    <a:lnTo>
                      <a:pt x="81" y="4"/>
                    </a:lnTo>
                    <a:lnTo>
                      <a:pt x="101" y="16"/>
                    </a:lnTo>
                    <a:lnTo>
                      <a:pt x="114" y="36"/>
                    </a:lnTo>
                    <a:lnTo>
                      <a:pt x="122" y="60"/>
                    </a:lnTo>
                    <a:lnTo>
                      <a:pt x="114" y="81"/>
                    </a:lnTo>
                    <a:lnTo>
                      <a:pt x="101" y="101"/>
                    </a:lnTo>
                    <a:lnTo>
                      <a:pt x="81" y="113"/>
                    </a:lnTo>
                    <a:lnTo>
                      <a:pt x="61" y="121"/>
                    </a:lnTo>
                    <a:lnTo>
                      <a:pt x="37" y="113"/>
                    </a:lnTo>
                    <a:lnTo>
                      <a:pt x="17" y="101"/>
                    </a:lnTo>
                    <a:lnTo>
                      <a:pt x="4" y="81"/>
                    </a:lnTo>
                    <a:lnTo>
                      <a:pt x="0" y="60"/>
                    </a:lnTo>
                    <a:close/>
                  </a:path>
                </a:pathLst>
              </a:custGeom>
              <a:solidFill>
                <a:srgbClr val="713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3" name="Rectangle 11">
                <a:extLst>
                  <a:ext uri="{FF2B5EF4-FFF2-40B4-BE49-F238E27FC236}">
                    <a16:creationId xmlns:a16="http://schemas.microsoft.com/office/drawing/2014/main" id="{ED9F0154-4BFD-4107-950D-267DBD29C66F}"/>
                  </a:ext>
                </a:extLst>
              </p:cNvPr>
              <p:cNvSpPr>
                <a:spLocks noChangeArrowheads="1"/>
              </p:cNvSpPr>
              <p:nvPr/>
            </p:nvSpPr>
            <p:spPr bwMode="auto">
              <a:xfrm>
                <a:off x="6492" y="3135"/>
                <a:ext cx="6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alibri" panose="020F0502020204030204" pitchFamily="34" charset="0"/>
                  </a:rPr>
                  <a:t>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4" name="Group 14">
              <a:extLst>
                <a:ext uri="{FF2B5EF4-FFF2-40B4-BE49-F238E27FC236}">
                  <a16:creationId xmlns:a16="http://schemas.microsoft.com/office/drawing/2014/main" id="{864EC610-3317-47EB-BED6-3385F9BE7808}"/>
                </a:ext>
              </a:extLst>
            </p:cNvPr>
            <p:cNvGrpSpPr>
              <a:grpSpLocks noChangeAspect="1"/>
            </p:cNvGrpSpPr>
            <p:nvPr/>
          </p:nvGrpSpPr>
          <p:grpSpPr bwMode="auto">
            <a:xfrm>
              <a:off x="10264775" y="5249863"/>
              <a:ext cx="203200" cy="200025"/>
              <a:chOff x="6466" y="3307"/>
              <a:chExt cx="128" cy="126"/>
            </a:xfrm>
          </p:grpSpPr>
          <p:sp>
            <p:nvSpPr>
              <p:cNvPr id="15" name="AutoShape 13">
                <a:extLst>
                  <a:ext uri="{FF2B5EF4-FFF2-40B4-BE49-F238E27FC236}">
                    <a16:creationId xmlns:a16="http://schemas.microsoft.com/office/drawing/2014/main" id="{8B7BD3C7-17FF-430E-8186-C814C9078826}"/>
                  </a:ext>
                </a:extLst>
              </p:cNvPr>
              <p:cNvSpPr>
                <a:spLocks noChangeAspect="1" noChangeArrowheads="1" noTextEdit="1"/>
              </p:cNvSpPr>
              <p:nvPr/>
            </p:nvSpPr>
            <p:spPr bwMode="auto">
              <a:xfrm>
                <a:off x="6466" y="3307"/>
                <a:ext cx="12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6" name="Freeform 15">
                <a:extLst>
                  <a:ext uri="{FF2B5EF4-FFF2-40B4-BE49-F238E27FC236}">
                    <a16:creationId xmlns:a16="http://schemas.microsoft.com/office/drawing/2014/main" id="{2700E28A-FE27-45BD-80E7-12DC7FB2DA61}"/>
                  </a:ext>
                </a:extLst>
              </p:cNvPr>
              <p:cNvSpPr>
                <a:spLocks/>
              </p:cNvSpPr>
              <p:nvPr/>
            </p:nvSpPr>
            <p:spPr bwMode="auto">
              <a:xfrm>
                <a:off x="6470" y="3311"/>
                <a:ext cx="123" cy="122"/>
              </a:xfrm>
              <a:custGeom>
                <a:avLst/>
                <a:gdLst>
                  <a:gd name="T0" fmla="*/ 0 w 123"/>
                  <a:gd name="T1" fmla="*/ 61 h 122"/>
                  <a:gd name="T2" fmla="*/ 5 w 123"/>
                  <a:gd name="T3" fmla="*/ 36 h 122"/>
                  <a:gd name="T4" fmla="*/ 17 w 123"/>
                  <a:gd name="T5" fmla="*/ 16 h 122"/>
                  <a:gd name="T6" fmla="*/ 37 w 123"/>
                  <a:gd name="T7" fmla="*/ 4 h 122"/>
                  <a:gd name="T8" fmla="*/ 62 w 123"/>
                  <a:gd name="T9" fmla="*/ 0 h 122"/>
                  <a:gd name="T10" fmla="*/ 82 w 123"/>
                  <a:gd name="T11" fmla="*/ 4 h 122"/>
                  <a:gd name="T12" fmla="*/ 102 w 123"/>
                  <a:gd name="T13" fmla="*/ 16 h 122"/>
                  <a:gd name="T14" fmla="*/ 114 w 123"/>
                  <a:gd name="T15" fmla="*/ 36 h 122"/>
                  <a:gd name="T16" fmla="*/ 123 w 123"/>
                  <a:gd name="T17" fmla="*/ 61 h 122"/>
                  <a:gd name="T18" fmla="*/ 114 w 123"/>
                  <a:gd name="T19" fmla="*/ 81 h 122"/>
                  <a:gd name="T20" fmla="*/ 102 w 123"/>
                  <a:gd name="T21" fmla="*/ 102 h 122"/>
                  <a:gd name="T22" fmla="*/ 82 w 123"/>
                  <a:gd name="T23" fmla="*/ 114 h 122"/>
                  <a:gd name="T24" fmla="*/ 62 w 123"/>
                  <a:gd name="T25" fmla="*/ 122 h 122"/>
                  <a:gd name="T26" fmla="*/ 37 w 123"/>
                  <a:gd name="T27" fmla="*/ 114 h 122"/>
                  <a:gd name="T28" fmla="*/ 17 w 123"/>
                  <a:gd name="T29" fmla="*/ 102 h 122"/>
                  <a:gd name="T30" fmla="*/ 5 w 123"/>
                  <a:gd name="T31" fmla="*/ 81 h 122"/>
                  <a:gd name="T32" fmla="*/ 0 w 123"/>
                  <a:gd name="T33"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 h="122">
                    <a:moveTo>
                      <a:pt x="0" y="61"/>
                    </a:moveTo>
                    <a:lnTo>
                      <a:pt x="5" y="36"/>
                    </a:lnTo>
                    <a:lnTo>
                      <a:pt x="17" y="16"/>
                    </a:lnTo>
                    <a:lnTo>
                      <a:pt x="37" y="4"/>
                    </a:lnTo>
                    <a:lnTo>
                      <a:pt x="62" y="0"/>
                    </a:lnTo>
                    <a:lnTo>
                      <a:pt x="82" y="4"/>
                    </a:lnTo>
                    <a:lnTo>
                      <a:pt x="102" y="16"/>
                    </a:lnTo>
                    <a:lnTo>
                      <a:pt x="114" y="36"/>
                    </a:lnTo>
                    <a:lnTo>
                      <a:pt x="123" y="61"/>
                    </a:lnTo>
                    <a:lnTo>
                      <a:pt x="114" y="81"/>
                    </a:lnTo>
                    <a:lnTo>
                      <a:pt x="102" y="102"/>
                    </a:lnTo>
                    <a:lnTo>
                      <a:pt x="82" y="114"/>
                    </a:lnTo>
                    <a:lnTo>
                      <a:pt x="62" y="122"/>
                    </a:lnTo>
                    <a:lnTo>
                      <a:pt x="37" y="114"/>
                    </a:lnTo>
                    <a:lnTo>
                      <a:pt x="17" y="102"/>
                    </a:lnTo>
                    <a:lnTo>
                      <a:pt x="5" y="81"/>
                    </a:lnTo>
                    <a:lnTo>
                      <a:pt x="0" y="61"/>
                    </a:lnTo>
                    <a:close/>
                  </a:path>
                </a:pathLst>
              </a:custGeom>
              <a:solidFill>
                <a:srgbClr val="7F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7" name="Rectangle 16">
                <a:extLst>
                  <a:ext uri="{FF2B5EF4-FFF2-40B4-BE49-F238E27FC236}">
                    <a16:creationId xmlns:a16="http://schemas.microsoft.com/office/drawing/2014/main" id="{CEB8A8ED-838F-4C3C-8DB1-66E85A55DFF2}"/>
                  </a:ext>
                </a:extLst>
              </p:cNvPr>
              <p:cNvSpPr>
                <a:spLocks noChangeArrowheads="1"/>
              </p:cNvSpPr>
              <p:nvPr/>
            </p:nvSpPr>
            <p:spPr bwMode="auto">
              <a:xfrm>
                <a:off x="6490" y="3308"/>
                <a:ext cx="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alibri" panose="020F0502020204030204" pitchFamily="34" charset="0"/>
                  </a:rPr>
                  <a:t>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3986946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4" fill="hold" nodeType="afterEffect" p14:presetBounceEnd="56000">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14:bounceEnd="56000">
                                          <p:cBhvr additive="base">
                                            <p:cTn id="7" dur="500" fill="hold"/>
                                            <p:tgtEl>
                                              <p:spTgt spid="128"/>
                                            </p:tgtEl>
                                            <p:attrNameLst>
                                              <p:attrName>ppt_x</p:attrName>
                                            </p:attrNameLst>
                                          </p:cBhvr>
                                          <p:tavLst>
                                            <p:tav tm="0">
                                              <p:val>
                                                <p:strVal val="#ppt_x"/>
                                              </p:val>
                                            </p:tav>
                                            <p:tav tm="100000">
                                              <p:val>
                                                <p:strVal val="#ppt_x"/>
                                              </p:val>
                                            </p:tav>
                                          </p:tavLst>
                                        </p:anim>
                                        <p:anim calcmode="lin" valueType="num" p14:bounceEnd="56000">
                                          <p:cBhvr additive="base">
                                            <p:cTn id="8" dur="500" fill="hold"/>
                                            <p:tgtEl>
                                              <p:spTgt spid="128"/>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8" fill="hold" nodeType="afterEffect" p14:presetBounceEnd="54000">
                                      <p:stCondLst>
                                        <p:cond delay="0"/>
                                      </p:stCondLst>
                                      <p:childTnLst>
                                        <p:set>
                                          <p:cBhvr>
                                            <p:cTn id="11" dur="1" fill="hold">
                                              <p:stCondLst>
                                                <p:cond delay="0"/>
                                              </p:stCondLst>
                                            </p:cTn>
                                            <p:tgtEl>
                                              <p:spTgt spid="114"/>
                                            </p:tgtEl>
                                            <p:attrNameLst>
                                              <p:attrName>style.visibility</p:attrName>
                                            </p:attrNameLst>
                                          </p:cBhvr>
                                          <p:to>
                                            <p:strVal val="visible"/>
                                          </p:to>
                                        </p:set>
                                        <p:anim calcmode="lin" valueType="num" p14:bounceEnd="54000">
                                          <p:cBhvr additive="base">
                                            <p:cTn id="12" dur="500" fill="hold"/>
                                            <p:tgtEl>
                                              <p:spTgt spid="114"/>
                                            </p:tgtEl>
                                            <p:attrNameLst>
                                              <p:attrName>ppt_x</p:attrName>
                                            </p:attrNameLst>
                                          </p:cBhvr>
                                          <p:tavLst>
                                            <p:tav tm="0">
                                              <p:val>
                                                <p:strVal val="0-#ppt_w/2"/>
                                              </p:val>
                                            </p:tav>
                                            <p:tav tm="100000">
                                              <p:val>
                                                <p:strVal val="#ppt_x"/>
                                              </p:val>
                                            </p:tav>
                                          </p:tavLst>
                                        </p:anim>
                                        <p:anim calcmode="lin" valueType="num" p14:bounceEnd="54000">
                                          <p:cBhvr additive="base">
                                            <p:cTn id="13" dur="500" fill="hold"/>
                                            <p:tgtEl>
                                              <p:spTgt spid="11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2" fill="hold" nodeType="afterEffect">
                                      <p:stCondLst>
                                        <p:cond delay="0"/>
                                      </p:stCondLst>
                                      <p:childTnLst>
                                        <p:set>
                                          <p:cBhvr>
                                            <p:cTn id="16" dur="1" fill="hold">
                                              <p:stCondLst>
                                                <p:cond delay="0"/>
                                              </p:stCondLst>
                                            </p:cTn>
                                            <p:tgtEl>
                                              <p:spTgt spid="165"/>
                                            </p:tgtEl>
                                            <p:attrNameLst>
                                              <p:attrName>style.visibility</p:attrName>
                                            </p:attrNameLst>
                                          </p:cBhvr>
                                          <p:to>
                                            <p:strVal val="visible"/>
                                          </p:to>
                                        </p:set>
                                        <p:animEffect transition="in" filter="wipe(right)">
                                          <p:cBhvr>
                                            <p:cTn id="17" dur="1000"/>
                                            <p:tgtEl>
                                              <p:spTgt spid="1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nodeType="clickEffect">
                                      <p:stCondLst>
                                        <p:cond delay="0"/>
                                      </p:stCondLst>
                                      <p:childTnLst>
                                        <p:animEffect transition="out" filter="wipe(left)">
                                          <p:cBhvr>
                                            <p:cTn id="21" dur="500"/>
                                            <p:tgtEl>
                                              <p:spTgt spid="165"/>
                                            </p:tgtEl>
                                          </p:cBhvr>
                                        </p:animEffect>
                                        <p:set>
                                          <p:cBhvr>
                                            <p:cTn id="22" dur="1" fill="hold">
                                              <p:stCondLst>
                                                <p:cond delay="499"/>
                                              </p:stCondLst>
                                            </p:cTn>
                                            <p:tgtEl>
                                              <p:spTgt spid="165"/>
                                            </p:tgtEl>
                                            <p:attrNameLst>
                                              <p:attrName>style.visibility</p:attrName>
                                            </p:attrNameLst>
                                          </p:cBhvr>
                                          <p:to>
                                            <p:strVal val="hidden"/>
                                          </p:to>
                                        </p:set>
                                      </p:childTnLst>
                                    </p:cTn>
                                  </p:par>
                                </p:childTnLst>
                              </p:cTn>
                            </p:par>
                            <p:par>
                              <p:cTn id="23" fill="hold">
                                <p:stCondLst>
                                  <p:cond delay="500"/>
                                </p:stCondLst>
                                <p:childTnLst>
                                  <p:par>
                                    <p:cTn id="24" presetID="2" presetClass="entr" presetSubtype="2" fill="hold" grpId="0" nodeType="afterEffect" p14:presetBounceEnd="56000">
                                      <p:stCondLst>
                                        <p:cond delay="0"/>
                                      </p:stCondLst>
                                      <p:childTnLst>
                                        <p:set>
                                          <p:cBhvr>
                                            <p:cTn id="25" dur="1" fill="hold">
                                              <p:stCondLst>
                                                <p:cond delay="0"/>
                                              </p:stCondLst>
                                            </p:cTn>
                                            <p:tgtEl>
                                              <p:spTgt spid="122"/>
                                            </p:tgtEl>
                                            <p:attrNameLst>
                                              <p:attrName>style.visibility</p:attrName>
                                            </p:attrNameLst>
                                          </p:cBhvr>
                                          <p:to>
                                            <p:strVal val="visible"/>
                                          </p:to>
                                        </p:set>
                                        <p:anim calcmode="lin" valueType="num" p14:bounceEnd="56000">
                                          <p:cBhvr additive="base">
                                            <p:cTn id="26" dur="1000" fill="hold"/>
                                            <p:tgtEl>
                                              <p:spTgt spid="122"/>
                                            </p:tgtEl>
                                            <p:attrNameLst>
                                              <p:attrName>ppt_x</p:attrName>
                                            </p:attrNameLst>
                                          </p:cBhvr>
                                          <p:tavLst>
                                            <p:tav tm="0">
                                              <p:val>
                                                <p:strVal val="1+#ppt_w/2"/>
                                              </p:val>
                                            </p:tav>
                                            <p:tav tm="100000">
                                              <p:val>
                                                <p:strVal val="#ppt_x"/>
                                              </p:val>
                                            </p:tav>
                                          </p:tavLst>
                                        </p:anim>
                                        <p:anim calcmode="lin" valueType="num" p14:bounceEnd="56000">
                                          <p:cBhvr additive="base">
                                            <p:cTn id="27" dur="1000" fill="hold"/>
                                            <p:tgtEl>
                                              <p:spTgt spid="122"/>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1000"/>
                                            <p:tgtEl>
                                              <p:spTgt spid="110"/>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4"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additive="base">
                                            <p:cTn id="7" dur="500" fill="hold"/>
                                            <p:tgtEl>
                                              <p:spTgt spid="128"/>
                                            </p:tgtEl>
                                            <p:attrNameLst>
                                              <p:attrName>ppt_x</p:attrName>
                                            </p:attrNameLst>
                                          </p:cBhvr>
                                          <p:tavLst>
                                            <p:tav tm="0">
                                              <p:val>
                                                <p:strVal val="#ppt_x"/>
                                              </p:val>
                                            </p:tav>
                                            <p:tav tm="100000">
                                              <p:val>
                                                <p:strVal val="#ppt_x"/>
                                              </p:val>
                                            </p:tav>
                                          </p:tavLst>
                                        </p:anim>
                                        <p:anim calcmode="lin" valueType="num">
                                          <p:cBhvr additive="base">
                                            <p:cTn id="8" dur="500" fill="hold"/>
                                            <p:tgtEl>
                                              <p:spTgt spid="128"/>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8" fill="hold" nodeType="afterEffect">
                                      <p:stCondLst>
                                        <p:cond delay="0"/>
                                      </p:stCondLst>
                                      <p:childTnLst>
                                        <p:set>
                                          <p:cBhvr>
                                            <p:cTn id="11" dur="1" fill="hold">
                                              <p:stCondLst>
                                                <p:cond delay="0"/>
                                              </p:stCondLst>
                                            </p:cTn>
                                            <p:tgtEl>
                                              <p:spTgt spid="114"/>
                                            </p:tgtEl>
                                            <p:attrNameLst>
                                              <p:attrName>style.visibility</p:attrName>
                                            </p:attrNameLst>
                                          </p:cBhvr>
                                          <p:to>
                                            <p:strVal val="visible"/>
                                          </p:to>
                                        </p:set>
                                        <p:anim calcmode="lin" valueType="num">
                                          <p:cBhvr additive="base">
                                            <p:cTn id="12" dur="500" fill="hold"/>
                                            <p:tgtEl>
                                              <p:spTgt spid="114"/>
                                            </p:tgtEl>
                                            <p:attrNameLst>
                                              <p:attrName>ppt_x</p:attrName>
                                            </p:attrNameLst>
                                          </p:cBhvr>
                                          <p:tavLst>
                                            <p:tav tm="0">
                                              <p:val>
                                                <p:strVal val="0-#ppt_w/2"/>
                                              </p:val>
                                            </p:tav>
                                            <p:tav tm="100000">
                                              <p:val>
                                                <p:strVal val="#ppt_x"/>
                                              </p:val>
                                            </p:tav>
                                          </p:tavLst>
                                        </p:anim>
                                        <p:anim calcmode="lin" valueType="num">
                                          <p:cBhvr additive="base">
                                            <p:cTn id="13" dur="500" fill="hold"/>
                                            <p:tgtEl>
                                              <p:spTgt spid="11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2" fill="hold" nodeType="afterEffect">
                                      <p:stCondLst>
                                        <p:cond delay="0"/>
                                      </p:stCondLst>
                                      <p:childTnLst>
                                        <p:set>
                                          <p:cBhvr>
                                            <p:cTn id="16" dur="1" fill="hold">
                                              <p:stCondLst>
                                                <p:cond delay="0"/>
                                              </p:stCondLst>
                                            </p:cTn>
                                            <p:tgtEl>
                                              <p:spTgt spid="165"/>
                                            </p:tgtEl>
                                            <p:attrNameLst>
                                              <p:attrName>style.visibility</p:attrName>
                                            </p:attrNameLst>
                                          </p:cBhvr>
                                          <p:to>
                                            <p:strVal val="visible"/>
                                          </p:to>
                                        </p:set>
                                        <p:animEffect transition="in" filter="wipe(right)">
                                          <p:cBhvr>
                                            <p:cTn id="17" dur="1000"/>
                                            <p:tgtEl>
                                              <p:spTgt spid="1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nodeType="clickEffect">
                                      <p:stCondLst>
                                        <p:cond delay="0"/>
                                      </p:stCondLst>
                                      <p:childTnLst>
                                        <p:animEffect transition="out" filter="wipe(left)">
                                          <p:cBhvr>
                                            <p:cTn id="21" dur="500"/>
                                            <p:tgtEl>
                                              <p:spTgt spid="165"/>
                                            </p:tgtEl>
                                          </p:cBhvr>
                                        </p:animEffect>
                                        <p:set>
                                          <p:cBhvr>
                                            <p:cTn id="22" dur="1" fill="hold">
                                              <p:stCondLst>
                                                <p:cond delay="499"/>
                                              </p:stCondLst>
                                            </p:cTn>
                                            <p:tgtEl>
                                              <p:spTgt spid="165"/>
                                            </p:tgtEl>
                                            <p:attrNameLst>
                                              <p:attrName>style.visibility</p:attrName>
                                            </p:attrNameLst>
                                          </p:cBhvr>
                                          <p:to>
                                            <p:strVal val="hidden"/>
                                          </p:to>
                                        </p:set>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122"/>
                                            </p:tgtEl>
                                            <p:attrNameLst>
                                              <p:attrName>style.visibility</p:attrName>
                                            </p:attrNameLst>
                                          </p:cBhvr>
                                          <p:to>
                                            <p:strVal val="visible"/>
                                          </p:to>
                                        </p:set>
                                        <p:anim calcmode="lin" valueType="num">
                                          <p:cBhvr additive="base">
                                            <p:cTn id="26" dur="1000" fill="hold"/>
                                            <p:tgtEl>
                                              <p:spTgt spid="122"/>
                                            </p:tgtEl>
                                            <p:attrNameLst>
                                              <p:attrName>ppt_x</p:attrName>
                                            </p:attrNameLst>
                                          </p:cBhvr>
                                          <p:tavLst>
                                            <p:tav tm="0">
                                              <p:val>
                                                <p:strVal val="1+#ppt_w/2"/>
                                              </p:val>
                                            </p:tav>
                                            <p:tav tm="100000">
                                              <p:val>
                                                <p:strVal val="#ppt_x"/>
                                              </p:val>
                                            </p:tav>
                                          </p:tavLst>
                                        </p:anim>
                                        <p:anim calcmode="lin" valueType="num">
                                          <p:cBhvr additive="base">
                                            <p:cTn id="27" dur="1000" fill="hold"/>
                                            <p:tgtEl>
                                              <p:spTgt spid="122"/>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1000"/>
                                            <p:tgtEl>
                                              <p:spTgt spid="110"/>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509076" y="1739223"/>
            <a:ext cx="8325831" cy="646331"/>
          </a:xfrm>
          <a:prstGeom prst="rect">
            <a:avLst/>
          </a:prstGeom>
          <a:noFill/>
        </p:spPr>
        <p:txBody>
          <a:bodyPr wrap="square" rtlCol="0">
            <a:spAutoFit/>
          </a:bodyPr>
          <a:lstStyle/>
          <a:p>
            <a:r>
              <a:rPr lang="en-US" sz="3600" b="1" dirty="0">
                <a:solidFill>
                  <a:srgbClr val="B92508"/>
                </a:solidFill>
                <a:latin typeface="Century Gothic" panose="020B0502020202020204" pitchFamily="34" charset="0"/>
              </a:rPr>
              <a:t>E-COMMERCE IS UBIQUITOUS </a:t>
            </a:r>
            <a:endParaRPr lang="en-US" sz="3200" b="1" dirty="0">
              <a:solidFill>
                <a:srgbClr val="B92508"/>
              </a:solidFill>
              <a:latin typeface="Century Gothic" panose="020B0502020202020204" pitchFamily="34" charset="0"/>
            </a:endParaRPr>
          </a:p>
        </p:txBody>
      </p:sp>
      <p:sp>
        <p:nvSpPr>
          <p:cNvPr id="4" name="TextBox 3"/>
          <p:cNvSpPr txBox="1"/>
          <p:nvPr/>
        </p:nvSpPr>
        <p:spPr>
          <a:xfrm>
            <a:off x="2879468" y="2385554"/>
            <a:ext cx="8791601" cy="1077218"/>
          </a:xfrm>
          <a:prstGeom prst="rect">
            <a:avLst/>
          </a:prstGeom>
          <a:noFill/>
        </p:spPr>
        <p:txBody>
          <a:bodyPr wrap="square" rtlCol="0">
            <a:spAutoFit/>
          </a:bodyPr>
          <a:lstStyle/>
          <a:p>
            <a:r>
              <a:rPr lang="en-US" sz="3200" dirty="0">
                <a:solidFill>
                  <a:srgbClr val="B92508"/>
                </a:solidFill>
                <a:latin typeface="Century Gothic" panose="020B0502020202020204" pitchFamily="34" charset="0"/>
              </a:rPr>
              <a:t>Reaches most consumers.</a:t>
            </a:r>
          </a:p>
          <a:p>
            <a:r>
              <a:rPr lang="en-US" sz="3200" dirty="0">
                <a:solidFill>
                  <a:srgbClr val="B92508"/>
                </a:solidFill>
                <a:latin typeface="Century Gothic" panose="020B0502020202020204" pitchFamily="34" charset="0"/>
              </a:rPr>
              <a:t>20% reach to purchase conversion rate.</a:t>
            </a:r>
          </a:p>
        </p:txBody>
      </p:sp>
    </p:spTree>
    <p:extLst>
      <p:ext uri="{BB962C8B-B14F-4D97-AF65-F5344CB8AC3E}">
        <p14:creationId xmlns:p14="http://schemas.microsoft.com/office/powerpoint/2010/main" val="1519591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892790" y="840229"/>
            <a:ext cx="2406429"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Audio</a:t>
            </a:r>
          </a:p>
        </p:txBody>
      </p:sp>
      <p:grpSp>
        <p:nvGrpSpPr>
          <p:cNvPr id="2" name="Group 1">
            <a:extLst>
              <a:ext uri="{FF2B5EF4-FFF2-40B4-BE49-F238E27FC236}">
                <a16:creationId xmlns:a16="http://schemas.microsoft.com/office/drawing/2014/main" id="{90EB73C6-5CD7-461D-96B3-7727262A0DE3}"/>
              </a:ext>
            </a:extLst>
          </p:cNvPr>
          <p:cNvGrpSpPr/>
          <p:nvPr/>
        </p:nvGrpSpPr>
        <p:grpSpPr>
          <a:xfrm>
            <a:off x="4206240" y="3198727"/>
            <a:ext cx="3779520" cy="3236170"/>
            <a:chOff x="4206240" y="3198727"/>
            <a:chExt cx="3779520" cy="3236170"/>
          </a:xfrm>
        </p:grpSpPr>
        <p:pic>
          <p:nvPicPr>
            <p:cNvPr id="3074" name="Picture 2" descr="Cover features a crude drawing of a Carousel horse (pole visible entering the neck and exiting below on the chest) with a city skyline visible in the distance under the hindquarters. The cover is two-toned: everything below the horse is whitish while the horse and everything above it is a reddish orange. The title appears at the top in big dirty yellow letters against the reddish orange background. It is split into two lines after &quot;Catcher&quot;. At the bottom in the whitish background are the words &quot;a novel by J. D. Salinger&quot;.">
              <a:extLst>
                <a:ext uri="{FF2B5EF4-FFF2-40B4-BE49-F238E27FC236}">
                  <a16:creationId xmlns:a16="http://schemas.microsoft.com/office/drawing/2014/main" id="{524F7C41-9F45-41D9-B006-922890919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712" y="3198727"/>
              <a:ext cx="1348576" cy="2120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F1B01A-24AF-45D5-9F48-160BD1D28FBB}"/>
                </a:ext>
              </a:extLst>
            </p:cNvPr>
            <p:cNvSpPr txBox="1"/>
            <p:nvPr/>
          </p:nvSpPr>
          <p:spPr>
            <a:xfrm>
              <a:off x="4206240" y="5480790"/>
              <a:ext cx="3779520" cy="954107"/>
            </a:xfrm>
            <a:prstGeom prst="rect">
              <a:avLst/>
            </a:prstGeom>
            <a:noFill/>
          </p:spPr>
          <p:txBody>
            <a:bodyPr wrap="square" rtlCol="0">
              <a:spAutoFit/>
            </a:bodyPr>
            <a:lstStyle/>
            <a:p>
              <a:pPr algn="ctr"/>
              <a:r>
                <a:rPr lang="en-US" sz="2400" dirty="0">
                  <a:solidFill>
                    <a:srgbClr val="B92508"/>
                  </a:solidFill>
                  <a:latin typeface="Century Gothic" panose="020B0502020202020204" pitchFamily="34" charset="0"/>
                </a:rPr>
                <a:t>The Catcher in the Rye</a:t>
              </a:r>
            </a:p>
            <a:p>
              <a:pPr algn="ctr"/>
              <a:r>
                <a:rPr lang="en-US" sz="1600" dirty="0">
                  <a:solidFill>
                    <a:srgbClr val="B92508"/>
                  </a:solidFill>
                  <a:latin typeface="Century Gothic" panose="020B0502020202020204" pitchFamily="34" charset="0"/>
                </a:rPr>
                <a:t>J.D. Salinger</a:t>
              </a:r>
            </a:p>
            <a:p>
              <a:pPr algn="ctr"/>
              <a:r>
                <a:rPr lang="en-US" sz="1600" dirty="0">
                  <a:solidFill>
                    <a:srgbClr val="B92508"/>
                  </a:solidFill>
                  <a:latin typeface="Century Gothic" panose="020B0502020202020204" pitchFamily="34" charset="0"/>
                </a:rPr>
                <a:t>1951</a:t>
              </a:r>
              <a:endParaRPr lang="en-US" dirty="0">
                <a:solidFill>
                  <a:srgbClr val="B92508"/>
                </a:solidFill>
                <a:latin typeface="Century Gothic" panose="020B0502020202020204" pitchFamily="34" charset="0"/>
              </a:endParaRPr>
            </a:p>
          </p:txBody>
        </p:sp>
      </p:grpSp>
      <p:sp>
        <p:nvSpPr>
          <p:cNvPr id="12" name="TextBox 11">
            <a:extLst>
              <a:ext uri="{FF2B5EF4-FFF2-40B4-BE49-F238E27FC236}">
                <a16:creationId xmlns:a16="http://schemas.microsoft.com/office/drawing/2014/main" id="{1FCF4F6F-0742-4145-BEB2-D3C60E4F4E8B}"/>
              </a:ext>
            </a:extLst>
          </p:cNvPr>
          <p:cNvSpPr txBox="1"/>
          <p:nvPr/>
        </p:nvSpPr>
        <p:spPr>
          <a:xfrm>
            <a:off x="1644203" y="1892401"/>
            <a:ext cx="8903594" cy="646331"/>
          </a:xfrm>
          <a:prstGeom prst="rect">
            <a:avLst/>
          </a:prstGeom>
          <a:noFill/>
        </p:spPr>
        <p:txBody>
          <a:bodyPr wrap="square" rtlCol="0">
            <a:spAutoFit/>
          </a:bodyPr>
          <a:lstStyle/>
          <a:p>
            <a:pPr algn="ctr"/>
            <a:r>
              <a:rPr lang="en-US" sz="3600" i="1" dirty="0">
                <a:solidFill>
                  <a:srgbClr val="B92508"/>
                </a:solidFill>
                <a:latin typeface="Century Gothic" panose="020B0502020202020204" pitchFamily="34" charset="0"/>
              </a:rPr>
              <a:t>“If you really want to hear about it…”</a:t>
            </a:r>
          </a:p>
        </p:txBody>
      </p:sp>
    </p:spTree>
    <p:extLst>
      <p:ext uri="{BB962C8B-B14F-4D97-AF65-F5344CB8AC3E}">
        <p14:creationId xmlns:p14="http://schemas.microsoft.com/office/powerpoint/2010/main" val="32491879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2714648" y="785807"/>
            <a:ext cx="6750567" cy="646331"/>
          </a:xfrm>
          <a:prstGeom prst="rect">
            <a:avLst/>
          </a:prstGeom>
          <a:noFill/>
        </p:spPr>
        <p:txBody>
          <a:bodyPr wrap="none" rtlCol="0">
            <a:spAutoFit/>
          </a:bodyPr>
          <a:lstStyle/>
          <a:p>
            <a:pPr algn="ctr"/>
            <a:r>
              <a:rPr lang="en-US" sz="3600" dirty="0">
                <a:solidFill>
                  <a:srgbClr val="B92508"/>
                </a:solidFill>
                <a:latin typeface="Century Gothic" panose="020B0502020202020204" pitchFamily="34" charset="0"/>
              </a:rPr>
              <a:t>Online Audio is made up of…</a:t>
            </a:r>
            <a:endParaRPr lang="en-US" sz="3200" dirty="0">
              <a:solidFill>
                <a:srgbClr val="B92508"/>
              </a:solidFill>
              <a:latin typeface="Century Gothic" panose="020B0502020202020204" pitchFamily="34" charset="0"/>
            </a:endParaRPr>
          </a:p>
        </p:txBody>
      </p:sp>
      <p:sp>
        <p:nvSpPr>
          <p:cNvPr id="110" name="TextBox 109"/>
          <p:cNvSpPr txBox="1"/>
          <p:nvPr/>
        </p:nvSpPr>
        <p:spPr>
          <a:xfrm>
            <a:off x="3627043" y="2936872"/>
            <a:ext cx="6566221" cy="461665"/>
          </a:xfrm>
          <a:prstGeom prst="rect">
            <a:avLst/>
          </a:prstGeom>
          <a:noFill/>
        </p:spPr>
        <p:txBody>
          <a:bodyPr wrap="none" rtlCol="0">
            <a:spAutoFit/>
          </a:bodyPr>
          <a:lstStyle/>
          <a:p>
            <a:r>
              <a:rPr lang="en-US" sz="2400" dirty="0">
                <a:solidFill>
                  <a:srgbClr val="B92508"/>
                </a:solidFill>
                <a:latin typeface="Century Gothic" panose="020B0502020202020204" pitchFamily="34" charset="0"/>
              </a:rPr>
              <a:t>This includes music consumed on YouTube.</a:t>
            </a:r>
            <a:endParaRPr lang="en-US" sz="2000" dirty="0">
              <a:solidFill>
                <a:srgbClr val="B92508"/>
              </a:solidFill>
              <a:latin typeface="Century Gothic" panose="020B0502020202020204" pitchFamily="34" charset="0"/>
            </a:endParaRPr>
          </a:p>
        </p:txBody>
      </p:sp>
      <p:sp>
        <p:nvSpPr>
          <p:cNvPr id="112" name="TextBox 111"/>
          <p:cNvSpPr txBox="1"/>
          <p:nvPr/>
        </p:nvSpPr>
        <p:spPr>
          <a:xfrm>
            <a:off x="3214919" y="3612857"/>
            <a:ext cx="8204060" cy="523220"/>
          </a:xfrm>
          <a:prstGeom prst="rect">
            <a:avLst/>
          </a:prstGeom>
          <a:noFill/>
        </p:spPr>
        <p:txBody>
          <a:bodyPr wrap="square" rtlCol="0">
            <a:spAutoFit/>
          </a:bodyPr>
          <a:lstStyle/>
          <a:p>
            <a:r>
              <a:rPr lang="en-US" sz="2800" dirty="0">
                <a:solidFill>
                  <a:srgbClr val="B92508"/>
                </a:solidFill>
                <a:latin typeface="Century Gothic" panose="020B0502020202020204" pitchFamily="34" charset="0"/>
              </a:rPr>
              <a:t>Podcasts.</a:t>
            </a:r>
            <a:endParaRPr lang="en-US" sz="2400" dirty="0">
              <a:solidFill>
                <a:srgbClr val="B92508"/>
              </a:solidFill>
              <a:latin typeface="Century Gothic" panose="020B0502020202020204" pitchFamily="34" charset="0"/>
            </a:endParaRPr>
          </a:p>
        </p:txBody>
      </p:sp>
      <p:sp>
        <p:nvSpPr>
          <p:cNvPr id="114" name="TextBox 113"/>
          <p:cNvSpPr txBox="1"/>
          <p:nvPr/>
        </p:nvSpPr>
        <p:spPr>
          <a:xfrm>
            <a:off x="3214919" y="4288842"/>
            <a:ext cx="4639412"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AM and FM Online Radio.</a:t>
            </a:r>
            <a:endParaRPr lang="en-US" sz="2400" dirty="0">
              <a:solidFill>
                <a:srgbClr val="B92508"/>
              </a:solidFill>
              <a:latin typeface="Century Gothic" panose="020B0502020202020204" pitchFamily="34" charset="0"/>
            </a:endParaRPr>
          </a:p>
        </p:txBody>
      </p:sp>
      <p:sp>
        <p:nvSpPr>
          <p:cNvPr id="14" name="TextBox 13"/>
          <p:cNvSpPr txBox="1"/>
          <p:nvPr/>
        </p:nvSpPr>
        <p:spPr>
          <a:xfrm>
            <a:off x="3214919" y="2260887"/>
            <a:ext cx="7746031"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Music streaming free and paid subscription.</a:t>
            </a:r>
            <a:endParaRPr lang="en-US" sz="24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369449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wipe(left)">
                                      <p:cBhvr>
                                        <p:cTn id="11" dur="1000"/>
                                        <p:tgtEl>
                                          <p:spTgt spid="11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wipe(left)">
                                      <p:cBhvr>
                                        <p:cTn id="15" dur="1000"/>
                                        <p:tgtEl>
                                          <p:spTgt spid="112"/>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14"/>
                                        </p:tgtEl>
                                        <p:attrNameLst>
                                          <p:attrName>style.visibility</p:attrName>
                                        </p:attrNameLst>
                                      </p:cBhvr>
                                      <p:to>
                                        <p:strVal val="visible"/>
                                      </p:to>
                                    </p:set>
                                    <p:animEffect transition="in" filter="wipe(left)">
                                      <p:cBhvr>
                                        <p:cTn id="19"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2" grpId="0"/>
      <p:bldP spid="114" grpId="0"/>
      <p:bldP spid="1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4528105" y="431503"/>
            <a:ext cx="3135795"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Gaining Clarity</a:t>
            </a:r>
            <a:endParaRPr lang="en-US" sz="2800" dirty="0">
              <a:solidFill>
                <a:srgbClr val="B92508"/>
              </a:solidFill>
              <a:latin typeface="Century Gothic" panose="020B0502020202020204" pitchFamily="34" charset="0"/>
            </a:endParaRPr>
          </a:p>
        </p:txBody>
      </p:sp>
      <p:cxnSp>
        <p:nvCxnSpPr>
          <p:cNvPr id="3" name="Straight Connector 2"/>
          <p:cNvCxnSpPr>
            <a:cxnSpLocks/>
          </p:cNvCxnSpPr>
          <p:nvPr/>
        </p:nvCxnSpPr>
        <p:spPr>
          <a:xfrm>
            <a:off x="3108098" y="1657306"/>
            <a:ext cx="0" cy="3867951"/>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3438439" y="1795869"/>
            <a:ext cx="6920484" cy="461665"/>
          </a:xfrm>
          <a:prstGeom prst="rect">
            <a:avLst/>
          </a:prstGeom>
          <a:noFill/>
        </p:spPr>
        <p:txBody>
          <a:bodyPr wrap="none" rtlCol="0">
            <a:spAutoFit/>
          </a:bodyPr>
          <a:lstStyle/>
          <a:p>
            <a:r>
              <a:rPr lang="en-US" sz="2400" dirty="0">
                <a:solidFill>
                  <a:srgbClr val="B92508"/>
                </a:solidFill>
                <a:latin typeface="Century Gothic" panose="020B0502020202020204" pitchFamily="34" charset="0"/>
              </a:rPr>
              <a:t>Likely an overstatement of time spent counts.</a:t>
            </a:r>
            <a:endParaRPr lang="en-US" sz="2000" dirty="0">
              <a:solidFill>
                <a:srgbClr val="B92508"/>
              </a:solidFill>
              <a:latin typeface="Century Gothic" panose="020B0502020202020204" pitchFamily="34" charset="0"/>
            </a:endParaRPr>
          </a:p>
        </p:txBody>
      </p:sp>
      <p:sp>
        <p:nvSpPr>
          <p:cNvPr id="112" name="TextBox 111"/>
          <p:cNvSpPr txBox="1"/>
          <p:nvPr/>
        </p:nvSpPr>
        <p:spPr>
          <a:xfrm>
            <a:off x="3438439" y="2725307"/>
            <a:ext cx="8204060" cy="461665"/>
          </a:xfrm>
          <a:prstGeom prst="rect">
            <a:avLst/>
          </a:prstGeom>
          <a:noFill/>
        </p:spPr>
        <p:txBody>
          <a:bodyPr wrap="square" rtlCol="0">
            <a:spAutoFit/>
          </a:bodyPr>
          <a:lstStyle/>
          <a:p>
            <a:r>
              <a:rPr lang="en-US" sz="2400" dirty="0">
                <a:solidFill>
                  <a:srgbClr val="B92508"/>
                </a:solidFill>
                <a:latin typeface="Century Gothic" panose="020B0502020202020204" pitchFamily="34" charset="0"/>
              </a:rPr>
              <a:t>Little/no measurement of Podcasts and Online Radio.</a:t>
            </a:r>
            <a:endParaRPr lang="en-US" sz="2000" dirty="0">
              <a:solidFill>
                <a:srgbClr val="B92508"/>
              </a:solidFill>
              <a:latin typeface="Century Gothic" panose="020B0502020202020204" pitchFamily="34" charset="0"/>
            </a:endParaRPr>
          </a:p>
        </p:txBody>
      </p:sp>
      <p:sp>
        <p:nvSpPr>
          <p:cNvPr id="114" name="TextBox 113"/>
          <p:cNvSpPr txBox="1"/>
          <p:nvPr/>
        </p:nvSpPr>
        <p:spPr>
          <a:xfrm>
            <a:off x="3438439" y="3673848"/>
            <a:ext cx="8691803" cy="461665"/>
          </a:xfrm>
          <a:prstGeom prst="rect">
            <a:avLst/>
          </a:prstGeom>
          <a:noFill/>
        </p:spPr>
        <p:txBody>
          <a:bodyPr wrap="none" rtlCol="0">
            <a:spAutoFit/>
          </a:bodyPr>
          <a:lstStyle/>
          <a:p>
            <a:r>
              <a:rPr lang="en-US" sz="2400" dirty="0">
                <a:solidFill>
                  <a:srgbClr val="B92508"/>
                </a:solidFill>
                <a:latin typeface="Century Gothic" panose="020B0502020202020204" pitchFamily="34" charset="0"/>
              </a:rPr>
              <a:t>Online tests conducted. First wave of data now released.</a:t>
            </a:r>
            <a:endParaRPr lang="en-US" sz="2000" dirty="0">
              <a:solidFill>
                <a:srgbClr val="B92508"/>
              </a:solidFill>
              <a:latin typeface="Century Gothic" panose="020B0502020202020204" pitchFamily="34" charset="0"/>
            </a:endParaRPr>
          </a:p>
        </p:txBody>
      </p:sp>
      <p:pic>
        <p:nvPicPr>
          <p:cNvPr id="7" name="Picture 6"/>
          <p:cNvPicPr>
            <a:picLocks noChangeAspect="1"/>
          </p:cNvPicPr>
          <p:nvPr/>
        </p:nvPicPr>
        <p:blipFill>
          <a:blip r:embed="rId3"/>
          <a:stretch>
            <a:fillRect/>
          </a:stretch>
        </p:blipFill>
        <p:spPr>
          <a:xfrm>
            <a:off x="1096941" y="1657306"/>
            <a:ext cx="1528976" cy="738791"/>
          </a:xfrm>
          <a:prstGeom prst="rect">
            <a:avLst/>
          </a:prstGeom>
        </p:spPr>
      </p:pic>
      <p:pic>
        <p:nvPicPr>
          <p:cNvPr id="9" name="Picture 8"/>
          <p:cNvPicPr>
            <a:picLocks noChangeAspect="1"/>
          </p:cNvPicPr>
          <p:nvPr/>
        </p:nvPicPr>
        <p:blipFill rotWithShape="1">
          <a:blip r:embed="rId4"/>
          <a:srcRect t="38982" b="38918"/>
          <a:stretch/>
        </p:blipFill>
        <p:spPr>
          <a:xfrm>
            <a:off x="790001" y="2719363"/>
            <a:ext cx="2142857" cy="473552"/>
          </a:xfrm>
          <a:prstGeom prst="rect">
            <a:avLst/>
          </a:prstGeom>
        </p:spPr>
      </p:pic>
      <p:pic>
        <p:nvPicPr>
          <p:cNvPr id="10" name="Picture 9"/>
          <p:cNvPicPr>
            <a:picLocks noChangeAspect="1"/>
          </p:cNvPicPr>
          <p:nvPr/>
        </p:nvPicPr>
        <p:blipFill rotWithShape="1">
          <a:blip r:embed="rId5"/>
          <a:srcRect l="3640" t="14925" r="4352" b="14840"/>
          <a:stretch/>
        </p:blipFill>
        <p:spPr>
          <a:xfrm>
            <a:off x="835634" y="3640959"/>
            <a:ext cx="2051591" cy="527442"/>
          </a:xfrm>
          <a:prstGeom prst="rect">
            <a:avLst/>
          </a:prstGeom>
        </p:spPr>
      </p:pic>
      <p:sp>
        <p:nvSpPr>
          <p:cNvPr id="17" name="TextBox 16">
            <a:extLst>
              <a:ext uri="{FF2B5EF4-FFF2-40B4-BE49-F238E27FC236}">
                <a16:creationId xmlns:a16="http://schemas.microsoft.com/office/drawing/2014/main" id="{8B19FBA1-46C9-4460-B950-8C3C151BBC1C}"/>
              </a:ext>
            </a:extLst>
          </p:cNvPr>
          <p:cNvSpPr txBox="1"/>
          <p:nvPr/>
        </p:nvSpPr>
        <p:spPr>
          <a:xfrm>
            <a:off x="3438439" y="4622389"/>
            <a:ext cx="8815234" cy="461665"/>
          </a:xfrm>
          <a:prstGeom prst="rect">
            <a:avLst/>
          </a:prstGeom>
          <a:noFill/>
        </p:spPr>
        <p:txBody>
          <a:bodyPr wrap="none" rtlCol="0">
            <a:spAutoFit/>
          </a:bodyPr>
          <a:lstStyle/>
          <a:p>
            <a:r>
              <a:rPr lang="en-US" sz="2400" dirty="0">
                <a:solidFill>
                  <a:srgbClr val="B92508"/>
                </a:solidFill>
                <a:latin typeface="Century Gothic" panose="020B0502020202020204" pitchFamily="34" charset="0"/>
              </a:rPr>
              <a:t>In-depth examination of Podcast reach, time, downloads.</a:t>
            </a:r>
            <a:endParaRPr lang="en-US" sz="2000" dirty="0">
              <a:solidFill>
                <a:srgbClr val="B92508"/>
              </a:solidFill>
              <a:latin typeface="Century Gothic" panose="020B0502020202020204" pitchFamily="34" charset="0"/>
            </a:endParaRPr>
          </a:p>
        </p:txBody>
      </p:sp>
      <p:grpSp>
        <p:nvGrpSpPr>
          <p:cNvPr id="2" name="Group 1">
            <a:extLst>
              <a:ext uri="{FF2B5EF4-FFF2-40B4-BE49-F238E27FC236}">
                <a16:creationId xmlns:a16="http://schemas.microsoft.com/office/drawing/2014/main" id="{A27E1EF4-C4BF-4872-B077-5B0454963CD1}"/>
              </a:ext>
            </a:extLst>
          </p:cNvPr>
          <p:cNvGrpSpPr/>
          <p:nvPr/>
        </p:nvGrpSpPr>
        <p:grpSpPr>
          <a:xfrm>
            <a:off x="835634" y="4471122"/>
            <a:ext cx="2097224" cy="1054135"/>
            <a:chOff x="835634" y="4471122"/>
            <a:chExt cx="2097224" cy="1054135"/>
          </a:xfrm>
        </p:grpSpPr>
        <p:sp>
          <p:nvSpPr>
            <p:cNvPr id="5" name="Rectangle 4">
              <a:extLst>
                <a:ext uri="{FF2B5EF4-FFF2-40B4-BE49-F238E27FC236}">
                  <a16:creationId xmlns:a16="http://schemas.microsoft.com/office/drawing/2014/main" id="{A6AD3E01-AD78-43C1-9A97-92904D81C210}"/>
                </a:ext>
              </a:extLst>
            </p:cNvPr>
            <p:cNvSpPr/>
            <p:nvPr/>
          </p:nvSpPr>
          <p:spPr>
            <a:xfrm>
              <a:off x="1271936" y="4471122"/>
              <a:ext cx="1660922" cy="1054135"/>
            </a:xfrm>
            <a:prstGeom prst="rect">
              <a:avLst/>
            </a:prstGeom>
          </p:spPr>
          <p:txBody>
            <a:bodyPr wrap="square">
              <a:spAutoFit/>
            </a:bodyPr>
            <a:lstStyle/>
            <a:p>
              <a:pPr marL="457200">
                <a:lnSpc>
                  <a:spcPts val="1500"/>
                </a:lnSpc>
                <a:spcAft>
                  <a:spcPts val="0"/>
                </a:spcAft>
              </a:pPr>
              <a:r>
                <a:rPr lang="en-CA" dirty="0">
                  <a:solidFill>
                    <a:srgbClr val="222222"/>
                  </a:solidFill>
                  <a:ea typeface="Calibri" panose="020F0502020204030204" pitchFamily="34" charset="0"/>
                  <a:cs typeface="Calibri" panose="020F0502020204030204" pitchFamily="34" charset="0"/>
                </a:rPr>
                <a:t>The Canadian </a:t>
              </a:r>
            </a:p>
            <a:p>
              <a:pPr marL="457200">
                <a:lnSpc>
                  <a:spcPts val="1500"/>
                </a:lnSpc>
                <a:spcAft>
                  <a:spcPts val="0"/>
                </a:spcAft>
              </a:pPr>
              <a:r>
                <a:rPr lang="en-CA" dirty="0">
                  <a:solidFill>
                    <a:srgbClr val="222222"/>
                  </a:solidFill>
                  <a:ea typeface="Calibri" panose="020F0502020204030204" pitchFamily="34" charset="0"/>
                  <a:cs typeface="Calibri" panose="020F0502020204030204" pitchFamily="34" charset="0"/>
                </a:rPr>
                <a:t>Podcast Listener </a:t>
              </a:r>
            </a:p>
            <a:p>
              <a:pPr marL="457200">
                <a:lnSpc>
                  <a:spcPts val="1500"/>
                </a:lnSpc>
                <a:spcAft>
                  <a:spcPts val="0"/>
                </a:spcAft>
              </a:pPr>
              <a:r>
                <a:rPr lang="en-CA" sz="1200" dirty="0">
                  <a:solidFill>
                    <a:srgbClr val="222222"/>
                  </a:solidFill>
                  <a:ea typeface="Calibri" panose="020F0502020204030204" pitchFamily="34" charset="0"/>
                  <a:cs typeface="Calibri" panose="020F0502020204030204" pitchFamily="34" charset="0"/>
                </a:rPr>
                <a:t>2018</a:t>
              </a:r>
              <a:endParaRPr lang="en-CA" sz="1600" dirty="0">
                <a:effectLst/>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91945B2F-2621-4630-98EA-16FC060667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634" y="4530965"/>
              <a:ext cx="710367" cy="771392"/>
            </a:xfrm>
            <a:prstGeom prst="rect">
              <a:avLst/>
            </a:prstGeom>
          </p:spPr>
        </p:pic>
      </p:grpSp>
    </p:spTree>
    <p:extLst>
      <p:ext uri="{BB962C8B-B14F-4D97-AF65-F5344CB8AC3E}">
        <p14:creationId xmlns:p14="http://schemas.microsoft.com/office/powerpoint/2010/main" val="2569935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wipe(left)">
                                      <p:cBhvr>
                                        <p:cTn id="11" dur="10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wipe(left)">
                                      <p:cBhvr>
                                        <p:cTn id="20" dur="1000"/>
                                        <p:tgtEl>
                                          <p:spTgt spid="1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14"/>
                                        </p:tgtEl>
                                        <p:attrNameLst>
                                          <p:attrName>style.visibility</p:attrName>
                                        </p:attrNameLst>
                                      </p:cBhvr>
                                      <p:to>
                                        <p:strVal val="visible"/>
                                      </p:to>
                                    </p:set>
                                    <p:animEffect transition="in" filter="wipe(left)">
                                      <p:cBhvr>
                                        <p:cTn id="29" dur="1000"/>
                                        <p:tgtEl>
                                          <p:spTgt spid="1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2" grpId="0"/>
      <p:bldP spid="114" grpId="0"/>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50203" y="1751584"/>
            <a:ext cx="3794308" cy="446042"/>
            <a:chOff x="3350203" y="1751584"/>
            <a:chExt cx="3794308" cy="446042"/>
          </a:xfrm>
        </p:grpSpPr>
        <p:cxnSp>
          <p:nvCxnSpPr>
            <p:cNvPr id="143" name="Straight Connector 142"/>
            <p:cNvCxnSpPr/>
            <p:nvPr/>
          </p:nvCxnSpPr>
          <p:spPr>
            <a:xfrm>
              <a:off x="3350203" y="2197626"/>
              <a:ext cx="379430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4102060" y="1751584"/>
              <a:ext cx="2393604" cy="400110"/>
            </a:xfrm>
            <a:prstGeom prst="rect">
              <a:avLst/>
            </a:prstGeom>
            <a:noFill/>
          </p:spPr>
          <p:txBody>
            <a:bodyPr wrap="none" rtlCol="0">
              <a:spAutoFit/>
            </a:bodyPr>
            <a:lstStyle/>
            <a:p>
              <a:pPr algn="ctr"/>
              <a:r>
                <a:rPr lang="en-US" sz="2000" dirty="0">
                  <a:solidFill>
                    <a:srgbClr val="B92508"/>
                  </a:solidFill>
                  <a:latin typeface="Century Gothic" panose="020B0502020202020204" pitchFamily="34" charset="0"/>
                </a:rPr>
                <a:t>Adult 18+, Weekly</a:t>
              </a:r>
              <a:endParaRPr lang="en-US" dirty="0">
                <a:solidFill>
                  <a:srgbClr val="B92508"/>
                </a:solidFill>
                <a:latin typeface="Century Gothic" panose="020B0502020202020204" pitchFamily="34" charset="0"/>
              </a:endParaRPr>
            </a:p>
          </p:txBody>
        </p:sp>
      </p:grpSp>
      <p:grpSp>
        <p:nvGrpSpPr>
          <p:cNvPr id="3" name="Group 2"/>
          <p:cNvGrpSpPr/>
          <p:nvPr/>
        </p:nvGrpSpPr>
        <p:grpSpPr>
          <a:xfrm>
            <a:off x="7558610" y="1751584"/>
            <a:ext cx="3794308" cy="446042"/>
            <a:chOff x="7558610" y="1751584"/>
            <a:chExt cx="3794308" cy="446042"/>
          </a:xfrm>
        </p:grpSpPr>
        <p:cxnSp>
          <p:nvCxnSpPr>
            <p:cNvPr id="144" name="Straight Connector 143"/>
            <p:cNvCxnSpPr/>
            <p:nvPr/>
          </p:nvCxnSpPr>
          <p:spPr>
            <a:xfrm>
              <a:off x="7558610" y="2197626"/>
              <a:ext cx="3794308" cy="0"/>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8040167" y="1751584"/>
              <a:ext cx="2608407" cy="400110"/>
            </a:xfrm>
            <a:prstGeom prst="rect">
              <a:avLst/>
            </a:prstGeom>
            <a:noFill/>
          </p:spPr>
          <p:txBody>
            <a:bodyPr wrap="none" rtlCol="0">
              <a:spAutoFit/>
            </a:bodyPr>
            <a:lstStyle/>
            <a:p>
              <a:pPr algn="ctr"/>
              <a:r>
                <a:rPr lang="en-US" sz="2000" dirty="0">
                  <a:solidFill>
                    <a:srgbClr val="0070C0"/>
                  </a:solidFill>
                  <a:latin typeface="Century Gothic" panose="020B0502020202020204" pitchFamily="34" charset="0"/>
                </a:rPr>
                <a:t>Adult 18-34, Weekly</a:t>
              </a:r>
              <a:endParaRPr lang="en-US" dirty="0">
                <a:solidFill>
                  <a:srgbClr val="0070C0"/>
                </a:solidFill>
                <a:latin typeface="Century Gothic" panose="020B0502020202020204" pitchFamily="34" charset="0"/>
              </a:endParaRPr>
            </a:p>
          </p:txBody>
        </p:sp>
      </p:grpSp>
      <p:sp>
        <p:nvSpPr>
          <p:cNvPr id="153" name="TextBox 152"/>
          <p:cNvSpPr txBox="1"/>
          <p:nvPr/>
        </p:nvSpPr>
        <p:spPr>
          <a:xfrm>
            <a:off x="515156" y="3129566"/>
            <a:ext cx="2732838" cy="400110"/>
          </a:xfrm>
          <a:prstGeom prst="rect">
            <a:avLst/>
          </a:prstGeom>
          <a:noFill/>
        </p:spPr>
        <p:txBody>
          <a:bodyPr wrap="square" rtlCol="0">
            <a:spAutoFit/>
          </a:bodyPr>
          <a:lstStyle/>
          <a:p>
            <a:pPr algn="r"/>
            <a:r>
              <a:rPr lang="en-US" sz="2000" dirty="0">
                <a:solidFill>
                  <a:srgbClr val="B92508"/>
                </a:solidFill>
                <a:latin typeface="Century Gothic" panose="020B0502020202020204" pitchFamily="34" charset="0"/>
              </a:rPr>
              <a:t>Total Online Audio</a:t>
            </a:r>
            <a:endParaRPr lang="en-US" dirty="0">
              <a:solidFill>
                <a:srgbClr val="B92508"/>
              </a:solidFill>
              <a:latin typeface="Century Gothic" panose="020B0502020202020204" pitchFamily="34" charset="0"/>
            </a:endParaRPr>
          </a:p>
        </p:txBody>
      </p:sp>
      <p:sp>
        <p:nvSpPr>
          <p:cNvPr id="156" name="TextBox 155"/>
          <p:cNvSpPr txBox="1"/>
          <p:nvPr/>
        </p:nvSpPr>
        <p:spPr>
          <a:xfrm>
            <a:off x="515155" y="3964559"/>
            <a:ext cx="2732838" cy="400110"/>
          </a:xfrm>
          <a:prstGeom prst="rect">
            <a:avLst/>
          </a:prstGeom>
          <a:noFill/>
        </p:spPr>
        <p:txBody>
          <a:bodyPr wrap="square" rtlCol="0">
            <a:spAutoFit/>
          </a:bodyPr>
          <a:lstStyle/>
          <a:p>
            <a:pPr algn="r"/>
            <a:r>
              <a:rPr lang="en-US" sz="2000" dirty="0">
                <a:solidFill>
                  <a:srgbClr val="B92508"/>
                </a:solidFill>
                <a:latin typeface="Century Gothic" panose="020B0502020202020204" pitchFamily="34" charset="0"/>
              </a:rPr>
              <a:t>Streamed Music</a:t>
            </a:r>
            <a:endParaRPr lang="en-US" dirty="0">
              <a:solidFill>
                <a:srgbClr val="B92508"/>
              </a:solidFill>
              <a:latin typeface="Century Gothic" panose="020B0502020202020204" pitchFamily="34" charset="0"/>
            </a:endParaRPr>
          </a:p>
        </p:txBody>
      </p:sp>
      <p:sp>
        <p:nvSpPr>
          <p:cNvPr id="157" name="TextBox 156"/>
          <p:cNvSpPr txBox="1"/>
          <p:nvPr/>
        </p:nvSpPr>
        <p:spPr>
          <a:xfrm>
            <a:off x="515154" y="5651439"/>
            <a:ext cx="2732838" cy="400110"/>
          </a:xfrm>
          <a:prstGeom prst="rect">
            <a:avLst/>
          </a:prstGeom>
          <a:noFill/>
        </p:spPr>
        <p:txBody>
          <a:bodyPr wrap="square" rtlCol="0">
            <a:spAutoFit/>
          </a:bodyPr>
          <a:lstStyle/>
          <a:p>
            <a:pPr algn="r"/>
            <a:r>
              <a:rPr lang="en-US" sz="2000" dirty="0">
                <a:solidFill>
                  <a:srgbClr val="B92508"/>
                </a:solidFill>
                <a:latin typeface="Century Gothic" panose="020B0502020202020204" pitchFamily="34" charset="0"/>
              </a:rPr>
              <a:t>Radio Online</a:t>
            </a:r>
            <a:endParaRPr lang="en-US" dirty="0">
              <a:solidFill>
                <a:srgbClr val="B92508"/>
              </a:solidFill>
              <a:latin typeface="Century Gothic" panose="020B0502020202020204" pitchFamily="34" charset="0"/>
            </a:endParaRPr>
          </a:p>
        </p:txBody>
      </p:sp>
      <p:sp>
        <p:nvSpPr>
          <p:cNvPr id="158" name="TextBox 157"/>
          <p:cNvSpPr txBox="1"/>
          <p:nvPr/>
        </p:nvSpPr>
        <p:spPr>
          <a:xfrm>
            <a:off x="515153" y="4807999"/>
            <a:ext cx="2732838" cy="400110"/>
          </a:xfrm>
          <a:prstGeom prst="rect">
            <a:avLst/>
          </a:prstGeom>
          <a:noFill/>
        </p:spPr>
        <p:txBody>
          <a:bodyPr wrap="square" rtlCol="0">
            <a:spAutoFit/>
          </a:bodyPr>
          <a:lstStyle/>
          <a:p>
            <a:pPr algn="r"/>
            <a:r>
              <a:rPr lang="en-US" sz="2000" dirty="0">
                <a:solidFill>
                  <a:srgbClr val="B92508"/>
                </a:solidFill>
                <a:latin typeface="Century Gothic" panose="020B0502020202020204" pitchFamily="34" charset="0"/>
              </a:rPr>
              <a:t>Podcasts</a:t>
            </a:r>
            <a:endParaRPr lang="en-US" dirty="0">
              <a:solidFill>
                <a:srgbClr val="B92508"/>
              </a:solidFill>
              <a:latin typeface="Century Gothic" panose="020B0502020202020204" pitchFamily="34" charset="0"/>
            </a:endParaRPr>
          </a:p>
        </p:txBody>
      </p:sp>
      <p:grpSp>
        <p:nvGrpSpPr>
          <p:cNvPr id="4" name="Group 3"/>
          <p:cNvGrpSpPr/>
          <p:nvPr/>
        </p:nvGrpSpPr>
        <p:grpSpPr>
          <a:xfrm>
            <a:off x="3357823" y="2211585"/>
            <a:ext cx="1896745" cy="963957"/>
            <a:chOff x="3357823" y="2211585"/>
            <a:chExt cx="1896745" cy="963957"/>
          </a:xfrm>
        </p:grpSpPr>
        <p:grpSp>
          <p:nvGrpSpPr>
            <p:cNvPr id="197" name="Group 196"/>
            <p:cNvGrpSpPr/>
            <p:nvPr/>
          </p:nvGrpSpPr>
          <p:grpSpPr>
            <a:xfrm>
              <a:off x="3357823" y="2881212"/>
              <a:ext cx="1896745" cy="294330"/>
              <a:chOff x="2515351" y="3439813"/>
              <a:chExt cx="4327487" cy="625447"/>
            </a:xfrm>
          </p:grpSpPr>
          <p:cxnSp>
            <p:nvCxnSpPr>
              <p:cNvPr id="198" name="Straight Connector 197"/>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flipV="1">
                <a:off x="4682345" y="3439813"/>
                <a:ext cx="2" cy="602543"/>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grpSp>
        <p:sp>
          <p:nvSpPr>
            <p:cNvPr id="147" name="TextBox 146"/>
            <p:cNvSpPr txBox="1"/>
            <p:nvPr/>
          </p:nvSpPr>
          <p:spPr>
            <a:xfrm>
              <a:off x="3839833" y="2211585"/>
              <a:ext cx="922047" cy="369332"/>
            </a:xfrm>
            <a:prstGeom prst="rect">
              <a:avLst/>
            </a:prstGeom>
            <a:noFill/>
          </p:spPr>
          <p:txBody>
            <a:bodyPr wrap="none" rtlCol="0">
              <a:spAutoFit/>
            </a:bodyPr>
            <a:lstStyle/>
            <a:p>
              <a:pPr algn="ctr"/>
              <a:r>
                <a:rPr lang="en-US" dirty="0">
                  <a:solidFill>
                    <a:srgbClr val="B92508"/>
                  </a:solidFill>
                  <a:latin typeface="Century Gothic" panose="020B0502020202020204" pitchFamily="34" charset="0"/>
                </a:rPr>
                <a:t>Reach</a:t>
              </a:r>
              <a:endParaRPr lang="en-US" sz="1600" dirty="0">
                <a:solidFill>
                  <a:srgbClr val="B92508"/>
                </a:solidFill>
                <a:latin typeface="Century Gothic" panose="020B0502020202020204" pitchFamily="34" charset="0"/>
              </a:endParaRPr>
            </a:p>
          </p:txBody>
        </p:sp>
        <p:sp>
          <p:nvSpPr>
            <p:cNvPr id="187" name="TextBox 186"/>
            <p:cNvSpPr txBox="1"/>
            <p:nvPr/>
          </p:nvSpPr>
          <p:spPr>
            <a:xfrm>
              <a:off x="4064253" y="2518322"/>
              <a:ext cx="473206" cy="276999"/>
            </a:xfrm>
            <a:prstGeom prst="rect">
              <a:avLst/>
            </a:prstGeom>
            <a:noFill/>
          </p:spPr>
          <p:txBody>
            <a:bodyPr wrap="none" rtlCol="0">
              <a:spAutoFit/>
            </a:bodyPr>
            <a:lstStyle/>
            <a:p>
              <a:pPr algn="ctr"/>
              <a:r>
                <a:rPr lang="en-US" sz="1200" dirty="0">
                  <a:solidFill>
                    <a:srgbClr val="B92508"/>
                  </a:solidFill>
                  <a:latin typeface="Century Gothic" panose="020B0502020202020204" pitchFamily="34" charset="0"/>
                </a:rPr>
                <a:t>50%</a:t>
              </a:r>
              <a:endParaRPr lang="en-US" sz="1100" dirty="0">
                <a:solidFill>
                  <a:srgbClr val="B92508"/>
                </a:solidFill>
                <a:latin typeface="Century Gothic" panose="020B0502020202020204" pitchFamily="34" charset="0"/>
              </a:endParaRPr>
            </a:p>
          </p:txBody>
        </p:sp>
      </p:grpSp>
      <p:grpSp>
        <p:nvGrpSpPr>
          <p:cNvPr id="6" name="Group 5"/>
          <p:cNvGrpSpPr/>
          <p:nvPr/>
        </p:nvGrpSpPr>
        <p:grpSpPr>
          <a:xfrm>
            <a:off x="7555691" y="2211580"/>
            <a:ext cx="1896745" cy="957939"/>
            <a:chOff x="7555691" y="2211580"/>
            <a:chExt cx="1896745" cy="957939"/>
          </a:xfrm>
        </p:grpSpPr>
        <p:grpSp>
          <p:nvGrpSpPr>
            <p:cNvPr id="221" name="Group 220"/>
            <p:cNvGrpSpPr/>
            <p:nvPr/>
          </p:nvGrpSpPr>
          <p:grpSpPr>
            <a:xfrm>
              <a:off x="7555691" y="2833211"/>
              <a:ext cx="1896745" cy="336308"/>
              <a:chOff x="2515351" y="3439813"/>
              <a:chExt cx="4327487" cy="625447"/>
            </a:xfrm>
          </p:grpSpPr>
          <p:cxnSp>
            <p:nvCxnSpPr>
              <p:cNvPr id="222" name="Straight Connector 221"/>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4675986" y="3443720"/>
                <a:ext cx="0" cy="617634"/>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sp>
          <p:nvSpPr>
            <p:cNvPr id="150" name="TextBox 149"/>
            <p:cNvSpPr txBox="1"/>
            <p:nvPr/>
          </p:nvSpPr>
          <p:spPr>
            <a:xfrm>
              <a:off x="8057552" y="2211580"/>
              <a:ext cx="922047" cy="369332"/>
            </a:xfrm>
            <a:prstGeom prst="rect">
              <a:avLst/>
            </a:prstGeom>
            <a:noFill/>
          </p:spPr>
          <p:txBody>
            <a:bodyPr wrap="none" rtlCol="0">
              <a:spAutoFit/>
            </a:bodyPr>
            <a:lstStyle/>
            <a:p>
              <a:pPr algn="ctr"/>
              <a:r>
                <a:rPr lang="en-US" dirty="0">
                  <a:solidFill>
                    <a:srgbClr val="0070C0"/>
                  </a:solidFill>
                  <a:latin typeface="Century Gothic" panose="020B0502020202020204" pitchFamily="34" charset="0"/>
                </a:rPr>
                <a:t>Reach</a:t>
              </a:r>
              <a:endParaRPr lang="en-US" sz="1600" dirty="0">
                <a:solidFill>
                  <a:srgbClr val="0070C0"/>
                </a:solidFill>
                <a:latin typeface="Century Gothic" panose="020B0502020202020204" pitchFamily="34" charset="0"/>
              </a:endParaRPr>
            </a:p>
          </p:txBody>
        </p:sp>
        <p:sp>
          <p:nvSpPr>
            <p:cNvPr id="192" name="TextBox 191"/>
            <p:cNvSpPr txBox="1"/>
            <p:nvPr/>
          </p:nvSpPr>
          <p:spPr>
            <a:xfrm>
              <a:off x="8281972" y="2518317"/>
              <a:ext cx="473206"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50%</a:t>
              </a:r>
              <a:endParaRPr lang="en-US" sz="1100" dirty="0">
                <a:solidFill>
                  <a:srgbClr val="0070C0"/>
                </a:solidFill>
                <a:latin typeface="Century Gothic" panose="020B0502020202020204" pitchFamily="34" charset="0"/>
              </a:endParaRPr>
            </a:p>
          </p:txBody>
        </p:sp>
      </p:grpSp>
      <p:grpSp>
        <p:nvGrpSpPr>
          <p:cNvPr id="5" name="Group 4"/>
          <p:cNvGrpSpPr/>
          <p:nvPr/>
        </p:nvGrpSpPr>
        <p:grpSpPr>
          <a:xfrm>
            <a:off x="5237610" y="2211585"/>
            <a:ext cx="1928733" cy="917982"/>
            <a:chOff x="5237610" y="2211585"/>
            <a:chExt cx="1928733" cy="917982"/>
          </a:xfrm>
        </p:grpSpPr>
        <p:grpSp>
          <p:nvGrpSpPr>
            <p:cNvPr id="209" name="Group 208"/>
            <p:cNvGrpSpPr/>
            <p:nvPr/>
          </p:nvGrpSpPr>
          <p:grpSpPr>
            <a:xfrm>
              <a:off x="5255386" y="2835771"/>
              <a:ext cx="1896745" cy="293796"/>
              <a:chOff x="2515351" y="3439813"/>
              <a:chExt cx="4327487" cy="625447"/>
            </a:xfrm>
          </p:grpSpPr>
          <p:cxnSp>
            <p:nvCxnSpPr>
              <p:cNvPr id="210" name="Straight Connector 209"/>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4675986" y="3443263"/>
                <a:ext cx="0" cy="618090"/>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5237610" y="2211585"/>
              <a:ext cx="1928733" cy="369332"/>
            </a:xfrm>
            <a:prstGeom prst="rect">
              <a:avLst/>
            </a:prstGeom>
            <a:noFill/>
          </p:spPr>
          <p:txBody>
            <a:bodyPr wrap="none" rtlCol="0">
              <a:spAutoFit/>
            </a:bodyPr>
            <a:lstStyle/>
            <a:p>
              <a:pPr algn="ctr"/>
              <a:r>
                <a:rPr lang="en-US" dirty="0">
                  <a:solidFill>
                    <a:srgbClr val="B92508"/>
                  </a:solidFill>
                  <a:latin typeface="Century Gothic" panose="020B0502020202020204" pitchFamily="34" charset="0"/>
                </a:rPr>
                <a:t>Minutes/Capita</a:t>
              </a:r>
              <a:endParaRPr lang="en-US" sz="1600" dirty="0">
                <a:solidFill>
                  <a:srgbClr val="B92508"/>
                </a:solidFill>
                <a:latin typeface="Century Gothic" panose="020B0502020202020204" pitchFamily="34" charset="0"/>
              </a:endParaRPr>
            </a:p>
          </p:txBody>
        </p:sp>
        <p:sp>
          <p:nvSpPr>
            <p:cNvPr id="193" name="TextBox 192"/>
            <p:cNvSpPr txBox="1"/>
            <p:nvPr/>
          </p:nvSpPr>
          <p:spPr>
            <a:xfrm>
              <a:off x="5982204" y="2518322"/>
              <a:ext cx="439544" cy="276999"/>
            </a:xfrm>
            <a:prstGeom prst="rect">
              <a:avLst/>
            </a:prstGeom>
            <a:noFill/>
          </p:spPr>
          <p:txBody>
            <a:bodyPr wrap="none" rtlCol="0">
              <a:spAutoFit/>
            </a:bodyPr>
            <a:lstStyle/>
            <a:p>
              <a:pPr algn="ctr"/>
              <a:r>
                <a:rPr lang="en-US" sz="1200" dirty="0">
                  <a:solidFill>
                    <a:srgbClr val="B92508"/>
                  </a:solidFill>
                  <a:latin typeface="Century Gothic" panose="020B0502020202020204" pitchFamily="34" charset="0"/>
                </a:rPr>
                <a:t>100</a:t>
              </a:r>
              <a:endParaRPr lang="en-US" sz="1100" dirty="0">
                <a:solidFill>
                  <a:srgbClr val="B92508"/>
                </a:solidFill>
                <a:latin typeface="Century Gothic" panose="020B0502020202020204" pitchFamily="34" charset="0"/>
              </a:endParaRPr>
            </a:p>
          </p:txBody>
        </p:sp>
      </p:grpSp>
      <p:grpSp>
        <p:nvGrpSpPr>
          <p:cNvPr id="7" name="Group 6"/>
          <p:cNvGrpSpPr/>
          <p:nvPr/>
        </p:nvGrpSpPr>
        <p:grpSpPr>
          <a:xfrm>
            <a:off x="9442629" y="2211580"/>
            <a:ext cx="1928733" cy="959889"/>
            <a:chOff x="9442629" y="2211580"/>
            <a:chExt cx="1928733" cy="959889"/>
          </a:xfrm>
        </p:grpSpPr>
        <p:grpSp>
          <p:nvGrpSpPr>
            <p:cNvPr id="233" name="Group 232"/>
            <p:cNvGrpSpPr/>
            <p:nvPr/>
          </p:nvGrpSpPr>
          <p:grpSpPr>
            <a:xfrm>
              <a:off x="9453254" y="2835771"/>
              <a:ext cx="1896745" cy="335698"/>
              <a:chOff x="2515351" y="3439810"/>
              <a:chExt cx="4327487" cy="625450"/>
            </a:xfrm>
          </p:grpSpPr>
          <p:cxnSp>
            <p:nvCxnSpPr>
              <p:cNvPr id="234" name="Straight Connector 233"/>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V="1">
                <a:off x="4675986" y="3439810"/>
                <a:ext cx="0" cy="621543"/>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sp>
          <p:nvSpPr>
            <p:cNvPr id="151" name="TextBox 150"/>
            <p:cNvSpPr txBox="1"/>
            <p:nvPr/>
          </p:nvSpPr>
          <p:spPr>
            <a:xfrm>
              <a:off x="9442629" y="2211580"/>
              <a:ext cx="1928733" cy="369332"/>
            </a:xfrm>
            <a:prstGeom prst="rect">
              <a:avLst/>
            </a:prstGeom>
            <a:noFill/>
          </p:spPr>
          <p:txBody>
            <a:bodyPr wrap="none" rtlCol="0">
              <a:spAutoFit/>
            </a:bodyPr>
            <a:lstStyle/>
            <a:p>
              <a:pPr algn="ctr"/>
              <a:r>
                <a:rPr lang="en-US" dirty="0">
                  <a:solidFill>
                    <a:srgbClr val="0070C0"/>
                  </a:solidFill>
                  <a:latin typeface="Century Gothic" panose="020B0502020202020204" pitchFamily="34" charset="0"/>
                </a:rPr>
                <a:t>Minutes/Capita</a:t>
              </a:r>
              <a:endParaRPr lang="en-US" sz="1600" dirty="0">
                <a:solidFill>
                  <a:srgbClr val="0070C0"/>
                </a:solidFill>
                <a:latin typeface="Century Gothic" panose="020B0502020202020204" pitchFamily="34" charset="0"/>
              </a:endParaRPr>
            </a:p>
          </p:txBody>
        </p:sp>
        <p:sp>
          <p:nvSpPr>
            <p:cNvPr id="194" name="TextBox 193"/>
            <p:cNvSpPr txBox="1"/>
            <p:nvPr/>
          </p:nvSpPr>
          <p:spPr>
            <a:xfrm>
              <a:off x="10187223" y="2518317"/>
              <a:ext cx="43954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100</a:t>
              </a:r>
              <a:endParaRPr lang="en-US" sz="1100" dirty="0">
                <a:solidFill>
                  <a:srgbClr val="0070C0"/>
                </a:solidFill>
                <a:latin typeface="Century Gothic" panose="020B0502020202020204" pitchFamily="34" charset="0"/>
              </a:endParaRPr>
            </a:p>
          </p:txBody>
        </p:sp>
      </p:grpSp>
      <p:grpSp>
        <p:nvGrpSpPr>
          <p:cNvPr id="432" name="Group 431"/>
          <p:cNvGrpSpPr/>
          <p:nvPr/>
        </p:nvGrpSpPr>
        <p:grpSpPr>
          <a:xfrm>
            <a:off x="7427137" y="3176003"/>
            <a:ext cx="2016566" cy="325164"/>
            <a:chOff x="7427137" y="3176003"/>
            <a:chExt cx="2016566" cy="325164"/>
          </a:xfrm>
        </p:grpSpPr>
        <p:sp>
          <p:nvSpPr>
            <p:cNvPr id="195" name="Rectangle 194"/>
            <p:cNvSpPr/>
            <p:nvPr/>
          </p:nvSpPr>
          <p:spPr>
            <a:xfrm>
              <a:off x="7847229" y="3176003"/>
              <a:ext cx="1596474" cy="32516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extBox 251"/>
            <p:cNvSpPr txBox="1"/>
            <p:nvPr/>
          </p:nvSpPr>
          <p:spPr>
            <a:xfrm>
              <a:off x="7427137" y="3201492"/>
              <a:ext cx="473207"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85%</a:t>
              </a:r>
              <a:endParaRPr lang="en-US" sz="1100" dirty="0">
                <a:solidFill>
                  <a:srgbClr val="0070C0"/>
                </a:solidFill>
                <a:latin typeface="Century Gothic" panose="020B0502020202020204" pitchFamily="34" charset="0"/>
              </a:endParaRPr>
            </a:p>
          </p:txBody>
        </p:sp>
      </p:grpSp>
      <p:grpSp>
        <p:nvGrpSpPr>
          <p:cNvPr id="440" name="Group 439"/>
          <p:cNvGrpSpPr/>
          <p:nvPr/>
        </p:nvGrpSpPr>
        <p:grpSpPr>
          <a:xfrm>
            <a:off x="9478704" y="3201492"/>
            <a:ext cx="2160230" cy="276999"/>
            <a:chOff x="9478704" y="3201492"/>
            <a:chExt cx="2160230" cy="276999"/>
          </a:xfrm>
        </p:grpSpPr>
        <p:sp>
          <p:nvSpPr>
            <p:cNvPr id="196" name="Rectangle 195"/>
            <p:cNvSpPr/>
            <p:nvPr/>
          </p:nvSpPr>
          <p:spPr>
            <a:xfrm>
              <a:off x="9478704" y="3252788"/>
              <a:ext cx="1748096" cy="17159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extBox 252"/>
            <p:cNvSpPr txBox="1"/>
            <p:nvPr/>
          </p:nvSpPr>
          <p:spPr>
            <a:xfrm>
              <a:off x="11199390" y="3201492"/>
              <a:ext cx="43954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185</a:t>
              </a:r>
              <a:endParaRPr lang="en-US" sz="1100" dirty="0">
                <a:solidFill>
                  <a:srgbClr val="0070C0"/>
                </a:solidFill>
                <a:latin typeface="Century Gothic" panose="020B0502020202020204" pitchFamily="34" charset="0"/>
              </a:endParaRPr>
            </a:p>
          </p:txBody>
        </p:sp>
      </p:grpSp>
      <p:grpSp>
        <p:nvGrpSpPr>
          <p:cNvPr id="428" name="Group 427"/>
          <p:cNvGrpSpPr/>
          <p:nvPr/>
        </p:nvGrpSpPr>
        <p:grpSpPr>
          <a:xfrm>
            <a:off x="3577607" y="3176003"/>
            <a:ext cx="1659815" cy="325164"/>
            <a:chOff x="3577607" y="3176003"/>
            <a:chExt cx="1659815" cy="325164"/>
          </a:xfrm>
        </p:grpSpPr>
        <p:sp>
          <p:nvSpPr>
            <p:cNvPr id="161" name="Rectangle 160"/>
            <p:cNvSpPr/>
            <p:nvPr/>
          </p:nvSpPr>
          <p:spPr>
            <a:xfrm>
              <a:off x="4014957" y="3176003"/>
              <a:ext cx="1222465" cy="3251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p:cNvSpPr txBox="1"/>
            <p:nvPr/>
          </p:nvSpPr>
          <p:spPr>
            <a:xfrm>
              <a:off x="3577607" y="3200086"/>
              <a:ext cx="473207"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65%</a:t>
              </a:r>
              <a:endParaRPr lang="en-US" sz="1100" dirty="0">
                <a:solidFill>
                  <a:srgbClr val="C00000"/>
                </a:solidFill>
                <a:latin typeface="Century Gothic" panose="020B0502020202020204" pitchFamily="34" charset="0"/>
              </a:endParaRPr>
            </a:p>
          </p:txBody>
        </p:sp>
      </p:grpSp>
      <p:grpSp>
        <p:nvGrpSpPr>
          <p:cNvPr id="436" name="Group 435"/>
          <p:cNvGrpSpPr/>
          <p:nvPr/>
        </p:nvGrpSpPr>
        <p:grpSpPr>
          <a:xfrm>
            <a:off x="5272424" y="3200086"/>
            <a:ext cx="1630069" cy="276999"/>
            <a:chOff x="5272424" y="3200086"/>
            <a:chExt cx="1630069" cy="276999"/>
          </a:xfrm>
        </p:grpSpPr>
        <p:sp>
          <p:nvSpPr>
            <p:cNvPr id="162" name="Rectangle 161"/>
            <p:cNvSpPr/>
            <p:nvPr/>
          </p:nvSpPr>
          <p:spPr>
            <a:xfrm>
              <a:off x="5272424" y="3252788"/>
              <a:ext cx="1242941" cy="1715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extBox 256"/>
            <p:cNvSpPr txBox="1"/>
            <p:nvPr/>
          </p:nvSpPr>
          <p:spPr>
            <a:xfrm>
              <a:off x="6462949" y="3200086"/>
              <a:ext cx="439544"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135</a:t>
              </a:r>
              <a:endParaRPr lang="en-US" sz="1100" dirty="0">
                <a:solidFill>
                  <a:srgbClr val="C00000"/>
                </a:solidFill>
                <a:latin typeface="Century Gothic" panose="020B0502020202020204" pitchFamily="34" charset="0"/>
              </a:endParaRPr>
            </a:p>
          </p:txBody>
        </p:sp>
      </p:grpSp>
      <p:grpSp>
        <p:nvGrpSpPr>
          <p:cNvPr id="429" name="Group 428"/>
          <p:cNvGrpSpPr/>
          <p:nvPr/>
        </p:nvGrpSpPr>
        <p:grpSpPr>
          <a:xfrm>
            <a:off x="3668664" y="4016440"/>
            <a:ext cx="1568759" cy="325164"/>
            <a:chOff x="3668664" y="4016440"/>
            <a:chExt cx="1568759" cy="325164"/>
          </a:xfrm>
        </p:grpSpPr>
        <p:sp>
          <p:nvSpPr>
            <p:cNvPr id="258" name="Rectangle 257"/>
            <p:cNvSpPr/>
            <p:nvPr/>
          </p:nvSpPr>
          <p:spPr>
            <a:xfrm>
              <a:off x="4128755" y="4016440"/>
              <a:ext cx="1108668" cy="3251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extBox 271"/>
            <p:cNvSpPr txBox="1"/>
            <p:nvPr/>
          </p:nvSpPr>
          <p:spPr>
            <a:xfrm>
              <a:off x="3668664" y="4040523"/>
              <a:ext cx="473207"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60%</a:t>
              </a:r>
              <a:endParaRPr lang="en-US" sz="1100" dirty="0">
                <a:solidFill>
                  <a:srgbClr val="C00000"/>
                </a:solidFill>
                <a:latin typeface="Century Gothic" panose="020B0502020202020204" pitchFamily="34" charset="0"/>
              </a:endParaRPr>
            </a:p>
          </p:txBody>
        </p:sp>
      </p:grpSp>
      <p:grpSp>
        <p:nvGrpSpPr>
          <p:cNvPr id="437" name="Group 436"/>
          <p:cNvGrpSpPr/>
          <p:nvPr/>
        </p:nvGrpSpPr>
        <p:grpSpPr>
          <a:xfrm>
            <a:off x="5272425" y="4040523"/>
            <a:ext cx="1164599" cy="276999"/>
            <a:chOff x="5272425" y="4040523"/>
            <a:chExt cx="1164599" cy="276999"/>
          </a:xfrm>
        </p:grpSpPr>
        <p:sp>
          <p:nvSpPr>
            <p:cNvPr id="259" name="Rectangle 258"/>
            <p:cNvSpPr/>
            <p:nvPr/>
          </p:nvSpPr>
          <p:spPr>
            <a:xfrm>
              <a:off x="5272425" y="4093225"/>
              <a:ext cx="845760" cy="1715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TextBox 272"/>
            <p:cNvSpPr txBox="1"/>
            <p:nvPr/>
          </p:nvSpPr>
          <p:spPr>
            <a:xfrm>
              <a:off x="6082440" y="4040523"/>
              <a:ext cx="354584"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90</a:t>
              </a:r>
              <a:endParaRPr lang="en-US" sz="1100" dirty="0">
                <a:solidFill>
                  <a:srgbClr val="C00000"/>
                </a:solidFill>
                <a:latin typeface="Century Gothic" panose="020B0502020202020204" pitchFamily="34" charset="0"/>
              </a:endParaRPr>
            </a:p>
          </p:txBody>
        </p:sp>
      </p:grpSp>
      <p:grpSp>
        <p:nvGrpSpPr>
          <p:cNvPr id="433" name="Group 432"/>
          <p:cNvGrpSpPr/>
          <p:nvPr/>
        </p:nvGrpSpPr>
        <p:grpSpPr>
          <a:xfrm>
            <a:off x="7497145" y="4016440"/>
            <a:ext cx="1946558" cy="325164"/>
            <a:chOff x="7497145" y="4016440"/>
            <a:chExt cx="1946558" cy="325164"/>
          </a:xfrm>
        </p:grpSpPr>
        <p:sp>
          <p:nvSpPr>
            <p:cNvPr id="260" name="Rectangle 259"/>
            <p:cNvSpPr/>
            <p:nvPr/>
          </p:nvSpPr>
          <p:spPr>
            <a:xfrm>
              <a:off x="7940157" y="4016440"/>
              <a:ext cx="1503546" cy="32516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extBox 273"/>
            <p:cNvSpPr txBox="1"/>
            <p:nvPr/>
          </p:nvSpPr>
          <p:spPr>
            <a:xfrm>
              <a:off x="7497145" y="4040523"/>
              <a:ext cx="473207"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80%</a:t>
              </a:r>
              <a:endParaRPr lang="en-US" sz="1100" dirty="0">
                <a:solidFill>
                  <a:srgbClr val="0070C0"/>
                </a:solidFill>
                <a:latin typeface="Century Gothic" panose="020B0502020202020204" pitchFamily="34" charset="0"/>
              </a:endParaRPr>
            </a:p>
          </p:txBody>
        </p:sp>
      </p:grpSp>
      <p:grpSp>
        <p:nvGrpSpPr>
          <p:cNvPr id="441" name="Group 440"/>
          <p:cNvGrpSpPr/>
          <p:nvPr/>
        </p:nvGrpSpPr>
        <p:grpSpPr>
          <a:xfrm>
            <a:off x="9478705" y="4040523"/>
            <a:ext cx="1648591" cy="276999"/>
            <a:chOff x="9478705" y="4040523"/>
            <a:chExt cx="1648591" cy="276999"/>
          </a:xfrm>
        </p:grpSpPr>
        <p:sp>
          <p:nvSpPr>
            <p:cNvPr id="261" name="Rectangle 260"/>
            <p:cNvSpPr/>
            <p:nvPr/>
          </p:nvSpPr>
          <p:spPr>
            <a:xfrm>
              <a:off x="9478705" y="4093225"/>
              <a:ext cx="1260416" cy="17159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extBox 274"/>
            <p:cNvSpPr txBox="1"/>
            <p:nvPr/>
          </p:nvSpPr>
          <p:spPr>
            <a:xfrm>
              <a:off x="10687752" y="4040523"/>
              <a:ext cx="43954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135</a:t>
              </a:r>
              <a:endParaRPr lang="en-US" sz="1100" dirty="0">
                <a:solidFill>
                  <a:srgbClr val="0070C0"/>
                </a:solidFill>
                <a:latin typeface="Century Gothic" panose="020B0502020202020204" pitchFamily="34" charset="0"/>
              </a:endParaRPr>
            </a:p>
          </p:txBody>
        </p:sp>
      </p:grpSp>
      <p:grpSp>
        <p:nvGrpSpPr>
          <p:cNvPr id="434" name="Group 433"/>
          <p:cNvGrpSpPr/>
          <p:nvPr/>
        </p:nvGrpSpPr>
        <p:grpSpPr>
          <a:xfrm>
            <a:off x="8407161" y="4856877"/>
            <a:ext cx="1036542" cy="325164"/>
            <a:chOff x="8407161" y="4856877"/>
            <a:chExt cx="1036542" cy="325164"/>
          </a:xfrm>
        </p:grpSpPr>
        <p:sp>
          <p:nvSpPr>
            <p:cNvPr id="264" name="Rectangle 263"/>
            <p:cNvSpPr/>
            <p:nvPr/>
          </p:nvSpPr>
          <p:spPr>
            <a:xfrm>
              <a:off x="8889893" y="4856877"/>
              <a:ext cx="553810" cy="32516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extBox 275"/>
            <p:cNvSpPr txBox="1"/>
            <p:nvPr/>
          </p:nvSpPr>
          <p:spPr>
            <a:xfrm>
              <a:off x="8407161" y="4880960"/>
              <a:ext cx="473207"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30%</a:t>
              </a:r>
              <a:endParaRPr lang="en-US" sz="1100" dirty="0">
                <a:solidFill>
                  <a:srgbClr val="0070C0"/>
                </a:solidFill>
                <a:latin typeface="Century Gothic" panose="020B0502020202020204" pitchFamily="34" charset="0"/>
              </a:endParaRPr>
            </a:p>
          </p:txBody>
        </p:sp>
      </p:grpSp>
      <p:grpSp>
        <p:nvGrpSpPr>
          <p:cNvPr id="442" name="Group 441"/>
          <p:cNvGrpSpPr/>
          <p:nvPr/>
        </p:nvGrpSpPr>
        <p:grpSpPr>
          <a:xfrm>
            <a:off x="9478704" y="4880960"/>
            <a:ext cx="690366" cy="276999"/>
            <a:chOff x="9478704" y="4880960"/>
            <a:chExt cx="690366" cy="276999"/>
          </a:xfrm>
        </p:grpSpPr>
        <p:sp>
          <p:nvSpPr>
            <p:cNvPr id="265" name="Rectangle 264"/>
            <p:cNvSpPr/>
            <p:nvPr/>
          </p:nvSpPr>
          <p:spPr>
            <a:xfrm>
              <a:off x="9478704" y="4933662"/>
              <a:ext cx="319830" cy="17159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p:cNvSpPr txBox="1"/>
            <p:nvPr/>
          </p:nvSpPr>
          <p:spPr>
            <a:xfrm>
              <a:off x="9814486" y="4880960"/>
              <a:ext cx="35458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30</a:t>
              </a:r>
              <a:endParaRPr lang="en-US" sz="1100" dirty="0">
                <a:solidFill>
                  <a:srgbClr val="0070C0"/>
                </a:solidFill>
                <a:latin typeface="Century Gothic" panose="020B0502020202020204" pitchFamily="34" charset="0"/>
              </a:endParaRPr>
            </a:p>
          </p:txBody>
        </p:sp>
      </p:grpSp>
      <p:grpSp>
        <p:nvGrpSpPr>
          <p:cNvPr id="435" name="Group 434"/>
          <p:cNvGrpSpPr/>
          <p:nvPr/>
        </p:nvGrpSpPr>
        <p:grpSpPr>
          <a:xfrm>
            <a:off x="8808541" y="5697314"/>
            <a:ext cx="635161" cy="325164"/>
            <a:chOff x="8808541" y="5697314"/>
            <a:chExt cx="635161" cy="325164"/>
          </a:xfrm>
        </p:grpSpPr>
        <p:sp>
          <p:nvSpPr>
            <p:cNvPr id="268" name="Rectangle 267"/>
            <p:cNvSpPr/>
            <p:nvPr/>
          </p:nvSpPr>
          <p:spPr>
            <a:xfrm>
              <a:off x="9267233" y="5697314"/>
              <a:ext cx="176469" cy="32516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extBox 277"/>
            <p:cNvSpPr txBox="1"/>
            <p:nvPr/>
          </p:nvSpPr>
          <p:spPr>
            <a:xfrm>
              <a:off x="8808541" y="5721397"/>
              <a:ext cx="473207"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10%</a:t>
              </a:r>
              <a:endParaRPr lang="en-US" sz="1100" dirty="0">
                <a:solidFill>
                  <a:srgbClr val="0070C0"/>
                </a:solidFill>
                <a:latin typeface="Century Gothic" panose="020B0502020202020204" pitchFamily="34" charset="0"/>
              </a:endParaRPr>
            </a:p>
          </p:txBody>
        </p:sp>
      </p:grpSp>
      <p:grpSp>
        <p:nvGrpSpPr>
          <p:cNvPr id="443" name="Group 442"/>
          <p:cNvGrpSpPr/>
          <p:nvPr/>
        </p:nvGrpSpPr>
        <p:grpSpPr>
          <a:xfrm>
            <a:off x="9478704" y="5721397"/>
            <a:ext cx="484834" cy="276999"/>
            <a:chOff x="9478704" y="5721397"/>
            <a:chExt cx="484834" cy="276999"/>
          </a:xfrm>
        </p:grpSpPr>
        <p:sp>
          <p:nvSpPr>
            <p:cNvPr id="269" name="Rectangle 268"/>
            <p:cNvSpPr/>
            <p:nvPr/>
          </p:nvSpPr>
          <p:spPr>
            <a:xfrm>
              <a:off x="9478704" y="5774099"/>
              <a:ext cx="162104" cy="17159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p:cNvSpPr txBox="1"/>
            <p:nvPr/>
          </p:nvSpPr>
          <p:spPr>
            <a:xfrm>
              <a:off x="9608954" y="5721397"/>
              <a:ext cx="35458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20</a:t>
              </a:r>
              <a:endParaRPr lang="en-US" sz="1100" dirty="0">
                <a:solidFill>
                  <a:srgbClr val="0070C0"/>
                </a:solidFill>
                <a:latin typeface="Century Gothic" panose="020B0502020202020204" pitchFamily="34" charset="0"/>
              </a:endParaRPr>
            </a:p>
          </p:txBody>
        </p:sp>
      </p:grpSp>
      <p:grpSp>
        <p:nvGrpSpPr>
          <p:cNvPr id="430" name="Group 429"/>
          <p:cNvGrpSpPr/>
          <p:nvPr/>
        </p:nvGrpSpPr>
        <p:grpSpPr>
          <a:xfrm>
            <a:off x="4348119" y="4856877"/>
            <a:ext cx="889303" cy="325164"/>
            <a:chOff x="4348119" y="4856877"/>
            <a:chExt cx="889303" cy="325164"/>
          </a:xfrm>
        </p:grpSpPr>
        <p:sp>
          <p:nvSpPr>
            <p:cNvPr id="262" name="Rectangle 261"/>
            <p:cNvSpPr/>
            <p:nvPr/>
          </p:nvSpPr>
          <p:spPr>
            <a:xfrm>
              <a:off x="4879475" y="4856877"/>
              <a:ext cx="357947" cy="3251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extBox 279"/>
            <p:cNvSpPr txBox="1"/>
            <p:nvPr/>
          </p:nvSpPr>
          <p:spPr>
            <a:xfrm>
              <a:off x="4348119" y="4880960"/>
              <a:ext cx="473207"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20%</a:t>
              </a:r>
              <a:endParaRPr lang="en-US" sz="1100" dirty="0">
                <a:solidFill>
                  <a:srgbClr val="C00000"/>
                </a:solidFill>
                <a:latin typeface="Century Gothic" panose="020B0502020202020204" pitchFamily="34" charset="0"/>
              </a:endParaRPr>
            </a:p>
          </p:txBody>
        </p:sp>
      </p:grpSp>
      <p:grpSp>
        <p:nvGrpSpPr>
          <p:cNvPr id="431" name="Group 430"/>
          <p:cNvGrpSpPr/>
          <p:nvPr/>
        </p:nvGrpSpPr>
        <p:grpSpPr>
          <a:xfrm>
            <a:off x="4615730" y="5697314"/>
            <a:ext cx="621692" cy="325164"/>
            <a:chOff x="4615730" y="5697314"/>
            <a:chExt cx="621692" cy="325164"/>
          </a:xfrm>
        </p:grpSpPr>
        <p:sp>
          <p:nvSpPr>
            <p:cNvPr id="266" name="Rectangle 265"/>
            <p:cNvSpPr/>
            <p:nvPr/>
          </p:nvSpPr>
          <p:spPr>
            <a:xfrm>
              <a:off x="5069365" y="5697314"/>
              <a:ext cx="168057" cy="3251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p:cNvSpPr txBox="1"/>
            <p:nvPr/>
          </p:nvSpPr>
          <p:spPr>
            <a:xfrm>
              <a:off x="4615730" y="5721397"/>
              <a:ext cx="473207"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10%</a:t>
              </a:r>
              <a:endParaRPr lang="en-US" sz="1100" dirty="0">
                <a:solidFill>
                  <a:srgbClr val="C00000"/>
                </a:solidFill>
                <a:latin typeface="Century Gothic" panose="020B0502020202020204" pitchFamily="34" charset="0"/>
              </a:endParaRPr>
            </a:p>
          </p:txBody>
        </p:sp>
      </p:grpSp>
      <p:grpSp>
        <p:nvGrpSpPr>
          <p:cNvPr id="438" name="Group 437"/>
          <p:cNvGrpSpPr/>
          <p:nvPr/>
        </p:nvGrpSpPr>
        <p:grpSpPr>
          <a:xfrm>
            <a:off x="5272424" y="4880960"/>
            <a:ext cx="599953" cy="276999"/>
            <a:chOff x="5272424" y="4880960"/>
            <a:chExt cx="599953" cy="276999"/>
          </a:xfrm>
        </p:grpSpPr>
        <p:sp>
          <p:nvSpPr>
            <p:cNvPr id="263" name="Rectangle 262"/>
            <p:cNvSpPr/>
            <p:nvPr/>
          </p:nvSpPr>
          <p:spPr>
            <a:xfrm>
              <a:off x="5272424" y="4933662"/>
              <a:ext cx="264296" cy="1715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extBox 281"/>
            <p:cNvSpPr txBox="1"/>
            <p:nvPr/>
          </p:nvSpPr>
          <p:spPr>
            <a:xfrm>
              <a:off x="5517793" y="4880960"/>
              <a:ext cx="354584"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25</a:t>
              </a:r>
              <a:endParaRPr lang="en-US" sz="1100" dirty="0">
                <a:solidFill>
                  <a:srgbClr val="C00000"/>
                </a:solidFill>
                <a:latin typeface="Century Gothic" panose="020B0502020202020204" pitchFamily="34" charset="0"/>
              </a:endParaRPr>
            </a:p>
          </p:txBody>
        </p:sp>
      </p:grpSp>
      <p:grpSp>
        <p:nvGrpSpPr>
          <p:cNvPr id="439" name="Group 438"/>
          <p:cNvGrpSpPr/>
          <p:nvPr/>
        </p:nvGrpSpPr>
        <p:grpSpPr>
          <a:xfrm>
            <a:off x="5272425" y="5721397"/>
            <a:ext cx="531906" cy="276999"/>
            <a:chOff x="5272425" y="5721397"/>
            <a:chExt cx="531906" cy="276999"/>
          </a:xfrm>
        </p:grpSpPr>
        <p:sp>
          <p:nvSpPr>
            <p:cNvPr id="267" name="Rectangle 266"/>
            <p:cNvSpPr/>
            <p:nvPr/>
          </p:nvSpPr>
          <p:spPr>
            <a:xfrm>
              <a:off x="5272425" y="5774099"/>
              <a:ext cx="184551" cy="1715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TextBox 282"/>
            <p:cNvSpPr txBox="1"/>
            <p:nvPr/>
          </p:nvSpPr>
          <p:spPr>
            <a:xfrm>
              <a:off x="5449747" y="5721397"/>
              <a:ext cx="354584"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20</a:t>
              </a:r>
              <a:endParaRPr lang="en-US" sz="1100" dirty="0">
                <a:solidFill>
                  <a:srgbClr val="C00000"/>
                </a:solidFill>
                <a:latin typeface="Century Gothic" panose="020B0502020202020204" pitchFamily="34" charset="0"/>
              </a:endParaRPr>
            </a:p>
          </p:txBody>
        </p:sp>
      </p:grpSp>
      <p:grpSp>
        <p:nvGrpSpPr>
          <p:cNvPr id="10" name="Group 9"/>
          <p:cNvGrpSpPr/>
          <p:nvPr/>
        </p:nvGrpSpPr>
        <p:grpSpPr>
          <a:xfrm>
            <a:off x="3357823" y="2197626"/>
            <a:ext cx="7992176" cy="3958475"/>
            <a:chOff x="3357823" y="2197626"/>
            <a:chExt cx="7992176" cy="3958475"/>
          </a:xfrm>
        </p:grpSpPr>
        <p:grpSp>
          <p:nvGrpSpPr>
            <p:cNvPr id="8" name="Group 7"/>
            <p:cNvGrpSpPr/>
            <p:nvPr/>
          </p:nvGrpSpPr>
          <p:grpSpPr>
            <a:xfrm>
              <a:off x="3357823" y="3526837"/>
              <a:ext cx="3794308" cy="2121239"/>
              <a:chOff x="3357823" y="3526837"/>
              <a:chExt cx="3794308" cy="2121239"/>
            </a:xfrm>
          </p:grpSpPr>
          <p:grpSp>
            <p:nvGrpSpPr>
              <p:cNvPr id="284" name="Group 283"/>
              <p:cNvGrpSpPr/>
              <p:nvPr/>
            </p:nvGrpSpPr>
            <p:grpSpPr>
              <a:xfrm>
                <a:off x="3357823" y="3572610"/>
                <a:ext cx="1896745" cy="373523"/>
                <a:chOff x="2515351" y="3439813"/>
                <a:chExt cx="4327487" cy="625447"/>
              </a:xfrm>
            </p:grpSpPr>
            <p:cxnSp>
              <p:nvCxnSpPr>
                <p:cNvPr id="285" name="Straight Connector 284"/>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H="1" flipV="1">
                  <a:off x="4682345" y="3439813"/>
                  <a:ext cx="2" cy="602543"/>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p:nvGrpSpPr>
            <p:grpSpPr>
              <a:xfrm>
                <a:off x="5255386" y="3526837"/>
                <a:ext cx="1896745" cy="372845"/>
                <a:chOff x="2515351" y="3439813"/>
                <a:chExt cx="4327487" cy="625447"/>
              </a:xfrm>
            </p:grpSpPr>
            <p:cxnSp>
              <p:nvCxnSpPr>
                <p:cNvPr id="297" name="Straight Connector 296"/>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4675986" y="3443263"/>
                  <a:ext cx="0" cy="618090"/>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308" name="Group 307"/>
              <p:cNvGrpSpPr/>
              <p:nvPr/>
            </p:nvGrpSpPr>
            <p:grpSpPr>
              <a:xfrm>
                <a:off x="3357823" y="4398237"/>
                <a:ext cx="1896745" cy="373523"/>
                <a:chOff x="2515351" y="3439813"/>
                <a:chExt cx="4327487" cy="625447"/>
              </a:xfrm>
            </p:grpSpPr>
            <p:cxnSp>
              <p:nvCxnSpPr>
                <p:cNvPr id="309" name="Straight Connector 308"/>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flipV="1">
                  <a:off x="4682345" y="3439813"/>
                  <a:ext cx="2" cy="602543"/>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320" name="Group 319"/>
              <p:cNvGrpSpPr/>
              <p:nvPr/>
            </p:nvGrpSpPr>
            <p:grpSpPr>
              <a:xfrm>
                <a:off x="5255386" y="4352464"/>
                <a:ext cx="1896745" cy="372845"/>
                <a:chOff x="2515351" y="3439813"/>
                <a:chExt cx="4327487" cy="625447"/>
              </a:xfrm>
            </p:grpSpPr>
            <p:cxnSp>
              <p:nvCxnSpPr>
                <p:cNvPr id="321" name="Straight Connector 320"/>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4675986" y="3443263"/>
                  <a:ext cx="0" cy="618090"/>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332" name="Group 331"/>
              <p:cNvGrpSpPr/>
              <p:nvPr/>
            </p:nvGrpSpPr>
            <p:grpSpPr>
              <a:xfrm>
                <a:off x="3357823" y="5274553"/>
                <a:ext cx="1896745" cy="373523"/>
                <a:chOff x="2515351" y="3439813"/>
                <a:chExt cx="4327487" cy="625447"/>
              </a:xfrm>
            </p:grpSpPr>
            <p:cxnSp>
              <p:nvCxnSpPr>
                <p:cNvPr id="333" name="Straight Connector 332"/>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H="1" flipV="1">
                  <a:off x="4682345" y="3439813"/>
                  <a:ext cx="2" cy="602543"/>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344" name="Group 343"/>
              <p:cNvGrpSpPr/>
              <p:nvPr/>
            </p:nvGrpSpPr>
            <p:grpSpPr>
              <a:xfrm>
                <a:off x="5255386" y="5228780"/>
                <a:ext cx="1896745" cy="372845"/>
                <a:chOff x="2515351" y="3439813"/>
                <a:chExt cx="4327487" cy="625447"/>
              </a:xfrm>
            </p:grpSpPr>
            <p:cxnSp>
              <p:nvCxnSpPr>
                <p:cNvPr id="345" name="Straight Connector 344"/>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4675986" y="3443263"/>
                  <a:ext cx="0" cy="618090"/>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p:nvGrpSpPr>
          <p:grpSpPr>
            <a:xfrm>
              <a:off x="7555691" y="3537752"/>
              <a:ext cx="3794308" cy="2107897"/>
              <a:chOff x="7555691" y="3537752"/>
              <a:chExt cx="3794308" cy="2107897"/>
            </a:xfrm>
          </p:grpSpPr>
          <p:grpSp>
            <p:nvGrpSpPr>
              <p:cNvPr id="356" name="Group 355"/>
              <p:cNvGrpSpPr/>
              <p:nvPr/>
            </p:nvGrpSpPr>
            <p:grpSpPr>
              <a:xfrm>
                <a:off x="7555691" y="3537752"/>
                <a:ext cx="1896745" cy="390798"/>
                <a:chOff x="2515351" y="3439813"/>
                <a:chExt cx="4327487" cy="625447"/>
              </a:xfrm>
            </p:grpSpPr>
            <p:cxnSp>
              <p:nvCxnSpPr>
                <p:cNvPr id="357" name="Straight Connector 356"/>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V="1">
                  <a:off x="4675986" y="3443720"/>
                  <a:ext cx="0" cy="617634"/>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368" name="Group 367"/>
              <p:cNvGrpSpPr/>
              <p:nvPr/>
            </p:nvGrpSpPr>
            <p:grpSpPr>
              <a:xfrm>
                <a:off x="9453254" y="3539980"/>
                <a:ext cx="1896745" cy="390089"/>
                <a:chOff x="2515351" y="3439810"/>
                <a:chExt cx="4327487" cy="625450"/>
              </a:xfrm>
            </p:grpSpPr>
            <p:cxnSp>
              <p:nvCxnSpPr>
                <p:cNvPr id="369" name="Straight Connector 368"/>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V="1">
                  <a:off x="4675986" y="3439810"/>
                  <a:ext cx="0" cy="621543"/>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380" name="Group 379"/>
              <p:cNvGrpSpPr/>
              <p:nvPr/>
            </p:nvGrpSpPr>
            <p:grpSpPr>
              <a:xfrm>
                <a:off x="7555691" y="4377110"/>
                <a:ext cx="1896745" cy="390798"/>
                <a:chOff x="2515351" y="3439813"/>
                <a:chExt cx="4327487" cy="625447"/>
              </a:xfrm>
            </p:grpSpPr>
            <p:cxnSp>
              <p:nvCxnSpPr>
                <p:cNvPr id="381" name="Straight Connector 380"/>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4675986" y="3443720"/>
                  <a:ext cx="0" cy="617634"/>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392" name="Group 391"/>
              <p:cNvGrpSpPr/>
              <p:nvPr/>
            </p:nvGrpSpPr>
            <p:grpSpPr>
              <a:xfrm>
                <a:off x="9453254" y="4379338"/>
                <a:ext cx="1896745" cy="390089"/>
                <a:chOff x="2515351" y="3439810"/>
                <a:chExt cx="4327487" cy="625450"/>
              </a:xfrm>
            </p:grpSpPr>
            <p:cxnSp>
              <p:nvCxnSpPr>
                <p:cNvPr id="393" name="Straight Connector 392"/>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4675986" y="3439810"/>
                  <a:ext cx="0" cy="621543"/>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404" name="Group 403"/>
              <p:cNvGrpSpPr/>
              <p:nvPr/>
            </p:nvGrpSpPr>
            <p:grpSpPr>
              <a:xfrm>
                <a:off x="7555691" y="5253332"/>
                <a:ext cx="1896745" cy="390798"/>
                <a:chOff x="2515351" y="3439813"/>
                <a:chExt cx="4327487" cy="625447"/>
              </a:xfrm>
            </p:grpSpPr>
            <p:cxnSp>
              <p:nvCxnSpPr>
                <p:cNvPr id="405" name="Straight Connector 404"/>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V="1">
                  <a:off x="4675986" y="3443720"/>
                  <a:ext cx="0" cy="617634"/>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416" name="Group 415"/>
              <p:cNvGrpSpPr/>
              <p:nvPr/>
            </p:nvGrpSpPr>
            <p:grpSpPr>
              <a:xfrm>
                <a:off x="9453254" y="5255560"/>
                <a:ext cx="1896745" cy="390089"/>
                <a:chOff x="2515351" y="3439810"/>
                <a:chExt cx="4327487" cy="625450"/>
              </a:xfrm>
            </p:grpSpPr>
            <p:cxnSp>
              <p:nvCxnSpPr>
                <p:cNvPr id="417" name="Straight Connector 416"/>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V="1">
                  <a:off x="4675986" y="3439810"/>
                  <a:ext cx="0" cy="621543"/>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p:nvGrpSpPr>
          <p:grpSpPr>
            <a:xfrm>
              <a:off x="5252853" y="2197626"/>
              <a:ext cx="4206801" cy="3958475"/>
              <a:chOff x="7442200" y="1102807"/>
              <a:chExt cx="2692400" cy="5145593"/>
            </a:xfrm>
          </p:grpSpPr>
          <p:cxnSp>
            <p:nvCxnSpPr>
              <p:cNvPr id="87" name="Straight Connector 86"/>
              <p:cNvCxnSpPr/>
              <p:nvPr/>
            </p:nvCxnSpPr>
            <p:spPr>
              <a:xfrm>
                <a:off x="7442200" y="1120532"/>
                <a:ext cx="0" cy="5127868"/>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788400" y="1102807"/>
                <a:ext cx="0" cy="51455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0134600" y="1102807"/>
                <a:ext cx="0" cy="5145593"/>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grpSp>
      </p:grpSp>
      <p:sp>
        <p:nvSpPr>
          <p:cNvPr id="444" name="TextBox 443"/>
          <p:cNvSpPr txBox="1"/>
          <p:nvPr/>
        </p:nvSpPr>
        <p:spPr>
          <a:xfrm>
            <a:off x="1614668" y="431503"/>
            <a:ext cx="8962711"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Online Audio reach and time grew this year.</a:t>
            </a:r>
            <a:endParaRPr lang="en-US" sz="2800" dirty="0">
              <a:solidFill>
                <a:srgbClr val="B92508"/>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948AA12D-C8EC-467A-B24C-9A5B944CD3AD}"/>
              </a:ext>
            </a:extLst>
          </p:cNvPr>
          <p:cNvGrpSpPr/>
          <p:nvPr/>
        </p:nvGrpSpPr>
        <p:grpSpPr>
          <a:xfrm>
            <a:off x="2897292" y="6442452"/>
            <a:ext cx="6397417" cy="415498"/>
            <a:chOff x="2504440" y="6442452"/>
            <a:chExt cx="6397417" cy="415498"/>
          </a:xfrm>
        </p:grpSpPr>
        <p:sp>
          <p:nvSpPr>
            <p:cNvPr id="445" name="Rectangle 444">
              <a:extLst>
                <a:ext uri="{FF2B5EF4-FFF2-40B4-BE49-F238E27FC236}">
                  <a16:creationId xmlns:a16="http://schemas.microsoft.com/office/drawing/2014/main" id="{27BD5FFE-7C00-4273-8D00-9322DE7043DA}"/>
                </a:ext>
              </a:extLst>
            </p:cNvPr>
            <p:cNvSpPr/>
            <p:nvPr/>
          </p:nvSpPr>
          <p:spPr>
            <a:xfrm>
              <a:off x="2504440" y="6442452"/>
              <a:ext cx="2407654" cy="307777"/>
            </a:xfrm>
            <a:prstGeom prst="rect">
              <a:avLst/>
            </a:prstGeom>
          </p:spPr>
          <p:txBody>
            <a:bodyPr wrap="square">
              <a:spAutoFit/>
            </a:bodyPr>
            <a:lstStyle/>
            <a:p>
              <a:pPr algn="r">
                <a:spcAft>
                  <a:spcPts val="0"/>
                </a:spcAft>
              </a:pPr>
              <a:r>
                <a:rPr lang="en-CA" sz="700" dirty="0">
                  <a:solidFill>
                    <a:srgbClr val="222222"/>
                  </a:solidFill>
                  <a:ea typeface="Calibri" panose="020F0502020204030204" pitchFamily="34" charset="0"/>
                  <a:cs typeface="Calibri" panose="020F0502020204030204" pitchFamily="34" charset="0"/>
                </a:rPr>
                <a:t>"The Canadian Podcast Listener 2018, Audience Insights Inc.,</a:t>
              </a:r>
              <a:br>
                <a:rPr lang="en-CA" sz="700" dirty="0">
                  <a:solidFill>
                    <a:srgbClr val="222222"/>
                  </a:solidFill>
                  <a:ea typeface="Calibri" panose="020F0502020204030204" pitchFamily="34" charset="0"/>
                  <a:cs typeface="Calibri" panose="020F0502020204030204" pitchFamily="34" charset="0"/>
                </a:rPr>
              </a:br>
              <a:r>
                <a:rPr lang="en-CA" sz="700" dirty="0">
                  <a:solidFill>
                    <a:srgbClr val="222222"/>
                  </a:solidFill>
                  <a:ea typeface="Calibri" panose="020F0502020204030204" pitchFamily="34" charset="0"/>
                  <a:cs typeface="Calibri" panose="020F0502020204030204" pitchFamily="34" charset="0"/>
                </a:rPr>
                <a:t>Ulster Media (May/June, 2018)"</a:t>
              </a:r>
              <a:endParaRPr lang="en-CA" sz="900" dirty="0">
                <a:effectLst/>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371F5FA-61F1-431D-BF7B-847C94D20F6D}"/>
                </a:ext>
              </a:extLst>
            </p:cNvPr>
            <p:cNvSpPr txBox="1"/>
            <p:nvPr/>
          </p:nvSpPr>
          <p:spPr>
            <a:xfrm>
              <a:off x="4928613" y="6442452"/>
              <a:ext cx="2013693" cy="415498"/>
            </a:xfrm>
            <a:prstGeom prst="rect">
              <a:avLst/>
            </a:prstGeom>
            <a:noFill/>
          </p:spPr>
          <p:txBody>
            <a:bodyPr wrap="none" rtlCol="0">
              <a:spAutoFit/>
            </a:bodyPr>
            <a:lstStyle/>
            <a:p>
              <a:r>
                <a:rPr lang="en-US" sz="700" dirty="0"/>
                <a:t>Weekly Reach/Min per Listener/Mins Per Capita </a:t>
              </a:r>
            </a:p>
            <a:p>
              <a:r>
                <a:rPr lang="en-US" sz="700" dirty="0"/>
                <a:t>Total Canada	Ad 18+= 18%/373/67</a:t>
              </a:r>
            </a:p>
            <a:p>
              <a:r>
                <a:rPr lang="en-US" sz="700" dirty="0"/>
                <a:t>	Ad 18-34 = 33%/404/133</a:t>
              </a:r>
              <a:endParaRPr lang="en-CA" sz="700" dirty="0"/>
            </a:p>
          </p:txBody>
        </p:sp>
        <p:sp>
          <p:nvSpPr>
            <p:cNvPr id="448" name="TextBox 447">
              <a:extLst>
                <a:ext uri="{FF2B5EF4-FFF2-40B4-BE49-F238E27FC236}">
                  <a16:creationId xmlns:a16="http://schemas.microsoft.com/office/drawing/2014/main" id="{CE85FA46-7407-4A4A-BFC1-F4EB7126B514}"/>
                </a:ext>
              </a:extLst>
            </p:cNvPr>
            <p:cNvSpPr txBox="1"/>
            <p:nvPr/>
          </p:nvSpPr>
          <p:spPr>
            <a:xfrm>
              <a:off x="6933048" y="6442452"/>
              <a:ext cx="1968809" cy="415498"/>
            </a:xfrm>
            <a:prstGeom prst="rect">
              <a:avLst/>
            </a:prstGeom>
            <a:noFill/>
          </p:spPr>
          <p:txBody>
            <a:bodyPr wrap="none" rtlCol="0">
              <a:spAutoFit/>
            </a:bodyPr>
            <a:lstStyle/>
            <a:p>
              <a:r>
                <a:rPr lang="en-US" sz="700" dirty="0"/>
                <a:t>Weekly Reach/Min per Listener/Mins Per Capita </a:t>
              </a:r>
            </a:p>
            <a:p>
              <a:r>
                <a:rPr lang="en-US" sz="700" dirty="0"/>
                <a:t>Fr Canada	Ad 18+= 13%/404/53</a:t>
              </a:r>
            </a:p>
            <a:p>
              <a:r>
                <a:rPr lang="en-US" sz="700" dirty="0"/>
                <a:t>	Ad 18-34 = </a:t>
              </a:r>
              <a:r>
                <a:rPr lang="en-US" sz="700" dirty="0" err="1"/>
                <a:t>na</a:t>
              </a:r>
              <a:endParaRPr lang="en-CA" sz="700" dirty="0"/>
            </a:p>
          </p:txBody>
        </p:sp>
        <p:cxnSp>
          <p:nvCxnSpPr>
            <p:cNvPr id="13" name="Straight Connector 12">
              <a:extLst>
                <a:ext uri="{FF2B5EF4-FFF2-40B4-BE49-F238E27FC236}">
                  <a16:creationId xmlns:a16="http://schemas.microsoft.com/office/drawing/2014/main" id="{F6BF08B3-C8F4-4FD1-BB4E-CD511991D393}"/>
                </a:ext>
              </a:extLst>
            </p:cNvPr>
            <p:cNvCxnSpPr/>
            <p:nvPr/>
          </p:nvCxnSpPr>
          <p:spPr>
            <a:xfrm flipV="1">
              <a:off x="4939427" y="6442452"/>
              <a:ext cx="0" cy="307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81FDE0FE-2709-4CFA-B50F-A561BD5AE016}"/>
                </a:ext>
              </a:extLst>
            </p:cNvPr>
            <p:cNvCxnSpPr/>
            <p:nvPr/>
          </p:nvCxnSpPr>
          <p:spPr>
            <a:xfrm flipV="1">
              <a:off x="6902493" y="6442452"/>
              <a:ext cx="0" cy="307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803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1000"/>
                                        <p:tgtEl>
                                          <p:spTgt spid="10"/>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53"/>
                                        </p:tgtEl>
                                        <p:attrNameLst>
                                          <p:attrName>style.visibility</p:attrName>
                                        </p:attrNameLst>
                                      </p:cBhvr>
                                      <p:to>
                                        <p:strVal val="visible"/>
                                      </p:to>
                                    </p:set>
                                    <p:animEffect transition="in" filter="fade">
                                      <p:cBhvr>
                                        <p:cTn id="33" dur="1000"/>
                                        <p:tgtEl>
                                          <p:spTgt spid="153"/>
                                        </p:tgtEl>
                                      </p:cBhvr>
                                    </p:animEffect>
                                  </p:childTnLst>
                                </p:cTn>
                              </p:par>
                            </p:childTnLst>
                          </p:cTn>
                        </p:par>
                        <p:par>
                          <p:cTn id="34" fill="hold">
                            <p:stCondLst>
                              <p:cond delay="4000"/>
                            </p:stCondLst>
                            <p:childTnLst>
                              <p:par>
                                <p:cTn id="35" presetID="22" presetClass="entr" presetSubtype="2" fill="hold" nodeType="afterEffect">
                                  <p:stCondLst>
                                    <p:cond delay="0"/>
                                  </p:stCondLst>
                                  <p:childTnLst>
                                    <p:set>
                                      <p:cBhvr>
                                        <p:cTn id="36" dur="1" fill="hold">
                                          <p:stCondLst>
                                            <p:cond delay="0"/>
                                          </p:stCondLst>
                                        </p:cTn>
                                        <p:tgtEl>
                                          <p:spTgt spid="428"/>
                                        </p:tgtEl>
                                        <p:attrNameLst>
                                          <p:attrName>style.visibility</p:attrName>
                                        </p:attrNameLst>
                                      </p:cBhvr>
                                      <p:to>
                                        <p:strVal val="visible"/>
                                      </p:to>
                                    </p:set>
                                    <p:animEffect transition="in" filter="wipe(right)">
                                      <p:cBhvr>
                                        <p:cTn id="37" dur="1000"/>
                                        <p:tgtEl>
                                          <p:spTgt spid="428"/>
                                        </p:tgtEl>
                                      </p:cBhvr>
                                    </p:animEffect>
                                  </p:childTnLst>
                                </p:cTn>
                              </p:par>
                              <p:par>
                                <p:cTn id="38" presetID="22" presetClass="entr" presetSubtype="8" fill="hold" nodeType="withEffect">
                                  <p:stCondLst>
                                    <p:cond delay="0"/>
                                  </p:stCondLst>
                                  <p:childTnLst>
                                    <p:set>
                                      <p:cBhvr>
                                        <p:cTn id="39" dur="1" fill="hold">
                                          <p:stCondLst>
                                            <p:cond delay="0"/>
                                          </p:stCondLst>
                                        </p:cTn>
                                        <p:tgtEl>
                                          <p:spTgt spid="436"/>
                                        </p:tgtEl>
                                        <p:attrNameLst>
                                          <p:attrName>style.visibility</p:attrName>
                                        </p:attrNameLst>
                                      </p:cBhvr>
                                      <p:to>
                                        <p:strVal val="visible"/>
                                      </p:to>
                                    </p:set>
                                    <p:animEffect transition="in" filter="wipe(left)">
                                      <p:cBhvr>
                                        <p:cTn id="40" dur="1000"/>
                                        <p:tgtEl>
                                          <p:spTgt spid="436"/>
                                        </p:tgtEl>
                                      </p:cBhvr>
                                    </p:animEffect>
                                  </p:childTnLst>
                                </p:cTn>
                              </p:par>
                            </p:childTnLst>
                          </p:cTn>
                        </p:par>
                        <p:par>
                          <p:cTn id="41" fill="hold">
                            <p:stCondLst>
                              <p:cond delay="5000"/>
                            </p:stCondLst>
                            <p:childTnLst>
                              <p:par>
                                <p:cTn id="42" presetID="22" presetClass="entr" presetSubtype="2" fill="hold" nodeType="afterEffect">
                                  <p:stCondLst>
                                    <p:cond delay="0"/>
                                  </p:stCondLst>
                                  <p:childTnLst>
                                    <p:set>
                                      <p:cBhvr>
                                        <p:cTn id="43" dur="1" fill="hold">
                                          <p:stCondLst>
                                            <p:cond delay="0"/>
                                          </p:stCondLst>
                                        </p:cTn>
                                        <p:tgtEl>
                                          <p:spTgt spid="432"/>
                                        </p:tgtEl>
                                        <p:attrNameLst>
                                          <p:attrName>style.visibility</p:attrName>
                                        </p:attrNameLst>
                                      </p:cBhvr>
                                      <p:to>
                                        <p:strVal val="visible"/>
                                      </p:to>
                                    </p:set>
                                    <p:animEffect transition="in" filter="wipe(right)">
                                      <p:cBhvr>
                                        <p:cTn id="44" dur="1000"/>
                                        <p:tgtEl>
                                          <p:spTgt spid="432"/>
                                        </p:tgtEl>
                                      </p:cBhvr>
                                    </p:animEffect>
                                  </p:childTnLst>
                                </p:cTn>
                              </p:par>
                              <p:par>
                                <p:cTn id="45" presetID="22" presetClass="entr" presetSubtype="8" fill="hold" nodeType="withEffect">
                                  <p:stCondLst>
                                    <p:cond delay="0"/>
                                  </p:stCondLst>
                                  <p:childTnLst>
                                    <p:set>
                                      <p:cBhvr>
                                        <p:cTn id="46" dur="1" fill="hold">
                                          <p:stCondLst>
                                            <p:cond delay="0"/>
                                          </p:stCondLst>
                                        </p:cTn>
                                        <p:tgtEl>
                                          <p:spTgt spid="440"/>
                                        </p:tgtEl>
                                        <p:attrNameLst>
                                          <p:attrName>style.visibility</p:attrName>
                                        </p:attrNameLst>
                                      </p:cBhvr>
                                      <p:to>
                                        <p:strVal val="visible"/>
                                      </p:to>
                                    </p:set>
                                    <p:animEffect transition="in" filter="wipe(left)">
                                      <p:cBhvr>
                                        <p:cTn id="47" dur="1000"/>
                                        <p:tgtEl>
                                          <p:spTgt spid="440"/>
                                        </p:tgtEl>
                                      </p:cBhvr>
                                    </p:animEffect>
                                  </p:childTnLst>
                                </p:cTn>
                              </p:par>
                            </p:childTnLst>
                          </p:cTn>
                        </p:par>
                        <p:par>
                          <p:cTn id="48" fill="hold">
                            <p:stCondLst>
                              <p:cond delay="6000"/>
                            </p:stCondLst>
                            <p:childTnLst>
                              <p:par>
                                <p:cTn id="49" presetID="10" presetClass="entr" presetSubtype="0" fill="hold" grpId="0" nodeType="afterEffect">
                                  <p:stCondLst>
                                    <p:cond delay="0"/>
                                  </p:stCondLst>
                                  <p:childTnLst>
                                    <p:set>
                                      <p:cBhvr>
                                        <p:cTn id="50" dur="1" fill="hold">
                                          <p:stCondLst>
                                            <p:cond delay="0"/>
                                          </p:stCondLst>
                                        </p:cTn>
                                        <p:tgtEl>
                                          <p:spTgt spid="156"/>
                                        </p:tgtEl>
                                        <p:attrNameLst>
                                          <p:attrName>style.visibility</p:attrName>
                                        </p:attrNameLst>
                                      </p:cBhvr>
                                      <p:to>
                                        <p:strVal val="visible"/>
                                      </p:to>
                                    </p:set>
                                    <p:animEffect transition="in" filter="fade">
                                      <p:cBhvr>
                                        <p:cTn id="51" dur="1000"/>
                                        <p:tgtEl>
                                          <p:spTgt spid="156"/>
                                        </p:tgtEl>
                                      </p:cBhvr>
                                    </p:animEffect>
                                  </p:childTnLst>
                                </p:cTn>
                              </p:par>
                            </p:childTnLst>
                          </p:cTn>
                        </p:par>
                        <p:par>
                          <p:cTn id="52" fill="hold">
                            <p:stCondLst>
                              <p:cond delay="7000"/>
                            </p:stCondLst>
                            <p:childTnLst>
                              <p:par>
                                <p:cTn id="53" presetID="22" presetClass="entr" presetSubtype="2" fill="hold" nodeType="afterEffect">
                                  <p:stCondLst>
                                    <p:cond delay="0"/>
                                  </p:stCondLst>
                                  <p:childTnLst>
                                    <p:set>
                                      <p:cBhvr>
                                        <p:cTn id="54" dur="1" fill="hold">
                                          <p:stCondLst>
                                            <p:cond delay="0"/>
                                          </p:stCondLst>
                                        </p:cTn>
                                        <p:tgtEl>
                                          <p:spTgt spid="429"/>
                                        </p:tgtEl>
                                        <p:attrNameLst>
                                          <p:attrName>style.visibility</p:attrName>
                                        </p:attrNameLst>
                                      </p:cBhvr>
                                      <p:to>
                                        <p:strVal val="visible"/>
                                      </p:to>
                                    </p:set>
                                    <p:animEffect transition="in" filter="wipe(right)">
                                      <p:cBhvr>
                                        <p:cTn id="55" dur="1000"/>
                                        <p:tgtEl>
                                          <p:spTgt spid="429"/>
                                        </p:tgtEl>
                                      </p:cBhvr>
                                    </p:animEffect>
                                  </p:childTnLst>
                                </p:cTn>
                              </p:par>
                              <p:par>
                                <p:cTn id="56" presetID="22" presetClass="entr" presetSubtype="8" fill="hold" nodeType="withEffect">
                                  <p:stCondLst>
                                    <p:cond delay="0"/>
                                  </p:stCondLst>
                                  <p:childTnLst>
                                    <p:set>
                                      <p:cBhvr>
                                        <p:cTn id="57" dur="1" fill="hold">
                                          <p:stCondLst>
                                            <p:cond delay="0"/>
                                          </p:stCondLst>
                                        </p:cTn>
                                        <p:tgtEl>
                                          <p:spTgt spid="437"/>
                                        </p:tgtEl>
                                        <p:attrNameLst>
                                          <p:attrName>style.visibility</p:attrName>
                                        </p:attrNameLst>
                                      </p:cBhvr>
                                      <p:to>
                                        <p:strVal val="visible"/>
                                      </p:to>
                                    </p:set>
                                    <p:animEffect transition="in" filter="wipe(left)">
                                      <p:cBhvr>
                                        <p:cTn id="58" dur="1000"/>
                                        <p:tgtEl>
                                          <p:spTgt spid="437"/>
                                        </p:tgtEl>
                                      </p:cBhvr>
                                    </p:animEffect>
                                  </p:childTnLst>
                                </p:cTn>
                              </p:par>
                            </p:childTnLst>
                          </p:cTn>
                        </p:par>
                        <p:par>
                          <p:cTn id="59" fill="hold">
                            <p:stCondLst>
                              <p:cond delay="8000"/>
                            </p:stCondLst>
                            <p:childTnLst>
                              <p:par>
                                <p:cTn id="60" presetID="22" presetClass="entr" presetSubtype="2" fill="hold" nodeType="afterEffect">
                                  <p:stCondLst>
                                    <p:cond delay="0"/>
                                  </p:stCondLst>
                                  <p:childTnLst>
                                    <p:set>
                                      <p:cBhvr>
                                        <p:cTn id="61" dur="1" fill="hold">
                                          <p:stCondLst>
                                            <p:cond delay="0"/>
                                          </p:stCondLst>
                                        </p:cTn>
                                        <p:tgtEl>
                                          <p:spTgt spid="433"/>
                                        </p:tgtEl>
                                        <p:attrNameLst>
                                          <p:attrName>style.visibility</p:attrName>
                                        </p:attrNameLst>
                                      </p:cBhvr>
                                      <p:to>
                                        <p:strVal val="visible"/>
                                      </p:to>
                                    </p:set>
                                    <p:animEffect transition="in" filter="wipe(right)">
                                      <p:cBhvr>
                                        <p:cTn id="62" dur="1000"/>
                                        <p:tgtEl>
                                          <p:spTgt spid="433"/>
                                        </p:tgtEl>
                                      </p:cBhvr>
                                    </p:animEffect>
                                  </p:childTnLst>
                                </p:cTn>
                              </p:par>
                              <p:par>
                                <p:cTn id="63" presetID="22" presetClass="entr" presetSubtype="8" fill="hold" nodeType="withEffect">
                                  <p:stCondLst>
                                    <p:cond delay="0"/>
                                  </p:stCondLst>
                                  <p:childTnLst>
                                    <p:set>
                                      <p:cBhvr>
                                        <p:cTn id="64" dur="1" fill="hold">
                                          <p:stCondLst>
                                            <p:cond delay="0"/>
                                          </p:stCondLst>
                                        </p:cTn>
                                        <p:tgtEl>
                                          <p:spTgt spid="441"/>
                                        </p:tgtEl>
                                        <p:attrNameLst>
                                          <p:attrName>style.visibility</p:attrName>
                                        </p:attrNameLst>
                                      </p:cBhvr>
                                      <p:to>
                                        <p:strVal val="visible"/>
                                      </p:to>
                                    </p:set>
                                    <p:animEffect transition="in" filter="wipe(left)">
                                      <p:cBhvr>
                                        <p:cTn id="65" dur="1000"/>
                                        <p:tgtEl>
                                          <p:spTgt spid="44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58"/>
                                        </p:tgtEl>
                                        <p:attrNameLst>
                                          <p:attrName>style.visibility</p:attrName>
                                        </p:attrNameLst>
                                      </p:cBhvr>
                                      <p:to>
                                        <p:strVal val="visible"/>
                                      </p:to>
                                    </p:set>
                                    <p:animEffect transition="in" filter="fade">
                                      <p:cBhvr>
                                        <p:cTn id="70" dur="1000"/>
                                        <p:tgtEl>
                                          <p:spTgt spid="158"/>
                                        </p:tgtEl>
                                      </p:cBhvr>
                                    </p:animEffect>
                                  </p:childTnLst>
                                </p:cTn>
                              </p:par>
                            </p:childTnLst>
                          </p:cTn>
                        </p:par>
                        <p:par>
                          <p:cTn id="71" fill="hold">
                            <p:stCondLst>
                              <p:cond delay="1000"/>
                            </p:stCondLst>
                            <p:childTnLst>
                              <p:par>
                                <p:cTn id="72" presetID="22" presetClass="entr" presetSubtype="2" fill="hold" nodeType="afterEffect">
                                  <p:stCondLst>
                                    <p:cond delay="0"/>
                                  </p:stCondLst>
                                  <p:childTnLst>
                                    <p:set>
                                      <p:cBhvr>
                                        <p:cTn id="73" dur="1" fill="hold">
                                          <p:stCondLst>
                                            <p:cond delay="0"/>
                                          </p:stCondLst>
                                        </p:cTn>
                                        <p:tgtEl>
                                          <p:spTgt spid="430"/>
                                        </p:tgtEl>
                                        <p:attrNameLst>
                                          <p:attrName>style.visibility</p:attrName>
                                        </p:attrNameLst>
                                      </p:cBhvr>
                                      <p:to>
                                        <p:strVal val="visible"/>
                                      </p:to>
                                    </p:set>
                                    <p:animEffect transition="in" filter="wipe(right)">
                                      <p:cBhvr>
                                        <p:cTn id="74" dur="1000"/>
                                        <p:tgtEl>
                                          <p:spTgt spid="430"/>
                                        </p:tgtEl>
                                      </p:cBhvr>
                                    </p:animEffect>
                                  </p:childTnLst>
                                </p:cTn>
                              </p:par>
                              <p:par>
                                <p:cTn id="75" presetID="22" presetClass="entr" presetSubtype="8" fill="hold" nodeType="withEffect">
                                  <p:stCondLst>
                                    <p:cond delay="0"/>
                                  </p:stCondLst>
                                  <p:childTnLst>
                                    <p:set>
                                      <p:cBhvr>
                                        <p:cTn id="76" dur="1" fill="hold">
                                          <p:stCondLst>
                                            <p:cond delay="0"/>
                                          </p:stCondLst>
                                        </p:cTn>
                                        <p:tgtEl>
                                          <p:spTgt spid="438"/>
                                        </p:tgtEl>
                                        <p:attrNameLst>
                                          <p:attrName>style.visibility</p:attrName>
                                        </p:attrNameLst>
                                      </p:cBhvr>
                                      <p:to>
                                        <p:strVal val="visible"/>
                                      </p:to>
                                    </p:set>
                                    <p:animEffect transition="in" filter="wipe(left)">
                                      <p:cBhvr>
                                        <p:cTn id="77" dur="1000"/>
                                        <p:tgtEl>
                                          <p:spTgt spid="438"/>
                                        </p:tgtEl>
                                      </p:cBhvr>
                                    </p:animEffect>
                                  </p:childTnLst>
                                </p:cTn>
                              </p:par>
                            </p:childTnLst>
                          </p:cTn>
                        </p:par>
                        <p:par>
                          <p:cTn id="78" fill="hold">
                            <p:stCondLst>
                              <p:cond delay="2000"/>
                            </p:stCondLst>
                            <p:childTnLst>
                              <p:par>
                                <p:cTn id="79" presetID="22" presetClass="entr" presetSubtype="2" fill="hold" nodeType="afterEffect">
                                  <p:stCondLst>
                                    <p:cond delay="0"/>
                                  </p:stCondLst>
                                  <p:childTnLst>
                                    <p:set>
                                      <p:cBhvr>
                                        <p:cTn id="80" dur="1" fill="hold">
                                          <p:stCondLst>
                                            <p:cond delay="0"/>
                                          </p:stCondLst>
                                        </p:cTn>
                                        <p:tgtEl>
                                          <p:spTgt spid="434"/>
                                        </p:tgtEl>
                                        <p:attrNameLst>
                                          <p:attrName>style.visibility</p:attrName>
                                        </p:attrNameLst>
                                      </p:cBhvr>
                                      <p:to>
                                        <p:strVal val="visible"/>
                                      </p:to>
                                    </p:set>
                                    <p:animEffect transition="in" filter="wipe(right)">
                                      <p:cBhvr>
                                        <p:cTn id="81" dur="1000"/>
                                        <p:tgtEl>
                                          <p:spTgt spid="434"/>
                                        </p:tgtEl>
                                      </p:cBhvr>
                                    </p:animEffect>
                                  </p:childTnLst>
                                </p:cTn>
                              </p:par>
                              <p:par>
                                <p:cTn id="82" presetID="22" presetClass="entr" presetSubtype="8" fill="hold" nodeType="withEffect">
                                  <p:stCondLst>
                                    <p:cond delay="0"/>
                                  </p:stCondLst>
                                  <p:childTnLst>
                                    <p:set>
                                      <p:cBhvr>
                                        <p:cTn id="83" dur="1" fill="hold">
                                          <p:stCondLst>
                                            <p:cond delay="0"/>
                                          </p:stCondLst>
                                        </p:cTn>
                                        <p:tgtEl>
                                          <p:spTgt spid="442"/>
                                        </p:tgtEl>
                                        <p:attrNameLst>
                                          <p:attrName>style.visibility</p:attrName>
                                        </p:attrNameLst>
                                      </p:cBhvr>
                                      <p:to>
                                        <p:strVal val="visible"/>
                                      </p:to>
                                    </p:set>
                                    <p:animEffect transition="in" filter="wipe(left)">
                                      <p:cBhvr>
                                        <p:cTn id="84" dur="1000"/>
                                        <p:tgtEl>
                                          <p:spTgt spid="44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57"/>
                                        </p:tgtEl>
                                        <p:attrNameLst>
                                          <p:attrName>style.visibility</p:attrName>
                                        </p:attrNameLst>
                                      </p:cBhvr>
                                      <p:to>
                                        <p:strVal val="visible"/>
                                      </p:to>
                                    </p:set>
                                    <p:animEffect transition="in" filter="fade">
                                      <p:cBhvr>
                                        <p:cTn id="89" dur="1000"/>
                                        <p:tgtEl>
                                          <p:spTgt spid="157"/>
                                        </p:tgtEl>
                                      </p:cBhvr>
                                    </p:animEffect>
                                  </p:childTnLst>
                                </p:cTn>
                              </p:par>
                            </p:childTnLst>
                          </p:cTn>
                        </p:par>
                        <p:par>
                          <p:cTn id="90" fill="hold">
                            <p:stCondLst>
                              <p:cond delay="1000"/>
                            </p:stCondLst>
                            <p:childTnLst>
                              <p:par>
                                <p:cTn id="91" presetID="22" presetClass="entr" presetSubtype="2" fill="hold" nodeType="afterEffect">
                                  <p:stCondLst>
                                    <p:cond delay="0"/>
                                  </p:stCondLst>
                                  <p:childTnLst>
                                    <p:set>
                                      <p:cBhvr>
                                        <p:cTn id="92" dur="1" fill="hold">
                                          <p:stCondLst>
                                            <p:cond delay="0"/>
                                          </p:stCondLst>
                                        </p:cTn>
                                        <p:tgtEl>
                                          <p:spTgt spid="431"/>
                                        </p:tgtEl>
                                        <p:attrNameLst>
                                          <p:attrName>style.visibility</p:attrName>
                                        </p:attrNameLst>
                                      </p:cBhvr>
                                      <p:to>
                                        <p:strVal val="visible"/>
                                      </p:to>
                                    </p:set>
                                    <p:animEffect transition="in" filter="wipe(right)">
                                      <p:cBhvr>
                                        <p:cTn id="93" dur="1000"/>
                                        <p:tgtEl>
                                          <p:spTgt spid="431"/>
                                        </p:tgtEl>
                                      </p:cBhvr>
                                    </p:animEffect>
                                  </p:childTnLst>
                                </p:cTn>
                              </p:par>
                              <p:par>
                                <p:cTn id="94" presetID="22" presetClass="entr" presetSubtype="8" fill="hold" nodeType="withEffect">
                                  <p:stCondLst>
                                    <p:cond delay="0"/>
                                  </p:stCondLst>
                                  <p:childTnLst>
                                    <p:set>
                                      <p:cBhvr>
                                        <p:cTn id="95" dur="1" fill="hold">
                                          <p:stCondLst>
                                            <p:cond delay="0"/>
                                          </p:stCondLst>
                                        </p:cTn>
                                        <p:tgtEl>
                                          <p:spTgt spid="439"/>
                                        </p:tgtEl>
                                        <p:attrNameLst>
                                          <p:attrName>style.visibility</p:attrName>
                                        </p:attrNameLst>
                                      </p:cBhvr>
                                      <p:to>
                                        <p:strVal val="visible"/>
                                      </p:to>
                                    </p:set>
                                    <p:animEffect transition="in" filter="wipe(left)">
                                      <p:cBhvr>
                                        <p:cTn id="96" dur="1000"/>
                                        <p:tgtEl>
                                          <p:spTgt spid="439"/>
                                        </p:tgtEl>
                                      </p:cBhvr>
                                    </p:animEffect>
                                  </p:childTnLst>
                                </p:cTn>
                              </p:par>
                            </p:childTnLst>
                          </p:cTn>
                        </p:par>
                        <p:par>
                          <p:cTn id="97" fill="hold">
                            <p:stCondLst>
                              <p:cond delay="2000"/>
                            </p:stCondLst>
                            <p:childTnLst>
                              <p:par>
                                <p:cTn id="98" presetID="22" presetClass="entr" presetSubtype="2" fill="hold" nodeType="afterEffect">
                                  <p:stCondLst>
                                    <p:cond delay="0"/>
                                  </p:stCondLst>
                                  <p:childTnLst>
                                    <p:set>
                                      <p:cBhvr>
                                        <p:cTn id="99" dur="1" fill="hold">
                                          <p:stCondLst>
                                            <p:cond delay="0"/>
                                          </p:stCondLst>
                                        </p:cTn>
                                        <p:tgtEl>
                                          <p:spTgt spid="435"/>
                                        </p:tgtEl>
                                        <p:attrNameLst>
                                          <p:attrName>style.visibility</p:attrName>
                                        </p:attrNameLst>
                                      </p:cBhvr>
                                      <p:to>
                                        <p:strVal val="visible"/>
                                      </p:to>
                                    </p:set>
                                    <p:animEffect transition="in" filter="wipe(right)">
                                      <p:cBhvr>
                                        <p:cTn id="100" dur="1000"/>
                                        <p:tgtEl>
                                          <p:spTgt spid="435"/>
                                        </p:tgtEl>
                                      </p:cBhvr>
                                    </p:animEffect>
                                  </p:childTnLst>
                                </p:cTn>
                              </p:par>
                              <p:par>
                                <p:cTn id="101" presetID="22" presetClass="entr" presetSubtype="8" fill="hold" nodeType="withEffect">
                                  <p:stCondLst>
                                    <p:cond delay="0"/>
                                  </p:stCondLst>
                                  <p:childTnLst>
                                    <p:set>
                                      <p:cBhvr>
                                        <p:cTn id="102" dur="1" fill="hold">
                                          <p:stCondLst>
                                            <p:cond delay="0"/>
                                          </p:stCondLst>
                                        </p:cTn>
                                        <p:tgtEl>
                                          <p:spTgt spid="443"/>
                                        </p:tgtEl>
                                        <p:attrNameLst>
                                          <p:attrName>style.visibility</p:attrName>
                                        </p:attrNameLst>
                                      </p:cBhvr>
                                      <p:to>
                                        <p:strVal val="visible"/>
                                      </p:to>
                                    </p:set>
                                    <p:animEffect transition="in" filter="wipe(left)">
                                      <p:cBhvr>
                                        <p:cTn id="103" dur="10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56" grpId="0"/>
      <p:bldP spid="157" grpId="0"/>
      <p:bldP spid="15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3C15234-E482-47D7-913F-9619917B7519}"/>
              </a:ext>
            </a:extLst>
          </p:cNvPr>
          <p:cNvGrpSpPr/>
          <p:nvPr/>
        </p:nvGrpSpPr>
        <p:grpSpPr>
          <a:xfrm>
            <a:off x="4212000" y="6470018"/>
            <a:ext cx="3768001" cy="369332"/>
            <a:chOff x="2783270" y="6358258"/>
            <a:chExt cx="3768001" cy="369332"/>
          </a:xfrm>
        </p:grpSpPr>
        <p:sp>
          <p:nvSpPr>
            <p:cNvPr id="7" name="TextBox 6">
              <a:extLst>
                <a:ext uri="{FF2B5EF4-FFF2-40B4-BE49-F238E27FC236}">
                  <a16:creationId xmlns:a16="http://schemas.microsoft.com/office/drawing/2014/main" id="{C6DF6605-A8A7-4C71-8FB6-58BB5CFA9606}"/>
                </a:ext>
              </a:extLst>
            </p:cNvPr>
            <p:cNvSpPr txBox="1"/>
            <p:nvPr/>
          </p:nvSpPr>
          <p:spPr>
            <a:xfrm>
              <a:off x="3080519" y="6358258"/>
              <a:ext cx="3470752" cy="369332"/>
            </a:xfrm>
            <a:prstGeom prst="rect">
              <a:avLst/>
            </a:prstGeom>
            <a:noFill/>
          </p:spPr>
          <p:txBody>
            <a:bodyPr wrap="square" lIns="0" tIns="0" rIns="0" bIns="0" rtlCol="0">
              <a:spAutoFit/>
            </a:bodyPr>
            <a:lstStyle/>
            <a:p>
              <a:r>
                <a:rPr lang="en-US" sz="800" dirty="0">
                  <a:solidFill>
                    <a:schemeClr val="tx2"/>
                  </a:solidFill>
                  <a:ea typeface="Lato Medium" panose="020F0502020204030203" pitchFamily="34" charset="0"/>
                  <a:cs typeface="Lato Medium" panose="020F0502020204030203" pitchFamily="34" charset="0"/>
                </a:rPr>
                <a:t>Source:  The Canadian Podcast Listener 2018</a:t>
              </a:r>
            </a:p>
            <a:p>
              <a:r>
                <a:rPr lang="en-CA" sz="800" dirty="0">
                  <a:solidFill>
                    <a:schemeClr val="tx2"/>
                  </a:solidFill>
                  <a:ea typeface="Lato Medium" panose="020F0502020204030203" pitchFamily="34" charset="0"/>
                  <a:cs typeface="Lato Medium" panose="020F0502020204030203" pitchFamily="34" charset="0"/>
                </a:rPr>
                <a:t>Please list up to 10 podcasts you remember listening to in the past month.</a:t>
              </a:r>
            </a:p>
            <a:p>
              <a:r>
                <a:rPr lang="en-US" sz="800" dirty="0">
                  <a:solidFill>
                    <a:schemeClr val="tx2"/>
                  </a:solidFill>
                  <a:ea typeface="Lato Medium" panose="020F0502020204030203" pitchFamily="34" charset="0"/>
                  <a:cs typeface="Lato Medium" panose="020F0502020204030203" pitchFamily="34" charset="0"/>
                </a:rPr>
                <a:t>Base: Monthly podcast listeners, aged 18+ (n=1,534)  </a:t>
              </a:r>
            </a:p>
          </p:txBody>
        </p:sp>
        <p:pic>
          <p:nvPicPr>
            <p:cNvPr id="8" name="Picture 7" descr="Podcast_Icon_V4_Black.png">
              <a:extLst>
                <a:ext uri="{FF2B5EF4-FFF2-40B4-BE49-F238E27FC236}">
                  <a16:creationId xmlns:a16="http://schemas.microsoft.com/office/drawing/2014/main" id="{9F2466CE-70C8-46D3-948C-23D2AD0E67E8}"/>
                </a:ext>
              </a:extLst>
            </p:cNvPr>
            <p:cNvPicPr>
              <a:picLocks noChangeAspect="1"/>
            </p:cNvPicPr>
            <p:nvPr/>
          </p:nvPicPr>
          <p:blipFill>
            <a:blip r:embed="rId3"/>
            <a:stretch>
              <a:fillRect/>
            </a:stretch>
          </p:blipFill>
          <p:spPr>
            <a:xfrm>
              <a:off x="2783270" y="6434417"/>
              <a:ext cx="199881" cy="217014"/>
            </a:xfrm>
            <a:prstGeom prst="rect">
              <a:avLst/>
            </a:prstGeom>
          </p:spPr>
        </p:pic>
      </p:grpSp>
      <p:sp>
        <p:nvSpPr>
          <p:cNvPr id="9" name="TextBox 8">
            <a:extLst>
              <a:ext uri="{FF2B5EF4-FFF2-40B4-BE49-F238E27FC236}">
                <a16:creationId xmlns:a16="http://schemas.microsoft.com/office/drawing/2014/main" id="{F6540767-29CB-444A-8745-C5C32C30540B}"/>
              </a:ext>
            </a:extLst>
          </p:cNvPr>
          <p:cNvSpPr txBox="1"/>
          <p:nvPr/>
        </p:nvSpPr>
        <p:spPr>
          <a:xfrm>
            <a:off x="3550307" y="431503"/>
            <a:ext cx="5091458"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The Podcast “Long Tail”.</a:t>
            </a:r>
          </a:p>
        </p:txBody>
      </p:sp>
      <p:grpSp>
        <p:nvGrpSpPr>
          <p:cNvPr id="65" name="Group 64">
            <a:extLst>
              <a:ext uri="{FF2B5EF4-FFF2-40B4-BE49-F238E27FC236}">
                <a16:creationId xmlns:a16="http://schemas.microsoft.com/office/drawing/2014/main" id="{290F678B-8383-4947-BB12-BEA446CCC276}"/>
              </a:ext>
            </a:extLst>
          </p:cNvPr>
          <p:cNvGrpSpPr/>
          <p:nvPr/>
        </p:nvGrpSpPr>
        <p:grpSpPr>
          <a:xfrm>
            <a:off x="432275" y="2289758"/>
            <a:ext cx="10532904" cy="2525654"/>
            <a:chOff x="432275" y="2289758"/>
            <a:chExt cx="10532904" cy="2525654"/>
          </a:xfrm>
        </p:grpSpPr>
        <p:grpSp>
          <p:nvGrpSpPr>
            <p:cNvPr id="63" name="Group 62">
              <a:extLst>
                <a:ext uri="{FF2B5EF4-FFF2-40B4-BE49-F238E27FC236}">
                  <a16:creationId xmlns:a16="http://schemas.microsoft.com/office/drawing/2014/main" id="{69FFDFF9-EEE8-4086-8B1B-86B72C16BC14}"/>
                </a:ext>
              </a:extLst>
            </p:cNvPr>
            <p:cNvGrpSpPr/>
            <p:nvPr/>
          </p:nvGrpSpPr>
          <p:grpSpPr>
            <a:xfrm>
              <a:off x="432275" y="2289758"/>
              <a:ext cx="1650524" cy="2525654"/>
              <a:chOff x="432275" y="2289758"/>
              <a:chExt cx="1650524" cy="2525654"/>
            </a:xfrm>
          </p:grpSpPr>
          <p:sp>
            <p:nvSpPr>
              <p:cNvPr id="2" name="TextBox 1">
                <a:extLst>
                  <a:ext uri="{FF2B5EF4-FFF2-40B4-BE49-F238E27FC236}">
                    <a16:creationId xmlns:a16="http://schemas.microsoft.com/office/drawing/2014/main" id="{B223209B-C7F8-4CF3-9E3E-8239191D62FF}"/>
                  </a:ext>
                </a:extLst>
              </p:cNvPr>
              <p:cNvSpPr txBox="1"/>
              <p:nvPr/>
            </p:nvSpPr>
            <p:spPr>
              <a:xfrm>
                <a:off x="432275" y="3129696"/>
                <a:ext cx="1198386" cy="738664"/>
              </a:xfrm>
              <a:prstGeom prst="rect">
                <a:avLst/>
              </a:prstGeom>
              <a:noFill/>
            </p:spPr>
            <p:txBody>
              <a:bodyPr wrap="square" lIns="0" tIns="0" rIns="0" bIns="0" rtlCol="0">
                <a:spAutoFit/>
              </a:bodyPr>
              <a:lstStyle/>
              <a:p>
                <a:pPr algn="r"/>
                <a:r>
                  <a:rPr lang="en-US" sz="1600" dirty="0">
                    <a:solidFill>
                      <a:srgbClr val="B92508"/>
                    </a:solidFill>
                    <a:ea typeface="Lato Medium" panose="020F0502020204030203" pitchFamily="34" charset="0"/>
                    <a:cs typeface="Lato Medium" panose="020F0502020204030203" pitchFamily="34" charset="0"/>
                  </a:rPr>
                  <a:t>% listening</a:t>
                </a:r>
              </a:p>
              <a:p>
                <a:pPr algn="r"/>
                <a:r>
                  <a:rPr lang="en-US" sz="1600" dirty="0">
                    <a:solidFill>
                      <a:srgbClr val="B92508"/>
                    </a:solidFill>
                    <a:ea typeface="Lato Medium" panose="020F0502020204030203" pitchFamily="34" charset="0"/>
                    <a:cs typeface="Lato Medium" panose="020F0502020204030203" pitchFamily="34" charset="0"/>
                  </a:rPr>
                  <a:t> to a podcast </a:t>
                </a:r>
              </a:p>
              <a:p>
                <a:pPr algn="r"/>
                <a:r>
                  <a:rPr lang="en-US" sz="1600" dirty="0">
                    <a:solidFill>
                      <a:srgbClr val="B92508"/>
                    </a:solidFill>
                    <a:ea typeface="Lato Medium" panose="020F0502020204030203" pitchFamily="34" charset="0"/>
                    <a:cs typeface="Lato Medium" panose="020F0502020204030203" pitchFamily="34" charset="0"/>
                  </a:rPr>
                  <a:t>monthly</a:t>
                </a:r>
              </a:p>
            </p:txBody>
          </p:sp>
          <p:cxnSp>
            <p:nvCxnSpPr>
              <p:cNvPr id="5" name="Straight Connector 4">
                <a:extLst>
                  <a:ext uri="{FF2B5EF4-FFF2-40B4-BE49-F238E27FC236}">
                    <a16:creationId xmlns:a16="http://schemas.microsoft.com/office/drawing/2014/main" id="{3DD0AD6E-FEAE-4CF3-9A7D-03D08D1EBD74}"/>
                  </a:ext>
                </a:extLst>
              </p:cNvPr>
              <p:cNvCxnSpPr/>
              <p:nvPr/>
            </p:nvCxnSpPr>
            <p:spPr>
              <a:xfrm>
                <a:off x="2077720" y="2382092"/>
                <a:ext cx="0" cy="2428240"/>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10BA5263-7A1E-450B-8621-ED675F5EC0D0}"/>
                  </a:ext>
                </a:extLst>
              </p:cNvPr>
              <p:cNvGrpSpPr/>
              <p:nvPr/>
            </p:nvGrpSpPr>
            <p:grpSpPr>
              <a:xfrm>
                <a:off x="1932939" y="2382092"/>
                <a:ext cx="149860" cy="2433320"/>
                <a:chOff x="3444240" y="2783840"/>
                <a:chExt cx="375920" cy="1219200"/>
              </a:xfrm>
            </p:grpSpPr>
            <p:cxnSp>
              <p:nvCxnSpPr>
                <p:cNvPr id="11" name="Straight Connector 10">
                  <a:extLst>
                    <a:ext uri="{FF2B5EF4-FFF2-40B4-BE49-F238E27FC236}">
                      <a16:creationId xmlns:a16="http://schemas.microsoft.com/office/drawing/2014/main" id="{2C780FD3-9561-40BF-84A9-E9183CE554F7}"/>
                    </a:ext>
                  </a:extLst>
                </p:cNvPr>
                <p:cNvCxnSpPr/>
                <p:nvPr/>
              </p:nvCxnSpPr>
              <p:spPr>
                <a:xfrm>
                  <a:off x="3444240" y="4003040"/>
                  <a:ext cx="375920" cy="0"/>
                </a:xfrm>
                <a:prstGeom prst="line">
                  <a:avLst/>
                </a:prstGeom>
                <a:ln w="3175">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E9490D-E34B-4E70-A2FE-DEFF0AE8B0C0}"/>
                    </a:ext>
                  </a:extLst>
                </p:cNvPr>
                <p:cNvCxnSpPr/>
                <p:nvPr/>
              </p:nvCxnSpPr>
              <p:spPr>
                <a:xfrm>
                  <a:off x="3444240" y="3799840"/>
                  <a:ext cx="375920" cy="0"/>
                </a:xfrm>
                <a:prstGeom prst="line">
                  <a:avLst/>
                </a:prstGeom>
                <a:ln w="3175">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EF0981F-7676-4B42-A20A-E5257682B5E5}"/>
                    </a:ext>
                  </a:extLst>
                </p:cNvPr>
                <p:cNvCxnSpPr/>
                <p:nvPr/>
              </p:nvCxnSpPr>
              <p:spPr>
                <a:xfrm>
                  <a:off x="3444240" y="3596640"/>
                  <a:ext cx="375920" cy="0"/>
                </a:xfrm>
                <a:prstGeom prst="line">
                  <a:avLst/>
                </a:prstGeom>
                <a:ln w="3175">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10B3D2-C7E0-45B2-9C1D-C1C5564D25A9}"/>
                    </a:ext>
                  </a:extLst>
                </p:cNvPr>
                <p:cNvCxnSpPr/>
                <p:nvPr/>
              </p:nvCxnSpPr>
              <p:spPr>
                <a:xfrm>
                  <a:off x="3444240" y="3393440"/>
                  <a:ext cx="375920" cy="0"/>
                </a:xfrm>
                <a:prstGeom prst="line">
                  <a:avLst/>
                </a:prstGeom>
                <a:ln w="3175">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0C4B3C2-4B3E-4AB5-9569-7C4139B1A46B}"/>
                    </a:ext>
                  </a:extLst>
                </p:cNvPr>
                <p:cNvCxnSpPr/>
                <p:nvPr/>
              </p:nvCxnSpPr>
              <p:spPr>
                <a:xfrm>
                  <a:off x="3444240" y="3190240"/>
                  <a:ext cx="375920" cy="0"/>
                </a:xfrm>
                <a:prstGeom prst="line">
                  <a:avLst/>
                </a:prstGeom>
                <a:ln w="3175">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2EBC28-D6A7-4505-BFBE-A831D5ED56AD}"/>
                    </a:ext>
                  </a:extLst>
                </p:cNvPr>
                <p:cNvCxnSpPr/>
                <p:nvPr/>
              </p:nvCxnSpPr>
              <p:spPr>
                <a:xfrm>
                  <a:off x="3444240" y="2987040"/>
                  <a:ext cx="375920" cy="0"/>
                </a:xfrm>
                <a:prstGeom prst="line">
                  <a:avLst/>
                </a:prstGeom>
                <a:ln w="3175">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24DA938-E3D0-48EF-B3A8-8035E98596EC}"/>
                    </a:ext>
                  </a:extLst>
                </p:cNvPr>
                <p:cNvCxnSpPr/>
                <p:nvPr/>
              </p:nvCxnSpPr>
              <p:spPr>
                <a:xfrm>
                  <a:off x="3444240" y="2783840"/>
                  <a:ext cx="375920" cy="0"/>
                </a:xfrm>
                <a:prstGeom prst="line">
                  <a:avLst/>
                </a:prstGeom>
                <a:ln w="3175">
                  <a:solidFill>
                    <a:srgbClr val="F65636"/>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C1E7BA13-525D-4512-B6D1-DCBADE6218DD}"/>
                  </a:ext>
                </a:extLst>
              </p:cNvPr>
              <p:cNvSpPr txBox="1"/>
              <p:nvPr/>
            </p:nvSpPr>
            <p:spPr>
              <a:xfrm>
                <a:off x="1412203" y="4317525"/>
                <a:ext cx="436916" cy="184666"/>
              </a:xfrm>
              <a:prstGeom prst="rect">
                <a:avLst/>
              </a:prstGeom>
              <a:noFill/>
            </p:spPr>
            <p:txBody>
              <a:bodyPr wrap="square" lIns="0" tIns="0" rIns="0" bIns="0" rtlCol="0">
                <a:spAutoFit/>
              </a:bodyPr>
              <a:lstStyle/>
              <a:p>
                <a:pPr algn="r"/>
                <a:r>
                  <a:rPr lang="en-US" sz="1200" dirty="0">
                    <a:solidFill>
                      <a:srgbClr val="B92508"/>
                    </a:solidFill>
                    <a:ea typeface="Lato Medium" panose="020F0502020204030203" pitchFamily="34" charset="0"/>
                    <a:cs typeface="Lato Medium" panose="020F0502020204030203" pitchFamily="34" charset="0"/>
                  </a:rPr>
                  <a:t>1%</a:t>
                </a:r>
              </a:p>
            </p:txBody>
          </p:sp>
          <p:sp>
            <p:nvSpPr>
              <p:cNvPr id="23" name="TextBox 22">
                <a:extLst>
                  <a:ext uri="{FF2B5EF4-FFF2-40B4-BE49-F238E27FC236}">
                    <a16:creationId xmlns:a16="http://schemas.microsoft.com/office/drawing/2014/main" id="{11ECD6C7-8BB5-422A-87C3-1635F68CB1E5}"/>
                  </a:ext>
                </a:extLst>
              </p:cNvPr>
              <p:cNvSpPr txBox="1"/>
              <p:nvPr/>
            </p:nvSpPr>
            <p:spPr>
              <a:xfrm>
                <a:off x="1412203" y="2289758"/>
                <a:ext cx="436916" cy="184666"/>
              </a:xfrm>
              <a:prstGeom prst="rect">
                <a:avLst/>
              </a:prstGeom>
              <a:noFill/>
            </p:spPr>
            <p:txBody>
              <a:bodyPr wrap="square" lIns="0" tIns="0" rIns="0" bIns="0" rtlCol="0">
                <a:spAutoFit/>
              </a:bodyPr>
              <a:lstStyle/>
              <a:p>
                <a:pPr algn="r"/>
                <a:r>
                  <a:rPr lang="en-US" sz="1200" dirty="0">
                    <a:solidFill>
                      <a:srgbClr val="B92508"/>
                    </a:solidFill>
                    <a:ea typeface="Lato Medium" panose="020F0502020204030203" pitchFamily="34" charset="0"/>
                    <a:cs typeface="Lato Medium" panose="020F0502020204030203" pitchFamily="34" charset="0"/>
                  </a:rPr>
                  <a:t>6%</a:t>
                </a:r>
              </a:p>
            </p:txBody>
          </p:sp>
        </p:grpSp>
        <p:grpSp>
          <p:nvGrpSpPr>
            <p:cNvPr id="24" name="Group 23">
              <a:extLst>
                <a:ext uri="{FF2B5EF4-FFF2-40B4-BE49-F238E27FC236}">
                  <a16:creationId xmlns:a16="http://schemas.microsoft.com/office/drawing/2014/main" id="{39850942-E31E-4F60-B32A-B9AA0A84F538}"/>
                </a:ext>
              </a:extLst>
            </p:cNvPr>
            <p:cNvGrpSpPr/>
            <p:nvPr/>
          </p:nvGrpSpPr>
          <p:grpSpPr>
            <a:xfrm>
              <a:off x="2161541" y="2382092"/>
              <a:ext cx="8803638" cy="2433320"/>
              <a:chOff x="3444240" y="2783840"/>
              <a:chExt cx="375920" cy="1219200"/>
            </a:xfrm>
          </p:grpSpPr>
          <p:cxnSp>
            <p:nvCxnSpPr>
              <p:cNvPr id="25" name="Straight Connector 24">
                <a:extLst>
                  <a:ext uri="{FF2B5EF4-FFF2-40B4-BE49-F238E27FC236}">
                    <a16:creationId xmlns:a16="http://schemas.microsoft.com/office/drawing/2014/main" id="{9F88AB1C-84BB-4D30-B13A-899ECA74777C}"/>
                  </a:ext>
                </a:extLst>
              </p:cNvPr>
              <p:cNvCxnSpPr/>
              <p:nvPr/>
            </p:nvCxnSpPr>
            <p:spPr>
              <a:xfrm>
                <a:off x="3444240" y="4003040"/>
                <a:ext cx="375920" cy="0"/>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FF7069E-4BAF-4DAD-A977-E6657CE15354}"/>
                  </a:ext>
                </a:extLst>
              </p:cNvPr>
              <p:cNvCxnSpPr/>
              <p:nvPr/>
            </p:nvCxnSpPr>
            <p:spPr>
              <a:xfrm>
                <a:off x="3444240" y="3799840"/>
                <a:ext cx="37592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F56B95B-F04B-41D6-B302-4D88AA20D126}"/>
                  </a:ext>
                </a:extLst>
              </p:cNvPr>
              <p:cNvCxnSpPr/>
              <p:nvPr/>
            </p:nvCxnSpPr>
            <p:spPr>
              <a:xfrm>
                <a:off x="3444240" y="3596640"/>
                <a:ext cx="37592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470494-AD7C-4A2E-A3D2-9100A46AD20D}"/>
                  </a:ext>
                </a:extLst>
              </p:cNvPr>
              <p:cNvCxnSpPr/>
              <p:nvPr/>
            </p:nvCxnSpPr>
            <p:spPr>
              <a:xfrm>
                <a:off x="3444240" y="3393440"/>
                <a:ext cx="37592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EC5DF4F-B67D-43D2-8443-1EB0EA44FDDE}"/>
                  </a:ext>
                </a:extLst>
              </p:cNvPr>
              <p:cNvCxnSpPr/>
              <p:nvPr/>
            </p:nvCxnSpPr>
            <p:spPr>
              <a:xfrm>
                <a:off x="3444240" y="3190240"/>
                <a:ext cx="37592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655BBEF-A308-49F7-A834-57D29F87BC80}"/>
                  </a:ext>
                </a:extLst>
              </p:cNvPr>
              <p:cNvCxnSpPr/>
              <p:nvPr/>
            </p:nvCxnSpPr>
            <p:spPr>
              <a:xfrm>
                <a:off x="3444240" y="2987040"/>
                <a:ext cx="37592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D7F50D0-DE29-41FC-9C0C-F3B1DAFED677}"/>
                  </a:ext>
                </a:extLst>
              </p:cNvPr>
              <p:cNvCxnSpPr/>
              <p:nvPr/>
            </p:nvCxnSpPr>
            <p:spPr>
              <a:xfrm>
                <a:off x="3444240" y="2783840"/>
                <a:ext cx="37592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64" name="Group 63">
            <a:extLst>
              <a:ext uri="{FF2B5EF4-FFF2-40B4-BE49-F238E27FC236}">
                <a16:creationId xmlns:a16="http://schemas.microsoft.com/office/drawing/2014/main" id="{28AE0DA5-5B8B-446C-A3B4-6A3CCA1E519E}"/>
              </a:ext>
            </a:extLst>
          </p:cNvPr>
          <p:cNvGrpSpPr/>
          <p:nvPr/>
        </p:nvGrpSpPr>
        <p:grpSpPr>
          <a:xfrm>
            <a:off x="2156461" y="4821907"/>
            <a:ext cx="8808717" cy="606247"/>
            <a:chOff x="2156461" y="4821907"/>
            <a:chExt cx="8808717" cy="606247"/>
          </a:xfrm>
        </p:grpSpPr>
        <p:sp>
          <p:nvSpPr>
            <p:cNvPr id="32" name="TextBox 31">
              <a:extLst>
                <a:ext uri="{FF2B5EF4-FFF2-40B4-BE49-F238E27FC236}">
                  <a16:creationId xmlns:a16="http://schemas.microsoft.com/office/drawing/2014/main" id="{D2661A77-7465-44A3-ABD8-1F2A594DCF6F}"/>
                </a:ext>
              </a:extLst>
            </p:cNvPr>
            <p:cNvSpPr txBox="1"/>
            <p:nvPr/>
          </p:nvSpPr>
          <p:spPr>
            <a:xfrm>
              <a:off x="5423136" y="5181932"/>
              <a:ext cx="2280448" cy="246222"/>
            </a:xfrm>
            <a:prstGeom prst="rect">
              <a:avLst/>
            </a:prstGeom>
            <a:noFill/>
          </p:spPr>
          <p:txBody>
            <a:bodyPr wrap="square" lIns="0" tIns="0" rIns="0" bIns="0" rtlCol="0">
              <a:spAutoFit/>
            </a:bodyPr>
            <a:lstStyle/>
            <a:p>
              <a:pPr algn="ctr"/>
              <a:r>
                <a:rPr lang="en-US" sz="1600" dirty="0">
                  <a:solidFill>
                    <a:srgbClr val="B92508"/>
                  </a:solidFill>
                  <a:ea typeface="Lato Medium" panose="020F0502020204030203" pitchFamily="34" charset="0"/>
                  <a:cs typeface="Lato Medium" panose="020F0502020204030203" pitchFamily="34" charset="0"/>
                </a:rPr>
                <a:t>Number of Podcasts</a:t>
              </a:r>
            </a:p>
          </p:txBody>
        </p:sp>
        <p:grpSp>
          <p:nvGrpSpPr>
            <p:cNvPr id="55" name="Group 54">
              <a:extLst>
                <a:ext uri="{FF2B5EF4-FFF2-40B4-BE49-F238E27FC236}">
                  <a16:creationId xmlns:a16="http://schemas.microsoft.com/office/drawing/2014/main" id="{A2B45F19-9463-4745-872D-FC8851216256}"/>
                </a:ext>
              </a:extLst>
            </p:cNvPr>
            <p:cNvGrpSpPr/>
            <p:nvPr/>
          </p:nvGrpSpPr>
          <p:grpSpPr>
            <a:xfrm>
              <a:off x="2156461" y="4821907"/>
              <a:ext cx="8808717" cy="80756"/>
              <a:chOff x="2905760" y="2204720"/>
              <a:chExt cx="3048000" cy="213360"/>
            </a:xfrm>
          </p:grpSpPr>
          <p:cxnSp>
            <p:nvCxnSpPr>
              <p:cNvPr id="34" name="Straight Connector 33">
                <a:extLst>
                  <a:ext uri="{FF2B5EF4-FFF2-40B4-BE49-F238E27FC236}">
                    <a16:creationId xmlns:a16="http://schemas.microsoft.com/office/drawing/2014/main" id="{4E4C7DBA-C341-49E2-89B3-99D80877F3A6}"/>
                  </a:ext>
                </a:extLst>
              </p:cNvPr>
              <p:cNvCxnSpPr/>
              <p:nvPr/>
            </p:nvCxnSpPr>
            <p:spPr>
              <a:xfrm>
                <a:off x="2905760" y="2204720"/>
                <a:ext cx="0" cy="213360"/>
              </a:xfrm>
              <a:prstGeom prst="line">
                <a:avLst/>
              </a:prstGeom>
              <a:ln w="19050">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6EAE4F0-F312-4259-8031-E734653B480E}"/>
                  </a:ext>
                </a:extLst>
              </p:cNvPr>
              <p:cNvCxnSpPr/>
              <p:nvPr/>
            </p:nvCxnSpPr>
            <p:spPr>
              <a:xfrm>
                <a:off x="30581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33781C4-23B4-4ECB-8341-368A58A1C7BC}"/>
                  </a:ext>
                </a:extLst>
              </p:cNvPr>
              <p:cNvCxnSpPr/>
              <p:nvPr/>
            </p:nvCxnSpPr>
            <p:spPr>
              <a:xfrm>
                <a:off x="32105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7C880B8-A026-492D-AB9A-20FC3DC66BFD}"/>
                  </a:ext>
                </a:extLst>
              </p:cNvPr>
              <p:cNvCxnSpPr/>
              <p:nvPr/>
            </p:nvCxnSpPr>
            <p:spPr>
              <a:xfrm>
                <a:off x="33629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C492831-63DA-459E-959A-3CE154B0AF18}"/>
                  </a:ext>
                </a:extLst>
              </p:cNvPr>
              <p:cNvCxnSpPr/>
              <p:nvPr/>
            </p:nvCxnSpPr>
            <p:spPr>
              <a:xfrm>
                <a:off x="35153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68D9D00-EEAA-461C-BC70-140D8D7B5D1B}"/>
                  </a:ext>
                </a:extLst>
              </p:cNvPr>
              <p:cNvCxnSpPr/>
              <p:nvPr/>
            </p:nvCxnSpPr>
            <p:spPr>
              <a:xfrm>
                <a:off x="36677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DDF1F26-5DE1-4063-B24E-A80495996E55}"/>
                  </a:ext>
                </a:extLst>
              </p:cNvPr>
              <p:cNvCxnSpPr/>
              <p:nvPr/>
            </p:nvCxnSpPr>
            <p:spPr>
              <a:xfrm>
                <a:off x="38201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9937C63-DF89-407A-B441-C9A082A1F3E0}"/>
                  </a:ext>
                </a:extLst>
              </p:cNvPr>
              <p:cNvCxnSpPr/>
              <p:nvPr/>
            </p:nvCxnSpPr>
            <p:spPr>
              <a:xfrm>
                <a:off x="39725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3C84534-F05A-4CAA-A056-5F9EC704EB12}"/>
                  </a:ext>
                </a:extLst>
              </p:cNvPr>
              <p:cNvCxnSpPr/>
              <p:nvPr/>
            </p:nvCxnSpPr>
            <p:spPr>
              <a:xfrm>
                <a:off x="41249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758D297-6999-4C75-9812-E326D25CAF2B}"/>
                  </a:ext>
                </a:extLst>
              </p:cNvPr>
              <p:cNvCxnSpPr/>
              <p:nvPr/>
            </p:nvCxnSpPr>
            <p:spPr>
              <a:xfrm>
                <a:off x="42773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DC16153-F45A-4F7B-96ED-862F8B2B50A9}"/>
                  </a:ext>
                </a:extLst>
              </p:cNvPr>
              <p:cNvCxnSpPr/>
              <p:nvPr/>
            </p:nvCxnSpPr>
            <p:spPr>
              <a:xfrm>
                <a:off x="4429760" y="2204720"/>
                <a:ext cx="0" cy="213360"/>
              </a:xfrm>
              <a:prstGeom prst="line">
                <a:avLst/>
              </a:prstGeom>
              <a:ln w="19050">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7141298-442A-4851-AC0C-D1EC7CD61BAE}"/>
                  </a:ext>
                </a:extLst>
              </p:cNvPr>
              <p:cNvCxnSpPr/>
              <p:nvPr/>
            </p:nvCxnSpPr>
            <p:spPr>
              <a:xfrm>
                <a:off x="45821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B258CB9-A5B0-4C23-AE6C-8AD0DEF77677}"/>
                  </a:ext>
                </a:extLst>
              </p:cNvPr>
              <p:cNvCxnSpPr/>
              <p:nvPr/>
            </p:nvCxnSpPr>
            <p:spPr>
              <a:xfrm>
                <a:off x="47345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51A321E-0199-418B-9D2C-018E43E133B9}"/>
                  </a:ext>
                </a:extLst>
              </p:cNvPr>
              <p:cNvCxnSpPr/>
              <p:nvPr/>
            </p:nvCxnSpPr>
            <p:spPr>
              <a:xfrm>
                <a:off x="48869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00324BF-4A96-4E04-9362-E9973DED326C}"/>
                  </a:ext>
                </a:extLst>
              </p:cNvPr>
              <p:cNvCxnSpPr/>
              <p:nvPr/>
            </p:nvCxnSpPr>
            <p:spPr>
              <a:xfrm>
                <a:off x="50393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9F71D68-4270-4E68-86E3-9EFEAC017AF5}"/>
                  </a:ext>
                </a:extLst>
              </p:cNvPr>
              <p:cNvCxnSpPr/>
              <p:nvPr/>
            </p:nvCxnSpPr>
            <p:spPr>
              <a:xfrm>
                <a:off x="51917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42EC718-9175-4DDE-8A88-16C56B65075B}"/>
                  </a:ext>
                </a:extLst>
              </p:cNvPr>
              <p:cNvCxnSpPr/>
              <p:nvPr/>
            </p:nvCxnSpPr>
            <p:spPr>
              <a:xfrm>
                <a:off x="53441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65E5B71-6FAD-41AE-B4D3-E48CAA31DBFC}"/>
                  </a:ext>
                </a:extLst>
              </p:cNvPr>
              <p:cNvCxnSpPr/>
              <p:nvPr/>
            </p:nvCxnSpPr>
            <p:spPr>
              <a:xfrm>
                <a:off x="54965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F379CB8-416E-4FDA-A83F-E57FF390D66F}"/>
                  </a:ext>
                </a:extLst>
              </p:cNvPr>
              <p:cNvCxnSpPr/>
              <p:nvPr/>
            </p:nvCxnSpPr>
            <p:spPr>
              <a:xfrm>
                <a:off x="56489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A5B40F2-E443-4CD5-8743-0A6DDCB14524}"/>
                  </a:ext>
                </a:extLst>
              </p:cNvPr>
              <p:cNvCxnSpPr/>
              <p:nvPr/>
            </p:nvCxnSpPr>
            <p:spPr>
              <a:xfrm>
                <a:off x="58013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0510D9-5464-408D-A153-CC41BDC5B8BF}"/>
                  </a:ext>
                </a:extLst>
              </p:cNvPr>
              <p:cNvCxnSpPr/>
              <p:nvPr/>
            </p:nvCxnSpPr>
            <p:spPr>
              <a:xfrm>
                <a:off x="5953760" y="2204720"/>
                <a:ext cx="0" cy="213360"/>
              </a:xfrm>
              <a:prstGeom prst="line">
                <a:avLst/>
              </a:prstGeom>
              <a:ln w="19050">
                <a:solidFill>
                  <a:srgbClr val="F65636"/>
                </a:solidFill>
              </a:ln>
            </p:spPr>
            <p:style>
              <a:lnRef idx="1">
                <a:schemeClr val="accent1"/>
              </a:lnRef>
              <a:fillRef idx="0">
                <a:schemeClr val="accent1"/>
              </a:fillRef>
              <a:effectRef idx="0">
                <a:schemeClr val="accent1"/>
              </a:effectRef>
              <a:fontRef idx="minor">
                <a:schemeClr val="tx1"/>
              </a:fontRef>
            </p:style>
          </p:cxnSp>
        </p:grpSp>
      </p:grpSp>
      <p:sp>
        <p:nvSpPr>
          <p:cNvPr id="56" name="Freeform: Shape 55">
            <a:extLst>
              <a:ext uri="{FF2B5EF4-FFF2-40B4-BE49-F238E27FC236}">
                <a16:creationId xmlns:a16="http://schemas.microsoft.com/office/drawing/2014/main" id="{5C645E84-CC63-4263-B2AC-78E30DC998F4}"/>
              </a:ext>
            </a:extLst>
          </p:cNvPr>
          <p:cNvSpPr/>
          <p:nvPr/>
        </p:nvSpPr>
        <p:spPr>
          <a:xfrm>
            <a:off x="2146316" y="2474424"/>
            <a:ext cx="8026382" cy="2335907"/>
          </a:xfrm>
          <a:custGeom>
            <a:avLst/>
            <a:gdLst>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0261 w 10892634"/>
              <a:gd name="connsiteY4" fmla="*/ 3052613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0261 w 10892634"/>
              <a:gd name="connsiteY4" fmla="*/ 3052613 h 3310359"/>
              <a:gd name="connsiteX5" fmla="*/ 934891 w 10892634"/>
              <a:gd name="connsiteY5" fmla="*/ 3177176 h 3310359"/>
              <a:gd name="connsiteX6" fmla="*/ 1887530 w 10892634"/>
              <a:gd name="connsiteY6" fmla="*/ 3206187 h 3310359"/>
              <a:gd name="connsiteX7" fmla="*/ 4584432 w 10892634"/>
              <a:gd name="connsiteY7" fmla="*/ 3252486 h 3310359"/>
              <a:gd name="connsiteX8" fmla="*/ 10892634 w 10892634"/>
              <a:gd name="connsiteY8" fmla="*/ 3310359 h 3310359"/>
              <a:gd name="connsiteX0" fmla="*/ 857 w 9913801"/>
              <a:gd name="connsiteY0" fmla="*/ 0 h 3310359"/>
              <a:gd name="connsiteX1" fmla="*/ 857 w 9913801"/>
              <a:gd name="connsiteY1" fmla="*/ 1342663 h 3310359"/>
              <a:gd name="connsiteX2" fmla="*/ 12432 w 9913801"/>
              <a:gd name="connsiteY2" fmla="*/ 2106592 h 3310359"/>
              <a:gd name="connsiteX3" fmla="*/ 93454 w 9913801"/>
              <a:gd name="connsiteY3" fmla="*/ 2696901 h 3310359"/>
              <a:gd name="connsiteX4" fmla="*/ 350261 w 9913801"/>
              <a:gd name="connsiteY4" fmla="*/ 3052613 h 3310359"/>
              <a:gd name="connsiteX5" fmla="*/ 934891 w 9913801"/>
              <a:gd name="connsiteY5" fmla="*/ 3177176 h 3310359"/>
              <a:gd name="connsiteX6" fmla="*/ 1887530 w 9913801"/>
              <a:gd name="connsiteY6" fmla="*/ 3206187 h 3310359"/>
              <a:gd name="connsiteX7" fmla="*/ 4584432 w 9913801"/>
              <a:gd name="connsiteY7" fmla="*/ 3252486 h 3310359"/>
              <a:gd name="connsiteX8" fmla="*/ 9913801 w 9913801"/>
              <a:gd name="connsiteY8" fmla="*/ 3310359 h 331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13801" h="3310359">
                <a:moveTo>
                  <a:pt x="857" y="0"/>
                </a:moveTo>
                <a:cubicBezTo>
                  <a:pt x="857" y="496747"/>
                  <a:pt x="-1072" y="991564"/>
                  <a:pt x="857" y="1342663"/>
                </a:cubicBezTo>
                <a:cubicBezTo>
                  <a:pt x="2786" y="1693762"/>
                  <a:pt x="4057" y="1980775"/>
                  <a:pt x="12432" y="2106592"/>
                </a:cubicBezTo>
                <a:cubicBezTo>
                  <a:pt x="20807" y="2232409"/>
                  <a:pt x="37149" y="2539231"/>
                  <a:pt x="93454" y="2696901"/>
                </a:cubicBezTo>
                <a:cubicBezTo>
                  <a:pt x="149759" y="2854571"/>
                  <a:pt x="210022" y="2972567"/>
                  <a:pt x="350261" y="3052613"/>
                </a:cubicBezTo>
                <a:cubicBezTo>
                  <a:pt x="490501" y="3132659"/>
                  <a:pt x="678680" y="3151580"/>
                  <a:pt x="934891" y="3177176"/>
                </a:cubicBezTo>
                <a:cubicBezTo>
                  <a:pt x="1191102" y="3202772"/>
                  <a:pt x="1279273" y="3193635"/>
                  <a:pt x="1887530" y="3206187"/>
                </a:cubicBezTo>
                <a:lnTo>
                  <a:pt x="4584432" y="3252486"/>
                </a:lnTo>
                <a:lnTo>
                  <a:pt x="9913801" y="3310359"/>
                </a:lnTo>
              </a:path>
            </a:pathLst>
          </a:custGeom>
          <a:noFill/>
          <a:ln w="38100">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TextBox 57">
            <a:extLst>
              <a:ext uri="{FF2B5EF4-FFF2-40B4-BE49-F238E27FC236}">
                <a16:creationId xmlns:a16="http://schemas.microsoft.com/office/drawing/2014/main" id="{C1BC9B27-049B-4368-A20E-14CE380AE0EC}"/>
              </a:ext>
            </a:extLst>
          </p:cNvPr>
          <p:cNvSpPr txBox="1"/>
          <p:nvPr/>
        </p:nvSpPr>
        <p:spPr>
          <a:xfrm>
            <a:off x="9959788" y="4957093"/>
            <a:ext cx="436916" cy="215444"/>
          </a:xfrm>
          <a:prstGeom prst="rect">
            <a:avLst/>
          </a:prstGeom>
          <a:noFill/>
        </p:spPr>
        <p:txBody>
          <a:bodyPr wrap="square" lIns="0" tIns="0" rIns="0" bIns="0" rtlCol="0">
            <a:spAutoFit/>
          </a:bodyPr>
          <a:lstStyle/>
          <a:p>
            <a:pPr algn="ctr"/>
            <a:r>
              <a:rPr lang="en-US" sz="1400" dirty="0">
                <a:solidFill>
                  <a:srgbClr val="B92508"/>
                </a:solidFill>
                <a:ea typeface="Lato Medium" panose="020F0502020204030203" pitchFamily="34" charset="0"/>
                <a:cs typeface="Lato Medium" panose="020F0502020204030203" pitchFamily="34" charset="0"/>
              </a:rPr>
              <a:t>1,831</a:t>
            </a:r>
          </a:p>
        </p:txBody>
      </p:sp>
      <p:sp>
        <p:nvSpPr>
          <p:cNvPr id="59" name="TextBox 58">
            <a:extLst>
              <a:ext uri="{FF2B5EF4-FFF2-40B4-BE49-F238E27FC236}">
                <a16:creationId xmlns:a16="http://schemas.microsoft.com/office/drawing/2014/main" id="{301C04AD-E06E-4D84-9F4F-0FF0C958D1AB}"/>
              </a:ext>
            </a:extLst>
          </p:cNvPr>
          <p:cNvSpPr txBox="1"/>
          <p:nvPr/>
        </p:nvSpPr>
        <p:spPr>
          <a:xfrm>
            <a:off x="2838158" y="4936306"/>
            <a:ext cx="436916" cy="215444"/>
          </a:xfrm>
          <a:prstGeom prst="rect">
            <a:avLst/>
          </a:prstGeom>
          <a:noFill/>
        </p:spPr>
        <p:txBody>
          <a:bodyPr wrap="square" lIns="0" tIns="0" rIns="0" bIns="0" rtlCol="0">
            <a:spAutoFit/>
          </a:bodyPr>
          <a:lstStyle/>
          <a:p>
            <a:pPr algn="ctr"/>
            <a:r>
              <a:rPr lang="en-US" sz="1400" dirty="0">
                <a:solidFill>
                  <a:srgbClr val="B92508"/>
                </a:solidFill>
                <a:ea typeface="Lato Medium" panose="020F0502020204030203" pitchFamily="34" charset="0"/>
                <a:cs typeface="Lato Medium" panose="020F0502020204030203" pitchFamily="34" charset="0"/>
              </a:rPr>
              <a:t>200</a:t>
            </a:r>
          </a:p>
        </p:txBody>
      </p:sp>
      <p:sp>
        <p:nvSpPr>
          <p:cNvPr id="60" name="TextBox 59">
            <a:extLst>
              <a:ext uri="{FF2B5EF4-FFF2-40B4-BE49-F238E27FC236}">
                <a16:creationId xmlns:a16="http://schemas.microsoft.com/office/drawing/2014/main" id="{73AFB3DB-FF2E-4B1C-9C66-3653D3F00826}"/>
              </a:ext>
            </a:extLst>
          </p:cNvPr>
          <p:cNvSpPr txBox="1"/>
          <p:nvPr/>
        </p:nvSpPr>
        <p:spPr>
          <a:xfrm>
            <a:off x="4159465" y="4936306"/>
            <a:ext cx="436916" cy="215444"/>
          </a:xfrm>
          <a:prstGeom prst="rect">
            <a:avLst/>
          </a:prstGeom>
          <a:noFill/>
        </p:spPr>
        <p:txBody>
          <a:bodyPr wrap="square" lIns="0" tIns="0" rIns="0" bIns="0" rtlCol="0">
            <a:spAutoFit/>
          </a:bodyPr>
          <a:lstStyle/>
          <a:p>
            <a:pPr algn="ctr"/>
            <a:r>
              <a:rPr lang="en-US" sz="1400" dirty="0">
                <a:solidFill>
                  <a:srgbClr val="B92508"/>
                </a:solidFill>
                <a:ea typeface="Lato Medium" panose="020F0502020204030203" pitchFamily="34" charset="0"/>
                <a:cs typeface="Lato Medium" panose="020F0502020204030203" pitchFamily="34" charset="0"/>
              </a:rPr>
              <a:t>500</a:t>
            </a:r>
          </a:p>
        </p:txBody>
      </p:sp>
      <p:sp>
        <p:nvSpPr>
          <p:cNvPr id="61" name="TextBox 60">
            <a:extLst>
              <a:ext uri="{FF2B5EF4-FFF2-40B4-BE49-F238E27FC236}">
                <a16:creationId xmlns:a16="http://schemas.microsoft.com/office/drawing/2014/main" id="{213B9627-A88F-4260-BDDA-E0D61DBE9A84}"/>
              </a:ext>
            </a:extLst>
          </p:cNvPr>
          <p:cNvSpPr txBox="1"/>
          <p:nvPr/>
        </p:nvSpPr>
        <p:spPr>
          <a:xfrm>
            <a:off x="6361645" y="4936306"/>
            <a:ext cx="436916" cy="215444"/>
          </a:xfrm>
          <a:prstGeom prst="rect">
            <a:avLst/>
          </a:prstGeom>
          <a:noFill/>
        </p:spPr>
        <p:txBody>
          <a:bodyPr wrap="square" lIns="0" tIns="0" rIns="0" bIns="0" rtlCol="0">
            <a:spAutoFit/>
          </a:bodyPr>
          <a:lstStyle/>
          <a:p>
            <a:pPr algn="ctr"/>
            <a:r>
              <a:rPr lang="en-US" sz="1400" dirty="0">
                <a:solidFill>
                  <a:srgbClr val="B92508"/>
                </a:solidFill>
                <a:ea typeface="Lato Medium" panose="020F0502020204030203" pitchFamily="34" charset="0"/>
                <a:cs typeface="Lato Medium" panose="020F0502020204030203" pitchFamily="34" charset="0"/>
              </a:rPr>
              <a:t>1,000</a:t>
            </a:r>
          </a:p>
        </p:txBody>
      </p:sp>
      <p:sp>
        <p:nvSpPr>
          <p:cNvPr id="62" name="TextBox 61">
            <a:extLst>
              <a:ext uri="{FF2B5EF4-FFF2-40B4-BE49-F238E27FC236}">
                <a16:creationId xmlns:a16="http://schemas.microsoft.com/office/drawing/2014/main" id="{B60AFF25-2CE3-4BD4-848E-FB5A3B2958E0}"/>
              </a:ext>
            </a:extLst>
          </p:cNvPr>
          <p:cNvSpPr txBox="1"/>
          <p:nvPr/>
        </p:nvSpPr>
        <p:spPr>
          <a:xfrm>
            <a:off x="8563825" y="4936306"/>
            <a:ext cx="436916" cy="215444"/>
          </a:xfrm>
          <a:prstGeom prst="rect">
            <a:avLst/>
          </a:prstGeom>
          <a:noFill/>
        </p:spPr>
        <p:txBody>
          <a:bodyPr wrap="square" lIns="0" tIns="0" rIns="0" bIns="0" rtlCol="0">
            <a:spAutoFit/>
          </a:bodyPr>
          <a:lstStyle/>
          <a:p>
            <a:pPr algn="ctr"/>
            <a:r>
              <a:rPr lang="en-US" sz="1400" dirty="0">
                <a:solidFill>
                  <a:srgbClr val="B92508"/>
                </a:solidFill>
                <a:ea typeface="Lato Medium" panose="020F0502020204030203" pitchFamily="34" charset="0"/>
                <a:cs typeface="Lato Medium" panose="020F0502020204030203" pitchFamily="34" charset="0"/>
              </a:rPr>
              <a:t>1,500</a:t>
            </a:r>
          </a:p>
        </p:txBody>
      </p:sp>
      <p:sp>
        <p:nvSpPr>
          <p:cNvPr id="67" name="TextBox 66">
            <a:extLst>
              <a:ext uri="{FF2B5EF4-FFF2-40B4-BE49-F238E27FC236}">
                <a16:creationId xmlns:a16="http://schemas.microsoft.com/office/drawing/2014/main" id="{07BFE42C-C956-4ABF-97BB-70B9B6B42FB4}"/>
              </a:ext>
            </a:extLst>
          </p:cNvPr>
          <p:cNvSpPr txBox="1"/>
          <p:nvPr/>
        </p:nvSpPr>
        <p:spPr>
          <a:xfrm>
            <a:off x="2783234" y="923946"/>
            <a:ext cx="6625532"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The aggregation of micro-casts. </a:t>
            </a:r>
            <a:endParaRPr lang="en-US" sz="28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260716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1000"/>
                                        <p:tgtEl>
                                          <p:spTgt spid="6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left)">
                                      <p:cBhvr>
                                        <p:cTn id="11" dur="10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left)">
                                      <p:cBhvr>
                                        <p:cTn id="16" dur="5000"/>
                                        <p:tgtEl>
                                          <p:spTgt spid="56"/>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childTnLst>
                                </p:cTn>
                              </p:par>
                              <p:par>
                                <p:cTn id="20" presetID="10" presetClass="exit" presetSubtype="0" fill="hold" grpId="1" nodeType="withEffect">
                                  <p:stCondLst>
                                    <p:cond delay="1000"/>
                                  </p:stCondLst>
                                  <p:childTnLst>
                                    <p:animEffect transition="out" filter="fade">
                                      <p:cBhvr>
                                        <p:cTn id="21" dur="1000"/>
                                        <p:tgtEl>
                                          <p:spTgt spid="59"/>
                                        </p:tgtEl>
                                      </p:cBhvr>
                                    </p:animEffect>
                                    <p:set>
                                      <p:cBhvr>
                                        <p:cTn id="22" dur="1" fill="hold">
                                          <p:stCondLst>
                                            <p:cond delay="999"/>
                                          </p:stCondLst>
                                        </p:cTn>
                                        <p:tgtEl>
                                          <p:spTgt spid="59"/>
                                        </p:tgtEl>
                                        <p:attrNameLst>
                                          <p:attrName>style.visibility</p:attrName>
                                        </p:attrNameLst>
                                      </p:cBhvr>
                                      <p:to>
                                        <p:strVal val="hidden"/>
                                      </p:to>
                                    </p:set>
                                  </p:childTnLst>
                                </p:cTn>
                              </p:par>
                              <p:par>
                                <p:cTn id="23" presetID="10" presetClass="entr" presetSubtype="0" fill="hold" grpId="0" nodeType="withEffect">
                                  <p:stCondLst>
                                    <p:cond delay="100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childTnLst>
                                </p:cTn>
                              </p:par>
                              <p:par>
                                <p:cTn id="26" presetID="10" presetClass="exit" presetSubtype="0" fill="hold" grpId="1" nodeType="withEffect">
                                  <p:stCondLst>
                                    <p:cond delay="1500"/>
                                  </p:stCondLst>
                                  <p:childTnLst>
                                    <p:animEffect transition="out" filter="fade">
                                      <p:cBhvr>
                                        <p:cTn id="27" dur="1000"/>
                                        <p:tgtEl>
                                          <p:spTgt spid="60"/>
                                        </p:tgtEl>
                                      </p:cBhvr>
                                    </p:animEffect>
                                    <p:set>
                                      <p:cBhvr>
                                        <p:cTn id="28" dur="1" fill="hold">
                                          <p:stCondLst>
                                            <p:cond delay="999"/>
                                          </p:stCondLst>
                                        </p:cTn>
                                        <p:tgtEl>
                                          <p:spTgt spid="60"/>
                                        </p:tgtEl>
                                        <p:attrNameLst>
                                          <p:attrName>style.visibility</p:attrName>
                                        </p:attrNameLst>
                                      </p:cBhvr>
                                      <p:to>
                                        <p:strVal val="hidden"/>
                                      </p:to>
                                    </p:set>
                                  </p:childTnLst>
                                </p:cTn>
                              </p:par>
                              <p:par>
                                <p:cTn id="29" presetID="10" presetClass="entr" presetSubtype="0" fill="hold" grpId="0" nodeType="withEffect">
                                  <p:stCondLst>
                                    <p:cond delay="150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1000"/>
                                        <p:tgtEl>
                                          <p:spTgt spid="61"/>
                                        </p:tgtEl>
                                      </p:cBhvr>
                                    </p:animEffect>
                                  </p:childTnLst>
                                </p:cTn>
                              </p:par>
                              <p:par>
                                <p:cTn id="32" presetID="10" presetClass="exit" presetSubtype="0" fill="hold" grpId="1" nodeType="withEffect">
                                  <p:stCondLst>
                                    <p:cond delay="2000"/>
                                  </p:stCondLst>
                                  <p:childTnLst>
                                    <p:animEffect transition="out" filter="fade">
                                      <p:cBhvr>
                                        <p:cTn id="33" dur="1000"/>
                                        <p:tgtEl>
                                          <p:spTgt spid="61"/>
                                        </p:tgtEl>
                                      </p:cBhvr>
                                    </p:animEffect>
                                    <p:set>
                                      <p:cBhvr>
                                        <p:cTn id="34" dur="1" fill="hold">
                                          <p:stCondLst>
                                            <p:cond delay="999"/>
                                          </p:stCondLst>
                                        </p:cTn>
                                        <p:tgtEl>
                                          <p:spTgt spid="61"/>
                                        </p:tgtEl>
                                        <p:attrNameLst>
                                          <p:attrName>style.visibility</p:attrName>
                                        </p:attrNameLst>
                                      </p:cBhvr>
                                      <p:to>
                                        <p:strVal val="hidden"/>
                                      </p:to>
                                    </p:set>
                                  </p:childTnLst>
                                </p:cTn>
                              </p:par>
                              <p:par>
                                <p:cTn id="35" presetID="10" presetClass="entr" presetSubtype="0" fill="hold" grpId="0" nodeType="withEffect">
                                  <p:stCondLst>
                                    <p:cond delay="250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1000"/>
                                        <p:tgtEl>
                                          <p:spTgt spid="62"/>
                                        </p:tgtEl>
                                      </p:cBhvr>
                                    </p:animEffect>
                                  </p:childTnLst>
                                </p:cTn>
                              </p:par>
                              <p:par>
                                <p:cTn id="38" presetID="10" presetClass="exit" presetSubtype="0" fill="hold" grpId="1" nodeType="withEffect">
                                  <p:stCondLst>
                                    <p:cond delay="3500"/>
                                  </p:stCondLst>
                                  <p:childTnLst>
                                    <p:animEffect transition="out" filter="fade">
                                      <p:cBhvr>
                                        <p:cTn id="39" dur="1000"/>
                                        <p:tgtEl>
                                          <p:spTgt spid="62"/>
                                        </p:tgtEl>
                                      </p:cBhvr>
                                    </p:animEffect>
                                    <p:set>
                                      <p:cBhvr>
                                        <p:cTn id="40" dur="1" fill="hold">
                                          <p:stCondLst>
                                            <p:cond delay="999"/>
                                          </p:stCondLst>
                                        </p:cTn>
                                        <p:tgtEl>
                                          <p:spTgt spid="62"/>
                                        </p:tgtEl>
                                        <p:attrNameLst>
                                          <p:attrName>style.visibility</p:attrName>
                                        </p:attrNameLst>
                                      </p:cBhvr>
                                      <p:to>
                                        <p:strVal val="hidden"/>
                                      </p:to>
                                    </p:set>
                                  </p:childTnLst>
                                </p:cTn>
                              </p:par>
                              <p:par>
                                <p:cTn id="41" presetID="10" presetClass="entr" presetSubtype="0" fill="hold" grpId="0" nodeType="withEffect">
                                  <p:stCondLst>
                                    <p:cond delay="350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1000"/>
                                        <p:tgtEl>
                                          <p:spTgt spid="5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p:bldP spid="59" grpId="0"/>
      <p:bldP spid="59" grpId="1"/>
      <p:bldP spid="60" grpId="0"/>
      <p:bldP spid="60" grpId="1"/>
      <p:bldP spid="61" grpId="0"/>
      <p:bldP spid="61" grpId="1"/>
      <p:bldP spid="62" grpId="0"/>
      <p:bldP spid="62" grpId="1"/>
      <p:bldP spid="6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grpSp>
        <p:nvGrpSpPr>
          <p:cNvPr id="178" name="Group 177"/>
          <p:cNvGrpSpPr/>
          <p:nvPr/>
        </p:nvGrpSpPr>
        <p:grpSpPr>
          <a:xfrm>
            <a:off x="6082328" y="3967783"/>
            <a:ext cx="3746075" cy="1992832"/>
            <a:chOff x="6428485" y="3693172"/>
            <a:chExt cx="3399918" cy="1992832"/>
          </a:xfrm>
        </p:grpSpPr>
        <p:sp>
          <p:nvSpPr>
            <p:cNvPr id="179" name="Rectangle 178"/>
            <p:cNvSpPr/>
            <p:nvPr/>
          </p:nvSpPr>
          <p:spPr>
            <a:xfrm>
              <a:off x="6428485" y="3693172"/>
              <a:ext cx="3399918" cy="1992832"/>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extBox 179"/>
            <p:cNvSpPr txBox="1"/>
            <p:nvPr/>
          </p:nvSpPr>
          <p:spPr>
            <a:xfrm>
              <a:off x="7311437" y="5294042"/>
              <a:ext cx="1648667" cy="253916"/>
            </a:xfrm>
            <a:prstGeom prst="rect">
              <a:avLst/>
            </a:prstGeom>
            <a:noFill/>
          </p:spPr>
          <p:txBody>
            <a:bodyPr wrap="none" rtlCol="0">
              <a:spAutoFit/>
            </a:bodyPr>
            <a:lstStyle/>
            <a:p>
              <a:pPr algn="ctr"/>
              <a:r>
                <a:rPr lang="en-US" sz="1050" baseline="30000" dirty="0">
                  <a:solidFill>
                    <a:schemeClr val="tx1">
                      <a:lumMod val="75000"/>
                      <a:lumOff val="25000"/>
                    </a:schemeClr>
                  </a:solidFill>
                </a:rPr>
                <a:t>MTM Spring 2017, comScore, PHD Estimates</a:t>
              </a:r>
              <a:endParaRPr lang="en-US" sz="1050" dirty="0">
                <a:solidFill>
                  <a:schemeClr val="tx1">
                    <a:lumMod val="75000"/>
                    <a:lumOff val="25000"/>
                  </a:schemeClr>
                </a:solidFill>
              </a:endParaRPr>
            </a:p>
          </p:txBody>
        </p:sp>
      </p:grpSp>
      <p:sp>
        <p:nvSpPr>
          <p:cNvPr id="181" name="TextBox 180"/>
          <p:cNvSpPr txBox="1"/>
          <p:nvPr/>
        </p:nvSpPr>
        <p:spPr>
          <a:xfrm>
            <a:off x="8241084" y="5023729"/>
            <a:ext cx="1202346" cy="33598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65%     135</a:t>
            </a:r>
          </a:p>
        </p:txBody>
      </p:sp>
      <p:sp>
        <p:nvSpPr>
          <p:cNvPr id="182" name="TextBox 181"/>
          <p:cNvSpPr txBox="1"/>
          <p:nvPr/>
        </p:nvSpPr>
        <p:spPr>
          <a:xfrm>
            <a:off x="6164904" y="5023729"/>
            <a:ext cx="1860630" cy="314894"/>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Total Online Audio</a:t>
            </a:r>
          </a:p>
        </p:txBody>
      </p:sp>
      <p:sp>
        <p:nvSpPr>
          <p:cNvPr id="183" name="TextBox 182"/>
          <p:cNvSpPr txBox="1"/>
          <p:nvPr/>
        </p:nvSpPr>
        <p:spPr>
          <a:xfrm>
            <a:off x="6729436" y="4073133"/>
            <a:ext cx="2517268" cy="954107"/>
          </a:xfrm>
          <a:prstGeom prst="rect">
            <a:avLst/>
          </a:prstGeom>
          <a:noFill/>
          <a:ln w="3175">
            <a:noFill/>
          </a:ln>
        </p:spPr>
        <p:txBody>
          <a:bodyPr wrap="square" rtlCol="0">
            <a:spAutoFit/>
          </a:bodyPr>
          <a:lstStyle/>
          <a:p>
            <a:pPr algn="ctr"/>
            <a:r>
              <a:rPr lang="en-US" sz="1400" dirty="0">
                <a:solidFill>
                  <a:srgbClr val="548235"/>
                </a:solidFill>
                <a:latin typeface="Century Gothic" panose="020B0502020202020204" pitchFamily="34" charset="0"/>
              </a:rPr>
              <a:t>Adults 18+ </a:t>
            </a:r>
          </a:p>
          <a:p>
            <a:pPr algn="ctr"/>
            <a:r>
              <a:rPr lang="en-US" sz="1400" dirty="0">
                <a:solidFill>
                  <a:srgbClr val="548235"/>
                </a:solidFill>
                <a:latin typeface="Century Gothic" panose="020B0502020202020204" pitchFamily="34" charset="0"/>
              </a:rPr>
              <a:t>2017</a:t>
            </a:r>
            <a:r>
              <a:rPr lang="en-US" sz="1400" baseline="30000" dirty="0">
                <a:solidFill>
                  <a:srgbClr val="548235"/>
                </a:solidFill>
                <a:latin typeface="Century Gothic" panose="020B0502020202020204" pitchFamily="34" charset="0"/>
              </a:rPr>
              <a:t> 1 </a:t>
            </a:r>
            <a:r>
              <a:rPr lang="en-US" sz="1400" dirty="0">
                <a:solidFill>
                  <a:srgbClr val="548235"/>
                </a:solidFill>
                <a:latin typeface="Century Gothic" panose="020B0502020202020204" pitchFamily="34" charset="0"/>
              </a:rPr>
              <a:t>Weekly Reach/Minutes</a:t>
            </a:r>
          </a:p>
          <a:p>
            <a:pPr algn="ctr"/>
            <a:r>
              <a:rPr lang="en-US" sz="1400" b="1" dirty="0">
                <a:solidFill>
                  <a:srgbClr val="548235"/>
                </a:solidFill>
                <a:latin typeface="Century Gothic" panose="020B0502020202020204" pitchFamily="34" charset="0"/>
              </a:rPr>
              <a:t>ONLINE AUDIO</a:t>
            </a:r>
          </a:p>
        </p:txBody>
      </p:sp>
      <p:pic>
        <p:nvPicPr>
          <p:cNvPr id="123" name="Picture 122"/>
          <p:cNvPicPr>
            <a:picLocks noChangeAspect="1"/>
          </p:cNvPicPr>
          <p:nvPr/>
        </p:nvPicPr>
        <p:blipFill>
          <a:blip r:embed="rId3"/>
          <a:stretch>
            <a:fillRect/>
          </a:stretch>
        </p:blipFill>
        <p:spPr>
          <a:xfrm>
            <a:off x="882964" y="3828726"/>
            <a:ext cx="348317" cy="408040"/>
          </a:xfrm>
          <a:prstGeom prst="rect">
            <a:avLst/>
          </a:prstGeom>
        </p:spPr>
      </p:pic>
      <p:pic>
        <p:nvPicPr>
          <p:cNvPr id="124" name="Picture 123"/>
          <p:cNvPicPr>
            <a:picLocks noChangeAspect="1"/>
          </p:cNvPicPr>
          <p:nvPr/>
        </p:nvPicPr>
        <p:blipFill>
          <a:blip r:embed="rId3"/>
          <a:stretch>
            <a:fillRect/>
          </a:stretch>
        </p:blipFill>
        <p:spPr>
          <a:xfrm>
            <a:off x="8080772" y="4987842"/>
            <a:ext cx="348317" cy="408040"/>
          </a:xfrm>
          <a:prstGeom prst="rect">
            <a:avLst/>
          </a:prstGeom>
        </p:spPr>
      </p:pic>
      <p:grpSp>
        <p:nvGrpSpPr>
          <p:cNvPr id="184" name="Group 183"/>
          <p:cNvGrpSpPr/>
          <p:nvPr/>
        </p:nvGrpSpPr>
        <p:grpSpPr>
          <a:xfrm>
            <a:off x="1289228" y="3602035"/>
            <a:ext cx="3555817" cy="338554"/>
            <a:chOff x="6098166" y="623454"/>
            <a:chExt cx="3474217" cy="338554"/>
          </a:xfrm>
        </p:grpSpPr>
        <p:sp>
          <p:nvSpPr>
            <p:cNvPr id="185" name="TextBox 184"/>
            <p:cNvSpPr txBox="1"/>
            <p:nvPr/>
          </p:nvSpPr>
          <p:spPr>
            <a:xfrm>
              <a:off x="6784848" y="623454"/>
              <a:ext cx="2787535" cy="338554"/>
            </a:xfrm>
            <a:prstGeom prst="rect">
              <a:avLst/>
            </a:prstGeom>
            <a:solidFill>
              <a:schemeClr val="bg1"/>
            </a:solidFill>
          </p:spPr>
          <p:txBody>
            <a:bodyPr wrap="square" rtlCol="0">
              <a:spAutoFit/>
            </a:bodyPr>
            <a:lstStyle/>
            <a:p>
              <a:r>
                <a:rPr lang="en-US" sz="1600" dirty="0">
                  <a:solidFill>
                    <a:schemeClr val="tx1">
                      <a:lumMod val="95000"/>
                      <a:lumOff val="5000"/>
                    </a:schemeClr>
                  </a:solidFill>
                  <a:latin typeface="Century Gothic" panose="020B0502020202020204" pitchFamily="34" charset="0"/>
                  <a:cs typeface="Courier New" pitchFamily="49" charset="0"/>
                </a:rPr>
                <a:t>Developing quickly.</a:t>
              </a:r>
            </a:p>
          </p:txBody>
        </p:sp>
        <p:cxnSp>
          <p:nvCxnSpPr>
            <p:cNvPr id="186" name="Straight Connector 185"/>
            <p:cNvCxnSpPr>
              <a:stCxn id="185" idx="1"/>
            </p:cNvCxnSpPr>
            <p:nvPr/>
          </p:nvCxnSpPr>
          <p:spPr>
            <a:xfrm flipH="1">
              <a:off x="6098166" y="792731"/>
              <a:ext cx="686682" cy="126694"/>
            </a:xfrm>
            <a:prstGeom prst="line">
              <a:avLst/>
            </a:prstGeom>
            <a:ln w="31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15" name="Arrow: Right 114"/>
          <p:cNvSpPr/>
          <p:nvPr/>
        </p:nvSpPr>
        <p:spPr>
          <a:xfrm rot="10800000">
            <a:off x="1348557" y="3925821"/>
            <a:ext cx="382356" cy="214086"/>
          </a:xfrm>
          <a:prstGeom prst="rightArrow">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id="{0890E152-B772-4364-BFC0-8ADE19435914}"/>
              </a:ext>
            </a:extLst>
          </p:cNvPr>
          <p:cNvGrpSpPr/>
          <p:nvPr/>
        </p:nvGrpSpPr>
        <p:grpSpPr>
          <a:xfrm>
            <a:off x="430571" y="538891"/>
            <a:ext cx="6215901" cy="5154469"/>
            <a:chOff x="430571" y="538891"/>
            <a:chExt cx="6215901" cy="5154469"/>
          </a:xfrm>
        </p:grpSpPr>
        <p:grpSp>
          <p:nvGrpSpPr>
            <p:cNvPr id="110" name="Group 109">
              <a:extLst>
                <a:ext uri="{FF2B5EF4-FFF2-40B4-BE49-F238E27FC236}">
                  <a16:creationId xmlns:a16="http://schemas.microsoft.com/office/drawing/2014/main" id="{5A062F17-DDD7-4CDE-92A7-BB12FEC6B744}"/>
                </a:ext>
              </a:extLst>
            </p:cNvPr>
            <p:cNvGrpSpPr/>
            <p:nvPr/>
          </p:nvGrpSpPr>
          <p:grpSpPr>
            <a:xfrm>
              <a:off x="645543" y="1653333"/>
              <a:ext cx="228600" cy="225425"/>
              <a:chOff x="4630738" y="4584700"/>
              <a:chExt cx="228600" cy="225425"/>
            </a:xfrm>
          </p:grpSpPr>
          <p:sp>
            <p:nvSpPr>
              <p:cNvPr id="125" name="Freeform 5">
                <a:extLst>
                  <a:ext uri="{FF2B5EF4-FFF2-40B4-BE49-F238E27FC236}">
                    <a16:creationId xmlns:a16="http://schemas.microsoft.com/office/drawing/2014/main" id="{75C50395-FE17-4A25-B685-369122786549}"/>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close/>
                  </a:path>
                </a:pathLst>
              </a:custGeom>
              <a:solidFill>
                <a:schemeClr val="tx1">
                  <a:lumMod val="50000"/>
                  <a:lumOff val="50000"/>
                </a:schemeClr>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26" name="Freeform 6">
                <a:extLst>
                  <a:ext uri="{FF2B5EF4-FFF2-40B4-BE49-F238E27FC236}">
                    <a16:creationId xmlns:a16="http://schemas.microsoft.com/office/drawing/2014/main" id="{DE07938E-B03B-42BA-AB51-E25D69141896}"/>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Rectangle 7">
                <a:extLst>
                  <a:ext uri="{FF2B5EF4-FFF2-40B4-BE49-F238E27FC236}">
                    <a16:creationId xmlns:a16="http://schemas.microsoft.com/office/drawing/2014/main" id="{2C330DB5-CC5A-4C26-923A-B4ACF2262605}"/>
                  </a:ext>
                </a:extLst>
              </p:cNvPr>
              <p:cNvSpPr>
                <a:spLocks noChangeArrowheads="1"/>
              </p:cNvSpPr>
              <p:nvPr/>
            </p:nvSpPr>
            <p:spPr bwMode="auto">
              <a:xfrm>
                <a:off x="4692941" y="4589690"/>
                <a:ext cx="1041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rPr>
                  <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pic>
          <p:nvPicPr>
            <p:cNvPr id="111" name="Picture 110">
              <a:extLst>
                <a:ext uri="{FF2B5EF4-FFF2-40B4-BE49-F238E27FC236}">
                  <a16:creationId xmlns:a16="http://schemas.microsoft.com/office/drawing/2014/main" id="{07003B23-06BE-49BD-BAF7-4A9D4488FF70}"/>
                </a:ext>
              </a:extLst>
            </p:cNvPr>
            <p:cNvPicPr>
              <a:picLocks noChangeAspect="1"/>
            </p:cNvPicPr>
            <p:nvPr/>
          </p:nvPicPr>
          <p:blipFill>
            <a:blip r:embed="rId4"/>
            <a:stretch>
              <a:fillRect/>
            </a:stretch>
          </p:blipFill>
          <p:spPr>
            <a:xfrm>
              <a:off x="5418138" y="1031587"/>
              <a:ext cx="354170" cy="417172"/>
            </a:xfrm>
            <a:prstGeom prst="rect">
              <a:avLst/>
            </a:prstGeom>
          </p:spPr>
        </p:pic>
        <p:pic>
          <p:nvPicPr>
            <p:cNvPr id="112" name="Picture 111">
              <a:extLst>
                <a:ext uri="{FF2B5EF4-FFF2-40B4-BE49-F238E27FC236}">
                  <a16:creationId xmlns:a16="http://schemas.microsoft.com/office/drawing/2014/main" id="{99AEBE85-6FA8-4451-AF0E-F81880400345}"/>
                </a:ext>
              </a:extLst>
            </p:cNvPr>
            <p:cNvPicPr>
              <a:picLocks noChangeAspect="1"/>
            </p:cNvPicPr>
            <p:nvPr/>
          </p:nvPicPr>
          <p:blipFill>
            <a:blip r:embed="rId5"/>
            <a:stretch>
              <a:fillRect/>
            </a:stretch>
          </p:blipFill>
          <p:spPr>
            <a:xfrm>
              <a:off x="664860" y="4918867"/>
              <a:ext cx="302918" cy="356804"/>
            </a:xfrm>
            <a:prstGeom prst="rect">
              <a:avLst/>
            </a:prstGeom>
          </p:spPr>
        </p:pic>
        <p:pic>
          <p:nvPicPr>
            <p:cNvPr id="114" name="Picture 113">
              <a:extLst>
                <a:ext uri="{FF2B5EF4-FFF2-40B4-BE49-F238E27FC236}">
                  <a16:creationId xmlns:a16="http://schemas.microsoft.com/office/drawing/2014/main" id="{38FC5F6A-9786-41F3-8B4E-312BF70E226C}"/>
                </a:ext>
              </a:extLst>
            </p:cNvPr>
            <p:cNvPicPr>
              <a:picLocks noChangeAspect="1"/>
            </p:cNvPicPr>
            <p:nvPr/>
          </p:nvPicPr>
          <p:blipFill>
            <a:blip r:embed="rId6"/>
            <a:stretch>
              <a:fillRect/>
            </a:stretch>
          </p:blipFill>
          <p:spPr>
            <a:xfrm>
              <a:off x="6339166" y="538891"/>
              <a:ext cx="307306" cy="361970"/>
            </a:xfrm>
            <a:prstGeom prst="rect">
              <a:avLst/>
            </a:prstGeom>
          </p:spPr>
        </p:pic>
        <p:pic>
          <p:nvPicPr>
            <p:cNvPr id="116" name="Picture 115">
              <a:extLst>
                <a:ext uri="{FF2B5EF4-FFF2-40B4-BE49-F238E27FC236}">
                  <a16:creationId xmlns:a16="http://schemas.microsoft.com/office/drawing/2014/main" id="{701C8F81-6A8F-48AA-A11C-A103AC744D3C}"/>
                </a:ext>
              </a:extLst>
            </p:cNvPr>
            <p:cNvPicPr>
              <a:picLocks noChangeAspect="1"/>
            </p:cNvPicPr>
            <p:nvPr/>
          </p:nvPicPr>
          <p:blipFill>
            <a:blip r:embed="rId7"/>
            <a:stretch>
              <a:fillRect/>
            </a:stretch>
          </p:blipFill>
          <p:spPr>
            <a:xfrm>
              <a:off x="3830927" y="1400894"/>
              <a:ext cx="313852" cy="369686"/>
            </a:xfrm>
            <a:prstGeom prst="rect">
              <a:avLst/>
            </a:prstGeom>
          </p:spPr>
        </p:pic>
        <p:pic>
          <p:nvPicPr>
            <p:cNvPr id="122" name="Picture 121">
              <a:extLst>
                <a:ext uri="{FF2B5EF4-FFF2-40B4-BE49-F238E27FC236}">
                  <a16:creationId xmlns:a16="http://schemas.microsoft.com/office/drawing/2014/main" id="{F77FC9DF-E105-42A7-8460-3BB76A9458A9}"/>
                </a:ext>
              </a:extLst>
            </p:cNvPr>
            <p:cNvPicPr>
              <a:picLocks noChangeAspect="1"/>
            </p:cNvPicPr>
            <p:nvPr/>
          </p:nvPicPr>
          <p:blipFill>
            <a:blip r:embed="rId8"/>
            <a:stretch>
              <a:fillRect/>
            </a:stretch>
          </p:blipFill>
          <p:spPr>
            <a:xfrm>
              <a:off x="430571" y="5304986"/>
              <a:ext cx="329724" cy="388374"/>
            </a:xfrm>
            <a:prstGeom prst="rect">
              <a:avLst/>
            </a:prstGeom>
          </p:spPr>
        </p:pic>
      </p:grpSp>
      <p:grpSp>
        <p:nvGrpSpPr>
          <p:cNvPr id="143" name="Group 142">
            <a:extLst>
              <a:ext uri="{FF2B5EF4-FFF2-40B4-BE49-F238E27FC236}">
                <a16:creationId xmlns:a16="http://schemas.microsoft.com/office/drawing/2014/main" id="{275F4B8D-CD5C-4903-830E-D4C44D5722B8}"/>
              </a:ext>
            </a:extLst>
          </p:cNvPr>
          <p:cNvGrpSpPr/>
          <p:nvPr/>
        </p:nvGrpSpPr>
        <p:grpSpPr>
          <a:xfrm>
            <a:off x="10151222" y="4185364"/>
            <a:ext cx="1482883" cy="2026240"/>
            <a:chOff x="10151222" y="4185364"/>
            <a:chExt cx="1482883" cy="2026240"/>
          </a:xfrm>
        </p:grpSpPr>
        <p:sp>
          <p:nvSpPr>
            <p:cNvPr id="144" name="Rectangle 143">
              <a:extLst>
                <a:ext uri="{FF2B5EF4-FFF2-40B4-BE49-F238E27FC236}">
                  <a16:creationId xmlns:a16="http://schemas.microsoft.com/office/drawing/2014/main" id="{124B65F5-15C0-4D11-93E2-440D4D710F50}"/>
                </a:ext>
              </a:extLst>
            </p:cNvPr>
            <p:cNvSpPr/>
            <p:nvPr/>
          </p:nvSpPr>
          <p:spPr>
            <a:xfrm>
              <a:off x="10151222" y="4185364"/>
              <a:ext cx="1482880" cy="2026240"/>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a:extLst>
                <a:ext uri="{FF2B5EF4-FFF2-40B4-BE49-F238E27FC236}">
                  <a16:creationId xmlns:a16="http://schemas.microsoft.com/office/drawing/2014/main" id="{AF3D1C48-EA3A-4851-8FAD-E3FB5E5316F9}"/>
                </a:ext>
              </a:extLst>
            </p:cNvPr>
            <p:cNvSpPr txBox="1"/>
            <p:nvPr/>
          </p:nvSpPr>
          <p:spPr>
            <a:xfrm>
              <a:off x="10437930" y="4264577"/>
              <a:ext cx="1196175" cy="1862048"/>
            </a:xfrm>
            <a:prstGeom prst="rect">
              <a:avLst/>
            </a:prstGeom>
            <a:noFill/>
            <a:ln w="3175">
              <a:noFill/>
            </a:ln>
          </p:spPr>
          <p:txBody>
            <a:bodyPr wrap="square" rtlCol="0">
              <a:spAutoFit/>
            </a:bodyPr>
            <a:lstStyle/>
            <a:p>
              <a:pPr>
                <a:lnSpc>
                  <a:spcPts val="2300"/>
                </a:lnSpc>
              </a:pPr>
              <a:r>
                <a:rPr lang="en-US" sz="1400" dirty="0">
                  <a:solidFill>
                    <a:schemeClr val="tx1">
                      <a:lumMod val="65000"/>
                      <a:lumOff val="35000"/>
                    </a:schemeClr>
                  </a:solidFill>
                  <a:latin typeface="Century Gothic" panose="020B0502020202020204" pitchFamily="34" charset="0"/>
                </a:rPr>
                <a:t>TV</a:t>
              </a:r>
            </a:p>
            <a:p>
              <a:pPr>
                <a:lnSpc>
                  <a:spcPts val="2300"/>
                </a:lnSpc>
              </a:pPr>
              <a:r>
                <a:rPr lang="en-US" sz="1400" dirty="0">
                  <a:solidFill>
                    <a:schemeClr val="tx1">
                      <a:lumMod val="65000"/>
                      <a:lumOff val="35000"/>
                    </a:schemeClr>
                  </a:solidFill>
                  <a:latin typeface="Century Gothic" panose="020B0502020202020204" pitchFamily="34" charset="0"/>
                </a:rPr>
                <a:t>Radio</a:t>
              </a:r>
            </a:p>
            <a:p>
              <a:pPr>
                <a:lnSpc>
                  <a:spcPts val="2300"/>
                </a:lnSpc>
              </a:pPr>
              <a:r>
                <a:rPr lang="en-US" sz="1400" dirty="0">
                  <a:solidFill>
                    <a:schemeClr val="tx1">
                      <a:lumMod val="65000"/>
                      <a:lumOff val="35000"/>
                    </a:schemeClr>
                  </a:solidFill>
                  <a:latin typeface="Century Gothic" panose="020B0502020202020204" pitchFamily="34" charset="0"/>
                </a:rPr>
                <a:t>Newspaper</a:t>
              </a:r>
            </a:p>
            <a:p>
              <a:pPr>
                <a:lnSpc>
                  <a:spcPts val="2300"/>
                </a:lnSpc>
              </a:pPr>
              <a:r>
                <a:rPr lang="en-US" sz="1400" dirty="0">
                  <a:solidFill>
                    <a:schemeClr val="tx1">
                      <a:lumMod val="65000"/>
                      <a:lumOff val="35000"/>
                    </a:schemeClr>
                  </a:solidFill>
                  <a:latin typeface="Century Gothic" panose="020B0502020202020204" pitchFamily="34" charset="0"/>
                </a:rPr>
                <a:t>Magazine</a:t>
              </a:r>
            </a:p>
            <a:p>
              <a:pPr>
                <a:lnSpc>
                  <a:spcPts val="2300"/>
                </a:lnSpc>
              </a:pPr>
              <a:r>
                <a:rPr lang="en-US" sz="1400" dirty="0">
                  <a:solidFill>
                    <a:schemeClr val="tx1">
                      <a:lumMod val="65000"/>
                      <a:lumOff val="35000"/>
                    </a:schemeClr>
                  </a:solidFill>
                  <a:latin typeface="Century Gothic" panose="020B0502020202020204" pitchFamily="34" charset="0"/>
                </a:rPr>
                <a:t>Internet</a:t>
              </a:r>
            </a:p>
            <a:p>
              <a:pPr>
                <a:lnSpc>
                  <a:spcPts val="2300"/>
                </a:lnSpc>
              </a:pPr>
              <a:r>
                <a:rPr lang="en-US" sz="1400" dirty="0">
                  <a:solidFill>
                    <a:schemeClr val="tx1">
                      <a:lumMod val="65000"/>
                      <a:lumOff val="35000"/>
                    </a:schemeClr>
                  </a:solidFill>
                  <a:latin typeface="Century Gothic" panose="020B0502020202020204" pitchFamily="34" charset="0"/>
                </a:rPr>
                <a:t>OOH</a:t>
              </a:r>
            </a:p>
          </p:txBody>
        </p:sp>
        <p:pic>
          <p:nvPicPr>
            <p:cNvPr id="146" name="Picture 145">
              <a:extLst>
                <a:ext uri="{FF2B5EF4-FFF2-40B4-BE49-F238E27FC236}">
                  <a16:creationId xmlns:a16="http://schemas.microsoft.com/office/drawing/2014/main" id="{2183987E-D902-4DBF-9221-809F81DC2996}"/>
                </a:ext>
              </a:extLst>
            </p:cNvPr>
            <p:cNvPicPr>
              <a:picLocks noChangeAspect="1"/>
            </p:cNvPicPr>
            <p:nvPr/>
          </p:nvPicPr>
          <p:blipFill rotWithShape="1">
            <a:blip r:embed="rId9"/>
            <a:srcRect l="12766" t="12493" r="7490" b="24160"/>
            <a:stretch/>
          </p:blipFill>
          <p:spPr>
            <a:xfrm>
              <a:off x="10264463" y="4374381"/>
              <a:ext cx="204536" cy="202758"/>
            </a:xfrm>
            <a:prstGeom prst="ellipse">
              <a:avLst/>
            </a:prstGeom>
          </p:spPr>
        </p:pic>
        <p:pic>
          <p:nvPicPr>
            <p:cNvPr id="147" name="Picture 146">
              <a:extLst>
                <a:ext uri="{FF2B5EF4-FFF2-40B4-BE49-F238E27FC236}">
                  <a16:creationId xmlns:a16="http://schemas.microsoft.com/office/drawing/2014/main" id="{6D0E7A07-2596-4C18-85B4-0F541F74BA7D}"/>
                </a:ext>
              </a:extLst>
            </p:cNvPr>
            <p:cNvPicPr>
              <a:picLocks noChangeAspect="1"/>
            </p:cNvPicPr>
            <p:nvPr/>
          </p:nvPicPr>
          <p:blipFill rotWithShape="1">
            <a:blip r:embed="rId10"/>
            <a:srcRect l="11607" t="11557" r="10144" b="23871"/>
            <a:stretch/>
          </p:blipFill>
          <p:spPr>
            <a:xfrm>
              <a:off x="10262978" y="4665684"/>
              <a:ext cx="207508" cy="208478"/>
            </a:xfrm>
            <a:prstGeom prst="ellipse">
              <a:avLst/>
            </a:prstGeom>
          </p:spPr>
        </p:pic>
        <p:pic>
          <p:nvPicPr>
            <p:cNvPr id="148" name="Picture 147">
              <a:extLst>
                <a:ext uri="{FF2B5EF4-FFF2-40B4-BE49-F238E27FC236}">
                  <a16:creationId xmlns:a16="http://schemas.microsoft.com/office/drawing/2014/main" id="{DADFB759-B605-412D-9071-3BBB2C885844}"/>
                </a:ext>
              </a:extLst>
            </p:cNvPr>
            <p:cNvPicPr>
              <a:picLocks noChangeAspect="1"/>
            </p:cNvPicPr>
            <p:nvPr/>
          </p:nvPicPr>
          <p:blipFill rotWithShape="1">
            <a:blip r:embed="rId11"/>
            <a:srcRect l="7168" t="12457" r="4595" b="25073"/>
            <a:stretch/>
          </p:blipFill>
          <p:spPr>
            <a:xfrm>
              <a:off x="10266486" y="5543620"/>
              <a:ext cx="200490" cy="202436"/>
            </a:xfrm>
            <a:prstGeom prst="ellipse">
              <a:avLst/>
            </a:prstGeom>
          </p:spPr>
        </p:pic>
        <p:pic>
          <p:nvPicPr>
            <p:cNvPr id="149" name="Picture 148">
              <a:extLst>
                <a:ext uri="{FF2B5EF4-FFF2-40B4-BE49-F238E27FC236}">
                  <a16:creationId xmlns:a16="http://schemas.microsoft.com/office/drawing/2014/main" id="{6210FF7B-07D4-47AB-889F-183C331F6F91}"/>
                </a:ext>
              </a:extLst>
            </p:cNvPr>
            <p:cNvPicPr>
              <a:picLocks noChangeAspect="1"/>
            </p:cNvPicPr>
            <p:nvPr/>
          </p:nvPicPr>
          <p:blipFill rotWithShape="1">
            <a:blip r:embed="rId12"/>
            <a:srcRect l="16610" t="10055" r="12521" b="24771"/>
            <a:stretch/>
          </p:blipFill>
          <p:spPr>
            <a:xfrm>
              <a:off x="10269177" y="5827953"/>
              <a:ext cx="195110" cy="203552"/>
            </a:xfrm>
            <a:prstGeom prst="ellipse">
              <a:avLst/>
            </a:prstGeom>
          </p:spPr>
        </p:pic>
        <p:grpSp>
          <p:nvGrpSpPr>
            <p:cNvPr id="150" name="Group 149">
              <a:extLst>
                <a:ext uri="{FF2B5EF4-FFF2-40B4-BE49-F238E27FC236}">
                  <a16:creationId xmlns:a16="http://schemas.microsoft.com/office/drawing/2014/main" id="{A4CF967D-A101-4631-B4FE-2A3DCAE42B98}"/>
                </a:ext>
              </a:extLst>
            </p:cNvPr>
            <p:cNvGrpSpPr>
              <a:grpSpLocks noChangeAspect="1"/>
            </p:cNvGrpSpPr>
            <p:nvPr/>
          </p:nvGrpSpPr>
          <p:grpSpPr bwMode="auto">
            <a:xfrm>
              <a:off x="10266363" y="4960926"/>
              <a:ext cx="200025" cy="200024"/>
              <a:chOff x="6467" y="3125"/>
              <a:chExt cx="126" cy="126"/>
            </a:xfrm>
          </p:grpSpPr>
          <p:sp>
            <p:nvSpPr>
              <p:cNvPr id="155" name="AutoShape 8">
                <a:extLst>
                  <a:ext uri="{FF2B5EF4-FFF2-40B4-BE49-F238E27FC236}">
                    <a16:creationId xmlns:a16="http://schemas.microsoft.com/office/drawing/2014/main" id="{D9E928DF-881C-4DAD-B935-42B9F88EA0B8}"/>
                  </a:ext>
                </a:extLst>
              </p:cNvPr>
              <p:cNvSpPr>
                <a:spLocks noChangeAspect="1" noChangeArrowheads="1" noTextEdit="1"/>
              </p:cNvSpPr>
              <p:nvPr/>
            </p:nvSpPr>
            <p:spPr bwMode="auto">
              <a:xfrm>
                <a:off x="6467" y="3125"/>
                <a:ext cx="12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6" name="Freeform 10">
                <a:extLst>
                  <a:ext uri="{FF2B5EF4-FFF2-40B4-BE49-F238E27FC236}">
                    <a16:creationId xmlns:a16="http://schemas.microsoft.com/office/drawing/2014/main" id="{E92A1EDB-EFBE-4947-A30F-191C0C0FE94F}"/>
                  </a:ext>
                </a:extLst>
              </p:cNvPr>
              <p:cNvSpPr>
                <a:spLocks/>
              </p:cNvSpPr>
              <p:nvPr/>
            </p:nvSpPr>
            <p:spPr bwMode="auto">
              <a:xfrm>
                <a:off x="6471" y="3130"/>
                <a:ext cx="122" cy="121"/>
              </a:xfrm>
              <a:custGeom>
                <a:avLst/>
                <a:gdLst>
                  <a:gd name="T0" fmla="*/ 0 w 122"/>
                  <a:gd name="T1" fmla="*/ 60 h 121"/>
                  <a:gd name="T2" fmla="*/ 4 w 122"/>
                  <a:gd name="T3" fmla="*/ 36 h 121"/>
                  <a:gd name="T4" fmla="*/ 17 w 122"/>
                  <a:gd name="T5" fmla="*/ 16 h 121"/>
                  <a:gd name="T6" fmla="*/ 37 w 122"/>
                  <a:gd name="T7" fmla="*/ 4 h 121"/>
                  <a:gd name="T8" fmla="*/ 61 w 122"/>
                  <a:gd name="T9" fmla="*/ 0 h 121"/>
                  <a:gd name="T10" fmla="*/ 81 w 122"/>
                  <a:gd name="T11" fmla="*/ 4 h 121"/>
                  <a:gd name="T12" fmla="*/ 101 w 122"/>
                  <a:gd name="T13" fmla="*/ 16 h 121"/>
                  <a:gd name="T14" fmla="*/ 114 w 122"/>
                  <a:gd name="T15" fmla="*/ 36 h 121"/>
                  <a:gd name="T16" fmla="*/ 122 w 122"/>
                  <a:gd name="T17" fmla="*/ 60 h 121"/>
                  <a:gd name="T18" fmla="*/ 114 w 122"/>
                  <a:gd name="T19" fmla="*/ 81 h 121"/>
                  <a:gd name="T20" fmla="*/ 101 w 122"/>
                  <a:gd name="T21" fmla="*/ 101 h 121"/>
                  <a:gd name="T22" fmla="*/ 81 w 122"/>
                  <a:gd name="T23" fmla="*/ 113 h 121"/>
                  <a:gd name="T24" fmla="*/ 61 w 122"/>
                  <a:gd name="T25" fmla="*/ 121 h 121"/>
                  <a:gd name="T26" fmla="*/ 37 w 122"/>
                  <a:gd name="T27" fmla="*/ 113 h 121"/>
                  <a:gd name="T28" fmla="*/ 17 w 122"/>
                  <a:gd name="T29" fmla="*/ 101 h 121"/>
                  <a:gd name="T30" fmla="*/ 4 w 122"/>
                  <a:gd name="T31" fmla="*/ 81 h 121"/>
                  <a:gd name="T32" fmla="*/ 0 w 122"/>
                  <a:gd name="T33" fmla="*/ 6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 h="121">
                    <a:moveTo>
                      <a:pt x="0" y="60"/>
                    </a:moveTo>
                    <a:lnTo>
                      <a:pt x="4" y="36"/>
                    </a:lnTo>
                    <a:lnTo>
                      <a:pt x="17" y="16"/>
                    </a:lnTo>
                    <a:lnTo>
                      <a:pt x="37" y="4"/>
                    </a:lnTo>
                    <a:lnTo>
                      <a:pt x="61" y="0"/>
                    </a:lnTo>
                    <a:lnTo>
                      <a:pt x="81" y="4"/>
                    </a:lnTo>
                    <a:lnTo>
                      <a:pt x="101" y="16"/>
                    </a:lnTo>
                    <a:lnTo>
                      <a:pt x="114" y="36"/>
                    </a:lnTo>
                    <a:lnTo>
                      <a:pt x="122" y="60"/>
                    </a:lnTo>
                    <a:lnTo>
                      <a:pt x="114" y="81"/>
                    </a:lnTo>
                    <a:lnTo>
                      <a:pt x="101" y="101"/>
                    </a:lnTo>
                    <a:lnTo>
                      <a:pt x="81" y="113"/>
                    </a:lnTo>
                    <a:lnTo>
                      <a:pt x="61" y="121"/>
                    </a:lnTo>
                    <a:lnTo>
                      <a:pt x="37" y="113"/>
                    </a:lnTo>
                    <a:lnTo>
                      <a:pt x="17" y="101"/>
                    </a:lnTo>
                    <a:lnTo>
                      <a:pt x="4" y="81"/>
                    </a:lnTo>
                    <a:lnTo>
                      <a:pt x="0" y="60"/>
                    </a:lnTo>
                    <a:close/>
                  </a:path>
                </a:pathLst>
              </a:custGeom>
              <a:solidFill>
                <a:srgbClr val="713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7" name="Rectangle 11">
                <a:extLst>
                  <a:ext uri="{FF2B5EF4-FFF2-40B4-BE49-F238E27FC236}">
                    <a16:creationId xmlns:a16="http://schemas.microsoft.com/office/drawing/2014/main" id="{828EBD71-B3AB-4EFA-9D28-54CA29E63833}"/>
                  </a:ext>
                </a:extLst>
              </p:cNvPr>
              <p:cNvSpPr>
                <a:spLocks noChangeArrowheads="1"/>
              </p:cNvSpPr>
              <p:nvPr/>
            </p:nvSpPr>
            <p:spPr bwMode="auto">
              <a:xfrm>
                <a:off x="6492" y="3135"/>
                <a:ext cx="6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alibri" panose="020F0502020204030204" pitchFamily="34" charset="0"/>
                  </a:rPr>
                  <a:t>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51" name="Group 14">
              <a:extLst>
                <a:ext uri="{FF2B5EF4-FFF2-40B4-BE49-F238E27FC236}">
                  <a16:creationId xmlns:a16="http://schemas.microsoft.com/office/drawing/2014/main" id="{250E1663-BD24-4ABB-9271-95794EEC8603}"/>
                </a:ext>
              </a:extLst>
            </p:cNvPr>
            <p:cNvGrpSpPr>
              <a:grpSpLocks noChangeAspect="1"/>
            </p:cNvGrpSpPr>
            <p:nvPr/>
          </p:nvGrpSpPr>
          <p:grpSpPr bwMode="auto">
            <a:xfrm>
              <a:off x="10264775" y="5249863"/>
              <a:ext cx="203200" cy="200025"/>
              <a:chOff x="6466" y="3307"/>
              <a:chExt cx="128" cy="126"/>
            </a:xfrm>
          </p:grpSpPr>
          <p:sp>
            <p:nvSpPr>
              <p:cNvPr id="152" name="AutoShape 13">
                <a:extLst>
                  <a:ext uri="{FF2B5EF4-FFF2-40B4-BE49-F238E27FC236}">
                    <a16:creationId xmlns:a16="http://schemas.microsoft.com/office/drawing/2014/main" id="{D464735A-54A9-4700-9A9C-E82AFA695C81}"/>
                  </a:ext>
                </a:extLst>
              </p:cNvPr>
              <p:cNvSpPr>
                <a:spLocks noChangeAspect="1" noChangeArrowheads="1" noTextEdit="1"/>
              </p:cNvSpPr>
              <p:nvPr/>
            </p:nvSpPr>
            <p:spPr bwMode="auto">
              <a:xfrm>
                <a:off x="6466" y="3307"/>
                <a:ext cx="12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3" name="Freeform 15">
                <a:extLst>
                  <a:ext uri="{FF2B5EF4-FFF2-40B4-BE49-F238E27FC236}">
                    <a16:creationId xmlns:a16="http://schemas.microsoft.com/office/drawing/2014/main" id="{3C66C746-5C4A-478A-960B-2A6516D708DF}"/>
                  </a:ext>
                </a:extLst>
              </p:cNvPr>
              <p:cNvSpPr>
                <a:spLocks/>
              </p:cNvSpPr>
              <p:nvPr/>
            </p:nvSpPr>
            <p:spPr bwMode="auto">
              <a:xfrm>
                <a:off x="6470" y="3311"/>
                <a:ext cx="123" cy="122"/>
              </a:xfrm>
              <a:custGeom>
                <a:avLst/>
                <a:gdLst>
                  <a:gd name="T0" fmla="*/ 0 w 123"/>
                  <a:gd name="T1" fmla="*/ 61 h 122"/>
                  <a:gd name="T2" fmla="*/ 5 w 123"/>
                  <a:gd name="T3" fmla="*/ 36 h 122"/>
                  <a:gd name="T4" fmla="*/ 17 w 123"/>
                  <a:gd name="T5" fmla="*/ 16 h 122"/>
                  <a:gd name="T6" fmla="*/ 37 w 123"/>
                  <a:gd name="T7" fmla="*/ 4 h 122"/>
                  <a:gd name="T8" fmla="*/ 62 w 123"/>
                  <a:gd name="T9" fmla="*/ 0 h 122"/>
                  <a:gd name="T10" fmla="*/ 82 w 123"/>
                  <a:gd name="T11" fmla="*/ 4 h 122"/>
                  <a:gd name="T12" fmla="*/ 102 w 123"/>
                  <a:gd name="T13" fmla="*/ 16 h 122"/>
                  <a:gd name="T14" fmla="*/ 114 w 123"/>
                  <a:gd name="T15" fmla="*/ 36 h 122"/>
                  <a:gd name="T16" fmla="*/ 123 w 123"/>
                  <a:gd name="T17" fmla="*/ 61 h 122"/>
                  <a:gd name="T18" fmla="*/ 114 w 123"/>
                  <a:gd name="T19" fmla="*/ 81 h 122"/>
                  <a:gd name="T20" fmla="*/ 102 w 123"/>
                  <a:gd name="T21" fmla="*/ 102 h 122"/>
                  <a:gd name="T22" fmla="*/ 82 w 123"/>
                  <a:gd name="T23" fmla="*/ 114 h 122"/>
                  <a:gd name="T24" fmla="*/ 62 w 123"/>
                  <a:gd name="T25" fmla="*/ 122 h 122"/>
                  <a:gd name="T26" fmla="*/ 37 w 123"/>
                  <a:gd name="T27" fmla="*/ 114 h 122"/>
                  <a:gd name="T28" fmla="*/ 17 w 123"/>
                  <a:gd name="T29" fmla="*/ 102 h 122"/>
                  <a:gd name="T30" fmla="*/ 5 w 123"/>
                  <a:gd name="T31" fmla="*/ 81 h 122"/>
                  <a:gd name="T32" fmla="*/ 0 w 123"/>
                  <a:gd name="T33"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 h="122">
                    <a:moveTo>
                      <a:pt x="0" y="61"/>
                    </a:moveTo>
                    <a:lnTo>
                      <a:pt x="5" y="36"/>
                    </a:lnTo>
                    <a:lnTo>
                      <a:pt x="17" y="16"/>
                    </a:lnTo>
                    <a:lnTo>
                      <a:pt x="37" y="4"/>
                    </a:lnTo>
                    <a:lnTo>
                      <a:pt x="62" y="0"/>
                    </a:lnTo>
                    <a:lnTo>
                      <a:pt x="82" y="4"/>
                    </a:lnTo>
                    <a:lnTo>
                      <a:pt x="102" y="16"/>
                    </a:lnTo>
                    <a:lnTo>
                      <a:pt x="114" y="36"/>
                    </a:lnTo>
                    <a:lnTo>
                      <a:pt x="123" y="61"/>
                    </a:lnTo>
                    <a:lnTo>
                      <a:pt x="114" y="81"/>
                    </a:lnTo>
                    <a:lnTo>
                      <a:pt x="102" y="102"/>
                    </a:lnTo>
                    <a:lnTo>
                      <a:pt x="82" y="114"/>
                    </a:lnTo>
                    <a:lnTo>
                      <a:pt x="62" y="122"/>
                    </a:lnTo>
                    <a:lnTo>
                      <a:pt x="37" y="114"/>
                    </a:lnTo>
                    <a:lnTo>
                      <a:pt x="17" y="102"/>
                    </a:lnTo>
                    <a:lnTo>
                      <a:pt x="5" y="81"/>
                    </a:lnTo>
                    <a:lnTo>
                      <a:pt x="0" y="61"/>
                    </a:lnTo>
                    <a:close/>
                  </a:path>
                </a:pathLst>
              </a:custGeom>
              <a:solidFill>
                <a:srgbClr val="7F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4" name="Rectangle 153">
                <a:extLst>
                  <a:ext uri="{FF2B5EF4-FFF2-40B4-BE49-F238E27FC236}">
                    <a16:creationId xmlns:a16="http://schemas.microsoft.com/office/drawing/2014/main" id="{397AFB1B-65C6-4C80-8EDD-20F4DCA2518D}"/>
                  </a:ext>
                </a:extLst>
              </p:cNvPr>
              <p:cNvSpPr>
                <a:spLocks noChangeArrowheads="1"/>
              </p:cNvSpPr>
              <p:nvPr/>
            </p:nvSpPr>
            <p:spPr bwMode="auto">
              <a:xfrm>
                <a:off x="6490" y="3308"/>
                <a:ext cx="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alibri" panose="020F0502020204030204" pitchFamily="34" charset="0"/>
                  </a:rPr>
                  <a:t>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2786893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6000">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14:bounceEnd="56000">
                                          <p:cBhvr additive="base">
                                            <p:cTn id="7" dur="500" fill="hold"/>
                                            <p:tgtEl>
                                              <p:spTgt spid="124"/>
                                            </p:tgtEl>
                                            <p:attrNameLst>
                                              <p:attrName>ppt_x</p:attrName>
                                            </p:attrNameLst>
                                          </p:cBhvr>
                                          <p:tavLst>
                                            <p:tav tm="0">
                                              <p:val>
                                                <p:strVal val="#ppt_x"/>
                                              </p:val>
                                            </p:tav>
                                            <p:tav tm="100000">
                                              <p:val>
                                                <p:strVal val="#ppt_x"/>
                                              </p:val>
                                            </p:tav>
                                          </p:tavLst>
                                        </p:anim>
                                        <p:anim calcmode="lin" valueType="num" p14:bounceEnd="56000">
                                          <p:cBhvr additive="base">
                                            <p:cTn id="8" dur="500" fill="hold"/>
                                            <p:tgtEl>
                                              <p:spTgt spid="1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56000">
                                      <p:stCondLst>
                                        <p:cond delay="0"/>
                                      </p:stCondLst>
                                      <p:childTnLst>
                                        <p:set>
                                          <p:cBhvr>
                                            <p:cTn id="11" dur="1" fill="hold">
                                              <p:stCondLst>
                                                <p:cond delay="0"/>
                                              </p:stCondLst>
                                            </p:cTn>
                                            <p:tgtEl>
                                              <p:spTgt spid="123"/>
                                            </p:tgtEl>
                                            <p:attrNameLst>
                                              <p:attrName>style.visibility</p:attrName>
                                            </p:attrNameLst>
                                          </p:cBhvr>
                                          <p:to>
                                            <p:strVal val="visible"/>
                                          </p:to>
                                        </p:set>
                                        <p:anim calcmode="lin" valueType="num" p14:bounceEnd="56000">
                                          <p:cBhvr additive="base">
                                            <p:cTn id="12" dur="500" fill="hold"/>
                                            <p:tgtEl>
                                              <p:spTgt spid="123"/>
                                            </p:tgtEl>
                                            <p:attrNameLst>
                                              <p:attrName>ppt_x</p:attrName>
                                            </p:attrNameLst>
                                          </p:cBhvr>
                                          <p:tavLst>
                                            <p:tav tm="0">
                                              <p:val>
                                                <p:strVal val="0-#ppt_w/2"/>
                                              </p:val>
                                            </p:tav>
                                            <p:tav tm="100000">
                                              <p:val>
                                                <p:strVal val="#ppt_x"/>
                                              </p:val>
                                            </p:tav>
                                          </p:tavLst>
                                        </p:anim>
                                        <p:anim calcmode="lin" valueType="num" p14:bounceEnd="56000">
                                          <p:cBhvr additive="base">
                                            <p:cTn id="13" dur="500" fill="hold"/>
                                            <p:tgtEl>
                                              <p:spTgt spid="12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84"/>
                                            </p:tgtEl>
                                            <p:attrNameLst>
                                              <p:attrName>style.visibility</p:attrName>
                                            </p:attrNameLst>
                                          </p:cBhvr>
                                          <p:to>
                                            <p:strVal val="visible"/>
                                          </p:to>
                                        </p:set>
                                        <p:animEffect transition="in" filter="wipe(right)">
                                          <p:cBhvr>
                                            <p:cTn id="17" dur="1000"/>
                                            <p:tgtEl>
                                              <p:spTgt spid="1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nodeType="clickEffect">
                                      <p:stCondLst>
                                        <p:cond delay="0"/>
                                      </p:stCondLst>
                                      <p:childTnLst>
                                        <p:animEffect transition="out" filter="wipe(left)">
                                          <p:cBhvr>
                                            <p:cTn id="21" dur="500"/>
                                            <p:tgtEl>
                                              <p:spTgt spid="184"/>
                                            </p:tgtEl>
                                          </p:cBhvr>
                                        </p:animEffect>
                                        <p:set>
                                          <p:cBhvr>
                                            <p:cTn id="22" dur="1" fill="hold">
                                              <p:stCondLst>
                                                <p:cond delay="499"/>
                                              </p:stCondLst>
                                            </p:cTn>
                                            <p:tgtEl>
                                              <p:spTgt spid="184"/>
                                            </p:tgtEl>
                                            <p:attrNameLst>
                                              <p:attrName>style.visibility</p:attrName>
                                            </p:attrNameLst>
                                          </p:cBhvr>
                                          <p:to>
                                            <p:strVal val="hidden"/>
                                          </p:to>
                                        </p:set>
                                      </p:childTnLst>
                                    </p:cTn>
                                  </p:par>
                                </p:childTnLst>
                              </p:cTn>
                            </p:par>
                            <p:par>
                              <p:cTn id="23" fill="hold">
                                <p:stCondLst>
                                  <p:cond delay="500"/>
                                </p:stCondLst>
                                <p:childTnLst>
                                  <p:par>
                                    <p:cTn id="24" presetID="2" presetClass="entr" presetSubtype="2" fill="hold" grpId="0" nodeType="afterEffect" p14:presetBounceEnd="52000">
                                      <p:stCondLst>
                                        <p:cond delay="0"/>
                                      </p:stCondLst>
                                      <p:childTnLst>
                                        <p:set>
                                          <p:cBhvr>
                                            <p:cTn id="25" dur="1" fill="hold">
                                              <p:stCondLst>
                                                <p:cond delay="0"/>
                                              </p:stCondLst>
                                            </p:cTn>
                                            <p:tgtEl>
                                              <p:spTgt spid="115"/>
                                            </p:tgtEl>
                                            <p:attrNameLst>
                                              <p:attrName>style.visibility</p:attrName>
                                            </p:attrNameLst>
                                          </p:cBhvr>
                                          <p:to>
                                            <p:strVal val="visible"/>
                                          </p:to>
                                        </p:set>
                                        <p:anim calcmode="lin" valueType="num" p14:bounceEnd="52000">
                                          <p:cBhvr additive="base">
                                            <p:cTn id="26" dur="1000" fill="hold"/>
                                            <p:tgtEl>
                                              <p:spTgt spid="115"/>
                                            </p:tgtEl>
                                            <p:attrNameLst>
                                              <p:attrName>ppt_x</p:attrName>
                                            </p:attrNameLst>
                                          </p:cBhvr>
                                          <p:tavLst>
                                            <p:tav tm="0">
                                              <p:val>
                                                <p:strVal val="1+#ppt_w/2"/>
                                              </p:val>
                                            </p:tav>
                                            <p:tav tm="100000">
                                              <p:val>
                                                <p:strVal val="#ppt_x"/>
                                              </p:val>
                                            </p:tav>
                                          </p:tavLst>
                                        </p:anim>
                                        <p:anim calcmode="lin" valueType="num" p14:bounceEnd="52000">
                                          <p:cBhvr additive="base">
                                            <p:cTn id="27" dur="1000" fill="hold"/>
                                            <p:tgtEl>
                                              <p:spTgt spid="115"/>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fade">
                                          <p:cBhvr>
                                            <p:cTn id="31" dur="500"/>
                                            <p:tgtEl>
                                              <p:spTgt spid="106"/>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43"/>
                                            </p:tgtEl>
                                            <p:attrNameLst>
                                              <p:attrName>style.visibility</p:attrName>
                                            </p:attrNameLst>
                                          </p:cBhvr>
                                          <p:to>
                                            <p:strVal val="visible"/>
                                          </p:to>
                                        </p:set>
                                        <p:animEffect transition="in" filter="fade">
                                          <p:cBhvr>
                                            <p:cTn id="35"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500" fill="hold"/>
                                            <p:tgtEl>
                                              <p:spTgt spid="124"/>
                                            </p:tgtEl>
                                            <p:attrNameLst>
                                              <p:attrName>ppt_x</p:attrName>
                                            </p:attrNameLst>
                                          </p:cBhvr>
                                          <p:tavLst>
                                            <p:tav tm="0">
                                              <p:val>
                                                <p:strVal val="#ppt_x"/>
                                              </p:val>
                                            </p:tav>
                                            <p:tav tm="100000">
                                              <p:val>
                                                <p:strVal val="#ppt_x"/>
                                              </p:val>
                                            </p:tav>
                                          </p:tavLst>
                                        </p:anim>
                                        <p:anim calcmode="lin" valueType="num">
                                          <p:cBhvr additive="base">
                                            <p:cTn id="8" dur="500" fill="hold"/>
                                            <p:tgtEl>
                                              <p:spTgt spid="1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23"/>
                                            </p:tgtEl>
                                            <p:attrNameLst>
                                              <p:attrName>style.visibility</p:attrName>
                                            </p:attrNameLst>
                                          </p:cBhvr>
                                          <p:to>
                                            <p:strVal val="visible"/>
                                          </p:to>
                                        </p:set>
                                        <p:anim calcmode="lin" valueType="num">
                                          <p:cBhvr additive="base">
                                            <p:cTn id="12" dur="500" fill="hold"/>
                                            <p:tgtEl>
                                              <p:spTgt spid="123"/>
                                            </p:tgtEl>
                                            <p:attrNameLst>
                                              <p:attrName>ppt_x</p:attrName>
                                            </p:attrNameLst>
                                          </p:cBhvr>
                                          <p:tavLst>
                                            <p:tav tm="0">
                                              <p:val>
                                                <p:strVal val="0-#ppt_w/2"/>
                                              </p:val>
                                            </p:tav>
                                            <p:tav tm="100000">
                                              <p:val>
                                                <p:strVal val="#ppt_x"/>
                                              </p:val>
                                            </p:tav>
                                          </p:tavLst>
                                        </p:anim>
                                        <p:anim calcmode="lin" valueType="num">
                                          <p:cBhvr additive="base">
                                            <p:cTn id="13" dur="500" fill="hold"/>
                                            <p:tgtEl>
                                              <p:spTgt spid="12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84"/>
                                            </p:tgtEl>
                                            <p:attrNameLst>
                                              <p:attrName>style.visibility</p:attrName>
                                            </p:attrNameLst>
                                          </p:cBhvr>
                                          <p:to>
                                            <p:strVal val="visible"/>
                                          </p:to>
                                        </p:set>
                                        <p:animEffect transition="in" filter="wipe(right)">
                                          <p:cBhvr>
                                            <p:cTn id="17" dur="1000"/>
                                            <p:tgtEl>
                                              <p:spTgt spid="1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nodeType="clickEffect">
                                      <p:stCondLst>
                                        <p:cond delay="0"/>
                                      </p:stCondLst>
                                      <p:childTnLst>
                                        <p:animEffect transition="out" filter="wipe(left)">
                                          <p:cBhvr>
                                            <p:cTn id="21" dur="500"/>
                                            <p:tgtEl>
                                              <p:spTgt spid="184"/>
                                            </p:tgtEl>
                                          </p:cBhvr>
                                        </p:animEffect>
                                        <p:set>
                                          <p:cBhvr>
                                            <p:cTn id="22" dur="1" fill="hold">
                                              <p:stCondLst>
                                                <p:cond delay="499"/>
                                              </p:stCondLst>
                                            </p:cTn>
                                            <p:tgtEl>
                                              <p:spTgt spid="184"/>
                                            </p:tgtEl>
                                            <p:attrNameLst>
                                              <p:attrName>style.visibility</p:attrName>
                                            </p:attrNameLst>
                                          </p:cBhvr>
                                          <p:to>
                                            <p:strVal val="hidden"/>
                                          </p:to>
                                        </p:set>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115"/>
                                            </p:tgtEl>
                                            <p:attrNameLst>
                                              <p:attrName>style.visibility</p:attrName>
                                            </p:attrNameLst>
                                          </p:cBhvr>
                                          <p:to>
                                            <p:strVal val="visible"/>
                                          </p:to>
                                        </p:set>
                                        <p:anim calcmode="lin" valueType="num">
                                          <p:cBhvr additive="base">
                                            <p:cTn id="26" dur="1000" fill="hold"/>
                                            <p:tgtEl>
                                              <p:spTgt spid="115"/>
                                            </p:tgtEl>
                                            <p:attrNameLst>
                                              <p:attrName>ppt_x</p:attrName>
                                            </p:attrNameLst>
                                          </p:cBhvr>
                                          <p:tavLst>
                                            <p:tav tm="0">
                                              <p:val>
                                                <p:strVal val="1+#ppt_w/2"/>
                                              </p:val>
                                            </p:tav>
                                            <p:tav tm="100000">
                                              <p:val>
                                                <p:strVal val="#ppt_x"/>
                                              </p:val>
                                            </p:tav>
                                          </p:tavLst>
                                        </p:anim>
                                        <p:anim calcmode="lin" valueType="num">
                                          <p:cBhvr additive="base">
                                            <p:cTn id="27" dur="1000" fill="hold"/>
                                            <p:tgtEl>
                                              <p:spTgt spid="115"/>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fade">
                                          <p:cBhvr>
                                            <p:cTn id="31" dur="500"/>
                                            <p:tgtEl>
                                              <p:spTgt spid="106"/>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43"/>
                                            </p:tgtEl>
                                            <p:attrNameLst>
                                              <p:attrName>style.visibility</p:attrName>
                                            </p:attrNameLst>
                                          </p:cBhvr>
                                          <p:to>
                                            <p:strVal val="visible"/>
                                          </p:to>
                                        </p:set>
                                        <p:animEffect transition="in" filter="fade">
                                          <p:cBhvr>
                                            <p:cTn id="35"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Shape 65">
            <a:extLst>
              <a:ext uri="{FF2B5EF4-FFF2-40B4-BE49-F238E27FC236}">
                <a16:creationId xmlns:a16="http://schemas.microsoft.com/office/drawing/2014/main" id="{48450037-04A3-47A7-A3C3-C96AA9CDE93B}"/>
              </a:ext>
            </a:extLst>
          </p:cNvPr>
          <p:cNvSpPr/>
          <p:nvPr/>
        </p:nvSpPr>
        <p:spPr>
          <a:xfrm>
            <a:off x="5485804" y="2896744"/>
            <a:ext cx="6323379" cy="3171762"/>
          </a:xfrm>
          <a:custGeom>
            <a:avLst/>
            <a:gdLst>
              <a:gd name="connsiteX0" fmla="*/ 0 w 8191500"/>
              <a:gd name="connsiteY0" fmla="*/ 1611588 h 1631267"/>
              <a:gd name="connsiteX1" fmla="*/ 2238375 w 8191500"/>
              <a:gd name="connsiteY1" fmla="*/ 1630638 h 1631267"/>
              <a:gd name="connsiteX2" fmla="*/ 2447925 w 8191500"/>
              <a:gd name="connsiteY2" fmla="*/ 1611588 h 1631267"/>
              <a:gd name="connsiteX3" fmla="*/ 2724150 w 8191500"/>
              <a:gd name="connsiteY3" fmla="*/ 1630638 h 1631267"/>
              <a:gd name="connsiteX4" fmla="*/ 2962275 w 8191500"/>
              <a:gd name="connsiteY4" fmla="*/ 1583013 h 1631267"/>
              <a:gd name="connsiteX5" fmla="*/ 3476625 w 8191500"/>
              <a:gd name="connsiteY5" fmla="*/ 1621113 h 1631267"/>
              <a:gd name="connsiteX6" fmla="*/ 3886200 w 8191500"/>
              <a:gd name="connsiteY6" fmla="*/ 1563963 h 1631267"/>
              <a:gd name="connsiteX7" fmla="*/ 4000500 w 8191500"/>
              <a:gd name="connsiteY7" fmla="*/ 1535388 h 1631267"/>
              <a:gd name="connsiteX8" fmla="*/ 4086225 w 8191500"/>
              <a:gd name="connsiteY8" fmla="*/ 1392513 h 1631267"/>
              <a:gd name="connsiteX9" fmla="*/ 4152900 w 8191500"/>
              <a:gd name="connsiteY9" fmla="*/ 1354413 h 1631267"/>
              <a:gd name="connsiteX10" fmla="*/ 4295775 w 8191500"/>
              <a:gd name="connsiteY10" fmla="*/ 1468713 h 1631267"/>
              <a:gd name="connsiteX11" fmla="*/ 4419600 w 8191500"/>
              <a:gd name="connsiteY11" fmla="*/ 1535388 h 1631267"/>
              <a:gd name="connsiteX12" fmla="*/ 4591050 w 8191500"/>
              <a:gd name="connsiteY12" fmla="*/ 1525863 h 1631267"/>
              <a:gd name="connsiteX13" fmla="*/ 4724400 w 8191500"/>
              <a:gd name="connsiteY13" fmla="*/ 1525863 h 1631267"/>
              <a:gd name="connsiteX14" fmla="*/ 4924425 w 8191500"/>
              <a:gd name="connsiteY14" fmla="*/ 1392513 h 1631267"/>
              <a:gd name="connsiteX15" fmla="*/ 5067300 w 8191500"/>
              <a:gd name="connsiteY15" fmla="*/ 1325838 h 1631267"/>
              <a:gd name="connsiteX16" fmla="*/ 5181600 w 8191500"/>
              <a:gd name="connsiteY16" fmla="*/ 1306788 h 1631267"/>
              <a:gd name="connsiteX17" fmla="*/ 5248275 w 8191500"/>
              <a:gd name="connsiteY17" fmla="*/ 1202013 h 1631267"/>
              <a:gd name="connsiteX18" fmla="*/ 5372100 w 8191500"/>
              <a:gd name="connsiteY18" fmla="*/ 1192488 h 1631267"/>
              <a:gd name="connsiteX19" fmla="*/ 5448300 w 8191500"/>
              <a:gd name="connsiteY19" fmla="*/ 1163913 h 1631267"/>
              <a:gd name="connsiteX20" fmla="*/ 5534025 w 8191500"/>
              <a:gd name="connsiteY20" fmla="*/ 1354413 h 1631267"/>
              <a:gd name="connsiteX21" fmla="*/ 5629275 w 8191500"/>
              <a:gd name="connsiteY21" fmla="*/ 1421088 h 1631267"/>
              <a:gd name="connsiteX22" fmla="*/ 5724525 w 8191500"/>
              <a:gd name="connsiteY22" fmla="*/ 1392513 h 1631267"/>
              <a:gd name="connsiteX23" fmla="*/ 5810250 w 8191500"/>
              <a:gd name="connsiteY23" fmla="*/ 1040088 h 1631267"/>
              <a:gd name="connsiteX24" fmla="*/ 5886450 w 8191500"/>
              <a:gd name="connsiteY24" fmla="*/ 1078188 h 1631267"/>
              <a:gd name="connsiteX25" fmla="*/ 6172200 w 8191500"/>
              <a:gd name="connsiteY25" fmla="*/ 620988 h 1631267"/>
              <a:gd name="connsiteX26" fmla="*/ 6267450 w 8191500"/>
              <a:gd name="connsiteY26" fmla="*/ 249513 h 1631267"/>
              <a:gd name="connsiteX27" fmla="*/ 6353175 w 8191500"/>
              <a:gd name="connsiteY27" fmla="*/ 554313 h 1631267"/>
              <a:gd name="connsiteX28" fmla="*/ 6467475 w 8191500"/>
              <a:gd name="connsiteY28" fmla="*/ 725763 h 1631267"/>
              <a:gd name="connsiteX29" fmla="*/ 6496050 w 8191500"/>
              <a:gd name="connsiteY29" fmla="*/ 401913 h 1631267"/>
              <a:gd name="connsiteX30" fmla="*/ 6543675 w 8191500"/>
              <a:gd name="connsiteY30" fmla="*/ 11388 h 1631267"/>
              <a:gd name="connsiteX31" fmla="*/ 6638925 w 8191500"/>
              <a:gd name="connsiteY31" fmla="*/ 125688 h 1631267"/>
              <a:gd name="connsiteX32" fmla="*/ 6705600 w 8191500"/>
              <a:gd name="connsiteY32" fmla="*/ 344763 h 1631267"/>
              <a:gd name="connsiteX33" fmla="*/ 6800850 w 8191500"/>
              <a:gd name="connsiteY33" fmla="*/ 49488 h 1631267"/>
              <a:gd name="connsiteX34" fmla="*/ 6886575 w 8191500"/>
              <a:gd name="connsiteY34" fmla="*/ 30438 h 1631267"/>
              <a:gd name="connsiteX35" fmla="*/ 7000875 w 8191500"/>
              <a:gd name="connsiteY35" fmla="*/ 116163 h 1631267"/>
              <a:gd name="connsiteX36" fmla="*/ 7077075 w 8191500"/>
              <a:gd name="connsiteY36" fmla="*/ 487638 h 1631267"/>
              <a:gd name="connsiteX37" fmla="*/ 7200900 w 8191500"/>
              <a:gd name="connsiteY37" fmla="*/ 630513 h 1631267"/>
              <a:gd name="connsiteX38" fmla="*/ 7277100 w 8191500"/>
              <a:gd name="connsiteY38" fmla="*/ 573363 h 1631267"/>
              <a:gd name="connsiteX39" fmla="*/ 7362825 w 8191500"/>
              <a:gd name="connsiteY39" fmla="*/ 849588 h 1631267"/>
              <a:gd name="connsiteX40" fmla="*/ 7467600 w 8191500"/>
              <a:gd name="connsiteY40" fmla="*/ 954363 h 1631267"/>
              <a:gd name="connsiteX41" fmla="*/ 7572375 w 8191500"/>
              <a:gd name="connsiteY41" fmla="*/ 1001988 h 1631267"/>
              <a:gd name="connsiteX42" fmla="*/ 7753350 w 8191500"/>
              <a:gd name="connsiteY42" fmla="*/ 1335363 h 1631267"/>
              <a:gd name="connsiteX43" fmla="*/ 7810500 w 8191500"/>
              <a:gd name="connsiteY43" fmla="*/ 1373463 h 1631267"/>
              <a:gd name="connsiteX44" fmla="*/ 7886700 w 8191500"/>
              <a:gd name="connsiteY44" fmla="*/ 1382988 h 1631267"/>
              <a:gd name="connsiteX45" fmla="*/ 8001000 w 8191500"/>
              <a:gd name="connsiteY45" fmla="*/ 1459188 h 1631267"/>
              <a:gd name="connsiteX46" fmla="*/ 8105775 w 8191500"/>
              <a:gd name="connsiteY46" fmla="*/ 1392513 h 1631267"/>
              <a:gd name="connsiteX47" fmla="*/ 8191500 w 8191500"/>
              <a:gd name="connsiteY47" fmla="*/ 1468713 h 1631267"/>
              <a:gd name="connsiteX0" fmla="*/ 0 w 8191500"/>
              <a:gd name="connsiteY0" fmla="*/ 1611588 h 1630638"/>
              <a:gd name="connsiteX1" fmla="*/ 2238375 w 8191500"/>
              <a:gd name="connsiteY1" fmla="*/ 1630638 h 1630638"/>
              <a:gd name="connsiteX2" fmla="*/ 2447925 w 8191500"/>
              <a:gd name="connsiteY2" fmla="*/ 1611588 h 1630638"/>
              <a:gd name="connsiteX3" fmla="*/ 2724150 w 8191500"/>
              <a:gd name="connsiteY3" fmla="*/ 1630638 h 1630638"/>
              <a:gd name="connsiteX4" fmla="*/ 3476625 w 8191500"/>
              <a:gd name="connsiteY4" fmla="*/ 1621113 h 1630638"/>
              <a:gd name="connsiteX5" fmla="*/ 3886200 w 8191500"/>
              <a:gd name="connsiteY5" fmla="*/ 1563963 h 1630638"/>
              <a:gd name="connsiteX6" fmla="*/ 4000500 w 8191500"/>
              <a:gd name="connsiteY6" fmla="*/ 1535388 h 1630638"/>
              <a:gd name="connsiteX7" fmla="*/ 4086225 w 8191500"/>
              <a:gd name="connsiteY7" fmla="*/ 1392513 h 1630638"/>
              <a:gd name="connsiteX8" fmla="*/ 4152900 w 8191500"/>
              <a:gd name="connsiteY8" fmla="*/ 1354413 h 1630638"/>
              <a:gd name="connsiteX9" fmla="*/ 4295775 w 8191500"/>
              <a:gd name="connsiteY9" fmla="*/ 1468713 h 1630638"/>
              <a:gd name="connsiteX10" fmla="*/ 4419600 w 8191500"/>
              <a:gd name="connsiteY10" fmla="*/ 1535388 h 1630638"/>
              <a:gd name="connsiteX11" fmla="*/ 4591050 w 8191500"/>
              <a:gd name="connsiteY11" fmla="*/ 1525863 h 1630638"/>
              <a:gd name="connsiteX12" fmla="*/ 4724400 w 8191500"/>
              <a:gd name="connsiteY12" fmla="*/ 1525863 h 1630638"/>
              <a:gd name="connsiteX13" fmla="*/ 4924425 w 8191500"/>
              <a:gd name="connsiteY13" fmla="*/ 1392513 h 1630638"/>
              <a:gd name="connsiteX14" fmla="*/ 5067300 w 8191500"/>
              <a:gd name="connsiteY14" fmla="*/ 1325838 h 1630638"/>
              <a:gd name="connsiteX15" fmla="*/ 5181600 w 8191500"/>
              <a:gd name="connsiteY15" fmla="*/ 1306788 h 1630638"/>
              <a:gd name="connsiteX16" fmla="*/ 5248275 w 8191500"/>
              <a:gd name="connsiteY16" fmla="*/ 1202013 h 1630638"/>
              <a:gd name="connsiteX17" fmla="*/ 5372100 w 8191500"/>
              <a:gd name="connsiteY17" fmla="*/ 1192488 h 1630638"/>
              <a:gd name="connsiteX18" fmla="*/ 5448300 w 8191500"/>
              <a:gd name="connsiteY18" fmla="*/ 1163913 h 1630638"/>
              <a:gd name="connsiteX19" fmla="*/ 5534025 w 8191500"/>
              <a:gd name="connsiteY19" fmla="*/ 1354413 h 1630638"/>
              <a:gd name="connsiteX20" fmla="*/ 5629275 w 8191500"/>
              <a:gd name="connsiteY20" fmla="*/ 1421088 h 1630638"/>
              <a:gd name="connsiteX21" fmla="*/ 5724525 w 8191500"/>
              <a:gd name="connsiteY21" fmla="*/ 1392513 h 1630638"/>
              <a:gd name="connsiteX22" fmla="*/ 5810250 w 8191500"/>
              <a:gd name="connsiteY22" fmla="*/ 1040088 h 1630638"/>
              <a:gd name="connsiteX23" fmla="*/ 5886450 w 8191500"/>
              <a:gd name="connsiteY23" fmla="*/ 1078188 h 1630638"/>
              <a:gd name="connsiteX24" fmla="*/ 6172200 w 8191500"/>
              <a:gd name="connsiteY24" fmla="*/ 620988 h 1630638"/>
              <a:gd name="connsiteX25" fmla="*/ 6267450 w 8191500"/>
              <a:gd name="connsiteY25" fmla="*/ 249513 h 1630638"/>
              <a:gd name="connsiteX26" fmla="*/ 6353175 w 8191500"/>
              <a:gd name="connsiteY26" fmla="*/ 554313 h 1630638"/>
              <a:gd name="connsiteX27" fmla="*/ 6467475 w 8191500"/>
              <a:gd name="connsiteY27" fmla="*/ 725763 h 1630638"/>
              <a:gd name="connsiteX28" fmla="*/ 6496050 w 8191500"/>
              <a:gd name="connsiteY28" fmla="*/ 401913 h 1630638"/>
              <a:gd name="connsiteX29" fmla="*/ 6543675 w 8191500"/>
              <a:gd name="connsiteY29" fmla="*/ 11388 h 1630638"/>
              <a:gd name="connsiteX30" fmla="*/ 6638925 w 8191500"/>
              <a:gd name="connsiteY30" fmla="*/ 125688 h 1630638"/>
              <a:gd name="connsiteX31" fmla="*/ 6705600 w 8191500"/>
              <a:gd name="connsiteY31" fmla="*/ 344763 h 1630638"/>
              <a:gd name="connsiteX32" fmla="*/ 6800850 w 8191500"/>
              <a:gd name="connsiteY32" fmla="*/ 49488 h 1630638"/>
              <a:gd name="connsiteX33" fmla="*/ 6886575 w 8191500"/>
              <a:gd name="connsiteY33" fmla="*/ 30438 h 1630638"/>
              <a:gd name="connsiteX34" fmla="*/ 7000875 w 8191500"/>
              <a:gd name="connsiteY34" fmla="*/ 116163 h 1630638"/>
              <a:gd name="connsiteX35" fmla="*/ 7077075 w 8191500"/>
              <a:gd name="connsiteY35" fmla="*/ 487638 h 1630638"/>
              <a:gd name="connsiteX36" fmla="*/ 7200900 w 8191500"/>
              <a:gd name="connsiteY36" fmla="*/ 630513 h 1630638"/>
              <a:gd name="connsiteX37" fmla="*/ 7277100 w 8191500"/>
              <a:gd name="connsiteY37" fmla="*/ 573363 h 1630638"/>
              <a:gd name="connsiteX38" fmla="*/ 7362825 w 8191500"/>
              <a:gd name="connsiteY38" fmla="*/ 849588 h 1630638"/>
              <a:gd name="connsiteX39" fmla="*/ 7467600 w 8191500"/>
              <a:gd name="connsiteY39" fmla="*/ 954363 h 1630638"/>
              <a:gd name="connsiteX40" fmla="*/ 7572375 w 8191500"/>
              <a:gd name="connsiteY40" fmla="*/ 1001988 h 1630638"/>
              <a:gd name="connsiteX41" fmla="*/ 7753350 w 8191500"/>
              <a:gd name="connsiteY41" fmla="*/ 1335363 h 1630638"/>
              <a:gd name="connsiteX42" fmla="*/ 7810500 w 8191500"/>
              <a:gd name="connsiteY42" fmla="*/ 1373463 h 1630638"/>
              <a:gd name="connsiteX43" fmla="*/ 7886700 w 8191500"/>
              <a:gd name="connsiteY43" fmla="*/ 1382988 h 1630638"/>
              <a:gd name="connsiteX44" fmla="*/ 8001000 w 8191500"/>
              <a:gd name="connsiteY44" fmla="*/ 1459188 h 1630638"/>
              <a:gd name="connsiteX45" fmla="*/ 8105775 w 8191500"/>
              <a:gd name="connsiteY45" fmla="*/ 1392513 h 1630638"/>
              <a:gd name="connsiteX46" fmla="*/ 8191500 w 8191500"/>
              <a:gd name="connsiteY46" fmla="*/ 1468713 h 1630638"/>
              <a:gd name="connsiteX0" fmla="*/ 0 w 8191500"/>
              <a:gd name="connsiteY0" fmla="*/ 1611588 h 1630638"/>
              <a:gd name="connsiteX1" fmla="*/ 2238375 w 8191500"/>
              <a:gd name="connsiteY1" fmla="*/ 1630638 h 1630638"/>
              <a:gd name="connsiteX2" fmla="*/ 2447925 w 8191500"/>
              <a:gd name="connsiteY2" fmla="*/ 1611588 h 1630638"/>
              <a:gd name="connsiteX3" fmla="*/ 3476625 w 8191500"/>
              <a:gd name="connsiteY3" fmla="*/ 1621113 h 1630638"/>
              <a:gd name="connsiteX4" fmla="*/ 3886200 w 8191500"/>
              <a:gd name="connsiteY4" fmla="*/ 1563963 h 1630638"/>
              <a:gd name="connsiteX5" fmla="*/ 4000500 w 8191500"/>
              <a:gd name="connsiteY5" fmla="*/ 1535388 h 1630638"/>
              <a:gd name="connsiteX6" fmla="*/ 4086225 w 8191500"/>
              <a:gd name="connsiteY6" fmla="*/ 1392513 h 1630638"/>
              <a:gd name="connsiteX7" fmla="*/ 4152900 w 8191500"/>
              <a:gd name="connsiteY7" fmla="*/ 1354413 h 1630638"/>
              <a:gd name="connsiteX8" fmla="*/ 4295775 w 8191500"/>
              <a:gd name="connsiteY8" fmla="*/ 1468713 h 1630638"/>
              <a:gd name="connsiteX9" fmla="*/ 4419600 w 8191500"/>
              <a:gd name="connsiteY9" fmla="*/ 1535388 h 1630638"/>
              <a:gd name="connsiteX10" fmla="*/ 4591050 w 8191500"/>
              <a:gd name="connsiteY10" fmla="*/ 1525863 h 1630638"/>
              <a:gd name="connsiteX11" fmla="*/ 4724400 w 8191500"/>
              <a:gd name="connsiteY11" fmla="*/ 1525863 h 1630638"/>
              <a:gd name="connsiteX12" fmla="*/ 4924425 w 8191500"/>
              <a:gd name="connsiteY12" fmla="*/ 1392513 h 1630638"/>
              <a:gd name="connsiteX13" fmla="*/ 5067300 w 8191500"/>
              <a:gd name="connsiteY13" fmla="*/ 1325838 h 1630638"/>
              <a:gd name="connsiteX14" fmla="*/ 5181600 w 8191500"/>
              <a:gd name="connsiteY14" fmla="*/ 1306788 h 1630638"/>
              <a:gd name="connsiteX15" fmla="*/ 5248275 w 8191500"/>
              <a:gd name="connsiteY15" fmla="*/ 1202013 h 1630638"/>
              <a:gd name="connsiteX16" fmla="*/ 5372100 w 8191500"/>
              <a:gd name="connsiteY16" fmla="*/ 1192488 h 1630638"/>
              <a:gd name="connsiteX17" fmla="*/ 5448300 w 8191500"/>
              <a:gd name="connsiteY17" fmla="*/ 1163913 h 1630638"/>
              <a:gd name="connsiteX18" fmla="*/ 5534025 w 8191500"/>
              <a:gd name="connsiteY18" fmla="*/ 1354413 h 1630638"/>
              <a:gd name="connsiteX19" fmla="*/ 5629275 w 8191500"/>
              <a:gd name="connsiteY19" fmla="*/ 1421088 h 1630638"/>
              <a:gd name="connsiteX20" fmla="*/ 5724525 w 8191500"/>
              <a:gd name="connsiteY20" fmla="*/ 1392513 h 1630638"/>
              <a:gd name="connsiteX21" fmla="*/ 5810250 w 8191500"/>
              <a:gd name="connsiteY21" fmla="*/ 1040088 h 1630638"/>
              <a:gd name="connsiteX22" fmla="*/ 5886450 w 8191500"/>
              <a:gd name="connsiteY22" fmla="*/ 1078188 h 1630638"/>
              <a:gd name="connsiteX23" fmla="*/ 6172200 w 8191500"/>
              <a:gd name="connsiteY23" fmla="*/ 620988 h 1630638"/>
              <a:gd name="connsiteX24" fmla="*/ 6267450 w 8191500"/>
              <a:gd name="connsiteY24" fmla="*/ 249513 h 1630638"/>
              <a:gd name="connsiteX25" fmla="*/ 6353175 w 8191500"/>
              <a:gd name="connsiteY25" fmla="*/ 554313 h 1630638"/>
              <a:gd name="connsiteX26" fmla="*/ 6467475 w 8191500"/>
              <a:gd name="connsiteY26" fmla="*/ 725763 h 1630638"/>
              <a:gd name="connsiteX27" fmla="*/ 6496050 w 8191500"/>
              <a:gd name="connsiteY27" fmla="*/ 401913 h 1630638"/>
              <a:gd name="connsiteX28" fmla="*/ 6543675 w 8191500"/>
              <a:gd name="connsiteY28" fmla="*/ 11388 h 1630638"/>
              <a:gd name="connsiteX29" fmla="*/ 6638925 w 8191500"/>
              <a:gd name="connsiteY29" fmla="*/ 125688 h 1630638"/>
              <a:gd name="connsiteX30" fmla="*/ 6705600 w 8191500"/>
              <a:gd name="connsiteY30" fmla="*/ 344763 h 1630638"/>
              <a:gd name="connsiteX31" fmla="*/ 6800850 w 8191500"/>
              <a:gd name="connsiteY31" fmla="*/ 49488 h 1630638"/>
              <a:gd name="connsiteX32" fmla="*/ 6886575 w 8191500"/>
              <a:gd name="connsiteY32" fmla="*/ 30438 h 1630638"/>
              <a:gd name="connsiteX33" fmla="*/ 7000875 w 8191500"/>
              <a:gd name="connsiteY33" fmla="*/ 116163 h 1630638"/>
              <a:gd name="connsiteX34" fmla="*/ 7077075 w 8191500"/>
              <a:gd name="connsiteY34" fmla="*/ 487638 h 1630638"/>
              <a:gd name="connsiteX35" fmla="*/ 7200900 w 8191500"/>
              <a:gd name="connsiteY35" fmla="*/ 630513 h 1630638"/>
              <a:gd name="connsiteX36" fmla="*/ 7277100 w 8191500"/>
              <a:gd name="connsiteY36" fmla="*/ 573363 h 1630638"/>
              <a:gd name="connsiteX37" fmla="*/ 7362825 w 8191500"/>
              <a:gd name="connsiteY37" fmla="*/ 849588 h 1630638"/>
              <a:gd name="connsiteX38" fmla="*/ 7467600 w 8191500"/>
              <a:gd name="connsiteY38" fmla="*/ 954363 h 1630638"/>
              <a:gd name="connsiteX39" fmla="*/ 7572375 w 8191500"/>
              <a:gd name="connsiteY39" fmla="*/ 1001988 h 1630638"/>
              <a:gd name="connsiteX40" fmla="*/ 7753350 w 8191500"/>
              <a:gd name="connsiteY40" fmla="*/ 1335363 h 1630638"/>
              <a:gd name="connsiteX41" fmla="*/ 7810500 w 8191500"/>
              <a:gd name="connsiteY41" fmla="*/ 1373463 h 1630638"/>
              <a:gd name="connsiteX42" fmla="*/ 7886700 w 8191500"/>
              <a:gd name="connsiteY42" fmla="*/ 1382988 h 1630638"/>
              <a:gd name="connsiteX43" fmla="*/ 8001000 w 8191500"/>
              <a:gd name="connsiteY43" fmla="*/ 1459188 h 1630638"/>
              <a:gd name="connsiteX44" fmla="*/ 8105775 w 8191500"/>
              <a:gd name="connsiteY44" fmla="*/ 1392513 h 1630638"/>
              <a:gd name="connsiteX45" fmla="*/ 8191500 w 8191500"/>
              <a:gd name="connsiteY45" fmla="*/ 1468713 h 1630638"/>
              <a:gd name="connsiteX0" fmla="*/ 0 w 8191500"/>
              <a:gd name="connsiteY0" fmla="*/ 1611588 h 1630638"/>
              <a:gd name="connsiteX1" fmla="*/ 2238375 w 8191500"/>
              <a:gd name="connsiteY1" fmla="*/ 1630638 h 1630638"/>
              <a:gd name="connsiteX2" fmla="*/ 3476625 w 8191500"/>
              <a:gd name="connsiteY2" fmla="*/ 1621113 h 1630638"/>
              <a:gd name="connsiteX3" fmla="*/ 3886200 w 8191500"/>
              <a:gd name="connsiteY3" fmla="*/ 1563963 h 1630638"/>
              <a:gd name="connsiteX4" fmla="*/ 4000500 w 8191500"/>
              <a:gd name="connsiteY4" fmla="*/ 1535388 h 1630638"/>
              <a:gd name="connsiteX5" fmla="*/ 4086225 w 8191500"/>
              <a:gd name="connsiteY5" fmla="*/ 1392513 h 1630638"/>
              <a:gd name="connsiteX6" fmla="*/ 4152900 w 8191500"/>
              <a:gd name="connsiteY6" fmla="*/ 1354413 h 1630638"/>
              <a:gd name="connsiteX7" fmla="*/ 4295775 w 8191500"/>
              <a:gd name="connsiteY7" fmla="*/ 1468713 h 1630638"/>
              <a:gd name="connsiteX8" fmla="*/ 4419600 w 8191500"/>
              <a:gd name="connsiteY8" fmla="*/ 1535388 h 1630638"/>
              <a:gd name="connsiteX9" fmla="*/ 4591050 w 8191500"/>
              <a:gd name="connsiteY9" fmla="*/ 1525863 h 1630638"/>
              <a:gd name="connsiteX10" fmla="*/ 4724400 w 8191500"/>
              <a:gd name="connsiteY10" fmla="*/ 1525863 h 1630638"/>
              <a:gd name="connsiteX11" fmla="*/ 4924425 w 8191500"/>
              <a:gd name="connsiteY11" fmla="*/ 1392513 h 1630638"/>
              <a:gd name="connsiteX12" fmla="*/ 5067300 w 8191500"/>
              <a:gd name="connsiteY12" fmla="*/ 1325838 h 1630638"/>
              <a:gd name="connsiteX13" fmla="*/ 5181600 w 8191500"/>
              <a:gd name="connsiteY13" fmla="*/ 1306788 h 1630638"/>
              <a:gd name="connsiteX14" fmla="*/ 5248275 w 8191500"/>
              <a:gd name="connsiteY14" fmla="*/ 1202013 h 1630638"/>
              <a:gd name="connsiteX15" fmla="*/ 5372100 w 8191500"/>
              <a:gd name="connsiteY15" fmla="*/ 1192488 h 1630638"/>
              <a:gd name="connsiteX16" fmla="*/ 5448300 w 8191500"/>
              <a:gd name="connsiteY16" fmla="*/ 1163913 h 1630638"/>
              <a:gd name="connsiteX17" fmla="*/ 5534025 w 8191500"/>
              <a:gd name="connsiteY17" fmla="*/ 1354413 h 1630638"/>
              <a:gd name="connsiteX18" fmla="*/ 5629275 w 8191500"/>
              <a:gd name="connsiteY18" fmla="*/ 1421088 h 1630638"/>
              <a:gd name="connsiteX19" fmla="*/ 5724525 w 8191500"/>
              <a:gd name="connsiteY19" fmla="*/ 1392513 h 1630638"/>
              <a:gd name="connsiteX20" fmla="*/ 5810250 w 8191500"/>
              <a:gd name="connsiteY20" fmla="*/ 1040088 h 1630638"/>
              <a:gd name="connsiteX21" fmla="*/ 5886450 w 8191500"/>
              <a:gd name="connsiteY21" fmla="*/ 1078188 h 1630638"/>
              <a:gd name="connsiteX22" fmla="*/ 6172200 w 8191500"/>
              <a:gd name="connsiteY22" fmla="*/ 620988 h 1630638"/>
              <a:gd name="connsiteX23" fmla="*/ 6267450 w 8191500"/>
              <a:gd name="connsiteY23" fmla="*/ 249513 h 1630638"/>
              <a:gd name="connsiteX24" fmla="*/ 6353175 w 8191500"/>
              <a:gd name="connsiteY24" fmla="*/ 554313 h 1630638"/>
              <a:gd name="connsiteX25" fmla="*/ 6467475 w 8191500"/>
              <a:gd name="connsiteY25" fmla="*/ 725763 h 1630638"/>
              <a:gd name="connsiteX26" fmla="*/ 6496050 w 8191500"/>
              <a:gd name="connsiteY26" fmla="*/ 401913 h 1630638"/>
              <a:gd name="connsiteX27" fmla="*/ 6543675 w 8191500"/>
              <a:gd name="connsiteY27" fmla="*/ 11388 h 1630638"/>
              <a:gd name="connsiteX28" fmla="*/ 6638925 w 8191500"/>
              <a:gd name="connsiteY28" fmla="*/ 125688 h 1630638"/>
              <a:gd name="connsiteX29" fmla="*/ 6705600 w 8191500"/>
              <a:gd name="connsiteY29" fmla="*/ 344763 h 1630638"/>
              <a:gd name="connsiteX30" fmla="*/ 6800850 w 8191500"/>
              <a:gd name="connsiteY30" fmla="*/ 49488 h 1630638"/>
              <a:gd name="connsiteX31" fmla="*/ 6886575 w 8191500"/>
              <a:gd name="connsiteY31" fmla="*/ 30438 h 1630638"/>
              <a:gd name="connsiteX32" fmla="*/ 7000875 w 8191500"/>
              <a:gd name="connsiteY32" fmla="*/ 116163 h 1630638"/>
              <a:gd name="connsiteX33" fmla="*/ 7077075 w 8191500"/>
              <a:gd name="connsiteY33" fmla="*/ 487638 h 1630638"/>
              <a:gd name="connsiteX34" fmla="*/ 7200900 w 8191500"/>
              <a:gd name="connsiteY34" fmla="*/ 630513 h 1630638"/>
              <a:gd name="connsiteX35" fmla="*/ 7277100 w 8191500"/>
              <a:gd name="connsiteY35" fmla="*/ 573363 h 1630638"/>
              <a:gd name="connsiteX36" fmla="*/ 7362825 w 8191500"/>
              <a:gd name="connsiteY36" fmla="*/ 849588 h 1630638"/>
              <a:gd name="connsiteX37" fmla="*/ 7467600 w 8191500"/>
              <a:gd name="connsiteY37" fmla="*/ 954363 h 1630638"/>
              <a:gd name="connsiteX38" fmla="*/ 7572375 w 8191500"/>
              <a:gd name="connsiteY38" fmla="*/ 1001988 h 1630638"/>
              <a:gd name="connsiteX39" fmla="*/ 7753350 w 8191500"/>
              <a:gd name="connsiteY39" fmla="*/ 1335363 h 1630638"/>
              <a:gd name="connsiteX40" fmla="*/ 7810500 w 8191500"/>
              <a:gd name="connsiteY40" fmla="*/ 1373463 h 1630638"/>
              <a:gd name="connsiteX41" fmla="*/ 7886700 w 8191500"/>
              <a:gd name="connsiteY41" fmla="*/ 1382988 h 1630638"/>
              <a:gd name="connsiteX42" fmla="*/ 8001000 w 8191500"/>
              <a:gd name="connsiteY42" fmla="*/ 1459188 h 1630638"/>
              <a:gd name="connsiteX43" fmla="*/ 8105775 w 8191500"/>
              <a:gd name="connsiteY43" fmla="*/ 1392513 h 1630638"/>
              <a:gd name="connsiteX44" fmla="*/ 8191500 w 8191500"/>
              <a:gd name="connsiteY44" fmla="*/ 1468713 h 1630638"/>
              <a:gd name="connsiteX0" fmla="*/ 0 w 8191500"/>
              <a:gd name="connsiteY0" fmla="*/ 1611588 h 1621113"/>
              <a:gd name="connsiteX1" fmla="*/ 3476625 w 8191500"/>
              <a:gd name="connsiteY1" fmla="*/ 1621113 h 1621113"/>
              <a:gd name="connsiteX2" fmla="*/ 3886200 w 8191500"/>
              <a:gd name="connsiteY2" fmla="*/ 1563963 h 1621113"/>
              <a:gd name="connsiteX3" fmla="*/ 4000500 w 8191500"/>
              <a:gd name="connsiteY3" fmla="*/ 1535388 h 1621113"/>
              <a:gd name="connsiteX4" fmla="*/ 4086225 w 8191500"/>
              <a:gd name="connsiteY4" fmla="*/ 1392513 h 1621113"/>
              <a:gd name="connsiteX5" fmla="*/ 4152900 w 8191500"/>
              <a:gd name="connsiteY5" fmla="*/ 1354413 h 1621113"/>
              <a:gd name="connsiteX6" fmla="*/ 4295775 w 8191500"/>
              <a:gd name="connsiteY6" fmla="*/ 1468713 h 1621113"/>
              <a:gd name="connsiteX7" fmla="*/ 4419600 w 8191500"/>
              <a:gd name="connsiteY7" fmla="*/ 1535388 h 1621113"/>
              <a:gd name="connsiteX8" fmla="*/ 4591050 w 8191500"/>
              <a:gd name="connsiteY8" fmla="*/ 1525863 h 1621113"/>
              <a:gd name="connsiteX9" fmla="*/ 4724400 w 8191500"/>
              <a:gd name="connsiteY9" fmla="*/ 1525863 h 1621113"/>
              <a:gd name="connsiteX10" fmla="*/ 4924425 w 8191500"/>
              <a:gd name="connsiteY10" fmla="*/ 1392513 h 1621113"/>
              <a:gd name="connsiteX11" fmla="*/ 5067300 w 8191500"/>
              <a:gd name="connsiteY11" fmla="*/ 1325838 h 1621113"/>
              <a:gd name="connsiteX12" fmla="*/ 5181600 w 8191500"/>
              <a:gd name="connsiteY12" fmla="*/ 1306788 h 1621113"/>
              <a:gd name="connsiteX13" fmla="*/ 5248275 w 8191500"/>
              <a:gd name="connsiteY13" fmla="*/ 1202013 h 1621113"/>
              <a:gd name="connsiteX14" fmla="*/ 5372100 w 8191500"/>
              <a:gd name="connsiteY14" fmla="*/ 1192488 h 1621113"/>
              <a:gd name="connsiteX15" fmla="*/ 5448300 w 8191500"/>
              <a:gd name="connsiteY15" fmla="*/ 1163913 h 1621113"/>
              <a:gd name="connsiteX16" fmla="*/ 5534025 w 8191500"/>
              <a:gd name="connsiteY16" fmla="*/ 1354413 h 1621113"/>
              <a:gd name="connsiteX17" fmla="*/ 5629275 w 8191500"/>
              <a:gd name="connsiteY17" fmla="*/ 1421088 h 1621113"/>
              <a:gd name="connsiteX18" fmla="*/ 5724525 w 8191500"/>
              <a:gd name="connsiteY18" fmla="*/ 1392513 h 1621113"/>
              <a:gd name="connsiteX19" fmla="*/ 5810250 w 8191500"/>
              <a:gd name="connsiteY19" fmla="*/ 1040088 h 1621113"/>
              <a:gd name="connsiteX20" fmla="*/ 5886450 w 8191500"/>
              <a:gd name="connsiteY20" fmla="*/ 1078188 h 1621113"/>
              <a:gd name="connsiteX21" fmla="*/ 6172200 w 8191500"/>
              <a:gd name="connsiteY21" fmla="*/ 620988 h 1621113"/>
              <a:gd name="connsiteX22" fmla="*/ 6267450 w 8191500"/>
              <a:gd name="connsiteY22" fmla="*/ 249513 h 1621113"/>
              <a:gd name="connsiteX23" fmla="*/ 6353175 w 8191500"/>
              <a:gd name="connsiteY23" fmla="*/ 554313 h 1621113"/>
              <a:gd name="connsiteX24" fmla="*/ 6467475 w 8191500"/>
              <a:gd name="connsiteY24" fmla="*/ 725763 h 1621113"/>
              <a:gd name="connsiteX25" fmla="*/ 6496050 w 8191500"/>
              <a:gd name="connsiteY25" fmla="*/ 401913 h 1621113"/>
              <a:gd name="connsiteX26" fmla="*/ 6543675 w 8191500"/>
              <a:gd name="connsiteY26" fmla="*/ 11388 h 1621113"/>
              <a:gd name="connsiteX27" fmla="*/ 6638925 w 8191500"/>
              <a:gd name="connsiteY27" fmla="*/ 125688 h 1621113"/>
              <a:gd name="connsiteX28" fmla="*/ 6705600 w 8191500"/>
              <a:gd name="connsiteY28" fmla="*/ 344763 h 1621113"/>
              <a:gd name="connsiteX29" fmla="*/ 6800850 w 8191500"/>
              <a:gd name="connsiteY29" fmla="*/ 49488 h 1621113"/>
              <a:gd name="connsiteX30" fmla="*/ 6886575 w 8191500"/>
              <a:gd name="connsiteY30" fmla="*/ 30438 h 1621113"/>
              <a:gd name="connsiteX31" fmla="*/ 7000875 w 8191500"/>
              <a:gd name="connsiteY31" fmla="*/ 116163 h 1621113"/>
              <a:gd name="connsiteX32" fmla="*/ 7077075 w 8191500"/>
              <a:gd name="connsiteY32" fmla="*/ 487638 h 1621113"/>
              <a:gd name="connsiteX33" fmla="*/ 7200900 w 8191500"/>
              <a:gd name="connsiteY33" fmla="*/ 630513 h 1621113"/>
              <a:gd name="connsiteX34" fmla="*/ 7277100 w 8191500"/>
              <a:gd name="connsiteY34" fmla="*/ 573363 h 1621113"/>
              <a:gd name="connsiteX35" fmla="*/ 7362825 w 8191500"/>
              <a:gd name="connsiteY35" fmla="*/ 849588 h 1621113"/>
              <a:gd name="connsiteX36" fmla="*/ 7467600 w 8191500"/>
              <a:gd name="connsiteY36" fmla="*/ 954363 h 1621113"/>
              <a:gd name="connsiteX37" fmla="*/ 7572375 w 8191500"/>
              <a:gd name="connsiteY37" fmla="*/ 1001988 h 1621113"/>
              <a:gd name="connsiteX38" fmla="*/ 7753350 w 8191500"/>
              <a:gd name="connsiteY38" fmla="*/ 1335363 h 1621113"/>
              <a:gd name="connsiteX39" fmla="*/ 7810500 w 8191500"/>
              <a:gd name="connsiteY39" fmla="*/ 1373463 h 1621113"/>
              <a:gd name="connsiteX40" fmla="*/ 7886700 w 8191500"/>
              <a:gd name="connsiteY40" fmla="*/ 1382988 h 1621113"/>
              <a:gd name="connsiteX41" fmla="*/ 8001000 w 8191500"/>
              <a:gd name="connsiteY41" fmla="*/ 1459188 h 1621113"/>
              <a:gd name="connsiteX42" fmla="*/ 8105775 w 8191500"/>
              <a:gd name="connsiteY42" fmla="*/ 1392513 h 1621113"/>
              <a:gd name="connsiteX43" fmla="*/ 8191500 w 8191500"/>
              <a:gd name="connsiteY43" fmla="*/ 1468713 h 1621113"/>
              <a:gd name="connsiteX0" fmla="*/ 0 w 4714875"/>
              <a:gd name="connsiteY0" fmla="*/ 1621113 h 1621113"/>
              <a:gd name="connsiteX1" fmla="*/ 409575 w 4714875"/>
              <a:gd name="connsiteY1" fmla="*/ 1563963 h 1621113"/>
              <a:gd name="connsiteX2" fmla="*/ 523875 w 4714875"/>
              <a:gd name="connsiteY2" fmla="*/ 1535388 h 1621113"/>
              <a:gd name="connsiteX3" fmla="*/ 609600 w 4714875"/>
              <a:gd name="connsiteY3" fmla="*/ 1392513 h 1621113"/>
              <a:gd name="connsiteX4" fmla="*/ 676275 w 4714875"/>
              <a:gd name="connsiteY4" fmla="*/ 1354413 h 1621113"/>
              <a:gd name="connsiteX5" fmla="*/ 819150 w 4714875"/>
              <a:gd name="connsiteY5" fmla="*/ 1468713 h 1621113"/>
              <a:gd name="connsiteX6" fmla="*/ 942975 w 4714875"/>
              <a:gd name="connsiteY6" fmla="*/ 1535388 h 1621113"/>
              <a:gd name="connsiteX7" fmla="*/ 1114425 w 4714875"/>
              <a:gd name="connsiteY7" fmla="*/ 1525863 h 1621113"/>
              <a:gd name="connsiteX8" fmla="*/ 1247775 w 4714875"/>
              <a:gd name="connsiteY8" fmla="*/ 1525863 h 1621113"/>
              <a:gd name="connsiteX9" fmla="*/ 1447800 w 4714875"/>
              <a:gd name="connsiteY9" fmla="*/ 1392513 h 1621113"/>
              <a:gd name="connsiteX10" fmla="*/ 1590675 w 4714875"/>
              <a:gd name="connsiteY10" fmla="*/ 1325838 h 1621113"/>
              <a:gd name="connsiteX11" fmla="*/ 1704975 w 4714875"/>
              <a:gd name="connsiteY11" fmla="*/ 1306788 h 1621113"/>
              <a:gd name="connsiteX12" fmla="*/ 1771650 w 4714875"/>
              <a:gd name="connsiteY12" fmla="*/ 1202013 h 1621113"/>
              <a:gd name="connsiteX13" fmla="*/ 1895475 w 4714875"/>
              <a:gd name="connsiteY13" fmla="*/ 1192488 h 1621113"/>
              <a:gd name="connsiteX14" fmla="*/ 1971675 w 4714875"/>
              <a:gd name="connsiteY14" fmla="*/ 1163913 h 1621113"/>
              <a:gd name="connsiteX15" fmla="*/ 2057400 w 4714875"/>
              <a:gd name="connsiteY15" fmla="*/ 1354413 h 1621113"/>
              <a:gd name="connsiteX16" fmla="*/ 2152650 w 4714875"/>
              <a:gd name="connsiteY16" fmla="*/ 1421088 h 1621113"/>
              <a:gd name="connsiteX17" fmla="*/ 2247900 w 4714875"/>
              <a:gd name="connsiteY17" fmla="*/ 1392513 h 1621113"/>
              <a:gd name="connsiteX18" fmla="*/ 2333625 w 4714875"/>
              <a:gd name="connsiteY18" fmla="*/ 1040088 h 1621113"/>
              <a:gd name="connsiteX19" fmla="*/ 2409825 w 4714875"/>
              <a:gd name="connsiteY19" fmla="*/ 1078188 h 1621113"/>
              <a:gd name="connsiteX20" fmla="*/ 2695575 w 4714875"/>
              <a:gd name="connsiteY20" fmla="*/ 620988 h 1621113"/>
              <a:gd name="connsiteX21" fmla="*/ 2790825 w 4714875"/>
              <a:gd name="connsiteY21" fmla="*/ 249513 h 1621113"/>
              <a:gd name="connsiteX22" fmla="*/ 2876550 w 4714875"/>
              <a:gd name="connsiteY22" fmla="*/ 554313 h 1621113"/>
              <a:gd name="connsiteX23" fmla="*/ 2990850 w 4714875"/>
              <a:gd name="connsiteY23" fmla="*/ 725763 h 1621113"/>
              <a:gd name="connsiteX24" fmla="*/ 3019425 w 4714875"/>
              <a:gd name="connsiteY24" fmla="*/ 401913 h 1621113"/>
              <a:gd name="connsiteX25" fmla="*/ 3067050 w 4714875"/>
              <a:gd name="connsiteY25" fmla="*/ 11388 h 1621113"/>
              <a:gd name="connsiteX26" fmla="*/ 3162300 w 4714875"/>
              <a:gd name="connsiteY26" fmla="*/ 125688 h 1621113"/>
              <a:gd name="connsiteX27" fmla="*/ 3228975 w 4714875"/>
              <a:gd name="connsiteY27" fmla="*/ 344763 h 1621113"/>
              <a:gd name="connsiteX28" fmla="*/ 3324225 w 4714875"/>
              <a:gd name="connsiteY28" fmla="*/ 49488 h 1621113"/>
              <a:gd name="connsiteX29" fmla="*/ 3409950 w 4714875"/>
              <a:gd name="connsiteY29" fmla="*/ 30438 h 1621113"/>
              <a:gd name="connsiteX30" fmla="*/ 3524250 w 4714875"/>
              <a:gd name="connsiteY30" fmla="*/ 116163 h 1621113"/>
              <a:gd name="connsiteX31" fmla="*/ 3600450 w 4714875"/>
              <a:gd name="connsiteY31" fmla="*/ 487638 h 1621113"/>
              <a:gd name="connsiteX32" fmla="*/ 3724275 w 4714875"/>
              <a:gd name="connsiteY32" fmla="*/ 630513 h 1621113"/>
              <a:gd name="connsiteX33" fmla="*/ 3800475 w 4714875"/>
              <a:gd name="connsiteY33" fmla="*/ 573363 h 1621113"/>
              <a:gd name="connsiteX34" fmla="*/ 3886200 w 4714875"/>
              <a:gd name="connsiteY34" fmla="*/ 849588 h 1621113"/>
              <a:gd name="connsiteX35" fmla="*/ 3990975 w 4714875"/>
              <a:gd name="connsiteY35" fmla="*/ 954363 h 1621113"/>
              <a:gd name="connsiteX36" fmla="*/ 4095750 w 4714875"/>
              <a:gd name="connsiteY36" fmla="*/ 1001988 h 1621113"/>
              <a:gd name="connsiteX37" fmla="*/ 4276725 w 4714875"/>
              <a:gd name="connsiteY37" fmla="*/ 1335363 h 1621113"/>
              <a:gd name="connsiteX38" fmla="*/ 4333875 w 4714875"/>
              <a:gd name="connsiteY38" fmla="*/ 1373463 h 1621113"/>
              <a:gd name="connsiteX39" fmla="*/ 4410075 w 4714875"/>
              <a:gd name="connsiteY39" fmla="*/ 1382988 h 1621113"/>
              <a:gd name="connsiteX40" fmla="*/ 4524375 w 4714875"/>
              <a:gd name="connsiteY40" fmla="*/ 1459188 h 1621113"/>
              <a:gd name="connsiteX41" fmla="*/ 4629150 w 4714875"/>
              <a:gd name="connsiteY41" fmla="*/ 1392513 h 1621113"/>
              <a:gd name="connsiteX42" fmla="*/ 4714875 w 4714875"/>
              <a:gd name="connsiteY42" fmla="*/ 1468713 h 1621113"/>
              <a:gd name="connsiteX0" fmla="*/ 0 w 4743450"/>
              <a:gd name="connsiteY0" fmla="*/ 1621113 h 1621113"/>
              <a:gd name="connsiteX1" fmla="*/ 409575 w 4743450"/>
              <a:gd name="connsiteY1" fmla="*/ 1563963 h 1621113"/>
              <a:gd name="connsiteX2" fmla="*/ 523875 w 4743450"/>
              <a:gd name="connsiteY2" fmla="*/ 1535388 h 1621113"/>
              <a:gd name="connsiteX3" fmla="*/ 609600 w 4743450"/>
              <a:gd name="connsiteY3" fmla="*/ 1392513 h 1621113"/>
              <a:gd name="connsiteX4" fmla="*/ 676275 w 4743450"/>
              <a:gd name="connsiteY4" fmla="*/ 1354413 h 1621113"/>
              <a:gd name="connsiteX5" fmla="*/ 819150 w 4743450"/>
              <a:gd name="connsiteY5" fmla="*/ 1468713 h 1621113"/>
              <a:gd name="connsiteX6" fmla="*/ 942975 w 4743450"/>
              <a:gd name="connsiteY6" fmla="*/ 1535388 h 1621113"/>
              <a:gd name="connsiteX7" fmla="*/ 1114425 w 4743450"/>
              <a:gd name="connsiteY7" fmla="*/ 1525863 h 1621113"/>
              <a:gd name="connsiteX8" fmla="*/ 1247775 w 4743450"/>
              <a:gd name="connsiteY8" fmla="*/ 1525863 h 1621113"/>
              <a:gd name="connsiteX9" fmla="*/ 1447800 w 4743450"/>
              <a:gd name="connsiteY9" fmla="*/ 1392513 h 1621113"/>
              <a:gd name="connsiteX10" fmla="*/ 1590675 w 4743450"/>
              <a:gd name="connsiteY10" fmla="*/ 1325838 h 1621113"/>
              <a:gd name="connsiteX11" fmla="*/ 1704975 w 4743450"/>
              <a:gd name="connsiteY11" fmla="*/ 1306788 h 1621113"/>
              <a:gd name="connsiteX12" fmla="*/ 1771650 w 4743450"/>
              <a:gd name="connsiteY12" fmla="*/ 1202013 h 1621113"/>
              <a:gd name="connsiteX13" fmla="*/ 1895475 w 4743450"/>
              <a:gd name="connsiteY13" fmla="*/ 1192488 h 1621113"/>
              <a:gd name="connsiteX14" fmla="*/ 1971675 w 4743450"/>
              <a:gd name="connsiteY14" fmla="*/ 1163913 h 1621113"/>
              <a:gd name="connsiteX15" fmla="*/ 2057400 w 4743450"/>
              <a:gd name="connsiteY15" fmla="*/ 1354413 h 1621113"/>
              <a:gd name="connsiteX16" fmla="*/ 2152650 w 4743450"/>
              <a:gd name="connsiteY16" fmla="*/ 1421088 h 1621113"/>
              <a:gd name="connsiteX17" fmla="*/ 2247900 w 4743450"/>
              <a:gd name="connsiteY17" fmla="*/ 1392513 h 1621113"/>
              <a:gd name="connsiteX18" fmla="*/ 2333625 w 4743450"/>
              <a:gd name="connsiteY18" fmla="*/ 1040088 h 1621113"/>
              <a:gd name="connsiteX19" fmla="*/ 2409825 w 4743450"/>
              <a:gd name="connsiteY19" fmla="*/ 1078188 h 1621113"/>
              <a:gd name="connsiteX20" fmla="*/ 2695575 w 4743450"/>
              <a:gd name="connsiteY20" fmla="*/ 620988 h 1621113"/>
              <a:gd name="connsiteX21" fmla="*/ 2790825 w 4743450"/>
              <a:gd name="connsiteY21" fmla="*/ 249513 h 1621113"/>
              <a:gd name="connsiteX22" fmla="*/ 2876550 w 4743450"/>
              <a:gd name="connsiteY22" fmla="*/ 554313 h 1621113"/>
              <a:gd name="connsiteX23" fmla="*/ 2990850 w 4743450"/>
              <a:gd name="connsiteY23" fmla="*/ 725763 h 1621113"/>
              <a:gd name="connsiteX24" fmla="*/ 3019425 w 4743450"/>
              <a:gd name="connsiteY24" fmla="*/ 401913 h 1621113"/>
              <a:gd name="connsiteX25" fmla="*/ 3067050 w 4743450"/>
              <a:gd name="connsiteY25" fmla="*/ 11388 h 1621113"/>
              <a:gd name="connsiteX26" fmla="*/ 3162300 w 4743450"/>
              <a:gd name="connsiteY26" fmla="*/ 125688 h 1621113"/>
              <a:gd name="connsiteX27" fmla="*/ 3228975 w 4743450"/>
              <a:gd name="connsiteY27" fmla="*/ 344763 h 1621113"/>
              <a:gd name="connsiteX28" fmla="*/ 3324225 w 4743450"/>
              <a:gd name="connsiteY28" fmla="*/ 49488 h 1621113"/>
              <a:gd name="connsiteX29" fmla="*/ 3409950 w 4743450"/>
              <a:gd name="connsiteY29" fmla="*/ 30438 h 1621113"/>
              <a:gd name="connsiteX30" fmla="*/ 3524250 w 4743450"/>
              <a:gd name="connsiteY30" fmla="*/ 116163 h 1621113"/>
              <a:gd name="connsiteX31" fmla="*/ 3600450 w 4743450"/>
              <a:gd name="connsiteY31" fmla="*/ 487638 h 1621113"/>
              <a:gd name="connsiteX32" fmla="*/ 3724275 w 4743450"/>
              <a:gd name="connsiteY32" fmla="*/ 630513 h 1621113"/>
              <a:gd name="connsiteX33" fmla="*/ 3800475 w 4743450"/>
              <a:gd name="connsiteY33" fmla="*/ 573363 h 1621113"/>
              <a:gd name="connsiteX34" fmla="*/ 3886200 w 4743450"/>
              <a:gd name="connsiteY34" fmla="*/ 849588 h 1621113"/>
              <a:gd name="connsiteX35" fmla="*/ 3990975 w 4743450"/>
              <a:gd name="connsiteY35" fmla="*/ 954363 h 1621113"/>
              <a:gd name="connsiteX36" fmla="*/ 4095750 w 4743450"/>
              <a:gd name="connsiteY36" fmla="*/ 1001988 h 1621113"/>
              <a:gd name="connsiteX37" fmla="*/ 4276725 w 4743450"/>
              <a:gd name="connsiteY37" fmla="*/ 1335363 h 1621113"/>
              <a:gd name="connsiteX38" fmla="*/ 4333875 w 4743450"/>
              <a:gd name="connsiteY38" fmla="*/ 1373463 h 1621113"/>
              <a:gd name="connsiteX39" fmla="*/ 4410075 w 4743450"/>
              <a:gd name="connsiteY39" fmla="*/ 1382988 h 1621113"/>
              <a:gd name="connsiteX40" fmla="*/ 4524375 w 4743450"/>
              <a:gd name="connsiteY40" fmla="*/ 1459188 h 1621113"/>
              <a:gd name="connsiteX41" fmla="*/ 4629150 w 4743450"/>
              <a:gd name="connsiteY41" fmla="*/ 1392513 h 1621113"/>
              <a:gd name="connsiteX42" fmla="*/ 4743450 w 4743450"/>
              <a:gd name="connsiteY42" fmla="*/ 1487763 h 1621113"/>
              <a:gd name="connsiteX0" fmla="*/ 0 w 4757738"/>
              <a:gd name="connsiteY0" fmla="*/ 1621113 h 1621113"/>
              <a:gd name="connsiteX1" fmla="*/ 409575 w 4757738"/>
              <a:gd name="connsiteY1" fmla="*/ 1563963 h 1621113"/>
              <a:gd name="connsiteX2" fmla="*/ 523875 w 4757738"/>
              <a:gd name="connsiteY2" fmla="*/ 1535388 h 1621113"/>
              <a:gd name="connsiteX3" fmla="*/ 609600 w 4757738"/>
              <a:gd name="connsiteY3" fmla="*/ 1392513 h 1621113"/>
              <a:gd name="connsiteX4" fmla="*/ 676275 w 4757738"/>
              <a:gd name="connsiteY4" fmla="*/ 1354413 h 1621113"/>
              <a:gd name="connsiteX5" fmla="*/ 819150 w 4757738"/>
              <a:gd name="connsiteY5" fmla="*/ 1468713 h 1621113"/>
              <a:gd name="connsiteX6" fmla="*/ 942975 w 4757738"/>
              <a:gd name="connsiteY6" fmla="*/ 1535388 h 1621113"/>
              <a:gd name="connsiteX7" fmla="*/ 1114425 w 4757738"/>
              <a:gd name="connsiteY7" fmla="*/ 1525863 h 1621113"/>
              <a:gd name="connsiteX8" fmla="*/ 1247775 w 4757738"/>
              <a:gd name="connsiteY8" fmla="*/ 1525863 h 1621113"/>
              <a:gd name="connsiteX9" fmla="*/ 1447800 w 4757738"/>
              <a:gd name="connsiteY9" fmla="*/ 1392513 h 1621113"/>
              <a:gd name="connsiteX10" fmla="*/ 1590675 w 4757738"/>
              <a:gd name="connsiteY10" fmla="*/ 1325838 h 1621113"/>
              <a:gd name="connsiteX11" fmla="*/ 1704975 w 4757738"/>
              <a:gd name="connsiteY11" fmla="*/ 1306788 h 1621113"/>
              <a:gd name="connsiteX12" fmla="*/ 1771650 w 4757738"/>
              <a:gd name="connsiteY12" fmla="*/ 1202013 h 1621113"/>
              <a:gd name="connsiteX13" fmla="*/ 1895475 w 4757738"/>
              <a:gd name="connsiteY13" fmla="*/ 1192488 h 1621113"/>
              <a:gd name="connsiteX14" fmla="*/ 1971675 w 4757738"/>
              <a:gd name="connsiteY14" fmla="*/ 1163913 h 1621113"/>
              <a:gd name="connsiteX15" fmla="*/ 2057400 w 4757738"/>
              <a:gd name="connsiteY15" fmla="*/ 1354413 h 1621113"/>
              <a:gd name="connsiteX16" fmla="*/ 2152650 w 4757738"/>
              <a:gd name="connsiteY16" fmla="*/ 1421088 h 1621113"/>
              <a:gd name="connsiteX17" fmla="*/ 2247900 w 4757738"/>
              <a:gd name="connsiteY17" fmla="*/ 1392513 h 1621113"/>
              <a:gd name="connsiteX18" fmla="*/ 2333625 w 4757738"/>
              <a:gd name="connsiteY18" fmla="*/ 1040088 h 1621113"/>
              <a:gd name="connsiteX19" fmla="*/ 2409825 w 4757738"/>
              <a:gd name="connsiteY19" fmla="*/ 1078188 h 1621113"/>
              <a:gd name="connsiteX20" fmla="*/ 2695575 w 4757738"/>
              <a:gd name="connsiteY20" fmla="*/ 620988 h 1621113"/>
              <a:gd name="connsiteX21" fmla="*/ 2790825 w 4757738"/>
              <a:gd name="connsiteY21" fmla="*/ 249513 h 1621113"/>
              <a:gd name="connsiteX22" fmla="*/ 2876550 w 4757738"/>
              <a:gd name="connsiteY22" fmla="*/ 554313 h 1621113"/>
              <a:gd name="connsiteX23" fmla="*/ 2990850 w 4757738"/>
              <a:gd name="connsiteY23" fmla="*/ 725763 h 1621113"/>
              <a:gd name="connsiteX24" fmla="*/ 3019425 w 4757738"/>
              <a:gd name="connsiteY24" fmla="*/ 401913 h 1621113"/>
              <a:gd name="connsiteX25" fmla="*/ 3067050 w 4757738"/>
              <a:gd name="connsiteY25" fmla="*/ 11388 h 1621113"/>
              <a:gd name="connsiteX26" fmla="*/ 3162300 w 4757738"/>
              <a:gd name="connsiteY26" fmla="*/ 125688 h 1621113"/>
              <a:gd name="connsiteX27" fmla="*/ 3228975 w 4757738"/>
              <a:gd name="connsiteY27" fmla="*/ 344763 h 1621113"/>
              <a:gd name="connsiteX28" fmla="*/ 3324225 w 4757738"/>
              <a:gd name="connsiteY28" fmla="*/ 49488 h 1621113"/>
              <a:gd name="connsiteX29" fmla="*/ 3409950 w 4757738"/>
              <a:gd name="connsiteY29" fmla="*/ 30438 h 1621113"/>
              <a:gd name="connsiteX30" fmla="*/ 3524250 w 4757738"/>
              <a:gd name="connsiteY30" fmla="*/ 116163 h 1621113"/>
              <a:gd name="connsiteX31" fmla="*/ 3600450 w 4757738"/>
              <a:gd name="connsiteY31" fmla="*/ 487638 h 1621113"/>
              <a:gd name="connsiteX32" fmla="*/ 3724275 w 4757738"/>
              <a:gd name="connsiteY32" fmla="*/ 630513 h 1621113"/>
              <a:gd name="connsiteX33" fmla="*/ 3800475 w 4757738"/>
              <a:gd name="connsiteY33" fmla="*/ 573363 h 1621113"/>
              <a:gd name="connsiteX34" fmla="*/ 3886200 w 4757738"/>
              <a:gd name="connsiteY34" fmla="*/ 849588 h 1621113"/>
              <a:gd name="connsiteX35" fmla="*/ 3990975 w 4757738"/>
              <a:gd name="connsiteY35" fmla="*/ 954363 h 1621113"/>
              <a:gd name="connsiteX36" fmla="*/ 4095750 w 4757738"/>
              <a:gd name="connsiteY36" fmla="*/ 1001988 h 1621113"/>
              <a:gd name="connsiteX37" fmla="*/ 4276725 w 4757738"/>
              <a:gd name="connsiteY37" fmla="*/ 1335363 h 1621113"/>
              <a:gd name="connsiteX38" fmla="*/ 4333875 w 4757738"/>
              <a:gd name="connsiteY38" fmla="*/ 1373463 h 1621113"/>
              <a:gd name="connsiteX39" fmla="*/ 4410075 w 4757738"/>
              <a:gd name="connsiteY39" fmla="*/ 1382988 h 1621113"/>
              <a:gd name="connsiteX40" fmla="*/ 4524375 w 4757738"/>
              <a:gd name="connsiteY40" fmla="*/ 1459188 h 1621113"/>
              <a:gd name="connsiteX41" fmla="*/ 4629150 w 4757738"/>
              <a:gd name="connsiteY41" fmla="*/ 1392513 h 1621113"/>
              <a:gd name="connsiteX42" fmla="*/ 4757738 w 4757738"/>
              <a:gd name="connsiteY42" fmla="*/ 1492525 h 1621113"/>
              <a:gd name="connsiteX0" fmla="*/ 0 w 4757738"/>
              <a:gd name="connsiteY0" fmla="*/ 1621113 h 1621113"/>
              <a:gd name="connsiteX1" fmla="*/ 409575 w 4757738"/>
              <a:gd name="connsiteY1" fmla="*/ 1563963 h 1621113"/>
              <a:gd name="connsiteX2" fmla="*/ 523875 w 4757738"/>
              <a:gd name="connsiteY2" fmla="*/ 1535388 h 1621113"/>
              <a:gd name="connsiteX3" fmla="*/ 609600 w 4757738"/>
              <a:gd name="connsiteY3" fmla="*/ 1392513 h 1621113"/>
              <a:gd name="connsiteX4" fmla="*/ 676275 w 4757738"/>
              <a:gd name="connsiteY4" fmla="*/ 1354413 h 1621113"/>
              <a:gd name="connsiteX5" fmla="*/ 819150 w 4757738"/>
              <a:gd name="connsiteY5" fmla="*/ 1468713 h 1621113"/>
              <a:gd name="connsiteX6" fmla="*/ 942975 w 4757738"/>
              <a:gd name="connsiteY6" fmla="*/ 1535388 h 1621113"/>
              <a:gd name="connsiteX7" fmla="*/ 1114425 w 4757738"/>
              <a:gd name="connsiteY7" fmla="*/ 1525863 h 1621113"/>
              <a:gd name="connsiteX8" fmla="*/ 1247775 w 4757738"/>
              <a:gd name="connsiteY8" fmla="*/ 1525863 h 1621113"/>
              <a:gd name="connsiteX9" fmla="*/ 1447800 w 4757738"/>
              <a:gd name="connsiteY9" fmla="*/ 1392513 h 1621113"/>
              <a:gd name="connsiteX10" fmla="*/ 1590675 w 4757738"/>
              <a:gd name="connsiteY10" fmla="*/ 1325838 h 1621113"/>
              <a:gd name="connsiteX11" fmla="*/ 1704975 w 4757738"/>
              <a:gd name="connsiteY11" fmla="*/ 1306788 h 1621113"/>
              <a:gd name="connsiteX12" fmla="*/ 1771650 w 4757738"/>
              <a:gd name="connsiteY12" fmla="*/ 1202013 h 1621113"/>
              <a:gd name="connsiteX13" fmla="*/ 1895475 w 4757738"/>
              <a:gd name="connsiteY13" fmla="*/ 1192488 h 1621113"/>
              <a:gd name="connsiteX14" fmla="*/ 1971675 w 4757738"/>
              <a:gd name="connsiteY14" fmla="*/ 1163913 h 1621113"/>
              <a:gd name="connsiteX15" fmla="*/ 2057400 w 4757738"/>
              <a:gd name="connsiteY15" fmla="*/ 1354413 h 1621113"/>
              <a:gd name="connsiteX16" fmla="*/ 2152650 w 4757738"/>
              <a:gd name="connsiteY16" fmla="*/ 1421088 h 1621113"/>
              <a:gd name="connsiteX17" fmla="*/ 2247900 w 4757738"/>
              <a:gd name="connsiteY17" fmla="*/ 1392513 h 1621113"/>
              <a:gd name="connsiteX18" fmla="*/ 2333625 w 4757738"/>
              <a:gd name="connsiteY18" fmla="*/ 1040088 h 1621113"/>
              <a:gd name="connsiteX19" fmla="*/ 2409825 w 4757738"/>
              <a:gd name="connsiteY19" fmla="*/ 1078188 h 1621113"/>
              <a:gd name="connsiteX20" fmla="*/ 2695575 w 4757738"/>
              <a:gd name="connsiteY20" fmla="*/ 620988 h 1621113"/>
              <a:gd name="connsiteX21" fmla="*/ 2790825 w 4757738"/>
              <a:gd name="connsiteY21" fmla="*/ 249513 h 1621113"/>
              <a:gd name="connsiteX22" fmla="*/ 2876550 w 4757738"/>
              <a:gd name="connsiteY22" fmla="*/ 554313 h 1621113"/>
              <a:gd name="connsiteX23" fmla="*/ 2990850 w 4757738"/>
              <a:gd name="connsiteY23" fmla="*/ 725763 h 1621113"/>
              <a:gd name="connsiteX24" fmla="*/ 3019425 w 4757738"/>
              <a:gd name="connsiteY24" fmla="*/ 401913 h 1621113"/>
              <a:gd name="connsiteX25" fmla="*/ 3067050 w 4757738"/>
              <a:gd name="connsiteY25" fmla="*/ 11388 h 1621113"/>
              <a:gd name="connsiteX26" fmla="*/ 3162300 w 4757738"/>
              <a:gd name="connsiteY26" fmla="*/ 125688 h 1621113"/>
              <a:gd name="connsiteX27" fmla="*/ 3228975 w 4757738"/>
              <a:gd name="connsiteY27" fmla="*/ 344763 h 1621113"/>
              <a:gd name="connsiteX28" fmla="*/ 3324225 w 4757738"/>
              <a:gd name="connsiteY28" fmla="*/ 49488 h 1621113"/>
              <a:gd name="connsiteX29" fmla="*/ 3409950 w 4757738"/>
              <a:gd name="connsiteY29" fmla="*/ 30438 h 1621113"/>
              <a:gd name="connsiteX30" fmla="*/ 3524250 w 4757738"/>
              <a:gd name="connsiteY30" fmla="*/ 116163 h 1621113"/>
              <a:gd name="connsiteX31" fmla="*/ 3600450 w 4757738"/>
              <a:gd name="connsiteY31" fmla="*/ 487638 h 1621113"/>
              <a:gd name="connsiteX32" fmla="*/ 3724275 w 4757738"/>
              <a:gd name="connsiteY32" fmla="*/ 630513 h 1621113"/>
              <a:gd name="connsiteX33" fmla="*/ 3800475 w 4757738"/>
              <a:gd name="connsiteY33" fmla="*/ 573363 h 1621113"/>
              <a:gd name="connsiteX34" fmla="*/ 3886200 w 4757738"/>
              <a:gd name="connsiteY34" fmla="*/ 849588 h 1621113"/>
              <a:gd name="connsiteX35" fmla="*/ 3990975 w 4757738"/>
              <a:gd name="connsiteY35" fmla="*/ 954363 h 1621113"/>
              <a:gd name="connsiteX36" fmla="*/ 4095750 w 4757738"/>
              <a:gd name="connsiteY36" fmla="*/ 1001988 h 1621113"/>
              <a:gd name="connsiteX37" fmla="*/ 4276725 w 4757738"/>
              <a:gd name="connsiteY37" fmla="*/ 1335363 h 1621113"/>
              <a:gd name="connsiteX38" fmla="*/ 4333875 w 4757738"/>
              <a:gd name="connsiteY38" fmla="*/ 1373463 h 1621113"/>
              <a:gd name="connsiteX39" fmla="*/ 4410075 w 4757738"/>
              <a:gd name="connsiteY39" fmla="*/ 1382988 h 1621113"/>
              <a:gd name="connsiteX40" fmla="*/ 4524375 w 4757738"/>
              <a:gd name="connsiteY40" fmla="*/ 1459188 h 1621113"/>
              <a:gd name="connsiteX41" fmla="*/ 4629150 w 4757738"/>
              <a:gd name="connsiteY41" fmla="*/ 1392513 h 1621113"/>
              <a:gd name="connsiteX42" fmla="*/ 4757738 w 4757738"/>
              <a:gd name="connsiteY42" fmla="*/ 1619101 h 162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757738" h="1621113">
                <a:moveTo>
                  <a:pt x="0" y="1621113"/>
                </a:moveTo>
                <a:cubicBezTo>
                  <a:pt x="274638" y="1610001"/>
                  <a:pt x="322263" y="1578250"/>
                  <a:pt x="409575" y="1563963"/>
                </a:cubicBezTo>
                <a:cubicBezTo>
                  <a:pt x="496888" y="1549675"/>
                  <a:pt x="490538" y="1563963"/>
                  <a:pt x="523875" y="1535388"/>
                </a:cubicBezTo>
                <a:cubicBezTo>
                  <a:pt x="557213" y="1506813"/>
                  <a:pt x="584200" y="1422676"/>
                  <a:pt x="609600" y="1392513"/>
                </a:cubicBezTo>
                <a:cubicBezTo>
                  <a:pt x="635000" y="1362350"/>
                  <a:pt x="641350" y="1341713"/>
                  <a:pt x="676275" y="1354413"/>
                </a:cubicBezTo>
                <a:cubicBezTo>
                  <a:pt x="711200" y="1367113"/>
                  <a:pt x="774700" y="1438551"/>
                  <a:pt x="819150" y="1468713"/>
                </a:cubicBezTo>
                <a:cubicBezTo>
                  <a:pt x="863600" y="1498875"/>
                  <a:pt x="893762" y="1525863"/>
                  <a:pt x="942975" y="1535388"/>
                </a:cubicBezTo>
                <a:cubicBezTo>
                  <a:pt x="992188" y="1544913"/>
                  <a:pt x="1063625" y="1527450"/>
                  <a:pt x="1114425" y="1525863"/>
                </a:cubicBezTo>
                <a:cubicBezTo>
                  <a:pt x="1165225" y="1524275"/>
                  <a:pt x="1192213" y="1548088"/>
                  <a:pt x="1247775" y="1525863"/>
                </a:cubicBezTo>
                <a:cubicBezTo>
                  <a:pt x="1303337" y="1503638"/>
                  <a:pt x="1390650" y="1425850"/>
                  <a:pt x="1447800" y="1392513"/>
                </a:cubicBezTo>
                <a:cubicBezTo>
                  <a:pt x="1504950" y="1359175"/>
                  <a:pt x="1547813" y="1340125"/>
                  <a:pt x="1590675" y="1325838"/>
                </a:cubicBezTo>
                <a:cubicBezTo>
                  <a:pt x="1633537" y="1311551"/>
                  <a:pt x="1674813" y="1327425"/>
                  <a:pt x="1704975" y="1306788"/>
                </a:cubicBezTo>
                <a:cubicBezTo>
                  <a:pt x="1735137" y="1286151"/>
                  <a:pt x="1739900" y="1221063"/>
                  <a:pt x="1771650" y="1202013"/>
                </a:cubicBezTo>
                <a:cubicBezTo>
                  <a:pt x="1803400" y="1182963"/>
                  <a:pt x="1862138" y="1198838"/>
                  <a:pt x="1895475" y="1192488"/>
                </a:cubicBezTo>
                <a:cubicBezTo>
                  <a:pt x="1928813" y="1186138"/>
                  <a:pt x="1944688" y="1136926"/>
                  <a:pt x="1971675" y="1163913"/>
                </a:cubicBezTo>
                <a:cubicBezTo>
                  <a:pt x="1998662" y="1190900"/>
                  <a:pt x="2027238" y="1311551"/>
                  <a:pt x="2057400" y="1354413"/>
                </a:cubicBezTo>
                <a:cubicBezTo>
                  <a:pt x="2087562" y="1397275"/>
                  <a:pt x="2120900" y="1414738"/>
                  <a:pt x="2152650" y="1421088"/>
                </a:cubicBezTo>
                <a:cubicBezTo>
                  <a:pt x="2184400" y="1427438"/>
                  <a:pt x="2217738" y="1456013"/>
                  <a:pt x="2247900" y="1392513"/>
                </a:cubicBezTo>
                <a:cubicBezTo>
                  <a:pt x="2278062" y="1329013"/>
                  <a:pt x="2306638" y="1092475"/>
                  <a:pt x="2333625" y="1040088"/>
                </a:cubicBezTo>
                <a:cubicBezTo>
                  <a:pt x="2360613" y="987700"/>
                  <a:pt x="2349500" y="1148038"/>
                  <a:pt x="2409825" y="1078188"/>
                </a:cubicBezTo>
                <a:cubicBezTo>
                  <a:pt x="2470150" y="1008338"/>
                  <a:pt x="2632075" y="759101"/>
                  <a:pt x="2695575" y="620988"/>
                </a:cubicBezTo>
                <a:cubicBezTo>
                  <a:pt x="2759075" y="482875"/>
                  <a:pt x="2760663" y="260625"/>
                  <a:pt x="2790825" y="249513"/>
                </a:cubicBezTo>
                <a:cubicBezTo>
                  <a:pt x="2820987" y="238401"/>
                  <a:pt x="2843213" y="474938"/>
                  <a:pt x="2876550" y="554313"/>
                </a:cubicBezTo>
                <a:cubicBezTo>
                  <a:pt x="2909887" y="633688"/>
                  <a:pt x="2967038" y="751163"/>
                  <a:pt x="2990850" y="725763"/>
                </a:cubicBezTo>
                <a:cubicBezTo>
                  <a:pt x="3014663" y="700363"/>
                  <a:pt x="3006725" y="520975"/>
                  <a:pt x="3019425" y="401913"/>
                </a:cubicBezTo>
                <a:cubicBezTo>
                  <a:pt x="3032125" y="282851"/>
                  <a:pt x="3043238" y="57425"/>
                  <a:pt x="3067050" y="11388"/>
                </a:cubicBezTo>
                <a:cubicBezTo>
                  <a:pt x="3090863" y="-34650"/>
                  <a:pt x="3135313" y="70126"/>
                  <a:pt x="3162300" y="125688"/>
                </a:cubicBezTo>
                <a:cubicBezTo>
                  <a:pt x="3189287" y="181250"/>
                  <a:pt x="3201988" y="357463"/>
                  <a:pt x="3228975" y="344763"/>
                </a:cubicBezTo>
                <a:cubicBezTo>
                  <a:pt x="3255962" y="332063"/>
                  <a:pt x="3294063" y="101875"/>
                  <a:pt x="3324225" y="49488"/>
                </a:cubicBezTo>
                <a:cubicBezTo>
                  <a:pt x="3354387" y="-2899"/>
                  <a:pt x="3376613" y="19326"/>
                  <a:pt x="3409950" y="30438"/>
                </a:cubicBezTo>
                <a:cubicBezTo>
                  <a:pt x="3443287" y="41550"/>
                  <a:pt x="3492500" y="39963"/>
                  <a:pt x="3524250" y="116163"/>
                </a:cubicBezTo>
                <a:cubicBezTo>
                  <a:pt x="3556000" y="192363"/>
                  <a:pt x="3567113" y="401913"/>
                  <a:pt x="3600450" y="487638"/>
                </a:cubicBezTo>
                <a:cubicBezTo>
                  <a:pt x="3633788" y="573363"/>
                  <a:pt x="3690938" y="616226"/>
                  <a:pt x="3724275" y="630513"/>
                </a:cubicBezTo>
                <a:cubicBezTo>
                  <a:pt x="3757612" y="644800"/>
                  <a:pt x="3773487" y="536850"/>
                  <a:pt x="3800475" y="573363"/>
                </a:cubicBezTo>
                <a:cubicBezTo>
                  <a:pt x="3827463" y="609876"/>
                  <a:pt x="3854450" y="786088"/>
                  <a:pt x="3886200" y="849588"/>
                </a:cubicBezTo>
                <a:cubicBezTo>
                  <a:pt x="3917950" y="913088"/>
                  <a:pt x="3956050" y="928963"/>
                  <a:pt x="3990975" y="954363"/>
                </a:cubicBezTo>
                <a:cubicBezTo>
                  <a:pt x="4025900" y="979763"/>
                  <a:pt x="4048125" y="938488"/>
                  <a:pt x="4095750" y="1001988"/>
                </a:cubicBezTo>
                <a:cubicBezTo>
                  <a:pt x="4143375" y="1065488"/>
                  <a:pt x="4237037" y="1273450"/>
                  <a:pt x="4276725" y="1335363"/>
                </a:cubicBezTo>
                <a:cubicBezTo>
                  <a:pt x="4316413" y="1397276"/>
                  <a:pt x="4311650" y="1365525"/>
                  <a:pt x="4333875" y="1373463"/>
                </a:cubicBezTo>
                <a:cubicBezTo>
                  <a:pt x="4356100" y="1381400"/>
                  <a:pt x="4378325" y="1368700"/>
                  <a:pt x="4410075" y="1382988"/>
                </a:cubicBezTo>
                <a:cubicBezTo>
                  <a:pt x="4441825" y="1397275"/>
                  <a:pt x="4487863" y="1457601"/>
                  <a:pt x="4524375" y="1459188"/>
                </a:cubicBezTo>
                <a:cubicBezTo>
                  <a:pt x="4560887" y="1460775"/>
                  <a:pt x="4597400" y="1390925"/>
                  <a:pt x="4629150" y="1392513"/>
                </a:cubicBezTo>
                <a:cubicBezTo>
                  <a:pt x="4660900" y="1394101"/>
                  <a:pt x="4730750" y="1581795"/>
                  <a:pt x="4757738" y="1619101"/>
                </a:cubicBezTo>
              </a:path>
            </a:pathLst>
          </a:custGeom>
          <a:solidFill>
            <a:srgbClr val="DC9B6E">
              <a:alpha val="27843"/>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ED65DF40-73A2-4512-BB7E-289519B3136D}"/>
              </a:ext>
            </a:extLst>
          </p:cNvPr>
          <p:cNvSpPr/>
          <p:nvPr/>
        </p:nvSpPr>
        <p:spPr>
          <a:xfrm>
            <a:off x="5409843" y="2442237"/>
            <a:ext cx="1911572" cy="3604836"/>
          </a:xfrm>
          <a:custGeom>
            <a:avLst/>
            <a:gdLst>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5172075 w 8210550"/>
              <a:gd name="connsiteY28" fmla="*/ 1611705 h 1630755"/>
              <a:gd name="connsiteX29" fmla="*/ 5676900 w 8210550"/>
              <a:gd name="connsiteY29" fmla="*/ 1592655 h 1630755"/>
              <a:gd name="connsiteX30" fmla="*/ 6219825 w 8210550"/>
              <a:gd name="connsiteY30" fmla="*/ 1611705 h 1630755"/>
              <a:gd name="connsiteX31" fmla="*/ 7115175 w 8210550"/>
              <a:gd name="connsiteY31" fmla="*/ 1602180 h 1630755"/>
              <a:gd name="connsiteX32" fmla="*/ 7296150 w 8210550"/>
              <a:gd name="connsiteY32" fmla="*/ 1583130 h 1630755"/>
              <a:gd name="connsiteX33" fmla="*/ 7610475 w 8210550"/>
              <a:gd name="connsiteY33" fmla="*/ 1621230 h 1630755"/>
              <a:gd name="connsiteX34" fmla="*/ 7829550 w 8210550"/>
              <a:gd name="connsiteY34" fmla="*/ 1630755 h 1630755"/>
              <a:gd name="connsiteX35" fmla="*/ 8210550 w 8210550"/>
              <a:gd name="connsiteY35" fmla="*/ 1621230 h 1630755"/>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5676900 w 8210550"/>
              <a:gd name="connsiteY28" fmla="*/ 1592655 h 1630755"/>
              <a:gd name="connsiteX29" fmla="*/ 6219825 w 8210550"/>
              <a:gd name="connsiteY29" fmla="*/ 1611705 h 1630755"/>
              <a:gd name="connsiteX30" fmla="*/ 7115175 w 8210550"/>
              <a:gd name="connsiteY30" fmla="*/ 1602180 h 1630755"/>
              <a:gd name="connsiteX31" fmla="*/ 7296150 w 8210550"/>
              <a:gd name="connsiteY31" fmla="*/ 1583130 h 1630755"/>
              <a:gd name="connsiteX32" fmla="*/ 7610475 w 8210550"/>
              <a:gd name="connsiteY32" fmla="*/ 1621230 h 1630755"/>
              <a:gd name="connsiteX33" fmla="*/ 7829550 w 8210550"/>
              <a:gd name="connsiteY33" fmla="*/ 1630755 h 1630755"/>
              <a:gd name="connsiteX34" fmla="*/ 8210550 w 8210550"/>
              <a:gd name="connsiteY34" fmla="*/ 1621230 h 1630755"/>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6219825 w 8210550"/>
              <a:gd name="connsiteY28" fmla="*/ 1611705 h 1630755"/>
              <a:gd name="connsiteX29" fmla="*/ 7115175 w 8210550"/>
              <a:gd name="connsiteY29" fmla="*/ 1602180 h 1630755"/>
              <a:gd name="connsiteX30" fmla="*/ 7296150 w 8210550"/>
              <a:gd name="connsiteY30" fmla="*/ 1583130 h 1630755"/>
              <a:gd name="connsiteX31" fmla="*/ 7610475 w 8210550"/>
              <a:gd name="connsiteY31" fmla="*/ 1621230 h 1630755"/>
              <a:gd name="connsiteX32" fmla="*/ 7829550 w 8210550"/>
              <a:gd name="connsiteY32" fmla="*/ 1630755 h 1630755"/>
              <a:gd name="connsiteX33" fmla="*/ 8210550 w 8210550"/>
              <a:gd name="connsiteY33" fmla="*/ 1621230 h 1630755"/>
              <a:gd name="connsiteX0" fmla="*/ 0 w 7829550"/>
              <a:gd name="connsiteY0" fmla="*/ 1602180 h 1630755"/>
              <a:gd name="connsiteX1" fmla="*/ 371475 w 7829550"/>
              <a:gd name="connsiteY1" fmla="*/ 1611705 h 1630755"/>
              <a:gd name="connsiteX2" fmla="*/ 600075 w 7829550"/>
              <a:gd name="connsiteY2" fmla="*/ 1592655 h 1630755"/>
              <a:gd name="connsiteX3" fmla="*/ 695325 w 7829550"/>
              <a:gd name="connsiteY3" fmla="*/ 1592655 h 1630755"/>
              <a:gd name="connsiteX4" fmla="*/ 857250 w 7829550"/>
              <a:gd name="connsiteY4" fmla="*/ 1602180 h 1630755"/>
              <a:gd name="connsiteX5" fmla="*/ 1162050 w 7829550"/>
              <a:gd name="connsiteY5" fmla="*/ 1602180 h 1630755"/>
              <a:gd name="connsiteX6" fmla="*/ 1466850 w 7829550"/>
              <a:gd name="connsiteY6" fmla="*/ 1602180 h 1630755"/>
              <a:gd name="connsiteX7" fmla="*/ 2152650 w 7829550"/>
              <a:gd name="connsiteY7" fmla="*/ 1611705 h 1630755"/>
              <a:gd name="connsiteX8" fmla="*/ 2714625 w 7829550"/>
              <a:gd name="connsiteY8" fmla="*/ 1573605 h 1630755"/>
              <a:gd name="connsiteX9" fmla="*/ 2828925 w 7829550"/>
              <a:gd name="connsiteY9" fmla="*/ 1564080 h 1630755"/>
              <a:gd name="connsiteX10" fmla="*/ 3000375 w 7829550"/>
              <a:gd name="connsiteY10" fmla="*/ 1602180 h 1630755"/>
              <a:gd name="connsiteX11" fmla="*/ 3276600 w 7829550"/>
              <a:gd name="connsiteY11" fmla="*/ 1573605 h 1630755"/>
              <a:gd name="connsiteX12" fmla="*/ 3448050 w 7829550"/>
              <a:gd name="connsiteY12" fmla="*/ 1602180 h 1630755"/>
              <a:gd name="connsiteX13" fmla="*/ 3562350 w 7829550"/>
              <a:gd name="connsiteY13" fmla="*/ 1554555 h 1630755"/>
              <a:gd name="connsiteX14" fmla="*/ 3638550 w 7829550"/>
              <a:gd name="connsiteY14" fmla="*/ 1583130 h 1630755"/>
              <a:gd name="connsiteX15" fmla="*/ 3714750 w 7829550"/>
              <a:gd name="connsiteY15" fmla="*/ 1487880 h 1630755"/>
              <a:gd name="connsiteX16" fmla="*/ 3819525 w 7829550"/>
              <a:gd name="connsiteY16" fmla="*/ 382980 h 1630755"/>
              <a:gd name="connsiteX17" fmla="*/ 3924300 w 7829550"/>
              <a:gd name="connsiteY17" fmla="*/ 1980 h 1630755"/>
              <a:gd name="connsiteX18" fmla="*/ 3952875 w 7829550"/>
              <a:gd name="connsiteY18" fmla="*/ 259155 h 1630755"/>
              <a:gd name="connsiteX19" fmla="*/ 4010025 w 7829550"/>
              <a:gd name="connsiteY19" fmla="*/ 802080 h 1630755"/>
              <a:gd name="connsiteX20" fmla="*/ 4029075 w 7829550"/>
              <a:gd name="connsiteY20" fmla="*/ 944955 h 1630755"/>
              <a:gd name="connsiteX21" fmla="*/ 4095750 w 7829550"/>
              <a:gd name="connsiteY21" fmla="*/ 1202130 h 1630755"/>
              <a:gd name="connsiteX22" fmla="*/ 4191000 w 7829550"/>
              <a:gd name="connsiteY22" fmla="*/ 1297380 h 1630755"/>
              <a:gd name="connsiteX23" fmla="*/ 4305300 w 7829550"/>
              <a:gd name="connsiteY23" fmla="*/ 1306905 h 1630755"/>
              <a:gd name="connsiteX24" fmla="*/ 4467225 w 7829550"/>
              <a:gd name="connsiteY24" fmla="*/ 1525980 h 1630755"/>
              <a:gd name="connsiteX25" fmla="*/ 4581525 w 7829550"/>
              <a:gd name="connsiteY25" fmla="*/ 1535505 h 1630755"/>
              <a:gd name="connsiteX26" fmla="*/ 4733925 w 7829550"/>
              <a:gd name="connsiteY26" fmla="*/ 1545030 h 1630755"/>
              <a:gd name="connsiteX27" fmla="*/ 4886325 w 7829550"/>
              <a:gd name="connsiteY27" fmla="*/ 1602180 h 1630755"/>
              <a:gd name="connsiteX28" fmla="*/ 6219825 w 7829550"/>
              <a:gd name="connsiteY28" fmla="*/ 1611705 h 1630755"/>
              <a:gd name="connsiteX29" fmla="*/ 7115175 w 7829550"/>
              <a:gd name="connsiteY29" fmla="*/ 1602180 h 1630755"/>
              <a:gd name="connsiteX30" fmla="*/ 7296150 w 7829550"/>
              <a:gd name="connsiteY30" fmla="*/ 1583130 h 1630755"/>
              <a:gd name="connsiteX31" fmla="*/ 7610475 w 7829550"/>
              <a:gd name="connsiteY31" fmla="*/ 1621230 h 1630755"/>
              <a:gd name="connsiteX32" fmla="*/ 7829550 w 7829550"/>
              <a:gd name="connsiteY32" fmla="*/ 1630755 h 1630755"/>
              <a:gd name="connsiteX0" fmla="*/ 0 w 7610475"/>
              <a:gd name="connsiteY0" fmla="*/ 1602180 h 1621230"/>
              <a:gd name="connsiteX1" fmla="*/ 371475 w 7610475"/>
              <a:gd name="connsiteY1" fmla="*/ 1611705 h 1621230"/>
              <a:gd name="connsiteX2" fmla="*/ 600075 w 7610475"/>
              <a:gd name="connsiteY2" fmla="*/ 1592655 h 1621230"/>
              <a:gd name="connsiteX3" fmla="*/ 695325 w 7610475"/>
              <a:gd name="connsiteY3" fmla="*/ 1592655 h 1621230"/>
              <a:gd name="connsiteX4" fmla="*/ 857250 w 7610475"/>
              <a:gd name="connsiteY4" fmla="*/ 1602180 h 1621230"/>
              <a:gd name="connsiteX5" fmla="*/ 1162050 w 7610475"/>
              <a:gd name="connsiteY5" fmla="*/ 1602180 h 1621230"/>
              <a:gd name="connsiteX6" fmla="*/ 1466850 w 7610475"/>
              <a:gd name="connsiteY6" fmla="*/ 1602180 h 1621230"/>
              <a:gd name="connsiteX7" fmla="*/ 2152650 w 7610475"/>
              <a:gd name="connsiteY7" fmla="*/ 1611705 h 1621230"/>
              <a:gd name="connsiteX8" fmla="*/ 2714625 w 7610475"/>
              <a:gd name="connsiteY8" fmla="*/ 1573605 h 1621230"/>
              <a:gd name="connsiteX9" fmla="*/ 2828925 w 7610475"/>
              <a:gd name="connsiteY9" fmla="*/ 1564080 h 1621230"/>
              <a:gd name="connsiteX10" fmla="*/ 3000375 w 7610475"/>
              <a:gd name="connsiteY10" fmla="*/ 1602180 h 1621230"/>
              <a:gd name="connsiteX11" fmla="*/ 3276600 w 7610475"/>
              <a:gd name="connsiteY11" fmla="*/ 1573605 h 1621230"/>
              <a:gd name="connsiteX12" fmla="*/ 3448050 w 7610475"/>
              <a:gd name="connsiteY12" fmla="*/ 1602180 h 1621230"/>
              <a:gd name="connsiteX13" fmla="*/ 3562350 w 7610475"/>
              <a:gd name="connsiteY13" fmla="*/ 1554555 h 1621230"/>
              <a:gd name="connsiteX14" fmla="*/ 3638550 w 7610475"/>
              <a:gd name="connsiteY14" fmla="*/ 1583130 h 1621230"/>
              <a:gd name="connsiteX15" fmla="*/ 3714750 w 7610475"/>
              <a:gd name="connsiteY15" fmla="*/ 1487880 h 1621230"/>
              <a:gd name="connsiteX16" fmla="*/ 3819525 w 7610475"/>
              <a:gd name="connsiteY16" fmla="*/ 382980 h 1621230"/>
              <a:gd name="connsiteX17" fmla="*/ 3924300 w 7610475"/>
              <a:gd name="connsiteY17" fmla="*/ 1980 h 1621230"/>
              <a:gd name="connsiteX18" fmla="*/ 3952875 w 7610475"/>
              <a:gd name="connsiteY18" fmla="*/ 259155 h 1621230"/>
              <a:gd name="connsiteX19" fmla="*/ 4010025 w 7610475"/>
              <a:gd name="connsiteY19" fmla="*/ 802080 h 1621230"/>
              <a:gd name="connsiteX20" fmla="*/ 4029075 w 7610475"/>
              <a:gd name="connsiteY20" fmla="*/ 944955 h 1621230"/>
              <a:gd name="connsiteX21" fmla="*/ 4095750 w 7610475"/>
              <a:gd name="connsiteY21" fmla="*/ 1202130 h 1621230"/>
              <a:gd name="connsiteX22" fmla="*/ 4191000 w 7610475"/>
              <a:gd name="connsiteY22" fmla="*/ 1297380 h 1621230"/>
              <a:gd name="connsiteX23" fmla="*/ 4305300 w 7610475"/>
              <a:gd name="connsiteY23" fmla="*/ 1306905 h 1621230"/>
              <a:gd name="connsiteX24" fmla="*/ 4467225 w 7610475"/>
              <a:gd name="connsiteY24" fmla="*/ 1525980 h 1621230"/>
              <a:gd name="connsiteX25" fmla="*/ 4581525 w 7610475"/>
              <a:gd name="connsiteY25" fmla="*/ 1535505 h 1621230"/>
              <a:gd name="connsiteX26" fmla="*/ 4733925 w 7610475"/>
              <a:gd name="connsiteY26" fmla="*/ 1545030 h 1621230"/>
              <a:gd name="connsiteX27" fmla="*/ 4886325 w 7610475"/>
              <a:gd name="connsiteY27" fmla="*/ 1602180 h 1621230"/>
              <a:gd name="connsiteX28" fmla="*/ 6219825 w 7610475"/>
              <a:gd name="connsiteY28" fmla="*/ 1611705 h 1621230"/>
              <a:gd name="connsiteX29" fmla="*/ 7115175 w 7610475"/>
              <a:gd name="connsiteY29" fmla="*/ 1602180 h 1621230"/>
              <a:gd name="connsiteX30" fmla="*/ 7296150 w 7610475"/>
              <a:gd name="connsiteY30" fmla="*/ 1583130 h 1621230"/>
              <a:gd name="connsiteX31" fmla="*/ 7610475 w 7610475"/>
              <a:gd name="connsiteY31" fmla="*/ 1621230 h 1621230"/>
              <a:gd name="connsiteX0" fmla="*/ 0 w 7296150"/>
              <a:gd name="connsiteY0" fmla="*/ 1602180 h 1612767"/>
              <a:gd name="connsiteX1" fmla="*/ 371475 w 7296150"/>
              <a:gd name="connsiteY1" fmla="*/ 1611705 h 1612767"/>
              <a:gd name="connsiteX2" fmla="*/ 600075 w 7296150"/>
              <a:gd name="connsiteY2" fmla="*/ 1592655 h 1612767"/>
              <a:gd name="connsiteX3" fmla="*/ 695325 w 7296150"/>
              <a:gd name="connsiteY3" fmla="*/ 1592655 h 1612767"/>
              <a:gd name="connsiteX4" fmla="*/ 857250 w 7296150"/>
              <a:gd name="connsiteY4" fmla="*/ 1602180 h 1612767"/>
              <a:gd name="connsiteX5" fmla="*/ 1162050 w 7296150"/>
              <a:gd name="connsiteY5" fmla="*/ 1602180 h 1612767"/>
              <a:gd name="connsiteX6" fmla="*/ 1466850 w 7296150"/>
              <a:gd name="connsiteY6" fmla="*/ 1602180 h 1612767"/>
              <a:gd name="connsiteX7" fmla="*/ 2152650 w 7296150"/>
              <a:gd name="connsiteY7" fmla="*/ 1611705 h 1612767"/>
              <a:gd name="connsiteX8" fmla="*/ 2714625 w 7296150"/>
              <a:gd name="connsiteY8" fmla="*/ 1573605 h 1612767"/>
              <a:gd name="connsiteX9" fmla="*/ 2828925 w 7296150"/>
              <a:gd name="connsiteY9" fmla="*/ 1564080 h 1612767"/>
              <a:gd name="connsiteX10" fmla="*/ 3000375 w 7296150"/>
              <a:gd name="connsiteY10" fmla="*/ 1602180 h 1612767"/>
              <a:gd name="connsiteX11" fmla="*/ 3276600 w 7296150"/>
              <a:gd name="connsiteY11" fmla="*/ 1573605 h 1612767"/>
              <a:gd name="connsiteX12" fmla="*/ 3448050 w 7296150"/>
              <a:gd name="connsiteY12" fmla="*/ 1602180 h 1612767"/>
              <a:gd name="connsiteX13" fmla="*/ 3562350 w 7296150"/>
              <a:gd name="connsiteY13" fmla="*/ 1554555 h 1612767"/>
              <a:gd name="connsiteX14" fmla="*/ 3638550 w 7296150"/>
              <a:gd name="connsiteY14" fmla="*/ 1583130 h 1612767"/>
              <a:gd name="connsiteX15" fmla="*/ 3714750 w 7296150"/>
              <a:gd name="connsiteY15" fmla="*/ 1487880 h 1612767"/>
              <a:gd name="connsiteX16" fmla="*/ 3819525 w 7296150"/>
              <a:gd name="connsiteY16" fmla="*/ 382980 h 1612767"/>
              <a:gd name="connsiteX17" fmla="*/ 3924300 w 7296150"/>
              <a:gd name="connsiteY17" fmla="*/ 1980 h 1612767"/>
              <a:gd name="connsiteX18" fmla="*/ 3952875 w 7296150"/>
              <a:gd name="connsiteY18" fmla="*/ 259155 h 1612767"/>
              <a:gd name="connsiteX19" fmla="*/ 4010025 w 7296150"/>
              <a:gd name="connsiteY19" fmla="*/ 802080 h 1612767"/>
              <a:gd name="connsiteX20" fmla="*/ 4029075 w 7296150"/>
              <a:gd name="connsiteY20" fmla="*/ 944955 h 1612767"/>
              <a:gd name="connsiteX21" fmla="*/ 4095750 w 7296150"/>
              <a:gd name="connsiteY21" fmla="*/ 1202130 h 1612767"/>
              <a:gd name="connsiteX22" fmla="*/ 4191000 w 7296150"/>
              <a:gd name="connsiteY22" fmla="*/ 1297380 h 1612767"/>
              <a:gd name="connsiteX23" fmla="*/ 4305300 w 7296150"/>
              <a:gd name="connsiteY23" fmla="*/ 1306905 h 1612767"/>
              <a:gd name="connsiteX24" fmla="*/ 4467225 w 7296150"/>
              <a:gd name="connsiteY24" fmla="*/ 1525980 h 1612767"/>
              <a:gd name="connsiteX25" fmla="*/ 4581525 w 7296150"/>
              <a:gd name="connsiteY25" fmla="*/ 1535505 h 1612767"/>
              <a:gd name="connsiteX26" fmla="*/ 4733925 w 7296150"/>
              <a:gd name="connsiteY26" fmla="*/ 1545030 h 1612767"/>
              <a:gd name="connsiteX27" fmla="*/ 4886325 w 7296150"/>
              <a:gd name="connsiteY27" fmla="*/ 1602180 h 1612767"/>
              <a:gd name="connsiteX28" fmla="*/ 6219825 w 7296150"/>
              <a:gd name="connsiteY28" fmla="*/ 1611705 h 1612767"/>
              <a:gd name="connsiteX29" fmla="*/ 7115175 w 7296150"/>
              <a:gd name="connsiteY29" fmla="*/ 1602180 h 1612767"/>
              <a:gd name="connsiteX30" fmla="*/ 7296150 w 7296150"/>
              <a:gd name="connsiteY30" fmla="*/ 1583130 h 1612767"/>
              <a:gd name="connsiteX0" fmla="*/ 0 w 7115175"/>
              <a:gd name="connsiteY0" fmla="*/ 1602180 h 1612767"/>
              <a:gd name="connsiteX1" fmla="*/ 371475 w 7115175"/>
              <a:gd name="connsiteY1" fmla="*/ 1611705 h 1612767"/>
              <a:gd name="connsiteX2" fmla="*/ 600075 w 7115175"/>
              <a:gd name="connsiteY2" fmla="*/ 1592655 h 1612767"/>
              <a:gd name="connsiteX3" fmla="*/ 695325 w 7115175"/>
              <a:gd name="connsiteY3" fmla="*/ 1592655 h 1612767"/>
              <a:gd name="connsiteX4" fmla="*/ 857250 w 7115175"/>
              <a:gd name="connsiteY4" fmla="*/ 1602180 h 1612767"/>
              <a:gd name="connsiteX5" fmla="*/ 1162050 w 7115175"/>
              <a:gd name="connsiteY5" fmla="*/ 1602180 h 1612767"/>
              <a:gd name="connsiteX6" fmla="*/ 1466850 w 7115175"/>
              <a:gd name="connsiteY6" fmla="*/ 1602180 h 1612767"/>
              <a:gd name="connsiteX7" fmla="*/ 2152650 w 7115175"/>
              <a:gd name="connsiteY7" fmla="*/ 1611705 h 1612767"/>
              <a:gd name="connsiteX8" fmla="*/ 2714625 w 7115175"/>
              <a:gd name="connsiteY8" fmla="*/ 1573605 h 1612767"/>
              <a:gd name="connsiteX9" fmla="*/ 2828925 w 7115175"/>
              <a:gd name="connsiteY9" fmla="*/ 1564080 h 1612767"/>
              <a:gd name="connsiteX10" fmla="*/ 3000375 w 7115175"/>
              <a:gd name="connsiteY10" fmla="*/ 1602180 h 1612767"/>
              <a:gd name="connsiteX11" fmla="*/ 3276600 w 7115175"/>
              <a:gd name="connsiteY11" fmla="*/ 1573605 h 1612767"/>
              <a:gd name="connsiteX12" fmla="*/ 3448050 w 7115175"/>
              <a:gd name="connsiteY12" fmla="*/ 1602180 h 1612767"/>
              <a:gd name="connsiteX13" fmla="*/ 3562350 w 7115175"/>
              <a:gd name="connsiteY13" fmla="*/ 1554555 h 1612767"/>
              <a:gd name="connsiteX14" fmla="*/ 3638550 w 7115175"/>
              <a:gd name="connsiteY14" fmla="*/ 1583130 h 1612767"/>
              <a:gd name="connsiteX15" fmla="*/ 3714750 w 7115175"/>
              <a:gd name="connsiteY15" fmla="*/ 1487880 h 1612767"/>
              <a:gd name="connsiteX16" fmla="*/ 3819525 w 7115175"/>
              <a:gd name="connsiteY16" fmla="*/ 382980 h 1612767"/>
              <a:gd name="connsiteX17" fmla="*/ 3924300 w 7115175"/>
              <a:gd name="connsiteY17" fmla="*/ 1980 h 1612767"/>
              <a:gd name="connsiteX18" fmla="*/ 3952875 w 7115175"/>
              <a:gd name="connsiteY18" fmla="*/ 259155 h 1612767"/>
              <a:gd name="connsiteX19" fmla="*/ 4010025 w 7115175"/>
              <a:gd name="connsiteY19" fmla="*/ 802080 h 1612767"/>
              <a:gd name="connsiteX20" fmla="*/ 4029075 w 7115175"/>
              <a:gd name="connsiteY20" fmla="*/ 944955 h 1612767"/>
              <a:gd name="connsiteX21" fmla="*/ 4095750 w 7115175"/>
              <a:gd name="connsiteY21" fmla="*/ 1202130 h 1612767"/>
              <a:gd name="connsiteX22" fmla="*/ 4191000 w 7115175"/>
              <a:gd name="connsiteY22" fmla="*/ 1297380 h 1612767"/>
              <a:gd name="connsiteX23" fmla="*/ 4305300 w 7115175"/>
              <a:gd name="connsiteY23" fmla="*/ 1306905 h 1612767"/>
              <a:gd name="connsiteX24" fmla="*/ 4467225 w 7115175"/>
              <a:gd name="connsiteY24" fmla="*/ 1525980 h 1612767"/>
              <a:gd name="connsiteX25" fmla="*/ 4581525 w 7115175"/>
              <a:gd name="connsiteY25" fmla="*/ 1535505 h 1612767"/>
              <a:gd name="connsiteX26" fmla="*/ 4733925 w 7115175"/>
              <a:gd name="connsiteY26" fmla="*/ 1545030 h 1612767"/>
              <a:gd name="connsiteX27" fmla="*/ 4886325 w 7115175"/>
              <a:gd name="connsiteY27" fmla="*/ 1602180 h 1612767"/>
              <a:gd name="connsiteX28" fmla="*/ 6219825 w 7115175"/>
              <a:gd name="connsiteY28" fmla="*/ 1611705 h 1612767"/>
              <a:gd name="connsiteX29" fmla="*/ 7115175 w 7115175"/>
              <a:gd name="connsiteY29" fmla="*/ 1602180 h 1612767"/>
              <a:gd name="connsiteX0" fmla="*/ 0 w 6219825"/>
              <a:gd name="connsiteY0" fmla="*/ 1602180 h 1612767"/>
              <a:gd name="connsiteX1" fmla="*/ 371475 w 6219825"/>
              <a:gd name="connsiteY1" fmla="*/ 1611705 h 1612767"/>
              <a:gd name="connsiteX2" fmla="*/ 600075 w 6219825"/>
              <a:gd name="connsiteY2" fmla="*/ 1592655 h 1612767"/>
              <a:gd name="connsiteX3" fmla="*/ 695325 w 6219825"/>
              <a:gd name="connsiteY3" fmla="*/ 1592655 h 1612767"/>
              <a:gd name="connsiteX4" fmla="*/ 857250 w 6219825"/>
              <a:gd name="connsiteY4" fmla="*/ 1602180 h 1612767"/>
              <a:gd name="connsiteX5" fmla="*/ 1162050 w 6219825"/>
              <a:gd name="connsiteY5" fmla="*/ 1602180 h 1612767"/>
              <a:gd name="connsiteX6" fmla="*/ 1466850 w 6219825"/>
              <a:gd name="connsiteY6" fmla="*/ 1602180 h 1612767"/>
              <a:gd name="connsiteX7" fmla="*/ 2152650 w 6219825"/>
              <a:gd name="connsiteY7" fmla="*/ 1611705 h 1612767"/>
              <a:gd name="connsiteX8" fmla="*/ 2714625 w 6219825"/>
              <a:gd name="connsiteY8" fmla="*/ 1573605 h 1612767"/>
              <a:gd name="connsiteX9" fmla="*/ 2828925 w 6219825"/>
              <a:gd name="connsiteY9" fmla="*/ 1564080 h 1612767"/>
              <a:gd name="connsiteX10" fmla="*/ 3000375 w 6219825"/>
              <a:gd name="connsiteY10" fmla="*/ 1602180 h 1612767"/>
              <a:gd name="connsiteX11" fmla="*/ 3276600 w 6219825"/>
              <a:gd name="connsiteY11" fmla="*/ 1573605 h 1612767"/>
              <a:gd name="connsiteX12" fmla="*/ 3448050 w 6219825"/>
              <a:gd name="connsiteY12" fmla="*/ 1602180 h 1612767"/>
              <a:gd name="connsiteX13" fmla="*/ 3562350 w 6219825"/>
              <a:gd name="connsiteY13" fmla="*/ 1554555 h 1612767"/>
              <a:gd name="connsiteX14" fmla="*/ 3638550 w 6219825"/>
              <a:gd name="connsiteY14" fmla="*/ 1583130 h 1612767"/>
              <a:gd name="connsiteX15" fmla="*/ 3714750 w 6219825"/>
              <a:gd name="connsiteY15" fmla="*/ 1487880 h 1612767"/>
              <a:gd name="connsiteX16" fmla="*/ 3819525 w 6219825"/>
              <a:gd name="connsiteY16" fmla="*/ 382980 h 1612767"/>
              <a:gd name="connsiteX17" fmla="*/ 3924300 w 6219825"/>
              <a:gd name="connsiteY17" fmla="*/ 1980 h 1612767"/>
              <a:gd name="connsiteX18" fmla="*/ 3952875 w 6219825"/>
              <a:gd name="connsiteY18" fmla="*/ 259155 h 1612767"/>
              <a:gd name="connsiteX19" fmla="*/ 4010025 w 6219825"/>
              <a:gd name="connsiteY19" fmla="*/ 802080 h 1612767"/>
              <a:gd name="connsiteX20" fmla="*/ 4029075 w 6219825"/>
              <a:gd name="connsiteY20" fmla="*/ 944955 h 1612767"/>
              <a:gd name="connsiteX21" fmla="*/ 4095750 w 6219825"/>
              <a:gd name="connsiteY21" fmla="*/ 1202130 h 1612767"/>
              <a:gd name="connsiteX22" fmla="*/ 4191000 w 6219825"/>
              <a:gd name="connsiteY22" fmla="*/ 1297380 h 1612767"/>
              <a:gd name="connsiteX23" fmla="*/ 4305300 w 6219825"/>
              <a:gd name="connsiteY23" fmla="*/ 1306905 h 1612767"/>
              <a:gd name="connsiteX24" fmla="*/ 4467225 w 6219825"/>
              <a:gd name="connsiteY24" fmla="*/ 1525980 h 1612767"/>
              <a:gd name="connsiteX25" fmla="*/ 4581525 w 6219825"/>
              <a:gd name="connsiteY25" fmla="*/ 1535505 h 1612767"/>
              <a:gd name="connsiteX26" fmla="*/ 4733925 w 6219825"/>
              <a:gd name="connsiteY26" fmla="*/ 1545030 h 1612767"/>
              <a:gd name="connsiteX27" fmla="*/ 4886325 w 6219825"/>
              <a:gd name="connsiteY27" fmla="*/ 1602180 h 1612767"/>
              <a:gd name="connsiteX28" fmla="*/ 6219825 w 6219825"/>
              <a:gd name="connsiteY28" fmla="*/ 1611705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000375 w 4886325"/>
              <a:gd name="connsiteY10" fmla="*/ 1602180 h 1612767"/>
              <a:gd name="connsiteX11" fmla="*/ 3276600 w 4886325"/>
              <a:gd name="connsiteY11" fmla="*/ 1573605 h 1612767"/>
              <a:gd name="connsiteX12" fmla="*/ 3448050 w 4886325"/>
              <a:gd name="connsiteY12" fmla="*/ 1602180 h 1612767"/>
              <a:gd name="connsiteX13" fmla="*/ 3562350 w 4886325"/>
              <a:gd name="connsiteY13" fmla="*/ 1554555 h 1612767"/>
              <a:gd name="connsiteX14" fmla="*/ 3638550 w 4886325"/>
              <a:gd name="connsiteY14" fmla="*/ 1583130 h 1612767"/>
              <a:gd name="connsiteX15" fmla="*/ 3714750 w 4886325"/>
              <a:gd name="connsiteY15" fmla="*/ 1487880 h 1612767"/>
              <a:gd name="connsiteX16" fmla="*/ 3819525 w 4886325"/>
              <a:gd name="connsiteY16" fmla="*/ 382980 h 1612767"/>
              <a:gd name="connsiteX17" fmla="*/ 3924300 w 4886325"/>
              <a:gd name="connsiteY17" fmla="*/ 1980 h 1612767"/>
              <a:gd name="connsiteX18" fmla="*/ 3952875 w 4886325"/>
              <a:gd name="connsiteY18" fmla="*/ 259155 h 1612767"/>
              <a:gd name="connsiteX19" fmla="*/ 4010025 w 4886325"/>
              <a:gd name="connsiteY19" fmla="*/ 802080 h 1612767"/>
              <a:gd name="connsiteX20" fmla="*/ 4029075 w 4886325"/>
              <a:gd name="connsiteY20" fmla="*/ 944955 h 1612767"/>
              <a:gd name="connsiteX21" fmla="*/ 4095750 w 4886325"/>
              <a:gd name="connsiteY21" fmla="*/ 1202130 h 1612767"/>
              <a:gd name="connsiteX22" fmla="*/ 4191000 w 4886325"/>
              <a:gd name="connsiteY22" fmla="*/ 1297380 h 1612767"/>
              <a:gd name="connsiteX23" fmla="*/ 4305300 w 4886325"/>
              <a:gd name="connsiteY23" fmla="*/ 1306905 h 1612767"/>
              <a:gd name="connsiteX24" fmla="*/ 4467225 w 4886325"/>
              <a:gd name="connsiteY24" fmla="*/ 1525980 h 1612767"/>
              <a:gd name="connsiteX25" fmla="*/ 4581525 w 4886325"/>
              <a:gd name="connsiteY25" fmla="*/ 1535505 h 1612767"/>
              <a:gd name="connsiteX26" fmla="*/ 4733925 w 4886325"/>
              <a:gd name="connsiteY26" fmla="*/ 1545030 h 1612767"/>
              <a:gd name="connsiteX27" fmla="*/ 4886325 w 4886325"/>
              <a:gd name="connsiteY27"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000375 w 4886325"/>
              <a:gd name="connsiteY10" fmla="*/ 1602180 h 1612767"/>
              <a:gd name="connsiteX11" fmla="*/ 3448050 w 4886325"/>
              <a:gd name="connsiteY11" fmla="*/ 1602180 h 1612767"/>
              <a:gd name="connsiteX12" fmla="*/ 3562350 w 4886325"/>
              <a:gd name="connsiteY12" fmla="*/ 1554555 h 1612767"/>
              <a:gd name="connsiteX13" fmla="*/ 3638550 w 4886325"/>
              <a:gd name="connsiteY13" fmla="*/ 1583130 h 1612767"/>
              <a:gd name="connsiteX14" fmla="*/ 3714750 w 4886325"/>
              <a:gd name="connsiteY14" fmla="*/ 1487880 h 1612767"/>
              <a:gd name="connsiteX15" fmla="*/ 3819525 w 4886325"/>
              <a:gd name="connsiteY15" fmla="*/ 382980 h 1612767"/>
              <a:gd name="connsiteX16" fmla="*/ 3924300 w 4886325"/>
              <a:gd name="connsiteY16" fmla="*/ 1980 h 1612767"/>
              <a:gd name="connsiteX17" fmla="*/ 3952875 w 4886325"/>
              <a:gd name="connsiteY17" fmla="*/ 259155 h 1612767"/>
              <a:gd name="connsiteX18" fmla="*/ 4010025 w 4886325"/>
              <a:gd name="connsiteY18" fmla="*/ 802080 h 1612767"/>
              <a:gd name="connsiteX19" fmla="*/ 4029075 w 4886325"/>
              <a:gd name="connsiteY19" fmla="*/ 944955 h 1612767"/>
              <a:gd name="connsiteX20" fmla="*/ 4095750 w 4886325"/>
              <a:gd name="connsiteY20" fmla="*/ 1202130 h 1612767"/>
              <a:gd name="connsiteX21" fmla="*/ 4191000 w 4886325"/>
              <a:gd name="connsiteY21" fmla="*/ 1297380 h 1612767"/>
              <a:gd name="connsiteX22" fmla="*/ 4305300 w 4886325"/>
              <a:gd name="connsiteY22" fmla="*/ 1306905 h 1612767"/>
              <a:gd name="connsiteX23" fmla="*/ 4467225 w 4886325"/>
              <a:gd name="connsiteY23" fmla="*/ 1525980 h 1612767"/>
              <a:gd name="connsiteX24" fmla="*/ 4581525 w 4886325"/>
              <a:gd name="connsiteY24" fmla="*/ 1535505 h 1612767"/>
              <a:gd name="connsiteX25" fmla="*/ 4733925 w 4886325"/>
              <a:gd name="connsiteY25" fmla="*/ 1545030 h 1612767"/>
              <a:gd name="connsiteX26" fmla="*/ 4886325 w 4886325"/>
              <a:gd name="connsiteY26"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448050 w 4886325"/>
              <a:gd name="connsiteY10" fmla="*/ 1602180 h 1612767"/>
              <a:gd name="connsiteX11" fmla="*/ 3562350 w 4886325"/>
              <a:gd name="connsiteY11" fmla="*/ 1554555 h 1612767"/>
              <a:gd name="connsiteX12" fmla="*/ 3638550 w 4886325"/>
              <a:gd name="connsiteY12" fmla="*/ 1583130 h 1612767"/>
              <a:gd name="connsiteX13" fmla="*/ 3714750 w 4886325"/>
              <a:gd name="connsiteY13" fmla="*/ 1487880 h 1612767"/>
              <a:gd name="connsiteX14" fmla="*/ 3819525 w 4886325"/>
              <a:gd name="connsiteY14" fmla="*/ 382980 h 1612767"/>
              <a:gd name="connsiteX15" fmla="*/ 3924300 w 4886325"/>
              <a:gd name="connsiteY15" fmla="*/ 1980 h 1612767"/>
              <a:gd name="connsiteX16" fmla="*/ 3952875 w 4886325"/>
              <a:gd name="connsiteY16" fmla="*/ 259155 h 1612767"/>
              <a:gd name="connsiteX17" fmla="*/ 4010025 w 4886325"/>
              <a:gd name="connsiteY17" fmla="*/ 802080 h 1612767"/>
              <a:gd name="connsiteX18" fmla="*/ 4029075 w 4886325"/>
              <a:gd name="connsiteY18" fmla="*/ 944955 h 1612767"/>
              <a:gd name="connsiteX19" fmla="*/ 4095750 w 4886325"/>
              <a:gd name="connsiteY19" fmla="*/ 1202130 h 1612767"/>
              <a:gd name="connsiteX20" fmla="*/ 4191000 w 4886325"/>
              <a:gd name="connsiteY20" fmla="*/ 1297380 h 1612767"/>
              <a:gd name="connsiteX21" fmla="*/ 4305300 w 4886325"/>
              <a:gd name="connsiteY21" fmla="*/ 1306905 h 1612767"/>
              <a:gd name="connsiteX22" fmla="*/ 4467225 w 4886325"/>
              <a:gd name="connsiteY22" fmla="*/ 1525980 h 1612767"/>
              <a:gd name="connsiteX23" fmla="*/ 4581525 w 4886325"/>
              <a:gd name="connsiteY23" fmla="*/ 1535505 h 1612767"/>
              <a:gd name="connsiteX24" fmla="*/ 4733925 w 4886325"/>
              <a:gd name="connsiteY24" fmla="*/ 1545030 h 1612767"/>
              <a:gd name="connsiteX25" fmla="*/ 4886325 w 4886325"/>
              <a:gd name="connsiteY25"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3448050 w 4886325"/>
              <a:gd name="connsiteY9" fmla="*/ 1602180 h 1612767"/>
              <a:gd name="connsiteX10" fmla="*/ 3562350 w 4886325"/>
              <a:gd name="connsiteY10" fmla="*/ 1554555 h 1612767"/>
              <a:gd name="connsiteX11" fmla="*/ 3638550 w 4886325"/>
              <a:gd name="connsiteY11" fmla="*/ 1583130 h 1612767"/>
              <a:gd name="connsiteX12" fmla="*/ 3714750 w 4886325"/>
              <a:gd name="connsiteY12" fmla="*/ 1487880 h 1612767"/>
              <a:gd name="connsiteX13" fmla="*/ 3819525 w 4886325"/>
              <a:gd name="connsiteY13" fmla="*/ 382980 h 1612767"/>
              <a:gd name="connsiteX14" fmla="*/ 3924300 w 4886325"/>
              <a:gd name="connsiteY14" fmla="*/ 1980 h 1612767"/>
              <a:gd name="connsiteX15" fmla="*/ 3952875 w 4886325"/>
              <a:gd name="connsiteY15" fmla="*/ 259155 h 1612767"/>
              <a:gd name="connsiteX16" fmla="*/ 4010025 w 4886325"/>
              <a:gd name="connsiteY16" fmla="*/ 802080 h 1612767"/>
              <a:gd name="connsiteX17" fmla="*/ 4029075 w 4886325"/>
              <a:gd name="connsiteY17" fmla="*/ 944955 h 1612767"/>
              <a:gd name="connsiteX18" fmla="*/ 4095750 w 4886325"/>
              <a:gd name="connsiteY18" fmla="*/ 1202130 h 1612767"/>
              <a:gd name="connsiteX19" fmla="*/ 4191000 w 4886325"/>
              <a:gd name="connsiteY19" fmla="*/ 1297380 h 1612767"/>
              <a:gd name="connsiteX20" fmla="*/ 4305300 w 4886325"/>
              <a:gd name="connsiteY20" fmla="*/ 1306905 h 1612767"/>
              <a:gd name="connsiteX21" fmla="*/ 4467225 w 4886325"/>
              <a:gd name="connsiteY21" fmla="*/ 1525980 h 1612767"/>
              <a:gd name="connsiteX22" fmla="*/ 4581525 w 4886325"/>
              <a:gd name="connsiteY22" fmla="*/ 1535505 h 1612767"/>
              <a:gd name="connsiteX23" fmla="*/ 4733925 w 4886325"/>
              <a:gd name="connsiteY23" fmla="*/ 1545030 h 1612767"/>
              <a:gd name="connsiteX24" fmla="*/ 4886325 w 4886325"/>
              <a:gd name="connsiteY24" fmla="*/ 1602180 h 1612767"/>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1466850 w 4886325"/>
              <a:gd name="connsiteY6" fmla="*/ 1602180 h 1611980"/>
              <a:gd name="connsiteX7" fmla="*/ 2152650 w 4886325"/>
              <a:gd name="connsiteY7" fmla="*/ 1611705 h 1611980"/>
              <a:gd name="connsiteX8" fmla="*/ 3448050 w 4886325"/>
              <a:gd name="connsiteY8" fmla="*/ 1602180 h 1611980"/>
              <a:gd name="connsiteX9" fmla="*/ 3562350 w 4886325"/>
              <a:gd name="connsiteY9" fmla="*/ 1554555 h 1611980"/>
              <a:gd name="connsiteX10" fmla="*/ 3638550 w 4886325"/>
              <a:gd name="connsiteY10" fmla="*/ 1583130 h 1611980"/>
              <a:gd name="connsiteX11" fmla="*/ 3714750 w 4886325"/>
              <a:gd name="connsiteY11" fmla="*/ 1487880 h 1611980"/>
              <a:gd name="connsiteX12" fmla="*/ 3819525 w 4886325"/>
              <a:gd name="connsiteY12" fmla="*/ 382980 h 1611980"/>
              <a:gd name="connsiteX13" fmla="*/ 3924300 w 4886325"/>
              <a:gd name="connsiteY13" fmla="*/ 1980 h 1611980"/>
              <a:gd name="connsiteX14" fmla="*/ 3952875 w 4886325"/>
              <a:gd name="connsiteY14" fmla="*/ 259155 h 1611980"/>
              <a:gd name="connsiteX15" fmla="*/ 4010025 w 4886325"/>
              <a:gd name="connsiteY15" fmla="*/ 802080 h 1611980"/>
              <a:gd name="connsiteX16" fmla="*/ 4029075 w 4886325"/>
              <a:gd name="connsiteY16" fmla="*/ 944955 h 1611980"/>
              <a:gd name="connsiteX17" fmla="*/ 4095750 w 4886325"/>
              <a:gd name="connsiteY17" fmla="*/ 1202130 h 1611980"/>
              <a:gd name="connsiteX18" fmla="*/ 4191000 w 4886325"/>
              <a:gd name="connsiteY18" fmla="*/ 1297380 h 1611980"/>
              <a:gd name="connsiteX19" fmla="*/ 4305300 w 4886325"/>
              <a:gd name="connsiteY19" fmla="*/ 1306905 h 1611980"/>
              <a:gd name="connsiteX20" fmla="*/ 4467225 w 4886325"/>
              <a:gd name="connsiteY20" fmla="*/ 1525980 h 1611980"/>
              <a:gd name="connsiteX21" fmla="*/ 4581525 w 4886325"/>
              <a:gd name="connsiteY21" fmla="*/ 1535505 h 1611980"/>
              <a:gd name="connsiteX22" fmla="*/ 4733925 w 4886325"/>
              <a:gd name="connsiteY22" fmla="*/ 1545030 h 1611980"/>
              <a:gd name="connsiteX23" fmla="*/ 4886325 w 4886325"/>
              <a:gd name="connsiteY23"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1466850 w 4886325"/>
              <a:gd name="connsiteY6" fmla="*/ 1602180 h 1611980"/>
              <a:gd name="connsiteX7" fmla="*/ 3448050 w 4886325"/>
              <a:gd name="connsiteY7" fmla="*/ 1602180 h 1611980"/>
              <a:gd name="connsiteX8" fmla="*/ 3562350 w 4886325"/>
              <a:gd name="connsiteY8" fmla="*/ 1554555 h 1611980"/>
              <a:gd name="connsiteX9" fmla="*/ 3638550 w 4886325"/>
              <a:gd name="connsiteY9" fmla="*/ 1583130 h 1611980"/>
              <a:gd name="connsiteX10" fmla="*/ 3714750 w 4886325"/>
              <a:gd name="connsiteY10" fmla="*/ 1487880 h 1611980"/>
              <a:gd name="connsiteX11" fmla="*/ 3819525 w 4886325"/>
              <a:gd name="connsiteY11" fmla="*/ 382980 h 1611980"/>
              <a:gd name="connsiteX12" fmla="*/ 3924300 w 4886325"/>
              <a:gd name="connsiteY12" fmla="*/ 1980 h 1611980"/>
              <a:gd name="connsiteX13" fmla="*/ 3952875 w 4886325"/>
              <a:gd name="connsiteY13" fmla="*/ 259155 h 1611980"/>
              <a:gd name="connsiteX14" fmla="*/ 4010025 w 4886325"/>
              <a:gd name="connsiteY14" fmla="*/ 802080 h 1611980"/>
              <a:gd name="connsiteX15" fmla="*/ 4029075 w 4886325"/>
              <a:gd name="connsiteY15" fmla="*/ 944955 h 1611980"/>
              <a:gd name="connsiteX16" fmla="*/ 4095750 w 4886325"/>
              <a:gd name="connsiteY16" fmla="*/ 1202130 h 1611980"/>
              <a:gd name="connsiteX17" fmla="*/ 4191000 w 4886325"/>
              <a:gd name="connsiteY17" fmla="*/ 1297380 h 1611980"/>
              <a:gd name="connsiteX18" fmla="*/ 4305300 w 4886325"/>
              <a:gd name="connsiteY18" fmla="*/ 1306905 h 1611980"/>
              <a:gd name="connsiteX19" fmla="*/ 4467225 w 4886325"/>
              <a:gd name="connsiteY19" fmla="*/ 1525980 h 1611980"/>
              <a:gd name="connsiteX20" fmla="*/ 4581525 w 4886325"/>
              <a:gd name="connsiteY20" fmla="*/ 1535505 h 1611980"/>
              <a:gd name="connsiteX21" fmla="*/ 4733925 w 4886325"/>
              <a:gd name="connsiteY21" fmla="*/ 1545030 h 1611980"/>
              <a:gd name="connsiteX22" fmla="*/ 4886325 w 4886325"/>
              <a:gd name="connsiteY22"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3448050 w 4886325"/>
              <a:gd name="connsiteY6" fmla="*/ 1602180 h 1611980"/>
              <a:gd name="connsiteX7" fmla="*/ 3562350 w 4886325"/>
              <a:gd name="connsiteY7" fmla="*/ 1554555 h 1611980"/>
              <a:gd name="connsiteX8" fmla="*/ 3638550 w 4886325"/>
              <a:gd name="connsiteY8" fmla="*/ 1583130 h 1611980"/>
              <a:gd name="connsiteX9" fmla="*/ 3714750 w 4886325"/>
              <a:gd name="connsiteY9" fmla="*/ 1487880 h 1611980"/>
              <a:gd name="connsiteX10" fmla="*/ 3819525 w 4886325"/>
              <a:gd name="connsiteY10" fmla="*/ 382980 h 1611980"/>
              <a:gd name="connsiteX11" fmla="*/ 3924300 w 4886325"/>
              <a:gd name="connsiteY11" fmla="*/ 1980 h 1611980"/>
              <a:gd name="connsiteX12" fmla="*/ 3952875 w 4886325"/>
              <a:gd name="connsiteY12" fmla="*/ 259155 h 1611980"/>
              <a:gd name="connsiteX13" fmla="*/ 4010025 w 4886325"/>
              <a:gd name="connsiteY13" fmla="*/ 802080 h 1611980"/>
              <a:gd name="connsiteX14" fmla="*/ 4029075 w 4886325"/>
              <a:gd name="connsiteY14" fmla="*/ 944955 h 1611980"/>
              <a:gd name="connsiteX15" fmla="*/ 4095750 w 4886325"/>
              <a:gd name="connsiteY15" fmla="*/ 1202130 h 1611980"/>
              <a:gd name="connsiteX16" fmla="*/ 4191000 w 4886325"/>
              <a:gd name="connsiteY16" fmla="*/ 1297380 h 1611980"/>
              <a:gd name="connsiteX17" fmla="*/ 4305300 w 4886325"/>
              <a:gd name="connsiteY17" fmla="*/ 1306905 h 1611980"/>
              <a:gd name="connsiteX18" fmla="*/ 4467225 w 4886325"/>
              <a:gd name="connsiteY18" fmla="*/ 1525980 h 1611980"/>
              <a:gd name="connsiteX19" fmla="*/ 4581525 w 4886325"/>
              <a:gd name="connsiteY19" fmla="*/ 1535505 h 1611980"/>
              <a:gd name="connsiteX20" fmla="*/ 4733925 w 4886325"/>
              <a:gd name="connsiteY20" fmla="*/ 1545030 h 1611980"/>
              <a:gd name="connsiteX21" fmla="*/ 4886325 w 4886325"/>
              <a:gd name="connsiteY21"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3448050 w 4886325"/>
              <a:gd name="connsiteY5" fmla="*/ 1602180 h 1611980"/>
              <a:gd name="connsiteX6" fmla="*/ 3562350 w 4886325"/>
              <a:gd name="connsiteY6" fmla="*/ 1554555 h 1611980"/>
              <a:gd name="connsiteX7" fmla="*/ 3638550 w 4886325"/>
              <a:gd name="connsiteY7" fmla="*/ 1583130 h 1611980"/>
              <a:gd name="connsiteX8" fmla="*/ 3714750 w 4886325"/>
              <a:gd name="connsiteY8" fmla="*/ 1487880 h 1611980"/>
              <a:gd name="connsiteX9" fmla="*/ 3819525 w 4886325"/>
              <a:gd name="connsiteY9" fmla="*/ 382980 h 1611980"/>
              <a:gd name="connsiteX10" fmla="*/ 3924300 w 4886325"/>
              <a:gd name="connsiteY10" fmla="*/ 1980 h 1611980"/>
              <a:gd name="connsiteX11" fmla="*/ 3952875 w 4886325"/>
              <a:gd name="connsiteY11" fmla="*/ 259155 h 1611980"/>
              <a:gd name="connsiteX12" fmla="*/ 4010025 w 4886325"/>
              <a:gd name="connsiteY12" fmla="*/ 802080 h 1611980"/>
              <a:gd name="connsiteX13" fmla="*/ 4029075 w 4886325"/>
              <a:gd name="connsiteY13" fmla="*/ 944955 h 1611980"/>
              <a:gd name="connsiteX14" fmla="*/ 4095750 w 4886325"/>
              <a:gd name="connsiteY14" fmla="*/ 1202130 h 1611980"/>
              <a:gd name="connsiteX15" fmla="*/ 4191000 w 4886325"/>
              <a:gd name="connsiteY15" fmla="*/ 1297380 h 1611980"/>
              <a:gd name="connsiteX16" fmla="*/ 4305300 w 4886325"/>
              <a:gd name="connsiteY16" fmla="*/ 1306905 h 1611980"/>
              <a:gd name="connsiteX17" fmla="*/ 4467225 w 4886325"/>
              <a:gd name="connsiteY17" fmla="*/ 1525980 h 1611980"/>
              <a:gd name="connsiteX18" fmla="*/ 4581525 w 4886325"/>
              <a:gd name="connsiteY18" fmla="*/ 1535505 h 1611980"/>
              <a:gd name="connsiteX19" fmla="*/ 4733925 w 4886325"/>
              <a:gd name="connsiteY19" fmla="*/ 1545030 h 1611980"/>
              <a:gd name="connsiteX20" fmla="*/ 4886325 w 4886325"/>
              <a:gd name="connsiteY20"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3448050 w 4886325"/>
              <a:gd name="connsiteY4" fmla="*/ 1602180 h 1611980"/>
              <a:gd name="connsiteX5" fmla="*/ 3562350 w 4886325"/>
              <a:gd name="connsiteY5" fmla="*/ 1554555 h 1611980"/>
              <a:gd name="connsiteX6" fmla="*/ 3638550 w 4886325"/>
              <a:gd name="connsiteY6" fmla="*/ 1583130 h 1611980"/>
              <a:gd name="connsiteX7" fmla="*/ 3714750 w 4886325"/>
              <a:gd name="connsiteY7" fmla="*/ 1487880 h 1611980"/>
              <a:gd name="connsiteX8" fmla="*/ 3819525 w 4886325"/>
              <a:gd name="connsiteY8" fmla="*/ 382980 h 1611980"/>
              <a:gd name="connsiteX9" fmla="*/ 3924300 w 4886325"/>
              <a:gd name="connsiteY9" fmla="*/ 1980 h 1611980"/>
              <a:gd name="connsiteX10" fmla="*/ 3952875 w 4886325"/>
              <a:gd name="connsiteY10" fmla="*/ 259155 h 1611980"/>
              <a:gd name="connsiteX11" fmla="*/ 4010025 w 4886325"/>
              <a:gd name="connsiteY11" fmla="*/ 802080 h 1611980"/>
              <a:gd name="connsiteX12" fmla="*/ 4029075 w 4886325"/>
              <a:gd name="connsiteY12" fmla="*/ 944955 h 1611980"/>
              <a:gd name="connsiteX13" fmla="*/ 4095750 w 4886325"/>
              <a:gd name="connsiteY13" fmla="*/ 1202130 h 1611980"/>
              <a:gd name="connsiteX14" fmla="*/ 4191000 w 4886325"/>
              <a:gd name="connsiteY14" fmla="*/ 1297380 h 1611980"/>
              <a:gd name="connsiteX15" fmla="*/ 4305300 w 4886325"/>
              <a:gd name="connsiteY15" fmla="*/ 1306905 h 1611980"/>
              <a:gd name="connsiteX16" fmla="*/ 4467225 w 4886325"/>
              <a:gd name="connsiteY16" fmla="*/ 1525980 h 1611980"/>
              <a:gd name="connsiteX17" fmla="*/ 4581525 w 4886325"/>
              <a:gd name="connsiteY17" fmla="*/ 1535505 h 1611980"/>
              <a:gd name="connsiteX18" fmla="*/ 4733925 w 4886325"/>
              <a:gd name="connsiteY18" fmla="*/ 1545030 h 1611980"/>
              <a:gd name="connsiteX19" fmla="*/ 4886325 w 4886325"/>
              <a:gd name="connsiteY19"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3448050 w 4886325"/>
              <a:gd name="connsiteY3" fmla="*/ 1602180 h 1611980"/>
              <a:gd name="connsiteX4" fmla="*/ 3562350 w 4886325"/>
              <a:gd name="connsiteY4" fmla="*/ 1554555 h 1611980"/>
              <a:gd name="connsiteX5" fmla="*/ 3638550 w 4886325"/>
              <a:gd name="connsiteY5" fmla="*/ 1583130 h 1611980"/>
              <a:gd name="connsiteX6" fmla="*/ 3714750 w 4886325"/>
              <a:gd name="connsiteY6" fmla="*/ 1487880 h 1611980"/>
              <a:gd name="connsiteX7" fmla="*/ 3819525 w 4886325"/>
              <a:gd name="connsiteY7" fmla="*/ 382980 h 1611980"/>
              <a:gd name="connsiteX8" fmla="*/ 3924300 w 4886325"/>
              <a:gd name="connsiteY8" fmla="*/ 1980 h 1611980"/>
              <a:gd name="connsiteX9" fmla="*/ 3952875 w 4886325"/>
              <a:gd name="connsiteY9" fmla="*/ 259155 h 1611980"/>
              <a:gd name="connsiteX10" fmla="*/ 4010025 w 4886325"/>
              <a:gd name="connsiteY10" fmla="*/ 802080 h 1611980"/>
              <a:gd name="connsiteX11" fmla="*/ 4029075 w 4886325"/>
              <a:gd name="connsiteY11" fmla="*/ 944955 h 1611980"/>
              <a:gd name="connsiteX12" fmla="*/ 4095750 w 4886325"/>
              <a:gd name="connsiteY12" fmla="*/ 1202130 h 1611980"/>
              <a:gd name="connsiteX13" fmla="*/ 4191000 w 4886325"/>
              <a:gd name="connsiteY13" fmla="*/ 1297380 h 1611980"/>
              <a:gd name="connsiteX14" fmla="*/ 4305300 w 4886325"/>
              <a:gd name="connsiteY14" fmla="*/ 1306905 h 1611980"/>
              <a:gd name="connsiteX15" fmla="*/ 4467225 w 4886325"/>
              <a:gd name="connsiteY15" fmla="*/ 1525980 h 1611980"/>
              <a:gd name="connsiteX16" fmla="*/ 4581525 w 4886325"/>
              <a:gd name="connsiteY16" fmla="*/ 1535505 h 1611980"/>
              <a:gd name="connsiteX17" fmla="*/ 4733925 w 4886325"/>
              <a:gd name="connsiteY17" fmla="*/ 1545030 h 1611980"/>
              <a:gd name="connsiteX18" fmla="*/ 4886325 w 4886325"/>
              <a:gd name="connsiteY18" fmla="*/ 1602180 h 1611980"/>
              <a:gd name="connsiteX0" fmla="*/ 0 w 4886325"/>
              <a:gd name="connsiteY0" fmla="*/ 1602180 h 1611705"/>
              <a:gd name="connsiteX1" fmla="*/ 371475 w 4886325"/>
              <a:gd name="connsiteY1" fmla="*/ 1611705 h 1611705"/>
              <a:gd name="connsiteX2" fmla="*/ 3448050 w 4886325"/>
              <a:gd name="connsiteY2" fmla="*/ 1602180 h 1611705"/>
              <a:gd name="connsiteX3" fmla="*/ 3562350 w 4886325"/>
              <a:gd name="connsiteY3" fmla="*/ 1554555 h 1611705"/>
              <a:gd name="connsiteX4" fmla="*/ 3638550 w 4886325"/>
              <a:gd name="connsiteY4" fmla="*/ 1583130 h 1611705"/>
              <a:gd name="connsiteX5" fmla="*/ 3714750 w 4886325"/>
              <a:gd name="connsiteY5" fmla="*/ 1487880 h 1611705"/>
              <a:gd name="connsiteX6" fmla="*/ 3819525 w 4886325"/>
              <a:gd name="connsiteY6" fmla="*/ 382980 h 1611705"/>
              <a:gd name="connsiteX7" fmla="*/ 3924300 w 4886325"/>
              <a:gd name="connsiteY7" fmla="*/ 1980 h 1611705"/>
              <a:gd name="connsiteX8" fmla="*/ 3952875 w 4886325"/>
              <a:gd name="connsiteY8" fmla="*/ 259155 h 1611705"/>
              <a:gd name="connsiteX9" fmla="*/ 4010025 w 4886325"/>
              <a:gd name="connsiteY9" fmla="*/ 802080 h 1611705"/>
              <a:gd name="connsiteX10" fmla="*/ 4029075 w 4886325"/>
              <a:gd name="connsiteY10" fmla="*/ 944955 h 1611705"/>
              <a:gd name="connsiteX11" fmla="*/ 4095750 w 4886325"/>
              <a:gd name="connsiteY11" fmla="*/ 1202130 h 1611705"/>
              <a:gd name="connsiteX12" fmla="*/ 4191000 w 4886325"/>
              <a:gd name="connsiteY12" fmla="*/ 1297380 h 1611705"/>
              <a:gd name="connsiteX13" fmla="*/ 4305300 w 4886325"/>
              <a:gd name="connsiteY13" fmla="*/ 1306905 h 1611705"/>
              <a:gd name="connsiteX14" fmla="*/ 4467225 w 4886325"/>
              <a:gd name="connsiteY14" fmla="*/ 1525980 h 1611705"/>
              <a:gd name="connsiteX15" fmla="*/ 4581525 w 4886325"/>
              <a:gd name="connsiteY15" fmla="*/ 1535505 h 1611705"/>
              <a:gd name="connsiteX16" fmla="*/ 4733925 w 4886325"/>
              <a:gd name="connsiteY16" fmla="*/ 1545030 h 1611705"/>
              <a:gd name="connsiteX17" fmla="*/ 4886325 w 4886325"/>
              <a:gd name="connsiteY17" fmla="*/ 1602180 h 1611705"/>
              <a:gd name="connsiteX0" fmla="*/ 0 w 4886325"/>
              <a:gd name="connsiteY0" fmla="*/ 1602180 h 1606550"/>
              <a:gd name="connsiteX1" fmla="*/ 3448050 w 4886325"/>
              <a:gd name="connsiteY1" fmla="*/ 1602180 h 1606550"/>
              <a:gd name="connsiteX2" fmla="*/ 3562350 w 4886325"/>
              <a:gd name="connsiteY2" fmla="*/ 1554555 h 1606550"/>
              <a:gd name="connsiteX3" fmla="*/ 3638550 w 4886325"/>
              <a:gd name="connsiteY3" fmla="*/ 1583130 h 1606550"/>
              <a:gd name="connsiteX4" fmla="*/ 3714750 w 4886325"/>
              <a:gd name="connsiteY4" fmla="*/ 1487880 h 1606550"/>
              <a:gd name="connsiteX5" fmla="*/ 3819525 w 4886325"/>
              <a:gd name="connsiteY5" fmla="*/ 382980 h 1606550"/>
              <a:gd name="connsiteX6" fmla="*/ 3924300 w 4886325"/>
              <a:gd name="connsiteY6" fmla="*/ 1980 h 1606550"/>
              <a:gd name="connsiteX7" fmla="*/ 3952875 w 4886325"/>
              <a:gd name="connsiteY7" fmla="*/ 259155 h 1606550"/>
              <a:gd name="connsiteX8" fmla="*/ 4010025 w 4886325"/>
              <a:gd name="connsiteY8" fmla="*/ 802080 h 1606550"/>
              <a:gd name="connsiteX9" fmla="*/ 4029075 w 4886325"/>
              <a:gd name="connsiteY9" fmla="*/ 944955 h 1606550"/>
              <a:gd name="connsiteX10" fmla="*/ 4095750 w 4886325"/>
              <a:gd name="connsiteY10" fmla="*/ 1202130 h 1606550"/>
              <a:gd name="connsiteX11" fmla="*/ 4191000 w 4886325"/>
              <a:gd name="connsiteY11" fmla="*/ 1297380 h 1606550"/>
              <a:gd name="connsiteX12" fmla="*/ 4305300 w 4886325"/>
              <a:gd name="connsiteY12" fmla="*/ 1306905 h 1606550"/>
              <a:gd name="connsiteX13" fmla="*/ 4467225 w 4886325"/>
              <a:gd name="connsiteY13" fmla="*/ 1525980 h 1606550"/>
              <a:gd name="connsiteX14" fmla="*/ 4581525 w 4886325"/>
              <a:gd name="connsiteY14" fmla="*/ 1535505 h 1606550"/>
              <a:gd name="connsiteX15" fmla="*/ 4733925 w 4886325"/>
              <a:gd name="connsiteY15" fmla="*/ 1545030 h 1606550"/>
              <a:gd name="connsiteX16" fmla="*/ 4886325 w 4886325"/>
              <a:gd name="connsiteY16" fmla="*/ 1602180 h 1606550"/>
              <a:gd name="connsiteX0" fmla="*/ 0 w 1438275"/>
              <a:gd name="connsiteY0" fmla="*/ 1602180 h 1606550"/>
              <a:gd name="connsiteX1" fmla="*/ 114300 w 1438275"/>
              <a:gd name="connsiteY1" fmla="*/ 1554555 h 1606550"/>
              <a:gd name="connsiteX2" fmla="*/ 190500 w 1438275"/>
              <a:gd name="connsiteY2" fmla="*/ 1583130 h 1606550"/>
              <a:gd name="connsiteX3" fmla="*/ 266700 w 1438275"/>
              <a:gd name="connsiteY3" fmla="*/ 1487880 h 1606550"/>
              <a:gd name="connsiteX4" fmla="*/ 371475 w 1438275"/>
              <a:gd name="connsiteY4" fmla="*/ 382980 h 1606550"/>
              <a:gd name="connsiteX5" fmla="*/ 476250 w 1438275"/>
              <a:gd name="connsiteY5" fmla="*/ 1980 h 1606550"/>
              <a:gd name="connsiteX6" fmla="*/ 504825 w 1438275"/>
              <a:gd name="connsiteY6" fmla="*/ 259155 h 1606550"/>
              <a:gd name="connsiteX7" fmla="*/ 561975 w 1438275"/>
              <a:gd name="connsiteY7" fmla="*/ 802080 h 1606550"/>
              <a:gd name="connsiteX8" fmla="*/ 581025 w 1438275"/>
              <a:gd name="connsiteY8" fmla="*/ 944955 h 1606550"/>
              <a:gd name="connsiteX9" fmla="*/ 647700 w 1438275"/>
              <a:gd name="connsiteY9" fmla="*/ 1202130 h 1606550"/>
              <a:gd name="connsiteX10" fmla="*/ 742950 w 1438275"/>
              <a:gd name="connsiteY10" fmla="*/ 1297380 h 1606550"/>
              <a:gd name="connsiteX11" fmla="*/ 857250 w 1438275"/>
              <a:gd name="connsiteY11" fmla="*/ 1306905 h 1606550"/>
              <a:gd name="connsiteX12" fmla="*/ 1019175 w 1438275"/>
              <a:gd name="connsiteY12" fmla="*/ 1525980 h 1606550"/>
              <a:gd name="connsiteX13" fmla="*/ 1133475 w 1438275"/>
              <a:gd name="connsiteY13" fmla="*/ 1535505 h 1606550"/>
              <a:gd name="connsiteX14" fmla="*/ 1285875 w 1438275"/>
              <a:gd name="connsiteY14" fmla="*/ 1545030 h 1606550"/>
              <a:gd name="connsiteX15" fmla="*/ 1438275 w 1438275"/>
              <a:gd name="connsiteY15" fmla="*/ 1602180 h 1606550"/>
              <a:gd name="connsiteX0" fmla="*/ 0 w 1438275"/>
              <a:gd name="connsiteY0" fmla="*/ 1602180 h 1602180"/>
              <a:gd name="connsiteX1" fmla="*/ 114300 w 1438275"/>
              <a:gd name="connsiteY1" fmla="*/ 1554555 h 1602180"/>
              <a:gd name="connsiteX2" fmla="*/ 266700 w 1438275"/>
              <a:gd name="connsiteY2" fmla="*/ 1487880 h 1602180"/>
              <a:gd name="connsiteX3" fmla="*/ 371475 w 1438275"/>
              <a:gd name="connsiteY3" fmla="*/ 382980 h 1602180"/>
              <a:gd name="connsiteX4" fmla="*/ 476250 w 1438275"/>
              <a:gd name="connsiteY4" fmla="*/ 1980 h 1602180"/>
              <a:gd name="connsiteX5" fmla="*/ 504825 w 1438275"/>
              <a:gd name="connsiteY5" fmla="*/ 259155 h 1602180"/>
              <a:gd name="connsiteX6" fmla="*/ 561975 w 1438275"/>
              <a:gd name="connsiteY6" fmla="*/ 802080 h 1602180"/>
              <a:gd name="connsiteX7" fmla="*/ 581025 w 1438275"/>
              <a:gd name="connsiteY7" fmla="*/ 944955 h 1602180"/>
              <a:gd name="connsiteX8" fmla="*/ 647700 w 1438275"/>
              <a:gd name="connsiteY8" fmla="*/ 1202130 h 1602180"/>
              <a:gd name="connsiteX9" fmla="*/ 742950 w 1438275"/>
              <a:gd name="connsiteY9" fmla="*/ 1297380 h 1602180"/>
              <a:gd name="connsiteX10" fmla="*/ 857250 w 1438275"/>
              <a:gd name="connsiteY10" fmla="*/ 1306905 h 1602180"/>
              <a:gd name="connsiteX11" fmla="*/ 1019175 w 1438275"/>
              <a:gd name="connsiteY11" fmla="*/ 1525980 h 1602180"/>
              <a:gd name="connsiteX12" fmla="*/ 1133475 w 1438275"/>
              <a:gd name="connsiteY12" fmla="*/ 1535505 h 1602180"/>
              <a:gd name="connsiteX13" fmla="*/ 1285875 w 1438275"/>
              <a:gd name="connsiteY13" fmla="*/ 1545030 h 1602180"/>
              <a:gd name="connsiteX14" fmla="*/ 1438275 w 1438275"/>
              <a:gd name="connsiteY14" fmla="*/ 1602180 h 1602180"/>
              <a:gd name="connsiteX0" fmla="*/ 0 w 1438275"/>
              <a:gd name="connsiteY0" fmla="*/ 1602180 h 1602180"/>
              <a:gd name="connsiteX1" fmla="*/ 266700 w 1438275"/>
              <a:gd name="connsiteY1" fmla="*/ 1487880 h 1602180"/>
              <a:gd name="connsiteX2" fmla="*/ 371475 w 1438275"/>
              <a:gd name="connsiteY2" fmla="*/ 382980 h 1602180"/>
              <a:gd name="connsiteX3" fmla="*/ 476250 w 1438275"/>
              <a:gd name="connsiteY3" fmla="*/ 1980 h 1602180"/>
              <a:gd name="connsiteX4" fmla="*/ 504825 w 1438275"/>
              <a:gd name="connsiteY4" fmla="*/ 259155 h 1602180"/>
              <a:gd name="connsiteX5" fmla="*/ 561975 w 1438275"/>
              <a:gd name="connsiteY5" fmla="*/ 802080 h 1602180"/>
              <a:gd name="connsiteX6" fmla="*/ 581025 w 1438275"/>
              <a:gd name="connsiteY6" fmla="*/ 944955 h 1602180"/>
              <a:gd name="connsiteX7" fmla="*/ 647700 w 1438275"/>
              <a:gd name="connsiteY7" fmla="*/ 1202130 h 1602180"/>
              <a:gd name="connsiteX8" fmla="*/ 742950 w 1438275"/>
              <a:gd name="connsiteY8" fmla="*/ 1297380 h 1602180"/>
              <a:gd name="connsiteX9" fmla="*/ 857250 w 1438275"/>
              <a:gd name="connsiteY9" fmla="*/ 1306905 h 1602180"/>
              <a:gd name="connsiteX10" fmla="*/ 1019175 w 1438275"/>
              <a:gd name="connsiteY10" fmla="*/ 1525980 h 1602180"/>
              <a:gd name="connsiteX11" fmla="*/ 1133475 w 1438275"/>
              <a:gd name="connsiteY11" fmla="*/ 1535505 h 1602180"/>
              <a:gd name="connsiteX12" fmla="*/ 1285875 w 1438275"/>
              <a:gd name="connsiteY12" fmla="*/ 1545030 h 1602180"/>
              <a:gd name="connsiteX13" fmla="*/ 1438275 w 1438275"/>
              <a:gd name="connsiteY13" fmla="*/ 1602180 h 16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8275" h="1602180">
                <a:moveTo>
                  <a:pt x="0" y="1602180"/>
                </a:moveTo>
                <a:lnTo>
                  <a:pt x="266700" y="1487880"/>
                </a:lnTo>
                <a:cubicBezTo>
                  <a:pt x="328612" y="1284680"/>
                  <a:pt x="336550" y="630630"/>
                  <a:pt x="371475" y="382980"/>
                </a:cubicBezTo>
                <a:cubicBezTo>
                  <a:pt x="406400" y="135330"/>
                  <a:pt x="454025" y="22617"/>
                  <a:pt x="476250" y="1980"/>
                </a:cubicBezTo>
                <a:cubicBezTo>
                  <a:pt x="498475" y="-18657"/>
                  <a:pt x="490537" y="125805"/>
                  <a:pt x="504825" y="259155"/>
                </a:cubicBezTo>
                <a:cubicBezTo>
                  <a:pt x="519113" y="392505"/>
                  <a:pt x="549275" y="687780"/>
                  <a:pt x="561975" y="802080"/>
                </a:cubicBezTo>
                <a:cubicBezTo>
                  <a:pt x="574675" y="916380"/>
                  <a:pt x="566738" y="878280"/>
                  <a:pt x="581025" y="944955"/>
                </a:cubicBezTo>
                <a:cubicBezTo>
                  <a:pt x="595312" y="1011630"/>
                  <a:pt x="620713" y="1143393"/>
                  <a:pt x="647700" y="1202130"/>
                </a:cubicBezTo>
                <a:cubicBezTo>
                  <a:pt x="674687" y="1260867"/>
                  <a:pt x="708025" y="1279917"/>
                  <a:pt x="742950" y="1297380"/>
                </a:cubicBezTo>
                <a:cubicBezTo>
                  <a:pt x="777875" y="1314842"/>
                  <a:pt x="811213" y="1268805"/>
                  <a:pt x="857250" y="1306905"/>
                </a:cubicBezTo>
                <a:cubicBezTo>
                  <a:pt x="903287" y="1345005"/>
                  <a:pt x="973138" y="1487880"/>
                  <a:pt x="1019175" y="1525980"/>
                </a:cubicBezTo>
                <a:cubicBezTo>
                  <a:pt x="1065212" y="1564080"/>
                  <a:pt x="1133475" y="1535505"/>
                  <a:pt x="1133475" y="1535505"/>
                </a:cubicBezTo>
                <a:cubicBezTo>
                  <a:pt x="1177925" y="1538680"/>
                  <a:pt x="1235075" y="1533917"/>
                  <a:pt x="1285875" y="1545030"/>
                </a:cubicBezTo>
                <a:cubicBezTo>
                  <a:pt x="1336675" y="1556142"/>
                  <a:pt x="1190625" y="1591068"/>
                  <a:pt x="1438275" y="1602180"/>
                </a:cubicBezTo>
              </a:path>
            </a:pathLst>
          </a:cu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C27745FF-E158-4729-981F-3A4D9BD7C109}"/>
              </a:ext>
            </a:extLst>
          </p:cNvPr>
          <p:cNvPicPr>
            <a:picLocks noChangeAspect="1"/>
          </p:cNvPicPr>
          <p:nvPr/>
        </p:nvPicPr>
        <p:blipFill>
          <a:blip r:embed="rId3"/>
          <a:stretch>
            <a:fillRect/>
          </a:stretch>
        </p:blipFill>
        <p:spPr>
          <a:xfrm>
            <a:off x="4916037" y="39675"/>
            <a:ext cx="2360163" cy="2349546"/>
          </a:xfrm>
          <a:prstGeom prst="rect">
            <a:avLst/>
          </a:prstGeom>
        </p:spPr>
      </p:pic>
      <p:pic>
        <p:nvPicPr>
          <p:cNvPr id="25" name="Picture 24">
            <a:extLst>
              <a:ext uri="{FF2B5EF4-FFF2-40B4-BE49-F238E27FC236}">
                <a16:creationId xmlns:a16="http://schemas.microsoft.com/office/drawing/2014/main" id="{85BDDB48-2093-4F2E-8626-F6BFC5FF31D7}"/>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27" name="Freeform: Shape 26">
            <a:extLst>
              <a:ext uri="{FF2B5EF4-FFF2-40B4-BE49-F238E27FC236}">
                <a16:creationId xmlns:a16="http://schemas.microsoft.com/office/drawing/2014/main" id="{DAFB93A0-E42D-4F47-AD60-218003CE1BCD}"/>
              </a:ext>
            </a:extLst>
          </p:cNvPr>
          <p:cNvSpPr/>
          <p:nvPr/>
        </p:nvSpPr>
        <p:spPr>
          <a:xfrm>
            <a:off x="5485804" y="2421072"/>
            <a:ext cx="6323379" cy="3647434"/>
          </a:xfrm>
          <a:custGeom>
            <a:avLst/>
            <a:gdLst>
              <a:gd name="connsiteX0" fmla="*/ 0 w 8191500"/>
              <a:gd name="connsiteY0" fmla="*/ 1611588 h 1631267"/>
              <a:gd name="connsiteX1" fmla="*/ 2238375 w 8191500"/>
              <a:gd name="connsiteY1" fmla="*/ 1630638 h 1631267"/>
              <a:gd name="connsiteX2" fmla="*/ 2447925 w 8191500"/>
              <a:gd name="connsiteY2" fmla="*/ 1611588 h 1631267"/>
              <a:gd name="connsiteX3" fmla="*/ 2724150 w 8191500"/>
              <a:gd name="connsiteY3" fmla="*/ 1630638 h 1631267"/>
              <a:gd name="connsiteX4" fmla="*/ 2962275 w 8191500"/>
              <a:gd name="connsiteY4" fmla="*/ 1583013 h 1631267"/>
              <a:gd name="connsiteX5" fmla="*/ 3476625 w 8191500"/>
              <a:gd name="connsiteY5" fmla="*/ 1621113 h 1631267"/>
              <a:gd name="connsiteX6" fmla="*/ 3886200 w 8191500"/>
              <a:gd name="connsiteY6" fmla="*/ 1563963 h 1631267"/>
              <a:gd name="connsiteX7" fmla="*/ 4000500 w 8191500"/>
              <a:gd name="connsiteY7" fmla="*/ 1535388 h 1631267"/>
              <a:gd name="connsiteX8" fmla="*/ 4086225 w 8191500"/>
              <a:gd name="connsiteY8" fmla="*/ 1392513 h 1631267"/>
              <a:gd name="connsiteX9" fmla="*/ 4152900 w 8191500"/>
              <a:gd name="connsiteY9" fmla="*/ 1354413 h 1631267"/>
              <a:gd name="connsiteX10" fmla="*/ 4295775 w 8191500"/>
              <a:gd name="connsiteY10" fmla="*/ 1468713 h 1631267"/>
              <a:gd name="connsiteX11" fmla="*/ 4419600 w 8191500"/>
              <a:gd name="connsiteY11" fmla="*/ 1535388 h 1631267"/>
              <a:gd name="connsiteX12" fmla="*/ 4591050 w 8191500"/>
              <a:gd name="connsiteY12" fmla="*/ 1525863 h 1631267"/>
              <a:gd name="connsiteX13" fmla="*/ 4724400 w 8191500"/>
              <a:gd name="connsiteY13" fmla="*/ 1525863 h 1631267"/>
              <a:gd name="connsiteX14" fmla="*/ 4924425 w 8191500"/>
              <a:gd name="connsiteY14" fmla="*/ 1392513 h 1631267"/>
              <a:gd name="connsiteX15" fmla="*/ 5067300 w 8191500"/>
              <a:gd name="connsiteY15" fmla="*/ 1325838 h 1631267"/>
              <a:gd name="connsiteX16" fmla="*/ 5181600 w 8191500"/>
              <a:gd name="connsiteY16" fmla="*/ 1306788 h 1631267"/>
              <a:gd name="connsiteX17" fmla="*/ 5248275 w 8191500"/>
              <a:gd name="connsiteY17" fmla="*/ 1202013 h 1631267"/>
              <a:gd name="connsiteX18" fmla="*/ 5372100 w 8191500"/>
              <a:gd name="connsiteY18" fmla="*/ 1192488 h 1631267"/>
              <a:gd name="connsiteX19" fmla="*/ 5448300 w 8191500"/>
              <a:gd name="connsiteY19" fmla="*/ 1163913 h 1631267"/>
              <a:gd name="connsiteX20" fmla="*/ 5534025 w 8191500"/>
              <a:gd name="connsiteY20" fmla="*/ 1354413 h 1631267"/>
              <a:gd name="connsiteX21" fmla="*/ 5629275 w 8191500"/>
              <a:gd name="connsiteY21" fmla="*/ 1421088 h 1631267"/>
              <a:gd name="connsiteX22" fmla="*/ 5724525 w 8191500"/>
              <a:gd name="connsiteY22" fmla="*/ 1392513 h 1631267"/>
              <a:gd name="connsiteX23" fmla="*/ 5810250 w 8191500"/>
              <a:gd name="connsiteY23" fmla="*/ 1040088 h 1631267"/>
              <a:gd name="connsiteX24" fmla="*/ 5886450 w 8191500"/>
              <a:gd name="connsiteY24" fmla="*/ 1078188 h 1631267"/>
              <a:gd name="connsiteX25" fmla="*/ 6172200 w 8191500"/>
              <a:gd name="connsiteY25" fmla="*/ 620988 h 1631267"/>
              <a:gd name="connsiteX26" fmla="*/ 6267450 w 8191500"/>
              <a:gd name="connsiteY26" fmla="*/ 249513 h 1631267"/>
              <a:gd name="connsiteX27" fmla="*/ 6353175 w 8191500"/>
              <a:gd name="connsiteY27" fmla="*/ 554313 h 1631267"/>
              <a:gd name="connsiteX28" fmla="*/ 6467475 w 8191500"/>
              <a:gd name="connsiteY28" fmla="*/ 725763 h 1631267"/>
              <a:gd name="connsiteX29" fmla="*/ 6496050 w 8191500"/>
              <a:gd name="connsiteY29" fmla="*/ 401913 h 1631267"/>
              <a:gd name="connsiteX30" fmla="*/ 6543675 w 8191500"/>
              <a:gd name="connsiteY30" fmla="*/ 11388 h 1631267"/>
              <a:gd name="connsiteX31" fmla="*/ 6638925 w 8191500"/>
              <a:gd name="connsiteY31" fmla="*/ 125688 h 1631267"/>
              <a:gd name="connsiteX32" fmla="*/ 6705600 w 8191500"/>
              <a:gd name="connsiteY32" fmla="*/ 344763 h 1631267"/>
              <a:gd name="connsiteX33" fmla="*/ 6800850 w 8191500"/>
              <a:gd name="connsiteY33" fmla="*/ 49488 h 1631267"/>
              <a:gd name="connsiteX34" fmla="*/ 6886575 w 8191500"/>
              <a:gd name="connsiteY34" fmla="*/ 30438 h 1631267"/>
              <a:gd name="connsiteX35" fmla="*/ 7000875 w 8191500"/>
              <a:gd name="connsiteY35" fmla="*/ 116163 h 1631267"/>
              <a:gd name="connsiteX36" fmla="*/ 7077075 w 8191500"/>
              <a:gd name="connsiteY36" fmla="*/ 487638 h 1631267"/>
              <a:gd name="connsiteX37" fmla="*/ 7200900 w 8191500"/>
              <a:gd name="connsiteY37" fmla="*/ 630513 h 1631267"/>
              <a:gd name="connsiteX38" fmla="*/ 7277100 w 8191500"/>
              <a:gd name="connsiteY38" fmla="*/ 573363 h 1631267"/>
              <a:gd name="connsiteX39" fmla="*/ 7362825 w 8191500"/>
              <a:gd name="connsiteY39" fmla="*/ 849588 h 1631267"/>
              <a:gd name="connsiteX40" fmla="*/ 7467600 w 8191500"/>
              <a:gd name="connsiteY40" fmla="*/ 954363 h 1631267"/>
              <a:gd name="connsiteX41" fmla="*/ 7572375 w 8191500"/>
              <a:gd name="connsiteY41" fmla="*/ 1001988 h 1631267"/>
              <a:gd name="connsiteX42" fmla="*/ 7753350 w 8191500"/>
              <a:gd name="connsiteY42" fmla="*/ 1335363 h 1631267"/>
              <a:gd name="connsiteX43" fmla="*/ 7810500 w 8191500"/>
              <a:gd name="connsiteY43" fmla="*/ 1373463 h 1631267"/>
              <a:gd name="connsiteX44" fmla="*/ 7886700 w 8191500"/>
              <a:gd name="connsiteY44" fmla="*/ 1382988 h 1631267"/>
              <a:gd name="connsiteX45" fmla="*/ 8001000 w 8191500"/>
              <a:gd name="connsiteY45" fmla="*/ 1459188 h 1631267"/>
              <a:gd name="connsiteX46" fmla="*/ 8105775 w 8191500"/>
              <a:gd name="connsiteY46" fmla="*/ 1392513 h 1631267"/>
              <a:gd name="connsiteX47" fmla="*/ 8191500 w 8191500"/>
              <a:gd name="connsiteY47" fmla="*/ 1468713 h 1631267"/>
              <a:gd name="connsiteX0" fmla="*/ 0 w 8191500"/>
              <a:gd name="connsiteY0" fmla="*/ 1611588 h 1630638"/>
              <a:gd name="connsiteX1" fmla="*/ 2238375 w 8191500"/>
              <a:gd name="connsiteY1" fmla="*/ 1630638 h 1630638"/>
              <a:gd name="connsiteX2" fmla="*/ 2447925 w 8191500"/>
              <a:gd name="connsiteY2" fmla="*/ 1611588 h 1630638"/>
              <a:gd name="connsiteX3" fmla="*/ 2724150 w 8191500"/>
              <a:gd name="connsiteY3" fmla="*/ 1630638 h 1630638"/>
              <a:gd name="connsiteX4" fmla="*/ 3476625 w 8191500"/>
              <a:gd name="connsiteY4" fmla="*/ 1621113 h 1630638"/>
              <a:gd name="connsiteX5" fmla="*/ 3886200 w 8191500"/>
              <a:gd name="connsiteY5" fmla="*/ 1563963 h 1630638"/>
              <a:gd name="connsiteX6" fmla="*/ 4000500 w 8191500"/>
              <a:gd name="connsiteY6" fmla="*/ 1535388 h 1630638"/>
              <a:gd name="connsiteX7" fmla="*/ 4086225 w 8191500"/>
              <a:gd name="connsiteY7" fmla="*/ 1392513 h 1630638"/>
              <a:gd name="connsiteX8" fmla="*/ 4152900 w 8191500"/>
              <a:gd name="connsiteY8" fmla="*/ 1354413 h 1630638"/>
              <a:gd name="connsiteX9" fmla="*/ 4295775 w 8191500"/>
              <a:gd name="connsiteY9" fmla="*/ 1468713 h 1630638"/>
              <a:gd name="connsiteX10" fmla="*/ 4419600 w 8191500"/>
              <a:gd name="connsiteY10" fmla="*/ 1535388 h 1630638"/>
              <a:gd name="connsiteX11" fmla="*/ 4591050 w 8191500"/>
              <a:gd name="connsiteY11" fmla="*/ 1525863 h 1630638"/>
              <a:gd name="connsiteX12" fmla="*/ 4724400 w 8191500"/>
              <a:gd name="connsiteY12" fmla="*/ 1525863 h 1630638"/>
              <a:gd name="connsiteX13" fmla="*/ 4924425 w 8191500"/>
              <a:gd name="connsiteY13" fmla="*/ 1392513 h 1630638"/>
              <a:gd name="connsiteX14" fmla="*/ 5067300 w 8191500"/>
              <a:gd name="connsiteY14" fmla="*/ 1325838 h 1630638"/>
              <a:gd name="connsiteX15" fmla="*/ 5181600 w 8191500"/>
              <a:gd name="connsiteY15" fmla="*/ 1306788 h 1630638"/>
              <a:gd name="connsiteX16" fmla="*/ 5248275 w 8191500"/>
              <a:gd name="connsiteY16" fmla="*/ 1202013 h 1630638"/>
              <a:gd name="connsiteX17" fmla="*/ 5372100 w 8191500"/>
              <a:gd name="connsiteY17" fmla="*/ 1192488 h 1630638"/>
              <a:gd name="connsiteX18" fmla="*/ 5448300 w 8191500"/>
              <a:gd name="connsiteY18" fmla="*/ 1163913 h 1630638"/>
              <a:gd name="connsiteX19" fmla="*/ 5534025 w 8191500"/>
              <a:gd name="connsiteY19" fmla="*/ 1354413 h 1630638"/>
              <a:gd name="connsiteX20" fmla="*/ 5629275 w 8191500"/>
              <a:gd name="connsiteY20" fmla="*/ 1421088 h 1630638"/>
              <a:gd name="connsiteX21" fmla="*/ 5724525 w 8191500"/>
              <a:gd name="connsiteY21" fmla="*/ 1392513 h 1630638"/>
              <a:gd name="connsiteX22" fmla="*/ 5810250 w 8191500"/>
              <a:gd name="connsiteY22" fmla="*/ 1040088 h 1630638"/>
              <a:gd name="connsiteX23" fmla="*/ 5886450 w 8191500"/>
              <a:gd name="connsiteY23" fmla="*/ 1078188 h 1630638"/>
              <a:gd name="connsiteX24" fmla="*/ 6172200 w 8191500"/>
              <a:gd name="connsiteY24" fmla="*/ 620988 h 1630638"/>
              <a:gd name="connsiteX25" fmla="*/ 6267450 w 8191500"/>
              <a:gd name="connsiteY25" fmla="*/ 249513 h 1630638"/>
              <a:gd name="connsiteX26" fmla="*/ 6353175 w 8191500"/>
              <a:gd name="connsiteY26" fmla="*/ 554313 h 1630638"/>
              <a:gd name="connsiteX27" fmla="*/ 6467475 w 8191500"/>
              <a:gd name="connsiteY27" fmla="*/ 725763 h 1630638"/>
              <a:gd name="connsiteX28" fmla="*/ 6496050 w 8191500"/>
              <a:gd name="connsiteY28" fmla="*/ 401913 h 1630638"/>
              <a:gd name="connsiteX29" fmla="*/ 6543675 w 8191500"/>
              <a:gd name="connsiteY29" fmla="*/ 11388 h 1630638"/>
              <a:gd name="connsiteX30" fmla="*/ 6638925 w 8191500"/>
              <a:gd name="connsiteY30" fmla="*/ 125688 h 1630638"/>
              <a:gd name="connsiteX31" fmla="*/ 6705600 w 8191500"/>
              <a:gd name="connsiteY31" fmla="*/ 344763 h 1630638"/>
              <a:gd name="connsiteX32" fmla="*/ 6800850 w 8191500"/>
              <a:gd name="connsiteY32" fmla="*/ 49488 h 1630638"/>
              <a:gd name="connsiteX33" fmla="*/ 6886575 w 8191500"/>
              <a:gd name="connsiteY33" fmla="*/ 30438 h 1630638"/>
              <a:gd name="connsiteX34" fmla="*/ 7000875 w 8191500"/>
              <a:gd name="connsiteY34" fmla="*/ 116163 h 1630638"/>
              <a:gd name="connsiteX35" fmla="*/ 7077075 w 8191500"/>
              <a:gd name="connsiteY35" fmla="*/ 487638 h 1630638"/>
              <a:gd name="connsiteX36" fmla="*/ 7200900 w 8191500"/>
              <a:gd name="connsiteY36" fmla="*/ 630513 h 1630638"/>
              <a:gd name="connsiteX37" fmla="*/ 7277100 w 8191500"/>
              <a:gd name="connsiteY37" fmla="*/ 573363 h 1630638"/>
              <a:gd name="connsiteX38" fmla="*/ 7362825 w 8191500"/>
              <a:gd name="connsiteY38" fmla="*/ 849588 h 1630638"/>
              <a:gd name="connsiteX39" fmla="*/ 7467600 w 8191500"/>
              <a:gd name="connsiteY39" fmla="*/ 954363 h 1630638"/>
              <a:gd name="connsiteX40" fmla="*/ 7572375 w 8191500"/>
              <a:gd name="connsiteY40" fmla="*/ 1001988 h 1630638"/>
              <a:gd name="connsiteX41" fmla="*/ 7753350 w 8191500"/>
              <a:gd name="connsiteY41" fmla="*/ 1335363 h 1630638"/>
              <a:gd name="connsiteX42" fmla="*/ 7810500 w 8191500"/>
              <a:gd name="connsiteY42" fmla="*/ 1373463 h 1630638"/>
              <a:gd name="connsiteX43" fmla="*/ 7886700 w 8191500"/>
              <a:gd name="connsiteY43" fmla="*/ 1382988 h 1630638"/>
              <a:gd name="connsiteX44" fmla="*/ 8001000 w 8191500"/>
              <a:gd name="connsiteY44" fmla="*/ 1459188 h 1630638"/>
              <a:gd name="connsiteX45" fmla="*/ 8105775 w 8191500"/>
              <a:gd name="connsiteY45" fmla="*/ 1392513 h 1630638"/>
              <a:gd name="connsiteX46" fmla="*/ 8191500 w 8191500"/>
              <a:gd name="connsiteY46" fmla="*/ 1468713 h 1630638"/>
              <a:gd name="connsiteX0" fmla="*/ 0 w 8191500"/>
              <a:gd name="connsiteY0" fmla="*/ 1611588 h 1630638"/>
              <a:gd name="connsiteX1" fmla="*/ 2238375 w 8191500"/>
              <a:gd name="connsiteY1" fmla="*/ 1630638 h 1630638"/>
              <a:gd name="connsiteX2" fmla="*/ 2447925 w 8191500"/>
              <a:gd name="connsiteY2" fmla="*/ 1611588 h 1630638"/>
              <a:gd name="connsiteX3" fmla="*/ 3476625 w 8191500"/>
              <a:gd name="connsiteY3" fmla="*/ 1621113 h 1630638"/>
              <a:gd name="connsiteX4" fmla="*/ 3886200 w 8191500"/>
              <a:gd name="connsiteY4" fmla="*/ 1563963 h 1630638"/>
              <a:gd name="connsiteX5" fmla="*/ 4000500 w 8191500"/>
              <a:gd name="connsiteY5" fmla="*/ 1535388 h 1630638"/>
              <a:gd name="connsiteX6" fmla="*/ 4086225 w 8191500"/>
              <a:gd name="connsiteY6" fmla="*/ 1392513 h 1630638"/>
              <a:gd name="connsiteX7" fmla="*/ 4152900 w 8191500"/>
              <a:gd name="connsiteY7" fmla="*/ 1354413 h 1630638"/>
              <a:gd name="connsiteX8" fmla="*/ 4295775 w 8191500"/>
              <a:gd name="connsiteY8" fmla="*/ 1468713 h 1630638"/>
              <a:gd name="connsiteX9" fmla="*/ 4419600 w 8191500"/>
              <a:gd name="connsiteY9" fmla="*/ 1535388 h 1630638"/>
              <a:gd name="connsiteX10" fmla="*/ 4591050 w 8191500"/>
              <a:gd name="connsiteY10" fmla="*/ 1525863 h 1630638"/>
              <a:gd name="connsiteX11" fmla="*/ 4724400 w 8191500"/>
              <a:gd name="connsiteY11" fmla="*/ 1525863 h 1630638"/>
              <a:gd name="connsiteX12" fmla="*/ 4924425 w 8191500"/>
              <a:gd name="connsiteY12" fmla="*/ 1392513 h 1630638"/>
              <a:gd name="connsiteX13" fmla="*/ 5067300 w 8191500"/>
              <a:gd name="connsiteY13" fmla="*/ 1325838 h 1630638"/>
              <a:gd name="connsiteX14" fmla="*/ 5181600 w 8191500"/>
              <a:gd name="connsiteY14" fmla="*/ 1306788 h 1630638"/>
              <a:gd name="connsiteX15" fmla="*/ 5248275 w 8191500"/>
              <a:gd name="connsiteY15" fmla="*/ 1202013 h 1630638"/>
              <a:gd name="connsiteX16" fmla="*/ 5372100 w 8191500"/>
              <a:gd name="connsiteY16" fmla="*/ 1192488 h 1630638"/>
              <a:gd name="connsiteX17" fmla="*/ 5448300 w 8191500"/>
              <a:gd name="connsiteY17" fmla="*/ 1163913 h 1630638"/>
              <a:gd name="connsiteX18" fmla="*/ 5534025 w 8191500"/>
              <a:gd name="connsiteY18" fmla="*/ 1354413 h 1630638"/>
              <a:gd name="connsiteX19" fmla="*/ 5629275 w 8191500"/>
              <a:gd name="connsiteY19" fmla="*/ 1421088 h 1630638"/>
              <a:gd name="connsiteX20" fmla="*/ 5724525 w 8191500"/>
              <a:gd name="connsiteY20" fmla="*/ 1392513 h 1630638"/>
              <a:gd name="connsiteX21" fmla="*/ 5810250 w 8191500"/>
              <a:gd name="connsiteY21" fmla="*/ 1040088 h 1630638"/>
              <a:gd name="connsiteX22" fmla="*/ 5886450 w 8191500"/>
              <a:gd name="connsiteY22" fmla="*/ 1078188 h 1630638"/>
              <a:gd name="connsiteX23" fmla="*/ 6172200 w 8191500"/>
              <a:gd name="connsiteY23" fmla="*/ 620988 h 1630638"/>
              <a:gd name="connsiteX24" fmla="*/ 6267450 w 8191500"/>
              <a:gd name="connsiteY24" fmla="*/ 249513 h 1630638"/>
              <a:gd name="connsiteX25" fmla="*/ 6353175 w 8191500"/>
              <a:gd name="connsiteY25" fmla="*/ 554313 h 1630638"/>
              <a:gd name="connsiteX26" fmla="*/ 6467475 w 8191500"/>
              <a:gd name="connsiteY26" fmla="*/ 725763 h 1630638"/>
              <a:gd name="connsiteX27" fmla="*/ 6496050 w 8191500"/>
              <a:gd name="connsiteY27" fmla="*/ 401913 h 1630638"/>
              <a:gd name="connsiteX28" fmla="*/ 6543675 w 8191500"/>
              <a:gd name="connsiteY28" fmla="*/ 11388 h 1630638"/>
              <a:gd name="connsiteX29" fmla="*/ 6638925 w 8191500"/>
              <a:gd name="connsiteY29" fmla="*/ 125688 h 1630638"/>
              <a:gd name="connsiteX30" fmla="*/ 6705600 w 8191500"/>
              <a:gd name="connsiteY30" fmla="*/ 344763 h 1630638"/>
              <a:gd name="connsiteX31" fmla="*/ 6800850 w 8191500"/>
              <a:gd name="connsiteY31" fmla="*/ 49488 h 1630638"/>
              <a:gd name="connsiteX32" fmla="*/ 6886575 w 8191500"/>
              <a:gd name="connsiteY32" fmla="*/ 30438 h 1630638"/>
              <a:gd name="connsiteX33" fmla="*/ 7000875 w 8191500"/>
              <a:gd name="connsiteY33" fmla="*/ 116163 h 1630638"/>
              <a:gd name="connsiteX34" fmla="*/ 7077075 w 8191500"/>
              <a:gd name="connsiteY34" fmla="*/ 487638 h 1630638"/>
              <a:gd name="connsiteX35" fmla="*/ 7200900 w 8191500"/>
              <a:gd name="connsiteY35" fmla="*/ 630513 h 1630638"/>
              <a:gd name="connsiteX36" fmla="*/ 7277100 w 8191500"/>
              <a:gd name="connsiteY36" fmla="*/ 573363 h 1630638"/>
              <a:gd name="connsiteX37" fmla="*/ 7362825 w 8191500"/>
              <a:gd name="connsiteY37" fmla="*/ 849588 h 1630638"/>
              <a:gd name="connsiteX38" fmla="*/ 7467600 w 8191500"/>
              <a:gd name="connsiteY38" fmla="*/ 954363 h 1630638"/>
              <a:gd name="connsiteX39" fmla="*/ 7572375 w 8191500"/>
              <a:gd name="connsiteY39" fmla="*/ 1001988 h 1630638"/>
              <a:gd name="connsiteX40" fmla="*/ 7753350 w 8191500"/>
              <a:gd name="connsiteY40" fmla="*/ 1335363 h 1630638"/>
              <a:gd name="connsiteX41" fmla="*/ 7810500 w 8191500"/>
              <a:gd name="connsiteY41" fmla="*/ 1373463 h 1630638"/>
              <a:gd name="connsiteX42" fmla="*/ 7886700 w 8191500"/>
              <a:gd name="connsiteY42" fmla="*/ 1382988 h 1630638"/>
              <a:gd name="connsiteX43" fmla="*/ 8001000 w 8191500"/>
              <a:gd name="connsiteY43" fmla="*/ 1459188 h 1630638"/>
              <a:gd name="connsiteX44" fmla="*/ 8105775 w 8191500"/>
              <a:gd name="connsiteY44" fmla="*/ 1392513 h 1630638"/>
              <a:gd name="connsiteX45" fmla="*/ 8191500 w 8191500"/>
              <a:gd name="connsiteY45" fmla="*/ 1468713 h 1630638"/>
              <a:gd name="connsiteX0" fmla="*/ 0 w 8191500"/>
              <a:gd name="connsiteY0" fmla="*/ 1611588 h 1630638"/>
              <a:gd name="connsiteX1" fmla="*/ 2238375 w 8191500"/>
              <a:gd name="connsiteY1" fmla="*/ 1630638 h 1630638"/>
              <a:gd name="connsiteX2" fmla="*/ 3476625 w 8191500"/>
              <a:gd name="connsiteY2" fmla="*/ 1621113 h 1630638"/>
              <a:gd name="connsiteX3" fmla="*/ 3886200 w 8191500"/>
              <a:gd name="connsiteY3" fmla="*/ 1563963 h 1630638"/>
              <a:gd name="connsiteX4" fmla="*/ 4000500 w 8191500"/>
              <a:gd name="connsiteY4" fmla="*/ 1535388 h 1630638"/>
              <a:gd name="connsiteX5" fmla="*/ 4086225 w 8191500"/>
              <a:gd name="connsiteY5" fmla="*/ 1392513 h 1630638"/>
              <a:gd name="connsiteX6" fmla="*/ 4152900 w 8191500"/>
              <a:gd name="connsiteY6" fmla="*/ 1354413 h 1630638"/>
              <a:gd name="connsiteX7" fmla="*/ 4295775 w 8191500"/>
              <a:gd name="connsiteY7" fmla="*/ 1468713 h 1630638"/>
              <a:gd name="connsiteX8" fmla="*/ 4419600 w 8191500"/>
              <a:gd name="connsiteY8" fmla="*/ 1535388 h 1630638"/>
              <a:gd name="connsiteX9" fmla="*/ 4591050 w 8191500"/>
              <a:gd name="connsiteY9" fmla="*/ 1525863 h 1630638"/>
              <a:gd name="connsiteX10" fmla="*/ 4724400 w 8191500"/>
              <a:gd name="connsiteY10" fmla="*/ 1525863 h 1630638"/>
              <a:gd name="connsiteX11" fmla="*/ 4924425 w 8191500"/>
              <a:gd name="connsiteY11" fmla="*/ 1392513 h 1630638"/>
              <a:gd name="connsiteX12" fmla="*/ 5067300 w 8191500"/>
              <a:gd name="connsiteY12" fmla="*/ 1325838 h 1630638"/>
              <a:gd name="connsiteX13" fmla="*/ 5181600 w 8191500"/>
              <a:gd name="connsiteY13" fmla="*/ 1306788 h 1630638"/>
              <a:gd name="connsiteX14" fmla="*/ 5248275 w 8191500"/>
              <a:gd name="connsiteY14" fmla="*/ 1202013 h 1630638"/>
              <a:gd name="connsiteX15" fmla="*/ 5372100 w 8191500"/>
              <a:gd name="connsiteY15" fmla="*/ 1192488 h 1630638"/>
              <a:gd name="connsiteX16" fmla="*/ 5448300 w 8191500"/>
              <a:gd name="connsiteY16" fmla="*/ 1163913 h 1630638"/>
              <a:gd name="connsiteX17" fmla="*/ 5534025 w 8191500"/>
              <a:gd name="connsiteY17" fmla="*/ 1354413 h 1630638"/>
              <a:gd name="connsiteX18" fmla="*/ 5629275 w 8191500"/>
              <a:gd name="connsiteY18" fmla="*/ 1421088 h 1630638"/>
              <a:gd name="connsiteX19" fmla="*/ 5724525 w 8191500"/>
              <a:gd name="connsiteY19" fmla="*/ 1392513 h 1630638"/>
              <a:gd name="connsiteX20" fmla="*/ 5810250 w 8191500"/>
              <a:gd name="connsiteY20" fmla="*/ 1040088 h 1630638"/>
              <a:gd name="connsiteX21" fmla="*/ 5886450 w 8191500"/>
              <a:gd name="connsiteY21" fmla="*/ 1078188 h 1630638"/>
              <a:gd name="connsiteX22" fmla="*/ 6172200 w 8191500"/>
              <a:gd name="connsiteY22" fmla="*/ 620988 h 1630638"/>
              <a:gd name="connsiteX23" fmla="*/ 6267450 w 8191500"/>
              <a:gd name="connsiteY23" fmla="*/ 249513 h 1630638"/>
              <a:gd name="connsiteX24" fmla="*/ 6353175 w 8191500"/>
              <a:gd name="connsiteY24" fmla="*/ 554313 h 1630638"/>
              <a:gd name="connsiteX25" fmla="*/ 6467475 w 8191500"/>
              <a:gd name="connsiteY25" fmla="*/ 725763 h 1630638"/>
              <a:gd name="connsiteX26" fmla="*/ 6496050 w 8191500"/>
              <a:gd name="connsiteY26" fmla="*/ 401913 h 1630638"/>
              <a:gd name="connsiteX27" fmla="*/ 6543675 w 8191500"/>
              <a:gd name="connsiteY27" fmla="*/ 11388 h 1630638"/>
              <a:gd name="connsiteX28" fmla="*/ 6638925 w 8191500"/>
              <a:gd name="connsiteY28" fmla="*/ 125688 h 1630638"/>
              <a:gd name="connsiteX29" fmla="*/ 6705600 w 8191500"/>
              <a:gd name="connsiteY29" fmla="*/ 344763 h 1630638"/>
              <a:gd name="connsiteX30" fmla="*/ 6800850 w 8191500"/>
              <a:gd name="connsiteY30" fmla="*/ 49488 h 1630638"/>
              <a:gd name="connsiteX31" fmla="*/ 6886575 w 8191500"/>
              <a:gd name="connsiteY31" fmla="*/ 30438 h 1630638"/>
              <a:gd name="connsiteX32" fmla="*/ 7000875 w 8191500"/>
              <a:gd name="connsiteY32" fmla="*/ 116163 h 1630638"/>
              <a:gd name="connsiteX33" fmla="*/ 7077075 w 8191500"/>
              <a:gd name="connsiteY33" fmla="*/ 487638 h 1630638"/>
              <a:gd name="connsiteX34" fmla="*/ 7200900 w 8191500"/>
              <a:gd name="connsiteY34" fmla="*/ 630513 h 1630638"/>
              <a:gd name="connsiteX35" fmla="*/ 7277100 w 8191500"/>
              <a:gd name="connsiteY35" fmla="*/ 573363 h 1630638"/>
              <a:gd name="connsiteX36" fmla="*/ 7362825 w 8191500"/>
              <a:gd name="connsiteY36" fmla="*/ 849588 h 1630638"/>
              <a:gd name="connsiteX37" fmla="*/ 7467600 w 8191500"/>
              <a:gd name="connsiteY37" fmla="*/ 954363 h 1630638"/>
              <a:gd name="connsiteX38" fmla="*/ 7572375 w 8191500"/>
              <a:gd name="connsiteY38" fmla="*/ 1001988 h 1630638"/>
              <a:gd name="connsiteX39" fmla="*/ 7753350 w 8191500"/>
              <a:gd name="connsiteY39" fmla="*/ 1335363 h 1630638"/>
              <a:gd name="connsiteX40" fmla="*/ 7810500 w 8191500"/>
              <a:gd name="connsiteY40" fmla="*/ 1373463 h 1630638"/>
              <a:gd name="connsiteX41" fmla="*/ 7886700 w 8191500"/>
              <a:gd name="connsiteY41" fmla="*/ 1382988 h 1630638"/>
              <a:gd name="connsiteX42" fmla="*/ 8001000 w 8191500"/>
              <a:gd name="connsiteY42" fmla="*/ 1459188 h 1630638"/>
              <a:gd name="connsiteX43" fmla="*/ 8105775 w 8191500"/>
              <a:gd name="connsiteY43" fmla="*/ 1392513 h 1630638"/>
              <a:gd name="connsiteX44" fmla="*/ 8191500 w 8191500"/>
              <a:gd name="connsiteY44" fmla="*/ 1468713 h 1630638"/>
              <a:gd name="connsiteX0" fmla="*/ 0 w 8191500"/>
              <a:gd name="connsiteY0" fmla="*/ 1611588 h 1621113"/>
              <a:gd name="connsiteX1" fmla="*/ 3476625 w 8191500"/>
              <a:gd name="connsiteY1" fmla="*/ 1621113 h 1621113"/>
              <a:gd name="connsiteX2" fmla="*/ 3886200 w 8191500"/>
              <a:gd name="connsiteY2" fmla="*/ 1563963 h 1621113"/>
              <a:gd name="connsiteX3" fmla="*/ 4000500 w 8191500"/>
              <a:gd name="connsiteY3" fmla="*/ 1535388 h 1621113"/>
              <a:gd name="connsiteX4" fmla="*/ 4086225 w 8191500"/>
              <a:gd name="connsiteY4" fmla="*/ 1392513 h 1621113"/>
              <a:gd name="connsiteX5" fmla="*/ 4152900 w 8191500"/>
              <a:gd name="connsiteY5" fmla="*/ 1354413 h 1621113"/>
              <a:gd name="connsiteX6" fmla="*/ 4295775 w 8191500"/>
              <a:gd name="connsiteY6" fmla="*/ 1468713 h 1621113"/>
              <a:gd name="connsiteX7" fmla="*/ 4419600 w 8191500"/>
              <a:gd name="connsiteY7" fmla="*/ 1535388 h 1621113"/>
              <a:gd name="connsiteX8" fmla="*/ 4591050 w 8191500"/>
              <a:gd name="connsiteY8" fmla="*/ 1525863 h 1621113"/>
              <a:gd name="connsiteX9" fmla="*/ 4724400 w 8191500"/>
              <a:gd name="connsiteY9" fmla="*/ 1525863 h 1621113"/>
              <a:gd name="connsiteX10" fmla="*/ 4924425 w 8191500"/>
              <a:gd name="connsiteY10" fmla="*/ 1392513 h 1621113"/>
              <a:gd name="connsiteX11" fmla="*/ 5067300 w 8191500"/>
              <a:gd name="connsiteY11" fmla="*/ 1325838 h 1621113"/>
              <a:gd name="connsiteX12" fmla="*/ 5181600 w 8191500"/>
              <a:gd name="connsiteY12" fmla="*/ 1306788 h 1621113"/>
              <a:gd name="connsiteX13" fmla="*/ 5248275 w 8191500"/>
              <a:gd name="connsiteY13" fmla="*/ 1202013 h 1621113"/>
              <a:gd name="connsiteX14" fmla="*/ 5372100 w 8191500"/>
              <a:gd name="connsiteY14" fmla="*/ 1192488 h 1621113"/>
              <a:gd name="connsiteX15" fmla="*/ 5448300 w 8191500"/>
              <a:gd name="connsiteY15" fmla="*/ 1163913 h 1621113"/>
              <a:gd name="connsiteX16" fmla="*/ 5534025 w 8191500"/>
              <a:gd name="connsiteY16" fmla="*/ 1354413 h 1621113"/>
              <a:gd name="connsiteX17" fmla="*/ 5629275 w 8191500"/>
              <a:gd name="connsiteY17" fmla="*/ 1421088 h 1621113"/>
              <a:gd name="connsiteX18" fmla="*/ 5724525 w 8191500"/>
              <a:gd name="connsiteY18" fmla="*/ 1392513 h 1621113"/>
              <a:gd name="connsiteX19" fmla="*/ 5810250 w 8191500"/>
              <a:gd name="connsiteY19" fmla="*/ 1040088 h 1621113"/>
              <a:gd name="connsiteX20" fmla="*/ 5886450 w 8191500"/>
              <a:gd name="connsiteY20" fmla="*/ 1078188 h 1621113"/>
              <a:gd name="connsiteX21" fmla="*/ 6172200 w 8191500"/>
              <a:gd name="connsiteY21" fmla="*/ 620988 h 1621113"/>
              <a:gd name="connsiteX22" fmla="*/ 6267450 w 8191500"/>
              <a:gd name="connsiteY22" fmla="*/ 249513 h 1621113"/>
              <a:gd name="connsiteX23" fmla="*/ 6353175 w 8191500"/>
              <a:gd name="connsiteY23" fmla="*/ 554313 h 1621113"/>
              <a:gd name="connsiteX24" fmla="*/ 6467475 w 8191500"/>
              <a:gd name="connsiteY24" fmla="*/ 725763 h 1621113"/>
              <a:gd name="connsiteX25" fmla="*/ 6496050 w 8191500"/>
              <a:gd name="connsiteY25" fmla="*/ 401913 h 1621113"/>
              <a:gd name="connsiteX26" fmla="*/ 6543675 w 8191500"/>
              <a:gd name="connsiteY26" fmla="*/ 11388 h 1621113"/>
              <a:gd name="connsiteX27" fmla="*/ 6638925 w 8191500"/>
              <a:gd name="connsiteY27" fmla="*/ 125688 h 1621113"/>
              <a:gd name="connsiteX28" fmla="*/ 6705600 w 8191500"/>
              <a:gd name="connsiteY28" fmla="*/ 344763 h 1621113"/>
              <a:gd name="connsiteX29" fmla="*/ 6800850 w 8191500"/>
              <a:gd name="connsiteY29" fmla="*/ 49488 h 1621113"/>
              <a:gd name="connsiteX30" fmla="*/ 6886575 w 8191500"/>
              <a:gd name="connsiteY30" fmla="*/ 30438 h 1621113"/>
              <a:gd name="connsiteX31" fmla="*/ 7000875 w 8191500"/>
              <a:gd name="connsiteY31" fmla="*/ 116163 h 1621113"/>
              <a:gd name="connsiteX32" fmla="*/ 7077075 w 8191500"/>
              <a:gd name="connsiteY32" fmla="*/ 487638 h 1621113"/>
              <a:gd name="connsiteX33" fmla="*/ 7200900 w 8191500"/>
              <a:gd name="connsiteY33" fmla="*/ 630513 h 1621113"/>
              <a:gd name="connsiteX34" fmla="*/ 7277100 w 8191500"/>
              <a:gd name="connsiteY34" fmla="*/ 573363 h 1621113"/>
              <a:gd name="connsiteX35" fmla="*/ 7362825 w 8191500"/>
              <a:gd name="connsiteY35" fmla="*/ 849588 h 1621113"/>
              <a:gd name="connsiteX36" fmla="*/ 7467600 w 8191500"/>
              <a:gd name="connsiteY36" fmla="*/ 954363 h 1621113"/>
              <a:gd name="connsiteX37" fmla="*/ 7572375 w 8191500"/>
              <a:gd name="connsiteY37" fmla="*/ 1001988 h 1621113"/>
              <a:gd name="connsiteX38" fmla="*/ 7753350 w 8191500"/>
              <a:gd name="connsiteY38" fmla="*/ 1335363 h 1621113"/>
              <a:gd name="connsiteX39" fmla="*/ 7810500 w 8191500"/>
              <a:gd name="connsiteY39" fmla="*/ 1373463 h 1621113"/>
              <a:gd name="connsiteX40" fmla="*/ 7886700 w 8191500"/>
              <a:gd name="connsiteY40" fmla="*/ 1382988 h 1621113"/>
              <a:gd name="connsiteX41" fmla="*/ 8001000 w 8191500"/>
              <a:gd name="connsiteY41" fmla="*/ 1459188 h 1621113"/>
              <a:gd name="connsiteX42" fmla="*/ 8105775 w 8191500"/>
              <a:gd name="connsiteY42" fmla="*/ 1392513 h 1621113"/>
              <a:gd name="connsiteX43" fmla="*/ 8191500 w 8191500"/>
              <a:gd name="connsiteY43" fmla="*/ 1468713 h 1621113"/>
              <a:gd name="connsiteX0" fmla="*/ 0 w 4714875"/>
              <a:gd name="connsiteY0" fmla="*/ 1621113 h 1621113"/>
              <a:gd name="connsiteX1" fmla="*/ 409575 w 4714875"/>
              <a:gd name="connsiteY1" fmla="*/ 1563963 h 1621113"/>
              <a:gd name="connsiteX2" fmla="*/ 523875 w 4714875"/>
              <a:gd name="connsiteY2" fmla="*/ 1535388 h 1621113"/>
              <a:gd name="connsiteX3" fmla="*/ 609600 w 4714875"/>
              <a:gd name="connsiteY3" fmla="*/ 1392513 h 1621113"/>
              <a:gd name="connsiteX4" fmla="*/ 676275 w 4714875"/>
              <a:gd name="connsiteY4" fmla="*/ 1354413 h 1621113"/>
              <a:gd name="connsiteX5" fmla="*/ 819150 w 4714875"/>
              <a:gd name="connsiteY5" fmla="*/ 1468713 h 1621113"/>
              <a:gd name="connsiteX6" fmla="*/ 942975 w 4714875"/>
              <a:gd name="connsiteY6" fmla="*/ 1535388 h 1621113"/>
              <a:gd name="connsiteX7" fmla="*/ 1114425 w 4714875"/>
              <a:gd name="connsiteY7" fmla="*/ 1525863 h 1621113"/>
              <a:gd name="connsiteX8" fmla="*/ 1247775 w 4714875"/>
              <a:gd name="connsiteY8" fmla="*/ 1525863 h 1621113"/>
              <a:gd name="connsiteX9" fmla="*/ 1447800 w 4714875"/>
              <a:gd name="connsiteY9" fmla="*/ 1392513 h 1621113"/>
              <a:gd name="connsiteX10" fmla="*/ 1590675 w 4714875"/>
              <a:gd name="connsiteY10" fmla="*/ 1325838 h 1621113"/>
              <a:gd name="connsiteX11" fmla="*/ 1704975 w 4714875"/>
              <a:gd name="connsiteY11" fmla="*/ 1306788 h 1621113"/>
              <a:gd name="connsiteX12" fmla="*/ 1771650 w 4714875"/>
              <a:gd name="connsiteY12" fmla="*/ 1202013 h 1621113"/>
              <a:gd name="connsiteX13" fmla="*/ 1895475 w 4714875"/>
              <a:gd name="connsiteY13" fmla="*/ 1192488 h 1621113"/>
              <a:gd name="connsiteX14" fmla="*/ 1971675 w 4714875"/>
              <a:gd name="connsiteY14" fmla="*/ 1163913 h 1621113"/>
              <a:gd name="connsiteX15" fmla="*/ 2057400 w 4714875"/>
              <a:gd name="connsiteY15" fmla="*/ 1354413 h 1621113"/>
              <a:gd name="connsiteX16" fmla="*/ 2152650 w 4714875"/>
              <a:gd name="connsiteY16" fmla="*/ 1421088 h 1621113"/>
              <a:gd name="connsiteX17" fmla="*/ 2247900 w 4714875"/>
              <a:gd name="connsiteY17" fmla="*/ 1392513 h 1621113"/>
              <a:gd name="connsiteX18" fmla="*/ 2333625 w 4714875"/>
              <a:gd name="connsiteY18" fmla="*/ 1040088 h 1621113"/>
              <a:gd name="connsiteX19" fmla="*/ 2409825 w 4714875"/>
              <a:gd name="connsiteY19" fmla="*/ 1078188 h 1621113"/>
              <a:gd name="connsiteX20" fmla="*/ 2695575 w 4714875"/>
              <a:gd name="connsiteY20" fmla="*/ 620988 h 1621113"/>
              <a:gd name="connsiteX21" fmla="*/ 2790825 w 4714875"/>
              <a:gd name="connsiteY21" fmla="*/ 249513 h 1621113"/>
              <a:gd name="connsiteX22" fmla="*/ 2876550 w 4714875"/>
              <a:gd name="connsiteY22" fmla="*/ 554313 h 1621113"/>
              <a:gd name="connsiteX23" fmla="*/ 2990850 w 4714875"/>
              <a:gd name="connsiteY23" fmla="*/ 725763 h 1621113"/>
              <a:gd name="connsiteX24" fmla="*/ 3019425 w 4714875"/>
              <a:gd name="connsiteY24" fmla="*/ 401913 h 1621113"/>
              <a:gd name="connsiteX25" fmla="*/ 3067050 w 4714875"/>
              <a:gd name="connsiteY25" fmla="*/ 11388 h 1621113"/>
              <a:gd name="connsiteX26" fmla="*/ 3162300 w 4714875"/>
              <a:gd name="connsiteY26" fmla="*/ 125688 h 1621113"/>
              <a:gd name="connsiteX27" fmla="*/ 3228975 w 4714875"/>
              <a:gd name="connsiteY27" fmla="*/ 344763 h 1621113"/>
              <a:gd name="connsiteX28" fmla="*/ 3324225 w 4714875"/>
              <a:gd name="connsiteY28" fmla="*/ 49488 h 1621113"/>
              <a:gd name="connsiteX29" fmla="*/ 3409950 w 4714875"/>
              <a:gd name="connsiteY29" fmla="*/ 30438 h 1621113"/>
              <a:gd name="connsiteX30" fmla="*/ 3524250 w 4714875"/>
              <a:gd name="connsiteY30" fmla="*/ 116163 h 1621113"/>
              <a:gd name="connsiteX31" fmla="*/ 3600450 w 4714875"/>
              <a:gd name="connsiteY31" fmla="*/ 487638 h 1621113"/>
              <a:gd name="connsiteX32" fmla="*/ 3724275 w 4714875"/>
              <a:gd name="connsiteY32" fmla="*/ 630513 h 1621113"/>
              <a:gd name="connsiteX33" fmla="*/ 3800475 w 4714875"/>
              <a:gd name="connsiteY33" fmla="*/ 573363 h 1621113"/>
              <a:gd name="connsiteX34" fmla="*/ 3886200 w 4714875"/>
              <a:gd name="connsiteY34" fmla="*/ 849588 h 1621113"/>
              <a:gd name="connsiteX35" fmla="*/ 3990975 w 4714875"/>
              <a:gd name="connsiteY35" fmla="*/ 954363 h 1621113"/>
              <a:gd name="connsiteX36" fmla="*/ 4095750 w 4714875"/>
              <a:gd name="connsiteY36" fmla="*/ 1001988 h 1621113"/>
              <a:gd name="connsiteX37" fmla="*/ 4276725 w 4714875"/>
              <a:gd name="connsiteY37" fmla="*/ 1335363 h 1621113"/>
              <a:gd name="connsiteX38" fmla="*/ 4333875 w 4714875"/>
              <a:gd name="connsiteY38" fmla="*/ 1373463 h 1621113"/>
              <a:gd name="connsiteX39" fmla="*/ 4410075 w 4714875"/>
              <a:gd name="connsiteY39" fmla="*/ 1382988 h 1621113"/>
              <a:gd name="connsiteX40" fmla="*/ 4524375 w 4714875"/>
              <a:gd name="connsiteY40" fmla="*/ 1459188 h 1621113"/>
              <a:gd name="connsiteX41" fmla="*/ 4629150 w 4714875"/>
              <a:gd name="connsiteY41" fmla="*/ 1392513 h 1621113"/>
              <a:gd name="connsiteX42" fmla="*/ 4714875 w 4714875"/>
              <a:gd name="connsiteY42" fmla="*/ 1468713 h 1621113"/>
              <a:gd name="connsiteX0" fmla="*/ 0 w 4743450"/>
              <a:gd name="connsiteY0" fmla="*/ 1621113 h 1621113"/>
              <a:gd name="connsiteX1" fmla="*/ 409575 w 4743450"/>
              <a:gd name="connsiteY1" fmla="*/ 1563963 h 1621113"/>
              <a:gd name="connsiteX2" fmla="*/ 523875 w 4743450"/>
              <a:gd name="connsiteY2" fmla="*/ 1535388 h 1621113"/>
              <a:gd name="connsiteX3" fmla="*/ 609600 w 4743450"/>
              <a:gd name="connsiteY3" fmla="*/ 1392513 h 1621113"/>
              <a:gd name="connsiteX4" fmla="*/ 676275 w 4743450"/>
              <a:gd name="connsiteY4" fmla="*/ 1354413 h 1621113"/>
              <a:gd name="connsiteX5" fmla="*/ 819150 w 4743450"/>
              <a:gd name="connsiteY5" fmla="*/ 1468713 h 1621113"/>
              <a:gd name="connsiteX6" fmla="*/ 942975 w 4743450"/>
              <a:gd name="connsiteY6" fmla="*/ 1535388 h 1621113"/>
              <a:gd name="connsiteX7" fmla="*/ 1114425 w 4743450"/>
              <a:gd name="connsiteY7" fmla="*/ 1525863 h 1621113"/>
              <a:gd name="connsiteX8" fmla="*/ 1247775 w 4743450"/>
              <a:gd name="connsiteY8" fmla="*/ 1525863 h 1621113"/>
              <a:gd name="connsiteX9" fmla="*/ 1447800 w 4743450"/>
              <a:gd name="connsiteY9" fmla="*/ 1392513 h 1621113"/>
              <a:gd name="connsiteX10" fmla="*/ 1590675 w 4743450"/>
              <a:gd name="connsiteY10" fmla="*/ 1325838 h 1621113"/>
              <a:gd name="connsiteX11" fmla="*/ 1704975 w 4743450"/>
              <a:gd name="connsiteY11" fmla="*/ 1306788 h 1621113"/>
              <a:gd name="connsiteX12" fmla="*/ 1771650 w 4743450"/>
              <a:gd name="connsiteY12" fmla="*/ 1202013 h 1621113"/>
              <a:gd name="connsiteX13" fmla="*/ 1895475 w 4743450"/>
              <a:gd name="connsiteY13" fmla="*/ 1192488 h 1621113"/>
              <a:gd name="connsiteX14" fmla="*/ 1971675 w 4743450"/>
              <a:gd name="connsiteY14" fmla="*/ 1163913 h 1621113"/>
              <a:gd name="connsiteX15" fmla="*/ 2057400 w 4743450"/>
              <a:gd name="connsiteY15" fmla="*/ 1354413 h 1621113"/>
              <a:gd name="connsiteX16" fmla="*/ 2152650 w 4743450"/>
              <a:gd name="connsiteY16" fmla="*/ 1421088 h 1621113"/>
              <a:gd name="connsiteX17" fmla="*/ 2247900 w 4743450"/>
              <a:gd name="connsiteY17" fmla="*/ 1392513 h 1621113"/>
              <a:gd name="connsiteX18" fmla="*/ 2333625 w 4743450"/>
              <a:gd name="connsiteY18" fmla="*/ 1040088 h 1621113"/>
              <a:gd name="connsiteX19" fmla="*/ 2409825 w 4743450"/>
              <a:gd name="connsiteY19" fmla="*/ 1078188 h 1621113"/>
              <a:gd name="connsiteX20" fmla="*/ 2695575 w 4743450"/>
              <a:gd name="connsiteY20" fmla="*/ 620988 h 1621113"/>
              <a:gd name="connsiteX21" fmla="*/ 2790825 w 4743450"/>
              <a:gd name="connsiteY21" fmla="*/ 249513 h 1621113"/>
              <a:gd name="connsiteX22" fmla="*/ 2876550 w 4743450"/>
              <a:gd name="connsiteY22" fmla="*/ 554313 h 1621113"/>
              <a:gd name="connsiteX23" fmla="*/ 2990850 w 4743450"/>
              <a:gd name="connsiteY23" fmla="*/ 725763 h 1621113"/>
              <a:gd name="connsiteX24" fmla="*/ 3019425 w 4743450"/>
              <a:gd name="connsiteY24" fmla="*/ 401913 h 1621113"/>
              <a:gd name="connsiteX25" fmla="*/ 3067050 w 4743450"/>
              <a:gd name="connsiteY25" fmla="*/ 11388 h 1621113"/>
              <a:gd name="connsiteX26" fmla="*/ 3162300 w 4743450"/>
              <a:gd name="connsiteY26" fmla="*/ 125688 h 1621113"/>
              <a:gd name="connsiteX27" fmla="*/ 3228975 w 4743450"/>
              <a:gd name="connsiteY27" fmla="*/ 344763 h 1621113"/>
              <a:gd name="connsiteX28" fmla="*/ 3324225 w 4743450"/>
              <a:gd name="connsiteY28" fmla="*/ 49488 h 1621113"/>
              <a:gd name="connsiteX29" fmla="*/ 3409950 w 4743450"/>
              <a:gd name="connsiteY29" fmla="*/ 30438 h 1621113"/>
              <a:gd name="connsiteX30" fmla="*/ 3524250 w 4743450"/>
              <a:gd name="connsiteY30" fmla="*/ 116163 h 1621113"/>
              <a:gd name="connsiteX31" fmla="*/ 3600450 w 4743450"/>
              <a:gd name="connsiteY31" fmla="*/ 487638 h 1621113"/>
              <a:gd name="connsiteX32" fmla="*/ 3724275 w 4743450"/>
              <a:gd name="connsiteY32" fmla="*/ 630513 h 1621113"/>
              <a:gd name="connsiteX33" fmla="*/ 3800475 w 4743450"/>
              <a:gd name="connsiteY33" fmla="*/ 573363 h 1621113"/>
              <a:gd name="connsiteX34" fmla="*/ 3886200 w 4743450"/>
              <a:gd name="connsiteY34" fmla="*/ 849588 h 1621113"/>
              <a:gd name="connsiteX35" fmla="*/ 3990975 w 4743450"/>
              <a:gd name="connsiteY35" fmla="*/ 954363 h 1621113"/>
              <a:gd name="connsiteX36" fmla="*/ 4095750 w 4743450"/>
              <a:gd name="connsiteY36" fmla="*/ 1001988 h 1621113"/>
              <a:gd name="connsiteX37" fmla="*/ 4276725 w 4743450"/>
              <a:gd name="connsiteY37" fmla="*/ 1335363 h 1621113"/>
              <a:gd name="connsiteX38" fmla="*/ 4333875 w 4743450"/>
              <a:gd name="connsiteY38" fmla="*/ 1373463 h 1621113"/>
              <a:gd name="connsiteX39" fmla="*/ 4410075 w 4743450"/>
              <a:gd name="connsiteY39" fmla="*/ 1382988 h 1621113"/>
              <a:gd name="connsiteX40" fmla="*/ 4524375 w 4743450"/>
              <a:gd name="connsiteY40" fmla="*/ 1459188 h 1621113"/>
              <a:gd name="connsiteX41" fmla="*/ 4629150 w 4743450"/>
              <a:gd name="connsiteY41" fmla="*/ 1392513 h 1621113"/>
              <a:gd name="connsiteX42" fmla="*/ 4743450 w 4743450"/>
              <a:gd name="connsiteY42" fmla="*/ 1487763 h 1621113"/>
              <a:gd name="connsiteX0" fmla="*/ 0 w 4757738"/>
              <a:gd name="connsiteY0" fmla="*/ 1621113 h 1621113"/>
              <a:gd name="connsiteX1" fmla="*/ 409575 w 4757738"/>
              <a:gd name="connsiteY1" fmla="*/ 1563963 h 1621113"/>
              <a:gd name="connsiteX2" fmla="*/ 523875 w 4757738"/>
              <a:gd name="connsiteY2" fmla="*/ 1535388 h 1621113"/>
              <a:gd name="connsiteX3" fmla="*/ 609600 w 4757738"/>
              <a:gd name="connsiteY3" fmla="*/ 1392513 h 1621113"/>
              <a:gd name="connsiteX4" fmla="*/ 676275 w 4757738"/>
              <a:gd name="connsiteY4" fmla="*/ 1354413 h 1621113"/>
              <a:gd name="connsiteX5" fmla="*/ 819150 w 4757738"/>
              <a:gd name="connsiteY5" fmla="*/ 1468713 h 1621113"/>
              <a:gd name="connsiteX6" fmla="*/ 942975 w 4757738"/>
              <a:gd name="connsiteY6" fmla="*/ 1535388 h 1621113"/>
              <a:gd name="connsiteX7" fmla="*/ 1114425 w 4757738"/>
              <a:gd name="connsiteY7" fmla="*/ 1525863 h 1621113"/>
              <a:gd name="connsiteX8" fmla="*/ 1247775 w 4757738"/>
              <a:gd name="connsiteY8" fmla="*/ 1525863 h 1621113"/>
              <a:gd name="connsiteX9" fmla="*/ 1447800 w 4757738"/>
              <a:gd name="connsiteY9" fmla="*/ 1392513 h 1621113"/>
              <a:gd name="connsiteX10" fmla="*/ 1590675 w 4757738"/>
              <a:gd name="connsiteY10" fmla="*/ 1325838 h 1621113"/>
              <a:gd name="connsiteX11" fmla="*/ 1704975 w 4757738"/>
              <a:gd name="connsiteY11" fmla="*/ 1306788 h 1621113"/>
              <a:gd name="connsiteX12" fmla="*/ 1771650 w 4757738"/>
              <a:gd name="connsiteY12" fmla="*/ 1202013 h 1621113"/>
              <a:gd name="connsiteX13" fmla="*/ 1895475 w 4757738"/>
              <a:gd name="connsiteY13" fmla="*/ 1192488 h 1621113"/>
              <a:gd name="connsiteX14" fmla="*/ 1971675 w 4757738"/>
              <a:gd name="connsiteY14" fmla="*/ 1163913 h 1621113"/>
              <a:gd name="connsiteX15" fmla="*/ 2057400 w 4757738"/>
              <a:gd name="connsiteY15" fmla="*/ 1354413 h 1621113"/>
              <a:gd name="connsiteX16" fmla="*/ 2152650 w 4757738"/>
              <a:gd name="connsiteY16" fmla="*/ 1421088 h 1621113"/>
              <a:gd name="connsiteX17" fmla="*/ 2247900 w 4757738"/>
              <a:gd name="connsiteY17" fmla="*/ 1392513 h 1621113"/>
              <a:gd name="connsiteX18" fmla="*/ 2333625 w 4757738"/>
              <a:gd name="connsiteY18" fmla="*/ 1040088 h 1621113"/>
              <a:gd name="connsiteX19" fmla="*/ 2409825 w 4757738"/>
              <a:gd name="connsiteY19" fmla="*/ 1078188 h 1621113"/>
              <a:gd name="connsiteX20" fmla="*/ 2695575 w 4757738"/>
              <a:gd name="connsiteY20" fmla="*/ 620988 h 1621113"/>
              <a:gd name="connsiteX21" fmla="*/ 2790825 w 4757738"/>
              <a:gd name="connsiteY21" fmla="*/ 249513 h 1621113"/>
              <a:gd name="connsiteX22" fmla="*/ 2876550 w 4757738"/>
              <a:gd name="connsiteY22" fmla="*/ 554313 h 1621113"/>
              <a:gd name="connsiteX23" fmla="*/ 2990850 w 4757738"/>
              <a:gd name="connsiteY23" fmla="*/ 725763 h 1621113"/>
              <a:gd name="connsiteX24" fmla="*/ 3019425 w 4757738"/>
              <a:gd name="connsiteY24" fmla="*/ 401913 h 1621113"/>
              <a:gd name="connsiteX25" fmla="*/ 3067050 w 4757738"/>
              <a:gd name="connsiteY25" fmla="*/ 11388 h 1621113"/>
              <a:gd name="connsiteX26" fmla="*/ 3162300 w 4757738"/>
              <a:gd name="connsiteY26" fmla="*/ 125688 h 1621113"/>
              <a:gd name="connsiteX27" fmla="*/ 3228975 w 4757738"/>
              <a:gd name="connsiteY27" fmla="*/ 344763 h 1621113"/>
              <a:gd name="connsiteX28" fmla="*/ 3324225 w 4757738"/>
              <a:gd name="connsiteY28" fmla="*/ 49488 h 1621113"/>
              <a:gd name="connsiteX29" fmla="*/ 3409950 w 4757738"/>
              <a:gd name="connsiteY29" fmla="*/ 30438 h 1621113"/>
              <a:gd name="connsiteX30" fmla="*/ 3524250 w 4757738"/>
              <a:gd name="connsiteY30" fmla="*/ 116163 h 1621113"/>
              <a:gd name="connsiteX31" fmla="*/ 3600450 w 4757738"/>
              <a:gd name="connsiteY31" fmla="*/ 487638 h 1621113"/>
              <a:gd name="connsiteX32" fmla="*/ 3724275 w 4757738"/>
              <a:gd name="connsiteY32" fmla="*/ 630513 h 1621113"/>
              <a:gd name="connsiteX33" fmla="*/ 3800475 w 4757738"/>
              <a:gd name="connsiteY33" fmla="*/ 573363 h 1621113"/>
              <a:gd name="connsiteX34" fmla="*/ 3886200 w 4757738"/>
              <a:gd name="connsiteY34" fmla="*/ 849588 h 1621113"/>
              <a:gd name="connsiteX35" fmla="*/ 3990975 w 4757738"/>
              <a:gd name="connsiteY35" fmla="*/ 954363 h 1621113"/>
              <a:gd name="connsiteX36" fmla="*/ 4095750 w 4757738"/>
              <a:gd name="connsiteY36" fmla="*/ 1001988 h 1621113"/>
              <a:gd name="connsiteX37" fmla="*/ 4276725 w 4757738"/>
              <a:gd name="connsiteY37" fmla="*/ 1335363 h 1621113"/>
              <a:gd name="connsiteX38" fmla="*/ 4333875 w 4757738"/>
              <a:gd name="connsiteY38" fmla="*/ 1373463 h 1621113"/>
              <a:gd name="connsiteX39" fmla="*/ 4410075 w 4757738"/>
              <a:gd name="connsiteY39" fmla="*/ 1382988 h 1621113"/>
              <a:gd name="connsiteX40" fmla="*/ 4524375 w 4757738"/>
              <a:gd name="connsiteY40" fmla="*/ 1459188 h 1621113"/>
              <a:gd name="connsiteX41" fmla="*/ 4629150 w 4757738"/>
              <a:gd name="connsiteY41" fmla="*/ 1392513 h 1621113"/>
              <a:gd name="connsiteX42" fmla="*/ 4757738 w 4757738"/>
              <a:gd name="connsiteY42" fmla="*/ 1492525 h 162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757738" h="1621113">
                <a:moveTo>
                  <a:pt x="0" y="1621113"/>
                </a:moveTo>
                <a:cubicBezTo>
                  <a:pt x="274638" y="1610001"/>
                  <a:pt x="322263" y="1578250"/>
                  <a:pt x="409575" y="1563963"/>
                </a:cubicBezTo>
                <a:cubicBezTo>
                  <a:pt x="496888" y="1549675"/>
                  <a:pt x="490538" y="1563963"/>
                  <a:pt x="523875" y="1535388"/>
                </a:cubicBezTo>
                <a:cubicBezTo>
                  <a:pt x="557213" y="1506813"/>
                  <a:pt x="584200" y="1422676"/>
                  <a:pt x="609600" y="1392513"/>
                </a:cubicBezTo>
                <a:cubicBezTo>
                  <a:pt x="635000" y="1362350"/>
                  <a:pt x="641350" y="1341713"/>
                  <a:pt x="676275" y="1354413"/>
                </a:cubicBezTo>
                <a:cubicBezTo>
                  <a:pt x="711200" y="1367113"/>
                  <a:pt x="774700" y="1438551"/>
                  <a:pt x="819150" y="1468713"/>
                </a:cubicBezTo>
                <a:cubicBezTo>
                  <a:pt x="863600" y="1498875"/>
                  <a:pt x="893762" y="1525863"/>
                  <a:pt x="942975" y="1535388"/>
                </a:cubicBezTo>
                <a:cubicBezTo>
                  <a:pt x="992188" y="1544913"/>
                  <a:pt x="1063625" y="1527450"/>
                  <a:pt x="1114425" y="1525863"/>
                </a:cubicBezTo>
                <a:cubicBezTo>
                  <a:pt x="1165225" y="1524275"/>
                  <a:pt x="1192213" y="1548088"/>
                  <a:pt x="1247775" y="1525863"/>
                </a:cubicBezTo>
                <a:cubicBezTo>
                  <a:pt x="1303337" y="1503638"/>
                  <a:pt x="1390650" y="1425850"/>
                  <a:pt x="1447800" y="1392513"/>
                </a:cubicBezTo>
                <a:cubicBezTo>
                  <a:pt x="1504950" y="1359175"/>
                  <a:pt x="1547813" y="1340125"/>
                  <a:pt x="1590675" y="1325838"/>
                </a:cubicBezTo>
                <a:cubicBezTo>
                  <a:pt x="1633537" y="1311551"/>
                  <a:pt x="1674813" y="1327425"/>
                  <a:pt x="1704975" y="1306788"/>
                </a:cubicBezTo>
                <a:cubicBezTo>
                  <a:pt x="1735137" y="1286151"/>
                  <a:pt x="1739900" y="1221063"/>
                  <a:pt x="1771650" y="1202013"/>
                </a:cubicBezTo>
                <a:cubicBezTo>
                  <a:pt x="1803400" y="1182963"/>
                  <a:pt x="1862138" y="1198838"/>
                  <a:pt x="1895475" y="1192488"/>
                </a:cubicBezTo>
                <a:cubicBezTo>
                  <a:pt x="1928813" y="1186138"/>
                  <a:pt x="1944688" y="1136926"/>
                  <a:pt x="1971675" y="1163913"/>
                </a:cubicBezTo>
                <a:cubicBezTo>
                  <a:pt x="1998662" y="1190900"/>
                  <a:pt x="2027238" y="1311551"/>
                  <a:pt x="2057400" y="1354413"/>
                </a:cubicBezTo>
                <a:cubicBezTo>
                  <a:pt x="2087562" y="1397275"/>
                  <a:pt x="2120900" y="1414738"/>
                  <a:pt x="2152650" y="1421088"/>
                </a:cubicBezTo>
                <a:cubicBezTo>
                  <a:pt x="2184400" y="1427438"/>
                  <a:pt x="2217738" y="1456013"/>
                  <a:pt x="2247900" y="1392513"/>
                </a:cubicBezTo>
                <a:cubicBezTo>
                  <a:pt x="2278062" y="1329013"/>
                  <a:pt x="2306638" y="1092475"/>
                  <a:pt x="2333625" y="1040088"/>
                </a:cubicBezTo>
                <a:cubicBezTo>
                  <a:pt x="2360613" y="987700"/>
                  <a:pt x="2349500" y="1148038"/>
                  <a:pt x="2409825" y="1078188"/>
                </a:cubicBezTo>
                <a:cubicBezTo>
                  <a:pt x="2470150" y="1008338"/>
                  <a:pt x="2632075" y="759101"/>
                  <a:pt x="2695575" y="620988"/>
                </a:cubicBezTo>
                <a:cubicBezTo>
                  <a:pt x="2759075" y="482875"/>
                  <a:pt x="2760663" y="260625"/>
                  <a:pt x="2790825" y="249513"/>
                </a:cubicBezTo>
                <a:cubicBezTo>
                  <a:pt x="2820987" y="238401"/>
                  <a:pt x="2843213" y="474938"/>
                  <a:pt x="2876550" y="554313"/>
                </a:cubicBezTo>
                <a:cubicBezTo>
                  <a:pt x="2909887" y="633688"/>
                  <a:pt x="2967038" y="751163"/>
                  <a:pt x="2990850" y="725763"/>
                </a:cubicBezTo>
                <a:cubicBezTo>
                  <a:pt x="3014663" y="700363"/>
                  <a:pt x="3006725" y="520975"/>
                  <a:pt x="3019425" y="401913"/>
                </a:cubicBezTo>
                <a:cubicBezTo>
                  <a:pt x="3032125" y="282851"/>
                  <a:pt x="3043238" y="57425"/>
                  <a:pt x="3067050" y="11388"/>
                </a:cubicBezTo>
                <a:cubicBezTo>
                  <a:pt x="3090863" y="-34650"/>
                  <a:pt x="3135313" y="70126"/>
                  <a:pt x="3162300" y="125688"/>
                </a:cubicBezTo>
                <a:cubicBezTo>
                  <a:pt x="3189287" y="181250"/>
                  <a:pt x="3201988" y="357463"/>
                  <a:pt x="3228975" y="344763"/>
                </a:cubicBezTo>
                <a:cubicBezTo>
                  <a:pt x="3255962" y="332063"/>
                  <a:pt x="3294063" y="101875"/>
                  <a:pt x="3324225" y="49488"/>
                </a:cubicBezTo>
                <a:cubicBezTo>
                  <a:pt x="3354387" y="-2899"/>
                  <a:pt x="3376613" y="19326"/>
                  <a:pt x="3409950" y="30438"/>
                </a:cubicBezTo>
                <a:cubicBezTo>
                  <a:pt x="3443287" y="41550"/>
                  <a:pt x="3492500" y="39963"/>
                  <a:pt x="3524250" y="116163"/>
                </a:cubicBezTo>
                <a:cubicBezTo>
                  <a:pt x="3556000" y="192363"/>
                  <a:pt x="3567113" y="401913"/>
                  <a:pt x="3600450" y="487638"/>
                </a:cubicBezTo>
                <a:cubicBezTo>
                  <a:pt x="3633788" y="573363"/>
                  <a:pt x="3690938" y="616226"/>
                  <a:pt x="3724275" y="630513"/>
                </a:cubicBezTo>
                <a:cubicBezTo>
                  <a:pt x="3757612" y="644800"/>
                  <a:pt x="3773487" y="536850"/>
                  <a:pt x="3800475" y="573363"/>
                </a:cubicBezTo>
                <a:cubicBezTo>
                  <a:pt x="3827463" y="609876"/>
                  <a:pt x="3854450" y="786088"/>
                  <a:pt x="3886200" y="849588"/>
                </a:cubicBezTo>
                <a:cubicBezTo>
                  <a:pt x="3917950" y="913088"/>
                  <a:pt x="3956050" y="928963"/>
                  <a:pt x="3990975" y="954363"/>
                </a:cubicBezTo>
                <a:cubicBezTo>
                  <a:pt x="4025900" y="979763"/>
                  <a:pt x="4048125" y="938488"/>
                  <a:pt x="4095750" y="1001988"/>
                </a:cubicBezTo>
                <a:cubicBezTo>
                  <a:pt x="4143375" y="1065488"/>
                  <a:pt x="4237037" y="1273450"/>
                  <a:pt x="4276725" y="1335363"/>
                </a:cubicBezTo>
                <a:cubicBezTo>
                  <a:pt x="4316413" y="1397276"/>
                  <a:pt x="4311650" y="1365525"/>
                  <a:pt x="4333875" y="1373463"/>
                </a:cubicBezTo>
                <a:cubicBezTo>
                  <a:pt x="4356100" y="1381400"/>
                  <a:pt x="4378325" y="1368700"/>
                  <a:pt x="4410075" y="1382988"/>
                </a:cubicBezTo>
                <a:cubicBezTo>
                  <a:pt x="4441825" y="1397275"/>
                  <a:pt x="4487863" y="1457601"/>
                  <a:pt x="4524375" y="1459188"/>
                </a:cubicBezTo>
                <a:cubicBezTo>
                  <a:pt x="4560887" y="1460775"/>
                  <a:pt x="4597400" y="1390925"/>
                  <a:pt x="4629150" y="1392513"/>
                </a:cubicBezTo>
                <a:cubicBezTo>
                  <a:pt x="4660900" y="1394101"/>
                  <a:pt x="4730750" y="1455219"/>
                  <a:pt x="4757738" y="1492525"/>
                </a:cubicBezTo>
              </a:path>
            </a:pathLst>
          </a:custGeom>
          <a:noFill/>
          <a:ln w="381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A8FB8F9-781D-4D87-A674-DAA6818F220C}"/>
              </a:ext>
            </a:extLst>
          </p:cNvPr>
          <p:cNvSpPr txBox="1"/>
          <p:nvPr/>
        </p:nvSpPr>
        <p:spPr>
          <a:xfrm>
            <a:off x="7207186" y="1039240"/>
            <a:ext cx="2715808" cy="461665"/>
          </a:xfrm>
          <a:prstGeom prst="rect">
            <a:avLst/>
          </a:prstGeom>
          <a:noFill/>
        </p:spPr>
        <p:txBody>
          <a:bodyPr wrap="none" rtlCol="0">
            <a:spAutoFit/>
          </a:bodyPr>
          <a:lstStyle/>
          <a:p>
            <a:r>
              <a:rPr lang="en-US" sz="2400" b="1" dirty="0"/>
              <a:t>CELEBRITY POLITICS</a:t>
            </a:r>
            <a:endParaRPr lang="en-CA" sz="2400" b="1" dirty="0"/>
          </a:p>
        </p:txBody>
      </p:sp>
      <p:grpSp>
        <p:nvGrpSpPr>
          <p:cNvPr id="29" name="Group 28">
            <a:extLst>
              <a:ext uri="{FF2B5EF4-FFF2-40B4-BE49-F238E27FC236}">
                <a16:creationId xmlns:a16="http://schemas.microsoft.com/office/drawing/2014/main" id="{624C9BE6-8F4E-4264-AB4C-6DD0650D8863}"/>
              </a:ext>
            </a:extLst>
          </p:cNvPr>
          <p:cNvGrpSpPr/>
          <p:nvPr/>
        </p:nvGrpSpPr>
        <p:grpSpPr>
          <a:xfrm>
            <a:off x="332459" y="2254830"/>
            <a:ext cx="11835858" cy="4153874"/>
            <a:chOff x="332459" y="2254830"/>
            <a:chExt cx="11835858" cy="4153874"/>
          </a:xfrm>
        </p:grpSpPr>
        <p:sp>
          <p:nvSpPr>
            <p:cNvPr id="30" name="TextBox 29">
              <a:extLst>
                <a:ext uri="{FF2B5EF4-FFF2-40B4-BE49-F238E27FC236}">
                  <a16:creationId xmlns:a16="http://schemas.microsoft.com/office/drawing/2014/main" id="{11F57D4D-F0F8-4EB5-A52E-53E3CAAF2B22}"/>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31" name="TextBox 30">
              <a:extLst>
                <a:ext uri="{FF2B5EF4-FFF2-40B4-BE49-F238E27FC236}">
                  <a16:creationId xmlns:a16="http://schemas.microsoft.com/office/drawing/2014/main" id="{40B1D09F-B142-433D-82AE-5769F2155C15}"/>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32" name="TextBox 31">
              <a:extLst>
                <a:ext uri="{FF2B5EF4-FFF2-40B4-BE49-F238E27FC236}">
                  <a16:creationId xmlns:a16="http://schemas.microsoft.com/office/drawing/2014/main" id="{C47DB561-00A4-4DF2-B387-6A465E9203FA}"/>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33" name="TextBox 32">
              <a:extLst>
                <a:ext uri="{FF2B5EF4-FFF2-40B4-BE49-F238E27FC236}">
                  <a16:creationId xmlns:a16="http://schemas.microsoft.com/office/drawing/2014/main" id="{23F123F8-601A-485E-B21E-12ACA2C39A26}"/>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34" name="TextBox 33">
              <a:extLst>
                <a:ext uri="{FF2B5EF4-FFF2-40B4-BE49-F238E27FC236}">
                  <a16:creationId xmlns:a16="http://schemas.microsoft.com/office/drawing/2014/main" id="{6C84D422-E470-4F98-9EFE-8CFF511BE84F}"/>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35" name="TextBox 34">
              <a:extLst>
                <a:ext uri="{FF2B5EF4-FFF2-40B4-BE49-F238E27FC236}">
                  <a16:creationId xmlns:a16="http://schemas.microsoft.com/office/drawing/2014/main" id="{CB014D59-7859-453D-AF02-C5AB09286C4B}"/>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36" name="Straight Connector 35">
              <a:extLst>
                <a:ext uri="{FF2B5EF4-FFF2-40B4-BE49-F238E27FC236}">
                  <a16:creationId xmlns:a16="http://schemas.microsoft.com/office/drawing/2014/main" id="{FC97D060-E702-4C71-9D27-FA3B8008093F}"/>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87DC9FA-51D7-468F-8D21-EADE2B930EFE}"/>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C33CD28-1DBA-4D53-8DBF-6004B75653A4}"/>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6518614-24DE-4668-8B95-CBFEBEE613DF}"/>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D7BED05B-541D-4B09-9EBF-285C4732C4C7}"/>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509604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down)">
                                      <p:cBhvr>
                                        <p:cTn id="14" dur="1000"/>
                                        <p:tgtEl>
                                          <p:spTgt spid="41"/>
                                        </p:tgtEl>
                                      </p:cBhvr>
                                    </p:animEffect>
                                  </p:childTnLst>
                                </p:cTn>
                              </p:par>
                              <p:par>
                                <p:cTn id="15" presetID="22" presetClass="exit" presetSubtype="1" fill="hold" grpId="0" nodeType="withEffect">
                                  <p:stCondLst>
                                    <p:cond delay="0"/>
                                  </p:stCondLst>
                                  <p:childTnLst>
                                    <p:animEffect transition="out" filter="wipe(up)">
                                      <p:cBhvr>
                                        <p:cTn id="16" dur="1000"/>
                                        <p:tgtEl>
                                          <p:spTgt spid="27"/>
                                        </p:tgtEl>
                                      </p:cBhvr>
                                    </p:animEffect>
                                    <p:set>
                                      <p:cBhvr>
                                        <p:cTn id="17" dur="1" fill="hold">
                                          <p:stCondLst>
                                            <p:cond delay="999"/>
                                          </p:stCondLst>
                                        </p:cTn>
                                        <p:tgtEl>
                                          <p:spTgt spid="27"/>
                                        </p:tgtEl>
                                        <p:attrNameLst>
                                          <p:attrName>style.visibility</p:attrName>
                                        </p:attrNameLst>
                                      </p:cBhvr>
                                      <p:to>
                                        <p:strVal val="hidden"/>
                                      </p:to>
                                    </p:set>
                                  </p:childTnLst>
                                </p:cTn>
                              </p:par>
                              <p:par>
                                <p:cTn id="18" presetID="10" presetClass="entr" presetSubtype="0" fill="hold" grpId="0" nodeType="withEffect">
                                  <p:stCondLst>
                                    <p:cond delay="50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41" grpId="0" animBg="1"/>
      <p:bldP spid="27" grpId="0" animBg="1"/>
      <p:bldP spid="2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509076" y="1739223"/>
            <a:ext cx="8325831" cy="646331"/>
          </a:xfrm>
          <a:prstGeom prst="rect">
            <a:avLst/>
          </a:prstGeom>
          <a:noFill/>
        </p:spPr>
        <p:txBody>
          <a:bodyPr wrap="square" rtlCol="0">
            <a:spAutoFit/>
          </a:bodyPr>
          <a:lstStyle/>
          <a:p>
            <a:r>
              <a:rPr lang="en-US" sz="3600" b="1" dirty="0">
                <a:solidFill>
                  <a:srgbClr val="B92508"/>
                </a:solidFill>
                <a:latin typeface="Century Gothic" panose="020B0502020202020204" pitchFamily="34" charset="0"/>
              </a:rPr>
              <a:t>ONLINE AUDIO</a:t>
            </a:r>
            <a:endParaRPr lang="en-US" sz="3200" b="1" dirty="0">
              <a:solidFill>
                <a:srgbClr val="B92508"/>
              </a:solidFill>
              <a:latin typeface="Century Gothic" panose="020B0502020202020204" pitchFamily="34" charset="0"/>
            </a:endParaRPr>
          </a:p>
        </p:txBody>
      </p:sp>
      <p:sp>
        <p:nvSpPr>
          <p:cNvPr id="4" name="TextBox 3"/>
          <p:cNvSpPr txBox="1"/>
          <p:nvPr/>
        </p:nvSpPr>
        <p:spPr>
          <a:xfrm>
            <a:off x="2501153" y="2537954"/>
            <a:ext cx="9474947" cy="1569660"/>
          </a:xfrm>
          <a:prstGeom prst="rect">
            <a:avLst/>
          </a:prstGeom>
          <a:noFill/>
        </p:spPr>
        <p:txBody>
          <a:bodyPr wrap="square" rtlCol="0">
            <a:spAutoFit/>
          </a:bodyPr>
          <a:lstStyle/>
          <a:p>
            <a:r>
              <a:rPr lang="en-US" sz="3200" dirty="0">
                <a:solidFill>
                  <a:srgbClr val="B92508"/>
                </a:solidFill>
                <a:latin typeface="Century Gothic" panose="020B0502020202020204" pitchFamily="34" charset="0"/>
              </a:rPr>
              <a:t>Consumer uptake is accelerating.</a:t>
            </a:r>
          </a:p>
          <a:p>
            <a:r>
              <a:rPr lang="en-US" sz="3200" dirty="0">
                <a:solidFill>
                  <a:srgbClr val="B92508"/>
                </a:solidFill>
                <a:latin typeface="Century Gothic" panose="020B0502020202020204" pitchFamily="34" charset="0"/>
              </a:rPr>
              <a:t>Now past the point of critical mass.</a:t>
            </a:r>
          </a:p>
          <a:p>
            <a:r>
              <a:rPr lang="en-US" sz="3200" dirty="0">
                <a:solidFill>
                  <a:srgbClr val="B92508"/>
                </a:solidFill>
                <a:latin typeface="Century Gothic" panose="020B0502020202020204" pitchFamily="34" charset="0"/>
              </a:rPr>
              <a:t>Podcast buying infrastructure in place.</a:t>
            </a:r>
            <a:endParaRPr lang="en-US" sz="28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3938007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891188" y="856251"/>
            <a:ext cx="2409635"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Video</a:t>
            </a:r>
          </a:p>
        </p:txBody>
      </p:sp>
      <p:grpSp>
        <p:nvGrpSpPr>
          <p:cNvPr id="2" name="Group 1">
            <a:extLst>
              <a:ext uri="{FF2B5EF4-FFF2-40B4-BE49-F238E27FC236}">
                <a16:creationId xmlns:a16="http://schemas.microsoft.com/office/drawing/2014/main" id="{8993B314-09B8-4049-A591-C8EFFCC8C8DB}"/>
              </a:ext>
            </a:extLst>
          </p:cNvPr>
          <p:cNvGrpSpPr/>
          <p:nvPr/>
        </p:nvGrpSpPr>
        <p:grpSpPr>
          <a:xfrm>
            <a:off x="4194629" y="3211658"/>
            <a:ext cx="3802742" cy="3221900"/>
            <a:chOff x="4194629" y="3211658"/>
            <a:chExt cx="3802742" cy="3221900"/>
          </a:xfrm>
        </p:grpSpPr>
        <p:pic>
          <p:nvPicPr>
            <p:cNvPr id="2050" name="Picture 2" descr="Neuromancer (Book).jpg">
              <a:extLst>
                <a:ext uri="{FF2B5EF4-FFF2-40B4-BE49-F238E27FC236}">
                  <a16:creationId xmlns:a16="http://schemas.microsoft.com/office/drawing/2014/main" id="{2524CCF2-B69B-4097-8649-88C69E79A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222" y="3211658"/>
              <a:ext cx="1287556" cy="21361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F1B01A-24AF-45D5-9F48-160BD1D28FBB}"/>
                </a:ext>
              </a:extLst>
            </p:cNvPr>
            <p:cNvSpPr txBox="1"/>
            <p:nvPr/>
          </p:nvSpPr>
          <p:spPr>
            <a:xfrm>
              <a:off x="4194629" y="5479451"/>
              <a:ext cx="3802742" cy="954107"/>
            </a:xfrm>
            <a:prstGeom prst="rect">
              <a:avLst/>
            </a:prstGeom>
            <a:noFill/>
          </p:spPr>
          <p:txBody>
            <a:bodyPr wrap="square" rtlCol="0">
              <a:spAutoFit/>
            </a:bodyPr>
            <a:lstStyle/>
            <a:p>
              <a:pPr algn="ctr"/>
              <a:r>
                <a:rPr lang="en-US" sz="2400" dirty="0" err="1">
                  <a:solidFill>
                    <a:srgbClr val="B92508"/>
                  </a:solidFill>
                  <a:latin typeface="Century Gothic" panose="020B0502020202020204" pitchFamily="34" charset="0"/>
                </a:rPr>
                <a:t>Neuromancer</a:t>
              </a:r>
              <a:endParaRPr lang="en-US" sz="2400" dirty="0">
                <a:solidFill>
                  <a:srgbClr val="B92508"/>
                </a:solidFill>
                <a:latin typeface="Century Gothic" panose="020B0502020202020204" pitchFamily="34" charset="0"/>
              </a:endParaRPr>
            </a:p>
            <a:p>
              <a:pPr algn="ctr"/>
              <a:r>
                <a:rPr lang="en-US" sz="1600" dirty="0">
                  <a:solidFill>
                    <a:srgbClr val="B92508"/>
                  </a:solidFill>
                  <a:latin typeface="Century Gothic" panose="020B0502020202020204" pitchFamily="34" charset="0"/>
                </a:rPr>
                <a:t>William Gibson</a:t>
              </a:r>
            </a:p>
            <a:p>
              <a:pPr algn="ctr"/>
              <a:r>
                <a:rPr lang="en-US" sz="1600" dirty="0">
                  <a:solidFill>
                    <a:srgbClr val="B92508"/>
                  </a:solidFill>
                  <a:latin typeface="Century Gothic" panose="020B0502020202020204" pitchFamily="34" charset="0"/>
                </a:rPr>
                <a:t>1984</a:t>
              </a:r>
              <a:endParaRPr lang="en-US" sz="1400" dirty="0">
                <a:solidFill>
                  <a:srgbClr val="B92508"/>
                </a:solidFill>
                <a:latin typeface="Century Gothic" panose="020B0502020202020204" pitchFamily="34" charset="0"/>
              </a:endParaRPr>
            </a:p>
          </p:txBody>
        </p:sp>
      </p:grpSp>
      <p:sp>
        <p:nvSpPr>
          <p:cNvPr id="12" name="TextBox 11">
            <a:extLst>
              <a:ext uri="{FF2B5EF4-FFF2-40B4-BE49-F238E27FC236}">
                <a16:creationId xmlns:a16="http://schemas.microsoft.com/office/drawing/2014/main" id="{5705AF11-4EDA-48AD-BE96-F6DB9003C915}"/>
              </a:ext>
            </a:extLst>
          </p:cNvPr>
          <p:cNvSpPr txBox="1"/>
          <p:nvPr/>
        </p:nvSpPr>
        <p:spPr>
          <a:xfrm>
            <a:off x="2235200" y="1877094"/>
            <a:ext cx="7721600" cy="1200329"/>
          </a:xfrm>
          <a:prstGeom prst="rect">
            <a:avLst/>
          </a:prstGeom>
          <a:noFill/>
        </p:spPr>
        <p:txBody>
          <a:bodyPr wrap="square" rtlCol="0">
            <a:spAutoFit/>
          </a:bodyPr>
          <a:lstStyle/>
          <a:p>
            <a:pPr algn="ctr"/>
            <a:r>
              <a:rPr lang="en-US" sz="3600" i="1" dirty="0">
                <a:solidFill>
                  <a:srgbClr val="B92508"/>
                </a:solidFill>
                <a:latin typeface="Century Gothic" panose="020B0502020202020204" pitchFamily="34" charset="0"/>
              </a:rPr>
              <a:t>“The sky above the port </a:t>
            </a:r>
          </a:p>
          <a:p>
            <a:pPr algn="ctr"/>
            <a:r>
              <a:rPr lang="en-US" sz="3600" i="1" dirty="0">
                <a:solidFill>
                  <a:srgbClr val="B92508"/>
                </a:solidFill>
                <a:latin typeface="Century Gothic" panose="020B0502020202020204" pitchFamily="34" charset="0"/>
              </a:rPr>
              <a:t>was the color of television…”</a:t>
            </a:r>
          </a:p>
        </p:txBody>
      </p:sp>
    </p:spTree>
    <p:extLst>
      <p:ext uri="{BB962C8B-B14F-4D97-AF65-F5344CB8AC3E}">
        <p14:creationId xmlns:p14="http://schemas.microsoft.com/office/powerpoint/2010/main" val="23695396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3087018" y="431503"/>
            <a:ext cx="6017994"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Online Video is made up of…</a:t>
            </a:r>
            <a:endParaRPr lang="en-US" sz="2800" dirty="0">
              <a:solidFill>
                <a:srgbClr val="B92508"/>
              </a:solidFill>
              <a:latin typeface="Century Gothic" panose="020B0502020202020204" pitchFamily="34" charset="0"/>
            </a:endParaRPr>
          </a:p>
        </p:txBody>
      </p:sp>
      <p:sp>
        <p:nvSpPr>
          <p:cNvPr id="14" name="TextBox 13"/>
          <p:cNvSpPr txBox="1"/>
          <p:nvPr/>
        </p:nvSpPr>
        <p:spPr>
          <a:xfrm>
            <a:off x="3191239" y="1844402"/>
            <a:ext cx="5279009" cy="1938992"/>
          </a:xfrm>
          <a:prstGeom prst="rect">
            <a:avLst/>
          </a:prstGeom>
          <a:noFill/>
        </p:spPr>
        <p:txBody>
          <a:bodyPr wrap="none" rtlCol="0">
            <a:spAutoFit/>
          </a:bodyPr>
          <a:lstStyle/>
          <a:p>
            <a:r>
              <a:rPr lang="en-US" sz="2400" dirty="0">
                <a:solidFill>
                  <a:srgbClr val="B92508"/>
                </a:solidFill>
                <a:latin typeface="Century Gothic" panose="020B0502020202020204" pitchFamily="34" charset="0"/>
              </a:rPr>
              <a:t>PUREPLAY</a:t>
            </a:r>
          </a:p>
          <a:p>
            <a:r>
              <a:rPr lang="en-US" sz="2400" dirty="0">
                <a:solidFill>
                  <a:srgbClr val="B92508"/>
                </a:solidFill>
                <a:latin typeface="Century Gothic" panose="020B0502020202020204" pitchFamily="34" charset="0"/>
              </a:rPr>
              <a:t>	On-Demand TV and Movies</a:t>
            </a:r>
          </a:p>
          <a:p>
            <a:r>
              <a:rPr lang="en-US" sz="2400" dirty="0">
                <a:solidFill>
                  <a:srgbClr val="B92508"/>
                </a:solidFill>
                <a:latin typeface="Century Gothic" panose="020B0502020202020204" pitchFamily="34" charset="0"/>
              </a:rPr>
              <a:t>		NETFLIX </a:t>
            </a:r>
          </a:p>
          <a:p>
            <a:r>
              <a:rPr lang="en-US" sz="2400" dirty="0">
                <a:solidFill>
                  <a:srgbClr val="B92508"/>
                </a:solidFill>
                <a:latin typeface="Century Gothic" panose="020B0502020202020204" pitchFamily="34" charset="0"/>
              </a:rPr>
              <a:t>		Crave </a:t>
            </a:r>
          </a:p>
          <a:p>
            <a:r>
              <a:rPr lang="en-US" sz="2400" dirty="0">
                <a:solidFill>
                  <a:srgbClr val="B92508"/>
                </a:solidFill>
                <a:latin typeface="Century Gothic" panose="020B0502020202020204" pitchFamily="34" charset="0"/>
              </a:rPr>
              <a:t>		Amazon Prime Video</a:t>
            </a:r>
          </a:p>
        </p:txBody>
      </p:sp>
      <p:sp>
        <p:nvSpPr>
          <p:cNvPr id="10" name="TextBox 9"/>
          <p:cNvSpPr txBox="1"/>
          <p:nvPr/>
        </p:nvSpPr>
        <p:spPr>
          <a:xfrm>
            <a:off x="3191239" y="4090883"/>
            <a:ext cx="5128327" cy="1938992"/>
          </a:xfrm>
          <a:prstGeom prst="rect">
            <a:avLst/>
          </a:prstGeom>
          <a:noFill/>
        </p:spPr>
        <p:txBody>
          <a:bodyPr wrap="none" rtlCol="0">
            <a:spAutoFit/>
          </a:bodyPr>
          <a:lstStyle/>
          <a:p>
            <a:r>
              <a:rPr lang="en-US" sz="2400" dirty="0">
                <a:solidFill>
                  <a:srgbClr val="B92508"/>
                </a:solidFill>
                <a:latin typeface="Century Gothic" panose="020B0502020202020204" pitchFamily="34" charset="0"/>
              </a:rPr>
              <a:t>COBRANDED</a:t>
            </a:r>
          </a:p>
          <a:p>
            <a:r>
              <a:rPr lang="en-US" sz="2400" dirty="0">
                <a:solidFill>
                  <a:srgbClr val="B92508"/>
                </a:solidFill>
                <a:latin typeface="Century Gothic" panose="020B0502020202020204" pitchFamily="34" charset="0"/>
              </a:rPr>
              <a:t>	TV Broadcasters</a:t>
            </a:r>
          </a:p>
          <a:p>
            <a:r>
              <a:rPr lang="en-US" sz="2400" dirty="0">
                <a:solidFill>
                  <a:srgbClr val="B92508"/>
                </a:solidFill>
                <a:latin typeface="Century Gothic" panose="020B0502020202020204" pitchFamily="34" charset="0"/>
              </a:rPr>
              <a:t>		Websites and apps</a:t>
            </a:r>
          </a:p>
          <a:p>
            <a:r>
              <a:rPr lang="en-US" sz="2400" dirty="0">
                <a:solidFill>
                  <a:srgbClr val="B92508"/>
                </a:solidFill>
                <a:latin typeface="Century Gothic" panose="020B0502020202020204" pitchFamily="34" charset="0"/>
              </a:rPr>
              <a:t>		TV everywhere apps</a:t>
            </a:r>
          </a:p>
          <a:p>
            <a:r>
              <a:rPr lang="en-US" sz="2400" dirty="0">
                <a:solidFill>
                  <a:srgbClr val="B92508"/>
                </a:solidFill>
                <a:latin typeface="Century Gothic" panose="020B0502020202020204" pitchFamily="34" charset="0"/>
              </a:rPr>
              <a:t>		Content on YouTube</a:t>
            </a:r>
          </a:p>
        </p:txBody>
      </p:sp>
      <p:pic>
        <p:nvPicPr>
          <p:cNvPr id="2" name="Picture 1">
            <a:extLst>
              <a:ext uri="{FF2B5EF4-FFF2-40B4-BE49-F238E27FC236}">
                <a16:creationId xmlns:a16="http://schemas.microsoft.com/office/drawing/2014/main" id="{605314B9-83BB-4738-8F68-3D2B87EDA2CF}"/>
              </a:ext>
            </a:extLst>
          </p:cNvPr>
          <p:cNvPicPr>
            <a:picLocks noChangeAspect="1"/>
          </p:cNvPicPr>
          <p:nvPr/>
        </p:nvPicPr>
        <p:blipFill rotWithShape="1">
          <a:blip r:embed="rId3"/>
          <a:srcRect l="1660" t="8455" r="1491" b="5529"/>
          <a:stretch/>
        </p:blipFill>
        <p:spPr>
          <a:xfrm>
            <a:off x="8319566" y="3959523"/>
            <a:ext cx="3729762" cy="20703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411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1000"/>
                                        <p:tgtEl>
                                          <p:spTgt spid="14">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50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par>
                          <p:cTn id="16" fill="hold">
                            <p:stCondLst>
                              <p:cond delay="4000"/>
                            </p:stCondLst>
                            <p:childTnLst>
                              <p:par>
                                <p:cTn id="17" presetID="10" presetClass="entr" presetSubtype="0" fill="hold" grpId="0" nodeType="afterEffect">
                                  <p:stCondLst>
                                    <p:cond delay="50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childTnLst>
                          </p:cTn>
                        </p:par>
                        <p:par>
                          <p:cTn id="20" fill="hold">
                            <p:stCondLst>
                              <p:cond delay="5000"/>
                            </p:stCondLst>
                            <p:childTnLst>
                              <p:par>
                                <p:cTn id="21" presetID="10" presetClass="entr" presetSubtype="0" fill="hold" grpId="0" nodeType="afterEffect">
                                  <p:stCondLst>
                                    <p:cond delay="50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fade">
                                      <p:cBhvr>
                                        <p:cTn id="23" dur="500"/>
                                        <p:tgtEl>
                                          <p:spTgt spid="1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1000"/>
                                        <p:tgtEl>
                                          <p:spTgt spid="10">
                                            <p:txEl>
                                              <p:pRg st="0" end="0"/>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fade">
                                      <p:cBhvr>
                                        <p:cTn id="32" dur="1000"/>
                                        <p:tgtEl>
                                          <p:spTgt spid="10">
                                            <p:txEl>
                                              <p:pRg st="1" end="1"/>
                                            </p:txEl>
                                          </p:spTgt>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fade">
                                      <p:cBhvr>
                                        <p:cTn id="36" dur="1000"/>
                                        <p:tgtEl>
                                          <p:spTgt spid="10">
                                            <p:txEl>
                                              <p:pRg st="2" end="2"/>
                                            </p:txEl>
                                          </p:spTgt>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10">
                                            <p:txEl>
                                              <p:pRg st="3" end="3"/>
                                            </p:txEl>
                                          </p:spTgt>
                                        </p:tgtEl>
                                        <p:attrNameLst>
                                          <p:attrName>style.visibility</p:attrName>
                                        </p:attrNameLst>
                                      </p:cBhvr>
                                      <p:to>
                                        <p:strVal val="visible"/>
                                      </p:to>
                                    </p:set>
                                    <p:animEffect transition="in" filter="fade">
                                      <p:cBhvr>
                                        <p:cTn id="40" dur="1000"/>
                                        <p:tgtEl>
                                          <p:spTgt spid="10">
                                            <p:txEl>
                                              <p:pRg st="3" end="3"/>
                                            </p:txEl>
                                          </p:spTgt>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10">
                                            <p:txEl>
                                              <p:pRg st="4" end="4"/>
                                            </p:txEl>
                                          </p:spTgt>
                                        </p:tgtEl>
                                        <p:attrNameLst>
                                          <p:attrName>style.visibility</p:attrName>
                                        </p:attrNameLst>
                                      </p:cBhvr>
                                      <p:to>
                                        <p:strVal val="visible"/>
                                      </p:to>
                                    </p:set>
                                    <p:animEffect transition="in" filter="fade">
                                      <p:cBhvr>
                                        <p:cTn id="44" dur="1000"/>
                                        <p:tgtEl>
                                          <p:spTgt spid="10">
                                            <p:txEl>
                                              <p:pRg st="4" end="4"/>
                                            </p:txEl>
                                          </p:spTgt>
                                        </p:tgtEl>
                                      </p:cBhvr>
                                    </p:animEffect>
                                  </p:childTnLst>
                                </p:cTn>
                              </p:par>
                            </p:childTnLst>
                          </p:cTn>
                        </p:par>
                        <p:par>
                          <p:cTn id="45" fill="hold">
                            <p:stCondLst>
                              <p:cond delay="5000"/>
                            </p:stCondLst>
                            <p:childTnLst>
                              <p:par>
                                <p:cTn id="46" presetID="53" presetClass="entr" presetSubtype="16" fill="hold" nodeType="after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nodeType="clickEffect">
                                  <p:stCondLst>
                                    <p:cond delay="0"/>
                                  </p:stCondLst>
                                  <p:childTnLst>
                                    <p:anim calcmode="lin" valueType="num">
                                      <p:cBhvr>
                                        <p:cTn id="54" dur="500"/>
                                        <p:tgtEl>
                                          <p:spTgt spid="2"/>
                                        </p:tgtEl>
                                        <p:attrNameLst>
                                          <p:attrName>ppt_w</p:attrName>
                                        </p:attrNameLst>
                                      </p:cBhvr>
                                      <p:tavLst>
                                        <p:tav tm="0">
                                          <p:val>
                                            <p:strVal val="ppt_w"/>
                                          </p:val>
                                        </p:tav>
                                        <p:tav tm="100000">
                                          <p:val>
                                            <p:fltVal val="0"/>
                                          </p:val>
                                        </p:tav>
                                      </p:tavLst>
                                    </p:anim>
                                    <p:anim calcmode="lin" valueType="num">
                                      <p:cBhvr>
                                        <p:cTn id="55" dur="500"/>
                                        <p:tgtEl>
                                          <p:spTgt spid="2"/>
                                        </p:tgtEl>
                                        <p:attrNameLst>
                                          <p:attrName>ppt_h</p:attrName>
                                        </p:attrNameLst>
                                      </p:cBhvr>
                                      <p:tavLst>
                                        <p:tav tm="0">
                                          <p:val>
                                            <p:strVal val="ppt_h"/>
                                          </p:val>
                                        </p:tav>
                                        <p:tav tm="100000">
                                          <p:val>
                                            <p:fltVal val="0"/>
                                          </p:val>
                                        </p:tav>
                                      </p:tavLst>
                                    </p:anim>
                                    <p:animEffect transition="out" filter="fade">
                                      <p:cBhvr>
                                        <p:cTn id="56" dur="500"/>
                                        <p:tgtEl>
                                          <p:spTgt spid="2"/>
                                        </p:tgtEl>
                                      </p:cBhvr>
                                    </p:animEffect>
                                    <p:set>
                                      <p:cBhvr>
                                        <p:cTn id="5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0"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679095" y="6858000"/>
            <a:ext cx="304419" cy="248575"/>
            <a:chOff x="7151039" y="2521258"/>
            <a:chExt cx="368347" cy="248575"/>
          </a:xfrm>
        </p:grpSpPr>
        <p:cxnSp>
          <p:nvCxnSpPr>
            <p:cNvPr id="13" name="Straight Connector 12"/>
            <p:cNvCxnSpPr/>
            <p:nvPr/>
          </p:nvCxnSpPr>
          <p:spPr>
            <a:xfrm>
              <a:off x="7341833" y="2521258"/>
              <a:ext cx="0" cy="248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151039" y="2645546"/>
              <a:ext cx="36834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8" name="TextBox 107"/>
          <p:cNvSpPr txBox="1"/>
          <p:nvPr/>
        </p:nvSpPr>
        <p:spPr>
          <a:xfrm>
            <a:off x="3241707" y="431503"/>
            <a:ext cx="5708615"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Under constant exploration.</a:t>
            </a:r>
            <a:endParaRPr lang="en-US" sz="2800" dirty="0">
              <a:solidFill>
                <a:srgbClr val="B92508"/>
              </a:solidFill>
              <a:latin typeface="Century Gothic" panose="020B0502020202020204" pitchFamily="34" charset="0"/>
            </a:endParaRPr>
          </a:p>
        </p:txBody>
      </p:sp>
      <p:cxnSp>
        <p:nvCxnSpPr>
          <p:cNvPr id="3" name="Straight Connector 2"/>
          <p:cNvCxnSpPr/>
          <p:nvPr/>
        </p:nvCxnSpPr>
        <p:spPr>
          <a:xfrm>
            <a:off x="4167641" y="2315145"/>
            <a:ext cx="0" cy="2628708"/>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4497982" y="2453708"/>
            <a:ext cx="5036956" cy="461665"/>
          </a:xfrm>
          <a:prstGeom prst="rect">
            <a:avLst/>
          </a:prstGeom>
          <a:noFill/>
        </p:spPr>
        <p:txBody>
          <a:bodyPr wrap="none" rtlCol="0">
            <a:spAutoFit/>
          </a:bodyPr>
          <a:lstStyle/>
          <a:p>
            <a:r>
              <a:rPr lang="en-US" sz="2400" dirty="0">
                <a:solidFill>
                  <a:srgbClr val="B92508"/>
                </a:solidFill>
                <a:latin typeface="Century Gothic" panose="020B0502020202020204" pitchFamily="34" charset="0"/>
              </a:rPr>
              <a:t>Probably overstates time counts.</a:t>
            </a:r>
            <a:endParaRPr lang="en-US" sz="2000" dirty="0">
              <a:solidFill>
                <a:srgbClr val="B92508"/>
              </a:solidFill>
              <a:latin typeface="Century Gothic" panose="020B0502020202020204" pitchFamily="34" charset="0"/>
            </a:endParaRPr>
          </a:p>
        </p:txBody>
      </p:sp>
      <p:sp>
        <p:nvSpPr>
          <p:cNvPr id="112" name="TextBox 111"/>
          <p:cNvSpPr txBox="1"/>
          <p:nvPr/>
        </p:nvSpPr>
        <p:spPr>
          <a:xfrm>
            <a:off x="4497982" y="3194464"/>
            <a:ext cx="5778132" cy="830997"/>
          </a:xfrm>
          <a:prstGeom prst="rect">
            <a:avLst/>
          </a:prstGeom>
          <a:noFill/>
        </p:spPr>
        <p:txBody>
          <a:bodyPr wrap="square" rtlCol="0">
            <a:spAutoFit/>
          </a:bodyPr>
          <a:lstStyle/>
          <a:p>
            <a:r>
              <a:rPr lang="en-US" sz="2400" dirty="0">
                <a:solidFill>
                  <a:srgbClr val="B92508"/>
                </a:solidFill>
                <a:latin typeface="Century Gothic" panose="020B0502020202020204" pitchFamily="34" charset="0"/>
              </a:rPr>
              <a:t>Partial tagging of mobile video.</a:t>
            </a:r>
          </a:p>
          <a:p>
            <a:r>
              <a:rPr lang="en-US" sz="2400" dirty="0">
                <a:solidFill>
                  <a:srgbClr val="B92508"/>
                </a:solidFill>
                <a:latin typeface="Century Gothic" panose="020B0502020202020204" pitchFamily="34" charset="0"/>
              </a:rPr>
              <a:t>No Smart TV measurement.</a:t>
            </a:r>
            <a:endParaRPr lang="en-US" sz="2000" dirty="0">
              <a:solidFill>
                <a:srgbClr val="B92508"/>
              </a:solidFill>
              <a:latin typeface="Century Gothic" panose="020B0502020202020204" pitchFamily="34" charset="0"/>
            </a:endParaRPr>
          </a:p>
        </p:txBody>
      </p:sp>
      <p:sp>
        <p:nvSpPr>
          <p:cNvPr id="114" name="TextBox 113"/>
          <p:cNvSpPr txBox="1"/>
          <p:nvPr/>
        </p:nvSpPr>
        <p:spPr>
          <a:xfrm>
            <a:off x="4497982" y="4331687"/>
            <a:ext cx="5918608" cy="830997"/>
          </a:xfrm>
          <a:prstGeom prst="rect">
            <a:avLst/>
          </a:prstGeom>
          <a:noFill/>
        </p:spPr>
        <p:txBody>
          <a:bodyPr wrap="none" rtlCol="0">
            <a:spAutoFit/>
          </a:bodyPr>
          <a:lstStyle/>
          <a:p>
            <a:r>
              <a:rPr lang="en-US" sz="2400" dirty="0">
                <a:solidFill>
                  <a:srgbClr val="B92508"/>
                </a:solidFill>
                <a:latin typeface="Century Gothic" panose="020B0502020202020204" pitchFamily="34" charset="0"/>
              </a:rPr>
              <a:t>Video Audience Measurement (VAM).</a:t>
            </a:r>
          </a:p>
          <a:p>
            <a:r>
              <a:rPr lang="en-US" sz="2400" dirty="0">
                <a:solidFill>
                  <a:srgbClr val="B92508"/>
                </a:solidFill>
                <a:latin typeface="Century Gothic" panose="020B0502020202020204" pitchFamily="34" charset="0"/>
              </a:rPr>
              <a:t>Ontario/Quebec Beta Spring 2019.</a:t>
            </a:r>
            <a:endParaRPr lang="en-US" sz="2000" dirty="0">
              <a:solidFill>
                <a:srgbClr val="B92508"/>
              </a:solidFill>
              <a:latin typeface="Century Gothic" panose="020B0502020202020204" pitchFamily="34" charset="0"/>
            </a:endParaRPr>
          </a:p>
        </p:txBody>
      </p:sp>
      <p:pic>
        <p:nvPicPr>
          <p:cNvPr id="7" name="Picture 6"/>
          <p:cNvPicPr>
            <a:picLocks noChangeAspect="1"/>
          </p:cNvPicPr>
          <p:nvPr/>
        </p:nvPicPr>
        <p:blipFill>
          <a:blip r:embed="rId3"/>
          <a:stretch>
            <a:fillRect/>
          </a:stretch>
        </p:blipFill>
        <p:spPr>
          <a:xfrm>
            <a:off x="2156484" y="2315145"/>
            <a:ext cx="1528976" cy="738791"/>
          </a:xfrm>
          <a:prstGeom prst="rect">
            <a:avLst/>
          </a:prstGeom>
        </p:spPr>
      </p:pic>
      <p:pic>
        <p:nvPicPr>
          <p:cNvPr id="9" name="Picture 8"/>
          <p:cNvPicPr>
            <a:picLocks noChangeAspect="1"/>
          </p:cNvPicPr>
          <p:nvPr/>
        </p:nvPicPr>
        <p:blipFill rotWithShape="1">
          <a:blip r:embed="rId4"/>
          <a:srcRect t="38982" b="38918"/>
          <a:stretch/>
        </p:blipFill>
        <p:spPr>
          <a:xfrm>
            <a:off x="1849544" y="3377202"/>
            <a:ext cx="2142857" cy="473552"/>
          </a:xfrm>
          <a:prstGeom prst="rect">
            <a:avLst/>
          </a:prstGeom>
        </p:spPr>
      </p:pic>
      <p:pic>
        <p:nvPicPr>
          <p:cNvPr id="10" name="Picture 9"/>
          <p:cNvPicPr>
            <a:picLocks noChangeAspect="1"/>
          </p:cNvPicPr>
          <p:nvPr/>
        </p:nvPicPr>
        <p:blipFill rotWithShape="1">
          <a:blip r:embed="rId5"/>
          <a:srcRect l="3640" t="14925" r="4352" b="14840"/>
          <a:stretch/>
        </p:blipFill>
        <p:spPr>
          <a:xfrm>
            <a:off x="1895177" y="4298798"/>
            <a:ext cx="2051591" cy="527442"/>
          </a:xfrm>
          <a:prstGeom prst="rect">
            <a:avLst/>
          </a:prstGeom>
        </p:spPr>
      </p:pic>
    </p:spTree>
    <p:extLst>
      <p:ext uri="{BB962C8B-B14F-4D97-AF65-F5344CB8AC3E}">
        <p14:creationId xmlns:p14="http://schemas.microsoft.com/office/powerpoint/2010/main" val="3716980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fade">
                                      <p:cBhvr>
                                        <p:cTn id="11" dur="10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2">
                                            <p:txEl>
                                              <p:pRg st="0" end="0"/>
                                            </p:txEl>
                                          </p:spTgt>
                                        </p:tgtEl>
                                        <p:attrNameLst>
                                          <p:attrName>style.visibility</p:attrName>
                                        </p:attrNameLst>
                                      </p:cBhvr>
                                      <p:to>
                                        <p:strVal val="visible"/>
                                      </p:to>
                                    </p:set>
                                    <p:animEffect transition="in" filter="fade">
                                      <p:cBhvr>
                                        <p:cTn id="20" dur="1000"/>
                                        <p:tgtEl>
                                          <p:spTgt spid="112">
                                            <p:txEl>
                                              <p:pRg st="0" end="0"/>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12">
                                            <p:txEl>
                                              <p:pRg st="1" end="1"/>
                                            </p:txEl>
                                          </p:spTgt>
                                        </p:tgtEl>
                                        <p:attrNameLst>
                                          <p:attrName>style.visibility</p:attrName>
                                        </p:attrNameLst>
                                      </p:cBhvr>
                                      <p:to>
                                        <p:strVal val="visible"/>
                                      </p:to>
                                    </p:set>
                                    <p:animEffect transition="in" filter="fade">
                                      <p:cBhvr>
                                        <p:cTn id="24" dur="1000"/>
                                        <p:tgtEl>
                                          <p:spTgt spid="1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14"/>
                                        </p:tgtEl>
                                        <p:attrNameLst>
                                          <p:attrName>style.visibility</p:attrName>
                                        </p:attrNameLst>
                                      </p:cBhvr>
                                      <p:to>
                                        <p:strVal val="visible"/>
                                      </p:to>
                                    </p:set>
                                    <p:animEffect transition="in" filter="fade">
                                      <p:cBhvr>
                                        <p:cTn id="33"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2" grpId="0" uiExpand="1" build="p"/>
      <p:bldP spid="11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1080070" y="431503"/>
            <a:ext cx="10031913"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Relying on two rough maps. ComScore and MTM.</a:t>
            </a:r>
            <a:endParaRPr lang="en-US" sz="2800" dirty="0">
              <a:solidFill>
                <a:srgbClr val="B92508"/>
              </a:solidFill>
              <a:latin typeface="Century Gothic" panose="020B0502020202020204" pitchFamily="34" charset="0"/>
            </a:endParaRPr>
          </a:p>
        </p:txBody>
      </p:sp>
      <p:cxnSp>
        <p:nvCxnSpPr>
          <p:cNvPr id="88" name="Straight Connector 87"/>
          <p:cNvCxnSpPr/>
          <p:nvPr/>
        </p:nvCxnSpPr>
        <p:spPr>
          <a:xfrm>
            <a:off x="7051454" y="1631569"/>
            <a:ext cx="0" cy="39584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228600" y="3398502"/>
            <a:ext cx="2498692" cy="400110"/>
          </a:xfrm>
          <a:prstGeom prst="rect">
            <a:avLst/>
          </a:prstGeom>
          <a:noFill/>
        </p:spPr>
        <p:txBody>
          <a:bodyPr wrap="square" rtlCol="0">
            <a:spAutoFit/>
          </a:bodyPr>
          <a:lstStyle/>
          <a:p>
            <a:pPr algn="r"/>
            <a:r>
              <a:rPr lang="en-US" sz="2000" dirty="0">
                <a:solidFill>
                  <a:srgbClr val="B92508"/>
                </a:solidFill>
                <a:latin typeface="Century Gothic" panose="020B0502020202020204" pitchFamily="34" charset="0"/>
              </a:rPr>
              <a:t>Total </a:t>
            </a:r>
            <a:r>
              <a:rPr lang="en-US" sz="2000" dirty="0" err="1">
                <a:solidFill>
                  <a:srgbClr val="B92508"/>
                </a:solidFill>
                <a:latin typeface="Century Gothic" panose="020B0502020202020204" pitchFamily="34" charset="0"/>
              </a:rPr>
              <a:t>PurePlay</a:t>
            </a:r>
            <a:endParaRPr lang="en-US" dirty="0">
              <a:solidFill>
                <a:srgbClr val="B92508"/>
              </a:solidFill>
              <a:latin typeface="Century Gothic" panose="020B0502020202020204" pitchFamily="34" charset="0"/>
            </a:endParaRPr>
          </a:p>
        </p:txBody>
      </p:sp>
      <p:sp>
        <p:nvSpPr>
          <p:cNvPr id="157" name="TextBox 156"/>
          <p:cNvSpPr txBox="1"/>
          <p:nvPr/>
        </p:nvSpPr>
        <p:spPr>
          <a:xfrm>
            <a:off x="749298" y="4230938"/>
            <a:ext cx="1977993" cy="400110"/>
          </a:xfrm>
          <a:prstGeom prst="rect">
            <a:avLst/>
          </a:prstGeom>
          <a:noFill/>
        </p:spPr>
        <p:txBody>
          <a:bodyPr wrap="square" rtlCol="0">
            <a:spAutoFit/>
          </a:bodyPr>
          <a:lstStyle/>
          <a:p>
            <a:pPr algn="r"/>
            <a:r>
              <a:rPr lang="en-US" sz="2000" dirty="0" err="1">
                <a:solidFill>
                  <a:srgbClr val="B92508"/>
                </a:solidFill>
                <a:latin typeface="Century Gothic" panose="020B0502020202020204" pitchFamily="34" charset="0"/>
              </a:rPr>
              <a:t>CoBranded</a:t>
            </a:r>
            <a:endParaRPr lang="en-US" dirty="0">
              <a:solidFill>
                <a:srgbClr val="B92508"/>
              </a:solidFill>
              <a:latin typeface="Century Gothic" panose="020B0502020202020204" pitchFamily="34" charset="0"/>
            </a:endParaRPr>
          </a:p>
        </p:txBody>
      </p:sp>
      <p:sp>
        <p:nvSpPr>
          <p:cNvPr id="158" name="TextBox 157"/>
          <p:cNvSpPr txBox="1"/>
          <p:nvPr/>
        </p:nvSpPr>
        <p:spPr>
          <a:xfrm>
            <a:off x="749299" y="5157980"/>
            <a:ext cx="1977991" cy="400110"/>
          </a:xfrm>
          <a:prstGeom prst="rect">
            <a:avLst/>
          </a:prstGeom>
          <a:noFill/>
        </p:spPr>
        <p:txBody>
          <a:bodyPr wrap="square" rtlCol="0">
            <a:spAutoFit/>
          </a:bodyPr>
          <a:lstStyle/>
          <a:p>
            <a:pPr algn="r"/>
            <a:r>
              <a:rPr lang="en-US" sz="2000" dirty="0">
                <a:solidFill>
                  <a:srgbClr val="B92508"/>
                </a:solidFill>
                <a:latin typeface="Century Gothic" panose="020B0502020202020204" pitchFamily="34" charset="0"/>
              </a:rPr>
              <a:t>NETFLIX </a:t>
            </a:r>
            <a:r>
              <a:rPr lang="en-US" sz="1600" dirty="0">
                <a:solidFill>
                  <a:srgbClr val="B92508"/>
                </a:solidFill>
                <a:latin typeface="Century Gothic" panose="020B0502020202020204" pitchFamily="34" charset="0"/>
              </a:rPr>
              <a:t>(in PP)</a:t>
            </a:r>
            <a:endParaRPr lang="en-US" dirty="0">
              <a:solidFill>
                <a:srgbClr val="B92508"/>
              </a:solidFill>
              <a:latin typeface="Century Gothic" panose="020B0502020202020204" pitchFamily="34" charset="0"/>
            </a:endParaRPr>
          </a:p>
        </p:txBody>
      </p:sp>
      <p:grpSp>
        <p:nvGrpSpPr>
          <p:cNvPr id="2" name="Group 1"/>
          <p:cNvGrpSpPr/>
          <p:nvPr/>
        </p:nvGrpSpPr>
        <p:grpSpPr>
          <a:xfrm>
            <a:off x="2956503" y="1185527"/>
            <a:ext cx="3816140" cy="4404517"/>
            <a:chOff x="2956503" y="1185527"/>
            <a:chExt cx="3816140" cy="4404517"/>
          </a:xfrm>
        </p:grpSpPr>
        <p:cxnSp>
          <p:nvCxnSpPr>
            <p:cNvPr id="87" name="Straight Connector 86"/>
            <p:cNvCxnSpPr/>
            <p:nvPr/>
          </p:nvCxnSpPr>
          <p:spPr>
            <a:xfrm>
              <a:off x="4859153" y="1645205"/>
              <a:ext cx="0" cy="3944839"/>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2956503" y="1631569"/>
              <a:ext cx="379430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3708360" y="1185527"/>
              <a:ext cx="2393604" cy="400110"/>
            </a:xfrm>
            <a:prstGeom prst="rect">
              <a:avLst/>
            </a:prstGeom>
            <a:noFill/>
          </p:spPr>
          <p:txBody>
            <a:bodyPr wrap="none" rtlCol="0">
              <a:spAutoFit/>
            </a:bodyPr>
            <a:lstStyle/>
            <a:p>
              <a:pPr algn="ctr"/>
              <a:r>
                <a:rPr lang="en-US" sz="2000" dirty="0">
                  <a:solidFill>
                    <a:srgbClr val="B92508"/>
                  </a:solidFill>
                  <a:latin typeface="Century Gothic" panose="020B0502020202020204" pitchFamily="34" charset="0"/>
                </a:rPr>
                <a:t>Adult 18+, Weekly</a:t>
              </a:r>
              <a:endParaRPr lang="en-US" dirty="0">
                <a:solidFill>
                  <a:srgbClr val="B92508"/>
                </a:solidFill>
                <a:latin typeface="Century Gothic" panose="020B0502020202020204" pitchFamily="34" charset="0"/>
              </a:endParaRPr>
            </a:p>
          </p:txBody>
        </p:sp>
        <p:sp>
          <p:nvSpPr>
            <p:cNvPr id="147" name="TextBox 146"/>
            <p:cNvSpPr txBox="1"/>
            <p:nvPr/>
          </p:nvSpPr>
          <p:spPr>
            <a:xfrm>
              <a:off x="3446133" y="1645528"/>
              <a:ext cx="922047" cy="369332"/>
            </a:xfrm>
            <a:prstGeom prst="rect">
              <a:avLst/>
            </a:prstGeom>
            <a:noFill/>
          </p:spPr>
          <p:txBody>
            <a:bodyPr wrap="none" rtlCol="0">
              <a:spAutoFit/>
            </a:bodyPr>
            <a:lstStyle/>
            <a:p>
              <a:pPr algn="ctr"/>
              <a:r>
                <a:rPr lang="en-US" dirty="0">
                  <a:solidFill>
                    <a:srgbClr val="B92508"/>
                  </a:solidFill>
                  <a:latin typeface="Century Gothic" panose="020B0502020202020204" pitchFamily="34" charset="0"/>
                </a:rPr>
                <a:t>Reach</a:t>
              </a:r>
              <a:endParaRPr lang="en-US" sz="1600" dirty="0">
                <a:solidFill>
                  <a:srgbClr val="B92508"/>
                </a:solidFill>
                <a:latin typeface="Century Gothic" panose="020B0502020202020204" pitchFamily="34" charset="0"/>
              </a:endParaRPr>
            </a:p>
          </p:txBody>
        </p:sp>
        <p:sp>
          <p:nvSpPr>
            <p:cNvPr id="149" name="TextBox 148"/>
            <p:cNvSpPr txBox="1"/>
            <p:nvPr/>
          </p:nvSpPr>
          <p:spPr>
            <a:xfrm>
              <a:off x="4843910" y="1645528"/>
              <a:ext cx="1928733" cy="369332"/>
            </a:xfrm>
            <a:prstGeom prst="rect">
              <a:avLst/>
            </a:prstGeom>
            <a:noFill/>
          </p:spPr>
          <p:txBody>
            <a:bodyPr wrap="none" rtlCol="0">
              <a:spAutoFit/>
            </a:bodyPr>
            <a:lstStyle/>
            <a:p>
              <a:pPr algn="ctr"/>
              <a:r>
                <a:rPr lang="en-US" dirty="0">
                  <a:solidFill>
                    <a:srgbClr val="B92508"/>
                  </a:solidFill>
                  <a:latin typeface="Century Gothic" panose="020B0502020202020204" pitchFamily="34" charset="0"/>
                </a:rPr>
                <a:t>Minutes/Capita</a:t>
              </a:r>
              <a:endParaRPr lang="en-US" sz="1600" dirty="0">
                <a:solidFill>
                  <a:srgbClr val="B92508"/>
                </a:solidFill>
                <a:latin typeface="Century Gothic" panose="020B0502020202020204" pitchFamily="34" charset="0"/>
              </a:endParaRPr>
            </a:p>
          </p:txBody>
        </p:sp>
        <p:sp>
          <p:nvSpPr>
            <p:cNvPr id="187" name="TextBox 186"/>
            <p:cNvSpPr txBox="1"/>
            <p:nvPr/>
          </p:nvSpPr>
          <p:spPr>
            <a:xfrm>
              <a:off x="3670553" y="1952265"/>
              <a:ext cx="473206" cy="276999"/>
            </a:xfrm>
            <a:prstGeom prst="rect">
              <a:avLst/>
            </a:prstGeom>
            <a:noFill/>
          </p:spPr>
          <p:txBody>
            <a:bodyPr wrap="none" rtlCol="0">
              <a:spAutoFit/>
            </a:bodyPr>
            <a:lstStyle/>
            <a:p>
              <a:pPr algn="ctr"/>
              <a:r>
                <a:rPr lang="en-US" sz="1200" dirty="0">
                  <a:solidFill>
                    <a:srgbClr val="B92508"/>
                  </a:solidFill>
                  <a:latin typeface="Century Gothic" panose="020B0502020202020204" pitchFamily="34" charset="0"/>
                </a:rPr>
                <a:t>50%</a:t>
              </a:r>
              <a:endParaRPr lang="en-US" sz="1100" dirty="0">
                <a:solidFill>
                  <a:srgbClr val="B92508"/>
                </a:solidFill>
                <a:latin typeface="Century Gothic" panose="020B0502020202020204" pitchFamily="34" charset="0"/>
              </a:endParaRPr>
            </a:p>
          </p:txBody>
        </p:sp>
        <p:sp>
          <p:nvSpPr>
            <p:cNvPr id="193" name="TextBox 192"/>
            <p:cNvSpPr txBox="1"/>
            <p:nvPr/>
          </p:nvSpPr>
          <p:spPr>
            <a:xfrm>
              <a:off x="5588504" y="1952265"/>
              <a:ext cx="439544" cy="276999"/>
            </a:xfrm>
            <a:prstGeom prst="rect">
              <a:avLst/>
            </a:prstGeom>
            <a:noFill/>
          </p:spPr>
          <p:txBody>
            <a:bodyPr wrap="none" rtlCol="0">
              <a:spAutoFit/>
            </a:bodyPr>
            <a:lstStyle/>
            <a:p>
              <a:pPr algn="ctr"/>
              <a:r>
                <a:rPr lang="en-US" sz="1200" dirty="0">
                  <a:solidFill>
                    <a:srgbClr val="B92508"/>
                  </a:solidFill>
                  <a:latin typeface="Century Gothic" panose="020B0502020202020204" pitchFamily="34" charset="0"/>
                </a:rPr>
                <a:t>500</a:t>
              </a:r>
              <a:endParaRPr lang="en-US" sz="1100" dirty="0">
                <a:solidFill>
                  <a:srgbClr val="B92508"/>
                </a:solidFill>
                <a:latin typeface="Century Gothic" panose="020B0502020202020204" pitchFamily="34" charset="0"/>
              </a:endParaRPr>
            </a:p>
          </p:txBody>
        </p:sp>
      </p:grpSp>
      <p:grpSp>
        <p:nvGrpSpPr>
          <p:cNvPr id="3" name="Group 2"/>
          <p:cNvGrpSpPr/>
          <p:nvPr/>
        </p:nvGrpSpPr>
        <p:grpSpPr>
          <a:xfrm>
            <a:off x="7495110" y="1185527"/>
            <a:ext cx="3812752" cy="4404517"/>
            <a:chOff x="7495110" y="1185527"/>
            <a:chExt cx="3812752" cy="4404517"/>
          </a:xfrm>
        </p:grpSpPr>
        <p:cxnSp>
          <p:nvCxnSpPr>
            <p:cNvPr id="89" name="Straight Connector 88"/>
            <p:cNvCxnSpPr/>
            <p:nvPr/>
          </p:nvCxnSpPr>
          <p:spPr>
            <a:xfrm>
              <a:off x="9383454" y="1631569"/>
              <a:ext cx="0" cy="3958475"/>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7495110" y="1631569"/>
              <a:ext cx="3794308" cy="0"/>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7976667" y="1185527"/>
              <a:ext cx="2608407" cy="400110"/>
            </a:xfrm>
            <a:prstGeom prst="rect">
              <a:avLst/>
            </a:prstGeom>
            <a:noFill/>
          </p:spPr>
          <p:txBody>
            <a:bodyPr wrap="none" rtlCol="0">
              <a:spAutoFit/>
            </a:bodyPr>
            <a:lstStyle/>
            <a:p>
              <a:pPr algn="ctr"/>
              <a:r>
                <a:rPr lang="en-US" sz="2000" dirty="0">
                  <a:solidFill>
                    <a:srgbClr val="0070C0"/>
                  </a:solidFill>
                  <a:latin typeface="Century Gothic" panose="020B0502020202020204" pitchFamily="34" charset="0"/>
                </a:rPr>
                <a:t>Adult 18-34, Weekly</a:t>
              </a:r>
              <a:endParaRPr lang="en-US" dirty="0">
                <a:solidFill>
                  <a:srgbClr val="0070C0"/>
                </a:solidFill>
                <a:latin typeface="Century Gothic" panose="020B0502020202020204" pitchFamily="34" charset="0"/>
              </a:endParaRPr>
            </a:p>
          </p:txBody>
        </p:sp>
        <p:sp>
          <p:nvSpPr>
            <p:cNvPr id="150" name="TextBox 149"/>
            <p:cNvSpPr txBox="1"/>
            <p:nvPr/>
          </p:nvSpPr>
          <p:spPr>
            <a:xfrm>
              <a:off x="7994052" y="1645523"/>
              <a:ext cx="922047" cy="369332"/>
            </a:xfrm>
            <a:prstGeom prst="rect">
              <a:avLst/>
            </a:prstGeom>
            <a:noFill/>
          </p:spPr>
          <p:txBody>
            <a:bodyPr wrap="none" rtlCol="0">
              <a:spAutoFit/>
            </a:bodyPr>
            <a:lstStyle/>
            <a:p>
              <a:pPr algn="ctr"/>
              <a:r>
                <a:rPr lang="en-US" dirty="0">
                  <a:solidFill>
                    <a:srgbClr val="0070C0"/>
                  </a:solidFill>
                  <a:latin typeface="Century Gothic" panose="020B0502020202020204" pitchFamily="34" charset="0"/>
                </a:rPr>
                <a:t>Reach</a:t>
              </a:r>
              <a:endParaRPr lang="en-US" sz="1600" dirty="0">
                <a:solidFill>
                  <a:srgbClr val="0070C0"/>
                </a:solidFill>
                <a:latin typeface="Century Gothic" panose="020B0502020202020204" pitchFamily="34" charset="0"/>
              </a:endParaRPr>
            </a:p>
          </p:txBody>
        </p:sp>
        <p:sp>
          <p:nvSpPr>
            <p:cNvPr id="151" name="TextBox 150"/>
            <p:cNvSpPr txBox="1"/>
            <p:nvPr/>
          </p:nvSpPr>
          <p:spPr>
            <a:xfrm>
              <a:off x="9379129" y="1645523"/>
              <a:ext cx="1928733" cy="369332"/>
            </a:xfrm>
            <a:prstGeom prst="rect">
              <a:avLst/>
            </a:prstGeom>
            <a:noFill/>
          </p:spPr>
          <p:txBody>
            <a:bodyPr wrap="none" rtlCol="0">
              <a:spAutoFit/>
            </a:bodyPr>
            <a:lstStyle/>
            <a:p>
              <a:pPr algn="ctr"/>
              <a:r>
                <a:rPr lang="en-US" dirty="0">
                  <a:solidFill>
                    <a:srgbClr val="0070C0"/>
                  </a:solidFill>
                  <a:latin typeface="Century Gothic" panose="020B0502020202020204" pitchFamily="34" charset="0"/>
                </a:rPr>
                <a:t>Minutes/Capita</a:t>
              </a:r>
              <a:endParaRPr lang="en-US" sz="1600" dirty="0">
                <a:solidFill>
                  <a:srgbClr val="0070C0"/>
                </a:solidFill>
                <a:latin typeface="Century Gothic" panose="020B0502020202020204" pitchFamily="34" charset="0"/>
              </a:endParaRPr>
            </a:p>
          </p:txBody>
        </p:sp>
        <p:sp>
          <p:nvSpPr>
            <p:cNvPr id="192" name="TextBox 191"/>
            <p:cNvSpPr txBox="1"/>
            <p:nvPr/>
          </p:nvSpPr>
          <p:spPr>
            <a:xfrm>
              <a:off x="8218472" y="1952260"/>
              <a:ext cx="473206"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50%</a:t>
              </a:r>
              <a:endParaRPr lang="en-US" sz="1100" dirty="0">
                <a:solidFill>
                  <a:srgbClr val="0070C0"/>
                </a:solidFill>
                <a:latin typeface="Century Gothic" panose="020B0502020202020204" pitchFamily="34" charset="0"/>
              </a:endParaRPr>
            </a:p>
          </p:txBody>
        </p:sp>
        <p:sp>
          <p:nvSpPr>
            <p:cNvPr id="194" name="TextBox 193"/>
            <p:cNvSpPr txBox="1"/>
            <p:nvPr/>
          </p:nvSpPr>
          <p:spPr>
            <a:xfrm>
              <a:off x="10123723" y="1952260"/>
              <a:ext cx="43954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500</a:t>
              </a:r>
              <a:endParaRPr lang="en-US" sz="1100" dirty="0">
                <a:solidFill>
                  <a:srgbClr val="0070C0"/>
                </a:solidFill>
                <a:latin typeface="Century Gothic" panose="020B0502020202020204" pitchFamily="34" charset="0"/>
              </a:endParaRPr>
            </a:p>
          </p:txBody>
        </p:sp>
      </p:grpSp>
      <p:grpSp>
        <p:nvGrpSpPr>
          <p:cNvPr id="432" name="Group 431"/>
          <p:cNvGrpSpPr/>
          <p:nvPr/>
        </p:nvGrpSpPr>
        <p:grpSpPr>
          <a:xfrm>
            <a:off x="7056124" y="2600982"/>
            <a:ext cx="2324078" cy="325164"/>
            <a:chOff x="7119624" y="3176003"/>
            <a:chExt cx="2324078" cy="325164"/>
          </a:xfrm>
        </p:grpSpPr>
        <p:sp>
          <p:nvSpPr>
            <p:cNvPr id="195" name="Rectangle 194"/>
            <p:cNvSpPr/>
            <p:nvPr/>
          </p:nvSpPr>
          <p:spPr>
            <a:xfrm>
              <a:off x="7590497" y="3176003"/>
              <a:ext cx="1853205" cy="32516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extBox 251"/>
            <p:cNvSpPr txBox="1"/>
            <p:nvPr/>
          </p:nvSpPr>
          <p:spPr>
            <a:xfrm>
              <a:off x="7119624" y="3201492"/>
              <a:ext cx="473207"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97%</a:t>
              </a:r>
              <a:endParaRPr lang="en-US" sz="1100" dirty="0">
                <a:solidFill>
                  <a:srgbClr val="0070C0"/>
                </a:solidFill>
                <a:latin typeface="Century Gothic" panose="020B0502020202020204" pitchFamily="34" charset="0"/>
              </a:endParaRPr>
            </a:p>
          </p:txBody>
        </p:sp>
      </p:grpSp>
      <p:grpSp>
        <p:nvGrpSpPr>
          <p:cNvPr id="440" name="Group 439"/>
          <p:cNvGrpSpPr/>
          <p:nvPr/>
        </p:nvGrpSpPr>
        <p:grpSpPr>
          <a:xfrm>
            <a:off x="9415204" y="2625065"/>
            <a:ext cx="2668080" cy="276999"/>
            <a:chOff x="9478704" y="3201492"/>
            <a:chExt cx="2668080" cy="276999"/>
          </a:xfrm>
        </p:grpSpPr>
        <p:sp>
          <p:nvSpPr>
            <p:cNvPr id="196" name="Rectangle 195"/>
            <p:cNvSpPr/>
            <p:nvPr/>
          </p:nvSpPr>
          <p:spPr>
            <a:xfrm>
              <a:off x="9478704" y="3252788"/>
              <a:ext cx="2179896" cy="17159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extBox 252"/>
            <p:cNvSpPr txBox="1"/>
            <p:nvPr/>
          </p:nvSpPr>
          <p:spPr>
            <a:xfrm>
              <a:off x="11579000" y="3201492"/>
              <a:ext cx="56778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1,302</a:t>
              </a:r>
              <a:endParaRPr lang="en-US" sz="1100" dirty="0">
                <a:solidFill>
                  <a:srgbClr val="0070C0"/>
                </a:solidFill>
                <a:latin typeface="Century Gothic" panose="020B0502020202020204" pitchFamily="34" charset="0"/>
              </a:endParaRPr>
            </a:p>
          </p:txBody>
        </p:sp>
      </p:grpSp>
      <p:sp>
        <p:nvSpPr>
          <p:cNvPr id="153" name="TextBox 152"/>
          <p:cNvSpPr txBox="1"/>
          <p:nvPr/>
        </p:nvSpPr>
        <p:spPr>
          <a:xfrm>
            <a:off x="228600" y="2563509"/>
            <a:ext cx="2498694" cy="400110"/>
          </a:xfrm>
          <a:prstGeom prst="rect">
            <a:avLst/>
          </a:prstGeom>
          <a:noFill/>
        </p:spPr>
        <p:txBody>
          <a:bodyPr wrap="square" rtlCol="0">
            <a:spAutoFit/>
          </a:bodyPr>
          <a:lstStyle/>
          <a:p>
            <a:pPr algn="r"/>
            <a:r>
              <a:rPr lang="en-US" sz="2000" dirty="0">
                <a:solidFill>
                  <a:srgbClr val="B92508"/>
                </a:solidFill>
                <a:latin typeface="Century Gothic" panose="020B0502020202020204" pitchFamily="34" charset="0"/>
              </a:rPr>
              <a:t>Total Online Video</a:t>
            </a:r>
            <a:endParaRPr lang="en-US" dirty="0">
              <a:solidFill>
                <a:srgbClr val="B92508"/>
              </a:solidFill>
              <a:latin typeface="Century Gothic" panose="020B0502020202020204" pitchFamily="34" charset="0"/>
            </a:endParaRPr>
          </a:p>
        </p:txBody>
      </p:sp>
      <p:grpSp>
        <p:nvGrpSpPr>
          <p:cNvPr id="428" name="Group 427"/>
          <p:cNvGrpSpPr/>
          <p:nvPr/>
        </p:nvGrpSpPr>
        <p:grpSpPr>
          <a:xfrm>
            <a:off x="2765933" y="2600982"/>
            <a:ext cx="2077790" cy="325164"/>
            <a:chOff x="3159633" y="3176003"/>
            <a:chExt cx="2077790" cy="325164"/>
          </a:xfrm>
        </p:grpSpPr>
        <p:sp>
          <p:nvSpPr>
            <p:cNvPr id="161" name="Rectangle 160"/>
            <p:cNvSpPr/>
            <p:nvPr/>
          </p:nvSpPr>
          <p:spPr>
            <a:xfrm>
              <a:off x="3632840" y="3176003"/>
              <a:ext cx="1604583" cy="3251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p:cNvSpPr txBox="1"/>
            <p:nvPr/>
          </p:nvSpPr>
          <p:spPr>
            <a:xfrm>
              <a:off x="3159633" y="3200086"/>
              <a:ext cx="473207"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85%</a:t>
              </a:r>
              <a:endParaRPr lang="en-US" sz="1100" dirty="0">
                <a:solidFill>
                  <a:srgbClr val="C00000"/>
                </a:solidFill>
                <a:latin typeface="Century Gothic" panose="020B0502020202020204" pitchFamily="34" charset="0"/>
              </a:endParaRPr>
            </a:p>
          </p:txBody>
        </p:sp>
      </p:grpSp>
      <p:grpSp>
        <p:nvGrpSpPr>
          <p:cNvPr id="436" name="Group 435"/>
          <p:cNvGrpSpPr/>
          <p:nvPr/>
        </p:nvGrpSpPr>
        <p:grpSpPr>
          <a:xfrm>
            <a:off x="4878724" y="2625065"/>
            <a:ext cx="1892874" cy="276999"/>
            <a:chOff x="5272424" y="3200086"/>
            <a:chExt cx="1892874" cy="276999"/>
          </a:xfrm>
        </p:grpSpPr>
        <p:sp>
          <p:nvSpPr>
            <p:cNvPr id="162" name="Rectangle 161"/>
            <p:cNvSpPr/>
            <p:nvPr/>
          </p:nvSpPr>
          <p:spPr>
            <a:xfrm>
              <a:off x="5272424" y="3252788"/>
              <a:ext cx="1475439" cy="1715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extBox 256"/>
            <p:cNvSpPr txBox="1"/>
            <p:nvPr/>
          </p:nvSpPr>
          <p:spPr>
            <a:xfrm>
              <a:off x="6725754" y="3200086"/>
              <a:ext cx="439544"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777</a:t>
              </a:r>
              <a:endParaRPr lang="en-US" sz="1100" dirty="0">
                <a:solidFill>
                  <a:srgbClr val="C00000"/>
                </a:solidFill>
                <a:latin typeface="Century Gothic" panose="020B0502020202020204" pitchFamily="34" charset="0"/>
              </a:endParaRPr>
            </a:p>
          </p:txBody>
        </p:sp>
      </p:grpSp>
      <p:grpSp>
        <p:nvGrpSpPr>
          <p:cNvPr id="429" name="Group 428"/>
          <p:cNvGrpSpPr/>
          <p:nvPr/>
        </p:nvGrpSpPr>
        <p:grpSpPr>
          <a:xfrm>
            <a:off x="2998106" y="3450383"/>
            <a:ext cx="1845617" cy="325164"/>
            <a:chOff x="3391806" y="4016440"/>
            <a:chExt cx="1845617" cy="325164"/>
          </a:xfrm>
        </p:grpSpPr>
        <p:sp>
          <p:nvSpPr>
            <p:cNvPr id="258" name="Rectangle 257"/>
            <p:cNvSpPr/>
            <p:nvPr/>
          </p:nvSpPr>
          <p:spPr>
            <a:xfrm>
              <a:off x="3919479" y="4016440"/>
              <a:ext cx="1317944" cy="3251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extBox 271"/>
            <p:cNvSpPr txBox="1"/>
            <p:nvPr/>
          </p:nvSpPr>
          <p:spPr>
            <a:xfrm>
              <a:off x="3391806" y="4040523"/>
              <a:ext cx="473207"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70%</a:t>
              </a:r>
              <a:endParaRPr lang="en-US" sz="1100" dirty="0">
                <a:solidFill>
                  <a:srgbClr val="C00000"/>
                </a:solidFill>
                <a:latin typeface="Century Gothic" panose="020B0502020202020204" pitchFamily="34" charset="0"/>
              </a:endParaRPr>
            </a:p>
          </p:txBody>
        </p:sp>
      </p:grpSp>
      <p:grpSp>
        <p:nvGrpSpPr>
          <p:cNvPr id="437" name="Group 436"/>
          <p:cNvGrpSpPr/>
          <p:nvPr/>
        </p:nvGrpSpPr>
        <p:grpSpPr>
          <a:xfrm>
            <a:off x="4878724" y="3474466"/>
            <a:ext cx="1622759" cy="276999"/>
            <a:chOff x="5272424" y="4040523"/>
            <a:chExt cx="1622759" cy="276999"/>
          </a:xfrm>
        </p:grpSpPr>
        <p:sp>
          <p:nvSpPr>
            <p:cNvPr id="259" name="Rectangle 258"/>
            <p:cNvSpPr/>
            <p:nvPr/>
          </p:nvSpPr>
          <p:spPr>
            <a:xfrm>
              <a:off x="5272424" y="4093225"/>
              <a:ext cx="1164763" cy="1715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TextBox 272"/>
            <p:cNvSpPr txBox="1"/>
            <p:nvPr/>
          </p:nvSpPr>
          <p:spPr>
            <a:xfrm>
              <a:off x="6455639" y="4040523"/>
              <a:ext cx="439544"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619</a:t>
              </a:r>
              <a:endParaRPr lang="en-US" sz="1100" dirty="0">
                <a:solidFill>
                  <a:srgbClr val="C00000"/>
                </a:solidFill>
                <a:latin typeface="Century Gothic" panose="020B0502020202020204" pitchFamily="34" charset="0"/>
              </a:endParaRPr>
            </a:p>
          </p:txBody>
        </p:sp>
      </p:grpSp>
      <p:grpSp>
        <p:nvGrpSpPr>
          <p:cNvPr id="433" name="Group 432"/>
          <p:cNvGrpSpPr/>
          <p:nvPr/>
        </p:nvGrpSpPr>
        <p:grpSpPr>
          <a:xfrm>
            <a:off x="7193816" y="3450383"/>
            <a:ext cx="2186387" cy="325164"/>
            <a:chOff x="7257316" y="4016440"/>
            <a:chExt cx="2186387" cy="325164"/>
          </a:xfrm>
        </p:grpSpPr>
        <p:sp>
          <p:nvSpPr>
            <p:cNvPr id="260" name="Rectangle 259"/>
            <p:cNvSpPr/>
            <p:nvPr/>
          </p:nvSpPr>
          <p:spPr>
            <a:xfrm>
              <a:off x="7745581" y="4016440"/>
              <a:ext cx="1698122" cy="32516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extBox 273"/>
            <p:cNvSpPr txBox="1"/>
            <p:nvPr/>
          </p:nvSpPr>
          <p:spPr>
            <a:xfrm>
              <a:off x="7257316" y="4040523"/>
              <a:ext cx="473207"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90%</a:t>
              </a:r>
              <a:endParaRPr lang="en-US" sz="1100" dirty="0">
                <a:solidFill>
                  <a:srgbClr val="0070C0"/>
                </a:solidFill>
                <a:latin typeface="Century Gothic" panose="020B0502020202020204" pitchFamily="34" charset="0"/>
              </a:endParaRPr>
            </a:p>
          </p:txBody>
        </p:sp>
      </p:grpSp>
      <p:grpSp>
        <p:nvGrpSpPr>
          <p:cNvPr id="441" name="Group 440"/>
          <p:cNvGrpSpPr/>
          <p:nvPr/>
        </p:nvGrpSpPr>
        <p:grpSpPr>
          <a:xfrm>
            <a:off x="9415203" y="3474466"/>
            <a:ext cx="2566960" cy="276999"/>
            <a:chOff x="9478703" y="4040523"/>
            <a:chExt cx="2566960" cy="276999"/>
          </a:xfrm>
        </p:grpSpPr>
        <p:sp>
          <p:nvSpPr>
            <p:cNvPr id="261" name="Rectangle 260"/>
            <p:cNvSpPr/>
            <p:nvPr/>
          </p:nvSpPr>
          <p:spPr>
            <a:xfrm>
              <a:off x="9478703" y="4093225"/>
              <a:ext cx="1936057" cy="17159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extBox 274"/>
            <p:cNvSpPr txBox="1"/>
            <p:nvPr/>
          </p:nvSpPr>
          <p:spPr>
            <a:xfrm>
              <a:off x="11477879" y="4040523"/>
              <a:ext cx="56778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1,039</a:t>
              </a:r>
              <a:endParaRPr lang="en-US" sz="1100" dirty="0">
                <a:solidFill>
                  <a:srgbClr val="0070C0"/>
                </a:solidFill>
                <a:latin typeface="Century Gothic" panose="020B0502020202020204" pitchFamily="34" charset="0"/>
              </a:endParaRPr>
            </a:p>
          </p:txBody>
        </p:sp>
      </p:grpSp>
      <p:grpSp>
        <p:nvGrpSpPr>
          <p:cNvPr id="434" name="Group 433"/>
          <p:cNvGrpSpPr/>
          <p:nvPr/>
        </p:nvGrpSpPr>
        <p:grpSpPr>
          <a:xfrm>
            <a:off x="7584110" y="5206858"/>
            <a:ext cx="1796093" cy="325164"/>
            <a:chOff x="7647610" y="4856877"/>
            <a:chExt cx="1796093" cy="325164"/>
          </a:xfrm>
        </p:grpSpPr>
        <p:sp>
          <p:nvSpPr>
            <p:cNvPr id="264" name="Rectangle 263"/>
            <p:cNvSpPr/>
            <p:nvPr/>
          </p:nvSpPr>
          <p:spPr>
            <a:xfrm>
              <a:off x="8096900" y="4856877"/>
              <a:ext cx="1346803" cy="32516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extBox 275"/>
            <p:cNvSpPr txBox="1"/>
            <p:nvPr/>
          </p:nvSpPr>
          <p:spPr>
            <a:xfrm>
              <a:off x="7647610" y="4880960"/>
              <a:ext cx="473207"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72%</a:t>
              </a:r>
              <a:endParaRPr lang="en-US" sz="1100" dirty="0">
                <a:solidFill>
                  <a:srgbClr val="0070C0"/>
                </a:solidFill>
                <a:latin typeface="Century Gothic" panose="020B0502020202020204" pitchFamily="34" charset="0"/>
              </a:endParaRPr>
            </a:p>
          </p:txBody>
        </p:sp>
      </p:grpSp>
      <p:grpSp>
        <p:nvGrpSpPr>
          <p:cNvPr id="442" name="Group 441"/>
          <p:cNvGrpSpPr/>
          <p:nvPr/>
        </p:nvGrpSpPr>
        <p:grpSpPr>
          <a:xfrm>
            <a:off x="9415203" y="5230941"/>
            <a:ext cx="1365548" cy="276999"/>
            <a:chOff x="9478703" y="4880960"/>
            <a:chExt cx="1365548" cy="276999"/>
          </a:xfrm>
        </p:grpSpPr>
        <p:sp>
          <p:nvSpPr>
            <p:cNvPr id="265" name="Rectangle 264"/>
            <p:cNvSpPr/>
            <p:nvPr/>
          </p:nvSpPr>
          <p:spPr>
            <a:xfrm>
              <a:off x="9478703" y="4933662"/>
              <a:ext cx="921561" cy="17159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p:cNvSpPr txBox="1"/>
            <p:nvPr/>
          </p:nvSpPr>
          <p:spPr>
            <a:xfrm>
              <a:off x="10404707" y="4880960"/>
              <a:ext cx="43954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500</a:t>
              </a:r>
              <a:endParaRPr lang="en-US" sz="1100" dirty="0">
                <a:solidFill>
                  <a:srgbClr val="0070C0"/>
                </a:solidFill>
                <a:latin typeface="Century Gothic" panose="020B0502020202020204" pitchFamily="34" charset="0"/>
              </a:endParaRPr>
            </a:p>
          </p:txBody>
        </p:sp>
      </p:grpSp>
      <p:grpSp>
        <p:nvGrpSpPr>
          <p:cNvPr id="435" name="Group 434"/>
          <p:cNvGrpSpPr/>
          <p:nvPr/>
        </p:nvGrpSpPr>
        <p:grpSpPr>
          <a:xfrm>
            <a:off x="7934011" y="4276813"/>
            <a:ext cx="1446191" cy="325164"/>
            <a:chOff x="7997511" y="5697314"/>
            <a:chExt cx="1446191" cy="325164"/>
          </a:xfrm>
        </p:grpSpPr>
        <p:sp>
          <p:nvSpPr>
            <p:cNvPr id="268" name="Rectangle 267"/>
            <p:cNvSpPr/>
            <p:nvPr/>
          </p:nvSpPr>
          <p:spPr>
            <a:xfrm>
              <a:off x="8493645" y="5697314"/>
              <a:ext cx="950057" cy="32516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extBox 277"/>
            <p:cNvSpPr txBox="1"/>
            <p:nvPr/>
          </p:nvSpPr>
          <p:spPr>
            <a:xfrm>
              <a:off x="7997511" y="5721397"/>
              <a:ext cx="473207"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50%</a:t>
              </a:r>
              <a:endParaRPr lang="en-US" sz="1100" dirty="0">
                <a:solidFill>
                  <a:srgbClr val="0070C0"/>
                </a:solidFill>
                <a:latin typeface="Century Gothic" panose="020B0502020202020204" pitchFamily="34" charset="0"/>
              </a:endParaRPr>
            </a:p>
          </p:txBody>
        </p:sp>
      </p:grpSp>
      <p:grpSp>
        <p:nvGrpSpPr>
          <p:cNvPr id="443" name="Group 442"/>
          <p:cNvGrpSpPr/>
          <p:nvPr/>
        </p:nvGrpSpPr>
        <p:grpSpPr>
          <a:xfrm>
            <a:off x="9415203" y="4300896"/>
            <a:ext cx="944891" cy="276999"/>
            <a:chOff x="9478703" y="5721397"/>
            <a:chExt cx="944891" cy="276999"/>
          </a:xfrm>
        </p:grpSpPr>
        <p:sp>
          <p:nvSpPr>
            <p:cNvPr id="269" name="Rectangle 268"/>
            <p:cNvSpPr/>
            <p:nvPr/>
          </p:nvSpPr>
          <p:spPr>
            <a:xfrm>
              <a:off x="9478703" y="5774099"/>
              <a:ext cx="502093" cy="17159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p:cNvSpPr txBox="1"/>
            <p:nvPr/>
          </p:nvSpPr>
          <p:spPr>
            <a:xfrm>
              <a:off x="9984050" y="5721397"/>
              <a:ext cx="43954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263</a:t>
              </a:r>
              <a:endParaRPr lang="en-US" sz="1100" dirty="0">
                <a:solidFill>
                  <a:srgbClr val="0070C0"/>
                </a:solidFill>
                <a:latin typeface="Century Gothic" panose="020B0502020202020204" pitchFamily="34" charset="0"/>
              </a:endParaRPr>
            </a:p>
          </p:txBody>
        </p:sp>
      </p:grpSp>
      <p:grpSp>
        <p:nvGrpSpPr>
          <p:cNvPr id="430" name="Group 429"/>
          <p:cNvGrpSpPr/>
          <p:nvPr/>
        </p:nvGrpSpPr>
        <p:grpSpPr>
          <a:xfrm>
            <a:off x="3480015" y="5206858"/>
            <a:ext cx="1363707" cy="325164"/>
            <a:chOff x="3873715" y="4856877"/>
            <a:chExt cx="1363707" cy="325164"/>
          </a:xfrm>
        </p:grpSpPr>
        <p:sp>
          <p:nvSpPr>
            <p:cNvPr id="262" name="Rectangle 261"/>
            <p:cNvSpPr/>
            <p:nvPr/>
          </p:nvSpPr>
          <p:spPr>
            <a:xfrm>
              <a:off x="4318157" y="4856877"/>
              <a:ext cx="919265" cy="3251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extBox 279"/>
            <p:cNvSpPr txBox="1"/>
            <p:nvPr/>
          </p:nvSpPr>
          <p:spPr>
            <a:xfrm>
              <a:off x="3873715" y="4880960"/>
              <a:ext cx="473207"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49%</a:t>
              </a:r>
              <a:endParaRPr lang="en-US" sz="1100" dirty="0">
                <a:solidFill>
                  <a:srgbClr val="C00000"/>
                </a:solidFill>
                <a:latin typeface="Century Gothic" panose="020B0502020202020204" pitchFamily="34" charset="0"/>
              </a:endParaRPr>
            </a:p>
          </p:txBody>
        </p:sp>
      </p:grpSp>
      <p:grpSp>
        <p:nvGrpSpPr>
          <p:cNvPr id="431" name="Group 430"/>
          <p:cNvGrpSpPr/>
          <p:nvPr/>
        </p:nvGrpSpPr>
        <p:grpSpPr>
          <a:xfrm>
            <a:off x="3530834" y="4276813"/>
            <a:ext cx="1312888" cy="325164"/>
            <a:chOff x="3924534" y="5697314"/>
            <a:chExt cx="1312888" cy="325164"/>
          </a:xfrm>
        </p:grpSpPr>
        <p:sp>
          <p:nvSpPr>
            <p:cNvPr id="266" name="Rectangle 265"/>
            <p:cNvSpPr/>
            <p:nvPr/>
          </p:nvSpPr>
          <p:spPr>
            <a:xfrm>
              <a:off x="4432339" y="5697314"/>
              <a:ext cx="805083" cy="3251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p:cNvSpPr txBox="1"/>
            <p:nvPr/>
          </p:nvSpPr>
          <p:spPr>
            <a:xfrm>
              <a:off x="3924534" y="5721397"/>
              <a:ext cx="473207"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42%</a:t>
              </a:r>
              <a:endParaRPr lang="en-US" sz="1100" dirty="0">
                <a:solidFill>
                  <a:srgbClr val="C00000"/>
                </a:solidFill>
                <a:latin typeface="Century Gothic" panose="020B0502020202020204" pitchFamily="34" charset="0"/>
              </a:endParaRPr>
            </a:p>
          </p:txBody>
        </p:sp>
      </p:grpSp>
      <p:grpSp>
        <p:nvGrpSpPr>
          <p:cNvPr id="438" name="Group 437"/>
          <p:cNvGrpSpPr/>
          <p:nvPr/>
        </p:nvGrpSpPr>
        <p:grpSpPr>
          <a:xfrm>
            <a:off x="4878723" y="5230941"/>
            <a:ext cx="919076" cy="276999"/>
            <a:chOff x="5272423" y="4880960"/>
            <a:chExt cx="919076" cy="276999"/>
          </a:xfrm>
        </p:grpSpPr>
        <p:sp>
          <p:nvSpPr>
            <p:cNvPr id="263" name="Rectangle 262"/>
            <p:cNvSpPr/>
            <p:nvPr/>
          </p:nvSpPr>
          <p:spPr>
            <a:xfrm>
              <a:off x="5272423" y="4933662"/>
              <a:ext cx="471403" cy="1715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extBox 281"/>
            <p:cNvSpPr txBox="1"/>
            <p:nvPr/>
          </p:nvSpPr>
          <p:spPr>
            <a:xfrm>
              <a:off x="5751955" y="4880960"/>
              <a:ext cx="439544"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250</a:t>
              </a:r>
              <a:endParaRPr lang="en-US" sz="1100" dirty="0">
                <a:solidFill>
                  <a:srgbClr val="C00000"/>
                </a:solidFill>
                <a:latin typeface="Century Gothic" panose="020B0502020202020204" pitchFamily="34" charset="0"/>
              </a:endParaRPr>
            </a:p>
          </p:txBody>
        </p:sp>
      </p:grpSp>
      <p:grpSp>
        <p:nvGrpSpPr>
          <p:cNvPr id="439" name="Group 438"/>
          <p:cNvGrpSpPr/>
          <p:nvPr/>
        </p:nvGrpSpPr>
        <p:grpSpPr>
          <a:xfrm>
            <a:off x="4878725" y="4300896"/>
            <a:ext cx="717625" cy="276999"/>
            <a:chOff x="5272425" y="5721397"/>
            <a:chExt cx="717625" cy="276999"/>
          </a:xfrm>
        </p:grpSpPr>
        <p:sp>
          <p:nvSpPr>
            <p:cNvPr id="267" name="Rectangle 266"/>
            <p:cNvSpPr/>
            <p:nvPr/>
          </p:nvSpPr>
          <p:spPr>
            <a:xfrm>
              <a:off x="5272425" y="5774099"/>
              <a:ext cx="300753" cy="1715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TextBox 282"/>
            <p:cNvSpPr txBox="1"/>
            <p:nvPr/>
          </p:nvSpPr>
          <p:spPr>
            <a:xfrm>
              <a:off x="5550506" y="5721397"/>
              <a:ext cx="439544"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158</a:t>
              </a:r>
              <a:endParaRPr lang="en-US" sz="1100" dirty="0">
                <a:solidFill>
                  <a:srgbClr val="C00000"/>
                </a:solidFill>
                <a:latin typeface="Century Gothic" panose="020B0502020202020204" pitchFamily="34" charset="0"/>
              </a:endParaRPr>
            </a:p>
          </p:txBody>
        </p:sp>
      </p:grpSp>
      <p:grpSp>
        <p:nvGrpSpPr>
          <p:cNvPr id="5" name="Group 4"/>
          <p:cNvGrpSpPr/>
          <p:nvPr/>
        </p:nvGrpSpPr>
        <p:grpSpPr>
          <a:xfrm>
            <a:off x="2964123" y="2269714"/>
            <a:ext cx="1896745" cy="2812305"/>
            <a:chOff x="2964123" y="2269714"/>
            <a:chExt cx="1896745" cy="2812305"/>
          </a:xfrm>
        </p:grpSpPr>
        <p:grpSp>
          <p:nvGrpSpPr>
            <p:cNvPr id="197" name="Group 196"/>
            <p:cNvGrpSpPr/>
            <p:nvPr/>
          </p:nvGrpSpPr>
          <p:grpSpPr>
            <a:xfrm>
              <a:off x="2964123" y="2269714"/>
              <a:ext cx="1896745" cy="294330"/>
              <a:chOff x="2515351" y="3439813"/>
              <a:chExt cx="4327487" cy="625447"/>
            </a:xfrm>
          </p:grpSpPr>
          <p:cxnSp>
            <p:nvCxnSpPr>
              <p:cNvPr id="198" name="Straight Connector 197"/>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flipV="1">
                <a:off x="4682345" y="3439813"/>
                <a:ext cx="2" cy="602543"/>
              </a:xfrm>
              <a:prstGeom prst="line">
                <a:avLst/>
              </a:prstGeom>
              <a:ln w="38100">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p:nvGrpSpPr>
          <p:grpSpPr>
            <a:xfrm>
              <a:off x="2964123" y="3006553"/>
              <a:ext cx="1896745" cy="373523"/>
              <a:chOff x="2515351" y="3439813"/>
              <a:chExt cx="4327487" cy="625447"/>
            </a:xfrm>
          </p:grpSpPr>
          <p:cxnSp>
            <p:nvCxnSpPr>
              <p:cNvPr id="285" name="Straight Connector 284"/>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H="1" flipV="1">
                <a:off x="4682345" y="3439813"/>
                <a:ext cx="2" cy="602543"/>
              </a:xfrm>
              <a:prstGeom prst="line">
                <a:avLst/>
              </a:prstGeom>
              <a:ln w="38100">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308" name="Group 307"/>
            <p:cNvGrpSpPr/>
            <p:nvPr/>
          </p:nvGrpSpPr>
          <p:grpSpPr>
            <a:xfrm>
              <a:off x="2964123" y="3832180"/>
              <a:ext cx="1896745" cy="373523"/>
              <a:chOff x="2515351" y="3439813"/>
              <a:chExt cx="4327487" cy="625447"/>
            </a:xfrm>
          </p:grpSpPr>
          <p:cxnSp>
            <p:nvCxnSpPr>
              <p:cNvPr id="309" name="Straight Connector 308"/>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flipV="1">
                <a:off x="4682345" y="3439813"/>
                <a:ext cx="2" cy="602543"/>
              </a:xfrm>
              <a:prstGeom prst="line">
                <a:avLst/>
              </a:prstGeom>
              <a:ln w="38100">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332" name="Group 331"/>
            <p:cNvGrpSpPr/>
            <p:nvPr/>
          </p:nvGrpSpPr>
          <p:grpSpPr>
            <a:xfrm>
              <a:off x="2964123" y="4708496"/>
              <a:ext cx="1896745" cy="373523"/>
              <a:chOff x="2515351" y="3439813"/>
              <a:chExt cx="4327487" cy="625447"/>
            </a:xfrm>
          </p:grpSpPr>
          <p:cxnSp>
            <p:nvCxnSpPr>
              <p:cNvPr id="333" name="Straight Connector 332"/>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H="1" flipV="1">
                <a:off x="4682345" y="3439813"/>
                <a:ext cx="2" cy="602543"/>
              </a:xfrm>
              <a:prstGeom prst="line">
                <a:avLst/>
              </a:prstGeom>
              <a:ln w="38100">
                <a:solidFill>
                  <a:srgbClr val="FBB8AB"/>
                </a:solidFill>
              </a:ln>
            </p:spPr>
            <p:style>
              <a:lnRef idx="1">
                <a:schemeClr val="accent1"/>
              </a:lnRef>
              <a:fillRef idx="0">
                <a:schemeClr val="accent1"/>
              </a:fillRef>
              <a:effectRef idx="0">
                <a:schemeClr val="accent1"/>
              </a:effectRef>
              <a:fontRef idx="minor">
                <a:schemeClr val="tx1"/>
              </a:fontRef>
            </p:style>
          </p:cxnSp>
        </p:grpSp>
      </p:grpSp>
      <p:grpSp>
        <p:nvGrpSpPr>
          <p:cNvPr id="6" name="Group 5"/>
          <p:cNvGrpSpPr/>
          <p:nvPr/>
        </p:nvGrpSpPr>
        <p:grpSpPr>
          <a:xfrm>
            <a:off x="4861686" y="2269714"/>
            <a:ext cx="1896745" cy="2765854"/>
            <a:chOff x="4861686" y="2269714"/>
            <a:chExt cx="1896745" cy="2765854"/>
          </a:xfrm>
        </p:grpSpPr>
        <p:grpSp>
          <p:nvGrpSpPr>
            <p:cNvPr id="209" name="Group 208"/>
            <p:cNvGrpSpPr/>
            <p:nvPr/>
          </p:nvGrpSpPr>
          <p:grpSpPr>
            <a:xfrm>
              <a:off x="4861686" y="2269714"/>
              <a:ext cx="1896745" cy="293796"/>
              <a:chOff x="2515351" y="3439813"/>
              <a:chExt cx="4327487" cy="625447"/>
            </a:xfrm>
          </p:grpSpPr>
          <p:cxnSp>
            <p:nvCxnSpPr>
              <p:cNvPr id="210" name="Straight Connector 209"/>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4675986" y="3443263"/>
                <a:ext cx="0" cy="618090"/>
              </a:xfrm>
              <a:prstGeom prst="line">
                <a:avLst/>
              </a:prstGeom>
              <a:ln w="38100">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p:nvGrpSpPr>
          <p:grpSpPr>
            <a:xfrm>
              <a:off x="4861686" y="2960780"/>
              <a:ext cx="1896745" cy="372845"/>
              <a:chOff x="2515351" y="3439813"/>
              <a:chExt cx="4327487" cy="625447"/>
            </a:xfrm>
          </p:grpSpPr>
          <p:cxnSp>
            <p:nvCxnSpPr>
              <p:cNvPr id="297" name="Straight Connector 296"/>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4675986" y="3443263"/>
                <a:ext cx="0" cy="618090"/>
              </a:xfrm>
              <a:prstGeom prst="line">
                <a:avLst/>
              </a:prstGeom>
              <a:ln w="38100">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320" name="Group 319"/>
            <p:cNvGrpSpPr/>
            <p:nvPr/>
          </p:nvGrpSpPr>
          <p:grpSpPr>
            <a:xfrm>
              <a:off x="4861686" y="3786407"/>
              <a:ext cx="1896745" cy="372845"/>
              <a:chOff x="2515351" y="3439813"/>
              <a:chExt cx="4327487" cy="625447"/>
            </a:xfrm>
          </p:grpSpPr>
          <p:cxnSp>
            <p:nvCxnSpPr>
              <p:cNvPr id="321" name="Straight Connector 320"/>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4675986" y="3443263"/>
                <a:ext cx="0" cy="618090"/>
              </a:xfrm>
              <a:prstGeom prst="line">
                <a:avLst/>
              </a:prstGeom>
              <a:ln w="38100">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344" name="Group 343"/>
            <p:cNvGrpSpPr/>
            <p:nvPr/>
          </p:nvGrpSpPr>
          <p:grpSpPr>
            <a:xfrm>
              <a:off x="4861686" y="4662723"/>
              <a:ext cx="1896745" cy="372845"/>
              <a:chOff x="2515351" y="3439813"/>
              <a:chExt cx="4327487" cy="625447"/>
            </a:xfrm>
          </p:grpSpPr>
          <p:cxnSp>
            <p:nvCxnSpPr>
              <p:cNvPr id="345" name="Straight Connector 344"/>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4675986" y="3443263"/>
                <a:ext cx="0" cy="618090"/>
              </a:xfrm>
              <a:prstGeom prst="line">
                <a:avLst/>
              </a:prstGeom>
              <a:ln w="38100">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grpSp>
      </p:grpSp>
      <p:grpSp>
        <p:nvGrpSpPr>
          <p:cNvPr id="7" name="Group 6"/>
          <p:cNvGrpSpPr/>
          <p:nvPr/>
        </p:nvGrpSpPr>
        <p:grpSpPr>
          <a:xfrm>
            <a:off x="7492191" y="2267154"/>
            <a:ext cx="1896745" cy="2810919"/>
            <a:chOff x="7492191" y="2267154"/>
            <a:chExt cx="1896745" cy="2810919"/>
          </a:xfrm>
        </p:grpSpPr>
        <p:grpSp>
          <p:nvGrpSpPr>
            <p:cNvPr id="221" name="Group 220"/>
            <p:cNvGrpSpPr/>
            <p:nvPr/>
          </p:nvGrpSpPr>
          <p:grpSpPr>
            <a:xfrm>
              <a:off x="7492191" y="2267154"/>
              <a:ext cx="1896745" cy="336308"/>
              <a:chOff x="2515351" y="3439813"/>
              <a:chExt cx="4327487" cy="625447"/>
            </a:xfrm>
          </p:grpSpPr>
          <p:cxnSp>
            <p:nvCxnSpPr>
              <p:cNvPr id="222" name="Straight Connector 221"/>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4675986" y="3443720"/>
                <a:ext cx="0" cy="617634"/>
              </a:xfrm>
              <a:prstGeom prst="line">
                <a:avLst/>
              </a:prstGeom>
              <a:ln w="3810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356" name="Group 355"/>
            <p:cNvGrpSpPr/>
            <p:nvPr/>
          </p:nvGrpSpPr>
          <p:grpSpPr>
            <a:xfrm>
              <a:off x="7492191" y="2971695"/>
              <a:ext cx="1896745" cy="390798"/>
              <a:chOff x="2515351" y="3439813"/>
              <a:chExt cx="4327487" cy="625447"/>
            </a:xfrm>
          </p:grpSpPr>
          <p:cxnSp>
            <p:nvCxnSpPr>
              <p:cNvPr id="357" name="Straight Connector 356"/>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V="1">
                <a:off x="4675986" y="3443720"/>
                <a:ext cx="0" cy="617634"/>
              </a:xfrm>
              <a:prstGeom prst="line">
                <a:avLst/>
              </a:prstGeom>
              <a:ln w="3810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380" name="Group 379"/>
            <p:cNvGrpSpPr/>
            <p:nvPr/>
          </p:nvGrpSpPr>
          <p:grpSpPr>
            <a:xfrm>
              <a:off x="7492191" y="3811053"/>
              <a:ext cx="1896745" cy="390798"/>
              <a:chOff x="2515351" y="3439813"/>
              <a:chExt cx="4327487" cy="625447"/>
            </a:xfrm>
          </p:grpSpPr>
          <p:cxnSp>
            <p:nvCxnSpPr>
              <p:cNvPr id="381" name="Straight Connector 380"/>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4675986" y="3443720"/>
                <a:ext cx="0" cy="617634"/>
              </a:xfrm>
              <a:prstGeom prst="line">
                <a:avLst/>
              </a:prstGeom>
              <a:ln w="3810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404" name="Group 403"/>
            <p:cNvGrpSpPr/>
            <p:nvPr/>
          </p:nvGrpSpPr>
          <p:grpSpPr>
            <a:xfrm>
              <a:off x="7492191" y="4687275"/>
              <a:ext cx="1896745" cy="390798"/>
              <a:chOff x="2515351" y="3439813"/>
              <a:chExt cx="4327487" cy="625447"/>
            </a:xfrm>
          </p:grpSpPr>
          <p:cxnSp>
            <p:nvCxnSpPr>
              <p:cNvPr id="405" name="Straight Connector 404"/>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V="1">
                <a:off x="4675986" y="3443720"/>
                <a:ext cx="0" cy="617634"/>
              </a:xfrm>
              <a:prstGeom prst="line">
                <a:avLst/>
              </a:prstGeom>
              <a:ln w="3810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grpSp>
        <p:nvGrpSpPr>
          <p:cNvPr id="8" name="Group 7"/>
          <p:cNvGrpSpPr/>
          <p:nvPr/>
        </p:nvGrpSpPr>
        <p:grpSpPr>
          <a:xfrm>
            <a:off x="9389754" y="2269714"/>
            <a:ext cx="1896745" cy="2809878"/>
            <a:chOff x="9389754" y="2269714"/>
            <a:chExt cx="1896745" cy="2809878"/>
          </a:xfrm>
        </p:grpSpPr>
        <p:grpSp>
          <p:nvGrpSpPr>
            <p:cNvPr id="233" name="Group 232"/>
            <p:cNvGrpSpPr/>
            <p:nvPr/>
          </p:nvGrpSpPr>
          <p:grpSpPr>
            <a:xfrm>
              <a:off x="9389754" y="2269714"/>
              <a:ext cx="1896745" cy="335698"/>
              <a:chOff x="2515351" y="3439810"/>
              <a:chExt cx="4327487" cy="625450"/>
            </a:xfrm>
          </p:grpSpPr>
          <p:cxnSp>
            <p:nvCxnSpPr>
              <p:cNvPr id="234" name="Straight Connector 233"/>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V="1">
                <a:off x="4675986" y="3439810"/>
                <a:ext cx="0" cy="621543"/>
              </a:xfrm>
              <a:prstGeom prst="line">
                <a:avLst/>
              </a:prstGeom>
              <a:ln w="3810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368" name="Group 367"/>
            <p:cNvGrpSpPr/>
            <p:nvPr/>
          </p:nvGrpSpPr>
          <p:grpSpPr>
            <a:xfrm>
              <a:off x="9389754" y="2973923"/>
              <a:ext cx="1896745" cy="390089"/>
              <a:chOff x="2515351" y="3439810"/>
              <a:chExt cx="4327487" cy="625450"/>
            </a:xfrm>
          </p:grpSpPr>
          <p:cxnSp>
            <p:nvCxnSpPr>
              <p:cNvPr id="369" name="Straight Connector 368"/>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V="1">
                <a:off x="4675986" y="3439810"/>
                <a:ext cx="0" cy="621543"/>
              </a:xfrm>
              <a:prstGeom prst="line">
                <a:avLst/>
              </a:prstGeom>
              <a:ln w="3810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392" name="Group 391"/>
            <p:cNvGrpSpPr/>
            <p:nvPr/>
          </p:nvGrpSpPr>
          <p:grpSpPr>
            <a:xfrm>
              <a:off x="9389754" y="3813281"/>
              <a:ext cx="1896745" cy="390089"/>
              <a:chOff x="2515351" y="3439810"/>
              <a:chExt cx="4327487" cy="625450"/>
            </a:xfrm>
          </p:grpSpPr>
          <p:cxnSp>
            <p:nvCxnSpPr>
              <p:cNvPr id="393" name="Straight Connector 392"/>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4675986" y="3439810"/>
                <a:ext cx="0" cy="621543"/>
              </a:xfrm>
              <a:prstGeom prst="line">
                <a:avLst/>
              </a:prstGeom>
              <a:ln w="3810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416" name="Group 415"/>
            <p:cNvGrpSpPr/>
            <p:nvPr/>
          </p:nvGrpSpPr>
          <p:grpSpPr>
            <a:xfrm>
              <a:off x="9389754" y="4689503"/>
              <a:ext cx="1896745" cy="390089"/>
              <a:chOff x="2515351" y="3439810"/>
              <a:chExt cx="4327487" cy="625450"/>
            </a:xfrm>
          </p:grpSpPr>
          <p:cxnSp>
            <p:nvCxnSpPr>
              <p:cNvPr id="417" name="Straight Connector 416"/>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V="1">
                <a:off x="4675986" y="3439810"/>
                <a:ext cx="0" cy="621543"/>
              </a:xfrm>
              <a:prstGeom prst="line">
                <a:avLst/>
              </a:prstGeom>
              <a:ln w="3810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8078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par>
                                <p:cTn id="22" presetID="22"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2" presetClass="entr" presetSubtype="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par>
                                <p:cTn id="28" presetID="22" presetClass="entr" presetSubtype="1" fill="hold" nodeType="with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wipe(up)">
                                      <p:cBhvr>
                                        <p:cTn id="30" dur="500"/>
                                        <p:tgtEl>
                                          <p:spTgt spid="8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3"/>
                                        </p:tgtEl>
                                        <p:attrNameLst>
                                          <p:attrName>style.visibility</p:attrName>
                                        </p:attrNameLst>
                                      </p:cBhvr>
                                      <p:to>
                                        <p:strVal val="visible"/>
                                      </p:to>
                                    </p:set>
                                    <p:animEffect transition="in" filter="fade">
                                      <p:cBhvr>
                                        <p:cTn id="35" dur="500"/>
                                        <p:tgtEl>
                                          <p:spTgt spid="153"/>
                                        </p:tgtEl>
                                      </p:cBhvr>
                                    </p:animEffect>
                                  </p:childTnLst>
                                </p:cTn>
                              </p:par>
                            </p:childTnLst>
                          </p:cTn>
                        </p:par>
                        <p:par>
                          <p:cTn id="36" fill="hold">
                            <p:stCondLst>
                              <p:cond delay="500"/>
                            </p:stCondLst>
                            <p:childTnLst>
                              <p:par>
                                <p:cTn id="37" presetID="22" presetClass="entr" presetSubtype="2" fill="hold" nodeType="afterEffect">
                                  <p:stCondLst>
                                    <p:cond delay="0"/>
                                  </p:stCondLst>
                                  <p:childTnLst>
                                    <p:set>
                                      <p:cBhvr>
                                        <p:cTn id="38" dur="1" fill="hold">
                                          <p:stCondLst>
                                            <p:cond delay="0"/>
                                          </p:stCondLst>
                                        </p:cTn>
                                        <p:tgtEl>
                                          <p:spTgt spid="428"/>
                                        </p:tgtEl>
                                        <p:attrNameLst>
                                          <p:attrName>style.visibility</p:attrName>
                                        </p:attrNameLst>
                                      </p:cBhvr>
                                      <p:to>
                                        <p:strVal val="visible"/>
                                      </p:to>
                                    </p:set>
                                    <p:animEffect transition="in" filter="wipe(right)">
                                      <p:cBhvr>
                                        <p:cTn id="39" dur="1000"/>
                                        <p:tgtEl>
                                          <p:spTgt spid="428"/>
                                        </p:tgtEl>
                                      </p:cBhvr>
                                    </p:animEffect>
                                  </p:childTnLst>
                                </p:cTn>
                              </p:par>
                              <p:par>
                                <p:cTn id="40" presetID="22" presetClass="entr" presetSubtype="8" fill="hold" nodeType="withEffect">
                                  <p:stCondLst>
                                    <p:cond delay="0"/>
                                  </p:stCondLst>
                                  <p:childTnLst>
                                    <p:set>
                                      <p:cBhvr>
                                        <p:cTn id="41" dur="1" fill="hold">
                                          <p:stCondLst>
                                            <p:cond delay="0"/>
                                          </p:stCondLst>
                                        </p:cTn>
                                        <p:tgtEl>
                                          <p:spTgt spid="436"/>
                                        </p:tgtEl>
                                        <p:attrNameLst>
                                          <p:attrName>style.visibility</p:attrName>
                                        </p:attrNameLst>
                                      </p:cBhvr>
                                      <p:to>
                                        <p:strVal val="visible"/>
                                      </p:to>
                                    </p:set>
                                    <p:animEffect transition="in" filter="wipe(left)">
                                      <p:cBhvr>
                                        <p:cTn id="42" dur="1000"/>
                                        <p:tgtEl>
                                          <p:spTgt spid="436"/>
                                        </p:tgtEl>
                                      </p:cBhvr>
                                    </p:animEffect>
                                  </p:childTnLst>
                                </p:cTn>
                              </p:par>
                            </p:childTnLst>
                          </p:cTn>
                        </p:par>
                        <p:par>
                          <p:cTn id="43" fill="hold">
                            <p:stCondLst>
                              <p:cond delay="1500"/>
                            </p:stCondLst>
                            <p:childTnLst>
                              <p:par>
                                <p:cTn id="44" presetID="22" presetClass="entr" presetSubtype="2" fill="hold" nodeType="afterEffect">
                                  <p:stCondLst>
                                    <p:cond delay="0"/>
                                  </p:stCondLst>
                                  <p:childTnLst>
                                    <p:set>
                                      <p:cBhvr>
                                        <p:cTn id="45" dur="1" fill="hold">
                                          <p:stCondLst>
                                            <p:cond delay="0"/>
                                          </p:stCondLst>
                                        </p:cTn>
                                        <p:tgtEl>
                                          <p:spTgt spid="432"/>
                                        </p:tgtEl>
                                        <p:attrNameLst>
                                          <p:attrName>style.visibility</p:attrName>
                                        </p:attrNameLst>
                                      </p:cBhvr>
                                      <p:to>
                                        <p:strVal val="visible"/>
                                      </p:to>
                                    </p:set>
                                    <p:animEffect transition="in" filter="wipe(right)">
                                      <p:cBhvr>
                                        <p:cTn id="46" dur="1000"/>
                                        <p:tgtEl>
                                          <p:spTgt spid="432"/>
                                        </p:tgtEl>
                                      </p:cBhvr>
                                    </p:animEffect>
                                  </p:childTnLst>
                                </p:cTn>
                              </p:par>
                              <p:par>
                                <p:cTn id="47" presetID="22" presetClass="entr" presetSubtype="8" fill="hold" nodeType="withEffect">
                                  <p:stCondLst>
                                    <p:cond delay="0"/>
                                  </p:stCondLst>
                                  <p:childTnLst>
                                    <p:set>
                                      <p:cBhvr>
                                        <p:cTn id="48" dur="1" fill="hold">
                                          <p:stCondLst>
                                            <p:cond delay="0"/>
                                          </p:stCondLst>
                                        </p:cTn>
                                        <p:tgtEl>
                                          <p:spTgt spid="440"/>
                                        </p:tgtEl>
                                        <p:attrNameLst>
                                          <p:attrName>style.visibility</p:attrName>
                                        </p:attrNameLst>
                                      </p:cBhvr>
                                      <p:to>
                                        <p:strVal val="visible"/>
                                      </p:to>
                                    </p:set>
                                    <p:animEffect transition="in" filter="wipe(left)">
                                      <p:cBhvr>
                                        <p:cTn id="49" dur="1000"/>
                                        <p:tgtEl>
                                          <p:spTgt spid="440"/>
                                        </p:tgtEl>
                                      </p:cBhvr>
                                    </p:animEffect>
                                  </p:childTnLst>
                                </p:cTn>
                              </p:par>
                            </p:childTnLst>
                          </p:cTn>
                        </p:par>
                        <p:par>
                          <p:cTn id="50" fill="hold">
                            <p:stCondLst>
                              <p:cond delay="2500"/>
                            </p:stCondLst>
                            <p:childTnLst>
                              <p:par>
                                <p:cTn id="51" presetID="10" presetClass="entr" presetSubtype="0" fill="hold" grpId="0" nodeType="afterEffect">
                                  <p:stCondLst>
                                    <p:cond delay="0"/>
                                  </p:stCondLst>
                                  <p:childTnLst>
                                    <p:set>
                                      <p:cBhvr>
                                        <p:cTn id="52" dur="1" fill="hold">
                                          <p:stCondLst>
                                            <p:cond delay="0"/>
                                          </p:stCondLst>
                                        </p:cTn>
                                        <p:tgtEl>
                                          <p:spTgt spid="156"/>
                                        </p:tgtEl>
                                        <p:attrNameLst>
                                          <p:attrName>style.visibility</p:attrName>
                                        </p:attrNameLst>
                                      </p:cBhvr>
                                      <p:to>
                                        <p:strVal val="visible"/>
                                      </p:to>
                                    </p:set>
                                    <p:animEffect transition="in" filter="fade">
                                      <p:cBhvr>
                                        <p:cTn id="53" dur="1000"/>
                                        <p:tgtEl>
                                          <p:spTgt spid="156"/>
                                        </p:tgtEl>
                                      </p:cBhvr>
                                    </p:animEffect>
                                  </p:childTnLst>
                                </p:cTn>
                              </p:par>
                            </p:childTnLst>
                          </p:cTn>
                        </p:par>
                        <p:par>
                          <p:cTn id="54" fill="hold">
                            <p:stCondLst>
                              <p:cond delay="3500"/>
                            </p:stCondLst>
                            <p:childTnLst>
                              <p:par>
                                <p:cTn id="55" presetID="22" presetClass="entr" presetSubtype="2" fill="hold" nodeType="afterEffect">
                                  <p:stCondLst>
                                    <p:cond delay="0"/>
                                  </p:stCondLst>
                                  <p:childTnLst>
                                    <p:set>
                                      <p:cBhvr>
                                        <p:cTn id="56" dur="1" fill="hold">
                                          <p:stCondLst>
                                            <p:cond delay="0"/>
                                          </p:stCondLst>
                                        </p:cTn>
                                        <p:tgtEl>
                                          <p:spTgt spid="429"/>
                                        </p:tgtEl>
                                        <p:attrNameLst>
                                          <p:attrName>style.visibility</p:attrName>
                                        </p:attrNameLst>
                                      </p:cBhvr>
                                      <p:to>
                                        <p:strVal val="visible"/>
                                      </p:to>
                                    </p:set>
                                    <p:animEffect transition="in" filter="wipe(right)">
                                      <p:cBhvr>
                                        <p:cTn id="57" dur="1000"/>
                                        <p:tgtEl>
                                          <p:spTgt spid="429"/>
                                        </p:tgtEl>
                                      </p:cBhvr>
                                    </p:animEffect>
                                  </p:childTnLst>
                                </p:cTn>
                              </p:par>
                              <p:par>
                                <p:cTn id="58" presetID="22" presetClass="entr" presetSubtype="8" fill="hold" nodeType="withEffect">
                                  <p:stCondLst>
                                    <p:cond delay="0"/>
                                  </p:stCondLst>
                                  <p:childTnLst>
                                    <p:set>
                                      <p:cBhvr>
                                        <p:cTn id="59" dur="1" fill="hold">
                                          <p:stCondLst>
                                            <p:cond delay="0"/>
                                          </p:stCondLst>
                                        </p:cTn>
                                        <p:tgtEl>
                                          <p:spTgt spid="437"/>
                                        </p:tgtEl>
                                        <p:attrNameLst>
                                          <p:attrName>style.visibility</p:attrName>
                                        </p:attrNameLst>
                                      </p:cBhvr>
                                      <p:to>
                                        <p:strVal val="visible"/>
                                      </p:to>
                                    </p:set>
                                    <p:animEffect transition="in" filter="wipe(left)">
                                      <p:cBhvr>
                                        <p:cTn id="60" dur="1000"/>
                                        <p:tgtEl>
                                          <p:spTgt spid="437"/>
                                        </p:tgtEl>
                                      </p:cBhvr>
                                    </p:animEffect>
                                  </p:childTnLst>
                                </p:cTn>
                              </p:par>
                            </p:childTnLst>
                          </p:cTn>
                        </p:par>
                        <p:par>
                          <p:cTn id="61" fill="hold">
                            <p:stCondLst>
                              <p:cond delay="4500"/>
                            </p:stCondLst>
                            <p:childTnLst>
                              <p:par>
                                <p:cTn id="62" presetID="22" presetClass="entr" presetSubtype="2" fill="hold" nodeType="afterEffect">
                                  <p:stCondLst>
                                    <p:cond delay="0"/>
                                  </p:stCondLst>
                                  <p:childTnLst>
                                    <p:set>
                                      <p:cBhvr>
                                        <p:cTn id="63" dur="1" fill="hold">
                                          <p:stCondLst>
                                            <p:cond delay="0"/>
                                          </p:stCondLst>
                                        </p:cTn>
                                        <p:tgtEl>
                                          <p:spTgt spid="433"/>
                                        </p:tgtEl>
                                        <p:attrNameLst>
                                          <p:attrName>style.visibility</p:attrName>
                                        </p:attrNameLst>
                                      </p:cBhvr>
                                      <p:to>
                                        <p:strVal val="visible"/>
                                      </p:to>
                                    </p:set>
                                    <p:animEffect transition="in" filter="wipe(right)">
                                      <p:cBhvr>
                                        <p:cTn id="64" dur="1000"/>
                                        <p:tgtEl>
                                          <p:spTgt spid="433"/>
                                        </p:tgtEl>
                                      </p:cBhvr>
                                    </p:animEffect>
                                  </p:childTnLst>
                                </p:cTn>
                              </p:par>
                              <p:par>
                                <p:cTn id="65" presetID="22" presetClass="entr" presetSubtype="8" fill="hold" nodeType="withEffect">
                                  <p:stCondLst>
                                    <p:cond delay="0"/>
                                  </p:stCondLst>
                                  <p:childTnLst>
                                    <p:set>
                                      <p:cBhvr>
                                        <p:cTn id="66" dur="1" fill="hold">
                                          <p:stCondLst>
                                            <p:cond delay="0"/>
                                          </p:stCondLst>
                                        </p:cTn>
                                        <p:tgtEl>
                                          <p:spTgt spid="441"/>
                                        </p:tgtEl>
                                        <p:attrNameLst>
                                          <p:attrName>style.visibility</p:attrName>
                                        </p:attrNameLst>
                                      </p:cBhvr>
                                      <p:to>
                                        <p:strVal val="visible"/>
                                      </p:to>
                                    </p:set>
                                    <p:animEffect transition="in" filter="wipe(left)">
                                      <p:cBhvr>
                                        <p:cTn id="67" dur="1000"/>
                                        <p:tgtEl>
                                          <p:spTgt spid="44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7"/>
                                        </p:tgtEl>
                                        <p:attrNameLst>
                                          <p:attrName>style.visibility</p:attrName>
                                        </p:attrNameLst>
                                      </p:cBhvr>
                                      <p:to>
                                        <p:strVal val="visible"/>
                                      </p:to>
                                    </p:set>
                                    <p:animEffect transition="in" filter="fade">
                                      <p:cBhvr>
                                        <p:cTn id="72" dur="500"/>
                                        <p:tgtEl>
                                          <p:spTgt spid="157"/>
                                        </p:tgtEl>
                                      </p:cBhvr>
                                    </p:animEffect>
                                  </p:childTnLst>
                                </p:cTn>
                              </p:par>
                            </p:childTnLst>
                          </p:cTn>
                        </p:par>
                        <p:par>
                          <p:cTn id="73" fill="hold">
                            <p:stCondLst>
                              <p:cond delay="500"/>
                            </p:stCondLst>
                            <p:childTnLst>
                              <p:par>
                                <p:cTn id="74" presetID="22" presetClass="entr" presetSubtype="2" fill="hold" nodeType="afterEffect">
                                  <p:stCondLst>
                                    <p:cond delay="0"/>
                                  </p:stCondLst>
                                  <p:childTnLst>
                                    <p:set>
                                      <p:cBhvr>
                                        <p:cTn id="75" dur="1" fill="hold">
                                          <p:stCondLst>
                                            <p:cond delay="0"/>
                                          </p:stCondLst>
                                        </p:cTn>
                                        <p:tgtEl>
                                          <p:spTgt spid="431"/>
                                        </p:tgtEl>
                                        <p:attrNameLst>
                                          <p:attrName>style.visibility</p:attrName>
                                        </p:attrNameLst>
                                      </p:cBhvr>
                                      <p:to>
                                        <p:strVal val="visible"/>
                                      </p:to>
                                    </p:set>
                                    <p:animEffect transition="in" filter="wipe(right)">
                                      <p:cBhvr>
                                        <p:cTn id="76" dur="1000"/>
                                        <p:tgtEl>
                                          <p:spTgt spid="431"/>
                                        </p:tgtEl>
                                      </p:cBhvr>
                                    </p:animEffect>
                                  </p:childTnLst>
                                </p:cTn>
                              </p:par>
                              <p:par>
                                <p:cTn id="77" presetID="22" presetClass="entr" presetSubtype="8" fill="hold" nodeType="withEffect">
                                  <p:stCondLst>
                                    <p:cond delay="0"/>
                                  </p:stCondLst>
                                  <p:childTnLst>
                                    <p:set>
                                      <p:cBhvr>
                                        <p:cTn id="78" dur="1" fill="hold">
                                          <p:stCondLst>
                                            <p:cond delay="0"/>
                                          </p:stCondLst>
                                        </p:cTn>
                                        <p:tgtEl>
                                          <p:spTgt spid="439"/>
                                        </p:tgtEl>
                                        <p:attrNameLst>
                                          <p:attrName>style.visibility</p:attrName>
                                        </p:attrNameLst>
                                      </p:cBhvr>
                                      <p:to>
                                        <p:strVal val="visible"/>
                                      </p:to>
                                    </p:set>
                                    <p:animEffect transition="in" filter="wipe(left)">
                                      <p:cBhvr>
                                        <p:cTn id="79" dur="1000"/>
                                        <p:tgtEl>
                                          <p:spTgt spid="439"/>
                                        </p:tgtEl>
                                      </p:cBhvr>
                                    </p:animEffect>
                                  </p:childTnLst>
                                </p:cTn>
                              </p:par>
                            </p:childTnLst>
                          </p:cTn>
                        </p:par>
                        <p:par>
                          <p:cTn id="80" fill="hold">
                            <p:stCondLst>
                              <p:cond delay="1500"/>
                            </p:stCondLst>
                            <p:childTnLst>
                              <p:par>
                                <p:cTn id="81" presetID="22" presetClass="entr" presetSubtype="2" fill="hold" nodeType="afterEffect">
                                  <p:stCondLst>
                                    <p:cond delay="0"/>
                                  </p:stCondLst>
                                  <p:childTnLst>
                                    <p:set>
                                      <p:cBhvr>
                                        <p:cTn id="82" dur="1" fill="hold">
                                          <p:stCondLst>
                                            <p:cond delay="0"/>
                                          </p:stCondLst>
                                        </p:cTn>
                                        <p:tgtEl>
                                          <p:spTgt spid="435"/>
                                        </p:tgtEl>
                                        <p:attrNameLst>
                                          <p:attrName>style.visibility</p:attrName>
                                        </p:attrNameLst>
                                      </p:cBhvr>
                                      <p:to>
                                        <p:strVal val="visible"/>
                                      </p:to>
                                    </p:set>
                                    <p:animEffect transition="in" filter="wipe(right)">
                                      <p:cBhvr>
                                        <p:cTn id="83" dur="1000"/>
                                        <p:tgtEl>
                                          <p:spTgt spid="435"/>
                                        </p:tgtEl>
                                      </p:cBhvr>
                                    </p:animEffect>
                                  </p:childTnLst>
                                </p:cTn>
                              </p:par>
                              <p:par>
                                <p:cTn id="84" presetID="22" presetClass="entr" presetSubtype="8" fill="hold" nodeType="withEffect">
                                  <p:stCondLst>
                                    <p:cond delay="0"/>
                                  </p:stCondLst>
                                  <p:childTnLst>
                                    <p:set>
                                      <p:cBhvr>
                                        <p:cTn id="85" dur="1" fill="hold">
                                          <p:stCondLst>
                                            <p:cond delay="0"/>
                                          </p:stCondLst>
                                        </p:cTn>
                                        <p:tgtEl>
                                          <p:spTgt spid="443"/>
                                        </p:tgtEl>
                                        <p:attrNameLst>
                                          <p:attrName>style.visibility</p:attrName>
                                        </p:attrNameLst>
                                      </p:cBhvr>
                                      <p:to>
                                        <p:strVal val="visible"/>
                                      </p:to>
                                    </p:set>
                                    <p:animEffect transition="in" filter="wipe(left)">
                                      <p:cBhvr>
                                        <p:cTn id="86" dur="1000"/>
                                        <p:tgtEl>
                                          <p:spTgt spid="44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58"/>
                                        </p:tgtEl>
                                        <p:attrNameLst>
                                          <p:attrName>style.visibility</p:attrName>
                                        </p:attrNameLst>
                                      </p:cBhvr>
                                      <p:to>
                                        <p:strVal val="visible"/>
                                      </p:to>
                                    </p:set>
                                    <p:animEffect transition="in" filter="fade">
                                      <p:cBhvr>
                                        <p:cTn id="91" dur="500"/>
                                        <p:tgtEl>
                                          <p:spTgt spid="158"/>
                                        </p:tgtEl>
                                      </p:cBhvr>
                                    </p:animEffect>
                                  </p:childTnLst>
                                </p:cTn>
                              </p:par>
                            </p:childTnLst>
                          </p:cTn>
                        </p:par>
                        <p:par>
                          <p:cTn id="92" fill="hold">
                            <p:stCondLst>
                              <p:cond delay="500"/>
                            </p:stCondLst>
                            <p:childTnLst>
                              <p:par>
                                <p:cTn id="93" presetID="22" presetClass="entr" presetSubtype="2" fill="hold" nodeType="afterEffect">
                                  <p:stCondLst>
                                    <p:cond delay="0"/>
                                  </p:stCondLst>
                                  <p:childTnLst>
                                    <p:set>
                                      <p:cBhvr>
                                        <p:cTn id="94" dur="1" fill="hold">
                                          <p:stCondLst>
                                            <p:cond delay="0"/>
                                          </p:stCondLst>
                                        </p:cTn>
                                        <p:tgtEl>
                                          <p:spTgt spid="430"/>
                                        </p:tgtEl>
                                        <p:attrNameLst>
                                          <p:attrName>style.visibility</p:attrName>
                                        </p:attrNameLst>
                                      </p:cBhvr>
                                      <p:to>
                                        <p:strVal val="visible"/>
                                      </p:to>
                                    </p:set>
                                    <p:animEffect transition="in" filter="wipe(right)">
                                      <p:cBhvr>
                                        <p:cTn id="95" dur="1000"/>
                                        <p:tgtEl>
                                          <p:spTgt spid="430"/>
                                        </p:tgtEl>
                                      </p:cBhvr>
                                    </p:animEffect>
                                  </p:childTnLst>
                                </p:cTn>
                              </p:par>
                              <p:par>
                                <p:cTn id="96" presetID="22" presetClass="entr" presetSubtype="8" fill="hold" nodeType="withEffect">
                                  <p:stCondLst>
                                    <p:cond delay="0"/>
                                  </p:stCondLst>
                                  <p:childTnLst>
                                    <p:set>
                                      <p:cBhvr>
                                        <p:cTn id="97" dur="1" fill="hold">
                                          <p:stCondLst>
                                            <p:cond delay="0"/>
                                          </p:stCondLst>
                                        </p:cTn>
                                        <p:tgtEl>
                                          <p:spTgt spid="438"/>
                                        </p:tgtEl>
                                        <p:attrNameLst>
                                          <p:attrName>style.visibility</p:attrName>
                                        </p:attrNameLst>
                                      </p:cBhvr>
                                      <p:to>
                                        <p:strVal val="visible"/>
                                      </p:to>
                                    </p:set>
                                    <p:animEffect transition="in" filter="wipe(left)">
                                      <p:cBhvr>
                                        <p:cTn id="98" dur="1000"/>
                                        <p:tgtEl>
                                          <p:spTgt spid="438"/>
                                        </p:tgtEl>
                                      </p:cBhvr>
                                    </p:animEffect>
                                  </p:childTnLst>
                                </p:cTn>
                              </p:par>
                            </p:childTnLst>
                          </p:cTn>
                        </p:par>
                        <p:par>
                          <p:cTn id="99" fill="hold">
                            <p:stCondLst>
                              <p:cond delay="1500"/>
                            </p:stCondLst>
                            <p:childTnLst>
                              <p:par>
                                <p:cTn id="100" presetID="22" presetClass="entr" presetSubtype="2" fill="hold" nodeType="afterEffect">
                                  <p:stCondLst>
                                    <p:cond delay="0"/>
                                  </p:stCondLst>
                                  <p:childTnLst>
                                    <p:set>
                                      <p:cBhvr>
                                        <p:cTn id="101" dur="1" fill="hold">
                                          <p:stCondLst>
                                            <p:cond delay="0"/>
                                          </p:stCondLst>
                                        </p:cTn>
                                        <p:tgtEl>
                                          <p:spTgt spid="434"/>
                                        </p:tgtEl>
                                        <p:attrNameLst>
                                          <p:attrName>style.visibility</p:attrName>
                                        </p:attrNameLst>
                                      </p:cBhvr>
                                      <p:to>
                                        <p:strVal val="visible"/>
                                      </p:to>
                                    </p:set>
                                    <p:animEffect transition="in" filter="wipe(right)">
                                      <p:cBhvr>
                                        <p:cTn id="102" dur="1000"/>
                                        <p:tgtEl>
                                          <p:spTgt spid="434"/>
                                        </p:tgtEl>
                                      </p:cBhvr>
                                    </p:animEffect>
                                  </p:childTnLst>
                                </p:cTn>
                              </p:par>
                              <p:par>
                                <p:cTn id="103" presetID="22" presetClass="entr" presetSubtype="8" fill="hold" nodeType="withEffect">
                                  <p:stCondLst>
                                    <p:cond delay="0"/>
                                  </p:stCondLst>
                                  <p:childTnLst>
                                    <p:set>
                                      <p:cBhvr>
                                        <p:cTn id="104" dur="1" fill="hold">
                                          <p:stCondLst>
                                            <p:cond delay="0"/>
                                          </p:stCondLst>
                                        </p:cTn>
                                        <p:tgtEl>
                                          <p:spTgt spid="442"/>
                                        </p:tgtEl>
                                        <p:attrNameLst>
                                          <p:attrName>style.visibility</p:attrName>
                                        </p:attrNameLst>
                                      </p:cBhvr>
                                      <p:to>
                                        <p:strVal val="visible"/>
                                      </p:to>
                                    </p:set>
                                    <p:animEffect transition="in" filter="wipe(left)">
                                      <p:cBhvr>
                                        <p:cTn id="105" dur="10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56" grpId="0"/>
      <p:bldP spid="157" grpId="0"/>
      <p:bldP spid="158" grpId="0"/>
      <p:bldP spid="15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62" name="Group 2061"/>
          <p:cNvGrpSpPr/>
          <p:nvPr/>
        </p:nvGrpSpPr>
        <p:grpSpPr>
          <a:xfrm>
            <a:off x="5179318" y="5003134"/>
            <a:ext cx="2105941" cy="1821518"/>
            <a:chOff x="5179318" y="5003134"/>
            <a:chExt cx="2105941" cy="1821518"/>
          </a:xfrm>
        </p:grpSpPr>
        <p:sp>
          <p:nvSpPr>
            <p:cNvPr id="63" name="Arc 62"/>
            <p:cNvSpPr/>
            <p:nvPr/>
          </p:nvSpPr>
          <p:spPr>
            <a:xfrm>
              <a:off x="5179318" y="5003134"/>
              <a:ext cx="1828256" cy="1821518"/>
            </a:xfrm>
            <a:prstGeom prst="arc">
              <a:avLst>
                <a:gd name="adj1" fmla="val 10677504"/>
                <a:gd name="adj2" fmla="val 1190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121" name="Text Box 1028"/>
            <p:cNvSpPr txBox="1">
              <a:spLocks noChangeArrowheads="1"/>
            </p:cNvSpPr>
            <p:nvPr/>
          </p:nvSpPr>
          <p:spPr bwMode="auto">
            <a:xfrm>
              <a:off x="6789350" y="5904874"/>
              <a:ext cx="495909" cy="253916"/>
            </a:xfrm>
            <a:prstGeom prst="rect">
              <a:avLst/>
            </a:prstGeom>
            <a:noFill/>
            <a:ln w="9525">
              <a:noFill/>
              <a:miter lim="800000"/>
              <a:headEnd/>
              <a:tailEnd/>
            </a:ln>
          </p:spPr>
          <p:txBody>
            <a:bodyPr wrap="square">
              <a:spAutoFit/>
            </a:bodyPr>
            <a:lstStyle/>
            <a:p>
              <a:pPr algn="ctr"/>
              <a:r>
                <a:rPr lang="en-US" sz="1050" dirty="0">
                  <a:solidFill>
                    <a:srgbClr val="5B9BD5"/>
                  </a:solidFill>
                  <a:latin typeface="Century Gothic" panose="020B0502020202020204" pitchFamily="34" charset="0"/>
                </a:rPr>
                <a:t>10%</a:t>
              </a:r>
            </a:p>
          </p:txBody>
        </p:sp>
      </p:grpSp>
      <p:grpSp>
        <p:nvGrpSpPr>
          <p:cNvPr id="2048" name="Group 2047"/>
          <p:cNvGrpSpPr/>
          <p:nvPr/>
        </p:nvGrpSpPr>
        <p:grpSpPr>
          <a:xfrm>
            <a:off x="6092696" y="5210456"/>
            <a:ext cx="1131502" cy="720548"/>
            <a:chOff x="6092696" y="5210456"/>
            <a:chExt cx="1131502" cy="720548"/>
          </a:xfrm>
        </p:grpSpPr>
        <p:cxnSp>
          <p:nvCxnSpPr>
            <p:cNvPr id="146" name="Straight Connector 145"/>
            <p:cNvCxnSpPr/>
            <p:nvPr/>
          </p:nvCxnSpPr>
          <p:spPr>
            <a:xfrm flipH="1">
              <a:off x="6092696" y="5432325"/>
              <a:ext cx="712187" cy="498679"/>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6587333" y="5210456"/>
              <a:ext cx="636865" cy="263080"/>
              <a:chOff x="6989098" y="5301879"/>
              <a:chExt cx="636865" cy="263080"/>
            </a:xfrm>
          </p:grpSpPr>
          <p:sp>
            <p:nvSpPr>
              <p:cNvPr id="103" name="Oval 102"/>
              <p:cNvSpPr/>
              <p:nvPr/>
            </p:nvSpPr>
            <p:spPr>
              <a:xfrm>
                <a:off x="7175990" y="5301879"/>
                <a:ext cx="263080" cy="263080"/>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4" name="Text Box 1028"/>
              <p:cNvSpPr txBox="1">
                <a:spLocks noChangeArrowheads="1"/>
              </p:cNvSpPr>
              <p:nvPr/>
            </p:nvSpPr>
            <p:spPr bwMode="auto">
              <a:xfrm>
                <a:off x="6989098" y="5302614"/>
                <a:ext cx="636865" cy="261610"/>
              </a:xfrm>
              <a:prstGeom prst="rect">
                <a:avLst/>
              </a:prstGeom>
              <a:noFill/>
              <a:ln w="9525">
                <a:noFill/>
                <a:miter lim="800000"/>
                <a:headEnd/>
                <a:tailEnd/>
              </a:ln>
            </p:spPr>
            <p:txBody>
              <a:bodyPr wrap="square">
                <a:spAutoFit/>
              </a:bodyPr>
              <a:lstStyle/>
              <a:p>
                <a:pPr algn="ctr"/>
                <a:r>
                  <a:rPr lang="en-US" sz="1050" b="1" dirty="0">
                    <a:solidFill>
                      <a:srgbClr val="006699"/>
                    </a:solidFill>
                    <a:latin typeface="Century Gothic" panose="020B0502020202020204" pitchFamily="34" charset="0"/>
                  </a:rPr>
                  <a:t>11</a:t>
                </a:r>
                <a:r>
                  <a:rPr lang="en-US" sz="700" b="1" dirty="0">
                    <a:solidFill>
                      <a:srgbClr val="006699"/>
                    </a:solidFill>
                    <a:latin typeface="Century Gothic" panose="020B0502020202020204" pitchFamily="34" charset="0"/>
                  </a:rPr>
                  <a:t>%</a:t>
                </a:r>
                <a:endParaRPr lang="en-US" sz="1050" b="1" dirty="0">
                  <a:solidFill>
                    <a:srgbClr val="006699"/>
                  </a:solidFill>
                  <a:latin typeface="Century Gothic" panose="020B0502020202020204" pitchFamily="34" charset="0"/>
                </a:endParaRPr>
              </a:p>
            </p:txBody>
          </p:sp>
        </p:grpSp>
      </p:grpSp>
      <p:grpSp>
        <p:nvGrpSpPr>
          <p:cNvPr id="2063" name="Group 2062"/>
          <p:cNvGrpSpPr/>
          <p:nvPr/>
        </p:nvGrpSpPr>
        <p:grpSpPr>
          <a:xfrm>
            <a:off x="4269690" y="4106805"/>
            <a:ext cx="3943263" cy="3671698"/>
            <a:chOff x="4269690" y="4106805"/>
            <a:chExt cx="3943263" cy="3671698"/>
          </a:xfrm>
        </p:grpSpPr>
        <p:sp>
          <p:nvSpPr>
            <p:cNvPr id="62" name="Arc 61"/>
            <p:cNvSpPr/>
            <p:nvPr/>
          </p:nvSpPr>
          <p:spPr>
            <a:xfrm>
              <a:off x="4269690" y="4106805"/>
              <a:ext cx="3671698" cy="3671698"/>
            </a:xfrm>
            <a:prstGeom prst="arc">
              <a:avLst>
                <a:gd name="adj1" fmla="val 10796359"/>
                <a:gd name="adj2" fmla="val 923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122" name="Text Box 1028"/>
            <p:cNvSpPr txBox="1">
              <a:spLocks noChangeArrowheads="1"/>
            </p:cNvSpPr>
            <p:nvPr/>
          </p:nvSpPr>
          <p:spPr bwMode="auto">
            <a:xfrm>
              <a:off x="7691095" y="5904874"/>
              <a:ext cx="521858" cy="253916"/>
            </a:xfrm>
            <a:prstGeom prst="rect">
              <a:avLst/>
            </a:prstGeom>
            <a:noFill/>
            <a:ln w="9525">
              <a:noFill/>
              <a:miter lim="800000"/>
              <a:headEnd/>
              <a:tailEnd/>
            </a:ln>
          </p:spPr>
          <p:txBody>
            <a:bodyPr wrap="square">
              <a:spAutoFit/>
            </a:bodyPr>
            <a:lstStyle/>
            <a:p>
              <a:pPr algn="ctr"/>
              <a:r>
                <a:rPr lang="en-US" sz="1050" dirty="0">
                  <a:solidFill>
                    <a:srgbClr val="5B9BD5"/>
                  </a:solidFill>
                  <a:latin typeface="Century Gothic" panose="020B0502020202020204" pitchFamily="34" charset="0"/>
                </a:rPr>
                <a:t>20%</a:t>
              </a:r>
            </a:p>
          </p:txBody>
        </p:sp>
      </p:grpSp>
      <p:grpSp>
        <p:nvGrpSpPr>
          <p:cNvPr id="2066" name="Group 2065"/>
          <p:cNvGrpSpPr/>
          <p:nvPr/>
        </p:nvGrpSpPr>
        <p:grpSpPr>
          <a:xfrm>
            <a:off x="3342748" y="3198840"/>
            <a:ext cx="5807123" cy="5506655"/>
            <a:chOff x="3342748" y="3198840"/>
            <a:chExt cx="5807123" cy="5506655"/>
          </a:xfrm>
        </p:grpSpPr>
        <p:sp>
          <p:nvSpPr>
            <p:cNvPr id="61" name="Arc 60"/>
            <p:cNvSpPr/>
            <p:nvPr/>
          </p:nvSpPr>
          <p:spPr>
            <a:xfrm>
              <a:off x="3342748" y="3198840"/>
              <a:ext cx="5544982" cy="5506655"/>
            </a:xfrm>
            <a:prstGeom prst="arc">
              <a:avLst>
                <a:gd name="adj1" fmla="val 10807486"/>
                <a:gd name="adj2" fmla="val 327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123" name="Text Box 1028"/>
            <p:cNvSpPr txBox="1">
              <a:spLocks noChangeArrowheads="1"/>
            </p:cNvSpPr>
            <p:nvPr/>
          </p:nvSpPr>
          <p:spPr bwMode="auto">
            <a:xfrm>
              <a:off x="8628013" y="5904874"/>
              <a:ext cx="521858" cy="253916"/>
            </a:xfrm>
            <a:prstGeom prst="rect">
              <a:avLst/>
            </a:prstGeom>
            <a:noFill/>
            <a:ln w="9525">
              <a:noFill/>
              <a:miter lim="800000"/>
              <a:headEnd/>
              <a:tailEnd/>
            </a:ln>
          </p:spPr>
          <p:txBody>
            <a:bodyPr wrap="square">
              <a:spAutoFit/>
            </a:bodyPr>
            <a:lstStyle/>
            <a:p>
              <a:pPr algn="ctr"/>
              <a:r>
                <a:rPr lang="en-US" sz="1050" dirty="0">
                  <a:solidFill>
                    <a:srgbClr val="5B9BD5"/>
                  </a:solidFill>
                  <a:latin typeface="Century Gothic" panose="020B0502020202020204" pitchFamily="34" charset="0"/>
                </a:rPr>
                <a:t>30%</a:t>
              </a:r>
            </a:p>
          </p:txBody>
        </p:sp>
      </p:grpSp>
      <p:grpSp>
        <p:nvGrpSpPr>
          <p:cNvPr id="2067" name="Group 2066"/>
          <p:cNvGrpSpPr/>
          <p:nvPr/>
        </p:nvGrpSpPr>
        <p:grpSpPr>
          <a:xfrm>
            <a:off x="2436820" y="2271006"/>
            <a:ext cx="7626404" cy="7353940"/>
            <a:chOff x="2436820" y="2271006"/>
            <a:chExt cx="7626404" cy="7353940"/>
          </a:xfrm>
        </p:grpSpPr>
        <p:sp>
          <p:nvSpPr>
            <p:cNvPr id="60" name="Arc 59"/>
            <p:cNvSpPr/>
            <p:nvPr/>
          </p:nvSpPr>
          <p:spPr>
            <a:xfrm>
              <a:off x="2436820" y="2271006"/>
              <a:ext cx="7352926" cy="7353940"/>
            </a:xfrm>
            <a:prstGeom prst="arc">
              <a:avLst>
                <a:gd name="adj1" fmla="val 10809796"/>
                <a:gd name="adj2" fmla="val 398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124" name="Text Box 1028"/>
            <p:cNvSpPr txBox="1">
              <a:spLocks noChangeArrowheads="1"/>
            </p:cNvSpPr>
            <p:nvPr/>
          </p:nvSpPr>
          <p:spPr bwMode="auto">
            <a:xfrm>
              <a:off x="9541366" y="5904874"/>
              <a:ext cx="521858" cy="253916"/>
            </a:xfrm>
            <a:prstGeom prst="rect">
              <a:avLst/>
            </a:prstGeom>
            <a:noFill/>
            <a:ln w="9525">
              <a:noFill/>
              <a:miter lim="800000"/>
              <a:headEnd/>
              <a:tailEnd/>
            </a:ln>
          </p:spPr>
          <p:txBody>
            <a:bodyPr wrap="square">
              <a:spAutoFit/>
            </a:bodyPr>
            <a:lstStyle/>
            <a:p>
              <a:pPr algn="ctr"/>
              <a:r>
                <a:rPr lang="en-US" sz="1050" dirty="0">
                  <a:solidFill>
                    <a:srgbClr val="5B9BD5"/>
                  </a:solidFill>
                  <a:latin typeface="Century Gothic" panose="020B0502020202020204" pitchFamily="34" charset="0"/>
                </a:rPr>
                <a:t>40%</a:t>
              </a:r>
            </a:p>
          </p:txBody>
        </p:sp>
      </p:grpSp>
      <p:grpSp>
        <p:nvGrpSpPr>
          <p:cNvPr id="2068" name="Group 2067"/>
          <p:cNvGrpSpPr/>
          <p:nvPr/>
        </p:nvGrpSpPr>
        <p:grpSpPr>
          <a:xfrm>
            <a:off x="1493134" y="1358789"/>
            <a:ext cx="9476888" cy="9195474"/>
            <a:chOff x="1493134" y="1358789"/>
            <a:chExt cx="9476888" cy="9195474"/>
          </a:xfrm>
        </p:grpSpPr>
        <p:sp>
          <p:nvSpPr>
            <p:cNvPr id="26" name="Arc 25"/>
            <p:cNvSpPr/>
            <p:nvPr/>
          </p:nvSpPr>
          <p:spPr>
            <a:xfrm>
              <a:off x="1493134" y="1358789"/>
              <a:ext cx="9193959" cy="9195474"/>
            </a:xfrm>
            <a:prstGeom prst="arc">
              <a:avLst>
                <a:gd name="adj1" fmla="val 10816323"/>
                <a:gd name="adj2" fmla="val 2159615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125" name="Text Box 1028"/>
            <p:cNvSpPr txBox="1">
              <a:spLocks noChangeArrowheads="1"/>
            </p:cNvSpPr>
            <p:nvPr/>
          </p:nvSpPr>
          <p:spPr bwMode="auto">
            <a:xfrm>
              <a:off x="10448164" y="5904874"/>
              <a:ext cx="521858" cy="253916"/>
            </a:xfrm>
            <a:prstGeom prst="rect">
              <a:avLst/>
            </a:prstGeom>
            <a:noFill/>
            <a:ln w="9525">
              <a:noFill/>
              <a:miter lim="800000"/>
              <a:headEnd/>
              <a:tailEnd/>
            </a:ln>
          </p:spPr>
          <p:txBody>
            <a:bodyPr wrap="square">
              <a:spAutoFit/>
            </a:bodyPr>
            <a:lstStyle/>
            <a:p>
              <a:pPr algn="ctr"/>
              <a:r>
                <a:rPr lang="en-US" sz="1050" dirty="0">
                  <a:solidFill>
                    <a:srgbClr val="5B9BD5"/>
                  </a:solidFill>
                  <a:latin typeface="Century Gothic" panose="020B0502020202020204" pitchFamily="34" charset="0"/>
                </a:rPr>
                <a:t>50%</a:t>
              </a:r>
            </a:p>
          </p:txBody>
        </p:sp>
      </p:grpSp>
      <p:cxnSp>
        <p:nvCxnSpPr>
          <p:cNvPr id="20" name="Straight Connector 19"/>
          <p:cNvCxnSpPr/>
          <p:nvPr/>
        </p:nvCxnSpPr>
        <p:spPr>
          <a:xfrm>
            <a:off x="1493134" y="5951397"/>
            <a:ext cx="9205732" cy="0"/>
          </a:xfrm>
          <a:prstGeom prst="line">
            <a:avLst/>
          </a:prstGeom>
        </p:spPr>
        <p:style>
          <a:lnRef idx="1">
            <a:schemeClr val="accent1"/>
          </a:lnRef>
          <a:fillRef idx="0">
            <a:schemeClr val="accent1"/>
          </a:fillRef>
          <a:effectRef idx="0">
            <a:schemeClr val="accent1"/>
          </a:effectRef>
          <a:fontRef idx="minor">
            <a:schemeClr val="tx1"/>
          </a:fontRef>
        </p:style>
      </p:cxnSp>
      <p:sp>
        <p:nvSpPr>
          <p:cNvPr id="2065" name="TextBox 2064"/>
          <p:cNvSpPr txBox="1"/>
          <p:nvPr/>
        </p:nvSpPr>
        <p:spPr>
          <a:xfrm rot="17962054">
            <a:off x="977674" y="3149433"/>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SUBSCRIBE</a:t>
            </a:r>
          </a:p>
        </p:txBody>
      </p:sp>
      <p:grpSp>
        <p:nvGrpSpPr>
          <p:cNvPr id="2069" name="Group 2068"/>
          <p:cNvGrpSpPr/>
          <p:nvPr/>
        </p:nvGrpSpPr>
        <p:grpSpPr>
          <a:xfrm rot="19745478">
            <a:off x="703650" y="1120646"/>
            <a:ext cx="521433" cy="1190795"/>
            <a:chOff x="10289587" y="539630"/>
            <a:chExt cx="521433" cy="1190795"/>
          </a:xfrm>
        </p:grpSpPr>
        <p:cxnSp>
          <p:nvCxnSpPr>
            <p:cNvPr id="8" name="Straight Connector 7"/>
            <p:cNvCxnSpPr>
              <a:endCxn id="96" idx="3"/>
            </p:cNvCxnSpPr>
            <p:nvPr/>
          </p:nvCxnSpPr>
          <p:spPr>
            <a:xfrm flipH="1" flipV="1">
              <a:off x="10544812" y="1051487"/>
              <a:ext cx="266208" cy="678938"/>
            </a:xfrm>
            <a:prstGeom prst="line">
              <a:avLst/>
            </a:prstGeom>
            <a:ln w="28575">
              <a:solidFill>
                <a:srgbClr val="006699"/>
              </a:solidFill>
            </a:ln>
          </p:spPr>
          <p:style>
            <a:lnRef idx="1">
              <a:schemeClr val="accent1"/>
            </a:lnRef>
            <a:fillRef idx="0">
              <a:schemeClr val="accent1"/>
            </a:fillRef>
            <a:effectRef idx="0">
              <a:schemeClr val="accent1"/>
            </a:effectRef>
            <a:fontRef idx="minor">
              <a:schemeClr val="tx1"/>
            </a:fontRef>
          </p:style>
        </p:cxnSp>
        <p:sp>
          <p:nvSpPr>
            <p:cNvPr id="96" name="Text Box 1028"/>
            <p:cNvSpPr txBox="1">
              <a:spLocks noChangeArrowheads="1"/>
            </p:cNvSpPr>
            <p:nvPr/>
          </p:nvSpPr>
          <p:spPr bwMode="auto">
            <a:xfrm rot="4056186">
              <a:off x="10177516" y="651701"/>
              <a:ext cx="531920"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18+</a:t>
              </a:r>
            </a:p>
          </p:txBody>
        </p:sp>
      </p:grpSp>
      <p:grpSp>
        <p:nvGrpSpPr>
          <p:cNvPr id="2070" name="Group 2069"/>
          <p:cNvGrpSpPr/>
          <p:nvPr/>
        </p:nvGrpSpPr>
        <p:grpSpPr>
          <a:xfrm rot="17613807">
            <a:off x="1251072" y="859730"/>
            <a:ext cx="360272" cy="1325477"/>
            <a:chOff x="10931780" y="420316"/>
            <a:chExt cx="360272" cy="1325477"/>
          </a:xfrm>
        </p:grpSpPr>
        <p:cxnSp>
          <p:nvCxnSpPr>
            <p:cNvPr id="97" name="Straight Connector 96"/>
            <p:cNvCxnSpPr/>
            <p:nvPr/>
          </p:nvCxnSpPr>
          <p:spPr>
            <a:xfrm rot="1200000" flipH="1" flipV="1">
              <a:off x="10931780" y="1027211"/>
              <a:ext cx="178" cy="718582"/>
            </a:xfrm>
            <a:prstGeom prst="line">
              <a:avLst/>
            </a:prstGeom>
            <a:ln w="28575">
              <a:solidFill>
                <a:srgbClr val="E50611"/>
              </a:solidFill>
            </a:ln>
          </p:spPr>
          <p:style>
            <a:lnRef idx="1">
              <a:schemeClr val="accent1"/>
            </a:lnRef>
            <a:fillRef idx="0">
              <a:schemeClr val="accent1"/>
            </a:fillRef>
            <a:effectRef idx="0">
              <a:schemeClr val="accent1"/>
            </a:effectRef>
            <a:fontRef idx="minor">
              <a:schemeClr val="tx1"/>
            </a:fontRef>
          </p:style>
        </p:cxnSp>
        <p:sp>
          <p:nvSpPr>
            <p:cNvPr id="98" name="Text Box 1028"/>
            <p:cNvSpPr txBox="1">
              <a:spLocks noChangeArrowheads="1"/>
            </p:cNvSpPr>
            <p:nvPr/>
          </p:nvSpPr>
          <p:spPr bwMode="auto">
            <a:xfrm rot="6625488">
              <a:off x="10774779" y="629812"/>
              <a:ext cx="726769" cy="307777"/>
            </a:xfrm>
            <a:prstGeom prst="rect">
              <a:avLst/>
            </a:prstGeom>
            <a:noFill/>
            <a:ln w="9525">
              <a:noFill/>
              <a:miter lim="800000"/>
              <a:headEnd/>
              <a:tailEnd/>
            </a:ln>
          </p:spPr>
          <p:txBody>
            <a:bodyPr wrap="square">
              <a:spAutoFit/>
            </a:bodyPr>
            <a:lstStyle/>
            <a:p>
              <a:pPr algn="ctr"/>
              <a:r>
                <a:rPr lang="en-US" sz="1400" b="1" dirty="0">
                  <a:solidFill>
                    <a:srgbClr val="E50611"/>
                  </a:solidFill>
                  <a:latin typeface="Century Gothic" panose="020B0502020202020204" pitchFamily="34" charset="0"/>
                </a:rPr>
                <a:t>18-34</a:t>
              </a:r>
            </a:p>
          </p:txBody>
        </p:sp>
      </p:grpSp>
      <p:sp>
        <p:nvSpPr>
          <p:cNvPr id="156" name="TextBox 155"/>
          <p:cNvSpPr txBox="1"/>
          <p:nvPr/>
        </p:nvSpPr>
        <p:spPr>
          <a:xfrm rot="19191795">
            <a:off x="2212706" y="2181184"/>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a:t>
            </a:r>
          </a:p>
          <a:p>
            <a:pPr algn="ctr"/>
            <a:r>
              <a:rPr lang="en-US" b="1" dirty="0">
                <a:solidFill>
                  <a:srgbClr val="E50914"/>
                </a:solidFill>
                <a:latin typeface="Century Gothic" panose="020B0502020202020204" pitchFamily="34" charset="0"/>
              </a:rPr>
              <a:t>MONTHLY</a:t>
            </a:r>
          </a:p>
        </p:txBody>
      </p:sp>
      <p:sp>
        <p:nvSpPr>
          <p:cNvPr id="33" name="TextBox 32"/>
          <p:cNvSpPr txBox="1"/>
          <p:nvPr/>
        </p:nvSpPr>
        <p:spPr>
          <a:xfrm rot="20386358">
            <a:off x="3545497" y="1413478"/>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a:t>
            </a:r>
          </a:p>
          <a:p>
            <a:pPr algn="ctr"/>
            <a:r>
              <a:rPr lang="en-US" b="1" dirty="0">
                <a:solidFill>
                  <a:srgbClr val="E50914"/>
                </a:solidFill>
                <a:latin typeface="Century Gothic" panose="020B0502020202020204" pitchFamily="34" charset="0"/>
              </a:rPr>
              <a:t>WEEKLY</a:t>
            </a:r>
          </a:p>
        </p:txBody>
      </p:sp>
      <p:sp>
        <p:nvSpPr>
          <p:cNvPr id="34" name="TextBox 33"/>
          <p:cNvSpPr txBox="1"/>
          <p:nvPr/>
        </p:nvSpPr>
        <p:spPr>
          <a:xfrm>
            <a:off x="64223" y="6481229"/>
            <a:ext cx="1941557" cy="276999"/>
          </a:xfrm>
          <a:prstGeom prst="rect">
            <a:avLst/>
          </a:prstGeom>
          <a:noFill/>
        </p:spPr>
        <p:txBody>
          <a:bodyPr wrap="none" rtlCol="0">
            <a:spAutoFit/>
          </a:bodyPr>
          <a:lstStyle/>
          <a:p>
            <a:r>
              <a:rPr lang="en-US" sz="1200" dirty="0">
                <a:solidFill>
                  <a:srgbClr val="FF0000"/>
                </a:solidFill>
                <a:latin typeface="Century Gothic" panose="020B0502020202020204" pitchFamily="34" charset="0"/>
              </a:rPr>
              <a:t>MTM Survey Spring 2017</a:t>
            </a:r>
          </a:p>
        </p:txBody>
      </p:sp>
      <p:sp>
        <p:nvSpPr>
          <p:cNvPr id="49" name="TextBox 48"/>
          <p:cNvSpPr txBox="1"/>
          <p:nvPr/>
        </p:nvSpPr>
        <p:spPr>
          <a:xfrm>
            <a:off x="5025928" y="1167379"/>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a:t>
            </a:r>
          </a:p>
          <a:p>
            <a:pPr algn="ctr"/>
            <a:r>
              <a:rPr lang="en-US" b="1" dirty="0">
                <a:solidFill>
                  <a:srgbClr val="E50914"/>
                </a:solidFill>
                <a:latin typeface="Century Gothic" panose="020B0502020202020204" pitchFamily="34" charset="0"/>
              </a:rPr>
              <a:t>VIA STV</a:t>
            </a:r>
          </a:p>
        </p:txBody>
      </p:sp>
      <p:sp>
        <p:nvSpPr>
          <p:cNvPr id="50" name="TextBox 49"/>
          <p:cNvSpPr txBox="1"/>
          <p:nvPr/>
        </p:nvSpPr>
        <p:spPr>
          <a:xfrm rot="1286107">
            <a:off x="6526514" y="1424939"/>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 VIA</a:t>
            </a:r>
          </a:p>
          <a:p>
            <a:pPr algn="ctr"/>
            <a:r>
              <a:rPr lang="en-US" b="1" dirty="0">
                <a:solidFill>
                  <a:srgbClr val="E50914"/>
                </a:solidFill>
                <a:latin typeface="Century Gothic" panose="020B0502020202020204" pitchFamily="34" charset="0"/>
              </a:rPr>
              <a:t>DESKTOP</a:t>
            </a:r>
          </a:p>
        </p:txBody>
      </p:sp>
      <p:sp>
        <p:nvSpPr>
          <p:cNvPr id="51" name="TextBox 50"/>
          <p:cNvSpPr txBox="1"/>
          <p:nvPr/>
        </p:nvSpPr>
        <p:spPr>
          <a:xfrm rot="2543141">
            <a:off x="7842261" y="2201818"/>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a:t>
            </a:r>
          </a:p>
          <a:p>
            <a:pPr algn="ctr"/>
            <a:r>
              <a:rPr lang="en-US" b="1" dirty="0">
                <a:solidFill>
                  <a:srgbClr val="E50914"/>
                </a:solidFill>
                <a:latin typeface="Century Gothic" panose="020B0502020202020204" pitchFamily="34" charset="0"/>
              </a:rPr>
              <a:t>VIA SP</a:t>
            </a:r>
          </a:p>
        </p:txBody>
      </p:sp>
      <p:sp>
        <p:nvSpPr>
          <p:cNvPr id="52" name="TextBox 51"/>
          <p:cNvSpPr txBox="1"/>
          <p:nvPr/>
        </p:nvSpPr>
        <p:spPr>
          <a:xfrm rot="3738076">
            <a:off x="8813631" y="3322490"/>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 VIA </a:t>
            </a:r>
          </a:p>
          <a:p>
            <a:pPr algn="ctr"/>
            <a:r>
              <a:rPr lang="en-US" b="1" dirty="0">
                <a:solidFill>
                  <a:srgbClr val="E50914"/>
                </a:solidFill>
                <a:latin typeface="Century Gothic" panose="020B0502020202020204" pitchFamily="34" charset="0"/>
              </a:rPr>
              <a:t>TABLET</a:t>
            </a:r>
          </a:p>
        </p:txBody>
      </p:sp>
      <p:grpSp>
        <p:nvGrpSpPr>
          <p:cNvPr id="2061" name="Group 2060"/>
          <p:cNvGrpSpPr/>
          <p:nvPr/>
        </p:nvGrpSpPr>
        <p:grpSpPr>
          <a:xfrm>
            <a:off x="1770490" y="3845204"/>
            <a:ext cx="4331156" cy="2109927"/>
            <a:chOff x="1770490" y="3845204"/>
            <a:chExt cx="4331156" cy="2109927"/>
          </a:xfrm>
        </p:grpSpPr>
        <p:cxnSp>
          <p:nvCxnSpPr>
            <p:cNvPr id="136" name="Straight Connector 135"/>
            <p:cNvCxnSpPr/>
            <p:nvPr/>
          </p:nvCxnSpPr>
          <p:spPr>
            <a:xfrm>
              <a:off x="2305290" y="4184861"/>
              <a:ext cx="3796356" cy="1770270"/>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1770490" y="3845204"/>
              <a:ext cx="636865" cy="491991"/>
              <a:chOff x="-48035" y="1824656"/>
              <a:chExt cx="636865" cy="491991"/>
            </a:xfrm>
          </p:grpSpPr>
          <p:sp>
            <p:nvSpPr>
              <p:cNvPr id="27" name="Oval 26"/>
              <p:cNvSpPr/>
              <p:nvPr/>
            </p:nvSpPr>
            <p:spPr>
              <a:xfrm>
                <a:off x="24402" y="1824656"/>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5" name="Text Box 1028"/>
              <p:cNvSpPr txBox="1">
                <a:spLocks noChangeArrowheads="1"/>
              </p:cNvSpPr>
              <p:nvPr/>
            </p:nvSpPr>
            <p:spPr bwMode="auto">
              <a:xfrm>
                <a:off x="-48035" y="1916763"/>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47%</a:t>
                </a:r>
              </a:p>
            </p:txBody>
          </p:sp>
        </p:grpSp>
      </p:grpSp>
      <p:grpSp>
        <p:nvGrpSpPr>
          <p:cNvPr id="2060" name="Group 2059"/>
          <p:cNvGrpSpPr/>
          <p:nvPr/>
        </p:nvGrpSpPr>
        <p:grpSpPr>
          <a:xfrm>
            <a:off x="1073400" y="2441246"/>
            <a:ext cx="5028246" cy="3513884"/>
            <a:chOff x="1073400" y="2441246"/>
            <a:chExt cx="5028246" cy="3513884"/>
          </a:xfrm>
        </p:grpSpPr>
        <p:cxnSp>
          <p:nvCxnSpPr>
            <p:cNvPr id="139" name="Straight Connector 138"/>
            <p:cNvCxnSpPr/>
            <p:nvPr/>
          </p:nvCxnSpPr>
          <p:spPr>
            <a:xfrm>
              <a:off x="1615440" y="2813855"/>
              <a:ext cx="4486206" cy="3141275"/>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1073400" y="2441246"/>
              <a:ext cx="636865" cy="491991"/>
              <a:chOff x="-108995" y="1717976"/>
              <a:chExt cx="636865" cy="491991"/>
            </a:xfrm>
          </p:grpSpPr>
          <p:sp>
            <p:nvSpPr>
              <p:cNvPr id="67" name="Oval 66"/>
              <p:cNvSpPr/>
              <p:nvPr/>
            </p:nvSpPr>
            <p:spPr>
              <a:xfrm>
                <a:off x="-36558" y="1717976"/>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8" name="Text Box 1028"/>
              <p:cNvSpPr txBox="1">
                <a:spLocks noChangeArrowheads="1"/>
              </p:cNvSpPr>
              <p:nvPr/>
            </p:nvSpPr>
            <p:spPr bwMode="auto">
              <a:xfrm>
                <a:off x="-108995" y="1810083"/>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67%</a:t>
                </a:r>
              </a:p>
            </p:txBody>
          </p:sp>
        </p:grpSp>
      </p:grpSp>
      <p:grpSp>
        <p:nvGrpSpPr>
          <p:cNvPr id="2059" name="Group 2058"/>
          <p:cNvGrpSpPr/>
          <p:nvPr/>
        </p:nvGrpSpPr>
        <p:grpSpPr>
          <a:xfrm>
            <a:off x="3140185" y="3078065"/>
            <a:ext cx="2961461" cy="2877065"/>
            <a:chOff x="3140185" y="3078065"/>
            <a:chExt cx="2961461" cy="2877065"/>
          </a:xfrm>
        </p:grpSpPr>
        <p:cxnSp>
          <p:nvCxnSpPr>
            <p:cNvPr id="140" name="Straight Connector 139"/>
            <p:cNvCxnSpPr/>
            <p:nvPr/>
          </p:nvCxnSpPr>
          <p:spPr>
            <a:xfrm>
              <a:off x="3637108" y="3490592"/>
              <a:ext cx="2464538" cy="2464538"/>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3140185" y="3078065"/>
              <a:ext cx="636865" cy="491991"/>
              <a:chOff x="111985" y="1672256"/>
              <a:chExt cx="636865" cy="491991"/>
            </a:xfrm>
          </p:grpSpPr>
          <p:sp>
            <p:nvSpPr>
              <p:cNvPr id="70" name="Oval 69"/>
              <p:cNvSpPr/>
              <p:nvPr/>
            </p:nvSpPr>
            <p:spPr>
              <a:xfrm>
                <a:off x="184422" y="1672256"/>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1" name="Text Box 1028"/>
              <p:cNvSpPr txBox="1">
                <a:spLocks noChangeArrowheads="1"/>
              </p:cNvSpPr>
              <p:nvPr/>
            </p:nvSpPr>
            <p:spPr bwMode="auto">
              <a:xfrm>
                <a:off x="111985" y="1764363"/>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42%</a:t>
                </a:r>
              </a:p>
            </p:txBody>
          </p:sp>
        </p:grpSp>
      </p:grpSp>
      <p:grpSp>
        <p:nvGrpSpPr>
          <p:cNvPr id="2058" name="Group 2057"/>
          <p:cNvGrpSpPr/>
          <p:nvPr/>
        </p:nvGrpSpPr>
        <p:grpSpPr>
          <a:xfrm>
            <a:off x="2800738" y="1455540"/>
            <a:ext cx="3300908" cy="4499591"/>
            <a:chOff x="2800738" y="1455540"/>
            <a:chExt cx="3300908" cy="4499591"/>
          </a:xfrm>
        </p:grpSpPr>
        <p:cxnSp>
          <p:nvCxnSpPr>
            <p:cNvPr id="141" name="Straight Connector 140"/>
            <p:cNvCxnSpPr/>
            <p:nvPr/>
          </p:nvCxnSpPr>
          <p:spPr>
            <a:xfrm>
              <a:off x="3262105" y="1899844"/>
              <a:ext cx="2839541" cy="4055287"/>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2800738" y="1455540"/>
              <a:ext cx="636865" cy="491991"/>
              <a:chOff x="211045" y="1657016"/>
              <a:chExt cx="636865" cy="491991"/>
            </a:xfrm>
          </p:grpSpPr>
          <p:sp>
            <p:nvSpPr>
              <p:cNvPr id="73" name="Oval 72"/>
              <p:cNvSpPr/>
              <p:nvPr/>
            </p:nvSpPr>
            <p:spPr>
              <a:xfrm>
                <a:off x="283482" y="1657016"/>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4" name="Text Box 1028"/>
              <p:cNvSpPr txBox="1">
                <a:spLocks noChangeArrowheads="1"/>
              </p:cNvSpPr>
              <p:nvPr/>
            </p:nvSpPr>
            <p:spPr bwMode="auto">
              <a:xfrm>
                <a:off x="211045" y="1749123"/>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63%</a:t>
                </a:r>
              </a:p>
            </p:txBody>
          </p:sp>
        </p:grpSp>
      </p:grpSp>
      <p:grpSp>
        <p:nvGrpSpPr>
          <p:cNvPr id="2057" name="Group 2056"/>
          <p:cNvGrpSpPr/>
          <p:nvPr/>
        </p:nvGrpSpPr>
        <p:grpSpPr>
          <a:xfrm>
            <a:off x="4270369" y="2429883"/>
            <a:ext cx="1831277" cy="3525248"/>
            <a:chOff x="4270369" y="2429883"/>
            <a:chExt cx="1831277" cy="3525248"/>
          </a:xfrm>
        </p:grpSpPr>
        <p:cxnSp>
          <p:nvCxnSpPr>
            <p:cNvPr id="142" name="Straight Connector 141"/>
            <p:cNvCxnSpPr/>
            <p:nvPr/>
          </p:nvCxnSpPr>
          <p:spPr>
            <a:xfrm>
              <a:off x="4687163" y="2921760"/>
              <a:ext cx="1414483" cy="3033371"/>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4270369" y="2429883"/>
              <a:ext cx="636865" cy="491991"/>
              <a:chOff x="287245" y="1580816"/>
              <a:chExt cx="636865" cy="491991"/>
            </a:xfrm>
          </p:grpSpPr>
          <p:sp>
            <p:nvSpPr>
              <p:cNvPr id="76" name="Oval 75"/>
              <p:cNvSpPr/>
              <p:nvPr/>
            </p:nvSpPr>
            <p:spPr>
              <a:xfrm>
                <a:off x="359682" y="1580816"/>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7" name="Text Box 1028"/>
              <p:cNvSpPr txBox="1">
                <a:spLocks noChangeArrowheads="1"/>
              </p:cNvSpPr>
              <p:nvPr/>
            </p:nvSpPr>
            <p:spPr bwMode="auto">
              <a:xfrm>
                <a:off x="287245" y="1672923"/>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38%</a:t>
                </a:r>
              </a:p>
            </p:txBody>
          </p:sp>
        </p:grpSp>
      </p:grpSp>
      <p:grpSp>
        <p:nvGrpSpPr>
          <p:cNvPr id="2056" name="Group 2055"/>
          <p:cNvGrpSpPr/>
          <p:nvPr/>
        </p:nvGrpSpPr>
        <p:grpSpPr>
          <a:xfrm>
            <a:off x="4457911" y="691295"/>
            <a:ext cx="1643735" cy="5263835"/>
            <a:chOff x="4457911" y="691295"/>
            <a:chExt cx="1643735" cy="5263835"/>
          </a:xfrm>
        </p:grpSpPr>
        <p:cxnSp>
          <p:nvCxnSpPr>
            <p:cNvPr id="143" name="Straight Connector 142"/>
            <p:cNvCxnSpPr/>
            <p:nvPr/>
          </p:nvCxnSpPr>
          <p:spPr>
            <a:xfrm>
              <a:off x="4818773" y="1167379"/>
              <a:ext cx="1282873" cy="4787751"/>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4457911" y="691295"/>
              <a:ext cx="636865" cy="491991"/>
              <a:chOff x="378685" y="1504616"/>
              <a:chExt cx="636865" cy="491991"/>
            </a:xfrm>
          </p:grpSpPr>
          <p:sp>
            <p:nvSpPr>
              <p:cNvPr id="79" name="Oval 78"/>
              <p:cNvSpPr/>
              <p:nvPr/>
            </p:nvSpPr>
            <p:spPr>
              <a:xfrm>
                <a:off x="451122" y="1504616"/>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0" name="Text Box 1028"/>
              <p:cNvSpPr txBox="1">
                <a:spLocks noChangeArrowheads="1"/>
              </p:cNvSpPr>
              <p:nvPr/>
            </p:nvSpPr>
            <p:spPr bwMode="auto">
              <a:xfrm>
                <a:off x="378685" y="1596723"/>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56%</a:t>
                </a:r>
              </a:p>
            </p:txBody>
          </p:sp>
        </p:grpSp>
      </p:grpSp>
      <p:grpSp>
        <p:nvGrpSpPr>
          <p:cNvPr id="2055" name="Group 2054"/>
          <p:cNvGrpSpPr/>
          <p:nvPr/>
        </p:nvGrpSpPr>
        <p:grpSpPr>
          <a:xfrm>
            <a:off x="5545556" y="3111104"/>
            <a:ext cx="636865" cy="2844027"/>
            <a:chOff x="5545556" y="3111104"/>
            <a:chExt cx="636865" cy="2844027"/>
          </a:xfrm>
        </p:grpSpPr>
        <p:cxnSp>
          <p:nvCxnSpPr>
            <p:cNvPr id="144" name="Straight Connector 143"/>
            <p:cNvCxnSpPr/>
            <p:nvPr/>
          </p:nvCxnSpPr>
          <p:spPr>
            <a:xfrm>
              <a:off x="5896744" y="3613089"/>
              <a:ext cx="204902" cy="2342042"/>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5545556" y="3111104"/>
              <a:ext cx="636865" cy="491991"/>
              <a:chOff x="477745" y="1588436"/>
              <a:chExt cx="636865" cy="491991"/>
            </a:xfrm>
          </p:grpSpPr>
          <p:sp>
            <p:nvSpPr>
              <p:cNvPr id="82" name="Oval 81"/>
              <p:cNvSpPr/>
              <p:nvPr/>
            </p:nvSpPr>
            <p:spPr>
              <a:xfrm>
                <a:off x="550182" y="1588436"/>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3" name="Text Box 1028"/>
              <p:cNvSpPr txBox="1">
                <a:spLocks noChangeArrowheads="1"/>
              </p:cNvSpPr>
              <p:nvPr/>
            </p:nvSpPr>
            <p:spPr bwMode="auto">
              <a:xfrm>
                <a:off x="477745" y="1680543"/>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28%</a:t>
                </a:r>
              </a:p>
            </p:txBody>
          </p:sp>
        </p:grpSp>
      </p:grpSp>
      <p:grpSp>
        <p:nvGrpSpPr>
          <p:cNvPr id="2054" name="Group 2053"/>
          <p:cNvGrpSpPr/>
          <p:nvPr/>
        </p:nvGrpSpPr>
        <p:grpSpPr>
          <a:xfrm>
            <a:off x="6074902" y="2370148"/>
            <a:ext cx="636865" cy="3560857"/>
            <a:chOff x="6074902" y="2370148"/>
            <a:chExt cx="636865" cy="3560857"/>
          </a:xfrm>
        </p:grpSpPr>
        <p:cxnSp>
          <p:nvCxnSpPr>
            <p:cNvPr id="151" name="Straight Connector 150"/>
            <p:cNvCxnSpPr>
              <a:stCxn id="85" idx="4"/>
            </p:cNvCxnSpPr>
            <p:nvPr/>
          </p:nvCxnSpPr>
          <p:spPr>
            <a:xfrm flipH="1">
              <a:off x="6092696" y="2862139"/>
              <a:ext cx="300639" cy="3068866"/>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6074902" y="2370148"/>
              <a:ext cx="636865" cy="491991"/>
              <a:chOff x="607285" y="1222676"/>
              <a:chExt cx="636865" cy="491991"/>
            </a:xfrm>
          </p:grpSpPr>
          <p:sp>
            <p:nvSpPr>
              <p:cNvPr id="85" name="Oval 84"/>
              <p:cNvSpPr/>
              <p:nvPr/>
            </p:nvSpPr>
            <p:spPr>
              <a:xfrm>
                <a:off x="679722" y="1222676"/>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6" name="Text Box 1028"/>
              <p:cNvSpPr txBox="1">
                <a:spLocks noChangeArrowheads="1"/>
              </p:cNvSpPr>
              <p:nvPr/>
            </p:nvSpPr>
            <p:spPr bwMode="auto">
              <a:xfrm>
                <a:off x="607285" y="1314783"/>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36%</a:t>
                </a:r>
              </a:p>
            </p:txBody>
          </p:sp>
        </p:grpSp>
      </p:grpSp>
      <p:grpSp>
        <p:nvGrpSpPr>
          <p:cNvPr id="2053" name="Group 2052"/>
          <p:cNvGrpSpPr/>
          <p:nvPr/>
        </p:nvGrpSpPr>
        <p:grpSpPr>
          <a:xfrm>
            <a:off x="6092696" y="4260977"/>
            <a:ext cx="683253" cy="1670027"/>
            <a:chOff x="6092696" y="4260977"/>
            <a:chExt cx="683253" cy="1670027"/>
          </a:xfrm>
        </p:grpSpPr>
        <p:cxnSp>
          <p:nvCxnSpPr>
            <p:cNvPr id="150" name="Straight Connector 149"/>
            <p:cNvCxnSpPr/>
            <p:nvPr/>
          </p:nvCxnSpPr>
          <p:spPr>
            <a:xfrm flipH="1">
              <a:off x="6092696" y="4749793"/>
              <a:ext cx="316505" cy="1181211"/>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6139084" y="4260977"/>
              <a:ext cx="636865" cy="491991"/>
              <a:chOff x="470125" y="2243756"/>
              <a:chExt cx="636865" cy="491991"/>
            </a:xfrm>
          </p:grpSpPr>
          <p:sp>
            <p:nvSpPr>
              <p:cNvPr id="88" name="Oval 87"/>
              <p:cNvSpPr/>
              <p:nvPr/>
            </p:nvSpPr>
            <p:spPr>
              <a:xfrm>
                <a:off x="542562" y="2243756"/>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9" name="Text Box 1028"/>
              <p:cNvSpPr txBox="1">
                <a:spLocks noChangeArrowheads="1"/>
              </p:cNvSpPr>
              <p:nvPr/>
            </p:nvSpPr>
            <p:spPr bwMode="auto">
              <a:xfrm>
                <a:off x="470125" y="2335863"/>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16%</a:t>
                </a:r>
              </a:p>
            </p:txBody>
          </p:sp>
        </p:grpSp>
      </p:grpSp>
      <p:grpSp>
        <p:nvGrpSpPr>
          <p:cNvPr id="2052" name="Group 2051"/>
          <p:cNvGrpSpPr/>
          <p:nvPr/>
        </p:nvGrpSpPr>
        <p:grpSpPr>
          <a:xfrm>
            <a:off x="6092696" y="2858753"/>
            <a:ext cx="1615424" cy="3072252"/>
            <a:chOff x="6092696" y="2858753"/>
            <a:chExt cx="1615424" cy="3072252"/>
          </a:xfrm>
        </p:grpSpPr>
        <p:cxnSp>
          <p:nvCxnSpPr>
            <p:cNvPr id="149" name="Straight Connector 148"/>
            <p:cNvCxnSpPr/>
            <p:nvPr/>
          </p:nvCxnSpPr>
          <p:spPr>
            <a:xfrm flipH="1">
              <a:off x="6092696" y="3349465"/>
              <a:ext cx="1203791" cy="2581540"/>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90" name="Group 89"/>
            <p:cNvGrpSpPr/>
            <p:nvPr/>
          </p:nvGrpSpPr>
          <p:grpSpPr>
            <a:xfrm>
              <a:off x="7071255" y="2858753"/>
              <a:ext cx="636865" cy="491991"/>
              <a:chOff x="653005" y="1817036"/>
              <a:chExt cx="636865" cy="491991"/>
            </a:xfrm>
          </p:grpSpPr>
          <p:sp>
            <p:nvSpPr>
              <p:cNvPr id="91" name="Oval 90"/>
              <p:cNvSpPr/>
              <p:nvPr/>
            </p:nvSpPr>
            <p:spPr>
              <a:xfrm>
                <a:off x="725442" y="1817036"/>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2" name="Text Box 1028"/>
              <p:cNvSpPr txBox="1">
                <a:spLocks noChangeArrowheads="1"/>
              </p:cNvSpPr>
              <p:nvPr/>
            </p:nvSpPr>
            <p:spPr bwMode="auto">
              <a:xfrm>
                <a:off x="653005" y="1909143"/>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31%</a:t>
                </a:r>
              </a:p>
            </p:txBody>
          </p:sp>
        </p:grpSp>
      </p:grpSp>
      <p:grpSp>
        <p:nvGrpSpPr>
          <p:cNvPr id="2071" name="Group 2070"/>
          <p:cNvGrpSpPr/>
          <p:nvPr/>
        </p:nvGrpSpPr>
        <p:grpSpPr>
          <a:xfrm>
            <a:off x="6092696" y="5135802"/>
            <a:ext cx="770794" cy="795203"/>
            <a:chOff x="6092696" y="5135802"/>
            <a:chExt cx="770794" cy="795203"/>
          </a:xfrm>
        </p:grpSpPr>
        <p:cxnSp>
          <p:nvCxnSpPr>
            <p:cNvPr id="148" name="Straight Connector 147"/>
            <p:cNvCxnSpPr/>
            <p:nvPr/>
          </p:nvCxnSpPr>
          <p:spPr>
            <a:xfrm flipH="1">
              <a:off x="6092696" y="5383976"/>
              <a:ext cx="383033" cy="547029"/>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6226625" y="5135802"/>
              <a:ext cx="636865" cy="263080"/>
              <a:chOff x="6991638" y="5301879"/>
              <a:chExt cx="636865" cy="263080"/>
            </a:xfrm>
          </p:grpSpPr>
          <p:sp>
            <p:nvSpPr>
              <p:cNvPr id="94" name="Oval 93"/>
              <p:cNvSpPr/>
              <p:nvPr/>
            </p:nvSpPr>
            <p:spPr>
              <a:xfrm>
                <a:off x="7175990" y="5301879"/>
                <a:ext cx="263080" cy="263080"/>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5" name="Text Box 1028"/>
              <p:cNvSpPr txBox="1">
                <a:spLocks noChangeArrowheads="1"/>
              </p:cNvSpPr>
              <p:nvPr/>
            </p:nvSpPr>
            <p:spPr bwMode="auto">
              <a:xfrm>
                <a:off x="6991638" y="5302614"/>
                <a:ext cx="636865" cy="261610"/>
              </a:xfrm>
              <a:prstGeom prst="rect">
                <a:avLst/>
              </a:prstGeom>
              <a:noFill/>
              <a:ln w="9525">
                <a:noFill/>
                <a:miter lim="800000"/>
                <a:headEnd/>
                <a:tailEnd/>
              </a:ln>
            </p:spPr>
            <p:txBody>
              <a:bodyPr wrap="square">
                <a:spAutoFit/>
              </a:bodyPr>
              <a:lstStyle/>
              <a:p>
                <a:pPr algn="ctr"/>
                <a:r>
                  <a:rPr lang="en-US" sz="1050" b="1" dirty="0">
                    <a:solidFill>
                      <a:srgbClr val="006699"/>
                    </a:solidFill>
                    <a:latin typeface="Century Gothic" panose="020B0502020202020204" pitchFamily="34" charset="0"/>
                  </a:rPr>
                  <a:t>10</a:t>
                </a:r>
                <a:r>
                  <a:rPr lang="en-US" sz="700" b="1" dirty="0">
                    <a:solidFill>
                      <a:srgbClr val="006699"/>
                    </a:solidFill>
                    <a:latin typeface="Century Gothic" panose="020B0502020202020204" pitchFamily="34" charset="0"/>
                  </a:rPr>
                  <a:t>%</a:t>
                </a:r>
                <a:endParaRPr lang="en-US" sz="1050" b="1" dirty="0">
                  <a:solidFill>
                    <a:srgbClr val="006699"/>
                  </a:solidFill>
                  <a:latin typeface="Century Gothic" panose="020B0502020202020204" pitchFamily="34" charset="0"/>
                </a:endParaRPr>
              </a:p>
            </p:txBody>
          </p:sp>
        </p:grpSp>
      </p:grpSp>
      <p:grpSp>
        <p:nvGrpSpPr>
          <p:cNvPr id="31" name="Group 30"/>
          <p:cNvGrpSpPr/>
          <p:nvPr/>
        </p:nvGrpSpPr>
        <p:grpSpPr>
          <a:xfrm>
            <a:off x="6092698" y="5282848"/>
            <a:ext cx="1299809" cy="648157"/>
            <a:chOff x="6092698" y="5282848"/>
            <a:chExt cx="1299809" cy="648157"/>
          </a:xfrm>
        </p:grpSpPr>
        <p:cxnSp>
          <p:nvCxnSpPr>
            <p:cNvPr id="145" name="Straight Connector 144"/>
            <p:cNvCxnSpPr>
              <a:cxnSpLocks/>
            </p:cNvCxnSpPr>
            <p:nvPr/>
          </p:nvCxnSpPr>
          <p:spPr>
            <a:xfrm flipH="1">
              <a:off x="6092698" y="5468892"/>
              <a:ext cx="991003" cy="462113"/>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6967505" y="5282848"/>
              <a:ext cx="425002" cy="269965"/>
              <a:chOff x="7785876" y="5065788"/>
              <a:chExt cx="425002" cy="269965"/>
            </a:xfrm>
          </p:grpSpPr>
          <p:sp>
            <p:nvSpPr>
              <p:cNvPr id="106" name="Oval 105"/>
              <p:cNvSpPr/>
              <p:nvPr/>
            </p:nvSpPr>
            <p:spPr>
              <a:xfrm>
                <a:off x="7863027" y="5072673"/>
                <a:ext cx="263080" cy="263080"/>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7" name="Text Box 1028"/>
              <p:cNvSpPr txBox="1">
                <a:spLocks noChangeArrowheads="1"/>
              </p:cNvSpPr>
              <p:nvPr/>
            </p:nvSpPr>
            <p:spPr bwMode="auto">
              <a:xfrm>
                <a:off x="7785876" y="5065788"/>
                <a:ext cx="425002" cy="261610"/>
              </a:xfrm>
              <a:prstGeom prst="rect">
                <a:avLst/>
              </a:prstGeom>
              <a:noFill/>
              <a:ln w="9525">
                <a:noFill/>
                <a:miter lim="800000"/>
                <a:headEnd/>
                <a:tailEnd/>
              </a:ln>
            </p:spPr>
            <p:txBody>
              <a:bodyPr wrap="square">
                <a:spAutoFit/>
              </a:bodyPr>
              <a:lstStyle/>
              <a:p>
                <a:pPr algn="ctr"/>
                <a:r>
                  <a:rPr lang="en-US" sz="1050" b="1" dirty="0">
                    <a:solidFill>
                      <a:srgbClr val="FF0000"/>
                    </a:solidFill>
                    <a:latin typeface="Century Gothic" panose="020B0502020202020204" pitchFamily="34" charset="0"/>
                  </a:rPr>
                  <a:t>13</a:t>
                </a:r>
                <a:r>
                  <a:rPr lang="en-US" sz="700" b="1" dirty="0">
                    <a:solidFill>
                      <a:srgbClr val="FF0000"/>
                    </a:solidFill>
                    <a:latin typeface="Century Gothic" panose="020B0502020202020204" pitchFamily="34" charset="0"/>
                  </a:rPr>
                  <a:t>%</a:t>
                </a:r>
                <a:endParaRPr lang="en-US" sz="1050" b="1" dirty="0">
                  <a:solidFill>
                    <a:srgbClr val="FF0000"/>
                  </a:solidFill>
                  <a:latin typeface="Century Gothic" panose="020B0502020202020204" pitchFamily="34" charset="0"/>
                </a:endParaRPr>
              </a:p>
            </p:txBody>
          </p:sp>
        </p:grpSp>
      </p:grpSp>
      <p:pic>
        <p:nvPicPr>
          <p:cNvPr id="1026" name="Picture 2" descr="https://lh3.googleusercontent.com/BbqN8GpAephpCNwTBuB8SiFTPT1zFccYyuPd4qRRQRTQPXU5d4F1wuVWfEJh3L4RL3wIKc6BeQ=w640-h400-e36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954" t="33114" r="19387" b="33165"/>
          <a:stretch/>
        </p:blipFill>
        <p:spPr bwMode="auto">
          <a:xfrm>
            <a:off x="5456084" y="5713"/>
            <a:ext cx="1279832" cy="430489"/>
          </a:xfrm>
          <a:prstGeom prst="rect">
            <a:avLst/>
          </a:prstGeom>
          <a:noFill/>
          <a:extLst>
            <a:ext uri="{909E8E84-426E-40DD-AFC4-6F175D3DCCD1}">
              <a14:hiddenFill xmlns:a14="http://schemas.microsoft.com/office/drawing/2010/main">
                <a:solidFill>
                  <a:srgbClr val="FFFFFF"/>
                </a:solidFill>
              </a14:hiddenFill>
            </a:ext>
          </a:extLst>
        </p:spPr>
      </p:pic>
      <p:grpSp>
        <p:nvGrpSpPr>
          <p:cNvPr id="2049" name="Group 2048"/>
          <p:cNvGrpSpPr/>
          <p:nvPr/>
        </p:nvGrpSpPr>
        <p:grpSpPr>
          <a:xfrm>
            <a:off x="6092697" y="4385329"/>
            <a:ext cx="1656048" cy="1545675"/>
            <a:chOff x="6092697" y="4385329"/>
            <a:chExt cx="1656048" cy="1545675"/>
          </a:xfrm>
        </p:grpSpPr>
        <p:cxnSp>
          <p:nvCxnSpPr>
            <p:cNvPr id="147" name="Straight Connector 146"/>
            <p:cNvCxnSpPr/>
            <p:nvPr/>
          </p:nvCxnSpPr>
          <p:spPr>
            <a:xfrm flipH="1">
              <a:off x="6092697" y="4612465"/>
              <a:ext cx="1320713" cy="1318539"/>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7323743" y="4385329"/>
              <a:ext cx="425002" cy="267629"/>
              <a:chOff x="8295259" y="4544942"/>
              <a:chExt cx="425002" cy="267629"/>
            </a:xfrm>
          </p:grpSpPr>
          <p:sp>
            <p:nvSpPr>
              <p:cNvPr id="100" name="Oval 99"/>
              <p:cNvSpPr/>
              <p:nvPr/>
            </p:nvSpPr>
            <p:spPr>
              <a:xfrm>
                <a:off x="8361278" y="4549491"/>
                <a:ext cx="263080" cy="263080"/>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1" name="Text Box 1028"/>
              <p:cNvSpPr txBox="1">
                <a:spLocks noChangeArrowheads="1"/>
              </p:cNvSpPr>
              <p:nvPr/>
            </p:nvSpPr>
            <p:spPr bwMode="auto">
              <a:xfrm>
                <a:off x="8295259" y="4544942"/>
                <a:ext cx="425002" cy="261610"/>
              </a:xfrm>
              <a:prstGeom prst="rect">
                <a:avLst/>
              </a:prstGeom>
              <a:noFill/>
              <a:ln w="9525">
                <a:noFill/>
                <a:miter lim="800000"/>
                <a:headEnd/>
                <a:tailEnd/>
              </a:ln>
            </p:spPr>
            <p:txBody>
              <a:bodyPr wrap="square">
                <a:spAutoFit/>
              </a:bodyPr>
              <a:lstStyle/>
              <a:p>
                <a:pPr algn="ctr"/>
                <a:r>
                  <a:rPr lang="en-US" sz="1050" b="1" dirty="0">
                    <a:solidFill>
                      <a:srgbClr val="FF0000"/>
                    </a:solidFill>
                    <a:latin typeface="Century Gothic" panose="020B0502020202020204" pitchFamily="34" charset="0"/>
                  </a:rPr>
                  <a:t>21</a:t>
                </a:r>
                <a:r>
                  <a:rPr lang="en-US" sz="700" b="1" dirty="0">
                    <a:solidFill>
                      <a:srgbClr val="FF0000"/>
                    </a:solidFill>
                    <a:latin typeface="Century Gothic" panose="020B0502020202020204" pitchFamily="34" charset="0"/>
                  </a:rPr>
                  <a:t>%</a:t>
                </a:r>
                <a:endParaRPr lang="en-US" sz="1050" b="1" dirty="0">
                  <a:solidFill>
                    <a:srgbClr val="FF0000"/>
                  </a:solidFill>
                  <a:latin typeface="Century Gothic" panose="020B0502020202020204" pitchFamily="34" charset="0"/>
                </a:endParaRPr>
              </a:p>
            </p:txBody>
          </p:sp>
        </p:grpSp>
      </p:grpSp>
      <p:grpSp>
        <p:nvGrpSpPr>
          <p:cNvPr id="4" name="Group 3">
            <a:extLst>
              <a:ext uri="{FF2B5EF4-FFF2-40B4-BE49-F238E27FC236}">
                <a16:creationId xmlns:a16="http://schemas.microsoft.com/office/drawing/2014/main" id="{E95DB2C8-FEC8-4A78-BA63-9CE87B63D9BF}"/>
              </a:ext>
            </a:extLst>
          </p:cNvPr>
          <p:cNvGrpSpPr/>
          <p:nvPr/>
        </p:nvGrpSpPr>
        <p:grpSpPr>
          <a:xfrm>
            <a:off x="6820066" y="13473"/>
            <a:ext cx="768285" cy="400110"/>
            <a:chOff x="6820066" y="13473"/>
            <a:chExt cx="768285" cy="400110"/>
          </a:xfrm>
        </p:grpSpPr>
        <p:sp>
          <p:nvSpPr>
            <p:cNvPr id="3" name="Rectangle 2">
              <a:extLst>
                <a:ext uri="{FF2B5EF4-FFF2-40B4-BE49-F238E27FC236}">
                  <a16:creationId xmlns:a16="http://schemas.microsoft.com/office/drawing/2014/main" id="{833B2019-3682-4C3B-A4C8-E69E8E19EF3B}"/>
                </a:ext>
              </a:extLst>
            </p:cNvPr>
            <p:cNvSpPr/>
            <p:nvPr/>
          </p:nvSpPr>
          <p:spPr>
            <a:xfrm>
              <a:off x="6820066" y="63577"/>
              <a:ext cx="768176" cy="3346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C383842-EDC0-4826-BCAB-58D52ED991A7}"/>
                </a:ext>
              </a:extLst>
            </p:cNvPr>
            <p:cNvSpPr txBox="1"/>
            <p:nvPr/>
          </p:nvSpPr>
          <p:spPr>
            <a:xfrm>
              <a:off x="6833016" y="13473"/>
              <a:ext cx="755335" cy="400110"/>
            </a:xfrm>
            <a:prstGeom prst="rect">
              <a:avLst/>
            </a:prstGeom>
            <a:noFill/>
          </p:spPr>
          <p:txBody>
            <a:bodyPr wrap="none" rtlCol="0">
              <a:spAutoFit/>
            </a:bodyPr>
            <a:lstStyle/>
            <a:p>
              <a:r>
                <a:rPr lang="en-US" sz="2000" kern="800" dirty="0">
                  <a:solidFill>
                    <a:srgbClr val="FE230C"/>
                  </a:solidFill>
                  <a:latin typeface="Arial" panose="020B0604020202020204" pitchFamily="34" charset="0"/>
                  <a:cs typeface="Arial" panose="020B0604020202020204" pitchFamily="34" charset="0"/>
                </a:rPr>
                <a:t>2017</a:t>
              </a:r>
            </a:p>
          </p:txBody>
        </p:sp>
      </p:grpSp>
    </p:spTree>
    <p:extLst>
      <p:ext uri="{BB962C8B-B14F-4D97-AF65-F5344CB8AC3E}">
        <p14:creationId xmlns:p14="http://schemas.microsoft.com/office/powerpoint/2010/main" val="2781073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20"/>
                                        </p:tgtEl>
                                        <p:attrNameLst>
                                          <p:attrName>style.visibility</p:attrName>
                                        </p:attrNameLst>
                                      </p:cBhvr>
                                      <p:to>
                                        <p:strVal val="visible"/>
                                      </p:to>
                                    </p:set>
                                  </p:childTnLst>
                                </p:cTn>
                              </p:par>
                            </p:childTnLst>
                          </p:cTn>
                        </p:par>
                        <p:par>
                          <p:cTn id="15" fill="hold">
                            <p:stCondLst>
                              <p:cond delay="1500"/>
                            </p:stCondLst>
                            <p:childTnLst>
                              <p:par>
                                <p:cTn id="16" presetID="22" presetClass="entr" presetSubtype="2" fill="hold" nodeType="afterEffect">
                                  <p:stCondLst>
                                    <p:cond delay="0"/>
                                  </p:stCondLst>
                                  <p:childTnLst>
                                    <p:set>
                                      <p:cBhvr>
                                        <p:cTn id="17" dur="1" fill="hold">
                                          <p:stCondLst>
                                            <p:cond delay="0"/>
                                          </p:stCondLst>
                                        </p:cTn>
                                        <p:tgtEl>
                                          <p:spTgt spid="2062"/>
                                        </p:tgtEl>
                                        <p:attrNameLst>
                                          <p:attrName>style.visibility</p:attrName>
                                        </p:attrNameLst>
                                      </p:cBhvr>
                                      <p:to>
                                        <p:strVal val="visible"/>
                                      </p:to>
                                    </p:set>
                                    <p:animEffect transition="in" filter="wipe(right)">
                                      <p:cBhvr>
                                        <p:cTn id="18" dur="500"/>
                                        <p:tgtEl>
                                          <p:spTgt spid="2062"/>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2063"/>
                                        </p:tgtEl>
                                        <p:attrNameLst>
                                          <p:attrName>style.visibility</p:attrName>
                                        </p:attrNameLst>
                                      </p:cBhvr>
                                      <p:to>
                                        <p:strVal val="visible"/>
                                      </p:to>
                                    </p:set>
                                    <p:animEffect transition="in" filter="wipe(right)">
                                      <p:cBhvr>
                                        <p:cTn id="22" dur="500"/>
                                        <p:tgtEl>
                                          <p:spTgt spid="2063"/>
                                        </p:tgtEl>
                                      </p:cBhvr>
                                    </p:animEffect>
                                  </p:childTnLst>
                                </p:cTn>
                              </p:par>
                            </p:childTnLst>
                          </p:cTn>
                        </p:par>
                        <p:par>
                          <p:cTn id="23" fill="hold">
                            <p:stCondLst>
                              <p:cond delay="2500"/>
                            </p:stCondLst>
                            <p:childTnLst>
                              <p:par>
                                <p:cTn id="24" presetID="22" presetClass="entr" presetSubtype="2" fill="hold" nodeType="afterEffect">
                                  <p:stCondLst>
                                    <p:cond delay="0"/>
                                  </p:stCondLst>
                                  <p:childTnLst>
                                    <p:set>
                                      <p:cBhvr>
                                        <p:cTn id="25" dur="1" fill="hold">
                                          <p:stCondLst>
                                            <p:cond delay="0"/>
                                          </p:stCondLst>
                                        </p:cTn>
                                        <p:tgtEl>
                                          <p:spTgt spid="2066"/>
                                        </p:tgtEl>
                                        <p:attrNameLst>
                                          <p:attrName>style.visibility</p:attrName>
                                        </p:attrNameLst>
                                      </p:cBhvr>
                                      <p:to>
                                        <p:strVal val="visible"/>
                                      </p:to>
                                    </p:set>
                                    <p:animEffect transition="in" filter="wipe(right)">
                                      <p:cBhvr>
                                        <p:cTn id="26" dur="500"/>
                                        <p:tgtEl>
                                          <p:spTgt spid="2066"/>
                                        </p:tgtEl>
                                      </p:cBhvr>
                                    </p:animEffect>
                                  </p:childTnLst>
                                </p:cTn>
                              </p:par>
                            </p:childTnLst>
                          </p:cTn>
                        </p:par>
                        <p:par>
                          <p:cTn id="27" fill="hold">
                            <p:stCondLst>
                              <p:cond delay="3000"/>
                            </p:stCondLst>
                            <p:childTnLst>
                              <p:par>
                                <p:cTn id="28" presetID="22" presetClass="entr" presetSubtype="2" fill="hold" nodeType="afterEffect">
                                  <p:stCondLst>
                                    <p:cond delay="0"/>
                                  </p:stCondLst>
                                  <p:childTnLst>
                                    <p:set>
                                      <p:cBhvr>
                                        <p:cTn id="29" dur="1" fill="hold">
                                          <p:stCondLst>
                                            <p:cond delay="0"/>
                                          </p:stCondLst>
                                        </p:cTn>
                                        <p:tgtEl>
                                          <p:spTgt spid="2067"/>
                                        </p:tgtEl>
                                        <p:attrNameLst>
                                          <p:attrName>style.visibility</p:attrName>
                                        </p:attrNameLst>
                                      </p:cBhvr>
                                      <p:to>
                                        <p:strVal val="visible"/>
                                      </p:to>
                                    </p:set>
                                    <p:animEffect transition="in" filter="wipe(right)">
                                      <p:cBhvr>
                                        <p:cTn id="30" dur="500"/>
                                        <p:tgtEl>
                                          <p:spTgt spid="2067"/>
                                        </p:tgtEl>
                                      </p:cBhvr>
                                    </p:animEffect>
                                  </p:childTnLst>
                                </p:cTn>
                              </p:par>
                            </p:childTnLst>
                          </p:cTn>
                        </p:par>
                        <p:par>
                          <p:cTn id="31" fill="hold">
                            <p:stCondLst>
                              <p:cond delay="3500"/>
                            </p:stCondLst>
                            <p:childTnLst>
                              <p:par>
                                <p:cTn id="32" presetID="22" presetClass="entr" presetSubtype="2" fill="hold" nodeType="afterEffect">
                                  <p:stCondLst>
                                    <p:cond delay="0"/>
                                  </p:stCondLst>
                                  <p:childTnLst>
                                    <p:set>
                                      <p:cBhvr>
                                        <p:cTn id="33" dur="1" fill="hold">
                                          <p:stCondLst>
                                            <p:cond delay="0"/>
                                          </p:stCondLst>
                                        </p:cTn>
                                        <p:tgtEl>
                                          <p:spTgt spid="2068"/>
                                        </p:tgtEl>
                                        <p:attrNameLst>
                                          <p:attrName>style.visibility</p:attrName>
                                        </p:attrNameLst>
                                      </p:cBhvr>
                                      <p:to>
                                        <p:strVal val="visible"/>
                                      </p:to>
                                    </p:set>
                                    <p:animEffect transition="in" filter="wipe(right)">
                                      <p:cBhvr>
                                        <p:cTn id="34" dur="500"/>
                                        <p:tgtEl>
                                          <p:spTgt spid="2068"/>
                                        </p:tgtEl>
                                      </p:cBhvr>
                                    </p:animEffect>
                                  </p:childTnLst>
                                </p:cTn>
                              </p:par>
                            </p:childTnLst>
                          </p:cTn>
                        </p:par>
                        <p:par>
                          <p:cTn id="35" fill="hold">
                            <p:stCondLst>
                              <p:cond delay="4000"/>
                            </p:stCondLst>
                            <p:childTnLst>
                              <p:par>
                                <p:cTn id="36" presetID="22" presetClass="entr" presetSubtype="4" fill="hold" nodeType="afterEffect">
                                  <p:stCondLst>
                                    <p:cond delay="0"/>
                                  </p:stCondLst>
                                  <p:childTnLst>
                                    <p:set>
                                      <p:cBhvr>
                                        <p:cTn id="37" dur="1" fill="hold">
                                          <p:stCondLst>
                                            <p:cond delay="0"/>
                                          </p:stCondLst>
                                        </p:cTn>
                                        <p:tgtEl>
                                          <p:spTgt spid="2069"/>
                                        </p:tgtEl>
                                        <p:attrNameLst>
                                          <p:attrName>style.visibility</p:attrName>
                                        </p:attrNameLst>
                                      </p:cBhvr>
                                      <p:to>
                                        <p:strVal val="visible"/>
                                      </p:to>
                                    </p:set>
                                    <p:animEffect transition="in" filter="wipe(down)">
                                      <p:cBhvr>
                                        <p:cTn id="38" dur="500"/>
                                        <p:tgtEl>
                                          <p:spTgt spid="2069"/>
                                        </p:tgtEl>
                                      </p:cBhvr>
                                    </p:animEffect>
                                  </p:childTnLst>
                                </p:cTn>
                              </p:par>
                            </p:childTnLst>
                          </p:cTn>
                        </p:par>
                        <p:par>
                          <p:cTn id="39" fill="hold">
                            <p:stCondLst>
                              <p:cond delay="4500"/>
                            </p:stCondLst>
                            <p:childTnLst>
                              <p:par>
                                <p:cTn id="40" presetID="22" presetClass="entr" presetSubtype="4" fill="hold" nodeType="afterEffect">
                                  <p:stCondLst>
                                    <p:cond delay="0"/>
                                  </p:stCondLst>
                                  <p:childTnLst>
                                    <p:set>
                                      <p:cBhvr>
                                        <p:cTn id="41" dur="1" fill="hold">
                                          <p:stCondLst>
                                            <p:cond delay="0"/>
                                          </p:stCondLst>
                                        </p:cTn>
                                        <p:tgtEl>
                                          <p:spTgt spid="2070"/>
                                        </p:tgtEl>
                                        <p:attrNameLst>
                                          <p:attrName>style.visibility</p:attrName>
                                        </p:attrNameLst>
                                      </p:cBhvr>
                                      <p:to>
                                        <p:strVal val="visible"/>
                                      </p:to>
                                    </p:set>
                                    <p:animEffect transition="in" filter="wipe(down)">
                                      <p:cBhvr>
                                        <p:cTn id="42" dur="500"/>
                                        <p:tgtEl>
                                          <p:spTgt spid="2070"/>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2065"/>
                                        </p:tgtEl>
                                        <p:attrNameLst>
                                          <p:attrName>style.visibility</p:attrName>
                                        </p:attrNameLst>
                                      </p:cBhvr>
                                      <p:to>
                                        <p:strVal val="visible"/>
                                      </p:to>
                                    </p:set>
                                    <p:animEffect transition="in" filter="fade">
                                      <p:cBhvr>
                                        <p:cTn id="46" dur="500"/>
                                        <p:tgtEl>
                                          <p:spTgt spid="2065"/>
                                        </p:tgtEl>
                                      </p:cBhvr>
                                    </p:animEffect>
                                  </p:childTnLst>
                                </p:cTn>
                              </p:par>
                            </p:childTnLst>
                          </p:cTn>
                        </p:par>
                        <p:par>
                          <p:cTn id="47" fill="hold">
                            <p:stCondLst>
                              <p:cond delay="5500"/>
                            </p:stCondLst>
                            <p:childTnLst>
                              <p:par>
                                <p:cTn id="48" presetID="22" presetClass="entr" presetSubtype="4" fill="hold" nodeType="afterEffect">
                                  <p:stCondLst>
                                    <p:cond delay="0"/>
                                  </p:stCondLst>
                                  <p:childTnLst>
                                    <p:set>
                                      <p:cBhvr>
                                        <p:cTn id="49" dur="1" fill="hold">
                                          <p:stCondLst>
                                            <p:cond delay="0"/>
                                          </p:stCondLst>
                                        </p:cTn>
                                        <p:tgtEl>
                                          <p:spTgt spid="2061"/>
                                        </p:tgtEl>
                                        <p:attrNameLst>
                                          <p:attrName>style.visibility</p:attrName>
                                        </p:attrNameLst>
                                      </p:cBhvr>
                                      <p:to>
                                        <p:strVal val="visible"/>
                                      </p:to>
                                    </p:set>
                                    <p:animEffect transition="in" filter="wipe(down)">
                                      <p:cBhvr>
                                        <p:cTn id="50" dur="500"/>
                                        <p:tgtEl>
                                          <p:spTgt spid="2061"/>
                                        </p:tgtEl>
                                      </p:cBhvr>
                                    </p:animEffect>
                                  </p:childTnLst>
                                </p:cTn>
                              </p:par>
                            </p:childTnLst>
                          </p:cTn>
                        </p:par>
                        <p:par>
                          <p:cTn id="51" fill="hold">
                            <p:stCondLst>
                              <p:cond delay="6000"/>
                            </p:stCondLst>
                            <p:childTnLst>
                              <p:par>
                                <p:cTn id="52" presetID="22" presetClass="entr" presetSubtype="4" fill="hold" nodeType="afterEffect">
                                  <p:stCondLst>
                                    <p:cond delay="0"/>
                                  </p:stCondLst>
                                  <p:childTnLst>
                                    <p:set>
                                      <p:cBhvr>
                                        <p:cTn id="53" dur="1" fill="hold">
                                          <p:stCondLst>
                                            <p:cond delay="0"/>
                                          </p:stCondLst>
                                        </p:cTn>
                                        <p:tgtEl>
                                          <p:spTgt spid="2060"/>
                                        </p:tgtEl>
                                        <p:attrNameLst>
                                          <p:attrName>style.visibility</p:attrName>
                                        </p:attrNameLst>
                                      </p:cBhvr>
                                      <p:to>
                                        <p:strVal val="visible"/>
                                      </p:to>
                                    </p:set>
                                    <p:animEffect transition="in" filter="wipe(down)">
                                      <p:cBhvr>
                                        <p:cTn id="54" dur="500"/>
                                        <p:tgtEl>
                                          <p:spTgt spid="2060"/>
                                        </p:tgtEl>
                                      </p:cBhvr>
                                    </p:animEffect>
                                  </p:childTnLst>
                                </p:cTn>
                              </p:par>
                            </p:childTnLst>
                          </p:cTn>
                        </p:par>
                        <p:par>
                          <p:cTn id="55" fill="hold">
                            <p:stCondLst>
                              <p:cond delay="6500"/>
                            </p:stCondLst>
                            <p:childTnLst>
                              <p:par>
                                <p:cTn id="56" presetID="10" presetClass="entr" presetSubtype="0" fill="hold" grpId="0" nodeType="afterEffect">
                                  <p:stCondLst>
                                    <p:cond delay="0"/>
                                  </p:stCondLst>
                                  <p:childTnLst>
                                    <p:set>
                                      <p:cBhvr>
                                        <p:cTn id="57" dur="1" fill="hold">
                                          <p:stCondLst>
                                            <p:cond delay="0"/>
                                          </p:stCondLst>
                                        </p:cTn>
                                        <p:tgtEl>
                                          <p:spTgt spid="156"/>
                                        </p:tgtEl>
                                        <p:attrNameLst>
                                          <p:attrName>style.visibility</p:attrName>
                                        </p:attrNameLst>
                                      </p:cBhvr>
                                      <p:to>
                                        <p:strVal val="visible"/>
                                      </p:to>
                                    </p:set>
                                    <p:animEffect transition="in" filter="fade">
                                      <p:cBhvr>
                                        <p:cTn id="58" dur="500"/>
                                        <p:tgtEl>
                                          <p:spTgt spid="156"/>
                                        </p:tgtEl>
                                      </p:cBhvr>
                                    </p:animEffect>
                                  </p:childTnLst>
                                </p:cTn>
                              </p:par>
                            </p:childTnLst>
                          </p:cTn>
                        </p:par>
                        <p:par>
                          <p:cTn id="59" fill="hold">
                            <p:stCondLst>
                              <p:cond delay="7000"/>
                            </p:stCondLst>
                            <p:childTnLst>
                              <p:par>
                                <p:cTn id="60" presetID="22" presetClass="entr" presetSubtype="4" fill="hold" nodeType="afterEffect">
                                  <p:stCondLst>
                                    <p:cond delay="0"/>
                                  </p:stCondLst>
                                  <p:childTnLst>
                                    <p:set>
                                      <p:cBhvr>
                                        <p:cTn id="61" dur="1" fill="hold">
                                          <p:stCondLst>
                                            <p:cond delay="0"/>
                                          </p:stCondLst>
                                        </p:cTn>
                                        <p:tgtEl>
                                          <p:spTgt spid="2059"/>
                                        </p:tgtEl>
                                        <p:attrNameLst>
                                          <p:attrName>style.visibility</p:attrName>
                                        </p:attrNameLst>
                                      </p:cBhvr>
                                      <p:to>
                                        <p:strVal val="visible"/>
                                      </p:to>
                                    </p:set>
                                    <p:animEffect transition="in" filter="wipe(down)">
                                      <p:cBhvr>
                                        <p:cTn id="62" dur="500"/>
                                        <p:tgtEl>
                                          <p:spTgt spid="2059"/>
                                        </p:tgtEl>
                                      </p:cBhvr>
                                    </p:animEffect>
                                  </p:childTnLst>
                                </p:cTn>
                              </p:par>
                            </p:childTnLst>
                          </p:cTn>
                        </p:par>
                        <p:par>
                          <p:cTn id="63" fill="hold">
                            <p:stCondLst>
                              <p:cond delay="7500"/>
                            </p:stCondLst>
                            <p:childTnLst>
                              <p:par>
                                <p:cTn id="64" presetID="22" presetClass="entr" presetSubtype="4" fill="hold" nodeType="afterEffect">
                                  <p:stCondLst>
                                    <p:cond delay="0"/>
                                  </p:stCondLst>
                                  <p:childTnLst>
                                    <p:set>
                                      <p:cBhvr>
                                        <p:cTn id="65" dur="1" fill="hold">
                                          <p:stCondLst>
                                            <p:cond delay="0"/>
                                          </p:stCondLst>
                                        </p:cTn>
                                        <p:tgtEl>
                                          <p:spTgt spid="2058"/>
                                        </p:tgtEl>
                                        <p:attrNameLst>
                                          <p:attrName>style.visibility</p:attrName>
                                        </p:attrNameLst>
                                      </p:cBhvr>
                                      <p:to>
                                        <p:strVal val="visible"/>
                                      </p:to>
                                    </p:set>
                                    <p:animEffect transition="in" filter="wipe(down)">
                                      <p:cBhvr>
                                        <p:cTn id="66" dur="500"/>
                                        <p:tgtEl>
                                          <p:spTgt spid="2058"/>
                                        </p:tgtEl>
                                      </p:cBhvr>
                                    </p:animEffect>
                                  </p:childTnLst>
                                </p:cTn>
                              </p:par>
                            </p:childTnLst>
                          </p:cTn>
                        </p:par>
                        <p:par>
                          <p:cTn id="67" fill="hold">
                            <p:stCondLst>
                              <p:cond delay="8000"/>
                            </p:stCondLst>
                            <p:childTnLst>
                              <p:par>
                                <p:cTn id="68" presetID="10" presetClass="entr" presetSubtype="0"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par>
                          <p:cTn id="71" fill="hold">
                            <p:stCondLst>
                              <p:cond delay="8500"/>
                            </p:stCondLst>
                            <p:childTnLst>
                              <p:par>
                                <p:cTn id="72" presetID="22" presetClass="entr" presetSubtype="4" fill="hold" nodeType="afterEffect">
                                  <p:stCondLst>
                                    <p:cond delay="0"/>
                                  </p:stCondLst>
                                  <p:childTnLst>
                                    <p:set>
                                      <p:cBhvr>
                                        <p:cTn id="73" dur="1" fill="hold">
                                          <p:stCondLst>
                                            <p:cond delay="0"/>
                                          </p:stCondLst>
                                        </p:cTn>
                                        <p:tgtEl>
                                          <p:spTgt spid="2057"/>
                                        </p:tgtEl>
                                        <p:attrNameLst>
                                          <p:attrName>style.visibility</p:attrName>
                                        </p:attrNameLst>
                                      </p:cBhvr>
                                      <p:to>
                                        <p:strVal val="visible"/>
                                      </p:to>
                                    </p:set>
                                    <p:animEffect transition="in" filter="wipe(down)">
                                      <p:cBhvr>
                                        <p:cTn id="74" dur="500"/>
                                        <p:tgtEl>
                                          <p:spTgt spid="2057"/>
                                        </p:tgtEl>
                                      </p:cBhvr>
                                    </p:animEffect>
                                  </p:childTnLst>
                                </p:cTn>
                              </p:par>
                            </p:childTnLst>
                          </p:cTn>
                        </p:par>
                        <p:par>
                          <p:cTn id="75" fill="hold">
                            <p:stCondLst>
                              <p:cond delay="9000"/>
                            </p:stCondLst>
                            <p:childTnLst>
                              <p:par>
                                <p:cTn id="76" presetID="22" presetClass="entr" presetSubtype="4" fill="hold" nodeType="afterEffect">
                                  <p:stCondLst>
                                    <p:cond delay="0"/>
                                  </p:stCondLst>
                                  <p:childTnLst>
                                    <p:set>
                                      <p:cBhvr>
                                        <p:cTn id="77" dur="1" fill="hold">
                                          <p:stCondLst>
                                            <p:cond delay="0"/>
                                          </p:stCondLst>
                                        </p:cTn>
                                        <p:tgtEl>
                                          <p:spTgt spid="2056"/>
                                        </p:tgtEl>
                                        <p:attrNameLst>
                                          <p:attrName>style.visibility</p:attrName>
                                        </p:attrNameLst>
                                      </p:cBhvr>
                                      <p:to>
                                        <p:strVal val="visible"/>
                                      </p:to>
                                    </p:set>
                                    <p:animEffect transition="in" filter="wipe(down)">
                                      <p:cBhvr>
                                        <p:cTn id="78" dur="500"/>
                                        <p:tgtEl>
                                          <p:spTgt spid="2056"/>
                                        </p:tgtEl>
                                      </p:cBhvr>
                                    </p:animEffect>
                                  </p:childTnLst>
                                </p:cTn>
                              </p:par>
                            </p:childTnLst>
                          </p:cTn>
                        </p:par>
                        <p:par>
                          <p:cTn id="79" fill="hold">
                            <p:stCondLst>
                              <p:cond delay="9500"/>
                            </p:stCondLst>
                            <p:childTnLst>
                              <p:par>
                                <p:cTn id="80" presetID="10" presetClass="entr" presetSubtype="0" fill="hold" grpId="0" nodeType="after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500"/>
                                        <p:tgtEl>
                                          <p:spTgt spid="49"/>
                                        </p:tgtEl>
                                      </p:cBhvr>
                                    </p:animEffect>
                                  </p:childTnLst>
                                </p:cTn>
                              </p:par>
                            </p:childTnLst>
                          </p:cTn>
                        </p:par>
                        <p:par>
                          <p:cTn id="83" fill="hold">
                            <p:stCondLst>
                              <p:cond delay="10000"/>
                            </p:stCondLst>
                            <p:childTnLst>
                              <p:par>
                                <p:cTn id="84" presetID="22" presetClass="entr" presetSubtype="4" fill="hold" nodeType="afterEffect">
                                  <p:stCondLst>
                                    <p:cond delay="0"/>
                                  </p:stCondLst>
                                  <p:childTnLst>
                                    <p:set>
                                      <p:cBhvr>
                                        <p:cTn id="85" dur="1" fill="hold">
                                          <p:stCondLst>
                                            <p:cond delay="0"/>
                                          </p:stCondLst>
                                        </p:cTn>
                                        <p:tgtEl>
                                          <p:spTgt spid="2055"/>
                                        </p:tgtEl>
                                        <p:attrNameLst>
                                          <p:attrName>style.visibility</p:attrName>
                                        </p:attrNameLst>
                                      </p:cBhvr>
                                      <p:to>
                                        <p:strVal val="visible"/>
                                      </p:to>
                                    </p:set>
                                    <p:animEffect transition="in" filter="wipe(down)">
                                      <p:cBhvr>
                                        <p:cTn id="86" dur="500"/>
                                        <p:tgtEl>
                                          <p:spTgt spid="2055"/>
                                        </p:tgtEl>
                                      </p:cBhvr>
                                    </p:animEffect>
                                  </p:childTnLst>
                                </p:cTn>
                              </p:par>
                            </p:childTnLst>
                          </p:cTn>
                        </p:par>
                        <p:par>
                          <p:cTn id="87" fill="hold">
                            <p:stCondLst>
                              <p:cond delay="10500"/>
                            </p:stCondLst>
                            <p:childTnLst>
                              <p:par>
                                <p:cTn id="88" presetID="22" presetClass="entr" presetSubtype="4" fill="hold" nodeType="afterEffect">
                                  <p:stCondLst>
                                    <p:cond delay="0"/>
                                  </p:stCondLst>
                                  <p:childTnLst>
                                    <p:set>
                                      <p:cBhvr>
                                        <p:cTn id="89" dur="1" fill="hold">
                                          <p:stCondLst>
                                            <p:cond delay="0"/>
                                          </p:stCondLst>
                                        </p:cTn>
                                        <p:tgtEl>
                                          <p:spTgt spid="2054"/>
                                        </p:tgtEl>
                                        <p:attrNameLst>
                                          <p:attrName>style.visibility</p:attrName>
                                        </p:attrNameLst>
                                      </p:cBhvr>
                                      <p:to>
                                        <p:strVal val="visible"/>
                                      </p:to>
                                    </p:set>
                                    <p:animEffect transition="in" filter="wipe(down)">
                                      <p:cBhvr>
                                        <p:cTn id="90" dur="500"/>
                                        <p:tgtEl>
                                          <p:spTgt spid="2054"/>
                                        </p:tgtEl>
                                      </p:cBhvr>
                                    </p:animEffect>
                                  </p:childTnLst>
                                </p:cTn>
                              </p:par>
                            </p:childTnLst>
                          </p:cTn>
                        </p:par>
                        <p:par>
                          <p:cTn id="91" fill="hold">
                            <p:stCondLst>
                              <p:cond delay="11000"/>
                            </p:stCondLst>
                            <p:childTnLst>
                              <p:par>
                                <p:cTn id="92" presetID="10" presetClass="entr" presetSubtype="0" fill="hold" grpId="0" nodeType="after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fade">
                                      <p:cBhvr>
                                        <p:cTn id="94" dur="500"/>
                                        <p:tgtEl>
                                          <p:spTgt spid="50"/>
                                        </p:tgtEl>
                                      </p:cBhvr>
                                    </p:animEffect>
                                  </p:childTnLst>
                                </p:cTn>
                              </p:par>
                            </p:childTnLst>
                          </p:cTn>
                        </p:par>
                        <p:par>
                          <p:cTn id="95" fill="hold">
                            <p:stCondLst>
                              <p:cond delay="11500"/>
                            </p:stCondLst>
                            <p:childTnLst>
                              <p:par>
                                <p:cTn id="96" presetID="22" presetClass="entr" presetSubtype="4" fill="hold" nodeType="afterEffect">
                                  <p:stCondLst>
                                    <p:cond delay="0"/>
                                  </p:stCondLst>
                                  <p:childTnLst>
                                    <p:set>
                                      <p:cBhvr>
                                        <p:cTn id="97" dur="1" fill="hold">
                                          <p:stCondLst>
                                            <p:cond delay="0"/>
                                          </p:stCondLst>
                                        </p:cTn>
                                        <p:tgtEl>
                                          <p:spTgt spid="2053"/>
                                        </p:tgtEl>
                                        <p:attrNameLst>
                                          <p:attrName>style.visibility</p:attrName>
                                        </p:attrNameLst>
                                      </p:cBhvr>
                                      <p:to>
                                        <p:strVal val="visible"/>
                                      </p:to>
                                    </p:set>
                                    <p:animEffect transition="in" filter="wipe(down)">
                                      <p:cBhvr>
                                        <p:cTn id="98" dur="500"/>
                                        <p:tgtEl>
                                          <p:spTgt spid="2053"/>
                                        </p:tgtEl>
                                      </p:cBhvr>
                                    </p:animEffect>
                                  </p:childTnLst>
                                </p:cTn>
                              </p:par>
                            </p:childTnLst>
                          </p:cTn>
                        </p:par>
                        <p:par>
                          <p:cTn id="99" fill="hold">
                            <p:stCondLst>
                              <p:cond delay="12000"/>
                            </p:stCondLst>
                            <p:childTnLst>
                              <p:par>
                                <p:cTn id="100" presetID="22" presetClass="entr" presetSubtype="4" fill="hold" nodeType="afterEffect">
                                  <p:stCondLst>
                                    <p:cond delay="0"/>
                                  </p:stCondLst>
                                  <p:childTnLst>
                                    <p:set>
                                      <p:cBhvr>
                                        <p:cTn id="101" dur="1" fill="hold">
                                          <p:stCondLst>
                                            <p:cond delay="0"/>
                                          </p:stCondLst>
                                        </p:cTn>
                                        <p:tgtEl>
                                          <p:spTgt spid="2052"/>
                                        </p:tgtEl>
                                        <p:attrNameLst>
                                          <p:attrName>style.visibility</p:attrName>
                                        </p:attrNameLst>
                                      </p:cBhvr>
                                      <p:to>
                                        <p:strVal val="visible"/>
                                      </p:to>
                                    </p:set>
                                    <p:animEffect transition="in" filter="wipe(down)">
                                      <p:cBhvr>
                                        <p:cTn id="102" dur="500"/>
                                        <p:tgtEl>
                                          <p:spTgt spid="2052"/>
                                        </p:tgtEl>
                                      </p:cBhvr>
                                    </p:animEffect>
                                  </p:childTnLst>
                                </p:cTn>
                              </p:par>
                            </p:childTnLst>
                          </p:cTn>
                        </p:par>
                        <p:par>
                          <p:cTn id="103" fill="hold">
                            <p:stCondLst>
                              <p:cond delay="12500"/>
                            </p:stCondLst>
                            <p:childTnLst>
                              <p:par>
                                <p:cTn id="104" presetID="10" presetClass="entr" presetSubtype="0" fill="hold" grpId="0" nodeType="after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fade">
                                      <p:cBhvr>
                                        <p:cTn id="106" dur="500"/>
                                        <p:tgtEl>
                                          <p:spTgt spid="51"/>
                                        </p:tgtEl>
                                      </p:cBhvr>
                                    </p:animEffect>
                                  </p:childTnLst>
                                </p:cTn>
                              </p:par>
                            </p:childTnLst>
                          </p:cTn>
                        </p:par>
                        <p:par>
                          <p:cTn id="107" fill="hold">
                            <p:stCondLst>
                              <p:cond delay="13000"/>
                            </p:stCondLst>
                            <p:childTnLst>
                              <p:par>
                                <p:cTn id="108" presetID="22" presetClass="entr" presetSubtype="8" fill="hold" nodeType="afterEffect">
                                  <p:stCondLst>
                                    <p:cond delay="0"/>
                                  </p:stCondLst>
                                  <p:childTnLst>
                                    <p:set>
                                      <p:cBhvr>
                                        <p:cTn id="109" dur="1" fill="hold">
                                          <p:stCondLst>
                                            <p:cond delay="0"/>
                                          </p:stCondLst>
                                        </p:cTn>
                                        <p:tgtEl>
                                          <p:spTgt spid="2071"/>
                                        </p:tgtEl>
                                        <p:attrNameLst>
                                          <p:attrName>style.visibility</p:attrName>
                                        </p:attrNameLst>
                                      </p:cBhvr>
                                      <p:to>
                                        <p:strVal val="visible"/>
                                      </p:to>
                                    </p:set>
                                    <p:animEffect transition="in" filter="wipe(left)">
                                      <p:cBhvr>
                                        <p:cTn id="110" dur="500"/>
                                        <p:tgtEl>
                                          <p:spTgt spid="2071"/>
                                        </p:tgtEl>
                                      </p:cBhvr>
                                    </p:animEffect>
                                  </p:childTnLst>
                                </p:cTn>
                              </p:par>
                            </p:childTnLst>
                          </p:cTn>
                        </p:par>
                        <p:par>
                          <p:cTn id="111" fill="hold">
                            <p:stCondLst>
                              <p:cond delay="13500"/>
                            </p:stCondLst>
                            <p:childTnLst>
                              <p:par>
                                <p:cTn id="112" presetID="22" presetClass="entr" presetSubtype="8" fill="hold" nodeType="afterEffect">
                                  <p:stCondLst>
                                    <p:cond delay="0"/>
                                  </p:stCondLst>
                                  <p:childTnLst>
                                    <p:set>
                                      <p:cBhvr>
                                        <p:cTn id="113" dur="1" fill="hold">
                                          <p:stCondLst>
                                            <p:cond delay="0"/>
                                          </p:stCondLst>
                                        </p:cTn>
                                        <p:tgtEl>
                                          <p:spTgt spid="2049"/>
                                        </p:tgtEl>
                                        <p:attrNameLst>
                                          <p:attrName>style.visibility</p:attrName>
                                        </p:attrNameLst>
                                      </p:cBhvr>
                                      <p:to>
                                        <p:strVal val="visible"/>
                                      </p:to>
                                    </p:set>
                                    <p:animEffect transition="in" filter="wipe(left)">
                                      <p:cBhvr>
                                        <p:cTn id="114" dur="500"/>
                                        <p:tgtEl>
                                          <p:spTgt spid="2049"/>
                                        </p:tgtEl>
                                      </p:cBhvr>
                                    </p:animEffect>
                                  </p:childTnLst>
                                </p:cTn>
                              </p:par>
                            </p:childTnLst>
                          </p:cTn>
                        </p:par>
                        <p:par>
                          <p:cTn id="115" fill="hold">
                            <p:stCondLst>
                              <p:cond delay="14000"/>
                            </p:stCondLst>
                            <p:childTnLst>
                              <p:par>
                                <p:cTn id="116" presetID="10" presetClass="entr" presetSubtype="0" fill="hold" grpId="0" nodeType="after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fade">
                                      <p:cBhvr>
                                        <p:cTn id="118" dur="500"/>
                                        <p:tgtEl>
                                          <p:spTgt spid="52"/>
                                        </p:tgtEl>
                                      </p:cBhvr>
                                    </p:animEffect>
                                  </p:childTnLst>
                                </p:cTn>
                              </p:par>
                            </p:childTnLst>
                          </p:cTn>
                        </p:par>
                        <p:par>
                          <p:cTn id="119" fill="hold">
                            <p:stCondLst>
                              <p:cond delay="14500"/>
                            </p:stCondLst>
                            <p:childTnLst>
                              <p:par>
                                <p:cTn id="120" presetID="22" presetClass="entr" presetSubtype="8" fill="hold" nodeType="afterEffect">
                                  <p:stCondLst>
                                    <p:cond delay="0"/>
                                  </p:stCondLst>
                                  <p:childTnLst>
                                    <p:set>
                                      <p:cBhvr>
                                        <p:cTn id="121" dur="1" fill="hold">
                                          <p:stCondLst>
                                            <p:cond delay="0"/>
                                          </p:stCondLst>
                                        </p:cTn>
                                        <p:tgtEl>
                                          <p:spTgt spid="2048"/>
                                        </p:tgtEl>
                                        <p:attrNameLst>
                                          <p:attrName>style.visibility</p:attrName>
                                        </p:attrNameLst>
                                      </p:cBhvr>
                                      <p:to>
                                        <p:strVal val="visible"/>
                                      </p:to>
                                    </p:set>
                                    <p:animEffect transition="in" filter="wipe(left)">
                                      <p:cBhvr>
                                        <p:cTn id="122" dur="500"/>
                                        <p:tgtEl>
                                          <p:spTgt spid="2048"/>
                                        </p:tgtEl>
                                      </p:cBhvr>
                                    </p:animEffect>
                                  </p:childTnLst>
                                </p:cTn>
                              </p:par>
                            </p:childTnLst>
                          </p:cTn>
                        </p:par>
                        <p:par>
                          <p:cTn id="123" fill="hold">
                            <p:stCondLst>
                              <p:cond delay="15000"/>
                            </p:stCondLst>
                            <p:childTnLst>
                              <p:par>
                                <p:cTn id="124" presetID="22" presetClass="entr" presetSubtype="8" fill="hold" nodeType="afterEffect">
                                  <p:stCondLst>
                                    <p:cond delay="0"/>
                                  </p:stCondLst>
                                  <p:childTnLst>
                                    <p:set>
                                      <p:cBhvr>
                                        <p:cTn id="125" dur="1" fill="hold">
                                          <p:stCondLst>
                                            <p:cond delay="0"/>
                                          </p:stCondLst>
                                        </p:cTn>
                                        <p:tgtEl>
                                          <p:spTgt spid="31"/>
                                        </p:tgtEl>
                                        <p:attrNameLst>
                                          <p:attrName>style.visibility</p:attrName>
                                        </p:attrNameLst>
                                      </p:cBhvr>
                                      <p:to>
                                        <p:strVal val="visible"/>
                                      </p:to>
                                    </p:set>
                                    <p:animEffect transition="in" filter="wipe(left)">
                                      <p:cBhvr>
                                        <p:cTn id="1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5" grpId="0"/>
      <p:bldP spid="156" grpId="0"/>
      <p:bldP spid="33" grpId="0"/>
      <p:bldP spid="49" grpId="0"/>
      <p:bldP spid="50" grpId="0"/>
      <p:bldP spid="51" grpId="0"/>
      <p:bldP spid="5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62" name="Group 2061"/>
          <p:cNvGrpSpPr/>
          <p:nvPr/>
        </p:nvGrpSpPr>
        <p:grpSpPr>
          <a:xfrm>
            <a:off x="5179318" y="5003134"/>
            <a:ext cx="2105941" cy="1821518"/>
            <a:chOff x="5179318" y="5003134"/>
            <a:chExt cx="2105941" cy="1821518"/>
          </a:xfrm>
        </p:grpSpPr>
        <p:sp>
          <p:nvSpPr>
            <p:cNvPr id="63" name="Arc 62"/>
            <p:cNvSpPr/>
            <p:nvPr/>
          </p:nvSpPr>
          <p:spPr>
            <a:xfrm>
              <a:off x="5179318" y="5003134"/>
              <a:ext cx="1828256" cy="1821518"/>
            </a:xfrm>
            <a:prstGeom prst="arc">
              <a:avLst>
                <a:gd name="adj1" fmla="val 10677504"/>
                <a:gd name="adj2" fmla="val 1190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121" name="Text Box 1028"/>
            <p:cNvSpPr txBox="1">
              <a:spLocks noChangeArrowheads="1"/>
            </p:cNvSpPr>
            <p:nvPr/>
          </p:nvSpPr>
          <p:spPr bwMode="auto">
            <a:xfrm>
              <a:off x="6789350" y="5904874"/>
              <a:ext cx="495909" cy="253916"/>
            </a:xfrm>
            <a:prstGeom prst="rect">
              <a:avLst/>
            </a:prstGeom>
            <a:noFill/>
            <a:ln w="9525">
              <a:noFill/>
              <a:miter lim="800000"/>
              <a:headEnd/>
              <a:tailEnd/>
            </a:ln>
          </p:spPr>
          <p:txBody>
            <a:bodyPr wrap="square">
              <a:spAutoFit/>
            </a:bodyPr>
            <a:lstStyle/>
            <a:p>
              <a:pPr algn="ctr"/>
              <a:r>
                <a:rPr lang="en-US" sz="1050" dirty="0">
                  <a:solidFill>
                    <a:srgbClr val="5B9BD5"/>
                  </a:solidFill>
                  <a:latin typeface="Century Gothic" panose="020B0502020202020204" pitchFamily="34" charset="0"/>
                </a:rPr>
                <a:t>10%</a:t>
              </a:r>
            </a:p>
          </p:txBody>
        </p:sp>
      </p:grpSp>
      <p:cxnSp>
        <p:nvCxnSpPr>
          <p:cNvPr id="146" name="Straight Connector 145"/>
          <p:cNvCxnSpPr/>
          <p:nvPr/>
        </p:nvCxnSpPr>
        <p:spPr>
          <a:xfrm flipH="1">
            <a:off x="6092696" y="5432325"/>
            <a:ext cx="712187" cy="498679"/>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2063" name="Group 2062"/>
          <p:cNvGrpSpPr/>
          <p:nvPr/>
        </p:nvGrpSpPr>
        <p:grpSpPr>
          <a:xfrm>
            <a:off x="4269690" y="4106805"/>
            <a:ext cx="3943263" cy="3671698"/>
            <a:chOff x="4269690" y="4106805"/>
            <a:chExt cx="3943263" cy="3671698"/>
          </a:xfrm>
        </p:grpSpPr>
        <p:sp>
          <p:nvSpPr>
            <p:cNvPr id="62" name="Arc 61"/>
            <p:cNvSpPr/>
            <p:nvPr/>
          </p:nvSpPr>
          <p:spPr>
            <a:xfrm>
              <a:off x="4269690" y="4106805"/>
              <a:ext cx="3671698" cy="3671698"/>
            </a:xfrm>
            <a:prstGeom prst="arc">
              <a:avLst>
                <a:gd name="adj1" fmla="val 10796359"/>
                <a:gd name="adj2" fmla="val 923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122" name="Text Box 1028"/>
            <p:cNvSpPr txBox="1">
              <a:spLocks noChangeArrowheads="1"/>
            </p:cNvSpPr>
            <p:nvPr/>
          </p:nvSpPr>
          <p:spPr bwMode="auto">
            <a:xfrm>
              <a:off x="7691095" y="5904874"/>
              <a:ext cx="521858" cy="253916"/>
            </a:xfrm>
            <a:prstGeom prst="rect">
              <a:avLst/>
            </a:prstGeom>
            <a:noFill/>
            <a:ln w="9525">
              <a:noFill/>
              <a:miter lim="800000"/>
              <a:headEnd/>
              <a:tailEnd/>
            </a:ln>
          </p:spPr>
          <p:txBody>
            <a:bodyPr wrap="square">
              <a:spAutoFit/>
            </a:bodyPr>
            <a:lstStyle/>
            <a:p>
              <a:pPr algn="ctr"/>
              <a:r>
                <a:rPr lang="en-US" sz="1050" dirty="0">
                  <a:solidFill>
                    <a:srgbClr val="5B9BD5"/>
                  </a:solidFill>
                  <a:latin typeface="Century Gothic" panose="020B0502020202020204" pitchFamily="34" charset="0"/>
                </a:rPr>
                <a:t>20%</a:t>
              </a:r>
            </a:p>
          </p:txBody>
        </p:sp>
      </p:grpSp>
      <p:grpSp>
        <p:nvGrpSpPr>
          <p:cNvPr id="2066" name="Group 2065"/>
          <p:cNvGrpSpPr/>
          <p:nvPr/>
        </p:nvGrpSpPr>
        <p:grpSpPr>
          <a:xfrm>
            <a:off x="3342748" y="3198840"/>
            <a:ext cx="5807123" cy="5506655"/>
            <a:chOff x="3342748" y="3198840"/>
            <a:chExt cx="5807123" cy="5506655"/>
          </a:xfrm>
        </p:grpSpPr>
        <p:sp>
          <p:nvSpPr>
            <p:cNvPr id="61" name="Arc 60"/>
            <p:cNvSpPr/>
            <p:nvPr/>
          </p:nvSpPr>
          <p:spPr>
            <a:xfrm>
              <a:off x="3342748" y="3198840"/>
              <a:ext cx="5544982" cy="5506655"/>
            </a:xfrm>
            <a:prstGeom prst="arc">
              <a:avLst>
                <a:gd name="adj1" fmla="val 10807486"/>
                <a:gd name="adj2" fmla="val 327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123" name="Text Box 1028"/>
            <p:cNvSpPr txBox="1">
              <a:spLocks noChangeArrowheads="1"/>
            </p:cNvSpPr>
            <p:nvPr/>
          </p:nvSpPr>
          <p:spPr bwMode="auto">
            <a:xfrm>
              <a:off x="8628013" y="5904874"/>
              <a:ext cx="521858" cy="253916"/>
            </a:xfrm>
            <a:prstGeom prst="rect">
              <a:avLst/>
            </a:prstGeom>
            <a:noFill/>
            <a:ln w="9525">
              <a:noFill/>
              <a:miter lim="800000"/>
              <a:headEnd/>
              <a:tailEnd/>
            </a:ln>
          </p:spPr>
          <p:txBody>
            <a:bodyPr wrap="square">
              <a:spAutoFit/>
            </a:bodyPr>
            <a:lstStyle/>
            <a:p>
              <a:pPr algn="ctr"/>
              <a:r>
                <a:rPr lang="en-US" sz="1050" dirty="0">
                  <a:solidFill>
                    <a:srgbClr val="5B9BD5"/>
                  </a:solidFill>
                  <a:latin typeface="Century Gothic" panose="020B0502020202020204" pitchFamily="34" charset="0"/>
                </a:rPr>
                <a:t>30%</a:t>
              </a:r>
            </a:p>
          </p:txBody>
        </p:sp>
      </p:grpSp>
      <p:grpSp>
        <p:nvGrpSpPr>
          <p:cNvPr id="2067" name="Group 2066"/>
          <p:cNvGrpSpPr/>
          <p:nvPr/>
        </p:nvGrpSpPr>
        <p:grpSpPr>
          <a:xfrm>
            <a:off x="2436820" y="2271006"/>
            <a:ext cx="7626404" cy="7353940"/>
            <a:chOff x="2436820" y="2271006"/>
            <a:chExt cx="7626404" cy="7353940"/>
          </a:xfrm>
        </p:grpSpPr>
        <p:sp>
          <p:nvSpPr>
            <p:cNvPr id="60" name="Arc 59"/>
            <p:cNvSpPr/>
            <p:nvPr/>
          </p:nvSpPr>
          <p:spPr>
            <a:xfrm>
              <a:off x="2436820" y="2271006"/>
              <a:ext cx="7352926" cy="7353940"/>
            </a:xfrm>
            <a:prstGeom prst="arc">
              <a:avLst>
                <a:gd name="adj1" fmla="val 10809796"/>
                <a:gd name="adj2" fmla="val 398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124" name="Text Box 1028"/>
            <p:cNvSpPr txBox="1">
              <a:spLocks noChangeArrowheads="1"/>
            </p:cNvSpPr>
            <p:nvPr/>
          </p:nvSpPr>
          <p:spPr bwMode="auto">
            <a:xfrm>
              <a:off x="9541366" y="5904874"/>
              <a:ext cx="521858" cy="253916"/>
            </a:xfrm>
            <a:prstGeom prst="rect">
              <a:avLst/>
            </a:prstGeom>
            <a:noFill/>
            <a:ln w="9525">
              <a:noFill/>
              <a:miter lim="800000"/>
              <a:headEnd/>
              <a:tailEnd/>
            </a:ln>
          </p:spPr>
          <p:txBody>
            <a:bodyPr wrap="square">
              <a:spAutoFit/>
            </a:bodyPr>
            <a:lstStyle/>
            <a:p>
              <a:pPr algn="ctr"/>
              <a:r>
                <a:rPr lang="en-US" sz="1050" dirty="0">
                  <a:solidFill>
                    <a:srgbClr val="5B9BD5"/>
                  </a:solidFill>
                  <a:latin typeface="Century Gothic" panose="020B0502020202020204" pitchFamily="34" charset="0"/>
                </a:rPr>
                <a:t>40%</a:t>
              </a:r>
            </a:p>
          </p:txBody>
        </p:sp>
      </p:grpSp>
      <p:grpSp>
        <p:nvGrpSpPr>
          <p:cNvPr id="2068" name="Group 2067"/>
          <p:cNvGrpSpPr/>
          <p:nvPr/>
        </p:nvGrpSpPr>
        <p:grpSpPr>
          <a:xfrm>
            <a:off x="1493134" y="1358789"/>
            <a:ext cx="9476888" cy="9195474"/>
            <a:chOff x="1493134" y="1358789"/>
            <a:chExt cx="9476888" cy="9195474"/>
          </a:xfrm>
        </p:grpSpPr>
        <p:sp>
          <p:nvSpPr>
            <p:cNvPr id="26" name="Arc 25"/>
            <p:cNvSpPr/>
            <p:nvPr/>
          </p:nvSpPr>
          <p:spPr>
            <a:xfrm>
              <a:off x="1493134" y="1358789"/>
              <a:ext cx="9193959" cy="9195474"/>
            </a:xfrm>
            <a:prstGeom prst="arc">
              <a:avLst>
                <a:gd name="adj1" fmla="val 10816323"/>
                <a:gd name="adj2" fmla="val 2159615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125" name="Text Box 1028"/>
            <p:cNvSpPr txBox="1">
              <a:spLocks noChangeArrowheads="1"/>
            </p:cNvSpPr>
            <p:nvPr/>
          </p:nvSpPr>
          <p:spPr bwMode="auto">
            <a:xfrm>
              <a:off x="10448164" y="5904874"/>
              <a:ext cx="521858" cy="253916"/>
            </a:xfrm>
            <a:prstGeom prst="rect">
              <a:avLst/>
            </a:prstGeom>
            <a:noFill/>
            <a:ln w="9525">
              <a:noFill/>
              <a:miter lim="800000"/>
              <a:headEnd/>
              <a:tailEnd/>
            </a:ln>
          </p:spPr>
          <p:txBody>
            <a:bodyPr wrap="square">
              <a:spAutoFit/>
            </a:bodyPr>
            <a:lstStyle/>
            <a:p>
              <a:pPr algn="ctr"/>
              <a:r>
                <a:rPr lang="en-US" sz="1050" dirty="0">
                  <a:solidFill>
                    <a:srgbClr val="5B9BD5"/>
                  </a:solidFill>
                  <a:latin typeface="Century Gothic" panose="020B0502020202020204" pitchFamily="34" charset="0"/>
                </a:rPr>
                <a:t>50%</a:t>
              </a:r>
            </a:p>
          </p:txBody>
        </p:sp>
      </p:grpSp>
      <p:cxnSp>
        <p:nvCxnSpPr>
          <p:cNvPr id="20" name="Straight Connector 19"/>
          <p:cNvCxnSpPr/>
          <p:nvPr/>
        </p:nvCxnSpPr>
        <p:spPr>
          <a:xfrm>
            <a:off x="1493134" y="5951397"/>
            <a:ext cx="9205732" cy="0"/>
          </a:xfrm>
          <a:prstGeom prst="line">
            <a:avLst/>
          </a:prstGeom>
        </p:spPr>
        <p:style>
          <a:lnRef idx="1">
            <a:schemeClr val="accent1"/>
          </a:lnRef>
          <a:fillRef idx="0">
            <a:schemeClr val="accent1"/>
          </a:fillRef>
          <a:effectRef idx="0">
            <a:schemeClr val="accent1"/>
          </a:effectRef>
          <a:fontRef idx="minor">
            <a:schemeClr val="tx1"/>
          </a:fontRef>
        </p:style>
      </p:cxnSp>
      <p:sp>
        <p:nvSpPr>
          <p:cNvPr id="2065" name="TextBox 2064"/>
          <p:cNvSpPr txBox="1"/>
          <p:nvPr/>
        </p:nvSpPr>
        <p:spPr>
          <a:xfrm rot="17962054">
            <a:off x="977674" y="3149433"/>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SUBSCRIBE</a:t>
            </a:r>
          </a:p>
        </p:txBody>
      </p:sp>
      <p:grpSp>
        <p:nvGrpSpPr>
          <p:cNvPr id="2069" name="Group 2068"/>
          <p:cNvGrpSpPr/>
          <p:nvPr/>
        </p:nvGrpSpPr>
        <p:grpSpPr>
          <a:xfrm rot="19745478">
            <a:off x="703650" y="1120646"/>
            <a:ext cx="521433" cy="1190795"/>
            <a:chOff x="10289587" y="539630"/>
            <a:chExt cx="521433" cy="1190795"/>
          </a:xfrm>
        </p:grpSpPr>
        <p:cxnSp>
          <p:nvCxnSpPr>
            <p:cNvPr id="8" name="Straight Connector 7"/>
            <p:cNvCxnSpPr>
              <a:endCxn id="96" idx="3"/>
            </p:cNvCxnSpPr>
            <p:nvPr/>
          </p:nvCxnSpPr>
          <p:spPr>
            <a:xfrm flipH="1" flipV="1">
              <a:off x="10544812" y="1051487"/>
              <a:ext cx="266208" cy="678938"/>
            </a:xfrm>
            <a:prstGeom prst="line">
              <a:avLst/>
            </a:prstGeom>
            <a:ln w="28575">
              <a:solidFill>
                <a:srgbClr val="006699"/>
              </a:solidFill>
            </a:ln>
          </p:spPr>
          <p:style>
            <a:lnRef idx="1">
              <a:schemeClr val="accent1"/>
            </a:lnRef>
            <a:fillRef idx="0">
              <a:schemeClr val="accent1"/>
            </a:fillRef>
            <a:effectRef idx="0">
              <a:schemeClr val="accent1"/>
            </a:effectRef>
            <a:fontRef idx="minor">
              <a:schemeClr val="tx1"/>
            </a:fontRef>
          </p:style>
        </p:cxnSp>
        <p:sp>
          <p:nvSpPr>
            <p:cNvPr id="96" name="Text Box 1028"/>
            <p:cNvSpPr txBox="1">
              <a:spLocks noChangeArrowheads="1"/>
            </p:cNvSpPr>
            <p:nvPr/>
          </p:nvSpPr>
          <p:spPr bwMode="auto">
            <a:xfrm rot="4056186">
              <a:off x="10177516" y="651701"/>
              <a:ext cx="531920"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18+</a:t>
              </a:r>
            </a:p>
          </p:txBody>
        </p:sp>
      </p:grpSp>
      <p:grpSp>
        <p:nvGrpSpPr>
          <p:cNvPr id="2070" name="Group 2069"/>
          <p:cNvGrpSpPr/>
          <p:nvPr/>
        </p:nvGrpSpPr>
        <p:grpSpPr>
          <a:xfrm rot="17613807">
            <a:off x="1251072" y="859730"/>
            <a:ext cx="360272" cy="1325477"/>
            <a:chOff x="10931780" y="420316"/>
            <a:chExt cx="360272" cy="1325477"/>
          </a:xfrm>
        </p:grpSpPr>
        <p:cxnSp>
          <p:nvCxnSpPr>
            <p:cNvPr id="97" name="Straight Connector 96"/>
            <p:cNvCxnSpPr/>
            <p:nvPr/>
          </p:nvCxnSpPr>
          <p:spPr>
            <a:xfrm rot="1200000" flipH="1" flipV="1">
              <a:off x="10931780" y="1027211"/>
              <a:ext cx="178" cy="718582"/>
            </a:xfrm>
            <a:prstGeom prst="line">
              <a:avLst/>
            </a:prstGeom>
            <a:ln w="28575">
              <a:solidFill>
                <a:srgbClr val="E50611"/>
              </a:solidFill>
            </a:ln>
          </p:spPr>
          <p:style>
            <a:lnRef idx="1">
              <a:schemeClr val="accent1"/>
            </a:lnRef>
            <a:fillRef idx="0">
              <a:schemeClr val="accent1"/>
            </a:fillRef>
            <a:effectRef idx="0">
              <a:schemeClr val="accent1"/>
            </a:effectRef>
            <a:fontRef idx="minor">
              <a:schemeClr val="tx1"/>
            </a:fontRef>
          </p:style>
        </p:cxnSp>
        <p:sp>
          <p:nvSpPr>
            <p:cNvPr id="98" name="Text Box 1028"/>
            <p:cNvSpPr txBox="1">
              <a:spLocks noChangeArrowheads="1"/>
            </p:cNvSpPr>
            <p:nvPr/>
          </p:nvSpPr>
          <p:spPr bwMode="auto">
            <a:xfrm rot="6625488">
              <a:off x="10774779" y="629812"/>
              <a:ext cx="726769" cy="307777"/>
            </a:xfrm>
            <a:prstGeom prst="rect">
              <a:avLst/>
            </a:prstGeom>
            <a:noFill/>
            <a:ln w="9525">
              <a:noFill/>
              <a:miter lim="800000"/>
              <a:headEnd/>
              <a:tailEnd/>
            </a:ln>
          </p:spPr>
          <p:txBody>
            <a:bodyPr wrap="square">
              <a:spAutoFit/>
            </a:bodyPr>
            <a:lstStyle/>
            <a:p>
              <a:pPr algn="ctr"/>
              <a:r>
                <a:rPr lang="en-US" sz="1400" b="1" dirty="0">
                  <a:solidFill>
                    <a:srgbClr val="E50611"/>
                  </a:solidFill>
                  <a:latin typeface="Century Gothic" panose="020B0502020202020204" pitchFamily="34" charset="0"/>
                </a:rPr>
                <a:t>18-34</a:t>
              </a:r>
            </a:p>
          </p:txBody>
        </p:sp>
      </p:grpSp>
      <p:sp>
        <p:nvSpPr>
          <p:cNvPr id="156" name="TextBox 155"/>
          <p:cNvSpPr txBox="1"/>
          <p:nvPr/>
        </p:nvSpPr>
        <p:spPr>
          <a:xfrm rot="19191795">
            <a:off x="2212706" y="2181184"/>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a:t>
            </a:r>
          </a:p>
          <a:p>
            <a:pPr algn="ctr"/>
            <a:r>
              <a:rPr lang="en-US" b="1" dirty="0">
                <a:solidFill>
                  <a:srgbClr val="E50914"/>
                </a:solidFill>
                <a:latin typeface="Century Gothic" panose="020B0502020202020204" pitchFamily="34" charset="0"/>
              </a:rPr>
              <a:t>MONTHLY</a:t>
            </a:r>
          </a:p>
        </p:txBody>
      </p:sp>
      <p:sp>
        <p:nvSpPr>
          <p:cNvPr id="33" name="TextBox 32"/>
          <p:cNvSpPr txBox="1"/>
          <p:nvPr/>
        </p:nvSpPr>
        <p:spPr>
          <a:xfrm rot="20386358">
            <a:off x="3545497" y="1413478"/>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a:t>
            </a:r>
          </a:p>
          <a:p>
            <a:pPr algn="ctr"/>
            <a:r>
              <a:rPr lang="en-US" b="1" dirty="0">
                <a:solidFill>
                  <a:srgbClr val="E50914"/>
                </a:solidFill>
                <a:latin typeface="Century Gothic" panose="020B0502020202020204" pitchFamily="34" charset="0"/>
              </a:rPr>
              <a:t>WEEKLY</a:t>
            </a:r>
          </a:p>
        </p:txBody>
      </p:sp>
      <p:sp>
        <p:nvSpPr>
          <p:cNvPr id="34" name="TextBox 33"/>
          <p:cNvSpPr txBox="1"/>
          <p:nvPr/>
        </p:nvSpPr>
        <p:spPr>
          <a:xfrm>
            <a:off x="64223" y="6481229"/>
            <a:ext cx="1941557" cy="276999"/>
          </a:xfrm>
          <a:prstGeom prst="rect">
            <a:avLst/>
          </a:prstGeom>
          <a:noFill/>
        </p:spPr>
        <p:txBody>
          <a:bodyPr wrap="none" rtlCol="0">
            <a:spAutoFit/>
          </a:bodyPr>
          <a:lstStyle/>
          <a:p>
            <a:r>
              <a:rPr lang="en-US" sz="1200" dirty="0">
                <a:solidFill>
                  <a:srgbClr val="FF0000"/>
                </a:solidFill>
                <a:latin typeface="Century Gothic" panose="020B0502020202020204" pitchFamily="34" charset="0"/>
              </a:rPr>
              <a:t>MTM Survey Spring 2017</a:t>
            </a:r>
          </a:p>
        </p:txBody>
      </p:sp>
      <p:sp>
        <p:nvSpPr>
          <p:cNvPr id="49" name="TextBox 48"/>
          <p:cNvSpPr txBox="1"/>
          <p:nvPr/>
        </p:nvSpPr>
        <p:spPr>
          <a:xfrm>
            <a:off x="5025928" y="1167379"/>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a:t>
            </a:r>
          </a:p>
          <a:p>
            <a:pPr algn="ctr"/>
            <a:r>
              <a:rPr lang="en-US" b="1" dirty="0">
                <a:solidFill>
                  <a:srgbClr val="E50914"/>
                </a:solidFill>
                <a:latin typeface="Century Gothic" panose="020B0502020202020204" pitchFamily="34" charset="0"/>
              </a:rPr>
              <a:t>VIA STV</a:t>
            </a:r>
          </a:p>
        </p:txBody>
      </p:sp>
      <p:sp>
        <p:nvSpPr>
          <p:cNvPr id="50" name="TextBox 49"/>
          <p:cNvSpPr txBox="1"/>
          <p:nvPr/>
        </p:nvSpPr>
        <p:spPr>
          <a:xfrm rot="1286107">
            <a:off x="6526514" y="1424939"/>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 VIA</a:t>
            </a:r>
          </a:p>
          <a:p>
            <a:pPr algn="ctr"/>
            <a:r>
              <a:rPr lang="en-US" b="1" dirty="0">
                <a:solidFill>
                  <a:srgbClr val="E50914"/>
                </a:solidFill>
                <a:latin typeface="Century Gothic" panose="020B0502020202020204" pitchFamily="34" charset="0"/>
              </a:rPr>
              <a:t>DESKTOP</a:t>
            </a:r>
          </a:p>
        </p:txBody>
      </p:sp>
      <p:sp>
        <p:nvSpPr>
          <p:cNvPr id="51" name="TextBox 50"/>
          <p:cNvSpPr txBox="1"/>
          <p:nvPr/>
        </p:nvSpPr>
        <p:spPr>
          <a:xfrm rot="2543141">
            <a:off x="7842261" y="2201818"/>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a:t>
            </a:r>
          </a:p>
          <a:p>
            <a:pPr algn="ctr"/>
            <a:r>
              <a:rPr lang="en-US" b="1" dirty="0">
                <a:solidFill>
                  <a:srgbClr val="E50914"/>
                </a:solidFill>
                <a:latin typeface="Century Gothic" panose="020B0502020202020204" pitchFamily="34" charset="0"/>
              </a:rPr>
              <a:t>VIA SP</a:t>
            </a:r>
          </a:p>
        </p:txBody>
      </p:sp>
      <p:sp>
        <p:nvSpPr>
          <p:cNvPr id="52" name="TextBox 51"/>
          <p:cNvSpPr txBox="1"/>
          <p:nvPr/>
        </p:nvSpPr>
        <p:spPr>
          <a:xfrm rot="3738076">
            <a:off x="8813631" y="3322490"/>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 VIA </a:t>
            </a:r>
          </a:p>
          <a:p>
            <a:pPr algn="ctr"/>
            <a:r>
              <a:rPr lang="en-US" b="1" dirty="0">
                <a:solidFill>
                  <a:srgbClr val="E50914"/>
                </a:solidFill>
                <a:latin typeface="Century Gothic" panose="020B0502020202020204" pitchFamily="34" charset="0"/>
              </a:rPr>
              <a:t>TABLET</a:t>
            </a:r>
          </a:p>
        </p:txBody>
      </p:sp>
      <p:cxnSp>
        <p:nvCxnSpPr>
          <p:cNvPr id="136" name="Straight Connector 135"/>
          <p:cNvCxnSpPr/>
          <p:nvPr/>
        </p:nvCxnSpPr>
        <p:spPr>
          <a:xfrm>
            <a:off x="2305290" y="4184861"/>
            <a:ext cx="3796356" cy="1770270"/>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1615440" y="2813855"/>
            <a:ext cx="4486206" cy="3141275"/>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637108" y="3490592"/>
            <a:ext cx="2464538" cy="2464538"/>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3262105" y="1899844"/>
            <a:ext cx="2839541" cy="4055287"/>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4687163" y="2921760"/>
            <a:ext cx="1414483" cy="3033371"/>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818773" y="1167379"/>
            <a:ext cx="1282873" cy="4787751"/>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5896744" y="3613089"/>
            <a:ext cx="204902" cy="2342042"/>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stCxn id="85" idx="4"/>
          </p:cNvCxnSpPr>
          <p:nvPr/>
        </p:nvCxnSpPr>
        <p:spPr>
          <a:xfrm flipH="1">
            <a:off x="6092696" y="2862139"/>
            <a:ext cx="300639" cy="3068866"/>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6092696" y="4749793"/>
            <a:ext cx="316505" cy="1181211"/>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6092696" y="3349465"/>
            <a:ext cx="1203791" cy="2581540"/>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a:off x="6092696" y="5383976"/>
            <a:ext cx="383033" cy="547029"/>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cxnSpLocks/>
          </p:cNvCxnSpPr>
          <p:nvPr/>
        </p:nvCxnSpPr>
        <p:spPr>
          <a:xfrm flipH="1">
            <a:off x="6092698" y="5437422"/>
            <a:ext cx="1058490" cy="493583"/>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pic>
        <p:nvPicPr>
          <p:cNvPr id="1026" name="Picture 2" descr="https://lh3.googleusercontent.com/BbqN8GpAephpCNwTBuB8SiFTPT1zFccYyuPd4qRRQRTQPXU5d4F1wuVWfEJh3L4RL3wIKc6BeQ=w640-h400-e36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954" t="33114" r="19387" b="33165"/>
          <a:stretch/>
        </p:blipFill>
        <p:spPr bwMode="auto">
          <a:xfrm>
            <a:off x="5456084" y="5713"/>
            <a:ext cx="1279832" cy="430489"/>
          </a:xfrm>
          <a:prstGeom prst="rect">
            <a:avLst/>
          </a:prstGeom>
          <a:noFill/>
          <a:extLst>
            <a:ext uri="{909E8E84-426E-40DD-AFC4-6F175D3DCCD1}">
              <a14:hiddenFill xmlns:a14="http://schemas.microsoft.com/office/drawing/2010/main">
                <a:solidFill>
                  <a:srgbClr val="FFFFFF"/>
                </a:solidFill>
              </a14:hiddenFill>
            </a:ext>
          </a:extLst>
        </p:spPr>
      </p:pic>
      <p:cxnSp>
        <p:nvCxnSpPr>
          <p:cNvPr id="147" name="Straight Connector 146"/>
          <p:cNvCxnSpPr/>
          <p:nvPr/>
        </p:nvCxnSpPr>
        <p:spPr>
          <a:xfrm flipH="1">
            <a:off x="6092697" y="4612465"/>
            <a:ext cx="1320713" cy="1318539"/>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891E3CC9-8B0B-4490-894A-F7AFFE4250D9}"/>
              </a:ext>
            </a:extLst>
          </p:cNvPr>
          <p:cNvGrpSpPr/>
          <p:nvPr/>
        </p:nvGrpSpPr>
        <p:grpSpPr>
          <a:xfrm>
            <a:off x="6820066" y="13473"/>
            <a:ext cx="768285" cy="400110"/>
            <a:chOff x="6820066" y="13473"/>
            <a:chExt cx="768285" cy="400110"/>
          </a:xfrm>
        </p:grpSpPr>
        <p:sp>
          <p:nvSpPr>
            <p:cNvPr id="109" name="Rectangle 108">
              <a:extLst>
                <a:ext uri="{FF2B5EF4-FFF2-40B4-BE49-F238E27FC236}">
                  <a16:creationId xmlns:a16="http://schemas.microsoft.com/office/drawing/2014/main" id="{5E69CF60-EF44-4AD9-B662-83887922BA1F}"/>
                </a:ext>
              </a:extLst>
            </p:cNvPr>
            <p:cNvSpPr/>
            <p:nvPr/>
          </p:nvSpPr>
          <p:spPr>
            <a:xfrm>
              <a:off x="6820066" y="63577"/>
              <a:ext cx="768176" cy="3346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833FDB20-BC9C-4D83-A8B4-CEDE0FC15C5D}"/>
                </a:ext>
              </a:extLst>
            </p:cNvPr>
            <p:cNvSpPr txBox="1"/>
            <p:nvPr/>
          </p:nvSpPr>
          <p:spPr>
            <a:xfrm>
              <a:off x="6833016" y="13473"/>
              <a:ext cx="755335" cy="400110"/>
            </a:xfrm>
            <a:prstGeom prst="rect">
              <a:avLst/>
            </a:prstGeom>
            <a:noFill/>
          </p:spPr>
          <p:txBody>
            <a:bodyPr wrap="none" rtlCol="0">
              <a:spAutoFit/>
            </a:bodyPr>
            <a:lstStyle/>
            <a:p>
              <a:r>
                <a:rPr lang="en-US" sz="2000" kern="800" dirty="0">
                  <a:solidFill>
                    <a:srgbClr val="FE230C"/>
                  </a:solidFill>
                  <a:latin typeface="Arial" panose="020B0604020202020204" pitchFamily="34" charset="0"/>
                  <a:cs typeface="Arial" panose="020B0604020202020204" pitchFamily="34" charset="0"/>
                </a:rPr>
                <a:t>2018</a:t>
              </a:r>
            </a:p>
          </p:txBody>
        </p:sp>
      </p:grpSp>
      <p:grpSp>
        <p:nvGrpSpPr>
          <p:cNvPr id="36" name="Group 35">
            <a:extLst>
              <a:ext uri="{FF2B5EF4-FFF2-40B4-BE49-F238E27FC236}">
                <a16:creationId xmlns:a16="http://schemas.microsoft.com/office/drawing/2014/main" id="{7F67D559-DDB6-4CDB-8B11-056D8066D5AF}"/>
              </a:ext>
            </a:extLst>
          </p:cNvPr>
          <p:cNvGrpSpPr/>
          <p:nvPr/>
        </p:nvGrpSpPr>
        <p:grpSpPr>
          <a:xfrm>
            <a:off x="1203499" y="3577297"/>
            <a:ext cx="1351243" cy="722677"/>
            <a:chOff x="1203499" y="3577297"/>
            <a:chExt cx="1351243" cy="722677"/>
          </a:xfrm>
        </p:grpSpPr>
        <p:cxnSp>
          <p:nvCxnSpPr>
            <p:cNvPr id="186" name="Straight Connector 185">
              <a:extLst>
                <a:ext uri="{FF2B5EF4-FFF2-40B4-BE49-F238E27FC236}">
                  <a16:creationId xmlns:a16="http://schemas.microsoft.com/office/drawing/2014/main" id="{EF55AC19-1BF1-4577-8C30-5356D848F687}"/>
                </a:ext>
              </a:extLst>
            </p:cNvPr>
            <p:cNvCxnSpPr>
              <a:cxnSpLocks/>
            </p:cNvCxnSpPr>
            <p:nvPr/>
          </p:nvCxnSpPr>
          <p:spPr>
            <a:xfrm>
              <a:off x="1534698" y="3818061"/>
              <a:ext cx="1020044" cy="481913"/>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2CE50869-C29A-47F5-A893-12D40258F5DB}"/>
                </a:ext>
              </a:extLst>
            </p:cNvPr>
            <p:cNvGrpSpPr/>
            <p:nvPr/>
          </p:nvGrpSpPr>
          <p:grpSpPr>
            <a:xfrm>
              <a:off x="1203499" y="3577297"/>
              <a:ext cx="636865" cy="491991"/>
              <a:chOff x="-48035" y="1824656"/>
              <a:chExt cx="636865" cy="491991"/>
            </a:xfrm>
          </p:grpSpPr>
          <p:sp>
            <p:nvSpPr>
              <p:cNvPr id="112" name="Oval 111">
                <a:extLst>
                  <a:ext uri="{FF2B5EF4-FFF2-40B4-BE49-F238E27FC236}">
                    <a16:creationId xmlns:a16="http://schemas.microsoft.com/office/drawing/2014/main" id="{01E7AFF1-17A1-48C3-ACB6-1633158B27B6}"/>
                  </a:ext>
                </a:extLst>
              </p:cNvPr>
              <p:cNvSpPr/>
              <p:nvPr/>
            </p:nvSpPr>
            <p:spPr>
              <a:xfrm>
                <a:off x="24402" y="1824656"/>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3" name="Text Box 1028">
                <a:extLst>
                  <a:ext uri="{FF2B5EF4-FFF2-40B4-BE49-F238E27FC236}">
                    <a16:creationId xmlns:a16="http://schemas.microsoft.com/office/drawing/2014/main" id="{A2EC7E12-ADD4-4670-B8A8-80BD9CAECC7B}"/>
                  </a:ext>
                </a:extLst>
              </p:cNvPr>
              <p:cNvSpPr txBox="1">
                <a:spLocks noChangeArrowheads="1"/>
              </p:cNvSpPr>
              <p:nvPr/>
            </p:nvSpPr>
            <p:spPr bwMode="auto">
              <a:xfrm>
                <a:off x="-48035" y="1916763"/>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54%</a:t>
                </a:r>
              </a:p>
            </p:txBody>
          </p:sp>
        </p:grpSp>
      </p:grpSp>
      <p:grpSp>
        <p:nvGrpSpPr>
          <p:cNvPr id="28" name="Group 27"/>
          <p:cNvGrpSpPr/>
          <p:nvPr/>
        </p:nvGrpSpPr>
        <p:grpSpPr>
          <a:xfrm>
            <a:off x="1770490" y="3845204"/>
            <a:ext cx="636865" cy="491991"/>
            <a:chOff x="-48035" y="1824656"/>
            <a:chExt cx="636865" cy="491991"/>
          </a:xfrm>
        </p:grpSpPr>
        <p:sp>
          <p:nvSpPr>
            <p:cNvPr id="27" name="Oval 26"/>
            <p:cNvSpPr/>
            <p:nvPr/>
          </p:nvSpPr>
          <p:spPr>
            <a:xfrm>
              <a:off x="24402" y="1824656"/>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5" name="Text Box 1028"/>
            <p:cNvSpPr txBox="1">
              <a:spLocks noChangeArrowheads="1"/>
            </p:cNvSpPr>
            <p:nvPr/>
          </p:nvSpPr>
          <p:spPr bwMode="auto">
            <a:xfrm>
              <a:off x="-48035" y="1916763"/>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47%</a:t>
              </a:r>
            </a:p>
          </p:txBody>
        </p:sp>
      </p:grpSp>
      <p:grpSp>
        <p:nvGrpSpPr>
          <p:cNvPr id="42" name="Group 41">
            <a:extLst>
              <a:ext uri="{FF2B5EF4-FFF2-40B4-BE49-F238E27FC236}">
                <a16:creationId xmlns:a16="http://schemas.microsoft.com/office/drawing/2014/main" id="{F84AC80A-A23E-4973-B923-5688D86E1852}"/>
              </a:ext>
            </a:extLst>
          </p:cNvPr>
          <p:cNvGrpSpPr/>
          <p:nvPr/>
        </p:nvGrpSpPr>
        <p:grpSpPr>
          <a:xfrm>
            <a:off x="594962" y="2104207"/>
            <a:ext cx="1056628" cy="733721"/>
            <a:chOff x="594962" y="2104207"/>
            <a:chExt cx="1056628" cy="733721"/>
          </a:xfrm>
        </p:grpSpPr>
        <p:cxnSp>
          <p:nvCxnSpPr>
            <p:cNvPr id="193" name="Straight Connector 192">
              <a:extLst>
                <a:ext uri="{FF2B5EF4-FFF2-40B4-BE49-F238E27FC236}">
                  <a16:creationId xmlns:a16="http://schemas.microsoft.com/office/drawing/2014/main" id="{38C557E9-093D-4ED5-A25D-B52FAA495C7F}"/>
                </a:ext>
              </a:extLst>
            </p:cNvPr>
            <p:cNvCxnSpPr>
              <a:cxnSpLocks/>
            </p:cNvCxnSpPr>
            <p:nvPr/>
          </p:nvCxnSpPr>
          <p:spPr>
            <a:xfrm>
              <a:off x="972580" y="2362480"/>
              <a:ext cx="679010" cy="475448"/>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4776448F-79CA-4B40-A6BC-14343F3D8361}"/>
                </a:ext>
              </a:extLst>
            </p:cNvPr>
            <p:cNvGrpSpPr/>
            <p:nvPr/>
          </p:nvGrpSpPr>
          <p:grpSpPr>
            <a:xfrm>
              <a:off x="594962" y="2104207"/>
              <a:ext cx="636865" cy="491991"/>
              <a:chOff x="-108995" y="1717976"/>
              <a:chExt cx="636865" cy="491991"/>
            </a:xfrm>
          </p:grpSpPr>
          <p:sp>
            <p:nvSpPr>
              <p:cNvPr id="115" name="Oval 114">
                <a:extLst>
                  <a:ext uri="{FF2B5EF4-FFF2-40B4-BE49-F238E27FC236}">
                    <a16:creationId xmlns:a16="http://schemas.microsoft.com/office/drawing/2014/main" id="{6AD40FA5-A075-42C4-9B45-C120B2FAD5B2}"/>
                  </a:ext>
                </a:extLst>
              </p:cNvPr>
              <p:cNvSpPr/>
              <p:nvPr/>
            </p:nvSpPr>
            <p:spPr>
              <a:xfrm>
                <a:off x="-36558" y="1717976"/>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6" name="Text Box 1028">
                <a:extLst>
                  <a:ext uri="{FF2B5EF4-FFF2-40B4-BE49-F238E27FC236}">
                    <a16:creationId xmlns:a16="http://schemas.microsoft.com/office/drawing/2014/main" id="{632AA1E8-3CDC-40ED-BA4A-924654D9E0B2}"/>
                  </a:ext>
                </a:extLst>
              </p:cNvPr>
              <p:cNvSpPr txBox="1">
                <a:spLocks noChangeArrowheads="1"/>
              </p:cNvSpPr>
              <p:nvPr/>
            </p:nvSpPr>
            <p:spPr bwMode="auto">
              <a:xfrm>
                <a:off x="-108995" y="1810083"/>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75%</a:t>
                </a:r>
              </a:p>
            </p:txBody>
          </p:sp>
        </p:grpSp>
      </p:grpSp>
      <p:grpSp>
        <p:nvGrpSpPr>
          <p:cNvPr id="66" name="Group 65"/>
          <p:cNvGrpSpPr/>
          <p:nvPr/>
        </p:nvGrpSpPr>
        <p:grpSpPr>
          <a:xfrm>
            <a:off x="1073400" y="2441246"/>
            <a:ext cx="636865" cy="491991"/>
            <a:chOff x="-108995" y="1717976"/>
            <a:chExt cx="636865" cy="491991"/>
          </a:xfrm>
        </p:grpSpPr>
        <p:sp>
          <p:nvSpPr>
            <p:cNvPr id="67" name="Oval 66"/>
            <p:cNvSpPr/>
            <p:nvPr/>
          </p:nvSpPr>
          <p:spPr>
            <a:xfrm>
              <a:off x="-36558" y="1717976"/>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8" name="Text Box 1028"/>
            <p:cNvSpPr txBox="1">
              <a:spLocks noChangeArrowheads="1"/>
            </p:cNvSpPr>
            <p:nvPr/>
          </p:nvSpPr>
          <p:spPr bwMode="auto">
            <a:xfrm>
              <a:off x="-108995" y="1810083"/>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67%</a:t>
              </a:r>
            </a:p>
          </p:txBody>
        </p:sp>
      </p:grpSp>
      <p:grpSp>
        <p:nvGrpSpPr>
          <p:cNvPr id="47" name="Group 46">
            <a:extLst>
              <a:ext uri="{FF2B5EF4-FFF2-40B4-BE49-F238E27FC236}">
                <a16:creationId xmlns:a16="http://schemas.microsoft.com/office/drawing/2014/main" id="{9E1CB47F-4D3C-4413-A35B-BDD708392648}"/>
              </a:ext>
            </a:extLst>
          </p:cNvPr>
          <p:cNvGrpSpPr/>
          <p:nvPr/>
        </p:nvGrpSpPr>
        <p:grpSpPr>
          <a:xfrm>
            <a:off x="2497875" y="2458869"/>
            <a:ext cx="1176846" cy="1068590"/>
            <a:chOff x="2497875" y="2458869"/>
            <a:chExt cx="1176846" cy="1068590"/>
          </a:xfrm>
        </p:grpSpPr>
        <p:cxnSp>
          <p:nvCxnSpPr>
            <p:cNvPr id="198" name="Straight Connector 197">
              <a:extLst>
                <a:ext uri="{FF2B5EF4-FFF2-40B4-BE49-F238E27FC236}">
                  <a16:creationId xmlns:a16="http://schemas.microsoft.com/office/drawing/2014/main" id="{DA27DC04-EE9B-46C9-A50A-F2D8E89934A2}"/>
                </a:ext>
              </a:extLst>
            </p:cNvPr>
            <p:cNvCxnSpPr>
              <a:cxnSpLocks/>
            </p:cNvCxnSpPr>
            <p:nvPr/>
          </p:nvCxnSpPr>
          <p:spPr>
            <a:xfrm>
              <a:off x="2839905" y="2703965"/>
              <a:ext cx="834816" cy="823494"/>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a16="http://schemas.microsoft.com/office/drawing/2014/main" id="{3F8B6BBB-2253-415D-B20D-4E7A7C084141}"/>
                </a:ext>
              </a:extLst>
            </p:cNvPr>
            <p:cNvGrpSpPr/>
            <p:nvPr/>
          </p:nvGrpSpPr>
          <p:grpSpPr>
            <a:xfrm>
              <a:off x="2497875" y="2458869"/>
              <a:ext cx="636865" cy="491991"/>
              <a:chOff x="111985" y="1672256"/>
              <a:chExt cx="636865" cy="491991"/>
            </a:xfrm>
          </p:grpSpPr>
          <p:sp>
            <p:nvSpPr>
              <p:cNvPr id="118" name="Oval 117">
                <a:extLst>
                  <a:ext uri="{FF2B5EF4-FFF2-40B4-BE49-F238E27FC236}">
                    <a16:creationId xmlns:a16="http://schemas.microsoft.com/office/drawing/2014/main" id="{E52E0838-EBD0-4307-9ACE-7DDB09664600}"/>
                  </a:ext>
                </a:extLst>
              </p:cNvPr>
              <p:cNvSpPr/>
              <p:nvPr/>
            </p:nvSpPr>
            <p:spPr>
              <a:xfrm>
                <a:off x="184422" y="1672256"/>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9" name="Text Box 1028">
                <a:extLst>
                  <a:ext uri="{FF2B5EF4-FFF2-40B4-BE49-F238E27FC236}">
                    <a16:creationId xmlns:a16="http://schemas.microsoft.com/office/drawing/2014/main" id="{B2BEFC4A-23F8-43E7-971B-201DFC24252A}"/>
                  </a:ext>
                </a:extLst>
              </p:cNvPr>
              <p:cNvSpPr txBox="1">
                <a:spLocks noChangeArrowheads="1"/>
              </p:cNvSpPr>
              <p:nvPr/>
            </p:nvSpPr>
            <p:spPr bwMode="auto">
              <a:xfrm>
                <a:off x="111985" y="1764363"/>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50%</a:t>
                </a:r>
              </a:p>
            </p:txBody>
          </p:sp>
        </p:grpSp>
      </p:grpSp>
      <p:grpSp>
        <p:nvGrpSpPr>
          <p:cNvPr id="69" name="Group 68"/>
          <p:cNvGrpSpPr/>
          <p:nvPr/>
        </p:nvGrpSpPr>
        <p:grpSpPr>
          <a:xfrm>
            <a:off x="3140185" y="3078065"/>
            <a:ext cx="636865" cy="491991"/>
            <a:chOff x="111985" y="1672256"/>
            <a:chExt cx="636865" cy="491991"/>
          </a:xfrm>
        </p:grpSpPr>
        <p:sp>
          <p:nvSpPr>
            <p:cNvPr id="70" name="Oval 69"/>
            <p:cNvSpPr/>
            <p:nvPr/>
          </p:nvSpPr>
          <p:spPr>
            <a:xfrm>
              <a:off x="184422" y="1672256"/>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1" name="Text Box 1028"/>
            <p:cNvSpPr txBox="1">
              <a:spLocks noChangeArrowheads="1"/>
            </p:cNvSpPr>
            <p:nvPr/>
          </p:nvSpPr>
          <p:spPr bwMode="auto">
            <a:xfrm>
              <a:off x="111985" y="1764363"/>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42%</a:t>
              </a:r>
            </a:p>
          </p:txBody>
        </p:sp>
      </p:grpSp>
      <p:grpSp>
        <p:nvGrpSpPr>
          <p:cNvPr id="55" name="Group 54">
            <a:extLst>
              <a:ext uri="{FF2B5EF4-FFF2-40B4-BE49-F238E27FC236}">
                <a16:creationId xmlns:a16="http://schemas.microsoft.com/office/drawing/2014/main" id="{F2A7FAFA-568B-4B64-96EB-8A55D32F5535}"/>
              </a:ext>
            </a:extLst>
          </p:cNvPr>
          <p:cNvGrpSpPr/>
          <p:nvPr/>
        </p:nvGrpSpPr>
        <p:grpSpPr>
          <a:xfrm>
            <a:off x="2012082" y="353702"/>
            <a:ext cx="1306577" cy="1630508"/>
            <a:chOff x="2012082" y="353702"/>
            <a:chExt cx="1306577" cy="1630508"/>
          </a:xfrm>
        </p:grpSpPr>
        <p:cxnSp>
          <p:nvCxnSpPr>
            <p:cNvPr id="204" name="Straight Connector 203">
              <a:extLst>
                <a:ext uri="{FF2B5EF4-FFF2-40B4-BE49-F238E27FC236}">
                  <a16:creationId xmlns:a16="http://schemas.microsoft.com/office/drawing/2014/main" id="{2E104DD1-487F-4EA9-9391-B73522E9A5A2}"/>
                </a:ext>
              </a:extLst>
            </p:cNvPr>
            <p:cNvCxnSpPr>
              <a:cxnSpLocks/>
            </p:cNvCxnSpPr>
            <p:nvPr/>
          </p:nvCxnSpPr>
          <p:spPr>
            <a:xfrm>
              <a:off x="2317164" y="553926"/>
              <a:ext cx="1001495" cy="1430284"/>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6E8D97EB-D311-46EC-B6AE-B7294D789A45}"/>
                </a:ext>
              </a:extLst>
            </p:cNvPr>
            <p:cNvGrpSpPr/>
            <p:nvPr/>
          </p:nvGrpSpPr>
          <p:grpSpPr>
            <a:xfrm>
              <a:off x="2012082" y="353702"/>
              <a:ext cx="636865" cy="491991"/>
              <a:chOff x="211045" y="1657016"/>
              <a:chExt cx="636865" cy="491991"/>
            </a:xfrm>
          </p:grpSpPr>
          <p:sp>
            <p:nvSpPr>
              <p:cNvPr id="126" name="Oval 125">
                <a:extLst>
                  <a:ext uri="{FF2B5EF4-FFF2-40B4-BE49-F238E27FC236}">
                    <a16:creationId xmlns:a16="http://schemas.microsoft.com/office/drawing/2014/main" id="{3F1470D8-BCCD-4506-9E41-3ABB01A1C93D}"/>
                  </a:ext>
                </a:extLst>
              </p:cNvPr>
              <p:cNvSpPr/>
              <p:nvPr/>
            </p:nvSpPr>
            <p:spPr>
              <a:xfrm>
                <a:off x="283482" y="1657016"/>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27" name="Text Box 1028">
                <a:extLst>
                  <a:ext uri="{FF2B5EF4-FFF2-40B4-BE49-F238E27FC236}">
                    <a16:creationId xmlns:a16="http://schemas.microsoft.com/office/drawing/2014/main" id="{0B4D2171-F2CF-4CF9-8FD2-C4F2A1BA36A8}"/>
                  </a:ext>
                </a:extLst>
              </p:cNvPr>
              <p:cNvSpPr txBox="1">
                <a:spLocks noChangeArrowheads="1"/>
              </p:cNvSpPr>
              <p:nvPr/>
            </p:nvSpPr>
            <p:spPr bwMode="auto">
              <a:xfrm>
                <a:off x="211045" y="1749123"/>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72%</a:t>
                </a:r>
              </a:p>
            </p:txBody>
          </p:sp>
        </p:grpSp>
      </p:grpSp>
      <p:grpSp>
        <p:nvGrpSpPr>
          <p:cNvPr id="59" name="Group 58">
            <a:extLst>
              <a:ext uri="{FF2B5EF4-FFF2-40B4-BE49-F238E27FC236}">
                <a16:creationId xmlns:a16="http://schemas.microsoft.com/office/drawing/2014/main" id="{F01BF518-3731-4073-B5AE-152A9A0FC80D}"/>
              </a:ext>
            </a:extLst>
          </p:cNvPr>
          <p:cNvGrpSpPr/>
          <p:nvPr/>
        </p:nvGrpSpPr>
        <p:grpSpPr>
          <a:xfrm>
            <a:off x="3856479" y="1630937"/>
            <a:ext cx="849777" cy="1337346"/>
            <a:chOff x="3856479" y="1630937"/>
            <a:chExt cx="849777" cy="1337346"/>
          </a:xfrm>
        </p:grpSpPr>
        <p:cxnSp>
          <p:nvCxnSpPr>
            <p:cNvPr id="209" name="Straight Connector 208">
              <a:extLst>
                <a:ext uri="{FF2B5EF4-FFF2-40B4-BE49-F238E27FC236}">
                  <a16:creationId xmlns:a16="http://schemas.microsoft.com/office/drawing/2014/main" id="{1BE953D8-9A7E-4295-AD63-D04AA196720D}"/>
                </a:ext>
              </a:extLst>
            </p:cNvPr>
            <p:cNvCxnSpPr>
              <a:cxnSpLocks/>
            </p:cNvCxnSpPr>
            <p:nvPr/>
          </p:nvCxnSpPr>
          <p:spPr>
            <a:xfrm>
              <a:off x="4182904" y="1845950"/>
              <a:ext cx="523352" cy="1122333"/>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F106BAAE-B064-4513-B8FA-ED98D7863568}"/>
                </a:ext>
              </a:extLst>
            </p:cNvPr>
            <p:cNvGrpSpPr/>
            <p:nvPr/>
          </p:nvGrpSpPr>
          <p:grpSpPr>
            <a:xfrm>
              <a:off x="3856479" y="1630937"/>
              <a:ext cx="636865" cy="491991"/>
              <a:chOff x="287245" y="1580816"/>
              <a:chExt cx="636865" cy="491991"/>
            </a:xfrm>
          </p:grpSpPr>
          <p:sp>
            <p:nvSpPr>
              <p:cNvPr id="135" name="Oval 134">
                <a:extLst>
                  <a:ext uri="{FF2B5EF4-FFF2-40B4-BE49-F238E27FC236}">
                    <a16:creationId xmlns:a16="http://schemas.microsoft.com/office/drawing/2014/main" id="{E90D4730-0651-468E-9E7D-F10BC7C5E455}"/>
                  </a:ext>
                </a:extLst>
              </p:cNvPr>
              <p:cNvSpPr/>
              <p:nvPr/>
            </p:nvSpPr>
            <p:spPr>
              <a:xfrm>
                <a:off x="359682" y="1580816"/>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7" name="Text Box 1028">
                <a:extLst>
                  <a:ext uri="{FF2B5EF4-FFF2-40B4-BE49-F238E27FC236}">
                    <a16:creationId xmlns:a16="http://schemas.microsoft.com/office/drawing/2014/main" id="{8D0DF712-0E53-42FC-8110-DBA61E99CAAF}"/>
                  </a:ext>
                </a:extLst>
              </p:cNvPr>
              <p:cNvSpPr txBox="1">
                <a:spLocks noChangeArrowheads="1"/>
              </p:cNvSpPr>
              <p:nvPr/>
            </p:nvSpPr>
            <p:spPr bwMode="auto">
              <a:xfrm>
                <a:off x="287245" y="1672923"/>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49%</a:t>
                </a:r>
              </a:p>
            </p:txBody>
          </p:sp>
        </p:grpSp>
      </p:grpSp>
      <p:grpSp>
        <p:nvGrpSpPr>
          <p:cNvPr id="99" name="Group 98">
            <a:extLst>
              <a:ext uri="{FF2B5EF4-FFF2-40B4-BE49-F238E27FC236}">
                <a16:creationId xmlns:a16="http://schemas.microsoft.com/office/drawing/2014/main" id="{C7359809-D05B-4485-BAB9-13052A5B7855}"/>
              </a:ext>
            </a:extLst>
          </p:cNvPr>
          <p:cNvGrpSpPr/>
          <p:nvPr/>
        </p:nvGrpSpPr>
        <p:grpSpPr>
          <a:xfrm>
            <a:off x="4197932" y="-224780"/>
            <a:ext cx="705011" cy="1701744"/>
            <a:chOff x="4197932" y="-224780"/>
            <a:chExt cx="705011" cy="1701744"/>
          </a:xfrm>
        </p:grpSpPr>
        <p:cxnSp>
          <p:nvCxnSpPr>
            <p:cNvPr id="214" name="Straight Connector 213">
              <a:extLst>
                <a:ext uri="{FF2B5EF4-FFF2-40B4-BE49-F238E27FC236}">
                  <a16:creationId xmlns:a16="http://schemas.microsoft.com/office/drawing/2014/main" id="{ACB8BB38-A690-4D37-97A0-ADC6A3E24473}"/>
                </a:ext>
              </a:extLst>
            </p:cNvPr>
            <p:cNvCxnSpPr>
              <a:cxnSpLocks/>
            </p:cNvCxnSpPr>
            <p:nvPr/>
          </p:nvCxnSpPr>
          <p:spPr>
            <a:xfrm>
              <a:off x="4523205" y="59758"/>
              <a:ext cx="379738" cy="1417206"/>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138" name="Group 137">
              <a:extLst>
                <a:ext uri="{FF2B5EF4-FFF2-40B4-BE49-F238E27FC236}">
                  <a16:creationId xmlns:a16="http://schemas.microsoft.com/office/drawing/2014/main" id="{7500130F-806B-4B2F-8FD5-C2419C1C54BD}"/>
                </a:ext>
              </a:extLst>
            </p:cNvPr>
            <p:cNvGrpSpPr/>
            <p:nvPr/>
          </p:nvGrpSpPr>
          <p:grpSpPr>
            <a:xfrm>
              <a:off x="4197932" y="-224780"/>
              <a:ext cx="636865" cy="491991"/>
              <a:chOff x="378685" y="1504616"/>
              <a:chExt cx="636865" cy="491991"/>
            </a:xfrm>
          </p:grpSpPr>
          <p:sp>
            <p:nvSpPr>
              <p:cNvPr id="152" name="Oval 151">
                <a:extLst>
                  <a:ext uri="{FF2B5EF4-FFF2-40B4-BE49-F238E27FC236}">
                    <a16:creationId xmlns:a16="http://schemas.microsoft.com/office/drawing/2014/main" id="{512972A4-D367-438F-A6BB-51519E24DFBF}"/>
                  </a:ext>
                </a:extLst>
              </p:cNvPr>
              <p:cNvSpPr/>
              <p:nvPr/>
            </p:nvSpPr>
            <p:spPr>
              <a:xfrm>
                <a:off x="451122" y="1504616"/>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53" name="Text Box 1028">
                <a:extLst>
                  <a:ext uri="{FF2B5EF4-FFF2-40B4-BE49-F238E27FC236}">
                    <a16:creationId xmlns:a16="http://schemas.microsoft.com/office/drawing/2014/main" id="{8C3AFE80-CD60-47FC-ABD9-70A6CE949872}"/>
                  </a:ext>
                </a:extLst>
              </p:cNvPr>
              <p:cNvSpPr txBox="1">
                <a:spLocks noChangeArrowheads="1"/>
              </p:cNvSpPr>
              <p:nvPr/>
            </p:nvSpPr>
            <p:spPr bwMode="auto">
              <a:xfrm>
                <a:off x="378685" y="1596723"/>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72%</a:t>
                </a:r>
              </a:p>
            </p:txBody>
          </p:sp>
        </p:grpSp>
      </p:grpSp>
      <p:grpSp>
        <p:nvGrpSpPr>
          <p:cNvPr id="78" name="Group 77"/>
          <p:cNvGrpSpPr/>
          <p:nvPr/>
        </p:nvGrpSpPr>
        <p:grpSpPr>
          <a:xfrm>
            <a:off x="4457911" y="691295"/>
            <a:ext cx="636865" cy="491991"/>
            <a:chOff x="378685" y="1504616"/>
            <a:chExt cx="636865" cy="491991"/>
          </a:xfrm>
        </p:grpSpPr>
        <p:sp>
          <p:nvSpPr>
            <p:cNvPr id="79" name="Oval 78"/>
            <p:cNvSpPr/>
            <p:nvPr/>
          </p:nvSpPr>
          <p:spPr>
            <a:xfrm>
              <a:off x="451122" y="1504616"/>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0" name="Text Box 1028"/>
            <p:cNvSpPr txBox="1">
              <a:spLocks noChangeArrowheads="1"/>
            </p:cNvSpPr>
            <p:nvPr/>
          </p:nvSpPr>
          <p:spPr bwMode="auto">
            <a:xfrm>
              <a:off x="378685" y="1596723"/>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56%</a:t>
              </a:r>
            </a:p>
          </p:txBody>
        </p:sp>
      </p:grpSp>
      <p:grpSp>
        <p:nvGrpSpPr>
          <p:cNvPr id="1027" name="Group 1026">
            <a:extLst>
              <a:ext uri="{FF2B5EF4-FFF2-40B4-BE49-F238E27FC236}">
                <a16:creationId xmlns:a16="http://schemas.microsoft.com/office/drawing/2014/main" id="{AD30521A-65A0-43A3-92EC-B6BF258BEA0E}"/>
              </a:ext>
            </a:extLst>
          </p:cNvPr>
          <p:cNvGrpSpPr/>
          <p:nvPr/>
        </p:nvGrpSpPr>
        <p:grpSpPr>
          <a:xfrm>
            <a:off x="5519336" y="2463998"/>
            <a:ext cx="636865" cy="1279710"/>
            <a:chOff x="5519336" y="2463998"/>
            <a:chExt cx="636865" cy="1279710"/>
          </a:xfrm>
        </p:grpSpPr>
        <p:cxnSp>
          <p:nvCxnSpPr>
            <p:cNvPr id="219" name="Straight Connector 218">
              <a:extLst>
                <a:ext uri="{FF2B5EF4-FFF2-40B4-BE49-F238E27FC236}">
                  <a16:creationId xmlns:a16="http://schemas.microsoft.com/office/drawing/2014/main" id="{248F867E-8F12-4F8C-B25B-D93B261E0BCB}"/>
                </a:ext>
              </a:extLst>
            </p:cNvPr>
            <p:cNvCxnSpPr>
              <a:cxnSpLocks/>
            </p:cNvCxnSpPr>
            <p:nvPr/>
          </p:nvCxnSpPr>
          <p:spPr>
            <a:xfrm>
              <a:off x="5815441" y="2678272"/>
              <a:ext cx="93213" cy="1065436"/>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9A9EB31D-D9FC-416F-BB3E-7E606ED467B6}"/>
                </a:ext>
              </a:extLst>
            </p:cNvPr>
            <p:cNvGrpSpPr/>
            <p:nvPr/>
          </p:nvGrpSpPr>
          <p:grpSpPr>
            <a:xfrm>
              <a:off x="5519336" y="2463998"/>
              <a:ext cx="636865" cy="491991"/>
              <a:chOff x="477745" y="1588436"/>
              <a:chExt cx="636865" cy="491991"/>
            </a:xfrm>
          </p:grpSpPr>
          <p:sp>
            <p:nvSpPr>
              <p:cNvPr id="155" name="Oval 154">
                <a:extLst>
                  <a:ext uri="{FF2B5EF4-FFF2-40B4-BE49-F238E27FC236}">
                    <a16:creationId xmlns:a16="http://schemas.microsoft.com/office/drawing/2014/main" id="{FDEEC104-E73B-4B01-95C8-CF397A99FC6A}"/>
                  </a:ext>
                </a:extLst>
              </p:cNvPr>
              <p:cNvSpPr/>
              <p:nvPr/>
            </p:nvSpPr>
            <p:spPr>
              <a:xfrm>
                <a:off x="550182" y="1588436"/>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57" name="Text Box 1028">
                <a:extLst>
                  <a:ext uri="{FF2B5EF4-FFF2-40B4-BE49-F238E27FC236}">
                    <a16:creationId xmlns:a16="http://schemas.microsoft.com/office/drawing/2014/main" id="{144DBF07-8007-43BB-9C27-A3A621A4A2A0}"/>
                  </a:ext>
                </a:extLst>
              </p:cNvPr>
              <p:cNvSpPr txBox="1">
                <a:spLocks noChangeArrowheads="1"/>
              </p:cNvSpPr>
              <p:nvPr/>
            </p:nvSpPr>
            <p:spPr bwMode="auto">
              <a:xfrm>
                <a:off x="477745" y="1680543"/>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35%</a:t>
                </a:r>
              </a:p>
            </p:txBody>
          </p:sp>
        </p:grpSp>
      </p:grpSp>
      <p:grpSp>
        <p:nvGrpSpPr>
          <p:cNvPr id="81" name="Group 80"/>
          <p:cNvGrpSpPr/>
          <p:nvPr/>
        </p:nvGrpSpPr>
        <p:grpSpPr>
          <a:xfrm>
            <a:off x="5545556" y="3111104"/>
            <a:ext cx="636865" cy="491991"/>
            <a:chOff x="477745" y="1588436"/>
            <a:chExt cx="636865" cy="491991"/>
          </a:xfrm>
        </p:grpSpPr>
        <p:sp>
          <p:nvSpPr>
            <p:cNvPr id="82" name="Oval 81"/>
            <p:cNvSpPr/>
            <p:nvPr/>
          </p:nvSpPr>
          <p:spPr>
            <a:xfrm>
              <a:off x="550182" y="1588436"/>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3" name="Text Box 1028"/>
            <p:cNvSpPr txBox="1">
              <a:spLocks noChangeArrowheads="1"/>
            </p:cNvSpPr>
            <p:nvPr/>
          </p:nvSpPr>
          <p:spPr bwMode="auto">
            <a:xfrm>
              <a:off x="477745" y="1680543"/>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28%</a:t>
              </a:r>
            </a:p>
          </p:txBody>
        </p:sp>
      </p:grpSp>
      <p:grpSp>
        <p:nvGrpSpPr>
          <p:cNvPr id="1031" name="Group 1030">
            <a:extLst>
              <a:ext uri="{FF2B5EF4-FFF2-40B4-BE49-F238E27FC236}">
                <a16:creationId xmlns:a16="http://schemas.microsoft.com/office/drawing/2014/main" id="{76E712DD-DD03-4B89-9008-EC3C8C4E3FED}"/>
              </a:ext>
            </a:extLst>
          </p:cNvPr>
          <p:cNvGrpSpPr/>
          <p:nvPr/>
        </p:nvGrpSpPr>
        <p:grpSpPr>
          <a:xfrm>
            <a:off x="6171195" y="1530834"/>
            <a:ext cx="636865" cy="1402329"/>
            <a:chOff x="6175957" y="1530834"/>
            <a:chExt cx="636865" cy="1402329"/>
          </a:xfrm>
        </p:grpSpPr>
        <p:cxnSp>
          <p:nvCxnSpPr>
            <p:cNvPr id="223" name="Straight Connector 222">
              <a:extLst>
                <a:ext uri="{FF2B5EF4-FFF2-40B4-BE49-F238E27FC236}">
                  <a16:creationId xmlns:a16="http://schemas.microsoft.com/office/drawing/2014/main" id="{E350315E-D503-4299-88C0-E195121C4C43}"/>
                </a:ext>
              </a:extLst>
            </p:cNvPr>
            <p:cNvCxnSpPr>
              <a:cxnSpLocks/>
            </p:cNvCxnSpPr>
            <p:nvPr/>
          </p:nvCxnSpPr>
          <p:spPr>
            <a:xfrm flipH="1">
              <a:off x="6391783" y="1774488"/>
              <a:ext cx="113510" cy="1158675"/>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8E3F5847-5F62-4133-8893-F1A32CCC2E1D}"/>
                </a:ext>
              </a:extLst>
            </p:cNvPr>
            <p:cNvGrpSpPr/>
            <p:nvPr/>
          </p:nvGrpSpPr>
          <p:grpSpPr>
            <a:xfrm>
              <a:off x="6175957" y="1530834"/>
              <a:ext cx="636865" cy="491991"/>
              <a:chOff x="607285" y="1222676"/>
              <a:chExt cx="636865" cy="491991"/>
            </a:xfrm>
          </p:grpSpPr>
          <p:sp>
            <p:nvSpPr>
              <p:cNvPr id="159" name="Oval 158">
                <a:extLst>
                  <a:ext uri="{FF2B5EF4-FFF2-40B4-BE49-F238E27FC236}">
                    <a16:creationId xmlns:a16="http://schemas.microsoft.com/office/drawing/2014/main" id="{085E5C7E-D101-4503-A12A-E698A7215794}"/>
                  </a:ext>
                </a:extLst>
              </p:cNvPr>
              <p:cNvSpPr/>
              <p:nvPr/>
            </p:nvSpPr>
            <p:spPr>
              <a:xfrm>
                <a:off x="679722" y="1222676"/>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60" name="Text Box 1028">
                <a:extLst>
                  <a:ext uri="{FF2B5EF4-FFF2-40B4-BE49-F238E27FC236}">
                    <a16:creationId xmlns:a16="http://schemas.microsoft.com/office/drawing/2014/main" id="{A040C9CC-6DB4-4DC3-804E-85D8D301BDC2}"/>
                  </a:ext>
                </a:extLst>
              </p:cNvPr>
              <p:cNvSpPr txBox="1">
                <a:spLocks noChangeArrowheads="1"/>
              </p:cNvSpPr>
              <p:nvPr/>
            </p:nvSpPr>
            <p:spPr bwMode="auto">
              <a:xfrm>
                <a:off x="607285" y="1314783"/>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45%</a:t>
                </a:r>
              </a:p>
            </p:txBody>
          </p:sp>
        </p:grpSp>
      </p:grpSp>
      <p:grpSp>
        <p:nvGrpSpPr>
          <p:cNvPr id="84" name="Group 83"/>
          <p:cNvGrpSpPr/>
          <p:nvPr/>
        </p:nvGrpSpPr>
        <p:grpSpPr>
          <a:xfrm>
            <a:off x="6074902" y="2370148"/>
            <a:ext cx="636865" cy="491991"/>
            <a:chOff x="607285" y="1222676"/>
            <a:chExt cx="636865" cy="491991"/>
          </a:xfrm>
        </p:grpSpPr>
        <p:sp>
          <p:nvSpPr>
            <p:cNvPr id="85" name="Oval 84"/>
            <p:cNvSpPr/>
            <p:nvPr/>
          </p:nvSpPr>
          <p:spPr>
            <a:xfrm>
              <a:off x="679722" y="1222676"/>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6" name="Text Box 1028"/>
            <p:cNvSpPr txBox="1">
              <a:spLocks noChangeArrowheads="1"/>
            </p:cNvSpPr>
            <p:nvPr/>
          </p:nvSpPr>
          <p:spPr bwMode="auto">
            <a:xfrm>
              <a:off x="607285" y="1314783"/>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36%</a:t>
              </a:r>
            </a:p>
          </p:txBody>
        </p:sp>
      </p:grpSp>
      <p:grpSp>
        <p:nvGrpSpPr>
          <p:cNvPr id="1033" name="Group 1032">
            <a:extLst>
              <a:ext uri="{FF2B5EF4-FFF2-40B4-BE49-F238E27FC236}">
                <a16:creationId xmlns:a16="http://schemas.microsoft.com/office/drawing/2014/main" id="{B5AA64C5-CCD6-4433-A543-CF143ECFB427}"/>
              </a:ext>
            </a:extLst>
          </p:cNvPr>
          <p:cNvGrpSpPr/>
          <p:nvPr/>
        </p:nvGrpSpPr>
        <p:grpSpPr>
          <a:xfrm>
            <a:off x="6300312" y="3807983"/>
            <a:ext cx="636865" cy="1062257"/>
            <a:chOff x="6290787" y="3807983"/>
            <a:chExt cx="636865" cy="1062257"/>
          </a:xfrm>
        </p:grpSpPr>
        <p:cxnSp>
          <p:nvCxnSpPr>
            <p:cNvPr id="228" name="Straight Connector 227">
              <a:extLst>
                <a:ext uri="{FF2B5EF4-FFF2-40B4-BE49-F238E27FC236}">
                  <a16:creationId xmlns:a16="http://schemas.microsoft.com/office/drawing/2014/main" id="{51249214-C07F-46B8-89D0-6ABDD3765F9D}"/>
                </a:ext>
              </a:extLst>
            </p:cNvPr>
            <p:cNvCxnSpPr>
              <a:cxnSpLocks/>
            </p:cNvCxnSpPr>
            <p:nvPr/>
          </p:nvCxnSpPr>
          <p:spPr>
            <a:xfrm flipH="1">
              <a:off x="6372274" y="4092568"/>
              <a:ext cx="208378" cy="777672"/>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5447B27B-9A79-4C75-93A7-99C5C494BEDF}"/>
                </a:ext>
              </a:extLst>
            </p:cNvPr>
            <p:cNvGrpSpPr/>
            <p:nvPr/>
          </p:nvGrpSpPr>
          <p:grpSpPr>
            <a:xfrm>
              <a:off x="6290787" y="3807983"/>
              <a:ext cx="636865" cy="491991"/>
              <a:chOff x="470125" y="2243756"/>
              <a:chExt cx="636865" cy="491991"/>
            </a:xfrm>
          </p:grpSpPr>
          <p:sp>
            <p:nvSpPr>
              <p:cNvPr id="162" name="Oval 161">
                <a:extLst>
                  <a:ext uri="{FF2B5EF4-FFF2-40B4-BE49-F238E27FC236}">
                    <a16:creationId xmlns:a16="http://schemas.microsoft.com/office/drawing/2014/main" id="{1BB46272-2A8A-4077-AA1E-26F8447D7464}"/>
                  </a:ext>
                </a:extLst>
              </p:cNvPr>
              <p:cNvSpPr/>
              <p:nvPr/>
            </p:nvSpPr>
            <p:spPr>
              <a:xfrm>
                <a:off x="542562" y="2243756"/>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63" name="Text Box 1028">
                <a:extLst>
                  <a:ext uri="{FF2B5EF4-FFF2-40B4-BE49-F238E27FC236}">
                    <a16:creationId xmlns:a16="http://schemas.microsoft.com/office/drawing/2014/main" id="{7CF74344-16E9-49CC-8D0A-98FF0BFCD3A8}"/>
                  </a:ext>
                </a:extLst>
              </p:cNvPr>
              <p:cNvSpPr txBox="1">
                <a:spLocks noChangeArrowheads="1"/>
              </p:cNvSpPr>
              <p:nvPr/>
            </p:nvSpPr>
            <p:spPr bwMode="auto">
              <a:xfrm>
                <a:off x="470125" y="2335863"/>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21%</a:t>
                </a:r>
              </a:p>
            </p:txBody>
          </p:sp>
        </p:grpSp>
      </p:grpSp>
      <p:grpSp>
        <p:nvGrpSpPr>
          <p:cNvPr id="87" name="Group 86"/>
          <p:cNvGrpSpPr/>
          <p:nvPr/>
        </p:nvGrpSpPr>
        <p:grpSpPr>
          <a:xfrm>
            <a:off x="6139084" y="4260977"/>
            <a:ext cx="636865" cy="491991"/>
            <a:chOff x="470125" y="2243756"/>
            <a:chExt cx="636865" cy="491991"/>
          </a:xfrm>
        </p:grpSpPr>
        <p:sp>
          <p:nvSpPr>
            <p:cNvPr id="88" name="Oval 87"/>
            <p:cNvSpPr/>
            <p:nvPr/>
          </p:nvSpPr>
          <p:spPr>
            <a:xfrm>
              <a:off x="542562" y="2243756"/>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9" name="Text Box 1028"/>
            <p:cNvSpPr txBox="1">
              <a:spLocks noChangeArrowheads="1"/>
            </p:cNvSpPr>
            <p:nvPr/>
          </p:nvSpPr>
          <p:spPr bwMode="auto">
            <a:xfrm>
              <a:off x="470125" y="2335863"/>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16%</a:t>
              </a:r>
            </a:p>
          </p:txBody>
        </p:sp>
      </p:grpSp>
      <p:grpSp>
        <p:nvGrpSpPr>
          <p:cNvPr id="1036" name="Group 1035">
            <a:extLst>
              <a:ext uri="{FF2B5EF4-FFF2-40B4-BE49-F238E27FC236}">
                <a16:creationId xmlns:a16="http://schemas.microsoft.com/office/drawing/2014/main" id="{92E7DBBE-2F49-4C4A-9654-5FA8A4C05B95}"/>
              </a:ext>
            </a:extLst>
          </p:cNvPr>
          <p:cNvGrpSpPr/>
          <p:nvPr/>
        </p:nvGrpSpPr>
        <p:grpSpPr>
          <a:xfrm>
            <a:off x="7276090" y="1705411"/>
            <a:ext cx="977592" cy="1686006"/>
            <a:chOff x="7276090" y="1710174"/>
            <a:chExt cx="977592" cy="1686006"/>
          </a:xfrm>
        </p:grpSpPr>
        <p:cxnSp>
          <p:nvCxnSpPr>
            <p:cNvPr id="231" name="Straight Connector 230">
              <a:extLst>
                <a:ext uri="{FF2B5EF4-FFF2-40B4-BE49-F238E27FC236}">
                  <a16:creationId xmlns:a16="http://schemas.microsoft.com/office/drawing/2014/main" id="{712A14CB-AB95-4375-ABDE-730A09201D27}"/>
                </a:ext>
              </a:extLst>
            </p:cNvPr>
            <p:cNvCxnSpPr>
              <a:cxnSpLocks/>
            </p:cNvCxnSpPr>
            <p:nvPr/>
          </p:nvCxnSpPr>
          <p:spPr>
            <a:xfrm flipH="1">
              <a:off x="7276090" y="1980628"/>
              <a:ext cx="660085" cy="1415552"/>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164" name="Group 163">
              <a:extLst>
                <a:ext uri="{FF2B5EF4-FFF2-40B4-BE49-F238E27FC236}">
                  <a16:creationId xmlns:a16="http://schemas.microsoft.com/office/drawing/2014/main" id="{B8CCEB6B-C6B4-429B-BF46-0030B861D5E1}"/>
                </a:ext>
              </a:extLst>
            </p:cNvPr>
            <p:cNvGrpSpPr/>
            <p:nvPr/>
          </p:nvGrpSpPr>
          <p:grpSpPr>
            <a:xfrm>
              <a:off x="7616817" y="1710174"/>
              <a:ext cx="636865" cy="491991"/>
              <a:chOff x="653005" y="1817036"/>
              <a:chExt cx="636865" cy="491991"/>
            </a:xfrm>
          </p:grpSpPr>
          <p:sp>
            <p:nvSpPr>
              <p:cNvPr id="165" name="Oval 164">
                <a:extLst>
                  <a:ext uri="{FF2B5EF4-FFF2-40B4-BE49-F238E27FC236}">
                    <a16:creationId xmlns:a16="http://schemas.microsoft.com/office/drawing/2014/main" id="{3535DA28-BB0D-4C12-9745-70A4F03EC28D}"/>
                  </a:ext>
                </a:extLst>
              </p:cNvPr>
              <p:cNvSpPr/>
              <p:nvPr/>
            </p:nvSpPr>
            <p:spPr>
              <a:xfrm>
                <a:off x="725442" y="1817036"/>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66" name="Text Box 1028">
                <a:extLst>
                  <a:ext uri="{FF2B5EF4-FFF2-40B4-BE49-F238E27FC236}">
                    <a16:creationId xmlns:a16="http://schemas.microsoft.com/office/drawing/2014/main" id="{3F5A6EC6-91F7-4C2B-A0CD-D606957E44DF}"/>
                  </a:ext>
                </a:extLst>
              </p:cNvPr>
              <p:cNvSpPr txBox="1">
                <a:spLocks noChangeArrowheads="1"/>
              </p:cNvSpPr>
              <p:nvPr/>
            </p:nvSpPr>
            <p:spPr bwMode="auto">
              <a:xfrm>
                <a:off x="653005" y="1909143"/>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47%</a:t>
                </a:r>
              </a:p>
            </p:txBody>
          </p:sp>
        </p:grpSp>
      </p:grpSp>
      <p:grpSp>
        <p:nvGrpSpPr>
          <p:cNvPr id="90" name="Group 89"/>
          <p:cNvGrpSpPr/>
          <p:nvPr/>
        </p:nvGrpSpPr>
        <p:grpSpPr>
          <a:xfrm>
            <a:off x="7071255" y="2858753"/>
            <a:ext cx="636865" cy="491991"/>
            <a:chOff x="653005" y="1817036"/>
            <a:chExt cx="636865" cy="491991"/>
          </a:xfrm>
        </p:grpSpPr>
        <p:sp>
          <p:nvSpPr>
            <p:cNvPr id="91" name="Oval 90"/>
            <p:cNvSpPr/>
            <p:nvPr/>
          </p:nvSpPr>
          <p:spPr>
            <a:xfrm>
              <a:off x="725442" y="1817036"/>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2" name="Text Box 1028"/>
            <p:cNvSpPr txBox="1">
              <a:spLocks noChangeArrowheads="1"/>
            </p:cNvSpPr>
            <p:nvPr/>
          </p:nvSpPr>
          <p:spPr bwMode="auto">
            <a:xfrm>
              <a:off x="653005" y="1909143"/>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31%</a:t>
              </a:r>
            </a:p>
          </p:txBody>
        </p:sp>
      </p:grpSp>
      <p:grpSp>
        <p:nvGrpSpPr>
          <p:cNvPr id="1039" name="Group 1038">
            <a:extLst>
              <a:ext uri="{FF2B5EF4-FFF2-40B4-BE49-F238E27FC236}">
                <a16:creationId xmlns:a16="http://schemas.microsoft.com/office/drawing/2014/main" id="{94B296CE-202D-4B41-AB1B-8112DD91F31A}"/>
              </a:ext>
            </a:extLst>
          </p:cNvPr>
          <p:cNvGrpSpPr/>
          <p:nvPr/>
        </p:nvGrpSpPr>
        <p:grpSpPr>
          <a:xfrm>
            <a:off x="6447624" y="4558864"/>
            <a:ext cx="822014" cy="860404"/>
            <a:chOff x="6447624" y="4558864"/>
            <a:chExt cx="822014" cy="860404"/>
          </a:xfrm>
        </p:grpSpPr>
        <p:cxnSp>
          <p:nvCxnSpPr>
            <p:cNvPr id="235" name="Straight Connector 234">
              <a:extLst>
                <a:ext uri="{FF2B5EF4-FFF2-40B4-BE49-F238E27FC236}">
                  <a16:creationId xmlns:a16="http://schemas.microsoft.com/office/drawing/2014/main" id="{97E6160E-4BA2-44A7-98B1-8E7BF1A7B704}"/>
                </a:ext>
              </a:extLst>
            </p:cNvPr>
            <p:cNvCxnSpPr>
              <a:cxnSpLocks/>
            </p:cNvCxnSpPr>
            <p:nvPr/>
          </p:nvCxnSpPr>
          <p:spPr>
            <a:xfrm flipH="1">
              <a:off x="6447624" y="4713515"/>
              <a:ext cx="494174" cy="705753"/>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37771A68-434A-4666-9D00-637634DDC4FD}"/>
                </a:ext>
              </a:extLst>
            </p:cNvPr>
            <p:cNvGrpSpPr/>
            <p:nvPr/>
          </p:nvGrpSpPr>
          <p:grpSpPr>
            <a:xfrm>
              <a:off x="6632773" y="4558864"/>
              <a:ext cx="636865" cy="263080"/>
              <a:chOff x="6991638" y="5301879"/>
              <a:chExt cx="636865" cy="263080"/>
            </a:xfrm>
          </p:grpSpPr>
          <p:sp>
            <p:nvSpPr>
              <p:cNvPr id="169" name="Oval 168">
                <a:extLst>
                  <a:ext uri="{FF2B5EF4-FFF2-40B4-BE49-F238E27FC236}">
                    <a16:creationId xmlns:a16="http://schemas.microsoft.com/office/drawing/2014/main" id="{A01E7ACE-9199-4BD8-870D-B5C557F9D266}"/>
                  </a:ext>
                </a:extLst>
              </p:cNvPr>
              <p:cNvSpPr/>
              <p:nvPr/>
            </p:nvSpPr>
            <p:spPr>
              <a:xfrm>
                <a:off x="7175990" y="5301879"/>
                <a:ext cx="263080" cy="263080"/>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70" name="Text Box 1028">
                <a:extLst>
                  <a:ext uri="{FF2B5EF4-FFF2-40B4-BE49-F238E27FC236}">
                    <a16:creationId xmlns:a16="http://schemas.microsoft.com/office/drawing/2014/main" id="{2B34A878-C1D0-4E03-B073-B102DAF14D36}"/>
                  </a:ext>
                </a:extLst>
              </p:cNvPr>
              <p:cNvSpPr txBox="1">
                <a:spLocks noChangeArrowheads="1"/>
              </p:cNvSpPr>
              <p:nvPr/>
            </p:nvSpPr>
            <p:spPr bwMode="auto">
              <a:xfrm>
                <a:off x="6991638" y="5302614"/>
                <a:ext cx="636865" cy="261610"/>
              </a:xfrm>
              <a:prstGeom prst="rect">
                <a:avLst/>
              </a:prstGeom>
              <a:noFill/>
              <a:ln w="9525">
                <a:noFill/>
                <a:miter lim="800000"/>
                <a:headEnd/>
                <a:tailEnd/>
              </a:ln>
            </p:spPr>
            <p:txBody>
              <a:bodyPr wrap="square">
                <a:spAutoFit/>
              </a:bodyPr>
              <a:lstStyle/>
              <a:p>
                <a:pPr algn="ctr"/>
                <a:r>
                  <a:rPr lang="en-US" sz="1050" b="1" dirty="0">
                    <a:solidFill>
                      <a:srgbClr val="006699"/>
                    </a:solidFill>
                    <a:latin typeface="Century Gothic" panose="020B0502020202020204" pitchFamily="34" charset="0"/>
                  </a:rPr>
                  <a:t>16</a:t>
                </a:r>
                <a:r>
                  <a:rPr lang="en-US" sz="700" b="1" dirty="0">
                    <a:solidFill>
                      <a:srgbClr val="006699"/>
                    </a:solidFill>
                    <a:latin typeface="Century Gothic" panose="020B0502020202020204" pitchFamily="34" charset="0"/>
                  </a:rPr>
                  <a:t>%</a:t>
                </a:r>
                <a:endParaRPr lang="en-US" sz="1050" b="1" dirty="0">
                  <a:solidFill>
                    <a:srgbClr val="006699"/>
                  </a:solidFill>
                  <a:latin typeface="Century Gothic" panose="020B0502020202020204" pitchFamily="34" charset="0"/>
                </a:endParaRPr>
              </a:p>
            </p:txBody>
          </p:sp>
        </p:grpSp>
      </p:grpSp>
      <p:grpSp>
        <p:nvGrpSpPr>
          <p:cNvPr id="29" name="Group 28"/>
          <p:cNvGrpSpPr/>
          <p:nvPr/>
        </p:nvGrpSpPr>
        <p:grpSpPr>
          <a:xfrm>
            <a:off x="6226625" y="5135802"/>
            <a:ext cx="636865" cy="263080"/>
            <a:chOff x="6991638" y="5301879"/>
            <a:chExt cx="636865" cy="263080"/>
          </a:xfrm>
        </p:grpSpPr>
        <p:sp>
          <p:nvSpPr>
            <p:cNvPr id="94" name="Oval 93"/>
            <p:cNvSpPr/>
            <p:nvPr/>
          </p:nvSpPr>
          <p:spPr>
            <a:xfrm>
              <a:off x="7175990" y="5301879"/>
              <a:ext cx="263080" cy="263080"/>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5" name="Text Box 1028"/>
            <p:cNvSpPr txBox="1">
              <a:spLocks noChangeArrowheads="1"/>
            </p:cNvSpPr>
            <p:nvPr/>
          </p:nvSpPr>
          <p:spPr bwMode="auto">
            <a:xfrm>
              <a:off x="6991638" y="5302614"/>
              <a:ext cx="636865" cy="261610"/>
            </a:xfrm>
            <a:prstGeom prst="rect">
              <a:avLst/>
            </a:prstGeom>
            <a:noFill/>
            <a:ln w="9525">
              <a:noFill/>
              <a:miter lim="800000"/>
              <a:headEnd/>
              <a:tailEnd/>
            </a:ln>
          </p:spPr>
          <p:txBody>
            <a:bodyPr wrap="square">
              <a:spAutoFit/>
            </a:bodyPr>
            <a:lstStyle/>
            <a:p>
              <a:pPr algn="ctr"/>
              <a:r>
                <a:rPr lang="en-US" sz="1050" b="1" dirty="0">
                  <a:solidFill>
                    <a:srgbClr val="006699"/>
                  </a:solidFill>
                  <a:latin typeface="Century Gothic" panose="020B0502020202020204" pitchFamily="34" charset="0"/>
                </a:rPr>
                <a:t>10</a:t>
              </a:r>
              <a:r>
                <a:rPr lang="en-US" sz="700" b="1" dirty="0">
                  <a:solidFill>
                    <a:srgbClr val="006699"/>
                  </a:solidFill>
                  <a:latin typeface="Century Gothic" panose="020B0502020202020204" pitchFamily="34" charset="0"/>
                </a:rPr>
                <a:t>%</a:t>
              </a:r>
              <a:endParaRPr lang="en-US" sz="1050" b="1" dirty="0">
                <a:solidFill>
                  <a:srgbClr val="006699"/>
                </a:solidFill>
                <a:latin typeface="Century Gothic" panose="020B0502020202020204" pitchFamily="34" charset="0"/>
              </a:endParaRPr>
            </a:p>
          </p:txBody>
        </p:sp>
      </p:grpSp>
      <p:grpSp>
        <p:nvGrpSpPr>
          <p:cNvPr id="1042" name="Group 1041">
            <a:extLst>
              <a:ext uri="{FF2B5EF4-FFF2-40B4-BE49-F238E27FC236}">
                <a16:creationId xmlns:a16="http://schemas.microsoft.com/office/drawing/2014/main" id="{4F95A5F1-0634-4F78-99AC-50FBDAA652EF}"/>
              </a:ext>
            </a:extLst>
          </p:cNvPr>
          <p:cNvGrpSpPr/>
          <p:nvPr/>
        </p:nvGrpSpPr>
        <p:grpSpPr>
          <a:xfrm>
            <a:off x="7331117" y="3744767"/>
            <a:ext cx="1053128" cy="948243"/>
            <a:chOff x="7331117" y="3744767"/>
            <a:chExt cx="1053128" cy="948243"/>
          </a:xfrm>
        </p:grpSpPr>
        <p:cxnSp>
          <p:nvCxnSpPr>
            <p:cNvPr id="239" name="Straight Connector 238">
              <a:extLst>
                <a:ext uri="{FF2B5EF4-FFF2-40B4-BE49-F238E27FC236}">
                  <a16:creationId xmlns:a16="http://schemas.microsoft.com/office/drawing/2014/main" id="{5F8D6423-BA04-4E18-8771-4537DD719894}"/>
                </a:ext>
              </a:extLst>
            </p:cNvPr>
            <p:cNvCxnSpPr>
              <a:cxnSpLocks/>
            </p:cNvCxnSpPr>
            <p:nvPr/>
          </p:nvCxnSpPr>
          <p:spPr>
            <a:xfrm flipH="1">
              <a:off x="7331117" y="3887730"/>
              <a:ext cx="806608" cy="805280"/>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471C1182-321F-44F1-8187-5DA41E81D563}"/>
                </a:ext>
              </a:extLst>
            </p:cNvPr>
            <p:cNvGrpSpPr/>
            <p:nvPr/>
          </p:nvGrpSpPr>
          <p:grpSpPr>
            <a:xfrm>
              <a:off x="7959243" y="3744767"/>
              <a:ext cx="425002" cy="267629"/>
              <a:chOff x="8295259" y="4544942"/>
              <a:chExt cx="425002" cy="267629"/>
            </a:xfrm>
          </p:grpSpPr>
          <p:sp>
            <p:nvSpPr>
              <p:cNvPr id="174" name="Oval 173">
                <a:extLst>
                  <a:ext uri="{FF2B5EF4-FFF2-40B4-BE49-F238E27FC236}">
                    <a16:creationId xmlns:a16="http://schemas.microsoft.com/office/drawing/2014/main" id="{9A2A7DBD-C7A6-4AF0-B54D-96818338F848}"/>
                  </a:ext>
                </a:extLst>
              </p:cNvPr>
              <p:cNvSpPr/>
              <p:nvPr/>
            </p:nvSpPr>
            <p:spPr>
              <a:xfrm>
                <a:off x="8361278" y="4549491"/>
                <a:ext cx="263080" cy="263080"/>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75" name="Text Box 1028">
                <a:extLst>
                  <a:ext uri="{FF2B5EF4-FFF2-40B4-BE49-F238E27FC236}">
                    <a16:creationId xmlns:a16="http://schemas.microsoft.com/office/drawing/2014/main" id="{F663C012-D493-4101-8D8F-8A4D7136A174}"/>
                  </a:ext>
                </a:extLst>
              </p:cNvPr>
              <p:cNvSpPr txBox="1">
                <a:spLocks noChangeArrowheads="1"/>
              </p:cNvSpPr>
              <p:nvPr/>
            </p:nvSpPr>
            <p:spPr bwMode="auto">
              <a:xfrm>
                <a:off x="8295259" y="4544942"/>
                <a:ext cx="425002" cy="261610"/>
              </a:xfrm>
              <a:prstGeom prst="rect">
                <a:avLst/>
              </a:prstGeom>
              <a:noFill/>
              <a:ln w="9525">
                <a:noFill/>
                <a:miter lim="800000"/>
                <a:headEnd/>
                <a:tailEnd/>
              </a:ln>
            </p:spPr>
            <p:txBody>
              <a:bodyPr wrap="square">
                <a:spAutoFit/>
              </a:bodyPr>
              <a:lstStyle/>
              <a:p>
                <a:pPr algn="ctr"/>
                <a:r>
                  <a:rPr lang="en-US" sz="1050" b="1" dirty="0">
                    <a:solidFill>
                      <a:srgbClr val="FF0000"/>
                    </a:solidFill>
                    <a:latin typeface="Century Gothic" panose="020B0502020202020204" pitchFamily="34" charset="0"/>
                  </a:rPr>
                  <a:t>32</a:t>
                </a:r>
                <a:r>
                  <a:rPr lang="en-US" sz="700" b="1" dirty="0">
                    <a:solidFill>
                      <a:srgbClr val="FF0000"/>
                    </a:solidFill>
                    <a:latin typeface="Century Gothic" panose="020B0502020202020204" pitchFamily="34" charset="0"/>
                  </a:rPr>
                  <a:t>%</a:t>
                </a:r>
                <a:endParaRPr lang="en-US" sz="1050" b="1" dirty="0">
                  <a:solidFill>
                    <a:srgbClr val="FF0000"/>
                  </a:solidFill>
                  <a:latin typeface="Century Gothic" panose="020B0502020202020204" pitchFamily="34" charset="0"/>
                </a:endParaRPr>
              </a:p>
            </p:txBody>
          </p:sp>
        </p:grpSp>
      </p:grpSp>
      <p:grpSp>
        <p:nvGrpSpPr>
          <p:cNvPr id="30" name="Group 29"/>
          <p:cNvGrpSpPr/>
          <p:nvPr/>
        </p:nvGrpSpPr>
        <p:grpSpPr>
          <a:xfrm>
            <a:off x="7323743" y="4385329"/>
            <a:ext cx="425002" cy="267629"/>
            <a:chOff x="8295259" y="4544942"/>
            <a:chExt cx="425002" cy="267629"/>
          </a:xfrm>
        </p:grpSpPr>
        <p:sp>
          <p:nvSpPr>
            <p:cNvPr id="100" name="Oval 99"/>
            <p:cNvSpPr/>
            <p:nvPr/>
          </p:nvSpPr>
          <p:spPr>
            <a:xfrm>
              <a:off x="8361278" y="4549491"/>
              <a:ext cx="263080" cy="263080"/>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1" name="Text Box 1028"/>
            <p:cNvSpPr txBox="1">
              <a:spLocks noChangeArrowheads="1"/>
            </p:cNvSpPr>
            <p:nvPr/>
          </p:nvSpPr>
          <p:spPr bwMode="auto">
            <a:xfrm>
              <a:off x="8295259" y="4544942"/>
              <a:ext cx="425002" cy="261610"/>
            </a:xfrm>
            <a:prstGeom prst="rect">
              <a:avLst/>
            </a:prstGeom>
            <a:noFill/>
            <a:ln w="9525">
              <a:noFill/>
              <a:miter lim="800000"/>
              <a:headEnd/>
              <a:tailEnd/>
            </a:ln>
          </p:spPr>
          <p:txBody>
            <a:bodyPr wrap="square">
              <a:spAutoFit/>
            </a:bodyPr>
            <a:lstStyle/>
            <a:p>
              <a:pPr algn="ctr"/>
              <a:r>
                <a:rPr lang="en-US" sz="1050" b="1" dirty="0">
                  <a:solidFill>
                    <a:srgbClr val="FF0000"/>
                  </a:solidFill>
                  <a:latin typeface="Century Gothic" panose="020B0502020202020204" pitchFamily="34" charset="0"/>
                </a:rPr>
                <a:t>21</a:t>
              </a:r>
              <a:r>
                <a:rPr lang="en-US" sz="700" b="1" dirty="0">
                  <a:solidFill>
                    <a:srgbClr val="FF0000"/>
                  </a:solidFill>
                  <a:latin typeface="Century Gothic" panose="020B0502020202020204" pitchFamily="34" charset="0"/>
                </a:rPr>
                <a:t>%</a:t>
              </a:r>
              <a:endParaRPr lang="en-US" sz="1050" b="1" dirty="0">
                <a:solidFill>
                  <a:srgbClr val="FF0000"/>
                </a:solidFill>
                <a:latin typeface="Century Gothic" panose="020B0502020202020204" pitchFamily="34" charset="0"/>
              </a:endParaRPr>
            </a:p>
          </p:txBody>
        </p:sp>
      </p:grpSp>
      <p:grpSp>
        <p:nvGrpSpPr>
          <p:cNvPr id="1044" name="Group 1043">
            <a:extLst>
              <a:ext uri="{FF2B5EF4-FFF2-40B4-BE49-F238E27FC236}">
                <a16:creationId xmlns:a16="http://schemas.microsoft.com/office/drawing/2014/main" id="{C2473D9D-5122-49E1-8408-9F726E955FC7}"/>
              </a:ext>
            </a:extLst>
          </p:cNvPr>
          <p:cNvGrpSpPr/>
          <p:nvPr/>
        </p:nvGrpSpPr>
        <p:grpSpPr>
          <a:xfrm>
            <a:off x="6599393" y="5012539"/>
            <a:ext cx="914185" cy="562157"/>
            <a:chOff x="6599393" y="5012539"/>
            <a:chExt cx="914185" cy="562157"/>
          </a:xfrm>
        </p:grpSpPr>
        <p:cxnSp>
          <p:nvCxnSpPr>
            <p:cNvPr id="243" name="Straight Connector 242">
              <a:extLst>
                <a:ext uri="{FF2B5EF4-FFF2-40B4-BE49-F238E27FC236}">
                  <a16:creationId xmlns:a16="http://schemas.microsoft.com/office/drawing/2014/main" id="{57268F5B-89FF-4F2D-AF57-A06F7F9F7C4D}"/>
                </a:ext>
              </a:extLst>
            </p:cNvPr>
            <p:cNvCxnSpPr>
              <a:cxnSpLocks/>
            </p:cNvCxnSpPr>
            <p:nvPr/>
          </p:nvCxnSpPr>
          <p:spPr>
            <a:xfrm flipH="1">
              <a:off x="6599393" y="5154999"/>
              <a:ext cx="599388" cy="419697"/>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178" name="Group 177">
              <a:extLst>
                <a:ext uri="{FF2B5EF4-FFF2-40B4-BE49-F238E27FC236}">
                  <a16:creationId xmlns:a16="http://schemas.microsoft.com/office/drawing/2014/main" id="{8547C2A2-6354-4EF0-96D4-7687EFD94976}"/>
                </a:ext>
              </a:extLst>
            </p:cNvPr>
            <p:cNvGrpSpPr/>
            <p:nvPr/>
          </p:nvGrpSpPr>
          <p:grpSpPr>
            <a:xfrm>
              <a:off x="6876713" y="5012539"/>
              <a:ext cx="636865" cy="263080"/>
              <a:chOff x="6989098" y="5301879"/>
              <a:chExt cx="636865" cy="263080"/>
            </a:xfrm>
          </p:grpSpPr>
          <p:sp>
            <p:nvSpPr>
              <p:cNvPr id="179" name="Oval 178">
                <a:extLst>
                  <a:ext uri="{FF2B5EF4-FFF2-40B4-BE49-F238E27FC236}">
                    <a16:creationId xmlns:a16="http://schemas.microsoft.com/office/drawing/2014/main" id="{B5ADD8E5-CB96-4E59-8C9C-3D5CE2697412}"/>
                  </a:ext>
                </a:extLst>
              </p:cNvPr>
              <p:cNvSpPr/>
              <p:nvPr/>
            </p:nvSpPr>
            <p:spPr>
              <a:xfrm>
                <a:off x="7175990" y="5301879"/>
                <a:ext cx="263080" cy="263080"/>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80" name="Text Box 1028">
                <a:extLst>
                  <a:ext uri="{FF2B5EF4-FFF2-40B4-BE49-F238E27FC236}">
                    <a16:creationId xmlns:a16="http://schemas.microsoft.com/office/drawing/2014/main" id="{D742DA46-2C14-4A67-B2A7-2C8FFE81AF9C}"/>
                  </a:ext>
                </a:extLst>
              </p:cNvPr>
              <p:cNvSpPr txBox="1">
                <a:spLocks noChangeArrowheads="1"/>
              </p:cNvSpPr>
              <p:nvPr/>
            </p:nvSpPr>
            <p:spPr bwMode="auto">
              <a:xfrm>
                <a:off x="6989098" y="5302614"/>
                <a:ext cx="636865" cy="261610"/>
              </a:xfrm>
              <a:prstGeom prst="rect">
                <a:avLst/>
              </a:prstGeom>
              <a:noFill/>
              <a:ln w="9525">
                <a:noFill/>
                <a:miter lim="800000"/>
                <a:headEnd/>
                <a:tailEnd/>
              </a:ln>
            </p:spPr>
            <p:txBody>
              <a:bodyPr wrap="square">
                <a:spAutoFit/>
              </a:bodyPr>
              <a:lstStyle/>
              <a:p>
                <a:pPr algn="ctr"/>
                <a:r>
                  <a:rPr lang="en-US" sz="1050" b="1" dirty="0">
                    <a:solidFill>
                      <a:srgbClr val="006699"/>
                    </a:solidFill>
                    <a:latin typeface="Century Gothic" panose="020B0502020202020204" pitchFamily="34" charset="0"/>
                  </a:rPr>
                  <a:t>14</a:t>
                </a:r>
                <a:r>
                  <a:rPr lang="en-US" sz="700" b="1" dirty="0">
                    <a:solidFill>
                      <a:srgbClr val="006699"/>
                    </a:solidFill>
                    <a:latin typeface="Century Gothic" panose="020B0502020202020204" pitchFamily="34" charset="0"/>
                  </a:rPr>
                  <a:t>%</a:t>
                </a:r>
                <a:endParaRPr lang="en-US" sz="1050" b="1" dirty="0">
                  <a:solidFill>
                    <a:srgbClr val="006699"/>
                  </a:solidFill>
                  <a:latin typeface="Century Gothic" panose="020B0502020202020204" pitchFamily="34" charset="0"/>
                </a:endParaRPr>
              </a:p>
            </p:txBody>
          </p:sp>
        </p:grpSp>
      </p:grpSp>
      <p:grpSp>
        <p:nvGrpSpPr>
          <p:cNvPr id="102" name="Group 101"/>
          <p:cNvGrpSpPr/>
          <p:nvPr/>
        </p:nvGrpSpPr>
        <p:grpSpPr>
          <a:xfrm>
            <a:off x="6587333" y="5210456"/>
            <a:ext cx="636865" cy="263080"/>
            <a:chOff x="6989098" y="5301879"/>
            <a:chExt cx="636865" cy="263080"/>
          </a:xfrm>
        </p:grpSpPr>
        <p:sp>
          <p:nvSpPr>
            <p:cNvPr id="103" name="Oval 102"/>
            <p:cNvSpPr/>
            <p:nvPr/>
          </p:nvSpPr>
          <p:spPr>
            <a:xfrm>
              <a:off x="7175990" y="5301879"/>
              <a:ext cx="263080" cy="263080"/>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4" name="Text Box 1028"/>
            <p:cNvSpPr txBox="1">
              <a:spLocks noChangeArrowheads="1"/>
            </p:cNvSpPr>
            <p:nvPr/>
          </p:nvSpPr>
          <p:spPr bwMode="auto">
            <a:xfrm>
              <a:off x="6989098" y="5302614"/>
              <a:ext cx="636865" cy="261610"/>
            </a:xfrm>
            <a:prstGeom prst="rect">
              <a:avLst/>
            </a:prstGeom>
            <a:noFill/>
            <a:ln w="9525">
              <a:noFill/>
              <a:miter lim="800000"/>
              <a:headEnd/>
              <a:tailEnd/>
            </a:ln>
          </p:spPr>
          <p:txBody>
            <a:bodyPr wrap="square">
              <a:spAutoFit/>
            </a:bodyPr>
            <a:lstStyle/>
            <a:p>
              <a:pPr algn="ctr"/>
              <a:r>
                <a:rPr lang="en-US" sz="1050" b="1" dirty="0">
                  <a:solidFill>
                    <a:srgbClr val="006699"/>
                  </a:solidFill>
                  <a:latin typeface="Century Gothic" panose="020B0502020202020204" pitchFamily="34" charset="0"/>
                </a:rPr>
                <a:t>11</a:t>
              </a:r>
              <a:r>
                <a:rPr lang="en-US" sz="700" b="1" dirty="0">
                  <a:solidFill>
                    <a:srgbClr val="006699"/>
                  </a:solidFill>
                  <a:latin typeface="Century Gothic" panose="020B0502020202020204" pitchFamily="34" charset="0"/>
                </a:rPr>
                <a:t>%</a:t>
              </a:r>
              <a:endParaRPr lang="en-US" sz="1050" b="1" dirty="0">
                <a:solidFill>
                  <a:srgbClr val="006699"/>
                </a:solidFill>
                <a:latin typeface="Century Gothic" panose="020B0502020202020204" pitchFamily="34" charset="0"/>
              </a:endParaRPr>
            </a:p>
          </p:txBody>
        </p:sp>
      </p:grpSp>
      <p:grpSp>
        <p:nvGrpSpPr>
          <p:cNvPr id="1047" name="Group 1046">
            <a:extLst>
              <a:ext uri="{FF2B5EF4-FFF2-40B4-BE49-F238E27FC236}">
                <a16:creationId xmlns:a16="http://schemas.microsoft.com/office/drawing/2014/main" id="{7DABCE37-90D1-49FE-A889-C61EBF713552}"/>
              </a:ext>
            </a:extLst>
          </p:cNvPr>
          <p:cNvGrpSpPr/>
          <p:nvPr/>
        </p:nvGrpSpPr>
        <p:grpSpPr>
          <a:xfrm>
            <a:off x="7003881" y="5043818"/>
            <a:ext cx="889854" cy="463177"/>
            <a:chOff x="7003881" y="5043818"/>
            <a:chExt cx="889854" cy="463177"/>
          </a:xfrm>
        </p:grpSpPr>
        <p:cxnSp>
          <p:nvCxnSpPr>
            <p:cNvPr id="247" name="Straight Connector 246">
              <a:extLst>
                <a:ext uri="{FF2B5EF4-FFF2-40B4-BE49-F238E27FC236}">
                  <a16:creationId xmlns:a16="http://schemas.microsoft.com/office/drawing/2014/main" id="{D174BF54-1DDC-4E73-827D-760C9278D081}"/>
                </a:ext>
              </a:extLst>
            </p:cNvPr>
            <p:cNvCxnSpPr>
              <a:cxnSpLocks/>
            </p:cNvCxnSpPr>
            <p:nvPr/>
          </p:nvCxnSpPr>
          <p:spPr>
            <a:xfrm flipH="1">
              <a:off x="7003881" y="5213449"/>
              <a:ext cx="629511" cy="293546"/>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DC5AE73C-2BA4-43F2-9C4A-04439BF3EC6C}"/>
                </a:ext>
              </a:extLst>
            </p:cNvPr>
            <p:cNvGrpSpPr/>
            <p:nvPr/>
          </p:nvGrpSpPr>
          <p:grpSpPr>
            <a:xfrm>
              <a:off x="7468733" y="5043818"/>
              <a:ext cx="425002" cy="269965"/>
              <a:chOff x="8074603" y="4927386"/>
              <a:chExt cx="425002" cy="269965"/>
            </a:xfrm>
          </p:grpSpPr>
          <p:sp>
            <p:nvSpPr>
              <p:cNvPr id="184" name="Oval 183">
                <a:extLst>
                  <a:ext uri="{FF2B5EF4-FFF2-40B4-BE49-F238E27FC236}">
                    <a16:creationId xmlns:a16="http://schemas.microsoft.com/office/drawing/2014/main" id="{9D03CB4B-38B7-4F9B-BA5D-CEA28859C81A}"/>
                  </a:ext>
                </a:extLst>
              </p:cNvPr>
              <p:cNvSpPr/>
              <p:nvPr/>
            </p:nvSpPr>
            <p:spPr>
              <a:xfrm>
                <a:off x="8151754" y="4934271"/>
                <a:ext cx="263080" cy="263080"/>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85" name="Text Box 1028">
                <a:extLst>
                  <a:ext uri="{FF2B5EF4-FFF2-40B4-BE49-F238E27FC236}">
                    <a16:creationId xmlns:a16="http://schemas.microsoft.com/office/drawing/2014/main" id="{218CCAF5-E3D5-419D-AE11-6C3AFBB397BD}"/>
                  </a:ext>
                </a:extLst>
              </p:cNvPr>
              <p:cNvSpPr txBox="1">
                <a:spLocks noChangeArrowheads="1"/>
              </p:cNvSpPr>
              <p:nvPr/>
            </p:nvSpPr>
            <p:spPr bwMode="auto">
              <a:xfrm>
                <a:off x="8074603" y="4927386"/>
                <a:ext cx="425002" cy="261610"/>
              </a:xfrm>
              <a:prstGeom prst="rect">
                <a:avLst/>
              </a:prstGeom>
              <a:noFill/>
              <a:ln w="9525">
                <a:noFill/>
                <a:miter lim="800000"/>
                <a:headEnd/>
                <a:tailEnd/>
              </a:ln>
            </p:spPr>
            <p:txBody>
              <a:bodyPr wrap="square">
                <a:spAutoFit/>
              </a:bodyPr>
              <a:lstStyle/>
              <a:p>
                <a:pPr algn="ctr"/>
                <a:r>
                  <a:rPr lang="en-US" sz="1050" b="1" dirty="0">
                    <a:solidFill>
                      <a:srgbClr val="FF0000"/>
                    </a:solidFill>
                    <a:latin typeface="Century Gothic" panose="020B0502020202020204" pitchFamily="34" charset="0"/>
                  </a:rPr>
                  <a:t>19</a:t>
                </a:r>
                <a:r>
                  <a:rPr lang="en-US" sz="700" b="1" dirty="0">
                    <a:solidFill>
                      <a:srgbClr val="FF0000"/>
                    </a:solidFill>
                    <a:latin typeface="Century Gothic" panose="020B0502020202020204" pitchFamily="34" charset="0"/>
                  </a:rPr>
                  <a:t>%</a:t>
                </a:r>
                <a:endParaRPr lang="en-US" sz="1050" b="1" dirty="0">
                  <a:solidFill>
                    <a:srgbClr val="FF0000"/>
                  </a:solidFill>
                  <a:latin typeface="Century Gothic" panose="020B0502020202020204" pitchFamily="34" charset="0"/>
                </a:endParaRPr>
              </a:p>
            </p:txBody>
          </p:sp>
        </p:grpSp>
      </p:grpSp>
      <p:grpSp>
        <p:nvGrpSpPr>
          <p:cNvPr id="105" name="Group 104"/>
          <p:cNvGrpSpPr/>
          <p:nvPr/>
        </p:nvGrpSpPr>
        <p:grpSpPr>
          <a:xfrm>
            <a:off x="6966202" y="5269834"/>
            <a:ext cx="425002" cy="269965"/>
            <a:chOff x="8074603" y="4927386"/>
            <a:chExt cx="425002" cy="269965"/>
          </a:xfrm>
        </p:grpSpPr>
        <p:sp>
          <p:nvSpPr>
            <p:cNvPr id="106" name="Oval 105"/>
            <p:cNvSpPr/>
            <p:nvPr/>
          </p:nvSpPr>
          <p:spPr>
            <a:xfrm>
              <a:off x="8151754" y="4934271"/>
              <a:ext cx="263080" cy="263080"/>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7" name="Text Box 1028"/>
            <p:cNvSpPr txBox="1">
              <a:spLocks noChangeArrowheads="1"/>
            </p:cNvSpPr>
            <p:nvPr/>
          </p:nvSpPr>
          <p:spPr bwMode="auto">
            <a:xfrm>
              <a:off x="8074603" y="4927386"/>
              <a:ext cx="425002" cy="261610"/>
            </a:xfrm>
            <a:prstGeom prst="rect">
              <a:avLst/>
            </a:prstGeom>
            <a:noFill/>
            <a:ln w="9525">
              <a:noFill/>
              <a:miter lim="800000"/>
              <a:headEnd/>
              <a:tailEnd/>
            </a:ln>
          </p:spPr>
          <p:txBody>
            <a:bodyPr wrap="square">
              <a:spAutoFit/>
            </a:bodyPr>
            <a:lstStyle/>
            <a:p>
              <a:pPr algn="ctr"/>
              <a:r>
                <a:rPr lang="en-US" sz="1050" b="1" dirty="0">
                  <a:solidFill>
                    <a:srgbClr val="FF0000"/>
                  </a:solidFill>
                  <a:latin typeface="Century Gothic" panose="020B0502020202020204" pitchFamily="34" charset="0"/>
                </a:rPr>
                <a:t>13</a:t>
              </a:r>
              <a:r>
                <a:rPr lang="en-US" sz="700" b="1" dirty="0">
                  <a:solidFill>
                    <a:srgbClr val="FF0000"/>
                  </a:solidFill>
                  <a:latin typeface="Century Gothic" panose="020B0502020202020204" pitchFamily="34" charset="0"/>
                </a:rPr>
                <a:t>%</a:t>
              </a:r>
              <a:endParaRPr lang="en-US" sz="1050" b="1" dirty="0">
                <a:solidFill>
                  <a:srgbClr val="FF0000"/>
                </a:solidFill>
                <a:latin typeface="Century Gothic" panose="020B0502020202020204" pitchFamily="34" charset="0"/>
              </a:endParaRPr>
            </a:p>
          </p:txBody>
        </p:sp>
      </p:grpSp>
      <p:grpSp>
        <p:nvGrpSpPr>
          <p:cNvPr id="75" name="Group 74"/>
          <p:cNvGrpSpPr/>
          <p:nvPr/>
        </p:nvGrpSpPr>
        <p:grpSpPr>
          <a:xfrm>
            <a:off x="4270369" y="2429883"/>
            <a:ext cx="636865" cy="491991"/>
            <a:chOff x="287245" y="1580816"/>
            <a:chExt cx="636865" cy="491991"/>
          </a:xfrm>
        </p:grpSpPr>
        <p:sp>
          <p:nvSpPr>
            <p:cNvPr id="76" name="Oval 75"/>
            <p:cNvSpPr/>
            <p:nvPr/>
          </p:nvSpPr>
          <p:spPr>
            <a:xfrm>
              <a:off x="359682" y="1580816"/>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7" name="Text Box 1028"/>
            <p:cNvSpPr txBox="1">
              <a:spLocks noChangeArrowheads="1"/>
            </p:cNvSpPr>
            <p:nvPr/>
          </p:nvSpPr>
          <p:spPr bwMode="auto">
            <a:xfrm>
              <a:off x="287245" y="1672923"/>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38%</a:t>
              </a:r>
            </a:p>
          </p:txBody>
        </p:sp>
      </p:grpSp>
      <p:grpSp>
        <p:nvGrpSpPr>
          <p:cNvPr id="72" name="Group 71"/>
          <p:cNvGrpSpPr/>
          <p:nvPr/>
        </p:nvGrpSpPr>
        <p:grpSpPr>
          <a:xfrm>
            <a:off x="2800738" y="1455540"/>
            <a:ext cx="636865" cy="491991"/>
            <a:chOff x="211045" y="1657016"/>
            <a:chExt cx="636865" cy="491991"/>
          </a:xfrm>
        </p:grpSpPr>
        <p:sp>
          <p:nvSpPr>
            <p:cNvPr id="73" name="Oval 72"/>
            <p:cNvSpPr/>
            <p:nvPr/>
          </p:nvSpPr>
          <p:spPr>
            <a:xfrm>
              <a:off x="283482" y="1657016"/>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4" name="Text Box 1028"/>
            <p:cNvSpPr txBox="1">
              <a:spLocks noChangeArrowheads="1"/>
            </p:cNvSpPr>
            <p:nvPr/>
          </p:nvSpPr>
          <p:spPr bwMode="auto">
            <a:xfrm>
              <a:off x="211045" y="1749123"/>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63%</a:t>
              </a:r>
            </a:p>
          </p:txBody>
        </p:sp>
      </p:grpSp>
    </p:spTree>
    <p:extLst>
      <p:ext uri="{BB962C8B-B14F-4D97-AF65-F5344CB8AC3E}">
        <p14:creationId xmlns:p14="http://schemas.microsoft.com/office/powerpoint/2010/main" val="3703271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right)">
                                      <p:cBhvr>
                                        <p:cTn id="12" dur="2000"/>
                                        <p:tgtEl>
                                          <p:spTgt spid="36"/>
                                        </p:tgtEl>
                                      </p:cBhvr>
                                    </p:animEffect>
                                  </p:childTnLst>
                                </p:cTn>
                              </p:par>
                              <p:par>
                                <p:cTn id="13" presetID="10" presetClass="exit" presetSubtype="0" fill="hold" nodeType="withEffect">
                                  <p:stCondLst>
                                    <p:cond delay="0"/>
                                  </p:stCondLst>
                                  <p:childTnLst>
                                    <p:animEffect transition="out" filter="fade">
                                      <p:cBhvr>
                                        <p:cTn id="14" dur="2000"/>
                                        <p:tgtEl>
                                          <p:spTgt spid="28"/>
                                        </p:tgtEl>
                                      </p:cBhvr>
                                    </p:animEffect>
                                    <p:set>
                                      <p:cBhvr>
                                        <p:cTn id="15" dur="1" fill="hold">
                                          <p:stCondLst>
                                            <p:cond delay="1999"/>
                                          </p:stCondLst>
                                        </p:cTn>
                                        <p:tgtEl>
                                          <p:spTgt spid="28"/>
                                        </p:tgtEl>
                                        <p:attrNameLst>
                                          <p:attrName>style.visibility</p:attrName>
                                        </p:attrNameLst>
                                      </p:cBhvr>
                                      <p:to>
                                        <p:strVal val="hidden"/>
                                      </p:to>
                                    </p:set>
                                  </p:childTnLst>
                                </p:cTn>
                              </p:par>
                            </p:childTnLst>
                          </p:cTn>
                        </p:par>
                        <p:par>
                          <p:cTn id="16" fill="hold">
                            <p:stCondLst>
                              <p:cond delay="2000"/>
                            </p:stCondLst>
                            <p:childTnLst>
                              <p:par>
                                <p:cTn id="17" presetID="22" presetClass="entr" presetSubtype="2"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right)">
                                      <p:cBhvr>
                                        <p:cTn id="19" dur="2000"/>
                                        <p:tgtEl>
                                          <p:spTgt spid="42"/>
                                        </p:tgtEl>
                                      </p:cBhvr>
                                    </p:animEffect>
                                  </p:childTnLst>
                                </p:cTn>
                              </p:par>
                              <p:par>
                                <p:cTn id="20" presetID="10" presetClass="exit" presetSubtype="0" fill="hold" nodeType="withEffect">
                                  <p:stCondLst>
                                    <p:cond delay="0"/>
                                  </p:stCondLst>
                                  <p:childTnLst>
                                    <p:animEffect transition="out" filter="fade">
                                      <p:cBhvr>
                                        <p:cTn id="21" dur="2000"/>
                                        <p:tgtEl>
                                          <p:spTgt spid="66"/>
                                        </p:tgtEl>
                                      </p:cBhvr>
                                    </p:animEffect>
                                    <p:set>
                                      <p:cBhvr>
                                        <p:cTn id="22" dur="1" fill="hold">
                                          <p:stCondLst>
                                            <p:cond delay="1999"/>
                                          </p:stCondLst>
                                        </p:cTn>
                                        <p:tgtEl>
                                          <p:spTgt spid="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right)">
                                      <p:cBhvr>
                                        <p:cTn id="27" dur="2000"/>
                                        <p:tgtEl>
                                          <p:spTgt spid="47"/>
                                        </p:tgtEl>
                                      </p:cBhvr>
                                    </p:animEffect>
                                  </p:childTnLst>
                                </p:cTn>
                              </p:par>
                              <p:par>
                                <p:cTn id="28" presetID="10" presetClass="exit" presetSubtype="0" fill="hold" nodeType="withEffect">
                                  <p:stCondLst>
                                    <p:cond delay="0"/>
                                  </p:stCondLst>
                                  <p:childTnLst>
                                    <p:animEffect transition="out" filter="fade">
                                      <p:cBhvr>
                                        <p:cTn id="29" dur="2000"/>
                                        <p:tgtEl>
                                          <p:spTgt spid="69"/>
                                        </p:tgtEl>
                                      </p:cBhvr>
                                    </p:animEffect>
                                    <p:set>
                                      <p:cBhvr>
                                        <p:cTn id="30" dur="1" fill="hold">
                                          <p:stCondLst>
                                            <p:cond delay="1999"/>
                                          </p:stCondLst>
                                        </p:cTn>
                                        <p:tgtEl>
                                          <p:spTgt spid="69"/>
                                        </p:tgtEl>
                                        <p:attrNameLst>
                                          <p:attrName>style.visibility</p:attrName>
                                        </p:attrNameLst>
                                      </p:cBhvr>
                                      <p:to>
                                        <p:strVal val="hidden"/>
                                      </p:to>
                                    </p:set>
                                  </p:childTnLst>
                                </p:cTn>
                              </p:par>
                            </p:childTnLst>
                          </p:cTn>
                        </p:par>
                        <p:par>
                          <p:cTn id="31" fill="hold">
                            <p:stCondLst>
                              <p:cond delay="2000"/>
                            </p:stCondLst>
                            <p:childTnLst>
                              <p:par>
                                <p:cTn id="32" presetID="22" presetClass="entr" presetSubtype="4" fill="hold" nodeType="after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wipe(down)">
                                      <p:cBhvr>
                                        <p:cTn id="34" dur="2000"/>
                                        <p:tgtEl>
                                          <p:spTgt spid="55"/>
                                        </p:tgtEl>
                                      </p:cBhvr>
                                    </p:animEffect>
                                  </p:childTnLst>
                                </p:cTn>
                              </p:par>
                              <p:par>
                                <p:cTn id="35" presetID="10" presetClass="exit" presetSubtype="0" fill="hold" nodeType="withEffect">
                                  <p:stCondLst>
                                    <p:cond delay="0"/>
                                  </p:stCondLst>
                                  <p:childTnLst>
                                    <p:animEffect transition="out" filter="fade">
                                      <p:cBhvr>
                                        <p:cTn id="36" dur="2000"/>
                                        <p:tgtEl>
                                          <p:spTgt spid="72"/>
                                        </p:tgtEl>
                                      </p:cBhvr>
                                    </p:animEffect>
                                    <p:set>
                                      <p:cBhvr>
                                        <p:cTn id="37" dur="1" fill="hold">
                                          <p:stCondLst>
                                            <p:cond delay="1999"/>
                                          </p:stCondLst>
                                        </p:cTn>
                                        <p:tgtEl>
                                          <p:spTgt spid="7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down)">
                                      <p:cBhvr>
                                        <p:cTn id="42" dur="2000"/>
                                        <p:tgtEl>
                                          <p:spTgt spid="59"/>
                                        </p:tgtEl>
                                      </p:cBhvr>
                                    </p:animEffect>
                                  </p:childTnLst>
                                </p:cTn>
                              </p:par>
                              <p:par>
                                <p:cTn id="43" presetID="10" presetClass="exit" presetSubtype="0" fill="hold" nodeType="withEffect">
                                  <p:stCondLst>
                                    <p:cond delay="0"/>
                                  </p:stCondLst>
                                  <p:childTnLst>
                                    <p:animEffect transition="out" filter="fade">
                                      <p:cBhvr>
                                        <p:cTn id="44" dur="2000"/>
                                        <p:tgtEl>
                                          <p:spTgt spid="75"/>
                                        </p:tgtEl>
                                      </p:cBhvr>
                                    </p:animEffect>
                                    <p:set>
                                      <p:cBhvr>
                                        <p:cTn id="45" dur="1" fill="hold">
                                          <p:stCondLst>
                                            <p:cond delay="1999"/>
                                          </p:stCondLst>
                                        </p:cTn>
                                        <p:tgtEl>
                                          <p:spTgt spid="75"/>
                                        </p:tgtEl>
                                        <p:attrNameLst>
                                          <p:attrName>style.visibility</p:attrName>
                                        </p:attrNameLst>
                                      </p:cBhvr>
                                      <p:to>
                                        <p:strVal val="hidden"/>
                                      </p:to>
                                    </p:set>
                                  </p:childTnLst>
                                </p:cTn>
                              </p:par>
                            </p:childTnLst>
                          </p:cTn>
                        </p:par>
                        <p:par>
                          <p:cTn id="46" fill="hold">
                            <p:stCondLst>
                              <p:cond delay="2000"/>
                            </p:stCondLst>
                            <p:childTnLst>
                              <p:par>
                                <p:cTn id="47" presetID="22" presetClass="entr" presetSubtype="4" fill="hold" nodeType="afterEffect">
                                  <p:stCondLst>
                                    <p:cond delay="0"/>
                                  </p:stCondLst>
                                  <p:childTnLst>
                                    <p:set>
                                      <p:cBhvr>
                                        <p:cTn id="48" dur="1" fill="hold">
                                          <p:stCondLst>
                                            <p:cond delay="0"/>
                                          </p:stCondLst>
                                        </p:cTn>
                                        <p:tgtEl>
                                          <p:spTgt spid="99"/>
                                        </p:tgtEl>
                                        <p:attrNameLst>
                                          <p:attrName>style.visibility</p:attrName>
                                        </p:attrNameLst>
                                      </p:cBhvr>
                                      <p:to>
                                        <p:strVal val="visible"/>
                                      </p:to>
                                    </p:set>
                                    <p:animEffect transition="in" filter="wipe(down)">
                                      <p:cBhvr>
                                        <p:cTn id="49" dur="2000"/>
                                        <p:tgtEl>
                                          <p:spTgt spid="99"/>
                                        </p:tgtEl>
                                      </p:cBhvr>
                                    </p:animEffect>
                                  </p:childTnLst>
                                </p:cTn>
                              </p:par>
                              <p:par>
                                <p:cTn id="50" presetID="10" presetClass="exit" presetSubtype="0" fill="hold" nodeType="withEffect">
                                  <p:stCondLst>
                                    <p:cond delay="0"/>
                                  </p:stCondLst>
                                  <p:childTnLst>
                                    <p:animEffect transition="out" filter="fade">
                                      <p:cBhvr>
                                        <p:cTn id="51" dur="2000"/>
                                        <p:tgtEl>
                                          <p:spTgt spid="78"/>
                                        </p:tgtEl>
                                      </p:cBhvr>
                                    </p:animEffect>
                                    <p:set>
                                      <p:cBhvr>
                                        <p:cTn id="52" dur="1" fill="hold">
                                          <p:stCondLst>
                                            <p:cond delay="1999"/>
                                          </p:stCondLst>
                                        </p:cTn>
                                        <p:tgtEl>
                                          <p:spTgt spid="7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27"/>
                                        </p:tgtEl>
                                        <p:attrNameLst>
                                          <p:attrName>style.visibility</p:attrName>
                                        </p:attrNameLst>
                                      </p:cBhvr>
                                      <p:to>
                                        <p:strVal val="visible"/>
                                      </p:to>
                                    </p:set>
                                    <p:animEffect transition="in" filter="wipe(down)">
                                      <p:cBhvr>
                                        <p:cTn id="57" dur="2000"/>
                                        <p:tgtEl>
                                          <p:spTgt spid="1027"/>
                                        </p:tgtEl>
                                      </p:cBhvr>
                                    </p:animEffect>
                                  </p:childTnLst>
                                </p:cTn>
                              </p:par>
                              <p:par>
                                <p:cTn id="58" presetID="10" presetClass="exit" presetSubtype="0" fill="hold" nodeType="withEffect">
                                  <p:stCondLst>
                                    <p:cond delay="0"/>
                                  </p:stCondLst>
                                  <p:childTnLst>
                                    <p:animEffect transition="out" filter="fade">
                                      <p:cBhvr>
                                        <p:cTn id="59" dur="2000"/>
                                        <p:tgtEl>
                                          <p:spTgt spid="81"/>
                                        </p:tgtEl>
                                      </p:cBhvr>
                                    </p:animEffect>
                                    <p:set>
                                      <p:cBhvr>
                                        <p:cTn id="60" dur="1" fill="hold">
                                          <p:stCondLst>
                                            <p:cond delay="1999"/>
                                          </p:stCondLst>
                                        </p:cTn>
                                        <p:tgtEl>
                                          <p:spTgt spid="81"/>
                                        </p:tgtEl>
                                        <p:attrNameLst>
                                          <p:attrName>style.visibility</p:attrName>
                                        </p:attrNameLst>
                                      </p:cBhvr>
                                      <p:to>
                                        <p:strVal val="hidden"/>
                                      </p:to>
                                    </p:set>
                                  </p:childTnLst>
                                </p:cTn>
                              </p:par>
                            </p:childTnLst>
                          </p:cTn>
                        </p:par>
                        <p:par>
                          <p:cTn id="61" fill="hold">
                            <p:stCondLst>
                              <p:cond delay="2000"/>
                            </p:stCondLst>
                            <p:childTnLst>
                              <p:par>
                                <p:cTn id="62" presetID="22" presetClass="entr" presetSubtype="4" fill="hold" nodeType="afterEffect">
                                  <p:stCondLst>
                                    <p:cond delay="0"/>
                                  </p:stCondLst>
                                  <p:childTnLst>
                                    <p:set>
                                      <p:cBhvr>
                                        <p:cTn id="63" dur="1" fill="hold">
                                          <p:stCondLst>
                                            <p:cond delay="0"/>
                                          </p:stCondLst>
                                        </p:cTn>
                                        <p:tgtEl>
                                          <p:spTgt spid="1031"/>
                                        </p:tgtEl>
                                        <p:attrNameLst>
                                          <p:attrName>style.visibility</p:attrName>
                                        </p:attrNameLst>
                                      </p:cBhvr>
                                      <p:to>
                                        <p:strVal val="visible"/>
                                      </p:to>
                                    </p:set>
                                    <p:animEffect transition="in" filter="wipe(down)">
                                      <p:cBhvr>
                                        <p:cTn id="64" dur="2000"/>
                                        <p:tgtEl>
                                          <p:spTgt spid="1031"/>
                                        </p:tgtEl>
                                      </p:cBhvr>
                                    </p:animEffect>
                                  </p:childTnLst>
                                </p:cTn>
                              </p:par>
                              <p:par>
                                <p:cTn id="65" presetID="10" presetClass="exit" presetSubtype="0" fill="hold" nodeType="withEffect">
                                  <p:stCondLst>
                                    <p:cond delay="0"/>
                                  </p:stCondLst>
                                  <p:childTnLst>
                                    <p:animEffect transition="out" filter="fade">
                                      <p:cBhvr>
                                        <p:cTn id="66" dur="2000"/>
                                        <p:tgtEl>
                                          <p:spTgt spid="84"/>
                                        </p:tgtEl>
                                      </p:cBhvr>
                                    </p:animEffect>
                                    <p:set>
                                      <p:cBhvr>
                                        <p:cTn id="67" dur="1" fill="hold">
                                          <p:stCondLst>
                                            <p:cond delay="1999"/>
                                          </p:stCondLst>
                                        </p:cTn>
                                        <p:tgtEl>
                                          <p:spTgt spid="8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033"/>
                                        </p:tgtEl>
                                        <p:attrNameLst>
                                          <p:attrName>style.visibility</p:attrName>
                                        </p:attrNameLst>
                                      </p:cBhvr>
                                      <p:to>
                                        <p:strVal val="visible"/>
                                      </p:to>
                                    </p:set>
                                    <p:animEffect transition="in" filter="wipe(down)">
                                      <p:cBhvr>
                                        <p:cTn id="72" dur="2000"/>
                                        <p:tgtEl>
                                          <p:spTgt spid="1033"/>
                                        </p:tgtEl>
                                      </p:cBhvr>
                                    </p:animEffect>
                                  </p:childTnLst>
                                </p:cTn>
                              </p:par>
                              <p:par>
                                <p:cTn id="73" presetID="10" presetClass="exit" presetSubtype="0" fill="hold" nodeType="withEffect">
                                  <p:stCondLst>
                                    <p:cond delay="0"/>
                                  </p:stCondLst>
                                  <p:childTnLst>
                                    <p:animEffect transition="out" filter="fade">
                                      <p:cBhvr>
                                        <p:cTn id="74" dur="2000"/>
                                        <p:tgtEl>
                                          <p:spTgt spid="87"/>
                                        </p:tgtEl>
                                      </p:cBhvr>
                                    </p:animEffect>
                                    <p:set>
                                      <p:cBhvr>
                                        <p:cTn id="75" dur="1" fill="hold">
                                          <p:stCondLst>
                                            <p:cond delay="1999"/>
                                          </p:stCondLst>
                                        </p:cTn>
                                        <p:tgtEl>
                                          <p:spTgt spid="87"/>
                                        </p:tgtEl>
                                        <p:attrNameLst>
                                          <p:attrName>style.visibility</p:attrName>
                                        </p:attrNameLst>
                                      </p:cBhvr>
                                      <p:to>
                                        <p:strVal val="hidden"/>
                                      </p:to>
                                    </p:set>
                                  </p:childTnLst>
                                </p:cTn>
                              </p:par>
                            </p:childTnLst>
                          </p:cTn>
                        </p:par>
                        <p:par>
                          <p:cTn id="76" fill="hold">
                            <p:stCondLst>
                              <p:cond delay="2000"/>
                            </p:stCondLst>
                            <p:childTnLst>
                              <p:par>
                                <p:cTn id="77" presetID="22" presetClass="entr" presetSubtype="4" fill="hold" nodeType="afterEffect">
                                  <p:stCondLst>
                                    <p:cond delay="0"/>
                                  </p:stCondLst>
                                  <p:childTnLst>
                                    <p:set>
                                      <p:cBhvr>
                                        <p:cTn id="78" dur="1" fill="hold">
                                          <p:stCondLst>
                                            <p:cond delay="0"/>
                                          </p:stCondLst>
                                        </p:cTn>
                                        <p:tgtEl>
                                          <p:spTgt spid="1036"/>
                                        </p:tgtEl>
                                        <p:attrNameLst>
                                          <p:attrName>style.visibility</p:attrName>
                                        </p:attrNameLst>
                                      </p:cBhvr>
                                      <p:to>
                                        <p:strVal val="visible"/>
                                      </p:to>
                                    </p:set>
                                    <p:animEffect transition="in" filter="wipe(down)">
                                      <p:cBhvr>
                                        <p:cTn id="79" dur="2000"/>
                                        <p:tgtEl>
                                          <p:spTgt spid="1036"/>
                                        </p:tgtEl>
                                      </p:cBhvr>
                                    </p:animEffect>
                                  </p:childTnLst>
                                </p:cTn>
                              </p:par>
                              <p:par>
                                <p:cTn id="80" presetID="10" presetClass="exit" presetSubtype="0" fill="hold" nodeType="withEffect">
                                  <p:stCondLst>
                                    <p:cond delay="0"/>
                                  </p:stCondLst>
                                  <p:childTnLst>
                                    <p:animEffect transition="out" filter="fade">
                                      <p:cBhvr>
                                        <p:cTn id="81" dur="2000"/>
                                        <p:tgtEl>
                                          <p:spTgt spid="90"/>
                                        </p:tgtEl>
                                      </p:cBhvr>
                                    </p:animEffect>
                                    <p:set>
                                      <p:cBhvr>
                                        <p:cTn id="82" dur="1" fill="hold">
                                          <p:stCondLst>
                                            <p:cond delay="1999"/>
                                          </p:stCondLst>
                                        </p:cTn>
                                        <p:tgtEl>
                                          <p:spTgt spid="9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1039"/>
                                        </p:tgtEl>
                                        <p:attrNameLst>
                                          <p:attrName>style.visibility</p:attrName>
                                        </p:attrNameLst>
                                      </p:cBhvr>
                                      <p:to>
                                        <p:strVal val="visible"/>
                                      </p:to>
                                    </p:set>
                                    <p:animEffect transition="in" filter="wipe(down)">
                                      <p:cBhvr>
                                        <p:cTn id="87" dur="2000"/>
                                        <p:tgtEl>
                                          <p:spTgt spid="1039"/>
                                        </p:tgtEl>
                                      </p:cBhvr>
                                    </p:animEffect>
                                  </p:childTnLst>
                                </p:cTn>
                              </p:par>
                              <p:par>
                                <p:cTn id="88" presetID="10" presetClass="exit" presetSubtype="0" fill="hold" nodeType="withEffect">
                                  <p:stCondLst>
                                    <p:cond delay="0"/>
                                  </p:stCondLst>
                                  <p:childTnLst>
                                    <p:animEffect transition="out" filter="fade">
                                      <p:cBhvr>
                                        <p:cTn id="89" dur="2000"/>
                                        <p:tgtEl>
                                          <p:spTgt spid="29"/>
                                        </p:tgtEl>
                                      </p:cBhvr>
                                    </p:animEffect>
                                    <p:set>
                                      <p:cBhvr>
                                        <p:cTn id="90" dur="1" fill="hold">
                                          <p:stCondLst>
                                            <p:cond delay="1999"/>
                                          </p:stCondLst>
                                        </p:cTn>
                                        <p:tgtEl>
                                          <p:spTgt spid="29"/>
                                        </p:tgtEl>
                                        <p:attrNameLst>
                                          <p:attrName>style.visibility</p:attrName>
                                        </p:attrNameLst>
                                      </p:cBhvr>
                                      <p:to>
                                        <p:strVal val="hidden"/>
                                      </p:to>
                                    </p:set>
                                  </p:childTnLst>
                                </p:cTn>
                              </p:par>
                            </p:childTnLst>
                          </p:cTn>
                        </p:par>
                        <p:par>
                          <p:cTn id="91" fill="hold">
                            <p:stCondLst>
                              <p:cond delay="2000"/>
                            </p:stCondLst>
                            <p:childTnLst>
                              <p:par>
                                <p:cTn id="92" presetID="22" presetClass="entr" presetSubtype="4" fill="hold" nodeType="afterEffect">
                                  <p:stCondLst>
                                    <p:cond delay="0"/>
                                  </p:stCondLst>
                                  <p:childTnLst>
                                    <p:set>
                                      <p:cBhvr>
                                        <p:cTn id="93" dur="1" fill="hold">
                                          <p:stCondLst>
                                            <p:cond delay="0"/>
                                          </p:stCondLst>
                                        </p:cTn>
                                        <p:tgtEl>
                                          <p:spTgt spid="1042"/>
                                        </p:tgtEl>
                                        <p:attrNameLst>
                                          <p:attrName>style.visibility</p:attrName>
                                        </p:attrNameLst>
                                      </p:cBhvr>
                                      <p:to>
                                        <p:strVal val="visible"/>
                                      </p:to>
                                    </p:set>
                                    <p:animEffect transition="in" filter="wipe(down)">
                                      <p:cBhvr>
                                        <p:cTn id="94" dur="2000"/>
                                        <p:tgtEl>
                                          <p:spTgt spid="1042"/>
                                        </p:tgtEl>
                                      </p:cBhvr>
                                    </p:animEffect>
                                  </p:childTnLst>
                                </p:cTn>
                              </p:par>
                              <p:par>
                                <p:cTn id="95" presetID="10" presetClass="exit" presetSubtype="0" fill="hold" nodeType="withEffect">
                                  <p:stCondLst>
                                    <p:cond delay="0"/>
                                  </p:stCondLst>
                                  <p:childTnLst>
                                    <p:animEffect transition="out" filter="fade">
                                      <p:cBhvr>
                                        <p:cTn id="96" dur="2000"/>
                                        <p:tgtEl>
                                          <p:spTgt spid="30"/>
                                        </p:tgtEl>
                                      </p:cBhvr>
                                    </p:animEffect>
                                    <p:set>
                                      <p:cBhvr>
                                        <p:cTn id="97" dur="1" fill="hold">
                                          <p:stCondLst>
                                            <p:cond delay="1999"/>
                                          </p:stCondLst>
                                        </p:cTn>
                                        <p:tgtEl>
                                          <p:spTgt spid="30"/>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1044"/>
                                        </p:tgtEl>
                                        <p:attrNameLst>
                                          <p:attrName>style.visibility</p:attrName>
                                        </p:attrNameLst>
                                      </p:cBhvr>
                                      <p:to>
                                        <p:strVal val="visible"/>
                                      </p:to>
                                    </p:set>
                                    <p:animEffect transition="in" filter="wipe(left)">
                                      <p:cBhvr>
                                        <p:cTn id="102" dur="2000"/>
                                        <p:tgtEl>
                                          <p:spTgt spid="1044"/>
                                        </p:tgtEl>
                                      </p:cBhvr>
                                    </p:animEffect>
                                  </p:childTnLst>
                                </p:cTn>
                              </p:par>
                              <p:par>
                                <p:cTn id="103" presetID="10" presetClass="exit" presetSubtype="0" fill="hold" nodeType="withEffect">
                                  <p:stCondLst>
                                    <p:cond delay="0"/>
                                  </p:stCondLst>
                                  <p:childTnLst>
                                    <p:animEffect transition="out" filter="fade">
                                      <p:cBhvr>
                                        <p:cTn id="104" dur="2000"/>
                                        <p:tgtEl>
                                          <p:spTgt spid="102"/>
                                        </p:tgtEl>
                                      </p:cBhvr>
                                    </p:animEffect>
                                    <p:set>
                                      <p:cBhvr>
                                        <p:cTn id="105" dur="1" fill="hold">
                                          <p:stCondLst>
                                            <p:cond delay="1999"/>
                                          </p:stCondLst>
                                        </p:cTn>
                                        <p:tgtEl>
                                          <p:spTgt spid="102"/>
                                        </p:tgtEl>
                                        <p:attrNameLst>
                                          <p:attrName>style.visibility</p:attrName>
                                        </p:attrNameLst>
                                      </p:cBhvr>
                                      <p:to>
                                        <p:strVal val="hidden"/>
                                      </p:to>
                                    </p:set>
                                  </p:childTnLst>
                                </p:cTn>
                              </p:par>
                            </p:childTnLst>
                          </p:cTn>
                        </p:par>
                        <p:par>
                          <p:cTn id="106" fill="hold">
                            <p:stCondLst>
                              <p:cond delay="2000"/>
                            </p:stCondLst>
                            <p:childTnLst>
                              <p:par>
                                <p:cTn id="107" presetID="22" presetClass="entr" presetSubtype="8" fill="hold" nodeType="afterEffect">
                                  <p:stCondLst>
                                    <p:cond delay="0"/>
                                  </p:stCondLst>
                                  <p:childTnLst>
                                    <p:set>
                                      <p:cBhvr>
                                        <p:cTn id="108" dur="1" fill="hold">
                                          <p:stCondLst>
                                            <p:cond delay="0"/>
                                          </p:stCondLst>
                                        </p:cTn>
                                        <p:tgtEl>
                                          <p:spTgt spid="1047"/>
                                        </p:tgtEl>
                                        <p:attrNameLst>
                                          <p:attrName>style.visibility</p:attrName>
                                        </p:attrNameLst>
                                      </p:cBhvr>
                                      <p:to>
                                        <p:strVal val="visible"/>
                                      </p:to>
                                    </p:set>
                                    <p:animEffect transition="in" filter="wipe(left)">
                                      <p:cBhvr>
                                        <p:cTn id="109" dur="2000"/>
                                        <p:tgtEl>
                                          <p:spTgt spid="1047"/>
                                        </p:tgtEl>
                                      </p:cBhvr>
                                    </p:animEffect>
                                  </p:childTnLst>
                                </p:cTn>
                              </p:par>
                              <p:par>
                                <p:cTn id="110" presetID="10" presetClass="exit" presetSubtype="0" fill="hold" nodeType="withEffect">
                                  <p:stCondLst>
                                    <p:cond delay="0"/>
                                  </p:stCondLst>
                                  <p:childTnLst>
                                    <p:animEffect transition="out" filter="fade">
                                      <p:cBhvr>
                                        <p:cTn id="111" dur="2000"/>
                                        <p:tgtEl>
                                          <p:spTgt spid="105"/>
                                        </p:tgtEl>
                                      </p:cBhvr>
                                    </p:animEffect>
                                    <p:set>
                                      <p:cBhvr>
                                        <p:cTn id="112" dur="1" fill="hold">
                                          <p:stCondLst>
                                            <p:cond delay="1999"/>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grpSp>
        <p:nvGrpSpPr>
          <p:cNvPr id="178" name="Group 177"/>
          <p:cNvGrpSpPr/>
          <p:nvPr/>
        </p:nvGrpSpPr>
        <p:grpSpPr>
          <a:xfrm>
            <a:off x="6082328" y="3693172"/>
            <a:ext cx="3746075" cy="2576252"/>
            <a:chOff x="6428485" y="3693172"/>
            <a:chExt cx="3399918" cy="2576252"/>
          </a:xfrm>
        </p:grpSpPr>
        <p:sp>
          <p:nvSpPr>
            <p:cNvPr id="179" name="Rectangle 178"/>
            <p:cNvSpPr/>
            <p:nvPr/>
          </p:nvSpPr>
          <p:spPr>
            <a:xfrm>
              <a:off x="6428485" y="3693172"/>
              <a:ext cx="3399918" cy="2576252"/>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extBox 179"/>
            <p:cNvSpPr txBox="1"/>
            <p:nvPr/>
          </p:nvSpPr>
          <p:spPr>
            <a:xfrm>
              <a:off x="7300760" y="5872377"/>
              <a:ext cx="1648667" cy="253916"/>
            </a:xfrm>
            <a:prstGeom prst="rect">
              <a:avLst/>
            </a:prstGeom>
            <a:noFill/>
          </p:spPr>
          <p:txBody>
            <a:bodyPr wrap="none" rtlCol="0">
              <a:spAutoFit/>
            </a:bodyPr>
            <a:lstStyle/>
            <a:p>
              <a:pPr algn="ctr"/>
              <a:r>
                <a:rPr lang="en-US" sz="1050" baseline="30000" dirty="0">
                  <a:solidFill>
                    <a:schemeClr val="tx1">
                      <a:lumMod val="75000"/>
                      <a:lumOff val="25000"/>
                    </a:schemeClr>
                  </a:solidFill>
                </a:rPr>
                <a:t>MTM Spring 2017, comScore, PHD Estimates</a:t>
              </a:r>
              <a:endParaRPr lang="en-US" sz="1050" dirty="0">
                <a:solidFill>
                  <a:schemeClr val="tx1">
                    <a:lumMod val="75000"/>
                    <a:lumOff val="25000"/>
                  </a:schemeClr>
                </a:solidFill>
              </a:endParaRPr>
            </a:p>
          </p:txBody>
        </p:sp>
      </p:grpSp>
      <p:sp>
        <p:nvSpPr>
          <p:cNvPr id="181" name="TextBox 180"/>
          <p:cNvSpPr txBox="1"/>
          <p:nvPr/>
        </p:nvSpPr>
        <p:spPr>
          <a:xfrm>
            <a:off x="8241084" y="4749118"/>
            <a:ext cx="1202346" cy="106695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85%     777</a:t>
            </a:r>
          </a:p>
          <a:p>
            <a:pPr algn="r">
              <a:lnSpc>
                <a:spcPts val="1900"/>
              </a:lnSpc>
            </a:pPr>
            <a:r>
              <a:rPr lang="en-US" sz="1400" dirty="0">
                <a:solidFill>
                  <a:srgbClr val="548235"/>
                </a:solidFill>
                <a:latin typeface="Century Gothic" panose="020B0502020202020204" pitchFamily="34" charset="0"/>
              </a:rPr>
              <a:t>70%     619</a:t>
            </a:r>
          </a:p>
          <a:p>
            <a:pPr algn="r">
              <a:lnSpc>
                <a:spcPts val="1900"/>
              </a:lnSpc>
            </a:pPr>
            <a:r>
              <a:rPr lang="en-US" sz="1400" dirty="0">
                <a:solidFill>
                  <a:srgbClr val="548235"/>
                </a:solidFill>
                <a:latin typeface="Century Gothic" panose="020B0502020202020204" pitchFamily="34" charset="0"/>
              </a:rPr>
              <a:t>42%     158</a:t>
            </a:r>
          </a:p>
          <a:p>
            <a:pPr algn="r">
              <a:lnSpc>
                <a:spcPts val="1900"/>
              </a:lnSpc>
            </a:pPr>
            <a:r>
              <a:rPr lang="en-US" sz="1400" dirty="0">
                <a:solidFill>
                  <a:srgbClr val="548235"/>
                </a:solidFill>
                <a:latin typeface="Century Gothic" panose="020B0502020202020204" pitchFamily="34" charset="0"/>
              </a:rPr>
              <a:t>49%     250</a:t>
            </a:r>
          </a:p>
        </p:txBody>
      </p:sp>
      <p:sp>
        <p:nvSpPr>
          <p:cNvPr id="182" name="TextBox 181"/>
          <p:cNvSpPr txBox="1"/>
          <p:nvPr/>
        </p:nvSpPr>
        <p:spPr>
          <a:xfrm>
            <a:off x="6164904" y="4749118"/>
            <a:ext cx="1860630" cy="106695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Total Online Video</a:t>
            </a:r>
          </a:p>
          <a:p>
            <a:pPr algn="r">
              <a:lnSpc>
                <a:spcPts val="1900"/>
              </a:lnSpc>
            </a:pPr>
            <a:r>
              <a:rPr lang="en-US" sz="1400" dirty="0" err="1">
                <a:solidFill>
                  <a:srgbClr val="548235"/>
                </a:solidFill>
                <a:latin typeface="Century Gothic" panose="020B0502020202020204" pitchFamily="34" charset="0"/>
              </a:rPr>
              <a:t>PurePlay</a:t>
            </a:r>
            <a:r>
              <a:rPr lang="en-US" sz="1400" dirty="0">
                <a:solidFill>
                  <a:srgbClr val="548235"/>
                </a:solidFill>
                <a:latin typeface="Century Gothic" panose="020B0502020202020204" pitchFamily="34" charset="0"/>
              </a:rPr>
              <a:t> Video</a:t>
            </a:r>
          </a:p>
          <a:p>
            <a:pPr algn="r">
              <a:lnSpc>
                <a:spcPts val="1900"/>
              </a:lnSpc>
            </a:pPr>
            <a:r>
              <a:rPr lang="en-US" sz="1400" dirty="0" err="1">
                <a:solidFill>
                  <a:srgbClr val="548235"/>
                </a:solidFill>
                <a:latin typeface="Century Gothic" panose="020B0502020202020204" pitchFamily="34" charset="0"/>
              </a:rPr>
              <a:t>CoBrand</a:t>
            </a:r>
            <a:r>
              <a:rPr lang="en-US" sz="1400" dirty="0">
                <a:solidFill>
                  <a:srgbClr val="548235"/>
                </a:solidFill>
                <a:latin typeface="Century Gothic" panose="020B0502020202020204" pitchFamily="34" charset="0"/>
              </a:rPr>
              <a:t> Video</a:t>
            </a:r>
          </a:p>
          <a:p>
            <a:pPr algn="r">
              <a:lnSpc>
                <a:spcPts val="1900"/>
              </a:lnSpc>
            </a:pPr>
            <a:r>
              <a:rPr lang="en-US" sz="1400" dirty="0">
                <a:solidFill>
                  <a:srgbClr val="548235"/>
                </a:solidFill>
                <a:latin typeface="Century Gothic" panose="020B0502020202020204" pitchFamily="34" charset="0"/>
              </a:rPr>
              <a:t>Netflix</a:t>
            </a:r>
          </a:p>
        </p:txBody>
      </p:sp>
      <p:sp>
        <p:nvSpPr>
          <p:cNvPr id="183" name="TextBox 182"/>
          <p:cNvSpPr txBox="1"/>
          <p:nvPr/>
        </p:nvSpPr>
        <p:spPr>
          <a:xfrm>
            <a:off x="6729436" y="3798522"/>
            <a:ext cx="2517268" cy="954107"/>
          </a:xfrm>
          <a:prstGeom prst="rect">
            <a:avLst/>
          </a:prstGeom>
          <a:noFill/>
          <a:ln w="3175">
            <a:noFill/>
          </a:ln>
        </p:spPr>
        <p:txBody>
          <a:bodyPr wrap="square" rtlCol="0">
            <a:spAutoFit/>
          </a:bodyPr>
          <a:lstStyle/>
          <a:p>
            <a:pPr algn="ctr"/>
            <a:r>
              <a:rPr lang="en-US" sz="1400" dirty="0">
                <a:solidFill>
                  <a:srgbClr val="548235"/>
                </a:solidFill>
                <a:latin typeface="Century Gothic" panose="020B0502020202020204" pitchFamily="34" charset="0"/>
              </a:rPr>
              <a:t>Adults 18+ </a:t>
            </a:r>
          </a:p>
          <a:p>
            <a:pPr algn="ctr"/>
            <a:r>
              <a:rPr lang="en-US" sz="1400" dirty="0">
                <a:solidFill>
                  <a:srgbClr val="548235"/>
                </a:solidFill>
                <a:latin typeface="Century Gothic" panose="020B0502020202020204" pitchFamily="34" charset="0"/>
              </a:rPr>
              <a:t>2017</a:t>
            </a:r>
            <a:r>
              <a:rPr lang="en-US" sz="1400" baseline="30000" dirty="0">
                <a:solidFill>
                  <a:srgbClr val="548235"/>
                </a:solidFill>
                <a:latin typeface="Century Gothic" panose="020B0502020202020204" pitchFamily="34" charset="0"/>
              </a:rPr>
              <a:t> 1 </a:t>
            </a:r>
            <a:r>
              <a:rPr lang="en-US" sz="1400" dirty="0">
                <a:solidFill>
                  <a:srgbClr val="548235"/>
                </a:solidFill>
                <a:latin typeface="Century Gothic" panose="020B0502020202020204" pitchFamily="34" charset="0"/>
              </a:rPr>
              <a:t>Weekly Reach/Minutes</a:t>
            </a:r>
          </a:p>
          <a:p>
            <a:pPr algn="ctr"/>
            <a:r>
              <a:rPr lang="en-US" sz="1400" b="1" dirty="0">
                <a:solidFill>
                  <a:srgbClr val="548235"/>
                </a:solidFill>
                <a:latin typeface="Century Gothic" panose="020B0502020202020204" pitchFamily="34" charset="0"/>
              </a:rPr>
              <a:t>ONLINE VIDEO</a:t>
            </a:r>
          </a:p>
        </p:txBody>
      </p:sp>
      <p:pic>
        <p:nvPicPr>
          <p:cNvPr id="184" name="Picture 183"/>
          <p:cNvPicPr>
            <a:picLocks noChangeAspect="1"/>
          </p:cNvPicPr>
          <p:nvPr/>
        </p:nvPicPr>
        <p:blipFill>
          <a:blip r:embed="rId3"/>
          <a:stretch>
            <a:fillRect/>
          </a:stretch>
        </p:blipFill>
        <p:spPr>
          <a:xfrm>
            <a:off x="8020133" y="4758268"/>
            <a:ext cx="310718" cy="363996"/>
          </a:xfrm>
          <a:prstGeom prst="rect">
            <a:avLst/>
          </a:prstGeom>
        </p:spPr>
      </p:pic>
      <p:pic>
        <p:nvPicPr>
          <p:cNvPr id="185" name="Picture 184"/>
          <p:cNvPicPr>
            <a:picLocks noChangeAspect="1"/>
          </p:cNvPicPr>
          <p:nvPr/>
        </p:nvPicPr>
        <p:blipFill>
          <a:blip r:embed="rId4"/>
          <a:stretch>
            <a:fillRect/>
          </a:stretch>
        </p:blipFill>
        <p:spPr>
          <a:xfrm>
            <a:off x="8024571" y="4986636"/>
            <a:ext cx="301842" cy="363996"/>
          </a:xfrm>
          <a:prstGeom prst="rect">
            <a:avLst/>
          </a:prstGeom>
        </p:spPr>
      </p:pic>
      <p:pic>
        <p:nvPicPr>
          <p:cNvPr id="186" name="Picture 185"/>
          <p:cNvPicPr>
            <a:picLocks noChangeAspect="1"/>
          </p:cNvPicPr>
          <p:nvPr/>
        </p:nvPicPr>
        <p:blipFill>
          <a:blip r:embed="rId5"/>
          <a:stretch>
            <a:fillRect/>
          </a:stretch>
        </p:blipFill>
        <p:spPr>
          <a:xfrm>
            <a:off x="8024571" y="5226473"/>
            <a:ext cx="301842" cy="372872"/>
          </a:xfrm>
          <a:prstGeom prst="rect">
            <a:avLst/>
          </a:prstGeom>
        </p:spPr>
      </p:pic>
      <p:pic>
        <p:nvPicPr>
          <p:cNvPr id="187" name="Picture 186"/>
          <p:cNvPicPr>
            <a:picLocks noChangeAspect="1"/>
          </p:cNvPicPr>
          <p:nvPr/>
        </p:nvPicPr>
        <p:blipFill>
          <a:blip r:embed="rId6"/>
          <a:stretch>
            <a:fillRect/>
          </a:stretch>
        </p:blipFill>
        <p:spPr>
          <a:xfrm>
            <a:off x="8015693" y="5468466"/>
            <a:ext cx="319598" cy="363996"/>
          </a:xfrm>
          <a:prstGeom prst="rect">
            <a:avLst/>
          </a:prstGeom>
        </p:spPr>
      </p:pic>
      <p:pic>
        <p:nvPicPr>
          <p:cNvPr id="188" name="Picture 187"/>
          <p:cNvPicPr>
            <a:picLocks noChangeAspect="1"/>
          </p:cNvPicPr>
          <p:nvPr/>
        </p:nvPicPr>
        <p:blipFill>
          <a:blip r:embed="rId3"/>
          <a:stretch>
            <a:fillRect/>
          </a:stretch>
        </p:blipFill>
        <p:spPr>
          <a:xfrm>
            <a:off x="3761607" y="1606747"/>
            <a:ext cx="310718" cy="363996"/>
          </a:xfrm>
          <a:prstGeom prst="rect">
            <a:avLst/>
          </a:prstGeom>
        </p:spPr>
      </p:pic>
      <p:pic>
        <p:nvPicPr>
          <p:cNvPr id="189" name="Picture 188"/>
          <p:cNvPicPr>
            <a:picLocks noChangeAspect="1"/>
          </p:cNvPicPr>
          <p:nvPr/>
        </p:nvPicPr>
        <p:blipFill>
          <a:blip r:embed="rId4"/>
          <a:stretch>
            <a:fillRect/>
          </a:stretch>
        </p:blipFill>
        <p:spPr>
          <a:xfrm>
            <a:off x="2810849" y="3212011"/>
            <a:ext cx="301842" cy="363996"/>
          </a:xfrm>
          <a:prstGeom prst="rect">
            <a:avLst/>
          </a:prstGeom>
        </p:spPr>
      </p:pic>
      <p:pic>
        <p:nvPicPr>
          <p:cNvPr id="190" name="Picture 189"/>
          <p:cNvPicPr>
            <a:picLocks noChangeAspect="1"/>
          </p:cNvPicPr>
          <p:nvPr/>
        </p:nvPicPr>
        <p:blipFill>
          <a:blip r:embed="rId5"/>
          <a:stretch>
            <a:fillRect/>
          </a:stretch>
        </p:blipFill>
        <p:spPr>
          <a:xfrm>
            <a:off x="961796" y="6202863"/>
            <a:ext cx="301842" cy="372872"/>
          </a:xfrm>
          <a:prstGeom prst="rect">
            <a:avLst/>
          </a:prstGeom>
        </p:spPr>
      </p:pic>
      <p:pic>
        <p:nvPicPr>
          <p:cNvPr id="191" name="Picture 190"/>
          <p:cNvPicPr>
            <a:picLocks noChangeAspect="1"/>
          </p:cNvPicPr>
          <p:nvPr/>
        </p:nvPicPr>
        <p:blipFill>
          <a:blip r:embed="rId6"/>
          <a:stretch>
            <a:fillRect/>
          </a:stretch>
        </p:blipFill>
        <p:spPr>
          <a:xfrm>
            <a:off x="1342178" y="5469381"/>
            <a:ext cx="319598" cy="363996"/>
          </a:xfrm>
          <a:prstGeom prst="rect">
            <a:avLst/>
          </a:prstGeom>
        </p:spPr>
      </p:pic>
      <p:grpSp>
        <p:nvGrpSpPr>
          <p:cNvPr id="156" name="Group 155"/>
          <p:cNvGrpSpPr/>
          <p:nvPr/>
        </p:nvGrpSpPr>
        <p:grpSpPr>
          <a:xfrm>
            <a:off x="1588718" y="4949955"/>
            <a:ext cx="3570982" cy="584775"/>
            <a:chOff x="6083349" y="623454"/>
            <a:chExt cx="3489034" cy="584775"/>
          </a:xfrm>
        </p:grpSpPr>
        <p:sp>
          <p:nvSpPr>
            <p:cNvPr id="157" name="TextBox 156"/>
            <p:cNvSpPr txBox="1"/>
            <p:nvPr/>
          </p:nvSpPr>
          <p:spPr>
            <a:xfrm>
              <a:off x="6784848" y="623454"/>
              <a:ext cx="2787535" cy="584775"/>
            </a:xfrm>
            <a:prstGeom prst="rect">
              <a:avLst/>
            </a:prstGeom>
            <a:solidFill>
              <a:schemeClr val="bg1"/>
            </a:solidFill>
          </p:spPr>
          <p:txBody>
            <a:bodyPr wrap="square" rtlCol="0">
              <a:spAutoFit/>
            </a:bodyPr>
            <a:lstStyle/>
            <a:p>
              <a:r>
                <a:rPr lang="en-US" sz="1600" dirty="0">
                  <a:solidFill>
                    <a:schemeClr val="tx1">
                      <a:lumMod val="95000"/>
                      <a:lumOff val="5000"/>
                    </a:schemeClr>
                  </a:solidFill>
                  <a:latin typeface="Century Gothic" panose="020B0502020202020204" pitchFamily="34" charset="0"/>
                  <a:cs typeface="Courier New" pitchFamily="49" charset="0"/>
                </a:rPr>
                <a:t>More minutes than one would expect</a:t>
              </a:r>
            </a:p>
          </p:txBody>
        </p:sp>
        <p:cxnSp>
          <p:nvCxnSpPr>
            <p:cNvPr id="158" name="Straight Connector 157"/>
            <p:cNvCxnSpPr>
              <a:stCxn id="157" idx="1"/>
            </p:cNvCxnSpPr>
            <p:nvPr/>
          </p:nvCxnSpPr>
          <p:spPr>
            <a:xfrm flipH="1">
              <a:off x="6083349" y="915842"/>
              <a:ext cx="701499" cy="290596"/>
            </a:xfrm>
            <a:prstGeom prst="line">
              <a:avLst/>
            </a:prstGeom>
            <a:ln w="31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1302855" y="1682040"/>
            <a:ext cx="3176811" cy="4795136"/>
            <a:chOff x="190012" y="2105538"/>
            <a:chExt cx="3176811" cy="4795136"/>
          </a:xfrm>
        </p:grpSpPr>
        <p:sp>
          <p:nvSpPr>
            <p:cNvPr id="2" name="Arrow: Right 1"/>
            <p:cNvSpPr/>
            <p:nvPr/>
          </p:nvSpPr>
          <p:spPr>
            <a:xfrm rot="10800000">
              <a:off x="2984467" y="2105538"/>
              <a:ext cx="382356" cy="214086"/>
            </a:xfrm>
            <a:prstGeom prst="rightArrow">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row: Right 127"/>
            <p:cNvSpPr/>
            <p:nvPr/>
          </p:nvSpPr>
          <p:spPr>
            <a:xfrm rot="10800000">
              <a:off x="2071519" y="3694856"/>
              <a:ext cx="382356" cy="214086"/>
            </a:xfrm>
            <a:prstGeom prst="rightArrow">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row: Right 130"/>
            <p:cNvSpPr/>
            <p:nvPr/>
          </p:nvSpPr>
          <p:spPr>
            <a:xfrm rot="10800000">
              <a:off x="190012" y="6686588"/>
              <a:ext cx="382356" cy="214086"/>
            </a:xfrm>
            <a:prstGeom prst="rightArrow">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Arrow: Right 137"/>
            <p:cNvSpPr/>
            <p:nvPr/>
          </p:nvSpPr>
          <p:spPr>
            <a:xfrm rot="10800000">
              <a:off x="625377" y="5944494"/>
              <a:ext cx="382356" cy="214086"/>
            </a:xfrm>
            <a:prstGeom prst="rightArrow">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F20C0A7D-F79D-4CFE-A706-AA2CC0DD49CF}"/>
              </a:ext>
            </a:extLst>
          </p:cNvPr>
          <p:cNvGrpSpPr/>
          <p:nvPr/>
        </p:nvGrpSpPr>
        <p:grpSpPr>
          <a:xfrm>
            <a:off x="430571" y="538891"/>
            <a:ext cx="6215901" cy="5154469"/>
            <a:chOff x="430571" y="538891"/>
            <a:chExt cx="6215901" cy="5154469"/>
          </a:xfrm>
        </p:grpSpPr>
        <p:grpSp>
          <p:nvGrpSpPr>
            <p:cNvPr id="140" name="Group 139">
              <a:extLst>
                <a:ext uri="{FF2B5EF4-FFF2-40B4-BE49-F238E27FC236}">
                  <a16:creationId xmlns:a16="http://schemas.microsoft.com/office/drawing/2014/main" id="{5B93A5F8-DBFB-44AB-BE4F-9C5C28676B15}"/>
                </a:ext>
              </a:extLst>
            </p:cNvPr>
            <p:cNvGrpSpPr/>
            <p:nvPr/>
          </p:nvGrpSpPr>
          <p:grpSpPr>
            <a:xfrm>
              <a:off x="645543" y="1653333"/>
              <a:ext cx="228600" cy="225425"/>
              <a:chOff x="4630738" y="4584700"/>
              <a:chExt cx="228600" cy="225425"/>
            </a:xfrm>
          </p:grpSpPr>
          <p:sp>
            <p:nvSpPr>
              <p:cNvPr id="152" name="Freeform 5">
                <a:extLst>
                  <a:ext uri="{FF2B5EF4-FFF2-40B4-BE49-F238E27FC236}">
                    <a16:creationId xmlns:a16="http://schemas.microsoft.com/office/drawing/2014/main" id="{190E8738-D163-465A-B664-63DA4FA89254}"/>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close/>
                  </a:path>
                </a:pathLst>
              </a:custGeom>
              <a:solidFill>
                <a:schemeClr val="tx1">
                  <a:lumMod val="50000"/>
                  <a:lumOff val="50000"/>
                </a:schemeClr>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3" name="Freeform 6">
                <a:extLst>
                  <a:ext uri="{FF2B5EF4-FFF2-40B4-BE49-F238E27FC236}">
                    <a16:creationId xmlns:a16="http://schemas.microsoft.com/office/drawing/2014/main" id="{4FF73236-C218-400D-A06C-6B1874491BC3}"/>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Rectangle 7">
                <a:extLst>
                  <a:ext uri="{FF2B5EF4-FFF2-40B4-BE49-F238E27FC236}">
                    <a16:creationId xmlns:a16="http://schemas.microsoft.com/office/drawing/2014/main" id="{D229C5A4-60FC-4C26-A6CB-BC605EC5E8E8}"/>
                  </a:ext>
                </a:extLst>
              </p:cNvPr>
              <p:cNvSpPr>
                <a:spLocks noChangeArrowheads="1"/>
              </p:cNvSpPr>
              <p:nvPr/>
            </p:nvSpPr>
            <p:spPr bwMode="auto">
              <a:xfrm>
                <a:off x="4692941" y="4589690"/>
                <a:ext cx="1041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rPr>
                  <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pic>
          <p:nvPicPr>
            <p:cNvPr id="142" name="Picture 141">
              <a:extLst>
                <a:ext uri="{FF2B5EF4-FFF2-40B4-BE49-F238E27FC236}">
                  <a16:creationId xmlns:a16="http://schemas.microsoft.com/office/drawing/2014/main" id="{C64860C7-D7CA-48C7-8E68-04458A836516}"/>
                </a:ext>
              </a:extLst>
            </p:cNvPr>
            <p:cNvPicPr>
              <a:picLocks noChangeAspect="1"/>
            </p:cNvPicPr>
            <p:nvPr/>
          </p:nvPicPr>
          <p:blipFill>
            <a:blip r:embed="rId7"/>
            <a:stretch>
              <a:fillRect/>
            </a:stretch>
          </p:blipFill>
          <p:spPr>
            <a:xfrm>
              <a:off x="5418138" y="1031587"/>
              <a:ext cx="354170" cy="417172"/>
            </a:xfrm>
            <a:prstGeom prst="rect">
              <a:avLst/>
            </a:prstGeom>
          </p:spPr>
        </p:pic>
        <p:pic>
          <p:nvPicPr>
            <p:cNvPr id="148" name="Picture 147">
              <a:extLst>
                <a:ext uri="{FF2B5EF4-FFF2-40B4-BE49-F238E27FC236}">
                  <a16:creationId xmlns:a16="http://schemas.microsoft.com/office/drawing/2014/main" id="{37586CA8-BAB8-43C2-9093-61FA23566436}"/>
                </a:ext>
              </a:extLst>
            </p:cNvPr>
            <p:cNvPicPr>
              <a:picLocks noChangeAspect="1"/>
            </p:cNvPicPr>
            <p:nvPr/>
          </p:nvPicPr>
          <p:blipFill>
            <a:blip r:embed="rId8"/>
            <a:stretch>
              <a:fillRect/>
            </a:stretch>
          </p:blipFill>
          <p:spPr>
            <a:xfrm>
              <a:off x="664860" y="4918867"/>
              <a:ext cx="302918" cy="356804"/>
            </a:xfrm>
            <a:prstGeom prst="rect">
              <a:avLst/>
            </a:prstGeom>
          </p:spPr>
        </p:pic>
        <p:pic>
          <p:nvPicPr>
            <p:cNvPr id="149" name="Picture 148">
              <a:extLst>
                <a:ext uri="{FF2B5EF4-FFF2-40B4-BE49-F238E27FC236}">
                  <a16:creationId xmlns:a16="http://schemas.microsoft.com/office/drawing/2014/main" id="{585CAC9D-6642-479C-AD31-A795971CDFD1}"/>
                </a:ext>
              </a:extLst>
            </p:cNvPr>
            <p:cNvPicPr>
              <a:picLocks noChangeAspect="1"/>
            </p:cNvPicPr>
            <p:nvPr/>
          </p:nvPicPr>
          <p:blipFill>
            <a:blip r:embed="rId9"/>
            <a:stretch>
              <a:fillRect/>
            </a:stretch>
          </p:blipFill>
          <p:spPr>
            <a:xfrm>
              <a:off x="6339166" y="538891"/>
              <a:ext cx="307306" cy="361970"/>
            </a:xfrm>
            <a:prstGeom prst="rect">
              <a:avLst/>
            </a:prstGeom>
          </p:spPr>
        </p:pic>
        <p:pic>
          <p:nvPicPr>
            <p:cNvPr id="150" name="Picture 149">
              <a:extLst>
                <a:ext uri="{FF2B5EF4-FFF2-40B4-BE49-F238E27FC236}">
                  <a16:creationId xmlns:a16="http://schemas.microsoft.com/office/drawing/2014/main" id="{F548C3E3-397D-4D74-B5D6-71B60C1B27A3}"/>
                </a:ext>
              </a:extLst>
            </p:cNvPr>
            <p:cNvPicPr>
              <a:picLocks noChangeAspect="1"/>
            </p:cNvPicPr>
            <p:nvPr/>
          </p:nvPicPr>
          <p:blipFill>
            <a:blip r:embed="rId10"/>
            <a:stretch>
              <a:fillRect/>
            </a:stretch>
          </p:blipFill>
          <p:spPr>
            <a:xfrm>
              <a:off x="3830927" y="1400894"/>
              <a:ext cx="313852" cy="369686"/>
            </a:xfrm>
            <a:prstGeom prst="rect">
              <a:avLst/>
            </a:prstGeom>
          </p:spPr>
        </p:pic>
        <p:pic>
          <p:nvPicPr>
            <p:cNvPr id="151" name="Picture 150">
              <a:extLst>
                <a:ext uri="{FF2B5EF4-FFF2-40B4-BE49-F238E27FC236}">
                  <a16:creationId xmlns:a16="http://schemas.microsoft.com/office/drawing/2014/main" id="{5333CD54-B4B5-421A-A17F-FFF116B23AB9}"/>
                </a:ext>
              </a:extLst>
            </p:cNvPr>
            <p:cNvPicPr>
              <a:picLocks noChangeAspect="1"/>
            </p:cNvPicPr>
            <p:nvPr/>
          </p:nvPicPr>
          <p:blipFill>
            <a:blip r:embed="rId11"/>
            <a:stretch>
              <a:fillRect/>
            </a:stretch>
          </p:blipFill>
          <p:spPr>
            <a:xfrm>
              <a:off x="430571" y="5304986"/>
              <a:ext cx="329724" cy="388374"/>
            </a:xfrm>
            <a:prstGeom prst="rect">
              <a:avLst/>
            </a:prstGeom>
          </p:spPr>
        </p:pic>
      </p:grpSp>
      <p:grpSp>
        <p:nvGrpSpPr>
          <p:cNvPr id="122" name="Group 121">
            <a:extLst>
              <a:ext uri="{FF2B5EF4-FFF2-40B4-BE49-F238E27FC236}">
                <a16:creationId xmlns:a16="http://schemas.microsoft.com/office/drawing/2014/main" id="{B83160CA-10E9-4732-8291-0DE95C2B1F1B}"/>
              </a:ext>
            </a:extLst>
          </p:cNvPr>
          <p:cNvGrpSpPr/>
          <p:nvPr/>
        </p:nvGrpSpPr>
        <p:grpSpPr>
          <a:xfrm>
            <a:off x="10151222" y="4185364"/>
            <a:ext cx="1482883" cy="2026240"/>
            <a:chOff x="10151222" y="4185364"/>
            <a:chExt cx="1482883" cy="2026240"/>
          </a:xfrm>
        </p:grpSpPr>
        <p:sp>
          <p:nvSpPr>
            <p:cNvPr id="123" name="Rectangle 122">
              <a:extLst>
                <a:ext uri="{FF2B5EF4-FFF2-40B4-BE49-F238E27FC236}">
                  <a16:creationId xmlns:a16="http://schemas.microsoft.com/office/drawing/2014/main" id="{01588CF6-A5DB-4E13-9FFD-5868AABEF48E}"/>
                </a:ext>
              </a:extLst>
            </p:cNvPr>
            <p:cNvSpPr/>
            <p:nvPr/>
          </p:nvSpPr>
          <p:spPr>
            <a:xfrm>
              <a:off x="10151222" y="4185364"/>
              <a:ext cx="1482880" cy="2026240"/>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1DA225BC-2DBA-404D-82CC-274BA2F3EB32}"/>
                </a:ext>
              </a:extLst>
            </p:cNvPr>
            <p:cNvSpPr txBox="1"/>
            <p:nvPr/>
          </p:nvSpPr>
          <p:spPr>
            <a:xfrm>
              <a:off x="10437930" y="4264577"/>
              <a:ext cx="1196175" cy="1862048"/>
            </a:xfrm>
            <a:prstGeom prst="rect">
              <a:avLst/>
            </a:prstGeom>
            <a:noFill/>
            <a:ln w="3175">
              <a:noFill/>
            </a:ln>
          </p:spPr>
          <p:txBody>
            <a:bodyPr wrap="square" rtlCol="0">
              <a:spAutoFit/>
            </a:bodyPr>
            <a:lstStyle/>
            <a:p>
              <a:pPr>
                <a:lnSpc>
                  <a:spcPts val="2300"/>
                </a:lnSpc>
              </a:pPr>
              <a:r>
                <a:rPr lang="en-US" sz="1400" dirty="0">
                  <a:solidFill>
                    <a:schemeClr val="tx1">
                      <a:lumMod val="65000"/>
                      <a:lumOff val="35000"/>
                    </a:schemeClr>
                  </a:solidFill>
                  <a:latin typeface="Century Gothic" panose="020B0502020202020204" pitchFamily="34" charset="0"/>
                </a:rPr>
                <a:t>TV</a:t>
              </a:r>
            </a:p>
            <a:p>
              <a:pPr>
                <a:lnSpc>
                  <a:spcPts val="2300"/>
                </a:lnSpc>
              </a:pPr>
              <a:r>
                <a:rPr lang="en-US" sz="1400" dirty="0">
                  <a:solidFill>
                    <a:schemeClr val="tx1">
                      <a:lumMod val="65000"/>
                      <a:lumOff val="35000"/>
                    </a:schemeClr>
                  </a:solidFill>
                  <a:latin typeface="Century Gothic" panose="020B0502020202020204" pitchFamily="34" charset="0"/>
                </a:rPr>
                <a:t>Radio</a:t>
              </a:r>
            </a:p>
            <a:p>
              <a:pPr>
                <a:lnSpc>
                  <a:spcPts val="2300"/>
                </a:lnSpc>
              </a:pPr>
              <a:r>
                <a:rPr lang="en-US" sz="1400" dirty="0">
                  <a:solidFill>
                    <a:schemeClr val="tx1">
                      <a:lumMod val="65000"/>
                      <a:lumOff val="35000"/>
                    </a:schemeClr>
                  </a:solidFill>
                  <a:latin typeface="Century Gothic" panose="020B0502020202020204" pitchFamily="34" charset="0"/>
                </a:rPr>
                <a:t>Newspaper</a:t>
              </a:r>
            </a:p>
            <a:p>
              <a:pPr>
                <a:lnSpc>
                  <a:spcPts val="2300"/>
                </a:lnSpc>
              </a:pPr>
              <a:r>
                <a:rPr lang="en-US" sz="1400" dirty="0">
                  <a:solidFill>
                    <a:schemeClr val="tx1">
                      <a:lumMod val="65000"/>
                      <a:lumOff val="35000"/>
                    </a:schemeClr>
                  </a:solidFill>
                  <a:latin typeface="Century Gothic" panose="020B0502020202020204" pitchFamily="34" charset="0"/>
                </a:rPr>
                <a:t>Magazine</a:t>
              </a:r>
            </a:p>
            <a:p>
              <a:pPr>
                <a:lnSpc>
                  <a:spcPts val="2300"/>
                </a:lnSpc>
              </a:pPr>
              <a:r>
                <a:rPr lang="en-US" sz="1400" dirty="0">
                  <a:solidFill>
                    <a:schemeClr val="tx1">
                      <a:lumMod val="65000"/>
                      <a:lumOff val="35000"/>
                    </a:schemeClr>
                  </a:solidFill>
                  <a:latin typeface="Century Gothic" panose="020B0502020202020204" pitchFamily="34" charset="0"/>
                </a:rPr>
                <a:t>Internet</a:t>
              </a:r>
            </a:p>
            <a:p>
              <a:pPr>
                <a:lnSpc>
                  <a:spcPts val="2300"/>
                </a:lnSpc>
              </a:pPr>
              <a:r>
                <a:rPr lang="en-US" sz="1400" dirty="0">
                  <a:solidFill>
                    <a:schemeClr val="tx1">
                      <a:lumMod val="65000"/>
                      <a:lumOff val="35000"/>
                    </a:schemeClr>
                  </a:solidFill>
                  <a:latin typeface="Century Gothic" panose="020B0502020202020204" pitchFamily="34" charset="0"/>
                </a:rPr>
                <a:t>OOH</a:t>
              </a:r>
            </a:p>
          </p:txBody>
        </p:sp>
        <p:pic>
          <p:nvPicPr>
            <p:cNvPr id="125" name="Picture 124">
              <a:extLst>
                <a:ext uri="{FF2B5EF4-FFF2-40B4-BE49-F238E27FC236}">
                  <a16:creationId xmlns:a16="http://schemas.microsoft.com/office/drawing/2014/main" id="{D74889D0-16EE-43C6-BEDA-8A1BC7632B58}"/>
                </a:ext>
              </a:extLst>
            </p:cNvPr>
            <p:cNvPicPr>
              <a:picLocks noChangeAspect="1"/>
            </p:cNvPicPr>
            <p:nvPr/>
          </p:nvPicPr>
          <p:blipFill rotWithShape="1">
            <a:blip r:embed="rId12"/>
            <a:srcRect l="12766" t="12493" r="7490" b="24160"/>
            <a:stretch/>
          </p:blipFill>
          <p:spPr>
            <a:xfrm>
              <a:off x="10264463" y="4374381"/>
              <a:ext cx="204536" cy="202758"/>
            </a:xfrm>
            <a:prstGeom prst="ellipse">
              <a:avLst/>
            </a:prstGeom>
          </p:spPr>
        </p:pic>
        <p:pic>
          <p:nvPicPr>
            <p:cNvPr id="126" name="Picture 125">
              <a:extLst>
                <a:ext uri="{FF2B5EF4-FFF2-40B4-BE49-F238E27FC236}">
                  <a16:creationId xmlns:a16="http://schemas.microsoft.com/office/drawing/2014/main" id="{1466C3A0-A6B8-4662-93A9-98F085FC140D}"/>
                </a:ext>
              </a:extLst>
            </p:cNvPr>
            <p:cNvPicPr>
              <a:picLocks noChangeAspect="1"/>
            </p:cNvPicPr>
            <p:nvPr/>
          </p:nvPicPr>
          <p:blipFill rotWithShape="1">
            <a:blip r:embed="rId13"/>
            <a:srcRect l="11607" t="11557" r="10144" b="23871"/>
            <a:stretch/>
          </p:blipFill>
          <p:spPr>
            <a:xfrm>
              <a:off x="10262978" y="4665684"/>
              <a:ext cx="207508" cy="208478"/>
            </a:xfrm>
            <a:prstGeom prst="ellipse">
              <a:avLst/>
            </a:prstGeom>
          </p:spPr>
        </p:pic>
        <p:pic>
          <p:nvPicPr>
            <p:cNvPr id="127" name="Picture 126">
              <a:extLst>
                <a:ext uri="{FF2B5EF4-FFF2-40B4-BE49-F238E27FC236}">
                  <a16:creationId xmlns:a16="http://schemas.microsoft.com/office/drawing/2014/main" id="{6581D360-8338-4A52-A870-116321FFC359}"/>
                </a:ext>
              </a:extLst>
            </p:cNvPr>
            <p:cNvPicPr>
              <a:picLocks noChangeAspect="1"/>
            </p:cNvPicPr>
            <p:nvPr/>
          </p:nvPicPr>
          <p:blipFill rotWithShape="1">
            <a:blip r:embed="rId14"/>
            <a:srcRect l="7168" t="12457" r="4595" b="25073"/>
            <a:stretch/>
          </p:blipFill>
          <p:spPr>
            <a:xfrm>
              <a:off x="10266486" y="5543620"/>
              <a:ext cx="200490" cy="202436"/>
            </a:xfrm>
            <a:prstGeom prst="ellipse">
              <a:avLst/>
            </a:prstGeom>
          </p:spPr>
        </p:pic>
        <p:pic>
          <p:nvPicPr>
            <p:cNvPr id="129" name="Picture 128">
              <a:extLst>
                <a:ext uri="{FF2B5EF4-FFF2-40B4-BE49-F238E27FC236}">
                  <a16:creationId xmlns:a16="http://schemas.microsoft.com/office/drawing/2014/main" id="{3ECBA40A-2113-4758-B1D0-06647D727A52}"/>
                </a:ext>
              </a:extLst>
            </p:cNvPr>
            <p:cNvPicPr>
              <a:picLocks noChangeAspect="1"/>
            </p:cNvPicPr>
            <p:nvPr/>
          </p:nvPicPr>
          <p:blipFill rotWithShape="1">
            <a:blip r:embed="rId15"/>
            <a:srcRect l="16610" t="10055" r="12521" b="24771"/>
            <a:stretch/>
          </p:blipFill>
          <p:spPr>
            <a:xfrm>
              <a:off x="10269177" y="5827953"/>
              <a:ext cx="195110" cy="203552"/>
            </a:xfrm>
            <a:prstGeom prst="ellipse">
              <a:avLst/>
            </a:prstGeom>
          </p:spPr>
        </p:pic>
        <p:grpSp>
          <p:nvGrpSpPr>
            <p:cNvPr id="130" name="Group 129">
              <a:extLst>
                <a:ext uri="{FF2B5EF4-FFF2-40B4-BE49-F238E27FC236}">
                  <a16:creationId xmlns:a16="http://schemas.microsoft.com/office/drawing/2014/main" id="{E682CDB6-93B1-49A5-8222-1F21BEF291AF}"/>
                </a:ext>
              </a:extLst>
            </p:cNvPr>
            <p:cNvGrpSpPr>
              <a:grpSpLocks noChangeAspect="1"/>
            </p:cNvGrpSpPr>
            <p:nvPr/>
          </p:nvGrpSpPr>
          <p:grpSpPr bwMode="auto">
            <a:xfrm>
              <a:off x="10266363" y="4960926"/>
              <a:ext cx="200025" cy="200024"/>
              <a:chOff x="6467" y="3125"/>
              <a:chExt cx="126" cy="126"/>
            </a:xfrm>
          </p:grpSpPr>
          <p:sp>
            <p:nvSpPr>
              <p:cNvPr id="144" name="AutoShape 8">
                <a:extLst>
                  <a:ext uri="{FF2B5EF4-FFF2-40B4-BE49-F238E27FC236}">
                    <a16:creationId xmlns:a16="http://schemas.microsoft.com/office/drawing/2014/main" id="{24BECB75-E74B-48E5-BDE6-2B58529F46BD}"/>
                  </a:ext>
                </a:extLst>
              </p:cNvPr>
              <p:cNvSpPr>
                <a:spLocks noChangeAspect="1" noChangeArrowheads="1" noTextEdit="1"/>
              </p:cNvSpPr>
              <p:nvPr/>
            </p:nvSpPr>
            <p:spPr bwMode="auto">
              <a:xfrm>
                <a:off x="6467" y="3125"/>
                <a:ext cx="12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45" name="Freeform 10">
                <a:extLst>
                  <a:ext uri="{FF2B5EF4-FFF2-40B4-BE49-F238E27FC236}">
                    <a16:creationId xmlns:a16="http://schemas.microsoft.com/office/drawing/2014/main" id="{54375DAB-229C-49C8-ABE9-A77EDC3618C1}"/>
                  </a:ext>
                </a:extLst>
              </p:cNvPr>
              <p:cNvSpPr>
                <a:spLocks/>
              </p:cNvSpPr>
              <p:nvPr/>
            </p:nvSpPr>
            <p:spPr bwMode="auto">
              <a:xfrm>
                <a:off x="6471" y="3130"/>
                <a:ext cx="122" cy="121"/>
              </a:xfrm>
              <a:custGeom>
                <a:avLst/>
                <a:gdLst>
                  <a:gd name="T0" fmla="*/ 0 w 122"/>
                  <a:gd name="T1" fmla="*/ 60 h 121"/>
                  <a:gd name="T2" fmla="*/ 4 w 122"/>
                  <a:gd name="T3" fmla="*/ 36 h 121"/>
                  <a:gd name="T4" fmla="*/ 17 w 122"/>
                  <a:gd name="T5" fmla="*/ 16 h 121"/>
                  <a:gd name="T6" fmla="*/ 37 w 122"/>
                  <a:gd name="T7" fmla="*/ 4 h 121"/>
                  <a:gd name="T8" fmla="*/ 61 w 122"/>
                  <a:gd name="T9" fmla="*/ 0 h 121"/>
                  <a:gd name="T10" fmla="*/ 81 w 122"/>
                  <a:gd name="T11" fmla="*/ 4 h 121"/>
                  <a:gd name="T12" fmla="*/ 101 w 122"/>
                  <a:gd name="T13" fmla="*/ 16 h 121"/>
                  <a:gd name="T14" fmla="*/ 114 w 122"/>
                  <a:gd name="T15" fmla="*/ 36 h 121"/>
                  <a:gd name="T16" fmla="*/ 122 w 122"/>
                  <a:gd name="T17" fmla="*/ 60 h 121"/>
                  <a:gd name="T18" fmla="*/ 114 w 122"/>
                  <a:gd name="T19" fmla="*/ 81 h 121"/>
                  <a:gd name="T20" fmla="*/ 101 w 122"/>
                  <a:gd name="T21" fmla="*/ 101 h 121"/>
                  <a:gd name="T22" fmla="*/ 81 w 122"/>
                  <a:gd name="T23" fmla="*/ 113 h 121"/>
                  <a:gd name="T24" fmla="*/ 61 w 122"/>
                  <a:gd name="T25" fmla="*/ 121 h 121"/>
                  <a:gd name="T26" fmla="*/ 37 w 122"/>
                  <a:gd name="T27" fmla="*/ 113 h 121"/>
                  <a:gd name="T28" fmla="*/ 17 w 122"/>
                  <a:gd name="T29" fmla="*/ 101 h 121"/>
                  <a:gd name="T30" fmla="*/ 4 w 122"/>
                  <a:gd name="T31" fmla="*/ 81 h 121"/>
                  <a:gd name="T32" fmla="*/ 0 w 122"/>
                  <a:gd name="T33" fmla="*/ 6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 h="121">
                    <a:moveTo>
                      <a:pt x="0" y="60"/>
                    </a:moveTo>
                    <a:lnTo>
                      <a:pt x="4" y="36"/>
                    </a:lnTo>
                    <a:lnTo>
                      <a:pt x="17" y="16"/>
                    </a:lnTo>
                    <a:lnTo>
                      <a:pt x="37" y="4"/>
                    </a:lnTo>
                    <a:lnTo>
                      <a:pt x="61" y="0"/>
                    </a:lnTo>
                    <a:lnTo>
                      <a:pt x="81" y="4"/>
                    </a:lnTo>
                    <a:lnTo>
                      <a:pt x="101" y="16"/>
                    </a:lnTo>
                    <a:lnTo>
                      <a:pt x="114" y="36"/>
                    </a:lnTo>
                    <a:lnTo>
                      <a:pt x="122" y="60"/>
                    </a:lnTo>
                    <a:lnTo>
                      <a:pt x="114" y="81"/>
                    </a:lnTo>
                    <a:lnTo>
                      <a:pt x="101" y="101"/>
                    </a:lnTo>
                    <a:lnTo>
                      <a:pt x="81" y="113"/>
                    </a:lnTo>
                    <a:lnTo>
                      <a:pt x="61" y="121"/>
                    </a:lnTo>
                    <a:lnTo>
                      <a:pt x="37" y="113"/>
                    </a:lnTo>
                    <a:lnTo>
                      <a:pt x="17" y="101"/>
                    </a:lnTo>
                    <a:lnTo>
                      <a:pt x="4" y="81"/>
                    </a:lnTo>
                    <a:lnTo>
                      <a:pt x="0" y="60"/>
                    </a:lnTo>
                    <a:close/>
                  </a:path>
                </a:pathLst>
              </a:custGeom>
              <a:solidFill>
                <a:srgbClr val="713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46" name="Rectangle 11">
                <a:extLst>
                  <a:ext uri="{FF2B5EF4-FFF2-40B4-BE49-F238E27FC236}">
                    <a16:creationId xmlns:a16="http://schemas.microsoft.com/office/drawing/2014/main" id="{5F6FEC9B-3715-4070-9A22-DBCE5BF33330}"/>
                  </a:ext>
                </a:extLst>
              </p:cNvPr>
              <p:cNvSpPr>
                <a:spLocks noChangeArrowheads="1"/>
              </p:cNvSpPr>
              <p:nvPr/>
            </p:nvSpPr>
            <p:spPr bwMode="auto">
              <a:xfrm>
                <a:off x="6492" y="3135"/>
                <a:ext cx="6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alibri" panose="020F0502020204030204" pitchFamily="34" charset="0"/>
                  </a:rPr>
                  <a:t>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32" name="Group 14">
              <a:extLst>
                <a:ext uri="{FF2B5EF4-FFF2-40B4-BE49-F238E27FC236}">
                  <a16:creationId xmlns:a16="http://schemas.microsoft.com/office/drawing/2014/main" id="{DFA200E3-0AC0-47E8-ABE8-A0972817F23B}"/>
                </a:ext>
              </a:extLst>
            </p:cNvPr>
            <p:cNvGrpSpPr>
              <a:grpSpLocks noChangeAspect="1"/>
            </p:cNvGrpSpPr>
            <p:nvPr/>
          </p:nvGrpSpPr>
          <p:grpSpPr bwMode="auto">
            <a:xfrm>
              <a:off x="10264775" y="5249863"/>
              <a:ext cx="203200" cy="200025"/>
              <a:chOff x="6466" y="3307"/>
              <a:chExt cx="128" cy="126"/>
            </a:xfrm>
          </p:grpSpPr>
          <p:sp>
            <p:nvSpPr>
              <p:cNvPr id="139" name="AutoShape 13">
                <a:extLst>
                  <a:ext uri="{FF2B5EF4-FFF2-40B4-BE49-F238E27FC236}">
                    <a16:creationId xmlns:a16="http://schemas.microsoft.com/office/drawing/2014/main" id="{6BF95772-8000-49B6-B284-4B021F11BF50}"/>
                  </a:ext>
                </a:extLst>
              </p:cNvPr>
              <p:cNvSpPr>
                <a:spLocks noChangeAspect="1" noChangeArrowheads="1" noTextEdit="1"/>
              </p:cNvSpPr>
              <p:nvPr/>
            </p:nvSpPr>
            <p:spPr bwMode="auto">
              <a:xfrm>
                <a:off x="6466" y="3307"/>
                <a:ext cx="12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41" name="Freeform 15">
                <a:extLst>
                  <a:ext uri="{FF2B5EF4-FFF2-40B4-BE49-F238E27FC236}">
                    <a16:creationId xmlns:a16="http://schemas.microsoft.com/office/drawing/2014/main" id="{775FEA40-1DD3-43B5-A0D7-FBE9A58C6921}"/>
                  </a:ext>
                </a:extLst>
              </p:cNvPr>
              <p:cNvSpPr>
                <a:spLocks/>
              </p:cNvSpPr>
              <p:nvPr/>
            </p:nvSpPr>
            <p:spPr bwMode="auto">
              <a:xfrm>
                <a:off x="6470" y="3311"/>
                <a:ext cx="123" cy="122"/>
              </a:xfrm>
              <a:custGeom>
                <a:avLst/>
                <a:gdLst>
                  <a:gd name="T0" fmla="*/ 0 w 123"/>
                  <a:gd name="T1" fmla="*/ 61 h 122"/>
                  <a:gd name="T2" fmla="*/ 5 w 123"/>
                  <a:gd name="T3" fmla="*/ 36 h 122"/>
                  <a:gd name="T4" fmla="*/ 17 w 123"/>
                  <a:gd name="T5" fmla="*/ 16 h 122"/>
                  <a:gd name="T6" fmla="*/ 37 w 123"/>
                  <a:gd name="T7" fmla="*/ 4 h 122"/>
                  <a:gd name="T8" fmla="*/ 62 w 123"/>
                  <a:gd name="T9" fmla="*/ 0 h 122"/>
                  <a:gd name="T10" fmla="*/ 82 w 123"/>
                  <a:gd name="T11" fmla="*/ 4 h 122"/>
                  <a:gd name="T12" fmla="*/ 102 w 123"/>
                  <a:gd name="T13" fmla="*/ 16 h 122"/>
                  <a:gd name="T14" fmla="*/ 114 w 123"/>
                  <a:gd name="T15" fmla="*/ 36 h 122"/>
                  <a:gd name="T16" fmla="*/ 123 w 123"/>
                  <a:gd name="T17" fmla="*/ 61 h 122"/>
                  <a:gd name="T18" fmla="*/ 114 w 123"/>
                  <a:gd name="T19" fmla="*/ 81 h 122"/>
                  <a:gd name="T20" fmla="*/ 102 w 123"/>
                  <a:gd name="T21" fmla="*/ 102 h 122"/>
                  <a:gd name="T22" fmla="*/ 82 w 123"/>
                  <a:gd name="T23" fmla="*/ 114 h 122"/>
                  <a:gd name="T24" fmla="*/ 62 w 123"/>
                  <a:gd name="T25" fmla="*/ 122 h 122"/>
                  <a:gd name="T26" fmla="*/ 37 w 123"/>
                  <a:gd name="T27" fmla="*/ 114 h 122"/>
                  <a:gd name="T28" fmla="*/ 17 w 123"/>
                  <a:gd name="T29" fmla="*/ 102 h 122"/>
                  <a:gd name="T30" fmla="*/ 5 w 123"/>
                  <a:gd name="T31" fmla="*/ 81 h 122"/>
                  <a:gd name="T32" fmla="*/ 0 w 123"/>
                  <a:gd name="T33"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 h="122">
                    <a:moveTo>
                      <a:pt x="0" y="61"/>
                    </a:moveTo>
                    <a:lnTo>
                      <a:pt x="5" y="36"/>
                    </a:lnTo>
                    <a:lnTo>
                      <a:pt x="17" y="16"/>
                    </a:lnTo>
                    <a:lnTo>
                      <a:pt x="37" y="4"/>
                    </a:lnTo>
                    <a:lnTo>
                      <a:pt x="62" y="0"/>
                    </a:lnTo>
                    <a:lnTo>
                      <a:pt x="82" y="4"/>
                    </a:lnTo>
                    <a:lnTo>
                      <a:pt x="102" y="16"/>
                    </a:lnTo>
                    <a:lnTo>
                      <a:pt x="114" y="36"/>
                    </a:lnTo>
                    <a:lnTo>
                      <a:pt x="123" y="61"/>
                    </a:lnTo>
                    <a:lnTo>
                      <a:pt x="114" y="81"/>
                    </a:lnTo>
                    <a:lnTo>
                      <a:pt x="102" y="102"/>
                    </a:lnTo>
                    <a:lnTo>
                      <a:pt x="82" y="114"/>
                    </a:lnTo>
                    <a:lnTo>
                      <a:pt x="62" y="122"/>
                    </a:lnTo>
                    <a:lnTo>
                      <a:pt x="37" y="114"/>
                    </a:lnTo>
                    <a:lnTo>
                      <a:pt x="17" y="102"/>
                    </a:lnTo>
                    <a:lnTo>
                      <a:pt x="5" y="81"/>
                    </a:lnTo>
                    <a:lnTo>
                      <a:pt x="0" y="61"/>
                    </a:lnTo>
                    <a:close/>
                  </a:path>
                </a:pathLst>
              </a:custGeom>
              <a:solidFill>
                <a:srgbClr val="7F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43" name="Rectangle 142">
                <a:extLst>
                  <a:ext uri="{FF2B5EF4-FFF2-40B4-BE49-F238E27FC236}">
                    <a16:creationId xmlns:a16="http://schemas.microsoft.com/office/drawing/2014/main" id="{0F6A9EAC-E9F0-44FF-B5A7-19C33285866C}"/>
                  </a:ext>
                </a:extLst>
              </p:cNvPr>
              <p:cNvSpPr>
                <a:spLocks noChangeArrowheads="1"/>
              </p:cNvSpPr>
              <p:nvPr/>
            </p:nvSpPr>
            <p:spPr bwMode="auto">
              <a:xfrm>
                <a:off x="6490" y="3308"/>
                <a:ext cx="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alibri" panose="020F0502020204030204" pitchFamily="34" charset="0"/>
                  </a:rPr>
                  <a:t>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456592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4000">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14:bounceEnd="54000">
                                          <p:cBhvr additive="base">
                                            <p:cTn id="7" dur="500" fill="hold"/>
                                            <p:tgtEl>
                                              <p:spTgt spid="184"/>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1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44000">
                                      <p:stCondLst>
                                        <p:cond delay="0"/>
                                      </p:stCondLst>
                                      <p:childTnLst>
                                        <p:set>
                                          <p:cBhvr>
                                            <p:cTn id="11" dur="1" fill="hold">
                                              <p:stCondLst>
                                                <p:cond delay="0"/>
                                              </p:stCondLst>
                                            </p:cTn>
                                            <p:tgtEl>
                                              <p:spTgt spid="188"/>
                                            </p:tgtEl>
                                            <p:attrNameLst>
                                              <p:attrName>style.visibility</p:attrName>
                                            </p:attrNameLst>
                                          </p:cBhvr>
                                          <p:to>
                                            <p:strVal val="visible"/>
                                          </p:to>
                                        </p:set>
                                        <p:anim calcmode="lin" valueType="num" p14:bounceEnd="44000">
                                          <p:cBhvr additive="base">
                                            <p:cTn id="12" dur="500" fill="hold"/>
                                            <p:tgtEl>
                                              <p:spTgt spid="188"/>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18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54000">
                                      <p:stCondLst>
                                        <p:cond delay="0"/>
                                      </p:stCondLst>
                                      <p:childTnLst>
                                        <p:set>
                                          <p:cBhvr>
                                            <p:cTn id="16" dur="1" fill="hold">
                                              <p:stCondLst>
                                                <p:cond delay="0"/>
                                              </p:stCondLst>
                                            </p:cTn>
                                            <p:tgtEl>
                                              <p:spTgt spid="185"/>
                                            </p:tgtEl>
                                            <p:attrNameLst>
                                              <p:attrName>style.visibility</p:attrName>
                                            </p:attrNameLst>
                                          </p:cBhvr>
                                          <p:to>
                                            <p:strVal val="visible"/>
                                          </p:to>
                                        </p:set>
                                        <p:anim calcmode="lin" valueType="num" p14:bounceEnd="54000">
                                          <p:cBhvr additive="base">
                                            <p:cTn id="17" dur="500" fill="hold"/>
                                            <p:tgtEl>
                                              <p:spTgt spid="185"/>
                                            </p:tgtEl>
                                            <p:attrNameLst>
                                              <p:attrName>ppt_x</p:attrName>
                                            </p:attrNameLst>
                                          </p:cBhvr>
                                          <p:tavLst>
                                            <p:tav tm="0">
                                              <p:val>
                                                <p:strVal val="#ppt_x"/>
                                              </p:val>
                                            </p:tav>
                                            <p:tav tm="100000">
                                              <p:val>
                                                <p:strVal val="#ppt_x"/>
                                              </p:val>
                                            </p:tav>
                                          </p:tavLst>
                                        </p:anim>
                                        <p:anim calcmode="lin" valueType="num" p14:bounceEnd="54000">
                                          <p:cBhvr additive="base">
                                            <p:cTn id="18" dur="500" fill="hold"/>
                                            <p:tgtEl>
                                              <p:spTgt spid="18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8" fill="hold" nodeType="afterEffect" p14:presetBounceEnd="44000">
                                      <p:stCondLst>
                                        <p:cond delay="0"/>
                                      </p:stCondLst>
                                      <p:childTnLst>
                                        <p:set>
                                          <p:cBhvr>
                                            <p:cTn id="21" dur="1" fill="hold">
                                              <p:stCondLst>
                                                <p:cond delay="0"/>
                                              </p:stCondLst>
                                            </p:cTn>
                                            <p:tgtEl>
                                              <p:spTgt spid="189"/>
                                            </p:tgtEl>
                                            <p:attrNameLst>
                                              <p:attrName>style.visibility</p:attrName>
                                            </p:attrNameLst>
                                          </p:cBhvr>
                                          <p:to>
                                            <p:strVal val="visible"/>
                                          </p:to>
                                        </p:set>
                                        <p:anim calcmode="lin" valueType="num" p14:bounceEnd="44000">
                                          <p:cBhvr additive="base">
                                            <p:cTn id="22" dur="500" fill="hold"/>
                                            <p:tgtEl>
                                              <p:spTgt spid="189"/>
                                            </p:tgtEl>
                                            <p:attrNameLst>
                                              <p:attrName>ppt_x</p:attrName>
                                            </p:attrNameLst>
                                          </p:cBhvr>
                                          <p:tavLst>
                                            <p:tav tm="0">
                                              <p:val>
                                                <p:strVal val="0-#ppt_w/2"/>
                                              </p:val>
                                            </p:tav>
                                            <p:tav tm="100000">
                                              <p:val>
                                                <p:strVal val="#ppt_x"/>
                                              </p:val>
                                            </p:tav>
                                          </p:tavLst>
                                        </p:anim>
                                        <p:anim calcmode="lin" valueType="num" p14:bounceEnd="44000">
                                          <p:cBhvr additive="base">
                                            <p:cTn id="23" dur="500" fill="hold"/>
                                            <p:tgtEl>
                                              <p:spTgt spid="18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nodeType="afterEffect" p14:presetBounceEnd="54000">
                                      <p:stCondLst>
                                        <p:cond delay="0"/>
                                      </p:stCondLst>
                                      <p:childTnLst>
                                        <p:set>
                                          <p:cBhvr>
                                            <p:cTn id="26" dur="1" fill="hold">
                                              <p:stCondLst>
                                                <p:cond delay="0"/>
                                              </p:stCondLst>
                                            </p:cTn>
                                            <p:tgtEl>
                                              <p:spTgt spid="186"/>
                                            </p:tgtEl>
                                            <p:attrNameLst>
                                              <p:attrName>style.visibility</p:attrName>
                                            </p:attrNameLst>
                                          </p:cBhvr>
                                          <p:to>
                                            <p:strVal val="visible"/>
                                          </p:to>
                                        </p:set>
                                        <p:anim calcmode="lin" valueType="num" p14:bounceEnd="54000">
                                          <p:cBhvr additive="base">
                                            <p:cTn id="27" dur="500" fill="hold"/>
                                            <p:tgtEl>
                                              <p:spTgt spid="186"/>
                                            </p:tgtEl>
                                            <p:attrNameLst>
                                              <p:attrName>ppt_x</p:attrName>
                                            </p:attrNameLst>
                                          </p:cBhvr>
                                          <p:tavLst>
                                            <p:tav tm="0">
                                              <p:val>
                                                <p:strVal val="#ppt_x"/>
                                              </p:val>
                                            </p:tav>
                                            <p:tav tm="100000">
                                              <p:val>
                                                <p:strVal val="#ppt_x"/>
                                              </p:val>
                                            </p:tav>
                                          </p:tavLst>
                                        </p:anim>
                                        <p:anim calcmode="lin" valueType="num" p14:bounceEnd="54000">
                                          <p:cBhvr additive="base">
                                            <p:cTn id="28" dur="500" fill="hold"/>
                                            <p:tgtEl>
                                              <p:spTgt spid="18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8" fill="hold" nodeType="afterEffect" p14:presetBounceEnd="44000">
                                      <p:stCondLst>
                                        <p:cond delay="0"/>
                                      </p:stCondLst>
                                      <p:childTnLst>
                                        <p:set>
                                          <p:cBhvr>
                                            <p:cTn id="31" dur="1" fill="hold">
                                              <p:stCondLst>
                                                <p:cond delay="0"/>
                                              </p:stCondLst>
                                            </p:cTn>
                                            <p:tgtEl>
                                              <p:spTgt spid="190"/>
                                            </p:tgtEl>
                                            <p:attrNameLst>
                                              <p:attrName>style.visibility</p:attrName>
                                            </p:attrNameLst>
                                          </p:cBhvr>
                                          <p:to>
                                            <p:strVal val="visible"/>
                                          </p:to>
                                        </p:set>
                                        <p:anim calcmode="lin" valueType="num" p14:bounceEnd="44000">
                                          <p:cBhvr additive="base">
                                            <p:cTn id="32" dur="500" fill="hold"/>
                                            <p:tgtEl>
                                              <p:spTgt spid="190"/>
                                            </p:tgtEl>
                                            <p:attrNameLst>
                                              <p:attrName>ppt_x</p:attrName>
                                            </p:attrNameLst>
                                          </p:cBhvr>
                                          <p:tavLst>
                                            <p:tav tm="0">
                                              <p:val>
                                                <p:strVal val="0-#ppt_w/2"/>
                                              </p:val>
                                            </p:tav>
                                            <p:tav tm="100000">
                                              <p:val>
                                                <p:strVal val="#ppt_x"/>
                                              </p:val>
                                            </p:tav>
                                          </p:tavLst>
                                        </p:anim>
                                        <p:anim calcmode="lin" valueType="num" p14:bounceEnd="44000">
                                          <p:cBhvr additive="base">
                                            <p:cTn id="33" dur="500" fill="hold"/>
                                            <p:tgtEl>
                                              <p:spTgt spid="19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4" fill="hold" nodeType="afterEffect" p14:presetBounceEnd="54000">
                                      <p:stCondLst>
                                        <p:cond delay="0"/>
                                      </p:stCondLst>
                                      <p:childTnLst>
                                        <p:set>
                                          <p:cBhvr>
                                            <p:cTn id="36" dur="1" fill="hold">
                                              <p:stCondLst>
                                                <p:cond delay="0"/>
                                              </p:stCondLst>
                                            </p:cTn>
                                            <p:tgtEl>
                                              <p:spTgt spid="187"/>
                                            </p:tgtEl>
                                            <p:attrNameLst>
                                              <p:attrName>style.visibility</p:attrName>
                                            </p:attrNameLst>
                                          </p:cBhvr>
                                          <p:to>
                                            <p:strVal val="visible"/>
                                          </p:to>
                                        </p:set>
                                        <p:anim calcmode="lin" valueType="num" p14:bounceEnd="54000">
                                          <p:cBhvr additive="base">
                                            <p:cTn id="37" dur="500" fill="hold"/>
                                            <p:tgtEl>
                                              <p:spTgt spid="187"/>
                                            </p:tgtEl>
                                            <p:attrNameLst>
                                              <p:attrName>ppt_x</p:attrName>
                                            </p:attrNameLst>
                                          </p:cBhvr>
                                          <p:tavLst>
                                            <p:tav tm="0">
                                              <p:val>
                                                <p:strVal val="#ppt_x"/>
                                              </p:val>
                                            </p:tav>
                                            <p:tav tm="100000">
                                              <p:val>
                                                <p:strVal val="#ppt_x"/>
                                              </p:val>
                                            </p:tav>
                                          </p:tavLst>
                                        </p:anim>
                                        <p:anim calcmode="lin" valueType="num" p14:bounceEnd="54000">
                                          <p:cBhvr additive="base">
                                            <p:cTn id="38" dur="500" fill="hold"/>
                                            <p:tgtEl>
                                              <p:spTgt spid="187"/>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8" fill="hold" nodeType="afterEffect" p14:presetBounceEnd="44000">
                                      <p:stCondLst>
                                        <p:cond delay="0"/>
                                      </p:stCondLst>
                                      <p:childTnLst>
                                        <p:set>
                                          <p:cBhvr>
                                            <p:cTn id="41" dur="1" fill="hold">
                                              <p:stCondLst>
                                                <p:cond delay="0"/>
                                              </p:stCondLst>
                                            </p:cTn>
                                            <p:tgtEl>
                                              <p:spTgt spid="191"/>
                                            </p:tgtEl>
                                            <p:attrNameLst>
                                              <p:attrName>style.visibility</p:attrName>
                                            </p:attrNameLst>
                                          </p:cBhvr>
                                          <p:to>
                                            <p:strVal val="visible"/>
                                          </p:to>
                                        </p:set>
                                        <p:anim calcmode="lin" valueType="num" p14:bounceEnd="44000">
                                          <p:cBhvr additive="base">
                                            <p:cTn id="42" dur="500" fill="hold"/>
                                            <p:tgtEl>
                                              <p:spTgt spid="191"/>
                                            </p:tgtEl>
                                            <p:attrNameLst>
                                              <p:attrName>ppt_x</p:attrName>
                                            </p:attrNameLst>
                                          </p:cBhvr>
                                          <p:tavLst>
                                            <p:tav tm="0">
                                              <p:val>
                                                <p:strVal val="0-#ppt_w/2"/>
                                              </p:val>
                                            </p:tav>
                                            <p:tav tm="100000">
                                              <p:val>
                                                <p:strVal val="#ppt_x"/>
                                              </p:val>
                                            </p:tav>
                                          </p:tavLst>
                                        </p:anim>
                                        <p:anim calcmode="lin" valueType="num" p14:bounceEnd="44000">
                                          <p:cBhvr additive="base">
                                            <p:cTn id="43" dur="500" fill="hold"/>
                                            <p:tgtEl>
                                              <p:spTgt spid="191"/>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2" presetClass="entr" presetSubtype="2" fill="hold" nodeType="afterEffect">
                                      <p:stCondLst>
                                        <p:cond delay="0"/>
                                      </p:stCondLst>
                                      <p:childTnLst>
                                        <p:set>
                                          <p:cBhvr>
                                            <p:cTn id="46" dur="1" fill="hold">
                                              <p:stCondLst>
                                                <p:cond delay="0"/>
                                              </p:stCondLst>
                                            </p:cTn>
                                            <p:tgtEl>
                                              <p:spTgt spid="156"/>
                                            </p:tgtEl>
                                            <p:attrNameLst>
                                              <p:attrName>style.visibility</p:attrName>
                                            </p:attrNameLst>
                                          </p:cBhvr>
                                          <p:to>
                                            <p:strVal val="visible"/>
                                          </p:to>
                                        </p:set>
                                        <p:animEffect transition="in" filter="wipe(right)">
                                          <p:cBhvr>
                                            <p:cTn id="47" dur="1000"/>
                                            <p:tgtEl>
                                              <p:spTgt spid="1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8" fill="hold" nodeType="clickEffect">
                                      <p:stCondLst>
                                        <p:cond delay="0"/>
                                      </p:stCondLst>
                                      <p:childTnLst>
                                        <p:animEffect transition="out" filter="wipe(left)">
                                          <p:cBhvr>
                                            <p:cTn id="51" dur="500"/>
                                            <p:tgtEl>
                                              <p:spTgt spid="156"/>
                                            </p:tgtEl>
                                          </p:cBhvr>
                                        </p:animEffect>
                                        <p:set>
                                          <p:cBhvr>
                                            <p:cTn id="52" dur="1" fill="hold">
                                              <p:stCondLst>
                                                <p:cond delay="499"/>
                                              </p:stCondLst>
                                            </p:cTn>
                                            <p:tgtEl>
                                              <p:spTgt spid="156"/>
                                            </p:tgtEl>
                                            <p:attrNameLst>
                                              <p:attrName>style.visibility</p:attrName>
                                            </p:attrNameLst>
                                          </p:cBhvr>
                                          <p:to>
                                            <p:strVal val="hidden"/>
                                          </p:to>
                                        </p:set>
                                      </p:childTnLst>
                                    </p:cTn>
                                  </p:par>
                                </p:childTnLst>
                              </p:cTn>
                            </p:par>
                            <p:par>
                              <p:cTn id="53" fill="hold">
                                <p:stCondLst>
                                  <p:cond delay="500"/>
                                </p:stCondLst>
                                <p:childTnLst>
                                  <p:par>
                                    <p:cTn id="54" presetID="2" presetClass="entr" presetSubtype="2" fill="hold" nodeType="afterEffect" p14:presetBounceEnd="44000">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14:bounceEnd="44000">
                                          <p:cBhvr additive="base">
                                            <p:cTn id="56" dur="1000" fill="hold"/>
                                            <p:tgtEl>
                                              <p:spTgt spid="3"/>
                                            </p:tgtEl>
                                            <p:attrNameLst>
                                              <p:attrName>ppt_x</p:attrName>
                                            </p:attrNameLst>
                                          </p:cBhvr>
                                          <p:tavLst>
                                            <p:tav tm="0">
                                              <p:val>
                                                <p:strVal val="1+#ppt_w/2"/>
                                              </p:val>
                                            </p:tav>
                                            <p:tav tm="100000">
                                              <p:val>
                                                <p:strVal val="#ppt_x"/>
                                              </p:val>
                                            </p:tav>
                                          </p:tavLst>
                                        </p:anim>
                                        <p:anim calcmode="lin" valueType="num" p14:bounceEnd="44000">
                                          <p:cBhvr additive="base">
                                            <p:cTn id="57" dur="1000" fill="hold"/>
                                            <p:tgtEl>
                                              <p:spTgt spid="3"/>
                                            </p:tgtEl>
                                            <p:attrNameLst>
                                              <p:attrName>ppt_y</p:attrName>
                                            </p:attrNameLst>
                                          </p:cBhvr>
                                          <p:tavLst>
                                            <p:tav tm="0">
                                              <p:val>
                                                <p:strVal val="#ppt_y"/>
                                              </p:val>
                                            </p:tav>
                                            <p:tav tm="100000">
                                              <p:val>
                                                <p:strVal val="#ppt_y"/>
                                              </p:val>
                                            </p:tav>
                                          </p:tavLst>
                                        </p:anim>
                                      </p:childTnLst>
                                    </p:cTn>
                                  </p:par>
                                </p:childTnLst>
                              </p:cTn>
                            </p:par>
                            <p:par>
                              <p:cTn id="58" fill="hold">
                                <p:stCondLst>
                                  <p:cond delay="1500"/>
                                </p:stCondLst>
                                <p:childTnLst>
                                  <p:par>
                                    <p:cTn id="59" presetID="10" presetClass="entr" presetSubtype="0" fill="hold" nodeType="afterEffect">
                                      <p:stCondLst>
                                        <p:cond delay="0"/>
                                      </p:stCondLst>
                                      <p:childTnLst>
                                        <p:set>
                                          <p:cBhvr>
                                            <p:cTn id="60" dur="1" fill="hold">
                                              <p:stCondLst>
                                                <p:cond delay="0"/>
                                              </p:stCondLst>
                                            </p:cTn>
                                            <p:tgtEl>
                                              <p:spTgt spid="116"/>
                                            </p:tgtEl>
                                            <p:attrNameLst>
                                              <p:attrName>style.visibility</p:attrName>
                                            </p:attrNameLst>
                                          </p:cBhvr>
                                          <p:to>
                                            <p:strVal val="visible"/>
                                          </p:to>
                                        </p:set>
                                        <p:animEffect transition="in" filter="fade">
                                          <p:cBhvr>
                                            <p:cTn id="61" dur="500"/>
                                            <p:tgtEl>
                                              <p:spTgt spid="116"/>
                                            </p:tgtEl>
                                          </p:cBhvr>
                                        </p:animEffect>
                                      </p:childTnLst>
                                    </p:cTn>
                                  </p:par>
                                </p:childTnLst>
                              </p:cTn>
                            </p:par>
                            <p:par>
                              <p:cTn id="62" fill="hold">
                                <p:stCondLst>
                                  <p:cond delay="2000"/>
                                </p:stCondLst>
                                <p:childTnLst>
                                  <p:par>
                                    <p:cTn id="63" presetID="10" presetClass="entr" presetSubtype="0" fill="hold" nodeType="afterEffect">
                                      <p:stCondLst>
                                        <p:cond delay="0"/>
                                      </p:stCondLst>
                                      <p:childTnLst>
                                        <p:set>
                                          <p:cBhvr>
                                            <p:cTn id="64" dur="1" fill="hold">
                                              <p:stCondLst>
                                                <p:cond delay="0"/>
                                              </p:stCondLst>
                                            </p:cTn>
                                            <p:tgtEl>
                                              <p:spTgt spid="122"/>
                                            </p:tgtEl>
                                            <p:attrNameLst>
                                              <p:attrName>style.visibility</p:attrName>
                                            </p:attrNameLst>
                                          </p:cBhvr>
                                          <p:to>
                                            <p:strVal val="visible"/>
                                          </p:to>
                                        </p:set>
                                        <p:animEffect transition="in" filter="fade">
                                          <p:cBhvr>
                                            <p:cTn id="65"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500" fill="hold"/>
                                            <p:tgtEl>
                                              <p:spTgt spid="184"/>
                                            </p:tgtEl>
                                            <p:attrNameLst>
                                              <p:attrName>ppt_x</p:attrName>
                                            </p:attrNameLst>
                                          </p:cBhvr>
                                          <p:tavLst>
                                            <p:tav tm="0">
                                              <p:val>
                                                <p:strVal val="#ppt_x"/>
                                              </p:val>
                                            </p:tav>
                                            <p:tav tm="100000">
                                              <p:val>
                                                <p:strVal val="#ppt_x"/>
                                              </p:val>
                                            </p:tav>
                                          </p:tavLst>
                                        </p:anim>
                                        <p:anim calcmode="lin" valueType="num">
                                          <p:cBhvr additive="base">
                                            <p:cTn id="8" dur="500" fill="hold"/>
                                            <p:tgtEl>
                                              <p:spTgt spid="1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88"/>
                                            </p:tgtEl>
                                            <p:attrNameLst>
                                              <p:attrName>style.visibility</p:attrName>
                                            </p:attrNameLst>
                                          </p:cBhvr>
                                          <p:to>
                                            <p:strVal val="visible"/>
                                          </p:to>
                                        </p:set>
                                        <p:anim calcmode="lin" valueType="num">
                                          <p:cBhvr additive="base">
                                            <p:cTn id="12" dur="500" fill="hold"/>
                                            <p:tgtEl>
                                              <p:spTgt spid="188"/>
                                            </p:tgtEl>
                                            <p:attrNameLst>
                                              <p:attrName>ppt_x</p:attrName>
                                            </p:attrNameLst>
                                          </p:cBhvr>
                                          <p:tavLst>
                                            <p:tav tm="0">
                                              <p:val>
                                                <p:strVal val="0-#ppt_w/2"/>
                                              </p:val>
                                            </p:tav>
                                            <p:tav tm="100000">
                                              <p:val>
                                                <p:strVal val="#ppt_x"/>
                                              </p:val>
                                            </p:tav>
                                          </p:tavLst>
                                        </p:anim>
                                        <p:anim calcmode="lin" valueType="num">
                                          <p:cBhvr additive="base">
                                            <p:cTn id="13" dur="500" fill="hold"/>
                                            <p:tgtEl>
                                              <p:spTgt spid="18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85"/>
                                            </p:tgtEl>
                                            <p:attrNameLst>
                                              <p:attrName>style.visibility</p:attrName>
                                            </p:attrNameLst>
                                          </p:cBhvr>
                                          <p:to>
                                            <p:strVal val="visible"/>
                                          </p:to>
                                        </p:set>
                                        <p:anim calcmode="lin" valueType="num">
                                          <p:cBhvr additive="base">
                                            <p:cTn id="17" dur="500" fill="hold"/>
                                            <p:tgtEl>
                                              <p:spTgt spid="185"/>
                                            </p:tgtEl>
                                            <p:attrNameLst>
                                              <p:attrName>ppt_x</p:attrName>
                                            </p:attrNameLst>
                                          </p:cBhvr>
                                          <p:tavLst>
                                            <p:tav tm="0">
                                              <p:val>
                                                <p:strVal val="#ppt_x"/>
                                              </p:val>
                                            </p:tav>
                                            <p:tav tm="100000">
                                              <p:val>
                                                <p:strVal val="#ppt_x"/>
                                              </p:val>
                                            </p:tav>
                                          </p:tavLst>
                                        </p:anim>
                                        <p:anim calcmode="lin" valueType="num">
                                          <p:cBhvr additive="base">
                                            <p:cTn id="18" dur="500" fill="hold"/>
                                            <p:tgtEl>
                                              <p:spTgt spid="18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89"/>
                                            </p:tgtEl>
                                            <p:attrNameLst>
                                              <p:attrName>style.visibility</p:attrName>
                                            </p:attrNameLst>
                                          </p:cBhvr>
                                          <p:to>
                                            <p:strVal val="visible"/>
                                          </p:to>
                                        </p:set>
                                        <p:anim calcmode="lin" valueType="num">
                                          <p:cBhvr additive="base">
                                            <p:cTn id="22" dur="500" fill="hold"/>
                                            <p:tgtEl>
                                              <p:spTgt spid="189"/>
                                            </p:tgtEl>
                                            <p:attrNameLst>
                                              <p:attrName>ppt_x</p:attrName>
                                            </p:attrNameLst>
                                          </p:cBhvr>
                                          <p:tavLst>
                                            <p:tav tm="0">
                                              <p:val>
                                                <p:strVal val="0-#ppt_w/2"/>
                                              </p:val>
                                            </p:tav>
                                            <p:tav tm="100000">
                                              <p:val>
                                                <p:strVal val="#ppt_x"/>
                                              </p:val>
                                            </p:tav>
                                          </p:tavLst>
                                        </p:anim>
                                        <p:anim calcmode="lin" valueType="num">
                                          <p:cBhvr additive="base">
                                            <p:cTn id="23" dur="500" fill="hold"/>
                                            <p:tgtEl>
                                              <p:spTgt spid="18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86"/>
                                            </p:tgtEl>
                                            <p:attrNameLst>
                                              <p:attrName>style.visibility</p:attrName>
                                            </p:attrNameLst>
                                          </p:cBhvr>
                                          <p:to>
                                            <p:strVal val="visible"/>
                                          </p:to>
                                        </p:set>
                                        <p:anim calcmode="lin" valueType="num">
                                          <p:cBhvr additive="base">
                                            <p:cTn id="27" dur="500" fill="hold"/>
                                            <p:tgtEl>
                                              <p:spTgt spid="186"/>
                                            </p:tgtEl>
                                            <p:attrNameLst>
                                              <p:attrName>ppt_x</p:attrName>
                                            </p:attrNameLst>
                                          </p:cBhvr>
                                          <p:tavLst>
                                            <p:tav tm="0">
                                              <p:val>
                                                <p:strVal val="#ppt_x"/>
                                              </p:val>
                                            </p:tav>
                                            <p:tav tm="100000">
                                              <p:val>
                                                <p:strVal val="#ppt_x"/>
                                              </p:val>
                                            </p:tav>
                                          </p:tavLst>
                                        </p:anim>
                                        <p:anim calcmode="lin" valueType="num">
                                          <p:cBhvr additive="base">
                                            <p:cTn id="28" dur="500" fill="hold"/>
                                            <p:tgtEl>
                                              <p:spTgt spid="18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190"/>
                                            </p:tgtEl>
                                            <p:attrNameLst>
                                              <p:attrName>style.visibility</p:attrName>
                                            </p:attrNameLst>
                                          </p:cBhvr>
                                          <p:to>
                                            <p:strVal val="visible"/>
                                          </p:to>
                                        </p:set>
                                        <p:anim calcmode="lin" valueType="num">
                                          <p:cBhvr additive="base">
                                            <p:cTn id="32" dur="500" fill="hold"/>
                                            <p:tgtEl>
                                              <p:spTgt spid="190"/>
                                            </p:tgtEl>
                                            <p:attrNameLst>
                                              <p:attrName>ppt_x</p:attrName>
                                            </p:attrNameLst>
                                          </p:cBhvr>
                                          <p:tavLst>
                                            <p:tav tm="0">
                                              <p:val>
                                                <p:strVal val="0-#ppt_w/2"/>
                                              </p:val>
                                            </p:tav>
                                            <p:tav tm="100000">
                                              <p:val>
                                                <p:strVal val="#ppt_x"/>
                                              </p:val>
                                            </p:tav>
                                          </p:tavLst>
                                        </p:anim>
                                        <p:anim calcmode="lin" valueType="num">
                                          <p:cBhvr additive="base">
                                            <p:cTn id="33" dur="500" fill="hold"/>
                                            <p:tgtEl>
                                              <p:spTgt spid="19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87"/>
                                            </p:tgtEl>
                                            <p:attrNameLst>
                                              <p:attrName>style.visibility</p:attrName>
                                            </p:attrNameLst>
                                          </p:cBhvr>
                                          <p:to>
                                            <p:strVal val="visible"/>
                                          </p:to>
                                        </p:set>
                                        <p:anim calcmode="lin" valueType="num">
                                          <p:cBhvr additive="base">
                                            <p:cTn id="37" dur="500" fill="hold"/>
                                            <p:tgtEl>
                                              <p:spTgt spid="187"/>
                                            </p:tgtEl>
                                            <p:attrNameLst>
                                              <p:attrName>ppt_x</p:attrName>
                                            </p:attrNameLst>
                                          </p:cBhvr>
                                          <p:tavLst>
                                            <p:tav tm="0">
                                              <p:val>
                                                <p:strVal val="#ppt_x"/>
                                              </p:val>
                                            </p:tav>
                                            <p:tav tm="100000">
                                              <p:val>
                                                <p:strVal val="#ppt_x"/>
                                              </p:val>
                                            </p:tav>
                                          </p:tavLst>
                                        </p:anim>
                                        <p:anim calcmode="lin" valueType="num">
                                          <p:cBhvr additive="base">
                                            <p:cTn id="38" dur="500" fill="hold"/>
                                            <p:tgtEl>
                                              <p:spTgt spid="187"/>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191"/>
                                            </p:tgtEl>
                                            <p:attrNameLst>
                                              <p:attrName>style.visibility</p:attrName>
                                            </p:attrNameLst>
                                          </p:cBhvr>
                                          <p:to>
                                            <p:strVal val="visible"/>
                                          </p:to>
                                        </p:set>
                                        <p:anim calcmode="lin" valueType="num">
                                          <p:cBhvr additive="base">
                                            <p:cTn id="42" dur="500" fill="hold"/>
                                            <p:tgtEl>
                                              <p:spTgt spid="191"/>
                                            </p:tgtEl>
                                            <p:attrNameLst>
                                              <p:attrName>ppt_x</p:attrName>
                                            </p:attrNameLst>
                                          </p:cBhvr>
                                          <p:tavLst>
                                            <p:tav tm="0">
                                              <p:val>
                                                <p:strVal val="0-#ppt_w/2"/>
                                              </p:val>
                                            </p:tav>
                                            <p:tav tm="100000">
                                              <p:val>
                                                <p:strVal val="#ppt_x"/>
                                              </p:val>
                                            </p:tav>
                                          </p:tavLst>
                                        </p:anim>
                                        <p:anim calcmode="lin" valueType="num">
                                          <p:cBhvr additive="base">
                                            <p:cTn id="43" dur="500" fill="hold"/>
                                            <p:tgtEl>
                                              <p:spTgt spid="191"/>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2" presetClass="entr" presetSubtype="2" fill="hold" nodeType="afterEffect">
                                      <p:stCondLst>
                                        <p:cond delay="0"/>
                                      </p:stCondLst>
                                      <p:childTnLst>
                                        <p:set>
                                          <p:cBhvr>
                                            <p:cTn id="46" dur="1" fill="hold">
                                              <p:stCondLst>
                                                <p:cond delay="0"/>
                                              </p:stCondLst>
                                            </p:cTn>
                                            <p:tgtEl>
                                              <p:spTgt spid="156"/>
                                            </p:tgtEl>
                                            <p:attrNameLst>
                                              <p:attrName>style.visibility</p:attrName>
                                            </p:attrNameLst>
                                          </p:cBhvr>
                                          <p:to>
                                            <p:strVal val="visible"/>
                                          </p:to>
                                        </p:set>
                                        <p:animEffect transition="in" filter="wipe(right)">
                                          <p:cBhvr>
                                            <p:cTn id="47" dur="1000"/>
                                            <p:tgtEl>
                                              <p:spTgt spid="1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8" fill="hold" nodeType="clickEffect">
                                      <p:stCondLst>
                                        <p:cond delay="0"/>
                                      </p:stCondLst>
                                      <p:childTnLst>
                                        <p:animEffect transition="out" filter="wipe(left)">
                                          <p:cBhvr>
                                            <p:cTn id="51" dur="500"/>
                                            <p:tgtEl>
                                              <p:spTgt spid="156"/>
                                            </p:tgtEl>
                                          </p:cBhvr>
                                        </p:animEffect>
                                        <p:set>
                                          <p:cBhvr>
                                            <p:cTn id="52" dur="1" fill="hold">
                                              <p:stCondLst>
                                                <p:cond delay="499"/>
                                              </p:stCondLst>
                                            </p:cTn>
                                            <p:tgtEl>
                                              <p:spTgt spid="156"/>
                                            </p:tgtEl>
                                            <p:attrNameLst>
                                              <p:attrName>style.visibility</p:attrName>
                                            </p:attrNameLst>
                                          </p:cBhvr>
                                          <p:to>
                                            <p:strVal val="hidden"/>
                                          </p:to>
                                        </p:set>
                                      </p:childTnLst>
                                    </p:cTn>
                                  </p:par>
                                </p:childTnLst>
                              </p:cTn>
                            </p:par>
                            <p:par>
                              <p:cTn id="53" fill="hold">
                                <p:stCondLst>
                                  <p:cond delay="500"/>
                                </p:stCondLst>
                                <p:childTnLst>
                                  <p:par>
                                    <p:cTn id="54" presetID="2" presetClass="entr" presetSubtype="2"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additive="base">
                                            <p:cTn id="56" dur="1000" fill="hold"/>
                                            <p:tgtEl>
                                              <p:spTgt spid="3"/>
                                            </p:tgtEl>
                                            <p:attrNameLst>
                                              <p:attrName>ppt_x</p:attrName>
                                            </p:attrNameLst>
                                          </p:cBhvr>
                                          <p:tavLst>
                                            <p:tav tm="0">
                                              <p:val>
                                                <p:strVal val="1+#ppt_w/2"/>
                                              </p:val>
                                            </p:tav>
                                            <p:tav tm="100000">
                                              <p:val>
                                                <p:strVal val="#ppt_x"/>
                                              </p:val>
                                            </p:tav>
                                          </p:tavLst>
                                        </p:anim>
                                        <p:anim calcmode="lin" valueType="num">
                                          <p:cBhvr additive="base">
                                            <p:cTn id="57" dur="1000" fill="hold"/>
                                            <p:tgtEl>
                                              <p:spTgt spid="3"/>
                                            </p:tgtEl>
                                            <p:attrNameLst>
                                              <p:attrName>ppt_y</p:attrName>
                                            </p:attrNameLst>
                                          </p:cBhvr>
                                          <p:tavLst>
                                            <p:tav tm="0">
                                              <p:val>
                                                <p:strVal val="#ppt_y"/>
                                              </p:val>
                                            </p:tav>
                                            <p:tav tm="100000">
                                              <p:val>
                                                <p:strVal val="#ppt_y"/>
                                              </p:val>
                                            </p:tav>
                                          </p:tavLst>
                                        </p:anim>
                                      </p:childTnLst>
                                    </p:cTn>
                                  </p:par>
                                </p:childTnLst>
                              </p:cTn>
                            </p:par>
                            <p:par>
                              <p:cTn id="58" fill="hold">
                                <p:stCondLst>
                                  <p:cond delay="1500"/>
                                </p:stCondLst>
                                <p:childTnLst>
                                  <p:par>
                                    <p:cTn id="59" presetID="10" presetClass="entr" presetSubtype="0" fill="hold" nodeType="afterEffect">
                                      <p:stCondLst>
                                        <p:cond delay="0"/>
                                      </p:stCondLst>
                                      <p:childTnLst>
                                        <p:set>
                                          <p:cBhvr>
                                            <p:cTn id="60" dur="1" fill="hold">
                                              <p:stCondLst>
                                                <p:cond delay="0"/>
                                              </p:stCondLst>
                                            </p:cTn>
                                            <p:tgtEl>
                                              <p:spTgt spid="116"/>
                                            </p:tgtEl>
                                            <p:attrNameLst>
                                              <p:attrName>style.visibility</p:attrName>
                                            </p:attrNameLst>
                                          </p:cBhvr>
                                          <p:to>
                                            <p:strVal val="visible"/>
                                          </p:to>
                                        </p:set>
                                        <p:animEffect transition="in" filter="fade">
                                          <p:cBhvr>
                                            <p:cTn id="61" dur="500"/>
                                            <p:tgtEl>
                                              <p:spTgt spid="116"/>
                                            </p:tgtEl>
                                          </p:cBhvr>
                                        </p:animEffect>
                                      </p:childTnLst>
                                    </p:cTn>
                                  </p:par>
                                </p:childTnLst>
                              </p:cTn>
                            </p:par>
                            <p:par>
                              <p:cTn id="62" fill="hold">
                                <p:stCondLst>
                                  <p:cond delay="2000"/>
                                </p:stCondLst>
                                <p:childTnLst>
                                  <p:par>
                                    <p:cTn id="63" presetID="10" presetClass="entr" presetSubtype="0" fill="hold" nodeType="afterEffect">
                                      <p:stCondLst>
                                        <p:cond delay="0"/>
                                      </p:stCondLst>
                                      <p:childTnLst>
                                        <p:set>
                                          <p:cBhvr>
                                            <p:cTn id="64" dur="1" fill="hold">
                                              <p:stCondLst>
                                                <p:cond delay="0"/>
                                              </p:stCondLst>
                                            </p:cTn>
                                            <p:tgtEl>
                                              <p:spTgt spid="122"/>
                                            </p:tgtEl>
                                            <p:attrNameLst>
                                              <p:attrName>style.visibility</p:attrName>
                                            </p:attrNameLst>
                                          </p:cBhvr>
                                          <p:to>
                                            <p:strVal val="visible"/>
                                          </p:to>
                                        </p:set>
                                        <p:animEffect transition="in" filter="fade">
                                          <p:cBhvr>
                                            <p:cTn id="65"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7E65A7-1987-4524-BDDC-A5250A59E18B}"/>
              </a:ext>
            </a:extLst>
          </p:cNvPr>
          <p:cNvSpPr txBox="1"/>
          <p:nvPr/>
        </p:nvSpPr>
        <p:spPr>
          <a:xfrm>
            <a:off x="509076" y="1739223"/>
            <a:ext cx="8325831" cy="646331"/>
          </a:xfrm>
          <a:prstGeom prst="rect">
            <a:avLst/>
          </a:prstGeom>
          <a:noFill/>
        </p:spPr>
        <p:txBody>
          <a:bodyPr wrap="square" rtlCol="0">
            <a:spAutoFit/>
          </a:bodyPr>
          <a:lstStyle/>
          <a:p>
            <a:r>
              <a:rPr lang="en-US" sz="3600" b="1" dirty="0">
                <a:solidFill>
                  <a:srgbClr val="B92508"/>
                </a:solidFill>
                <a:latin typeface="Century Gothic" panose="020B0502020202020204" pitchFamily="34" charset="0"/>
              </a:rPr>
              <a:t>ONLINE VIDEO/OTT</a:t>
            </a:r>
            <a:endParaRPr lang="en-US" sz="3200" b="1" dirty="0">
              <a:solidFill>
                <a:srgbClr val="B92508"/>
              </a:solidFill>
              <a:latin typeface="Century Gothic" panose="020B0502020202020204" pitchFamily="34" charset="0"/>
            </a:endParaRPr>
          </a:p>
        </p:txBody>
      </p:sp>
      <p:sp>
        <p:nvSpPr>
          <p:cNvPr id="6" name="TextBox 5">
            <a:extLst>
              <a:ext uri="{FF2B5EF4-FFF2-40B4-BE49-F238E27FC236}">
                <a16:creationId xmlns:a16="http://schemas.microsoft.com/office/drawing/2014/main" id="{F4529AFE-8A89-4FD9-B41A-B1FC042A23A1}"/>
              </a:ext>
            </a:extLst>
          </p:cNvPr>
          <p:cNvSpPr txBox="1"/>
          <p:nvPr/>
        </p:nvSpPr>
        <p:spPr>
          <a:xfrm>
            <a:off x="1686560" y="2617374"/>
            <a:ext cx="10281920" cy="1569660"/>
          </a:xfrm>
          <a:prstGeom prst="rect">
            <a:avLst/>
          </a:prstGeom>
          <a:noFill/>
        </p:spPr>
        <p:txBody>
          <a:bodyPr wrap="square" rtlCol="0">
            <a:spAutoFit/>
          </a:bodyPr>
          <a:lstStyle/>
          <a:p>
            <a:r>
              <a:rPr lang="en-US" sz="3200" dirty="0">
                <a:solidFill>
                  <a:srgbClr val="B92508"/>
                </a:solidFill>
                <a:latin typeface="Century Gothic" panose="020B0502020202020204" pitchFamily="34" charset="0"/>
              </a:rPr>
              <a:t>We’re all screaming for more streaming.</a:t>
            </a:r>
          </a:p>
          <a:p>
            <a:r>
              <a:rPr lang="en-US" sz="3200" dirty="0">
                <a:solidFill>
                  <a:srgbClr val="B92508"/>
                </a:solidFill>
                <a:latin typeface="Century Gothic" panose="020B0502020202020204" pitchFamily="34" charset="0"/>
              </a:rPr>
              <a:t>Broadcasters move aggressively on cobranding.</a:t>
            </a:r>
          </a:p>
          <a:p>
            <a:r>
              <a:rPr lang="en-US" sz="3200" dirty="0">
                <a:solidFill>
                  <a:srgbClr val="B92508"/>
                </a:solidFill>
                <a:latin typeface="Century Gothic" panose="020B0502020202020204" pitchFamily="34" charset="0"/>
              </a:rPr>
              <a:t>And consumers are responding.</a:t>
            </a:r>
            <a:endParaRPr lang="en-US" sz="28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101966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3537454" y="853109"/>
            <a:ext cx="5117106"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Commercials</a:t>
            </a:r>
          </a:p>
        </p:txBody>
      </p:sp>
      <p:grpSp>
        <p:nvGrpSpPr>
          <p:cNvPr id="2" name="Group 1">
            <a:extLst>
              <a:ext uri="{FF2B5EF4-FFF2-40B4-BE49-F238E27FC236}">
                <a16:creationId xmlns:a16="http://schemas.microsoft.com/office/drawing/2014/main" id="{26FB30E1-CEF2-45E5-A362-CA8371074C74}"/>
              </a:ext>
            </a:extLst>
          </p:cNvPr>
          <p:cNvGrpSpPr/>
          <p:nvPr/>
        </p:nvGrpSpPr>
        <p:grpSpPr>
          <a:xfrm>
            <a:off x="3537440" y="3176132"/>
            <a:ext cx="5117120" cy="3259799"/>
            <a:chOff x="3537440" y="3176132"/>
            <a:chExt cx="5117120" cy="3259799"/>
          </a:xfrm>
        </p:grpSpPr>
        <p:pic>
          <p:nvPicPr>
            <p:cNvPr id="1026" name="Picture 2" descr="Catch22.jpg">
              <a:extLst>
                <a:ext uri="{FF2B5EF4-FFF2-40B4-BE49-F238E27FC236}">
                  <a16:creationId xmlns:a16="http://schemas.microsoft.com/office/drawing/2014/main" id="{4428F816-3352-46DB-8E8B-026D000EA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547" y="3176132"/>
              <a:ext cx="1432906" cy="21428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F1B01A-24AF-45D5-9F48-160BD1D28FBB}"/>
                </a:ext>
              </a:extLst>
            </p:cNvPr>
            <p:cNvSpPr txBox="1"/>
            <p:nvPr/>
          </p:nvSpPr>
          <p:spPr>
            <a:xfrm>
              <a:off x="3537440" y="5481824"/>
              <a:ext cx="5117120" cy="954107"/>
            </a:xfrm>
            <a:prstGeom prst="rect">
              <a:avLst/>
            </a:prstGeom>
            <a:noFill/>
          </p:spPr>
          <p:txBody>
            <a:bodyPr wrap="square" rtlCol="0">
              <a:spAutoFit/>
            </a:bodyPr>
            <a:lstStyle/>
            <a:p>
              <a:pPr algn="ctr"/>
              <a:r>
                <a:rPr lang="en-US" sz="2400" dirty="0">
                  <a:solidFill>
                    <a:srgbClr val="B92508"/>
                  </a:solidFill>
                  <a:latin typeface="Century Gothic" panose="020B0502020202020204" pitchFamily="34" charset="0"/>
                </a:rPr>
                <a:t>Catch 22</a:t>
              </a:r>
            </a:p>
            <a:p>
              <a:pPr algn="ctr"/>
              <a:r>
                <a:rPr lang="en-US" sz="1600" dirty="0">
                  <a:solidFill>
                    <a:srgbClr val="B92508"/>
                  </a:solidFill>
                  <a:latin typeface="Century Gothic" panose="020B0502020202020204" pitchFamily="34" charset="0"/>
                </a:rPr>
                <a:t>Joseph Heller</a:t>
              </a:r>
            </a:p>
            <a:p>
              <a:pPr algn="ctr"/>
              <a:r>
                <a:rPr lang="en-US" sz="1600" dirty="0">
                  <a:solidFill>
                    <a:srgbClr val="B92508"/>
                  </a:solidFill>
                  <a:latin typeface="Century Gothic" panose="020B0502020202020204" pitchFamily="34" charset="0"/>
                </a:rPr>
                <a:t>1961</a:t>
              </a:r>
              <a:endParaRPr lang="en-US" sz="1400" dirty="0">
                <a:solidFill>
                  <a:srgbClr val="B92508"/>
                </a:solidFill>
                <a:latin typeface="Century Gothic" panose="020B0502020202020204" pitchFamily="34" charset="0"/>
              </a:endParaRPr>
            </a:p>
          </p:txBody>
        </p:sp>
      </p:grpSp>
      <p:sp>
        <p:nvSpPr>
          <p:cNvPr id="12" name="TextBox 11">
            <a:extLst>
              <a:ext uri="{FF2B5EF4-FFF2-40B4-BE49-F238E27FC236}">
                <a16:creationId xmlns:a16="http://schemas.microsoft.com/office/drawing/2014/main" id="{8E3291E9-81BA-4FDA-B789-9D7003858568}"/>
              </a:ext>
            </a:extLst>
          </p:cNvPr>
          <p:cNvSpPr txBox="1"/>
          <p:nvPr/>
        </p:nvSpPr>
        <p:spPr>
          <a:xfrm>
            <a:off x="2932090" y="1881651"/>
            <a:ext cx="6327820" cy="646331"/>
          </a:xfrm>
          <a:prstGeom prst="rect">
            <a:avLst/>
          </a:prstGeom>
          <a:noFill/>
        </p:spPr>
        <p:txBody>
          <a:bodyPr wrap="square" rtlCol="0">
            <a:spAutoFit/>
          </a:bodyPr>
          <a:lstStyle/>
          <a:p>
            <a:pPr algn="ctr"/>
            <a:r>
              <a:rPr lang="en-US" sz="3600" i="1" dirty="0">
                <a:solidFill>
                  <a:srgbClr val="B92508"/>
                </a:solidFill>
                <a:latin typeface="Century Gothic" panose="020B0502020202020204" pitchFamily="34" charset="0"/>
              </a:rPr>
              <a:t>“It was love at first sight.”</a:t>
            </a:r>
          </a:p>
        </p:txBody>
      </p:sp>
    </p:spTree>
    <p:extLst>
      <p:ext uri="{BB962C8B-B14F-4D97-AF65-F5344CB8AC3E}">
        <p14:creationId xmlns:p14="http://schemas.microsoft.com/office/powerpoint/2010/main" val="32615756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C0B51844-71AC-41B8-8A0B-9A98265E07BF}"/>
              </a:ext>
            </a:extLst>
          </p:cNvPr>
          <p:cNvSpPr/>
          <p:nvPr/>
        </p:nvSpPr>
        <p:spPr>
          <a:xfrm>
            <a:off x="5409843" y="2442237"/>
            <a:ext cx="1911572" cy="3604836"/>
          </a:xfrm>
          <a:custGeom>
            <a:avLst/>
            <a:gdLst>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5172075 w 8210550"/>
              <a:gd name="connsiteY28" fmla="*/ 1611705 h 1630755"/>
              <a:gd name="connsiteX29" fmla="*/ 5676900 w 8210550"/>
              <a:gd name="connsiteY29" fmla="*/ 1592655 h 1630755"/>
              <a:gd name="connsiteX30" fmla="*/ 6219825 w 8210550"/>
              <a:gd name="connsiteY30" fmla="*/ 1611705 h 1630755"/>
              <a:gd name="connsiteX31" fmla="*/ 7115175 w 8210550"/>
              <a:gd name="connsiteY31" fmla="*/ 1602180 h 1630755"/>
              <a:gd name="connsiteX32" fmla="*/ 7296150 w 8210550"/>
              <a:gd name="connsiteY32" fmla="*/ 1583130 h 1630755"/>
              <a:gd name="connsiteX33" fmla="*/ 7610475 w 8210550"/>
              <a:gd name="connsiteY33" fmla="*/ 1621230 h 1630755"/>
              <a:gd name="connsiteX34" fmla="*/ 7829550 w 8210550"/>
              <a:gd name="connsiteY34" fmla="*/ 1630755 h 1630755"/>
              <a:gd name="connsiteX35" fmla="*/ 8210550 w 8210550"/>
              <a:gd name="connsiteY35" fmla="*/ 1621230 h 1630755"/>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5676900 w 8210550"/>
              <a:gd name="connsiteY28" fmla="*/ 1592655 h 1630755"/>
              <a:gd name="connsiteX29" fmla="*/ 6219825 w 8210550"/>
              <a:gd name="connsiteY29" fmla="*/ 1611705 h 1630755"/>
              <a:gd name="connsiteX30" fmla="*/ 7115175 w 8210550"/>
              <a:gd name="connsiteY30" fmla="*/ 1602180 h 1630755"/>
              <a:gd name="connsiteX31" fmla="*/ 7296150 w 8210550"/>
              <a:gd name="connsiteY31" fmla="*/ 1583130 h 1630755"/>
              <a:gd name="connsiteX32" fmla="*/ 7610475 w 8210550"/>
              <a:gd name="connsiteY32" fmla="*/ 1621230 h 1630755"/>
              <a:gd name="connsiteX33" fmla="*/ 7829550 w 8210550"/>
              <a:gd name="connsiteY33" fmla="*/ 1630755 h 1630755"/>
              <a:gd name="connsiteX34" fmla="*/ 8210550 w 8210550"/>
              <a:gd name="connsiteY34" fmla="*/ 1621230 h 1630755"/>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6219825 w 8210550"/>
              <a:gd name="connsiteY28" fmla="*/ 1611705 h 1630755"/>
              <a:gd name="connsiteX29" fmla="*/ 7115175 w 8210550"/>
              <a:gd name="connsiteY29" fmla="*/ 1602180 h 1630755"/>
              <a:gd name="connsiteX30" fmla="*/ 7296150 w 8210550"/>
              <a:gd name="connsiteY30" fmla="*/ 1583130 h 1630755"/>
              <a:gd name="connsiteX31" fmla="*/ 7610475 w 8210550"/>
              <a:gd name="connsiteY31" fmla="*/ 1621230 h 1630755"/>
              <a:gd name="connsiteX32" fmla="*/ 7829550 w 8210550"/>
              <a:gd name="connsiteY32" fmla="*/ 1630755 h 1630755"/>
              <a:gd name="connsiteX33" fmla="*/ 8210550 w 8210550"/>
              <a:gd name="connsiteY33" fmla="*/ 1621230 h 1630755"/>
              <a:gd name="connsiteX0" fmla="*/ 0 w 7829550"/>
              <a:gd name="connsiteY0" fmla="*/ 1602180 h 1630755"/>
              <a:gd name="connsiteX1" fmla="*/ 371475 w 7829550"/>
              <a:gd name="connsiteY1" fmla="*/ 1611705 h 1630755"/>
              <a:gd name="connsiteX2" fmla="*/ 600075 w 7829550"/>
              <a:gd name="connsiteY2" fmla="*/ 1592655 h 1630755"/>
              <a:gd name="connsiteX3" fmla="*/ 695325 w 7829550"/>
              <a:gd name="connsiteY3" fmla="*/ 1592655 h 1630755"/>
              <a:gd name="connsiteX4" fmla="*/ 857250 w 7829550"/>
              <a:gd name="connsiteY4" fmla="*/ 1602180 h 1630755"/>
              <a:gd name="connsiteX5" fmla="*/ 1162050 w 7829550"/>
              <a:gd name="connsiteY5" fmla="*/ 1602180 h 1630755"/>
              <a:gd name="connsiteX6" fmla="*/ 1466850 w 7829550"/>
              <a:gd name="connsiteY6" fmla="*/ 1602180 h 1630755"/>
              <a:gd name="connsiteX7" fmla="*/ 2152650 w 7829550"/>
              <a:gd name="connsiteY7" fmla="*/ 1611705 h 1630755"/>
              <a:gd name="connsiteX8" fmla="*/ 2714625 w 7829550"/>
              <a:gd name="connsiteY8" fmla="*/ 1573605 h 1630755"/>
              <a:gd name="connsiteX9" fmla="*/ 2828925 w 7829550"/>
              <a:gd name="connsiteY9" fmla="*/ 1564080 h 1630755"/>
              <a:gd name="connsiteX10" fmla="*/ 3000375 w 7829550"/>
              <a:gd name="connsiteY10" fmla="*/ 1602180 h 1630755"/>
              <a:gd name="connsiteX11" fmla="*/ 3276600 w 7829550"/>
              <a:gd name="connsiteY11" fmla="*/ 1573605 h 1630755"/>
              <a:gd name="connsiteX12" fmla="*/ 3448050 w 7829550"/>
              <a:gd name="connsiteY12" fmla="*/ 1602180 h 1630755"/>
              <a:gd name="connsiteX13" fmla="*/ 3562350 w 7829550"/>
              <a:gd name="connsiteY13" fmla="*/ 1554555 h 1630755"/>
              <a:gd name="connsiteX14" fmla="*/ 3638550 w 7829550"/>
              <a:gd name="connsiteY14" fmla="*/ 1583130 h 1630755"/>
              <a:gd name="connsiteX15" fmla="*/ 3714750 w 7829550"/>
              <a:gd name="connsiteY15" fmla="*/ 1487880 h 1630755"/>
              <a:gd name="connsiteX16" fmla="*/ 3819525 w 7829550"/>
              <a:gd name="connsiteY16" fmla="*/ 382980 h 1630755"/>
              <a:gd name="connsiteX17" fmla="*/ 3924300 w 7829550"/>
              <a:gd name="connsiteY17" fmla="*/ 1980 h 1630755"/>
              <a:gd name="connsiteX18" fmla="*/ 3952875 w 7829550"/>
              <a:gd name="connsiteY18" fmla="*/ 259155 h 1630755"/>
              <a:gd name="connsiteX19" fmla="*/ 4010025 w 7829550"/>
              <a:gd name="connsiteY19" fmla="*/ 802080 h 1630755"/>
              <a:gd name="connsiteX20" fmla="*/ 4029075 w 7829550"/>
              <a:gd name="connsiteY20" fmla="*/ 944955 h 1630755"/>
              <a:gd name="connsiteX21" fmla="*/ 4095750 w 7829550"/>
              <a:gd name="connsiteY21" fmla="*/ 1202130 h 1630755"/>
              <a:gd name="connsiteX22" fmla="*/ 4191000 w 7829550"/>
              <a:gd name="connsiteY22" fmla="*/ 1297380 h 1630755"/>
              <a:gd name="connsiteX23" fmla="*/ 4305300 w 7829550"/>
              <a:gd name="connsiteY23" fmla="*/ 1306905 h 1630755"/>
              <a:gd name="connsiteX24" fmla="*/ 4467225 w 7829550"/>
              <a:gd name="connsiteY24" fmla="*/ 1525980 h 1630755"/>
              <a:gd name="connsiteX25" fmla="*/ 4581525 w 7829550"/>
              <a:gd name="connsiteY25" fmla="*/ 1535505 h 1630755"/>
              <a:gd name="connsiteX26" fmla="*/ 4733925 w 7829550"/>
              <a:gd name="connsiteY26" fmla="*/ 1545030 h 1630755"/>
              <a:gd name="connsiteX27" fmla="*/ 4886325 w 7829550"/>
              <a:gd name="connsiteY27" fmla="*/ 1602180 h 1630755"/>
              <a:gd name="connsiteX28" fmla="*/ 6219825 w 7829550"/>
              <a:gd name="connsiteY28" fmla="*/ 1611705 h 1630755"/>
              <a:gd name="connsiteX29" fmla="*/ 7115175 w 7829550"/>
              <a:gd name="connsiteY29" fmla="*/ 1602180 h 1630755"/>
              <a:gd name="connsiteX30" fmla="*/ 7296150 w 7829550"/>
              <a:gd name="connsiteY30" fmla="*/ 1583130 h 1630755"/>
              <a:gd name="connsiteX31" fmla="*/ 7610475 w 7829550"/>
              <a:gd name="connsiteY31" fmla="*/ 1621230 h 1630755"/>
              <a:gd name="connsiteX32" fmla="*/ 7829550 w 7829550"/>
              <a:gd name="connsiteY32" fmla="*/ 1630755 h 1630755"/>
              <a:gd name="connsiteX0" fmla="*/ 0 w 7610475"/>
              <a:gd name="connsiteY0" fmla="*/ 1602180 h 1621230"/>
              <a:gd name="connsiteX1" fmla="*/ 371475 w 7610475"/>
              <a:gd name="connsiteY1" fmla="*/ 1611705 h 1621230"/>
              <a:gd name="connsiteX2" fmla="*/ 600075 w 7610475"/>
              <a:gd name="connsiteY2" fmla="*/ 1592655 h 1621230"/>
              <a:gd name="connsiteX3" fmla="*/ 695325 w 7610475"/>
              <a:gd name="connsiteY3" fmla="*/ 1592655 h 1621230"/>
              <a:gd name="connsiteX4" fmla="*/ 857250 w 7610475"/>
              <a:gd name="connsiteY4" fmla="*/ 1602180 h 1621230"/>
              <a:gd name="connsiteX5" fmla="*/ 1162050 w 7610475"/>
              <a:gd name="connsiteY5" fmla="*/ 1602180 h 1621230"/>
              <a:gd name="connsiteX6" fmla="*/ 1466850 w 7610475"/>
              <a:gd name="connsiteY6" fmla="*/ 1602180 h 1621230"/>
              <a:gd name="connsiteX7" fmla="*/ 2152650 w 7610475"/>
              <a:gd name="connsiteY7" fmla="*/ 1611705 h 1621230"/>
              <a:gd name="connsiteX8" fmla="*/ 2714625 w 7610475"/>
              <a:gd name="connsiteY8" fmla="*/ 1573605 h 1621230"/>
              <a:gd name="connsiteX9" fmla="*/ 2828925 w 7610475"/>
              <a:gd name="connsiteY9" fmla="*/ 1564080 h 1621230"/>
              <a:gd name="connsiteX10" fmla="*/ 3000375 w 7610475"/>
              <a:gd name="connsiteY10" fmla="*/ 1602180 h 1621230"/>
              <a:gd name="connsiteX11" fmla="*/ 3276600 w 7610475"/>
              <a:gd name="connsiteY11" fmla="*/ 1573605 h 1621230"/>
              <a:gd name="connsiteX12" fmla="*/ 3448050 w 7610475"/>
              <a:gd name="connsiteY12" fmla="*/ 1602180 h 1621230"/>
              <a:gd name="connsiteX13" fmla="*/ 3562350 w 7610475"/>
              <a:gd name="connsiteY13" fmla="*/ 1554555 h 1621230"/>
              <a:gd name="connsiteX14" fmla="*/ 3638550 w 7610475"/>
              <a:gd name="connsiteY14" fmla="*/ 1583130 h 1621230"/>
              <a:gd name="connsiteX15" fmla="*/ 3714750 w 7610475"/>
              <a:gd name="connsiteY15" fmla="*/ 1487880 h 1621230"/>
              <a:gd name="connsiteX16" fmla="*/ 3819525 w 7610475"/>
              <a:gd name="connsiteY16" fmla="*/ 382980 h 1621230"/>
              <a:gd name="connsiteX17" fmla="*/ 3924300 w 7610475"/>
              <a:gd name="connsiteY17" fmla="*/ 1980 h 1621230"/>
              <a:gd name="connsiteX18" fmla="*/ 3952875 w 7610475"/>
              <a:gd name="connsiteY18" fmla="*/ 259155 h 1621230"/>
              <a:gd name="connsiteX19" fmla="*/ 4010025 w 7610475"/>
              <a:gd name="connsiteY19" fmla="*/ 802080 h 1621230"/>
              <a:gd name="connsiteX20" fmla="*/ 4029075 w 7610475"/>
              <a:gd name="connsiteY20" fmla="*/ 944955 h 1621230"/>
              <a:gd name="connsiteX21" fmla="*/ 4095750 w 7610475"/>
              <a:gd name="connsiteY21" fmla="*/ 1202130 h 1621230"/>
              <a:gd name="connsiteX22" fmla="*/ 4191000 w 7610475"/>
              <a:gd name="connsiteY22" fmla="*/ 1297380 h 1621230"/>
              <a:gd name="connsiteX23" fmla="*/ 4305300 w 7610475"/>
              <a:gd name="connsiteY23" fmla="*/ 1306905 h 1621230"/>
              <a:gd name="connsiteX24" fmla="*/ 4467225 w 7610475"/>
              <a:gd name="connsiteY24" fmla="*/ 1525980 h 1621230"/>
              <a:gd name="connsiteX25" fmla="*/ 4581525 w 7610475"/>
              <a:gd name="connsiteY25" fmla="*/ 1535505 h 1621230"/>
              <a:gd name="connsiteX26" fmla="*/ 4733925 w 7610475"/>
              <a:gd name="connsiteY26" fmla="*/ 1545030 h 1621230"/>
              <a:gd name="connsiteX27" fmla="*/ 4886325 w 7610475"/>
              <a:gd name="connsiteY27" fmla="*/ 1602180 h 1621230"/>
              <a:gd name="connsiteX28" fmla="*/ 6219825 w 7610475"/>
              <a:gd name="connsiteY28" fmla="*/ 1611705 h 1621230"/>
              <a:gd name="connsiteX29" fmla="*/ 7115175 w 7610475"/>
              <a:gd name="connsiteY29" fmla="*/ 1602180 h 1621230"/>
              <a:gd name="connsiteX30" fmla="*/ 7296150 w 7610475"/>
              <a:gd name="connsiteY30" fmla="*/ 1583130 h 1621230"/>
              <a:gd name="connsiteX31" fmla="*/ 7610475 w 7610475"/>
              <a:gd name="connsiteY31" fmla="*/ 1621230 h 1621230"/>
              <a:gd name="connsiteX0" fmla="*/ 0 w 7296150"/>
              <a:gd name="connsiteY0" fmla="*/ 1602180 h 1612767"/>
              <a:gd name="connsiteX1" fmla="*/ 371475 w 7296150"/>
              <a:gd name="connsiteY1" fmla="*/ 1611705 h 1612767"/>
              <a:gd name="connsiteX2" fmla="*/ 600075 w 7296150"/>
              <a:gd name="connsiteY2" fmla="*/ 1592655 h 1612767"/>
              <a:gd name="connsiteX3" fmla="*/ 695325 w 7296150"/>
              <a:gd name="connsiteY3" fmla="*/ 1592655 h 1612767"/>
              <a:gd name="connsiteX4" fmla="*/ 857250 w 7296150"/>
              <a:gd name="connsiteY4" fmla="*/ 1602180 h 1612767"/>
              <a:gd name="connsiteX5" fmla="*/ 1162050 w 7296150"/>
              <a:gd name="connsiteY5" fmla="*/ 1602180 h 1612767"/>
              <a:gd name="connsiteX6" fmla="*/ 1466850 w 7296150"/>
              <a:gd name="connsiteY6" fmla="*/ 1602180 h 1612767"/>
              <a:gd name="connsiteX7" fmla="*/ 2152650 w 7296150"/>
              <a:gd name="connsiteY7" fmla="*/ 1611705 h 1612767"/>
              <a:gd name="connsiteX8" fmla="*/ 2714625 w 7296150"/>
              <a:gd name="connsiteY8" fmla="*/ 1573605 h 1612767"/>
              <a:gd name="connsiteX9" fmla="*/ 2828925 w 7296150"/>
              <a:gd name="connsiteY9" fmla="*/ 1564080 h 1612767"/>
              <a:gd name="connsiteX10" fmla="*/ 3000375 w 7296150"/>
              <a:gd name="connsiteY10" fmla="*/ 1602180 h 1612767"/>
              <a:gd name="connsiteX11" fmla="*/ 3276600 w 7296150"/>
              <a:gd name="connsiteY11" fmla="*/ 1573605 h 1612767"/>
              <a:gd name="connsiteX12" fmla="*/ 3448050 w 7296150"/>
              <a:gd name="connsiteY12" fmla="*/ 1602180 h 1612767"/>
              <a:gd name="connsiteX13" fmla="*/ 3562350 w 7296150"/>
              <a:gd name="connsiteY13" fmla="*/ 1554555 h 1612767"/>
              <a:gd name="connsiteX14" fmla="*/ 3638550 w 7296150"/>
              <a:gd name="connsiteY14" fmla="*/ 1583130 h 1612767"/>
              <a:gd name="connsiteX15" fmla="*/ 3714750 w 7296150"/>
              <a:gd name="connsiteY15" fmla="*/ 1487880 h 1612767"/>
              <a:gd name="connsiteX16" fmla="*/ 3819525 w 7296150"/>
              <a:gd name="connsiteY16" fmla="*/ 382980 h 1612767"/>
              <a:gd name="connsiteX17" fmla="*/ 3924300 w 7296150"/>
              <a:gd name="connsiteY17" fmla="*/ 1980 h 1612767"/>
              <a:gd name="connsiteX18" fmla="*/ 3952875 w 7296150"/>
              <a:gd name="connsiteY18" fmla="*/ 259155 h 1612767"/>
              <a:gd name="connsiteX19" fmla="*/ 4010025 w 7296150"/>
              <a:gd name="connsiteY19" fmla="*/ 802080 h 1612767"/>
              <a:gd name="connsiteX20" fmla="*/ 4029075 w 7296150"/>
              <a:gd name="connsiteY20" fmla="*/ 944955 h 1612767"/>
              <a:gd name="connsiteX21" fmla="*/ 4095750 w 7296150"/>
              <a:gd name="connsiteY21" fmla="*/ 1202130 h 1612767"/>
              <a:gd name="connsiteX22" fmla="*/ 4191000 w 7296150"/>
              <a:gd name="connsiteY22" fmla="*/ 1297380 h 1612767"/>
              <a:gd name="connsiteX23" fmla="*/ 4305300 w 7296150"/>
              <a:gd name="connsiteY23" fmla="*/ 1306905 h 1612767"/>
              <a:gd name="connsiteX24" fmla="*/ 4467225 w 7296150"/>
              <a:gd name="connsiteY24" fmla="*/ 1525980 h 1612767"/>
              <a:gd name="connsiteX25" fmla="*/ 4581525 w 7296150"/>
              <a:gd name="connsiteY25" fmla="*/ 1535505 h 1612767"/>
              <a:gd name="connsiteX26" fmla="*/ 4733925 w 7296150"/>
              <a:gd name="connsiteY26" fmla="*/ 1545030 h 1612767"/>
              <a:gd name="connsiteX27" fmla="*/ 4886325 w 7296150"/>
              <a:gd name="connsiteY27" fmla="*/ 1602180 h 1612767"/>
              <a:gd name="connsiteX28" fmla="*/ 6219825 w 7296150"/>
              <a:gd name="connsiteY28" fmla="*/ 1611705 h 1612767"/>
              <a:gd name="connsiteX29" fmla="*/ 7115175 w 7296150"/>
              <a:gd name="connsiteY29" fmla="*/ 1602180 h 1612767"/>
              <a:gd name="connsiteX30" fmla="*/ 7296150 w 7296150"/>
              <a:gd name="connsiteY30" fmla="*/ 1583130 h 1612767"/>
              <a:gd name="connsiteX0" fmla="*/ 0 w 7115175"/>
              <a:gd name="connsiteY0" fmla="*/ 1602180 h 1612767"/>
              <a:gd name="connsiteX1" fmla="*/ 371475 w 7115175"/>
              <a:gd name="connsiteY1" fmla="*/ 1611705 h 1612767"/>
              <a:gd name="connsiteX2" fmla="*/ 600075 w 7115175"/>
              <a:gd name="connsiteY2" fmla="*/ 1592655 h 1612767"/>
              <a:gd name="connsiteX3" fmla="*/ 695325 w 7115175"/>
              <a:gd name="connsiteY3" fmla="*/ 1592655 h 1612767"/>
              <a:gd name="connsiteX4" fmla="*/ 857250 w 7115175"/>
              <a:gd name="connsiteY4" fmla="*/ 1602180 h 1612767"/>
              <a:gd name="connsiteX5" fmla="*/ 1162050 w 7115175"/>
              <a:gd name="connsiteY5" fmla="*/ 1602180 h 1612767"/>
              <a:gd name="connsiteX6" fmla="*/ 1466850 w 7115175"/>
              <a:gd name="connsiteY6" fmla="*/ 1602180 h 1612767"/>
              <a:gd name="connsiteX7" fmla="*/ 2152650 w 7115175"/>
              <a:gd name="connsiteY7" fmla="*/ 1611705 h 1612767"/>
              <a:gd name="connsiteX8" fmla="*/ 2714625 w 7115175"/>
              <a:gd name="connsiteY8" fmla="*/ 1573605 h 1612767"/>
              <a:gd name="connsiteX9" fmla="*/ 2828925 w 7115175"/>
              <a:gd name="connsiteY9" fmla="*/ 1564080 h 1612767"/>
              <a:gd name="connsiteX10" fmla="*/ 3000375 w 7115175"/>
              <a:gd name="connsiteY10" fmla="*/ 1602180 h 1612767"/>
              <a:gd name="connsiteX11" fmla="*/ 3276600 w 7115175"/>
              <a:gd name="connsiteY11" fmla="*/ 1573605 h 1612767"/>
              <a:gd name="connsiteX12" fmla="*/ 3448050 w 7115175"/>
              <a:gd name="connsiteY12" fmla="*/ 1602180 h 1612767"/>
              <a:gd name="connsiteX13" fmla="*/ 3562350 w 7115175"/>
              <a:gd name="connsiteY13" fmla="*/ 1554555 h 1612767"/>
              <a:gd name="connsiteX14" fmla="*/ 3638550 w 7115175"/>
              <a:gd name="connsiteY14" fmla="*/ 1583130 h 1612767"/>
              <a:gd name="connsiteX15" fmla="*/ 3714750 w 7115175"/>
              <a:gd name="connsiteY15" fmla="*/ 1487880 h 1612767"/>
              <a:gd name="connsiteX16" fmla="*/ 3819525 w 7115175"/>
              <a:gd name="connsiteY16" fmla="*/ 382980 h 1612767"/>
              <a:gd name="connsiteX17" fmla="*/ 3924300 w 7115175"/>
              <a:gd name="connsiteY17" fmla="*/ 1980 h 1612767"/>
              <a:gd name="connsiteX18" fmla="*/ 3952875 w 7115175"/>
              <a:gd name="connsiteY18" fmla="*/ 259155 h 1612767"/>
              <a:gd name="connsiteX19" fmla="*/ 4010025 w 7115175"/>
              <a:gd name="connsiteY19" fmla="*/ 802080 h 1612767"/>
              <a:gd name="connsiteX20" fmla="*/ 4029075 w 7115175"/>
              <a:gd name="connsiteY20" fmla="*/ 944955 h 1612767"/>
              <a:gd name="connsiteX21" fmla="*/ 4095750 w 7115175"/>
              <a:gd name="connsiteY21" fmla="*/ 1202130 h 1612767"/>
              <a:gd name="connsiteX22" fmla="*/ 4191000 w 7115175"/>
              <a:gd name="connsiteY22" fmla="*/ 1297380 h 1612767"/>
              <a:gd name="connsiteX23" fmla="*/ 4305300 w 7115175"/>
              <a:gd name="connsiteY23" fmla="*/ 1306905 h 1612767"/>
              <a:gd name="connsiteX24" fmla="*/ 4467225 w 7115175"/>
              <a:gd name="connsiteY24" fmla="*/ 1525980 h 1612767"/>
              <a:gd name="connsiteX25" fmla="*/ 4581525 w 7115175"/>
              <a:gd name="connsiteY25" fmla="*/ 1535505 h 1612767"/>
              <a:gd name="connsiteX26" fmla="*/ 4733925 w 7115175"/>
              <a:gd name="connsiteY26" fmla="*/ 1545030 h 1612767"/>
              <a:gd name="connsiteX27" fmla="*/ 4886325 w 7115175"/>
              <a:gd name="connsiteY27" fmla="*/ 1602180 h 1612767"/>
              <a:gd name="connsiteX28" fmla="*/ 6219825 w 7115175"/>
              <a:gd name="connsiteY28" fmla="*/ 1611705 h 1612767"/>
              <a:gd name="connsiteX29" fmla="*/ 7115175 w 7115175"/>
              <a:gd name="connsiteY29" fmla="*/ 1602180 h 1612767"/>
              <a:gd name="connsiteX0" fmla="*/ 0 w 6219825"/>
              <a:gd name="connsiteY0" fmla="*/ 1602180 h 1612767"/>
              <a:gd name="connsiteX1" fmla="*/ 371475 w 6219825"/>
              <a:gd name="connsiteY1" fmla="*/ 1611705 h 1612767"/>
              <a:gd name="connsiteX2" fmla="*/ 600075 w 6219825"/>
              <a:gd name="connsiteY2" fmla="*/ 1592655 h 1612767"/>
              <a:gd name="connsiteX3" fmla="*/ 695325 w 6219825"/>
              <a:gd name="connsiteY3" fmla="*/ 1592655 h 1612767"/>
              <a:gd name="connsiteX4" fmla="*/ 857250 w 6219825"/>
              <a:gd name="connsiteY4" fmla="*/ 1602180 h 1612767"/>
              <a:gd name="connsiteX5" fmla="*/ 1162050 w 6219825"/>
              <a:gd name="connsiteY5" fmla="*/ 1602180 h 1612767"/>
              <a:gd name="connsiteX6" fmla="*/ 1466850 w 6219825"/>
              <a:gd name="connsiteY6" fmla="*/ 1602180 h 1612767"/>
              <a:gd name="connsiteX7" fmla="*/ 2152650 w 6219825"/>
              <a:gd name="connsiteY7" fmla="*/ 1611705 h 1612767"/>
              <a:gd name="connsiteX8" fmla="*/ 2714625 w 6219825"/>
              <a:gd name="connsiteY8" fmla="*/ 1573605 h 1612767"/>
              <a:gd name="connsiteX9" fmla="*/ 2828925 w 6219825"/>
              <a:gd name="connsiteY9" fmla="*/ 1564080 h 1612767"/>
              <a:gd name="connsiteX10" fmla="*/ 3000375 w 6219825"/>
              <a:gd name="connsiteY10" fmla="*/ 1602180 h 1612767"/>
              <a:gd name="connsiteX11" fmla="*/ 3276600 w 6219825"/>
              <a:gd name="connsiteY11" fmla="*/ 1573605 h 1612767"/>
              <a:gd name="connsiteX12" fmla="*/ 3448050 w 6219825"/>
              <a:gd name="connsiteY12" fmla="*/ 1602180 h 1612767"/>
              <a:gd name="connsiteX13" fmla="*/ 3562350 w 6219825"/>
              <a:gd name="connsiteY13" fmla="*/ 1554555 h 1612767"/>
              <a:gd name="connsiteX14" fmla="*/ 3638550 w 6219825"/>
              <a:gd name="connsiteY14" fmla="*/ 1583130 h 1612767"/>
              <a:gd name="connsiteX15" fmla="*/ 3714750 w 6219825"/>
              <a:gd name="connsiteY15" fmla="*/ 1487880 h 1612767"/>
              <a:gd name="connsiteX16" fmla="*/ 3819525 w 6219825"/>
              <a:gd name="connsiteY16" fmla="*/ 382980 h 1612767"/>
              <a:gd name="connsiteX17" fmla="*/ 3924300 w 6219825"/>
              <a:gd name="connsiteY17" fmla="*/ 1980 h 1612767"/>
              <a:gd name="connsiteX18" fmla="*/ 3952875 w 6219825"/>
              <a:gd name="connsiteY18" fmla="*/ 259155 h 1612767"/>
              <a:gd name="connsiteX19" fmla="*/ 4010025 w 6219825"/>
              <a:gd name="connsiteY19" fmla="*/ 802080 h 1612767"/>
              <a:gd name="connsiteX20" fmla="*/ 4029075 w 6219825"/>
              <a:gd name="connsiteY20" fmla="*/ 944955 h 1612767"/>
              <a:gd name="connsiteX21" fmla="*/ 4095750 w 6219825"/>
              <a:gd name="connsiteY21" fmla="*/ 1202130 h 1612767"/>
              <a:gd name="connsiteX22" fmla="*/ 4191000 w 6219825"/>
              <a:gd name="connsiteY22" fmla="*/ 1297380 h 1612767"/>
              <a:gd name="connsiteX23" fmla="*/ 4305300 w 6219825"/>
              <a:gd name="connsiteY23" fmla="*/ 1306905 h 1612767"/>
              <a:gd name="connsiteX24" fmla="*/ 4467225 w 6219825"/>
              <a:gd name="connsiteY24" fmla="*/ 1525980 h 1612767"/>
              <a:gd name="connsiteX25" fmla="*/ 4581525 w 6219825"/>
              <a:gd name="connsiteY25" fmla="*/ 1535505 h 1612767"/>
              <a:gd name="connsiteX26" fmla="*/ 4733925 w 6219825"/>
              <a:gd name="connsiteY26" fmla="*/ 1545030 h 1612767"/>
              <a:gd name="connsiteX27" fmla="*/ 4886325 w 6219825"/>
              <a:gd name="connsiteY27" fmla="*/ 1602180 h 1612767"/>
              <a:gd name="connsiteX28" fmla="*/ 6219825 w 6219825"/>
              <a:gd name="connsiteY28" fmla="*/ 1611705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000375 w 4886325"/>
              <a:gd name="connsiteY10" fmla="*/ 1602180 h 1612767"/>
              <a:gd name="connsiteX11" fmla="*/ 3276600 w 4886325"/>
              <a:gd name="connsiteY11" fmla="*/ 1573605 h 1612767"/>
              <a:gd name="connsiteX12" fmla="*/ 3448050 w 4886325"/>
              <a:gd name="connsiteY12" fmla="*/ 1602180 h 1612767"/>
              <a:gd name="connsiteX13" fmla="*/ 3562350 w 4886325"/>
              <a:gd name="connsiteY13" fmla="*/ 1554555 h 1612767"/>
              <a:gd name="connsiteX14" fmla="*/ 3638550 w 4886325"/>
              <a:gd name="connsiteY14" fmla="*/ 1583130 h 1612767"/>
              <a:gd name="connsiteX15" fmla="*/ 3714750 w 4886325"/>
              <a:gd name="connsiteY15" fmla="*/ 1487880 h 1612767"/>
              <a:gd name="connsiteX16" fmla="*/ 3819525 w 4886325"/>
              <a:gd name="connsiteY16" fmla="*/ 382980 h 1612767"/>
              <a:gd name="connsiteX17" fmla="*/ 3924300 w 4886325"/>
              <a:gd name="connsiteY17" fmla="*/ 1980 h 1612767"/>
              <a:gd name="connsiteX18" fmla="*/ 3952875 w 4886325"/>
              <a:gd name="connsiteY18" fmla="*/ 259155 h 1612767"/>
              <a:gd name="connsiteX19" fmla="*/ 4010025 w 4886325"/>
              <a:gd name="connsiteY19" fmla="*/ 802080 h 1612767"/>
              <a:gd name="connsiteX20" fmla="*/ 4029075 w 4886325"/>
              <a:gd name="connsiteY20" fmla="*/ 944955 h 1612767"/>
              <a:gd name="connsiteX21" fmla="*/ 4095750 w 4886325"/>
              <a:gd name="connsiteY21" fmla="*/ 1202130 h 1612767"/>
              <a:gd name="connsiteX22" fmla="*/ 4191000 w 4886325"/>
              <a:gd name="connsiteY22" fmla="*/ 1297380 h 1612767"/>
              <a:gd name="connsiteX23" fmla="*/ 4305300 w 4886325"/>
              <a:gd name="connsiteY23" fmla="*/ 1306905 h 1612767"/>
              <a:gd name="connsiteX24" fmla="*/ 4467225 w 4886325"/>
              <a:gd name="connsiteY24" fmla="*/ 1525980 h 1612767"/>
              <a:gd name="connsiteX25" fmla="*/ 4581525 w 4886325"/>
              <a:gd name="connsiteY25" fmla="*/ 1535505 h 1612767"/>
              <a:gd name="connsiteX26" fmla="*/ 4733925 w 4886325"/>
              <a:gd name="connsiteY26" fmla="*/ 1545030 h 1612767"/>
              <a:gd name="connsiteX27" fmla="*/ 4886325 w 4886325"/>
              <a:gd name="connsiteY27"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000375 w 4886325"/>
              <a:gd name="connsiteY10" fmla="*/ 1602180 h 1612767"/>
              <a:gd name="connsiteX11" fmla="*/ 3448050 w 4886325"/>
              <a:gd name="connsiteY11" fmla="*/ 1602180 h 1612767"/>
              <a:gd name="connsiteX12" fmla="*/ 3562350 w 4886325"/>
              <a:gd name="connsiteY12" fmla="*/ 1554555 h 1612767"/>
              <a:gd name="connsiteX13" fmla="*/ 3638550 w 4886325"/>
              <a:gd name="connsiteY13" fmla="*/ 1583130 h 1612767"/>
              <a:gd name="connsiteX14" fmla="*/ 3714750 w 4886325"/>
              <a:gd name="connsiteY14" fmla="*/ 1487880 h 1612767"/>
              <a:gd name="connsiteX15" fmla="*/ 3819525 w 4886325"/>
              <a:gd name="connsiteY15" fmla="*/ 382980 h 1612767"/>
              <a:gd name="connsiteX16" fmla="*/ 3924300 w 4886325"/>
              <a:gd name="connsiteY16" fmla="*/ 1980 h 1612767"/>
              <a:gd name="connsiteX17" fmla="*/ 3952875 w 4886325"/>
              <a:gd name="connsiteY17" fmla="*/ 259155 h 1612767"/>
              <a:gd name="connsiteX18" fmla="*/ 4010025 w 4886325"/>
              <a:gd name="connsiteY18" fmla="*/ 802080 h 1612767"/>
              <a:gd name="connsiteX19" fmla="*/ 4029075 w 4886325"/>
              <a:gd name="connsiteY19" fmla="*/ 944955 h 1612767"/>
              <a:gd name="connsiteX20" fmla="*/ 4095750 w 4886325"/>
              <a:gd name="connsiteY20" fmla="*/ 1202130 h 1612767"/>
              <a:gd name="connsiteX21" fmla="*/ 4191000 w 4886325"/>
              <a:gd name="connsiteY21" fmla="*/ 1297380 h 1612767"/>
              <a:gd name="connsiteX22" fmla="*/ 4305300 w 4886325"/>
              <a:gd name="connsiteY22" fmla="*/ 1306905 h 1612767"/>
              <a:gd name="connsiteX23" fmla="*/ 4467225 w 4886325"/>
              <a:gd name="connsiteY23" fmla="*/ 1525980 h 1612767"/>
              <a:gd name="connsiteX24" fmla="*/ 4581525 w 4886325"/>
              <a:gd name="connsiteY24" fmla="*/ 1535505 h 1612767"/>
              <a:gd name="connsiteX25" fmla="*/ 4733925 w 4886325"/>
              <a:gd name="connsiteY25" fmla="*/ 1545030 h 1612767"/>
              <a:gd name="connsiteX26" fmla="*/ 4886325 w 4886325"/>
              <a:gd name="connsiteY26"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448050 w 4886325"/>
              <a:gd name="connsiteY10" fmla="*/ 1602180 h 1612767"/>
              <a:gd name="connsiteX11" fmla="*/ 3562350 w 4886325"/>
              <a:gd name="connsiteY11" fmla="*/ 1554555 h 1612767"/>
              <a:gd name="connsiteX12" fmla="*/ 3638550 w 4886325"/>
              <a:gd name="connsiteY12" fmla="*/ 1583130 h 1612767"/>
              <a:gd name="connsiteX13" fmla="*/ 3714750 w 4886325"/>
              <a:gd name="connsiteY13" fmla="*/ 1487880 h 1612767"/>
              <a:gd name="connsiteX14" fmla="*/ 3819525 w 4886325"/>
              <a:gd name="connsiteY14" fmla="*/ 382980 h 1612767"/>
              <a:gd name="connsiteX15" fmla="*/ 3924300 w 4886325"/>
              <a:gd name="connsiteY15" fmla="*/ 1980 h 1612767"/>
              <a:gd name="connsiteX16" fmla="*/ 3952875 w 4886325"/>
              <a:gd name="connsiteY16" fmla="*/ 259155 h 1612767"/>
              <a:gd name="connsiteX17" fmla="*/ 4010025 w 4886325"/>
              <a:gd name="connsiteY17" fmla="*/ 802080 h 1612767"/>
              <a:gd name="connsiteX18" fmla="*/ 4029075 w 4886325"/>
              <a:gd name="connsiteY18" fmla="*/ 944955 h 1612767"/>
              <a:gd name="connsiteX19" fmla="*/ 4095750 w 4886325"/>
              <a:gd name="connsiteY19" fmla="*/ 1202130 h 1612767"/>
              <a:gd name="connsiteX20" fmla="*/ 4191000 w 4886325"/>
              <a:gd name="connsiteY20" fmla="*/ 1297380 h 1612767"/>
              <a:gd name="connsiteX21" fmla="*/ 4305300 w 4886325"/>
              <a:gd name="connsiteY21" fmla="*/ 1306905 h 1612767"/>
              <a:gd name="connsiteX22" fmla="*/ 4467225 w 4886325"/>
              <a:gd name="connsiteY22" fmla="*/ 1525980 h 1612767"/>
              <a:gd name="connsiteX23" fmla="*/ 4581525 w 4886325"/>
              <a:gd name="connsiteY23" fmla="*/ 1535505 h 1612767"/>
              <a:gd name="connsiteX24" fmla="*/ 4733925 w 4886325"/>
              <a:gd name="connsiteY24" fmla="*/ 1545030 h 1612767"/>
              <a:gd name="connsiteX25" fmla="*/ 4886325 w 4886325"/>
              <a:gd name="connsiteY25"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3448050 w 4886325"/>
              <a:gd name="connsiteY9" fmla="*/ 1602180 h 1612767"/>
              <a:gd name="connsiteX10" fmla="*/ 3562350 w 4886325"/>
              <a:gd name="connsiteY10" fmla="*/ 1554555 h 1612767"/>
              <a:gd name="connsiteX11" fmla="*/ 3638550 w 4886325"/>
              <a:gd name="connsiteY11" fmla="*/ 1583130 h 1612767"/>
              <a:gd name="connsiteX12" fmla="*/ 3714750 w 4886325"/>
              <a:gd name="connsiteY12" fmla="*/ 1487880 h 1612767"/>
              <a:gd name="connsiteX13" fmla="*/ 3819525 w 4886325"/>
              <a:gd name="connsiteY13" fmla="*/ 382980 h 1612767"/>
              <a:gd name="connsiteX14" fmla="*/ 3924300 w 4886325"/>
              <a:gd name="connsiteY14" fmla="*/ 1980 h 1612767"/>
              <a:gd name="connsiteX15" fmla="*/ 3952875 w 4886325"/>
              <a:gd name="connsiteY15" fmla="*/ 259155 h 1612767"/>
              <a:gd name="connsiteX16" fmla="*/ 4010025 w 4886325"/>
              <a:gd name="connsiteY16" fmla="*/ 802080 h 1612767"/>
              <a:gd name="connsiteX17" fmla="*/ 4029075 w 4886325"/>
              <a:gd name="connsiteY17" fmla="*/ 944955 h 1612767"/>
              <a:gd name="connsiteX18" fmla="*/ 4095750 w 4886325"/>
              <a:gd name="connsiteY18" fmla="*/ 1202130 h 1612767"/>
              <a:gd name="connsiteX19" fmla="*/ 4191000 w 4886325"/>
              <a:gd name="connsiteY19" fmla="*/ 1297380 h 1612767"/>
              <a:gd name="connsiteX20" fmla="*/ 4305300 w 4886325"/>
              <a:gd name="connsiteY20" fmla="*/ 1306905 h 1612767"/>
              <a:gd name="connsiteX21" fmla="*/ 4467225 w 4886325"/>
              <a:gd name="connsiteY21" fmla="*/ 1525980 h 1612767"/>
              <a:gd name="connsiteX22" fmla="*/ 4581525 w 4886325"/>
              <a:gd name="connsiteY22" fmla="*/ 1535505 h 1612767"/>
              <a:gd name="connsiteX23" fmla="*/ 4733925 w 4886325"/>
              <a:gd name="connsiteY23" fmla="*/ 1545030 h 1612767"/>
              <a:gd name="connsiteX24" fmla="*/ 4886325 w 4886325"/>
              <a:gd name="connsiteY24" fmla="*/ 1602180 h 1612767"/>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1466850 w 4886325"/>
              <a:gd name="connsiteY6" fmla="*/ 1602180 h 1611980"/>
              <a:gd name="connsiteX7" fmla="*/ 2152650 w 4886325"/>
              <a:gd name="connsiteY7" fmla="*/ 1611705 h 1611980"/>
              <a:gd name="connsiteX8" fmla="*/ 3448050 w 4886325"/>
              <a:gd name="connsiteY8" fmla="*/ 1602180 h 1611980"/>
              <a:gd name="connsiteX9" fmla="*/ 3562350 w 4886325"/>
              <a:gd name="connsiteY9" fmla="*/ 1554555 h 1611980"/>
              <a:gd name="connsiteX10" fmla="*/ 3638550 w 4886325"/>
              <a:gd name="connsiteY10" fmla="*/ 1583130 h 1611980"/>
              <a:gd name="connsiteX11" fmla="*/ 3714750 w 4886325"/>
              <a:gd name="connsiteY11" fmla="*/ 1487880 h 1611980"/>
              <a:gd name="connsiteX12" fmla="*/ 3819525 w 4886325"/>
              <a:gd name="connsiteY12" fmla="*/ 382980 h 1611980"/>
              <a:gd name="connsiteX13" fmla="*/ 3924300 w 4886325"/>
              <a:gd name="connsiteY13" fmla="*/ 1980 h 1611980"/>
              <a:gd name="connsiteX14" fmla="*/ 3952875 w 4886325"/>
              <a:gd name="connsiteY14" fmla="*/ 259155 h 1611980"/>
              <a:gd name="connsiteX15" fmla="*/ 4010025 w 4886325"/>
              <a:gd name="connsiteY15" fmla="*/ 802080 h 1611980"/>
              <a:gd name="connsiteX16" fmla="*/ 4029075 w 4886325"/>
              <a:gd name="connsiteY16" fmla="*/ 944955 h 1611980"/>
              <a:gd name="connsiteX17" fmla="*/ 4095750 w 4886325"/>
              <a:gd name="connsiteY17" fmla="*/ 1202130 h 1611980"/>
              <a:gd name="connsiteX18" fmla="*/ 4191000 w 4886325"/>
              <a:gd name="connsiteY18" fmla="*/ 1297380 h 1611980"/>
              <a:gd name="connsiteX19" fmla="*/ 4305300 w 4886325"/>
              <a:gd name="connsiteY19" fmla="*/ 1306905 h 1611980"/>
              <a:gd name="connsiteX20" fmla="*/ 4467225 w 4886325"/>
              <a:gd name="connsiteY20" fmla="*/ 1525980 h 1611980"/>
              <a:gd name="connsiteX21" fmla="*/ 4581525 w 4886325"/>
              <a:gd name="connsiteY21" fmla="*/ 1535505 h 1611980"/>
              <a:gd name="connsiteX22" fmla="*/ 4733925 w 4886325"/>
              <a:gd name="connsiteY22" fmla="*/ 1545030 h 1611980"/>
              <a:gd name="connsiteX23" fmla="*/ 4886325 w 4886325"/>
              <a:gd name="connsiteY23"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1466850 w 4886325"/>
              <a:gd name="connsiteY6" fmla="*/ 1602180 h 1611980"/>
              <a:gd name="connsiteX7" fmla="*/ 3448050 w 4886325"/>
              <a:gd name="connsiteY7" fmla="*/ 1602180 h 1611980"/>
              <a:gd name="connsiteX8" fmla="*/ 3562350 w 4886325"/>
              <a:gd name="connsiteY8" fmla="*/ 1554555 h 1611980"/>
              <a:gd name="connsiteX9" fmla="*/ 3638550 w 4886325"/>
              <a:gd name="connsiteY9" fmla="*/ 1583130 h 1611980"/>
              <a:gd name="connsiteX10" fmla="*/ 3714750 w 4886325"/>
              <a:gd name="connsiteY10" fmla="*/ 1487880 h 1611980"/>
              <a:gd name="connsiteX11" fmla="*/ 3819525 w 4886325"/>
              <a:gd name="connsiteY11" fmla="*/ 382980 h 1611980"/>
              <a:gd name="connsiteX12" fmla="*/ 3924300 w 4886325"/>
              <a:gd name="connsiteY12" fmla="*/ 1980 h 1611980"/>
              <a:gd name="connsiteX13" fmla="*/ 3952875 w 4886325"/>
              <a:gd name="connsiteY13" fmla="*/ 259155 h 1611980"/>
              <a:gd name="connsiteX14" fmla="*/ 4010025 w 4886325"/>
              <a:gd name="connsiteY14" fmla="*/ 802080 h 1611980"/>
              <a:gd name="connsiteX15" fmla="*/ 4029075 w 4886325"/>
              <a:gd name="connsiteY15" fmla="*/ 944955 h 1611980"/>
              <a:gd name="connsiteX16" fmla="*/ 4095750 w 4886325"/>
              <a:gd name="connsiteY16" fmla="*/ 1202130 h 1611980"/>
              <a:gd name="connsiteX17" fmla="*/ 4191000 w 4886325"/>
              <a:gd name="connsiteY17" fmla="*/ 1297380 h 1611980"/>
              <a:gd name="connsiteX18" fmla="*/ 4305300 w 4886325"/>
              <a:gd name="connsiteY18" fmla="*/ 1306905 h 1611980"/>
              <a:gd name="connsiteX19" fmla="*/ 4467225 w 4886325"/>
              <a:gd name="connsiteY19" fmla="*/ 1525980 h 1611980"/>
              <a:gd name="connsiteX20" fmla="*/ 4581525 w 4886325"/>
              <a:gd name="connsiteY20" fmla="*/ 1535505 h 1611980"/>
              <a:gd name="connsiteX21" fmla="*/ 4733925 w 4886325"/>
              <a:gd name="connsiteY21" fmla="*/ 1545030 h 1611980"/>
              <a:gd name="connsiteX22" fmla="*/ 4886325 w 4886325"/>
              <a:gd name="connsiteY22"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3448050 w 4886325"/>
              <a:gd name="connsiteY6" fmla="*/ 1602180 h 1611980"/>
              <a:gd name="connsiteX7" fmla="*/ 3562350 w 4886325"/>
              <a:gd name="connsiteY7" fmla="*/ 1554555 h 1611980"/>
              <a:gd name="connsiteX8" fmla="*/ 3638550 w 4886325"/>
              <a:gd name="connsiteY8" fmla="*/ 1583130 h 1611980"/>
              <a:gd name="connsiteX9" fmla="*/ 3714750 w 4886325"/>
              <a:gd name="connsiteY9" fmla="*/ 1487880 h 1611980"/>
              <a:gd name="connsiteX10" fmla="*/ 3819525 w 4886325"/>
              <a:gd name="connsiteY10" fmla="*/ 382980 h 1611980"/>
              <a:gd name="connsiteX11" fmla="*/ 3924300 w 4886325"/>
              <a:gd name="connsiteY11" fmla="*/ 1980 h 1611980"/>
              <a:gd name="connsiteX12" fmla="*/ 3952875 w 4886325"/>
              <a:gd name="connsiteY12" fmla="*/ 259155 h 1611980"/>
              <a:gd name="connsiteX13" fmla="*/ 4010025 w 4886325"/>
              <a:gd name="connsiteY13" fmla="*/ 802080 h 1611980"/>
              <a:gd name="connsiteX14" fmla="*/ 4029075 w 4886325"/>
              <a:gd name="connsiteY14" fmla="*/ 944955 h 1611980"/>
              <a:gd name="connsiteX15" fmla="*/ 4095750 w 4886325"/>
              <a:gd name="connsiteY15" fmla="*/ 1202130 h 1611980"/>
              <a:gd name="connsiteX16" fmla="*/ 4191000 w 4886325"/>
              <a:gd name="connsiteY16" fmla="*/ 1297380 h 1611980"/>
              <a:gd name="connsiteX17" fmla="*/ 4305300 w 4886325"/>
              <a:gd name="connsiteY17" fmla="*/ 1306905 h 1611980"/>
              <a:gd name="connsiteX18" fmla="*/ 4467225 w 4886325"/>
              <a:gd name="connsiteY18" fmla="*/ 1525980 h 1611980"/>
              <a:gd name="connsiteX19" fmla="*/ 4581525 w 4886325"/>
              <a:gd name="connsiteY19" fmla="*/ 1535505 h 1611980"/>
              <a:gd name="connsiteX20" fmla="*/ 4733925 w 4886325"/>
              <a:gd name="connsiteY20" fmla="*/ 1545030 h 1611980"/>
              <a:gd name="connsiteX21" fmla="*/ 4886325 w 4886325"/>
              <a:gd name="connsiteY21"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3448050 w 4886325"/>
              <a:gd name="connsiteY5" fmla="*/ 1602180 h 1611980"/>
              <a:gd name="connsiteX6" fmla="*/ 3562350 w 4886325"/>
              <a:gd name="connsiteY6" fmla="*/ 1554555 h 1611980"/>
              <a:gd name="connsiteX7" fmla="*/ 3638550 w 4886325"/>
              <a:gd name="connsiteY7" fmla="*/ 1583130 h 1611980"/>
              <a:gd name="connsiteX8" fmla="*/ 3714750 w 4886325"/>
              <a:gd name="connsiteY8" fmla="*/ 1487880 h 1611980"/>
              <a:gd name="connsiteX9" fmla="*/ 3819525 w 4886325"/>
              <a:gd name="connsiteY9" fmla="*/ 382980 h 1611980"/>
              <a:gd name="connsiteX10" fmla="*/ 3924300 w 4886325"/>
              <a:gd name="connsiteY10" fmla="*/ 1980 h 1611980"/>
              <a:gd name="connsiteX11" fmla="*/ 3952875 w 4886325"/>
              <a:gd name="connsiteY11" fmla="*/ 259155 h 1611980"/>
              <a:gd name="connsiteX12" fmla="*/ 4010025 w 4886325"/>
              <a:gd name="connsiteY12" fmla="*/ 802080 h 1611980"/>
              <a:gd name="connsiteX13" fmla="*/ 4029075 w 4886325"/>
              <a:gd name="connsiteY13" fmla="*/ 944955 h 1611980"/>
              <a:gd name="connsiteX14" fmla="*/ 4095750 w 4886325"/>
              <a:gd name="connsiteY14" fmla="*/ 1202130 h 1611980"/>
              <a:gd name="connsiteX15" fmla="*/ 4191000 w 4886325"/>
              <a:gd name="connsiteY15" fmla="*/ 1297380 h 1611980"/>
              <a:gd name="connsiteX16" fmla="*/ 4305300 w 4886325"/>
              <a:gd name="connsiteY16" fmla="*/ 1306905 h 1611980"/>
              <a:gd name="connsiteX17" fmla="*/ 4467225 w 4886325"/>
              <a:gd name="connsiteY17" fmla="*/ 1525980 h 1611980"/>
              <a:gd name="connsiteX18" fmla="*/ 4581525 w 4886325"/>
              <a:gd name="connsiteY18" fmla="*/ 1535505 h 1611980"/>
              <a:gd name="connsiteX19" fmla="*/ 4733925 w 4886325"/>
              <a:gd name="connsiteY19" fmla="*/ 1545030 h 1611980"/>
              <a:gd name="connsiteX20" fmla="*/ 4886325 w 4886325"/>
              <a:gd name="connsiteY20"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3448050 w 4886325"/>
              <a:gd name="connsiteY4" fmla="*/ 1602180 h 1611980"/>
              <a:gd name="connsiteX5" fmla="*/ 3562350 w 4886325"/>
              <a:gd name="connsiteY5" fmla="*/ 1554555 h 1611980"/>
              <a:gd name="connsiteX6" fmla="*/ 3638550 w 4886325"/>
              <a:gd name="connsiteY6" fmla="*/ 1583130 h 1611980"/>
              <a:gd name="connsiteX7" fmla="*/ 3714750 w 4886325"/>
              <a:gd name="connsiteY7" fmla="*/ 1487880 h 1611980"/>
              <a:gd name="connsiteX8" fmla="*/ 3819525 w 4886325"/>
              <a:gd name="connsiteY8" fmla="*/ 382980 h 1611980"/>
              <a:gd name="connsiteX9" fmla="*/ 3924300 w 4886325"/>
              <a:gd name="connsiteY9" fmla="*/ 1980 h 1611980"/>
              <a:gd name="connsiteX10" fmla="*/ 3952875 w 4886325"/>
              <a:gd name="connsiteY10" fmla="*/ 259155 h 1611980"/>
              <a:gd name="connsiteX11" fmla="*/ 4010025 w 4886325"/>
              <a:gd name="connsiteY11" fmla="*/ 802080 h 1611980"/>
              <a:gd name="connsiteX12" fmla="*/ 4029075 w 4886325"/>
              <a:gd name="connsiteY12" fmla="*/ 944955 h 1611980"/>
              <a:gd name="connsiteX13" fmla="*/ 4095750 w 4886325"/>
              <a:gd name="connsiteY13" fmla="*/ 1202130 h 1611980"/>
              <a:gd name="connsiteX14" fmla="*/ 4191000 w 4886325"/>
              <a:gd name="connsiteY14" fmla="*/ 1297380 h 1611980"/>
              <a:gd name="connsiteX15" fmla="*/ 4305300 w 4886325"/>
              <a:gd name="connsiteY15" fmla="*/ 1306905 h 1611980"/>
              <a:gd name="connsiteX16" fmla="*/ 4467225 w 4886325"/>
              <a:gd name="connsiteY16" fmla="*/ 1525980 h 1611980"/>
              <a:gd name="connsiteX17" fmla="*/ 4581525 w 4886325"/>
              <a:gd name="connsiteY17" fmla="*/ 1535505 h 1611980"/>
              <a:gd name="connsiteX18" fmla="*/ 4733925 w 4886325"/>
              <a:gd name="connsiteY18" fmla="*/ 1545030 h 1611980"/>
              <a:gd name="connsiteX19" fmla="*/ 4886325 w 4886325"/>
              <a:gd name="connsiteY19"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3448050 w 4886325"/>
              <a:gd name="connsiteY3" fmla="*/ 1602180 h 1611980"/>
              <a:gd name="connsiteX4" fmla="*/ 3562350 w 4886325"/>
              <a:gd name="connsiteY4" fmla="*/ 1554555 h 1611980"/>
              <a:gd name="connsiteX5" fmla="*/ 3638550 w 4886325"/>
              <a:gd name="connsiteY5" fmla="*/ 1583130 h 1611980"/>
              <a:gd name="connsiteX6" fmla="*/ 3714750 w 4886325"/>
              <a:gd name="connsiteY6" fmla="*/ 1487880 h 1611980"/>
              <a:gd name="connsiteX7" fmla="*/ 3819525 w 4886325"/>
              <a:gd name="connsiteY7" fmla="*/ 382980 h 1611980"/>
              <a:gd name="connsiteX8" fmla="*/ 3924300 w 4886325"/>
              <a:gd name="connsiteY8" fmla="*/ 1980 h 1611980"/>
              <a:gd name="connsiteX9" fmla="*/ 3952875 w 4886325"/>
              <a:gd name="connsiteY9" fmla="*/ 259155 h 1611980"/>
              <a:gd name="connsiteX10" fmla="*/ 4010025 w 4886325"/>
              <a:gd name="connsiteY10" fmla="*/ 802080 h 1611980"/>
              <a:gd name="connsiteX11" fmla="*/ 4029075 w 4886325"/>
              <a:gd name="connsiteY11" fmla="*/ 944955 h 1611980"/>
              <a:gd name="connsiteX12" fmla="*/ 4095750 w 4886325"/>
              <a:gd name="connsiteY12" fmla="*/ 1202130 h 1611980"/>
              <a:gd name="connsiteX13" fmla="*/ 4191000 w 4886325"/>
              <a:gd name="connsiteY13" fmla="*/ 1297380 h 1611980"/>
              <a:gd name="connsiteX14" fmla="*/ 4305300 w 4886325"/>
              <a:gd name="connsiteY14" fmla="*/ 1306905 h 1611980"/>
              <a:gd name="connsiteX15" fmla="*/ 4467225 w 4886325"/>
              <a:gd name="connsiteY15" fmla="*/ 1525980 h 1611980"/>
              <a:gd name="connsiteX16" fmla="*/ 4581525 w 4886325"/>
              <a:gd name="connsiteY16" fmla="*/ 1535505 h 1611980"/>
              <a:gd name="connsiteX17" fmla="*/ 4733925 w 4886325"/>
              <a:gd name="connsiteY17" fmla="*/ 1545030 h 1611980"/>
              <a:gd name="connsiteX18" fmla="*/ 4886325 w 4886325"/>
              <a:gd name="connsiteY18" fmla="*/ 1602180 h 1611980"/>
              <a:gd name="connsiteX0" fmla="*/ 0 w 4886325"/>
              <a:gd name="connsiteY0" fmla="*/ 1602180 h 1611705"/>
              <a:gd name="connsiteX1" fmla="*/ 371475 w 4886325"/>
              <a:gd name="connsiteY1" fmla="*/ 1611705 h 1611705"/>
              <a:gd name="connsiteX2" fmla="*/ 3448050 w 4886325"/>
              <a:gd name="connsiteY2" fmla="*/ 1602180 h 1611705"/>
              <a:gd name="connsiteX3" fmla="*/ 3562350 w 4886325"/>
              <a:gd name="connsiteY3" fmla="*/ 1554555 h 1611705"/>
              <a:gd name="connsiteX4" fmla="*/ 3638550 w 4886325"/>
              <a:gd name="connsiteY4" fmla="*/ 1583130 h 1611705"/>
              <a:gd name="connsiteX5" fmla="*/ 3714750 w 4886325"/>
              <a:gd name="connsiteY5" fmla="*/ 1487880 h 1611705"/>
              <a:gd name="connsiteX6" fmla="*/ 3819525 w 4886325"/>
              <a:gd name="connsiteY6" fmla="*/ 382980 h 1611705"/>
              <a:gd name="connsiteX7" fmla="*/ 3924300 w 4886325"/>
              <a:gd name="connsiteY7" fmla="*/ 1980 h 1611705"/>
              <a:gd name="connsiteX8" fmla="*/ 3952875 w 4886325"/>
              <a:gd name="connsiteY8" fmla="*/ 259155 h 1611705"/>
              <a:gd name="connsiteX9" fmla="*/ 4010025 w 4886325"/>
              <a:gd name="connsiteY9" fmla="*/ 802080 h 1611705"/>
              <a:gd name="connsiteX10" fmla="*/ 4029075 w 4886325"/>
              <a:gd name="connsiteY10" fmla="*/ 944955 h 1611705"/>
              <a:gd name="connsiteX11" fmla="*/ 4095750 w 4886325"/>
              <a:gd name="connsiteY11" fmla="*/ 1202130 h 1611705"/>
              <a:gd name="connsiteX12" fmla="*/ 4191000 w 4886325"/>
              <a:gd name="connsiteY12" fmla="*/ 1297380 h 1611705"/>
              <a:gd name="connsiteX13" fmla="*/ 4305300 w 4886325"/>
              <a:gd name="connsiteY13" fmla="*/ 1306905 h 1611705"/>
              <a:gd name="connsiteX14" fmla="*/ 4467225 w 4886325"/>
              <a:gd name="connsiteY14" fmla="*/ 1525980 h 1611705"/>
              <a:gd name="connsiteX15" fmla="*/ 4581525 w 4886325"/>
              <a:gd name="connsiteY15" fmla="*/ 1535505 h 1611705"/>
              <a:gd name="connsiteX16" fmla="*/ 4733925 w 4886325"/>
              <a:gd name="connsiteY16" fmla="*/ 1545030 h 1611705"/>
              <a:gd name="connsiteX17" fmla="*/ 4886325 w 4886325"/>
              <a:gd name="connsiteY17" fmla="*/ 1602180 h 1611705"/>
              <a:gd name="connsiteX0" fmla="*/ 0 w 4886325"/>
              <a:gd name="connsiteY0" fmla="*/ 1602180 h 1606550"/>
              <a:gd name="connsiteX1" fmla="*/ 3448050 w 4886325"/>
              <a:gd name="connsiteY1" fmla="*/ 1602180 h 1606550"/>
              <a:gd name="connsiteX2" fmla="*/ 3562350 w 4886325"/>
              <a:gd name="connsiteY2" fmla="*/ 1554555 h 1606550"/>
              <a:gd name="connsiteX3" fmla="*/ 3638550 w 4886325"/>
              <a:gd name="connsiteY3" fmla="*/ 1583130 h 1606550"/>
              <a:gd name="connsiteX4" fmla="*/ 3714750 w 4886325"/>
              <a:gd name="connsiteY4" fmla="*/ 1487880 h 1606550"/>
              <a:gd name="connsiteX5" fmla="*/ 3819525 w 4886325"/>
              <a:gd name="connsiteY5" fmla="*/ 382980 h 1606550"/>
              <a:gd name="connsiteX6" fmla="*/ 3924300 w 4886325"/>
              <a:gd name="connsiteY6" fmla="*/ 1980 h 1606550"/>
              <a:gd name="connsiteX7" fmla="*/ 3952875 w 4886325"/>
              <a:gd name="connsiteY7" fmla="*/ 259155 h 1606550"/>
              <a:gd name="connsiteX8" fmla="*/ 4010025 w 4886325"/>
              <a:gd name="connsiteY8" fmla="*/ 802080 h 1606550"/>
              <a:gd name="connsiteX9" fmla="*/ 4029075 w 4886325"/>
              <a:gd name="connsiteY9" fmla="*/ 944955 h 1606550"/>
              <a:gd name="connsiteX10" fmla="*/ 4095750 w 4886325"/>
              <a:gd name="connsiteY10" fmla="*/ 1202130 h 1606550"/>
              <a:gd name="connsiteX11" fmla="*/ 4191000 w 4886325"/>
              <a:gd name="connsiteY11" fmla="*/ 1297380 h 1606550"/>
              <a:gd name="connsiteX12" fmla="*/ 4305300 w 4886325"/>
              <a:gd name="connsiteY12" fmla="*/ 1306905 h 1606550"/>
              <a:gd name="connsiteX13" fmla="*/ 4467225 w 4886325"/>
              <a:gd name="connsiteY13" fmla="*/ 1525980 h 1606550"/>
              <a:gd name="connsiteX14" fmla="*/ 4581525 w 4886325"/>
              <a:gd name="connsiteY14" fmla="*/ 1535505 h 1606550"/>
              <a:gd name="connsiteX15" fmla="*/ 4733925 w 4886325"/>
              <a:gd name="connsiteY15" fmla="*/ 1545030 h 1606550"/>
              <a:gd name="connsiteX16" fmla="*/ 4886325 w 4886325"/>
              <a:gd name="connsiteY16" fmla="*/ 1602180 h 1606550"/>
              <a:gd name="connsiteX0" fmla="*/ 0 w 1438275"/>
              <a:gd name="connsiteY0" fmla="*/ 1602180 h 1606550"/>
              <a:gd name="connsiteX1" fmla="*/ 114300 w 1438275"/>
              <a:gd name="connsiteY1" fmla="*/ 1554555 h 1606550"/>
              <a:gd name="connsiteX2" fmla="*/ 190500 w 1438275"/>
              <a:gd name="connsiteY2" fmla="*/ 1583130 h 1606550"/>
              <a:gd name="connsiteX3" fmla="*/ 266700 w 1438275"/>
              <a:gd name="connsiteY3" fmla="*/ 1487880 h 1606550"/>
              <a:gd name="connsiteX4" fmla="*/ 371475 w 1438275"/>
              <a:gd name="connsiteY4" fmla="*/ 382980 h 1606550"/>
              <a:gd name="connsiteX5" fmla="*/ 476250 w 1438275"/>
              <a:gd name="connsiteY5" fmla="*/ 1980 h 1606550"/>
              <a:gd name="connsiteX6" fmla="*/ 504825 w 1438275"/>
              <a:gd name="connsiteY6" fmla="*/ 259155 h 1606550"/>
              <a:gd name="connsiteX7" fmla="*/ 561975 w 1438275"/>
              <a:gd name="connsiteY7" fmla="*/ 802080 h 1606550"/>
              <a:gd name="connsiteX8" fmla="*/ 581025 w 1438275"/>
              <a:gd name="connsiteY8" fmla="*/ 944955 h 1606550"/>
              <a:gd name="connsiteX9" fmla="*/ 647700 w 1438275"/>
              <a:gd name="connsiteY9" fmla="*/ 1202130 h 1606550"/>
              <a:gd name="connsiteX10" fmla="*/ 742950 w 1438275"/>
              <a:gd name="connsiteY10" fmla="*/ 1297380 h 1606550"/>
              <a:gd name="connsiteX11" fmla="*/ 857250 w 1438275"/>
              <a:gd name="connsiteY11" fmla="*/ 1306905 h 1606550"/>
              <a:gd name="connsiteX12" fmla="*/ 1019175 w 1438275"/>
              <a:gd name="connsiteY12" fmla="*/ 1525980 h 1606550"/>
              <a:gd name="connsiteX13" fmla="*/ 1133475 w 1438275"/>
              <a:gd name="connsiteY13" fmla="*/ 1535505 h 1606550"/>
              <a:gd name="connsiteX14" fmla="*/ 1285875 w 1438275"/>
              <a:gd name="connsiteY14" fmla="*/ 1545030 h 1606550"/>
              <a:gd name="connsiteX15" fmla="*/ 1438275 w 1438275"/>
              <a:gd name="connsiteY15" fmla="*/ 1602180 h 1606550"/>
              <a:gd name="connsiteX0" fmla="*/ 0 w 1438275"/>
              <a:gd name="connsiteY0" fmla="*/ 1602180 h 1602180"/>
              <a:gd name="connsiteX1" fmla="*/ 114300 w 1438275"/>
              <a:gd name="connsiteY1" fmla="*/ 1554555 h 1602180"/>
              <a:gd name="connsiteX2" fmla="*/ 266700 w 1438275"/>
              <a:gd name="connsiteY2" fmla="*/ 1487880 h 1602180"/>
              <a:gd name="connsiteX3" fmla="*/ 371475 w 1438275"/>
              <a:gd name="connsiteY3" fmla="*/ 382980 h 1602180"/>
              <a:gd name="connsiteX4" fmla="*/ 476250 w 1438275"/>
              <a:gd name="connsiteY4" fmla="*/ 1980 h 1602180"/>
              <a:gd name="connsiteX5" fmla="*/ 504825 w 1438275"/>
              <a:gd name="connsiteY5" fmla="*/ 259155 h 1602180"/>
              <a:gd name="connsiteX6" fmla="*/ 561975 w 1438275"/>
              <a:gd name="connsiteY6" fmla="*/ 802080 h 1602180"/>
              <a:gd name="connsiteX7" fmla="*/ 581025 w 1438275"/>
              <a:gd name="connsiteY7" fmla="*/ 944955 h 1602180"/>
              <a:gd name="connsiteX8" fmla="*/ 647700 w 1438275"/>
              <a:gd name="connsiteY8" fmla="*/ 1202130 h 1602180"/>
              <a:gd name="connsiteX9" fmla="*/ 742950 w 1438275"/>
              <a:gd name="connsiteY9" fmla="*/ 1297380 h 1602180"/>
              <a:gd name="connsiteX10" fmla="*/ 857250 w 1438275"/>
              <a:gd name="connsiteY10" fmla="*/ 1306905 h 1602180"/>
              <a:gd name="connsiteX11" fmla="*/ 1019175 w 1438275"/>
              <a:gd name="connsiteY11" fmla="*/ 1525980 h 1602180"/>
              <a:gd name="connsiteX12" fmla="*/ 1133475 w 1438275"/>
              <a:gd name="connsiteY12" fmla="*/ 1535505 h 1602180"/>
              <a:gd name="connsiteX13" fmla="*/ 1285875 w 1438275"/>
              <a:gd name="connsiteY13" fmla="*/ 1545030 h 1602180"/>
              <a:gd name="connsiteX14" fmla="*/ 1438275 w 1438275"/>
              <a:gd name="connsiteY14" fmla="*/ 1602180 h 1602180"/>
              <a:gd name="connsiteX0" fmla="*/ 0 w 1438275"/>
              <a:gd name="connsiteY0" fmla="*/ 1602180 h 1602180"/>
              <a:gd name="connsiteX1" fmla="*/ 266700 w 1438275"/>
              <a:gd name="connsiteY1" fmla="*/ 1487880 h 1602180"/>
              <a:gd name="connsiteX2" fmla="*/ 371475 w 1438275"/>
              <a:gd name="connsiteY2" fmla="*/ 382980 h 1602180"/>
              <a:gd name="connsiteX3" fmla="*/ 476250 w 1438275"/>
              <a:gd name="connsiteY3" fmla="*/ 1980 h 1602180"/>
              <a:gd name="connsiteX4" fmla="*/ 504825 w 1438275"/>
              <a:gd name="connsiteY4" fmla="*/ 259155 h 1602180"/>
              <a:gd name="connsiteX5" fmla="*/ 561975 w 1438275"/>
              <a:gd name="connsiteY5" fmla="*/ 802080 h 1602180"/>
              <a:gd name="connsiteX6" fmla="*/ 581025 w 1438275"/>
              <a:gd name="connsiteY6" fmla="*/ 944955 h 1602180"/>
              <a:gd name="connsiteX7" fmla="*/ 647700 w 1438275"/>
              <a:gd name="connsiteY7" fmla="*/ 1202130 h 1602180"/>
              <a:gd name="connsiteX8" fmla="*/ 742950 w 1438275"/>
              <a:gd name="connsiteY8" fmla="*/ 1297380 h 1602180"/>
              <a:gd name="connsiteX9" fmla="*/ 857250 w 1438275"/>
              <a:gd name="connsiteY9" fmla="*/ 1306905 h 1602180"/>
              <a:gd name="connsiteX10" fmla="*/ 1019175 w 1438275"/>
              <a:gd name="connsiteY10" fmla="*/ 1525980 h 1602180"/>
              <a:gd name="connsiteX11" fmla="*/ 1133475 w 1438275"/>
              <a:gd name="connsiteY11" fmla="*/ 1535505 h 1602180"/>
              <a:gd name="connsiteX12" fmla="*/ 1285875 w 1438275"/>
              <a:gd name="connsiteY12" fmla="*/ 1545030 h 1602180"/>
              <a:gd name="connsiteX13" fmla="*/ 1438275 w 1438275"/>
              <a:gd name="connsiteY13" fmla="*/ 1602180 h 16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8275" h="1602180">
                <a:moveTo>
                  <a:pt x="0" y="1602180"/>
                </a:moveTo>
                <a:lnTo>
                  <a:pt x="266700" y="1487880"/>
                </a:lnTo>
                <a:cubicBezTo>
                  <a:pt x="328612" y="1284680"/>
                  <a:pt x="336550" y="630630"/>
                  <a:pt x="371475" y="382980"/>
                </a:cubicBezTo>
                <a:cubicBezTo>
                  <a:pt x="406400" y="135330"/>
                  <a:pt x="454025" y="22617"/>
                  <a:pt x="476250" y="1980"/>
                </a:cubicBezTo>
                <a:cubicBezTo>
                  <a:pt x="498475" y="-18657"/>
                  <a:pt x="490537" y="125805"/>
                  <a:pt x="504825" y="259155"/>
                </a:cubicBezTo>
                <a:cubicBezTo>
                  <a:pt x="519113" y="392505"/>
                  <a:pt x="549275" y="687780"/>
                  <a:pt x="561975" y="802080"/>
                </a:cubicBezTo>
                <a:cubicBezTo>
                  <a:pt x="574675" y="916380"/>
                  <a:pt x="566738" y="878280"/>
                  <a:pt x="581025" y="944955"/>
                </a:cubicBezTo>
                <a:cubicBezTo>
                  <a:pt x="595312" y="1011630"/>
                  <a:pt x="620713" y="1143393"/>
                  <a:pt x="647700" y="1202130"/>
                </a:cubicBezTo>
                <a:cubicBezTo>
                  <a:pt x="674687" y="1260867"/>
                  <a:pt x="708025" y="1279917"/>
                  <a:pt x="742950" y="1297380"/>
                </a:cubicBezTo>
                <a:cubicBezTo>
                  <a:pt x="777875" y="1314842"/>
                  <a:pt x="811213" y="1268805"/>
                  <a:pt x="857250" y="1306905"/>
                </a:cubicBezTo>
                <a:cubicBezTo>
                  <a:pt x="903287" y="1345005"/>
                  <a:pt x="973138" y="1487880"/>
                  <a:pt x="1019175" y="1525980"/>
                </a:cubicBezTo>
                <a:cubicBezTo>
                  <a:pt x="1065212" y="1564080"/>
                  <a:pt x="1133475" y="1535505"/>
                  <a:pt x="1133475" y="1535505"/>
                </a:cubicBezTo>
                <a:cubicBezTo>
                  <a:pt x="1177925" y="1538680"/>
                  <a:pt x="1235075" y="1533917"/>
                  <a:pt x="1285875" y="1545030"/>
                </a:cubicBezTo>
                <a:cubicBezTo>
                  <a:pt x="1336675" y="1556142"/>
                  <a:pt x="1190625" y="1591068"/>
                  <a:pt x="1438275" y="1602180"/>
                </a:cubicBezTo>
              </a:path>
            </a:pathLst>
          </a:cu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4AEEC769-28B1-4814-BA9A-D006E906916E}"/>
              </a:ext>
            </a:extLst>
          </p:cNvPr>
          <p:cNvSpPr/>
          <p:nvPr/>
        </p:nvSpPr>
        <p:spPr>
          <a:xfrm>
            <a:off x="5404506" y="2596710"/>
            <a:ext cx="1909393" cy="3452027"/>
          </a:xfrm>
          <a:custGeom>
            <a:avLst/>
            <a:gdLst>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5172075 w 8210550"/>
              <a:gd name="connsiteY28" fmla="*/ 1611705 h 1630755"/>
              <a:gd name="connsiteX29" fmla="*/ 5676900 w 8210550"/>
              <a:gd name="connsiteY29" fmla="*/ 1592655 h 1630755"/>
              <a:gd name="connsiteX30" fmla="*/ 6219825 w 8210550"/>
              <a:gd name="connsiteY30" fmla="*/ 1611705 h 1630755"/>
              <a:gd name="connsiteX31" fmla="*/ 7115175 w 8210550"/>
              <a:gd name="connsiteY31" fmla="*/ 1602180 h 1630755"/>
              <a:gd name="connsiteX32" fmla="*/ 7296150 w 8210550"/>
              <a:gd name="connsiteY32" fmla="*/ 1583130 h 1630755"/>
              <a:gd name="connsiteX33" fmla="*/ 7610475 w 8210550"/>
              <a:gd name="connsiteY33" fmla="*/ 1621230 h 1630755"/>
              <a:gd name="connsiteX34" fmla="*/ 7829550 w 8210550"/>
              <a:gd name="connsiteY34" fmla="*/ 1630755 h 1630755"/>
              <a:gd name="connsiteX35" fmla="*/ 8210550 w 8210550"/>
              <a:gd name="connsiteY35" fmla="*/ 1621230 h 1630755"/>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5676900 w 8210550"/>
              <a:gd name="connsiteY28" fmla="*/ 1592655 h 1630755"/>
              <a:gd name="connsiteX29" fmla="*/ 6219825 w 8210550"/>
              <a:gd name="connsiteY29" fmla="*/ 1611705 h 1630755"/>
              <a:gd name="connsiteX30" fmla="*/ 7115175 w 8210550"/>
              <a:gd name="connsiteY30" fmla="*/ 1602180 h 1630755"/>
              <a:gd name="connsiteX31" fmla="*/ 7296150 w 8210550"/>
              <a:gd name="connsiteY31" fmla="*/ 1583130 h 1630755"/>
              <a:gd name="connsiteX32" fmla="*/ 7610475 w 8210550"/>
              <a:gd name="connsiteY32" fmla="*/ 1621230 h 1630755"/>
              <a:gd name="connsiteX33" fmla="*/ 7829550 w 8210550"/>
              <a:gd name="connsiteY33" fmla="*/ 1630755 h 1630755"/>
              <a:gd name="connsiteX34" fmla="*/ 8210550 w 8210550"/>
              <a:gd name="connsiteY34" fmla="*/ 1621230 h 1630755"/>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6219825 w 8210550"/>
              <a:gd name="connsiteY28" fmla="*/ 1611705 h 1630755"/>
              <a:gd name="connsiteX29" fmla="*/ 7115175 w 8210550"/>
              <a:gd name="connsiteY29" fmla="*/ 1602180 h 1630755"/>
              <a:gd name="connsiteX30" fmla="*/ 7296150 w 8210550"/>
              <a:gd name="connsiteY30" fmla="*/ 1583130 h 1630755"/>
              <a:gd name="connsiteX31" fmla="*/ 7610475 w 8210550"/>
              <a:gd name="connsiteY31" fmla="*/ 1621230 h 1630755"/>
              <a:gd name="connsiteX32" fmla="*/ 7829550 w 8210550"/>
              <a:gd name="connsiteY32" fmla="*/ 1630755 h 1630755"/>
              <a:gd name="connsiteX33" fmla="*/ 8210550 w 8210550"/>
              <a:gd name="connsiteY33" fmla="*/ 1621230 h 1630755"/>
              <a:gd name="connsiteX0" fmla="*/ 0 w 7829550"/>
              <a:gd name="connsiteY0" fmla="*/ 1602180 h 1630755"/>
              <a:gd name="connsiteX1" fmla="*/ 371475 w 7829550"/>
              <a:gd name="connsiteY1" fmla="*/ 1611705 h 1630755"/>
              <a:gd name="connsiteX2" fmla="*/ 600075 w 7829550"/>
              <a:gd name="connsiteY2" fmla="*/ 1592655 h 1630755"/>
              <a:gd name="connsiteX3" fmla="*/ 695325 w 7829550"/>
              <a:gd name="connsiteY3" fmla="*/ 1592655 h 1630755"/>
              <a:gd name="connsiteX4" fmla="*/ 857250 w 7829550"/>
              <a:gd name="connsiteY4" fmla="*/ 1602180 h 1630755"/>
              <a:gd name="connsiteX5" fmla="*/ 1162050 w 7829550"/>
              <a:gd name="connsiteY5" fmla="*/ 1602180 h 1630755"/>
              <a:gd name="connsiteX6" fmla="*/ 1466850 w 7829550"/>
              <a:gd name="connsiteY6" fmla="*/ 1602180 h 1630755"/>
              <a:gd name="connsiteX7" fmla="*/ 2152650 w 7829550"/>
              <a:gd name="connsiteY7" fmla="*/ 1611705 h 1630755"/>
              <a:gd name="connsiteX8" fmla="*/ 2714625 w 7829550"/>
              <a:gd name="connsiteY8" fmla="*/ 1573605 h 1630755"/>
              <a:gd name="connsiteX9" fmla="*/ 2828925 w 7829550"/>
              <a:gd name="connsiteY9" fmla="*/ 1564080 h 1630755"/>
              <a:gd name="connsiteX10" fmla="*/ 3000375 w 7829550"/>
              <a:gd name="connsiteY10" fmla="*/ 1602180 h 1630755"/>
              <a:gd name="connsiteX11" fmla="*/ 3276600 w 7829550"/>
              <a:gd name="connsiteY11" fmla="*/ 1573605 h 1630755"/>
              <a:gd name="connsiteX12" fmla="*/ 3448050 w 7829550"/>
              <a:gd name="connsiteY12" fmla="*/ 1602180 h 1630755"/>
              <a:gd name="connsiteX13" fmla="*/ 3562350 w 7829550"/>
              <a:gd name="connsiteY13" fmla="*/ 1554555 h 1630755"/>
              <a:gd name="connsiteX14" fmla="*/ 3638550 w 7829550"/>
              <a:gd name="connsiteY14" fmla="*/ 1583130 h 1630755"/>
              <a:gd name="connsiteX15" fmla="*/ 3714750 w 7829550"/>
              <a:gd name="connsiteY15" fmla="*/ 1487880 h 1630755"/>
              <a:gd name="connsiteX16" fmla="*/ 3819525 w 7829550"/>
              <a:gd name="connsiteY16" fmla="*/ 382980 h 1630755"/>
              <a:gd name="connsiteX17" fmla="*/ 3924300 w 7829550"/>
              <a:gd name="connsiteY17" fmla="*/ 1980 h 1630755"/>
              <a:gd name="connsiteX18" fmla="*/ 3952875 w 7829550"/>
              <a:gd name="connsiteY18" fmla="*/ 259155 h 1630755"/>
              <a:gd name="connsiteX19" fmla="*/ 4010025 w 7829550"/>
              <a:gd name="connsiteY19" fmla="*/ 802080 h 1630755"/>
              <a:gd name="connsiteX20" fmla="*/ 4029075 w 7829550"/>
              <a:gd name="connsiteY20" fmla="*/ 944955 h 1630755"/>
              <a:gd name="connsiteX21" fmla="*/ 4095750 w 7829550"/>
              <a:gd name="connsiteY21" fmla="*/ 1202130 h 1630755"/>
              <a:gd name="connsiteX22" fmla="*/ 4191000 w 7829550"/>
              <a:gd name="connsiteY22" fmla="*/ 1297380 h 1630755"/>
              <a:gd name="connsiteX23" fmla="*/ 4305300 w 7829550"/>
              <a:gd name="connsiteY23" fmla="*/ 1306905 h 1630755"/>
              <a:gd name="connsiteX24" fmla="*/ 4467225 w 7829550"/>
              <a:gd name="connsiteY24" fmla="*/ 1525980 h 1630755"/>
              <a:gd name="connsiteX25" fmla="*/ 4581525 w 7829550"/>
              <a:gd name="connsiteY25" fmla="*/ 1535505 h 1630755"/>
              <a:gd name="connsiteX26" fmla="*/ 4733925 w 7829550"/>
              <a:gd name="connsiteY26" fmla="*/ 1545030 h 1630755"/>
              <a:gd name="connsiteX27" fmla="*/ 4886325 w 7829550"/>
              <a:gd name="connsiteY27" fmla="*/ 1602180 h 1630755"/>
              <a:gd name="connsiteX28" fmla="*/ 6219825 w 7829550"/>
              <a:gd name="connsiteY28" fmla="*/ 1611705 h 1630755"/>
              <a:gd name="connsiteX29" fmla="*/ 7115175 w 7829550"/>
              <a:gd name="connsiteY29" fmla="*/ 1602180 h 1630755"/>
              <a:gd name="connsiteX30" fmla="*/ 7296150 w 7829550"/>
              <a:gd name="connsiteY30" fmla="*/ 1583130 h 1630755"/>
              <a:gd name="connsiteX31" fmla="*/ 7610475 w 7829550"/>
              <a:gd name="connsiteY31" fmla="*/ 1621230 h 1630755"/>
              <a:gd name="connsiteX32" fmla="*/ 7829550 w 7829550"/>
              <a:gd name="connsiteY32" fmla="*/ 1630755 h 1630755"/>
              <a:gd name="connsiteX0" fmla="*/ 0 w 7610475"/>
              <a:gd name="connsiteY0" fmla="*/ 1602180 h 1621230"/>
              <a:gd name="connsiteX1" fmla="*/ 371475 w 7610475"/>
              <a:gd name="connsiteY1" fmla="*/ 1611705 h 1621230"/>
              <a:gd name="connsiteX2" fmla="*/ 600075 w 7610475"/>
              <a:gd name="connsiteY2" fmla="*/ 1592655 h 1621230"/>
              <a:gd name="connsiteX3" fmla="*/ 695325 w 7610475"/>
              <a:gd name="connsiteY3" fmla="*/ 1592655 h 1621230"/>
              <a:gd name="connsiteX4" fmla="*/ 857250 w 7610475"/>
              <a:gd name="connsiteY4" fmla="*/ 1602180 h 1621230"/>
              <a:gd name="connsiteX5" fmla="*/ 1162050 w 7610475"/>
              <a:gd name="connsiteY5" fmla="*/ 1602180 h 1621230"/>
              <a:gd name="connsiteX6" fmla="*/ 1466850 w 7610475"/>
              <a:gd name="connsiteY6" fmla="*/ 1602180 h 1621230"/>
              <a:gd name="connsiteX7" fmla="*/ 2152650 w 7610475"/>
              <a:gd name="connsiteY7" fmla="*/ 1611705 h 1621230"/>
              <a:gd name="connsiteX8" fmla="*/ 2714625 w 7610475"/>
              <a:gd name="connsiteY8" fmla="*/ 1573605 h 1621230"/>
              <a:gd name="connsiteX9" fmla="*/ 2828925 w 7610475"/>
              <a:gd name="connsiteY9" fmla="*/ 1564080 h 1621230"/>
              <a:gd name="connsiteX10" fmla="*/ 3000375 w 7610475"/>
              <a:gd name="connsiteY10" fmla="*/ 1602180 h 1621230"/>
              <a:gd name="connsiteX11" fmla="*/ 3276600 w 7610475"/>
              <a:gd name="connsiteY11" fmla="*/ 1573605 h 1621230"/>
              <a:gd name="connsiteX12" fmla="*/ 3448050 w 7610475"/>
              <a:gd name="connsiteY12" fmla="*/ 1602180 h 1621230"/>
              <a:gd name="connsiteX13" fmla="*/ 3562350 w 7610475"/>
              <a:gd name="connsiteY13" fmla="*/ 1554555 h 1621230"/>
              <a:gd name="connsiteX14" fmla="*/ 3638550 w 7610475"/>
              <a:gd name="connsiteY14" fmla="*/ 1583130 h 1621230"/>
              <a:gd name="connsiteX15" fmla="*/ 3714750 w 7610475"/>
              <a:gd name="connsiteY15" fmla="*/ 1487880 h 1621230"/>
              <a:gd name="connsiteX16" fmla="*/ 3819525 w 7610475"/>
              <a:gd name="connsiteY16" fmla="*/ 382980 h 1621230"/>
              <a:gd name="connsiteX17" fmla="*/ 3924300 w 7610475"/>
              <a:gd name="connsiteY17" fmla="*/ 1980 h 1621230"/>
              <a:gd name="connsiteX18" fmla="*/ 3952875 w 7610475"/>
              <a:gd name="connsiteY18" fmla="*/ 259155 h 1621230"/>
              <a:gd name="connsiteX19" fmla="*/ 4010025 w 7610475"/>
              <a:gd name="connsiteY19" fmla="*/ 802080 h 1621230"/>
              <a:gd name="connsiteX20" fmla="*/ 4029075 w 7610475"/>
              <a:gd name="connsiteY20" fmla="*/ 944955 h 1621230"/>
              <a:gd name="connsiteX21" fmla="*/ 4095750 w 7610475"/>
              <a:gd name="connsiteY21" fmla="*/ 1202130 h 1621230"/>
              <a:gd name="connsiteX22" fmla="*/ 4191000 w 7610475"/>
              <a:gd name="connsiteY22" fmla="*/ 1297380 h 1621230"/>
              <a:gd name="connsiteX23" fmla="*/ 4305300 w 7610475"/>
              <a:gd name="connsiteY23" fmla="*/ 1306905 h 1621230"/>
              <a:gd name="connsiteX24" fmla="*/ 4467225 w 7610475"/>
              <a:gd name="connsiteY24" fmla="*/ 1525980 h 1621230"/>
              <a:gd name="connsiteX25" fmla="*/ 4581525 w 7610475"/>
              <a:gd name="connsiteY25" fmla="*/ 1535505 h 1621230"/>
              <a:gd name="connsiteX26" fmla="*/ 4733925 w 7610475"/>
              <a:gd name="connsiteY26" fmla="*/ 1545030 h 1621230"/>
              <a:gd name="connsiteX27" fmla="*/ 4886325 w 7610475"/>
              <a:gd name="connsiteY27" fmla="*/ 1602180 h 1621230"/>
              <a:gd name="connsiteX28" fmla="*/ 6219825 w 7610475"/>
              <a:gd name="connsiteY28" fmla="*/ 1611705 h 1621230"/>
              <a:gd name="connsiteX29" fmla="*/ 7115175 w 7610475"/>
              <a:gd name="connsiteY29" fmla="*/ 1602180 h 1621230"/>
              <a:gd name="connsiteX30" fmla="*/ 7296150 w 7610475"/>
              <a:gd name="connsiteY30" fmla="*/ 1583130 h 1621230"/>
              <a:gd name="connsiteX31" fmla="*/ 7610475 w 7610475"/>
              <a:gd name="connsiteY31" fmla="*/ 1621230 h 1621230"/>
              <a:gd name="connsiteX0" fmla="*/ 0 w 7296150"/>
              <a:gd name="connsiteY0" fmla="*/ 1602180 h 1612767"/>
              <a:gd name="connsiteX1" fmla="*/ 371475 w 7296150"/>
              <a:gd name="connsiteY1" fmla="*/ 1611705 h 1612767"/>
              <a:gd name="connsiteX2" fmla="*/ 600075 w 7296150"/>
              <a:gd name="connsiteY2" fmla="*/ 1592655 h 1612767"/>
              <a:gd name="connsiteX3" fmla="*/ 695325 w 7296150"/>
              <a:gd name="connsiteY3" fmla="*/ 1592655 h 1612767"/>
              <a:gd name="connsiteX4" fmla="*/ 857250 w 7296150"/>
              <a:gd name="connsiteY4" fmla="*/ 1602180 h 1612767"/>
              <a:gd name="connsiteX5" fmla="*/ 1162050 w 7296150"/>
              <a:gd name="connsiteY5" fmla="*/ 1602180 h 1612767"/>
              <a:gd name="connsiteX6" fmla="*/ 1466850 w 7296150"/>
              <a:gd name="connsiteY6" fmla="*/ 1602180 h 1612767"/>
              <a:gd name="connsiteX7" fmla="*/ 2152650 w 7296150"/>
              <a:gd name="connsiteY7" fmla="*/ 1611705 h 1612767"/>
              <a:gd name="connsiteX8" fmla="*/ 2714625 w 7296150"/>
              <a:gd name="connsiteY8" fmla="*/ 1573605 h 1612767"/>
              <a:gd name="connsiteX9" fmla="*/ 2828925 w 7296150"/>
              <a:gd name="connsiteY9" fmla="*/ 1564080 h 1612767"/>
              <a:gd name="connsiteX10" fmla="*/ 3000375 w 7296150"/>
              <a:gd name="connsiteY10" fmla="*/ 1602180 h 1612767"/>
              <a:gd name="connsiteX11" fmla="*/ 3276600 w 7296150"/>
              <a:gd name="connsiteY11" fmla="*/ 1573605 h 1612767"/>
              <a:gd name="connsiteX12" fmla="*/ 3448050 w 7296150"/>
              <a:gd name="connsiteY12" fmla="*/ 1602180 h 1612767"/>
              <a:gd name="connsiteX13" fmla="*/ 3562350 w 7296150"/>
              <a:gd name="connsiteY13" fmla="*/ 1554555 h 1612767"/>
              <a:gd name="connsiteX14" fmla="*/ 3638550 w 7296150"/>
              <a:gd name="connsiteY14" fmla="*/ 1583130 h 1612767"/>
              <a:gd name="connsiteX15" fmla="*/ 3714750 w 7296150"/>
              <a:gd name="connsiteY15" fmla="*/ 1487880 h 1612767"/>
              <a:gd name="connsiteX16" fmla="*/ 3819525 w 7296150"/>
              <a:gd name="connsiteY16" fmla="*/ 382980 h 1612767"/>
              <a:gd name="connsiteX17" fmla="*/ 3924300 w 7296150"/>
              <a:gd name="connsiteY17" fmla="*/ 1980 h 1612767"/>
              <a:gd name="connsiteX18" fmla="*/ 3952875 w 7296150"/>
              <a:gd name="connsiteY18" fmla="*/ 259155 h 1612767"/>
              <a:gd name="connsiteX19" fmla="*/ 4010025 w 7296150"/>
              <a:gd name="connsiteY19" fmla="*/ 802080 h 1612767"/>
              <a:gd name="connsiteX20" fmla="*/ 4029075 w 7296150"/>
              <a:gd name="connsiteY20" fmla="*/ 944955 h 1612767"/>
              <a:gd name="connsiteX21" fmla="*/ 4095750 w 7296150"/>
              <a:gd name="connsiteY21" fmla="*/ 1202130 h 1612767"/>
              <a:gd name="connsiteX22" fmla="*/ 4191000 w 7296150"/>
              <a:gd name="connsiteY22" fmla="*/ 1297380 h 1612767"/>
              <a:gd name="connsiteX23" fmla="*/ 4305300 w 7296150"/>
              <a:gd name="connsiteY23" fmla="*/ 1306905 h 1612767"/>
              <a:gd name="connsiteX24" fmla="*/ 4467225 w 7296150"/>
              <a:gd name="connsiteY24" fmla="*/ 1525980 h 1612767"/>
              <a:gd name="connsiteX25" fmla="*/ 4581525 w 7296150"/>
              <a:gd name="connsiteY25" fmla="*/ 1535505 h 1612767"/>
              <a:gd name="connsiteX26" fmla="*/ 4733925 w 7296150"/>
              <a:gd name="connsiteY26" fmla="*/ 1545030 h 1612767"/>
              <a:gd name="connsiteX27" fmla="*/ 4886325 w 7296150"/>
              <a:gd name="connsiteY27" fmla="*/ 1602180 h 1612767"/>
              <a:gd name="connsiteX28" fmla="*/ 6219825 w 7296150"/>
              <a:gd name="connsiteY28" fmla="*/ 1611705 h 1612767"/>
              <a:gd name="connsiteX29" fmla="*/ 7115175 w 7296150"/>
              <a:gd name="connsiteY29" fmla="*/ 1602180 h 1612767"/>
              <a:gd name="connsiteX30" fmla="*/ 7296150 w 7296150"/>
              <a:gd name="connsiteY30" fmla="*/ 1583130 h 1612767"/>
              <a:gd name="connsiteX0" fmla="*/ 0 w 7115175"/>
              <a:gd name="connsiteY0" fmla="*/ 1602180 h 1612767"/>
              <a:gd name="connsiteX1" fmla="*/ 371475 w 7115175"/>
              <a:gd name="connsiteY1" fmla="*/ 1611705 h 1612767"/>
              <a:gd name="connsiteX2" fmla="*/ 600075 w 7115175"/>
              <a:gd name="connsiteY2" fmla="*/ 1592655 h 1612767"/>
              <a:gd name="connsiteX3" fmla="*/ 695325 w 7115175"/>
              <a:gd name="connsiteY3" fmla="*/ 1592655 h 1612767"/>
              <a:gd name="connsiteX4" fmla="*/ 857250 w 7115175"/>
              <a:gd name="connsiteY4" fmla="*/ 1602180 h 1612767"/>
              <a:gd name="connsiteX5" fmla="*/ 1162050 w 7115175"/>
              <a:gd name="connsiteY5" fmla="*/ 1602180 h 1612767"/>
              <a:gd name="connsiteX6" fmla="*/ 1466850 w 7115175"/>
              <a:gd name="connsiteY6" fmla="*/ 1602180 h 1612767"/>
              <a:gd name="connsiteX7" fmla="*/ 2152650 w 7115175"/>
              <a:gd name="connsiteY7" fmla="*/ 1611705 h 1612767"/>
              <a:gd name="connsiteX8" fmla="*/ 2714625 w 7115175"/>
              <a:gd name="connsiteY8" fmla="*/ 1573605 h 1612767"/>
              <a:gd name="connsiteX9" fmla="*/ 2828925 w 7115175"/>
              <a:gd name="connsiteY9" fmla="*/ 1564080 h 1612767"/>
              <a:gd name="connsiteX10" fmla="*/ 3000375 w 7115175"/>
              <a:gd name="connsiteY10" fmla="*/ 1602180 h 1612767"/>
              <a:gd name="connsiteX11" fmla="*/ 3276600 w 7115175"/>
              <a:gd name="connsiteY11" fmla="*/ 1573605 h 1612767"/>
              <a:gd name="connsiteX12" fmla="*/ 3448050 w 7115175"/>
              <a:gd name="connsiteY12" fmla="*/ 1602180 h 1612767"/>
              <a:gd name="connsiteX13" fmla="*/ 3562350 w 7115175"/>
              <a:gd name="connsiteY13" fmla="*/ 1554555 h 1612767"/>
              <a:gd name="connsiteX14" fmla="*/ 3638550 w 7115175"/>
              <a:gd name="connsiteY14" fmla="*/ 1583130 h 1612767"/>
              <a:gd name="connsiteX15" fmla="*/ 3714750 w 7115175"/>
              <a:gd name="connsiteY15" fmla="*/ 1487880 h 1612767"/>
              <a:gd name="connsiteX16" fmla="*/ 3819525 w 7115175"/>
              <a:gd name="connsiteY16" fmla="*/ 382980 h 1612767"/>
              <a:gd name="connsiteX17" fmla="*/ 3924300 w 7115175"/>
              <a:gd name="connsiteY17" fmla="*/ 1980 h 1612767"/>
              <a:gd name="connsiteX18" fmla="*/ 3952875 w 7115175"/>
              <a:gd name="connsiteY18" fmla="*/ 259155 h 1612767"/>
              <a:gd name="connsiteX19" fmla="*/ 4010025 w 7115175"/>
              <a:gd name="connsiteY19" fmla="*/ 802080 h 1612767"/>
              <a:gd name="connsiteX20" fmla="*/ 4029075 w 7115175"/>
              <a:gd name="connsiteY20" fmla="*/ 944955 h 1612767"/>
              <a:gd name="connsiteX21" fmla="*/ 4095750 w 7115175"/>
              <a:gd name="connsiteY21" fmla="*/ 1202130 h 1612767"/>
              <a:gd name="connsiteX22" fmla="*/ 4191000 w 7115175"/>
              <a:gd name="connsiteY22" fmla="*/ 1297380 h 1612767"/>
              <a:gd name="connsiteX23" fmla="*/ 4305300 w 7115175"/>
              <a:gd name="connsiteY23" fmla="*/ 1306905 h 1612767"/>
              <a:gd name="connsiteX24" fmla="*/ 4467225 w 7115175"/>
              <a:gd name="connsiteY24" fmla="*/ 1525980 h 1612767"/>
              <a:gd name="connsiteX25" fmla="*/ 4581525 w 7115175"/>
              <a:gd name="connsiteY25" fmla="*/ 1535505 h 1612767"/>
              <a:gd name="connsiteX26" fmla="*/ 4733925 w 7115175"/>
              <a:gd name="connsiteY26" fmla="*/ 1545030 h 1612767"/>
              <a:gd name="connsiteX27" fmla="*/ 4886325 w 7115175"/>
              <a:gd name="connsiteY27" fmla="*/ 1602180 h 1612767"/>
              <a:gd name="connsiteX28" fmla="*/ 6219825 w 7115175"/>
              <a:gd name="connsiteY28" fmla="*/ 1611705 h 1612767"/>
              <a:gd name="connsiteX29" fmla="*/ 7115175 w 7115175"/>
              <a:gd name="connsiteY29" fmla="*/ 1602180 h 1612767"/>
              <a:gd name="connsiteX0" fmla="*/ 0 w 6219825"/>
              <a:gd name="connsiteY0" fmla="*/ 1602180 h 1612767"/>
              <a:gd name="connsiteX1" fmla="*/ 371475 w 6219825"/>
              <a:gd name="connsiteY1" fmla="*/ 1611705 h 1612767"/>
              <a:gd name="connsiteX2" fmla="*/ 600075 w 6219825"/>
              <a:gd name="connsiteY2" fmla="*/ 1592655 h 1612767"/>
              <a:gd name="connsiteX3" fmla="*/ 695325 w 6219825"/>
              <a:gd name="connsiteY3" fmla="*/ 1592655 h 1612767"/>
              <a:gd name="connsiteX4" fmla="*/ 857250 w 6219825"/>
              <a:gd name="connsiteY4" fmla="*/ 1602180 h 1612767"/>
              <a:gd name="connsiteX5" fmla="*/ 1162050 w 6219825"/>
              <a:gd name="connsiteY5" fmla="*/ 1602180 h 1612767"/>
              <a:gd name="connsiteX6" fmla="*/ 1466850 w 6219825"/>
              <a:gd name="connsiteY6" fmla="*/ 1602180 h 1612767"/>
              <a:gd name="connsiteX7" fmla="*/ 2152650 w 6219825"/>
              <a:gd name="connsiteY7" fmla="*/ 1611705 h 1612767"/>
              <a:gd name="connsiteX8" fmla="*/ 2714625 w 6219825"/>
              <a:gd name="connsiteY8" fmla="*/ 1573605 h 1612767"/>
              <a:gd name="connsiteX9" fmla="*/ 2828925 w 6219825"/>
              <a:gd name="connsiteY9" fmla="*/ 1564080 h 1612767"/>
              <a:gd name="connsiteX10" fmla="*/ 3000375 w 6219825"/>
              <a:gd name="connsiteY10" fmla="*/ 1602180 h 1612767"/>
              <a:gd name="connsiteX11" fmla="*/ 3276600 w 6219825"/>
              <a:gd name="connsiteY11" fmla="*/ 1573605 h 1612767"/>
              <a:gd name="connsiteX12" fmla="*/ 3448050 w 6219825"/>
              <a:gd name="connsiteY12" fmla="*/ 1602180 h 1612767"/>
              <a:gd name="connsiteX13" fmla="*/ 3562350 w 6219825"/>
              <a:gd name="connsiteY13" fmla="*/ 1554555 h 1612767"/>
              <a:gd name="connsiteX14" fmla="*/ 3638550 w 6219825"/>
              <a:gd name="connsiteY14" fmla="*/ 1583130 h 1612767"/>
              <a:gd name="connsiteX15" fmla="*/ 3714750 w 6219825"/>
              <a:gd name="connsiteY15" fmla="*/ 1487880 h 1612767"/>
              <a:gd name="connsiteX16" fmla="*/ 3819525 w 6219825"/>
              <a:gd name="connsiteY16" fmla="*/ 382980 h 1612767"/>
              <a:gd name="connsiteX17" fmla="*/ 3924300 w 6219825"/>
              <a:gd name="connsiteY17" fmla="*/ 1980 h 1612767"/>
              <a:gd name="connsiteX18" fmla="*/ 3952875 w 6219825"/>
              <a:gd name="connsiteY18" fmla="*/ 259155 h 1612767"/>
              <a:gd name="connsiteX19" fmla="*/ 4010025 w 6219825"/>
              <a:gd name="connsiteY19" fmla="*/ 802080 h 1612767"/>
              <a:gd name="connsiteX20" fmla="*/ 4029075 w 6219825"/>
              <a:gd name="connsiteY20" fmla="*/ 944955 h 1612767"/>
              <a:gd name="connsiteX21" fmla="*/ 4095750 w 6219825"/>
              <a:gd name="connsiteY21" fmla="*/ 1202130 h 1612767"/>
              <a:gd name="connsiteX22" fmla="*/ 4191000 w 6219825"/>
              <a:gd name="connsiteY22" fmla="*/ 1297380 h 1612767"/>
              <a:gd name="connsiteX23" fmla="*/ 4305300 w 6219825"/>
              <a:gd name="connsiteY23" fmla="*/ 1306905 h 1612767"/>
              <a:gd name="connsiteX24" fmla="*/ 4467225 w 6219825"/>
              <a:gd name="connsiteY24" fmla="*/ 1525980 h 1612767"/>
              <a:gd name="connsiteX25" fmla="*/ 4581525 w 6219825"/>
              <a:gd name="connsiteY25" fmla="*/ 1535505 h 1612767"/>
              <a:gd name="connsiteX26" fmla="*/ 4733925 w 6219825"/>
              <a:gd name="connsiteY26" fmla="*/ 1545030 h 1612767"/>
              <a:gd name="connsiteX27" fmla="*/ 4886325 w 6219825"/>
              <a:gd name="connsiteY27" fmla="*/ 1602180 h 1612767"/>
              <a:gd name="connsiteX28" fmla="*/ 6219825 w 6219825"/>
              <a:gd name="connsiteY28" fmla="*/ 1611705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000375 w 4886325"/>
              <a:gd name="connsiteY10" fmla="*/ 1602180 h 1612767"/>
              <a:gd name="connsiteX11" fmla="*/ 3276600 w 4886325"/>
              <a:gd name="connsiteY11" fmla="*/ 1573605 h 1612767"/>
              <a:gd name="connsiteX12" fmla="*/ 3448050 w 4886325"/>
              <a:gd name="connsiteY12" fmla="*/ 1602180 h 1612767"/>
              <a:gd name="connsiteX13" fmla="*/ 3562350 w 4886325"/>
              <a:gd name="connsiteY13" fmla="*/ 1554555 h 1612767"/>
              <a:gd name="connsiteX14" fmla="*/ 3638550 w 4886325"/>
              <a:gd name="connsiteY14" fmla="*/ 1583130 h 1612767"/>
              <a:gd name="connsiteX15" fmla="*/ 3714750 w 4886325"/>
              <a:gd name="connsiteY15" fmla="*/ 1487880 h 1612767"/>
              <a:gd name="connsiteX16" fmla="*/ 3819525 w 4886325"/>
              <a:gd name="connsiteY16" fmla="*/ 382980 h 1612767"/>
              <a:gd name="connsiteX17" fmla="*/ 3924300 w 4886325"/>
              <a:gd name="connsiteY17" fmla="*/ 1980 h 1612767"/>
              <a:gd name="connsiteX18" fmla="*/ 3952875 w 4886325"/>
              <a:gd name="connsiteY18" fmla="*/ 259155 h 1612767"/>
              <a:gd name="connsiteX19" fmla="*/ 4010025 w 4886325"/>
              <a:gd name="connsiteY19" fmla="*/ 802080 h 1612767"/>
              <a:gd name="connsiteX20" fmla="*/ 4029075 w 4886325"/>
              <a:gd name="connsiteY20" fmla="*/ 944955 h 1612767"/>
              <a:gd name="connsiteX21" fmla="*/ 4095750 w 4886325"/>
              <a:gd name="connsiteY21" fmla="*/ 1202130 h 1612767"/>
              <a:gd name="connsiteX22" fmla="*/ 4191000 w 4886325"/>
              <a:gd name="connsiteY22" fmla="*/ 1297380 h 1612767"/>
              <a:gd name="connsiteX23" fmla="*/ 4305300 w 4886325"/>
              <a:gd name="connsiteY23" fmla="*/ 1306905 h 1612767"/>
              <a:gd name="connsiteX24" fmla="*/ 4467225 w 4886325"/>
              <a:gd name="connsiteY24" fmla="*/ 1525980 h 1612767"/>
              <a:gd name="connsiteX25" fmla="*/ 4581525 w 4886325"/>
              <a:gd name="connsiteY25" fmla="*/ 1535505 h 1612767"/>
              <a:gd name="connsiteX26" fmla="*/ 4733925 w 4886325"/>
              <a:gd name="connsiteY26" fmla="*/ 1545030 h 1612767"/>
              <a:gd name="connsiteX27" fmla="*/ 4886325 w 4886325"/>
              <a:gd name="connsiteY27"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000375 w 4886325"/>
              <a:gd name="connsiteY10" fmla="*/ 1602180 h 1612767"/>
              <a:gd name="connsiteX11" fmla="*/ 3448050 w 4886325"/>
              <a:gd name="connsiteY11" fmla="*/ 1602180 h 1612767"/>
              <a:gd name="connsiteX12" fmla="*/ 3562350 w 4886325"/>
              <a:gd name="connsiteY12" fmla="*/ 1554555 h 1612767"/>
              <a:gd name="connsiteX13" fmla="*/ 3638550 w 4886325"/>
              <a:gd name="connsiteY13" fmla="*/ 1583130 h 1612767"/>
              <a:gd name="connsiteX14" fmla="*/ 3714750 w 4886325"/>
              <a:gd name="connsiteY14" fmla="*/ 1487880 h 1612767"/>
              <a:gd name="connsiteX15" fmla="*/ 3819525 w 4886325"/>
              <a:gd name="connsiteY15" fmla="*/ 382980 h 1612767"/>
              <a:gd name="connsiteX16" fmla="*/ 3924300 w 4886325"/>
              <a:gd name="connsiteY16" fmla="*/ 1980 h 1612767"/>
              <a:gd name="connsiteX17" fmla="*/ 3952875 w 4886325"/>
              <a:gd name="connsiteY17" fmla="*/ 259155 h 1612767"/>
              <a:gd name="connsiteX18" fmla="*/ 4010025 w 4886325"/>
              <a:gd name="connsiteY18" fmla="*/ 802080 h 1612767"/>
              <a:gd name="connsiteX19" fmla="*/ 4029075 w 4886325"/>
              <a:gd name="connsiteY19" fmla="*/ 944955 h 1612767"/>
              <a:gd name="connsiteX20" fmla="*/ 4095750 w 4886325"/>
              <a:gd name="connsiteY20" fmla="*/ 1202130 h 1612767"/>
              <a:gd name="connsiteX21" fmla="*/ 4191000 w 4886325"/>
              <a:gd name="connsiteY21" fmla="*/ 1297380 h 1612767"/>
              <a:gd name="connsiteX22" fmla="*/ 4305300 w 4886325"/>
              <a:gd name="connsiteY22" fmla="*/ 1306905 h 1612767"/>
              <a:gd name="connsiteX23" fmla="*/ 4467225 w 4886325"/>
              <a:gd name="connsiteY23" fmla="*/ 1525980 h 1612767"/>
              <a:gd name="connsiteX24" fmla="*/ 4581525 w 4886325"/>
              <a:gd name="connsiteY24" fmla="*/ 1535505 h 1612767"/>
              <a:gd name="connsiteX25" fmla="*/ 4733925 w 4886325"/>
              <a:gd name="connsiteY25" fmla="*/ 1545030 h 1612767"/>
              <a:gd name="connsiteX26" fmla="*/ 4886325 w 4886325"/>
              <a:gd name="connsiteY26"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448050 w 4886325"/>
              <a:gd name="connsiteY10" fmla="*/ 1602180 h 1612767"/>
              <a:gd name="connsiteX11" fmla="*/ 3562350 w 4886325"/>
              <a:gd name="connsiteY11" fmla="*/ 1554555 h 1612767"/>
              <a:gd name="connsiteX12" fmla="*/ 3638550 w 4886325"/>
              <a:gd name="connsiteY12" fmla="*/ 1583130 h 1612767"/>
              <a:gd name="connsiteX13" fmla="*/ 3714750 w 4886325"/>
              <a:gd name="connsiteY13" fmla="*/ 1487880 h 1612767"/>
              <a:gd name="connsiteX14" fmla="*/ 3819525 w 4886325"/>
              <a:gd name="connsiteY14" fmla="*/ 382980 h 1612767"/>
              <a:gd name="connsiteX15" fmla="*/ 3924300 w 4886325"/>
              <a:gd name="connsiteY15" fmla="*/ 1980 h 1612767"/>
              <a:gd name="connsiteX16" fmla="*/ 3952875 w 4886325"/>
              <a:gd name="connsiteY16" fmla="*/ 259155 h 1612767"/>
              <a:gd name="connsiteX17" fmla="*/ 4010025 w 4886325"/>
              <a:gd name="connsiteY17" fmla="*/ 802080 h 1612767"/>
              <a:gd name="connsiteX18" fmla="*/ 4029075 w 4886325"/>
              <a:gd name="connsiteY18" fmla="*/ 944955 h 1612767"/>
              <a:gd name="connsiteX19" fmla="*/ 4095750 w 4886325"/>
              <a:gd name="connsiteY19" fmla="*/ 1202130 h 1612767"/>
              <a:gd name="connsiteX20" fmla="*/ 4191000 w 4886325"/>
              <a:gd name="connsiteY20" fmla="*/ 1297380 h 1612767"/>
              <a:gd name="connsiteX21" fmla="*/ 4305300 w 4886325"/>
              <a:gd name="connsiteY21" fmla="*/ 1306905 h 1612767"/>
              <a:gd name="connsiteX22" fmla="*/ 4467225 w 4886325"/>
              <a:gd name="connsiteY22" fmla="*/ 1525980 h 1612767"/>
              <a:gd name="connsiteX23" fmla="*/ 4581525 w 4886325"/>
              <a:gd name="connsiteY23" fmla="*/ 1535505 h 1612767"/>
              <a:gd name="connsiteX24" fmla="*/ 4733925 w 4886325"/>
              <a:gd name="connsiteY24" fmla="*/ 1545030 h 1612767"/>
              <a:gd name="connsiteX25" fmla="*/ 4886325 w 4886325"/>
              <a:gd name="connsiteY25"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3448050 w 4886325"/>
              <a:gd name="connsiteY9" fmla="*/ 1602180 h 1612767"/>
              <a:gd name="connsiteX10" fmla="*/ 3562350 w 4886325"/>
              <a:gd name="connsiteY10" fmla="*/ 1554555 h 1612767"/>
              <a:gd name="connsiteX11" fmla="*/ 3638550 w 4886325"/>
              <a:gd name="connsiteY11" fmla="*/ 1583130 h 1612767"/>
              <a:gd name="connsiteX12" fmla="*/ 3714750 w 4886325"/>
              <a:gd name="connsiteY12" fmla="*/ 1487880 h 1612767"/>
              <a:gd name="connsiteX13" fmla="*/ 3819525 w 4886325"/>
              <a:gd name="connsiteY13" fmla="*/ 382980 h 1612767"/>
              <a:gd name="connsiteX14" fmla="*/ 3924300 w 4886325"/>
              <a:gd name="connsiteY14" fmla="*/ 1980 h 1612767"/>
              <a:gd name="connsiteX15" fmla="*/ 3952875 w 4886325"/>
              <a:gd name="connsiteY15" fmla="*/ 259155 h 1612767"/>
              <a:gd name="connsiteX16" fmla="*/ 4010025 w 4886325"/>
              <a:gd name="connsiteY16" fmla="*/ 802080 h 1612767"/>
              <a:gd name="connsiteX17" fmla="*/ 4029075 w 4886325"/>
              <a:gd name="connsiteY17" fmla="*/ 944955 h 1612767"/>
              <a:gd name="connsiteX18" fmla="*/ 4095750 w 4886325"/>
              <a:gd name="connsiteY18" fmla="*/ 1202130 h 1612767"/>
              <a:gd name="connsiteX19" fmla="*/ 4191000 w 4886325"/>
              <a:gd name="connsiteY19" fmla="*/ 1297380 h 1612767"/>
              <a:gd name="connsiteX20" fmla="*/ 4305300 w 4886325"/>
              <a:gd name="connsiteY20" fmla="*/ 1306905 h 1612767"/>
              <a:gd name="connsiteX21" fmla="*/ 4467225 w 4886325"/>
              <a:gd name="connsiteY21" fmla="*/ 1525980 h 1612767"/>
              <a:gd name="connsiteX22" fmla="*/ 4581525 w 4886325"/>
              <a:gd name="connsiteY22" fmla="*/ 1535505 h 1612767"/>
              <a:gd name="connsiteX23" fmla="*/ 4733925 w 4886325"/>
              <a:gd name="connsiteY23" fmla="*/ 1545030 h 1612767"/>
              <a:gd name="connsiteX24" fmla="*/ 4886325 w 4886325"/>
              <a:gd name="connsiteY24" fmla="*/ 1602180 h 1612767"/>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1466850 w 4886325"/>
              <a:gd name="connsiteY6" fmla="*/ 1602180 h 1611980"/>
              <a:gd name="connsiteX7" fmla="*/ 2152650 w 4886325"/>
              <a:gd name="connsiteY7" fmla="*/ 1611705 h 1611980"/>
              <a:gd name="connsiteX8" fmla="*/ 3448050 w 4886325"/>
              <a:gd name="connsiteY8" fmla="*/ 1602180 h 1611980"/>
              <a:gd name="connsiteX9" fmla="*/ 3562350 w 4886325"/>
              <a:gd name="connsiteY9" fmla="*/ 1554555 h 1611980"/>
              <a:gd name="connsiteX10" fmla="*/ 3638550 w 4886325"/>
              <a:gd name="connsiteY10" fmla="*/ 1583130 h 1611980"/>
              <a:gd name="connsiteX11" fmla="*/ 3714750 w 4886325"/>
              <a:gd name="connsiteY11" fmla="*/ 1487880 h 1611980"/>
              <a:gd name="connsiteX12" fmla="*/ 3819525 w 4886325"/>
              <a:gd name="connsiteY12" fmla="*/ 382980 h 1611980"/>
              <a:gd name="connsiteX13" fmla="*/ 3924300 w 4886325"/>
              <a:gd name="connsiteY13" fmla="*/ 1980 h 1611980"/>
              <a:gd name="connsiteX14" fmla="*/ 3952875 w 4886325"/>
              <a:gd name="connsiteY14" fmla="*/ 259155 h 1611980"/>
              <a:gd name="connsiteX15" fmla="*/ 4010025 w 4886325"/>
              <a:gd name="connsiteY15" fmla="*/ 802080 h 1611980"/>
              <a:gd name="connsiteX16" fmla="*/ 4029075 w 4886325"/>
              <a:gd name="connsiteY16" fmla="*/ 944955 h 1611980"/>
              <a:gd name="connsiteX17" fmla="*/ 4095750 w 4886325"/>
              <a:gd name="connsiteY17" fmla="*/ 1202130 h 1611980"/>
              <a:gd name="connsiteX18" fmla="*/ 4191000 w 4886325"/>
              <a:gd name="connsiteY18" fmla="*/ 1297380 h 1611980"/>
              <a:gd name="connsiteX19" fmla="*/ 4305300 w 4886325"/>
              <a:gd name="connsiteY19" fmla="*/ 1306905 h 1611980"/>
              <a:gd name="connsiteX20" fmla="*/ 4467225 w 4886325"/>
              <a:gd name="connsiteY20" fmla="*/ 1525980 h 1611980"/>
              <a:gd name="connsiteX21" fmla="*/ 4581525 w 4886325"/>
              <a:gd name="connsiteY21" fmla="*/ 1535505 h 1611980"/>
              <a:gd name="connsiteX22" fmla="*/ 4733925 w 4886325"/>
              <a:gd name="connsiteY22" fmla="*/ 1545030 h 1611980"/>
              <a:gd name="connsiteX23" fmla="*/ 4886325 w 4886325"/>
              <a:gd name="connsiteY23"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1466850 w 4886325"/>
              <a:gd name="connsiteY6" fmla="*/ 1602180 h 1611980"/>
              <a:gd name="connsiteX7" fmla="*/ 3448050 w 4886325"/>
              <a:gd name="connsiteY7" fmla="*/ 1602180 h 1611980"/>
              <a:gd name="connsiteX8" fmla="*/ 3562350 w 4886325"/>
              <a:gd name="connsiteY8" fmla="*/ 1554555 h 1611980"/>
              <a:gd name="connsiteX9" fmla="*/ 3638550 w 4886325"/>
              <a:gd name="connsiteY9" fmla="*/ 1583130 h 1611980"/>
              <a:gd name="connsiteX10" fmla="*/ 3714750 w 4886325"/>
              <a:gd name="connsiteY10" fmla="*/ 1487880 h 1611980"/>
              <a:gd name="connsiteX11" fmla="*/ 3819525 w 4886325"/>
              <a:gd name="connsiteY11" fmla="*/ 382980 h 1611980"/>
              <a:gd name="connsiteX12" fmla="*/ 3924300 w 4886325"/>
              <a:gd name="connsiteY12" fmla="*/ 1980 h 1611980"/>
              <a:gd name="connsiteX13" fmla="*/ 3952875 w 4886325"/>
              <a:gd name="connsiteY13" fmla="*/ 259155 h 1611980"/>
              <a:gd name="connsiteX14" fmla="*/ 4010025 w 4886325"/>
              <a:gd name="connsiteY14" fmla="*/ 802080 h 1611980"/>
              <a:gd name="connsiteX15" fmla="*/ 4029075 w 4886325"/>
              <a:gd name="connsiteY15" fmla="*/ 944955 h 1611980"/>
              <a:gd name="connsiteX16" fmla="*/ 4095750 w 4886325"/>
              <a:gd name="connsiteY16" fmla="*/ 1202130 h 1611980"/>
              <a:gd name="connsiteX17" fmla="*/ 4191000 w 4886325"/>
              <a:gd name="connsiteY17" fmla="*/ 1297380 h 1611980"/>
              <a:gd name="connsiteX18" fmla="*/ 4305300 w 4886325"/>
              <a:gd name="connsiteY18" fmla="*/ 1306905 h 1611980"/>
              <a:gd name="connsiteX19" fmla="*/ 4467225 w 4886325"/>
              <a:gd name="connsiteY19" fmla="*/ 1525980 h 1611980"/>
              <a:gd name="connsiteX20" fmla="*/ 4581525 w 4886325"/>
              <a:gd name="connsiteY20" fmla="*/ 1535505 h 1611980"/>
              <a:gd name="connsiteX21" fmla="*/ 4733925 w 4886325"/>
              <a:gd name="connsiteY21" fmla="*/ 1545030 h 1611980"/>
              <a:gd name="connsiteX22" fmla="*/ 4886325 w 4886325"/>
              <a:gd name="connsiteY22"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3448050 w 4886325"/>
              <a:gd name="connsiteY6" fmla="*/ 1602180 h 1611980"/>
              <a:gd name="connsiteX7" fmla="*/ 3562350 w 4886325"/>
              <a:gd name="connsiteY7" fmla="*/ 1554555 h 1611980"/>
              <a:gd name="connsiteX8" fmla="*/ 3638550 w 4886325"/>
              <a:gd name="connsiteY8" fmla="*/ 1583130 h 1611980"/>
              <a:gd name="connsiteX9" fmla="*/ 3714750 w 4886325"/>
              <a:gd name="connsiteY9" fmla="*/ 1487880 h 1611980"/>
              <a:gd name="connsiteX10" fmla="*/ 3819525 w 4886325"/>
              <a:gd name="connsiteY10" fmla="*/ 382980 h 1611980"/>
              <a:gd name="connsiteX11" fmla="*/ 3924300 w 4886325"/>
              <a:gd name="connsiteY11" fmla="*/ 1980 h 1611980"/>
              <a:gd name="connsiteX12" fmla="*/ 3952875 w 4886325"/>
              <a:gd name="connsiteY12" fmla="*/ 259155 h 1611980"/>
              <a:gd name="connsiteX13" fmla="*/ 4010025 w 4886325"/>
              <a:gd name="connsiteY13" fmla="*/ 802080 h 1611980"/>
              <a:gd name="connsiteX14" fmla="*/ 4029075 w 4886325"/>
              <a:gd name="connsiteY14" fmla="*/ 944955 h 1611980"/>
              <a:gd name="connsiteX15" fmla="*/ 4095750 w 4886325"/>
              <a:gd name="connsiteY15" fmla="*/ 1202130 h 1611980"/>
              <a:gd name="connsiteX16" fmla="*/ 4191000 w 4886325"/>
              <a:gd name="connsiteY16" fmla="*/ 1297380 h 1611980"/>
              <a:gd name="connsiteX17" fmla="*/ 4305300 w 4886325"/>
              <a:gd name="connsiteY17" fmla="*/ 1306905 h 1611980"/>
              <a:gd name="connsiteX18" fmla="*/ 4467225 w 4886325"/>
              <a:gd name="connsiteY18" fmla="*/ 1525980 h 1611980"/>
              <a:gd name="connsiteX19" fmla="*/ 4581525 w 4886325"/>
              <a:gd name="connsiteY19" fmla="*/ 1535505 h 1611980"/>
              <a:gd name="connsiteX20" fmla="*/ 4733925 w 4886325"/>
              <a:gd name="connsiteY20" fmla="*/ 1545030 h 1611980"/>
              <a:gd name="connsiteX21" fmla="*/ 4886325 w 4886325"/>
              <a:gd name="connsiteY21"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3448050 w 4886325"/>
              <a:gd name="connsiteY5" fmla="*/ 1602180 h 1611980"/>
              <a:gd name="connsiteX6" fmla="*/ 3562350 w 4886325"/>
              <a:gd name="connsiteY6" fmla="*/ 1554555 h 1611980"/>
              <a:gd name="connsiteX7" fmla="*/ 3638550 w 4886325"/>
              <a:gd name="connsiteY7" fmla="*/ 1583130 h 1611980"/>
              <a:gd name="connsiteX8" fmla="*/ 3714750 w 4886325"/>
              <a:gd name="connsiteY8" fmla="*/ 1487880 h 1611980"/>
              <a:gd name="connsiteX9" fmla="*/ 3819525 w 4886325"/>
              <a:gd name="connsiteY9" fmla="*/ 382980 h 1611980"/>
              <a:gd name="connsiteX10" fmla="*/ 3924300 w 4886325"/>
              <a:gd name="connsiteY10" fmla="*/ 1980 h 1611980"/>
              <a:gd name="connsiteX11" fmla="*/ 3952875 w 4886325"/>
              <a:gd name="connsiteY11" fmla="*/ 259155 h 1611980"/>
              <a:gd name="connsiteX12" fmla="*/ 4010025 w 4886325"/>
              <a:gd name="connsiteY12" fmla="*/ 802080 h 1611980"/>
              <a:gd name="connsiteX13" fmla="*/ 4029075 w 4886325"/>
              <a:gd name="connsiteY13" fmla="*/ 944955 h 1611980"/>
              <a:gd name="connsiteX14" fmla="*/ 4095750 w 4886325"/>
              <a:gd name="connsiteY14" fmla="*/ 1202130 h 1611980"/>
              <a:gd name="connsiteX15" fmla="*/ 4191000 w 4886325"/>
              <a:gd name="connsiteY15" fmla="*/ 1297380 h 1611980"/>
              <a:gd name="connsiteX16" fmla="*/ 4305300 w 4886325"/>
              <a:gd name="connsiteY16" fmla="*/ 1306905 h 1611980"/>
              <a:gd name="connsiteX17" fmla="*/ 4467225 w 4886325"/>
              <a:gd name="connsiteY17" fmla="*/ 1525980 h 1611980"/>
              <a:gd name="connsiteX18" fmla="*/ 4581525 w 4886325"/>
              <a:gd name="connsiteY18" fmla="*/ 1535505 h 1611980"/>
              <a:gd name="connsiteX19" fmla="*/ 4733925 w 4886325"/>
              <a:gd name="connsiteY19" fmla="*/ 1545030 h 1611980"/>
              <a:gd name="connsiteX20" fmla="*/ 4886325 w 4886325"/>
              <a:gd name="connsiteY20"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3448050 w 4886325"/>
              <a:gd name="connsiteY4" fmla="*/ 1602180 h 1611980"/>
              <a:gd name="connsiteX5" fmla="*/ 3562350 w 4886325"/>
              <a:gd name="connsiteY5" fmla="*/ 1554555 h 1611980"/>
              <a:gd name="connsiteX6" fmla="*/ 3638550 w 4886325"/>
              <a:gd name="connsiteY6" fmla="*/ 1583130 h 1611980"/>
              <a:gd name="connsiteX7" fmla="*/ 3714750 w 4886325"/>
              <a:gd name="connsiteY7" fmla="*/ 1487880 h 1611980"/>
              <a:gd name="connsiteX8" fmla="*/ 3819525 w 4886325"/>
              <a:gd name="connsiteY8" fmla="*/ 382980 h 1611980"/>
              <a:gd name="connsiteX9" fmla="*/ 3924300 w 4886325"/>
              <a:gd name="connsiteY9" fmla="*/ 1980 h 1611980"/>
              <a:gd name="connsiteX10" fmla="*/ 3952875 w 4886325"/>
              <a:gd name="connsiteY10" fmla="*/ 259155 h 1611980"/>
              <a:gd name="connsiteX11" fmla="*/ 4010025 w 4886325"/>
              <a:gd name="connsiteY11" fmla="*/ 802080 h 1611980"/>
              <a:gd name="connsiteX12" fmla="*/ 4029075 w 4886325"/>
              <a:gd name="connsiteY12" fmla="*/ 944955 h 1611980"/>
              <a:gd name="connsiteX13" fmla="*/ 4095750 w 4886325"/>
              <a:gd name="connsiteY13" fmla="*/ 1202130 h 1611980"/>
              <a:gd name="connsiteX14" fmla="*/ 4191000 w 4886325"/>
              <a:gd name="connsiteY14" fmla="*/ 1297380 h 1611980"/>
              <a:gd name="connsiteX15" fmla="*/ 4305300 w 4886325"/>
              <a:gd name="connsiteY15" fmla="*/ 1306905 h 1611980"/>
              <a:gd name="connsiteX16" fmla="*/ 4467225 w 4886325"/>
              <a:gd name="connsiteY16" fmla="*/ 1525980 h 1611980"/>
              <a:gd name="connsiteX17" fmla="*/ 4581525 w 4886325"/>
              <a:gd name="connsiteY17" fmla="*/ 1535505 h 1611980"/>
              <a:gd name="connsiteX18" fmla="*/ 4733925 w 4886325"/>
              <a:gd name="connsiteY18" fmla="*/ 1545030 h 1611980"/>
              <a:gd name="connsiteX19" fmla="*/ 4886325 w 4886325"/>
              <a:gd name="connsiteY19"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3448050 w 4886325"/>
              <a:gd name="connsiteY3" fmla="*/ 1602180 h 1611980"/>
              <a:gd name="connsiteX4" fmla="*/ 3562350 w 4886325"/>
              <a:gd name="connsiteY4" fmla="*/ 1554555 h 1611980"/>
              <a:gd name="connsiteX5" fmla="*/ 3638550 w 4886325"/>
              <a:gd name="connsiteY5" fmla="*/ 1583130 h 1611980"/>
              <a:gd name="connsiteX6" fmla="*/ 3714750 w 4886325"/>
              <a:gd name="connsiteY6" fmla="*/ 1487880 h 1611980"/>
              <a:gd name="connsiteX7" fmla="*/ 3819525 w 4886325"/>
              <a:gd name="connsiteY7" fmla="*/ 382980 h 1611980"/>
              <a:gd name="connsiteX8" fmla="*/ 3924300 w 4886325"/>
              <a:gd name="connsiteY8" fmla="*/ 1980 h 1611980"/>
              <a:gd name="connsiteX9" fmla="*/ 3952875 w 4886325"/>
              <a:gd name="connsiteY9" fmla="*/ 259155 h 1611980"/>
              <a:gd name="connsiteX10" fmla="*/ 4010025 w 4886325"/>
              <a:gd name="connsiteY10" fmla="*/ 802080 h 1611980"/>
              <a:gd name="connsiteX11" fmla="*/ 4029075 w 4886325"/>
              <a:gd name="connsiteY11" fmla="*/ 944955 h 1611980"/>
              <a:gd name="connsiteX12" fmla="*/ 4095750 w 4886325"/>
              <a:gd name="connsiteY12" fmla="*/ 1202130 h 1611980"/>
              <a:gd name="connsiteX13" fmla="*/ 4191000 w 4886325"/>
              <a:gd name="connsiteY13" fmla="*/ 1297380 h 1611980"/>
              <a:gd name="connsiteX14" fmla="*/ 4305300 w 4886325"/>
              <a:gd name="connsiteY14" fmla="*/ 1306905 h 1611980"/>
              <a:gd name="connsiteX15" fmla="*/ 4467225 w 4886325"/>
              <a:gd name="connsiteY15" fmla="*/ 1525980 h 1611980"/>
              <a:gd name="connsiteX16" fmla="*/ 4581525 w 4886325"/>
              <a:gd name="connsiteY16" fmla="*/ 1535505 h 1611980"/>
              <a:gd name="connsiteX17" fmla="*/ 4733925 w 4886325"/>
              <a:gd name="connsiteY17" fmla="*/ 1545030 h 1611980"/>
              <a:gd name="connsiteX18" fmla="*/ 4886325 w 4886325"/>
              <a:gd name="connsiteY18" fmla="*/ 1602180 h 1611980"/>
              <a:gd name="connsiteX0" fmla="*/ 0 w 4886325"/>
              <a:gd name="connsiteY0" fmla="*/ 1602180 h 1611705"/>
              <a:gd name="connsiteX1" fmla="*/ 371475 w 4886325"/>
              <a:gd name="connsiteY1" fmla="*/ 1611705 h 1611705"/>
              <a:gd name="connsiteX2" fmla="*/ 3448050 w 4886325"/>
              <a:gd name="connsiteY2" fmla="*/ 1602180 h 1611705"/>
              <a:gd name="connsiteX3" fmla="*/ 3562350 w 4886325"/>
              <a:gd name="connsiteY3" fmla="*/ 1554555 h 1611705"/>
              <a:gd name="connsiteX4" fmla="*/ 3638550 w 4886325"/>
              <a:gd name="connsiteY4" fmla="*/ 1583130 h 1611705"/>
              <a:gd name="connsiteX5" fmla="*/ 3714750 w 4886325"/>
              <a:gd name="connsiteY5" fmla="*/ 1487880 h 1611705"/>
              <a:gd name="connsiteX6" fmla="*/ 3819525 w 4886325"/>
              <a:gd name="connsiteY6" fmla="*/ 382980 h 1611705"/>
              <a:gd name="connsiteX7" fmla="*/ 3924300 w 4886325"/>
              <a:gd name="connsiteY7" fmla="*/ 1980 h 1611705"/>
              <a:gd name="connsiteX8" fmla="*/ 3952875 w 4886325"/>
              <a:gd name="connsiteY8" fmla="*/ 259155 h 1611705"/>
              <a:gd name="connsiteX9" fmla="*/ 4010025 w 4886325"/>
              <a:gd name="connsiteY9" fmla="*/ 802080 h 1611705"/>
              <a:gd name="connsiteX10" fmla="*/ 4029075 w 4886325"/>
              <a:gd name="connsiteY10" fmla="*/ 944955 h 1611705"/>
              <a:gd name="connsiteX11" fmla="*/ 4095750 w 4886325"/>
              <a:gd name="connsiteY11" fmla="*/ 1202130 h 1611705"/>
              <a:gd name="connsiteX12" fmla="*/ 4191000 w 4886325"/>
              <a:gd name="connsiteY12" fmla="*/ 1297380 h 1611705"/>
              <a:gd name="connsiteX13" fmla="*/ 4305300 w 4886325"/>
              <a:gd name="connsiteY13" fmla="*/ 1306905 h 1611705"/>
              <a:gd name="connsiteX14" fmla="*/ 4467225 w 4886325"/>
              <a:gd name="connsiteY14" fmla="*/ 1525980 h 1611705"/>
              <a:gd name="connsiteX15" fmla="*/ 4581525 w 4886325"/>
              <a:gd name="connsiteY15" fmla="*/ 1535505 h 1611705"/>
              <a:gd name="connsiteX16" fmla="*/ 4733925 w 4886325"/>
              <a:gd name="connsiteY16" fmla="*/ 1545030 h 1611705"/>
              <a:gd name="connsiteX17" fmla="*/ 4886325 w 4886325"/>
              <a:gd name="connsiteY17" fmla="*/ 1602180 h 1611705"/>
              <a:gd name="connsiteX0" fmla="*/ 0 w 4886325"/>
              <a:gd name="connsiteY0" fmla="*/ 1602180 h 1606550"/>
              <a:gd name="connsiteX1" fmla="*/ 3448050 w 4886325"/>
              <a:gd name="connsiteY1" fmla="*/ 1602180 h 1606550"/>
              <a:gd name="connsiteX2" fmla="*/ 3562350 w 4886325"/>
              <a:gd name="connsiteY2" fmla="*/ 1554555 h 1606550"/>
              <a:gd name="connsiteX3" fmla="*/ 3638550 w 4886325"/>
              <a:gd name="connsiteY3" fmla="*/ 1583130 h 1606550"/>
              <a:gd name="connsiteX4" fmla="*/ 3714750 w 4886325"/>
              <a:gd name="connsiteY4" fmla="*/ 1487880 h 1606550"/>
              <a:gd name="connsiteX5" fmla="*/ 3819525 w 4886325"/>
              <a:gd name="connsiteY5" fmla="*/ 382980 h 1606550"/>
              <a:gd name="connsiteX6" fmla="*/ 3924300 w 4886325"/>
              <a:gd name="connsiteY6" fmla="*/ 1980 h 1606550"/>
              <a:gd name="connsiteX7" fmla="*/ 3952875 w 4886325"/>
              <a:gd name="connsiteY7" fmla="*/ 259155 h 1606550"/>
              <a:gd name="connsiteX8" fmla="*/ 4010025 w 4886325"/>
              <a:gd name="connsiteY8" fmla="*/ 802080 h 1606550"/>
              <a:gd name="connsiteX9" fmla="*/ 4029075 w 4886325"/>
              <a:gd name="connsiteY9" fmla="*/ 944955 h 1606550"/>
              <a:gd name="connsiteX10" fmla="*/ 4095750 w 4886325"/>
              <a:gd name="connsiteY10" fmla="*/ 1202130 h 1606550"/>
              <a:gd name="connsiteX11" fmla="*/ 4191000 w 4886325"/>
              <a:gd name="connsiteY11" fmla="*/ 1297380 h 1606550"/>
              <a:gd name="connsiteX12" fmla="*/ 4305300 w 4886325"/>
              <a:gd name="connsiteY12" fmla="*/ 1306905 h 1606550"/>
              <a:gd name="connsiteX13" fmla="*/ 4467225 w 4886325"/>
              <a:gd name="connsiteY13" fmla="*/ 1525980 h 1606550"/>
              <a:gd name="connsiteX14" fmla="*/ 4581525 w 4886325"/>
              <a:gd name="connsiteY14" fmla="*/ 1535505 h 1606550"/>
              <a:gd name="connsiteX15" fmla="*/ 4733925 w 4886325"/>
              <a:gd name="connsiteY15" fmla="*/ 1545030 h 1606550"/>
              <a:gd name="connsiteX16" fmla="*/ 4886325 w 4886325"/>
              <a:gd name="connsiteY16" fmla="*/ 1602180 h 1606550"/>
              <a:gd name="connsiteX0" fmla="*/ 0 w 1438275"/>
              <a:gd name="connsiteY0" fmla="*/ 1602180 h 1606550"/>
              <a:gd name="connsiteX1" fmla="*/ 114300 w 1438275"/>
              <a:gd name="connsiteY1" fmla="*/ 1554555 h 1606550"/>
              <a:gd name="connsiteX2" fmla="*/ 190500 w 1438275"/>
              <a:gd name="connsiteY2" fmla="*/ 1583130 h 1606550"/>
              <a:gd name="connsiteX3" fmla="*/ 266700 w 1438275"/>
              <a:gd name="connsiteY3" fmla="*/ 1487880 h 1606550"/>
              <a:gd name="connsiteX4" fmla="*/ 371475 w 1438275"/>
              <a:gd name="connsiteY4" fmla="*/ 382980 h 1606550"/>
              <a:gd name="connsiteX5" fmla="*/ 476250 w 1438275"/>
              <a:gd name="connsiteY5" fmla="*/ 1980 h 1606550"/>
              <a:gd name="connsiteX6" fmla="*/ 504825 w 1438275"/>
              <a:gd name="connsiteY6" fmla="*/ 259155 h 1606550"/>
              <a:gd name="connsiteX7" fmla="*/ 561975 w 1438275"/>
              <a:gd name="connsiteY7" fmla="*/ 802080 h 1606550"/>
              <a:gd name="connsiteX8" fmla="*/ 581025 w 1438275"/>
              <a:gd name="connsiteY8" fmla="*/ 944955 h 1606550"/>
              <a:gd name="connsiteX9" fmla="*/ 647700 w 1438275"/>
              <a:gd name="connsiteY9" fmla="*/ 1202130 h 1606550"/>
              <a:gd name="connsiteX10" fmla="*/ 742950 w 1438275"/>
              <a:gd name="connsiteY10" fmla="*/ 1297380 h 1606550"/>
              <a:gd name="connsiteX11" fmla="*/ 857250 w 1438275"/>
              <a:gd name="connsiteY11" fmla="*/ 1306905 h 1606550"/>
              <a:gd name="connsiteX12" fmla="*/ 1019175 w 1438275"/>
              <a:gd name="connsiteY12" fmla="*/ 1525980 h 1606550"/>
              <a:gd name="connsiteX13" fmla="*/ 1133475 w 1438275"/>
              <a:gd name="connsiteY13" fmla="*/ 1535505 h 1606550"/>
              <a:gd name="connsiteX14" fmla="*/ 1285875 w 1438275"/>
              <a:gd name="connsiteY14" fmla="*/ 1545030 h 1606550"/>
              <a:gd name="connsiteX15" fmla="*/ 1438275 w 1438275"/>
              <a:gd name="connsiteY15" fmla="*/ 1602180 h 1606550"/>
              <a:gd name="connsiteX0" fmla="*/ 0 w 1438275"/>
              <a:gd name="connsiteY0" fmla="*/ 1602180 h 1602180"/>
              <a:gd name="connsiteX1" fmla="*/ 114300 w 1438275"/>
              <a:gd name="connsiteY1" fmla="*/ 1554555 h 1602180"/>
              <a:gd name="connsiteX2" fmla="*/ 266700 w 1438275"/>
              <a:gd name="connsiteY2" fmla="*/ 1487880 h 1602180"/>
              <a:gd name="connsiteX3" fmla="*/ 371475 w 1438275"/>
              <a:gd name="connsiteY3" fmla="*/ 382980 h 1602180"/>
              <a:gd name="connsiteX4" fmla="*/ 476250 w 1438275"/>
              <a:gd name="connsiteY4" fmla="*/ 1980 h 1602180"/>
              <a:gd name="connsiteX5" fmla="*/ 504825 w 1438275"/>
              <a:gd name="connsiteY5" fmla="*/ 259155 h 1602180"/>
              <a:gd name="connsiteX6" fmla="*/ 561975 w 1438275"/>
              <a:gd name="connsiteY6" fmla="*/ 802080 h 1602180"/>
              <a:gd name="connsiteX7" fmla="*/ 581025 w 1438275"/>
              <a:gd name="connsiteY7" fmla="*/ 944955 h 1602180"/>
              <a:gd name="connsiteX8" fmla="*/ 647700 w 1438275"/>
              <a:gd name="connsiteY8" fmla="*/ 1202130 h 1602180"/>
              <a:gd name="connsiteX9" fmla="*/ 742950 w 1438275"/>
              <a:gd name="connsiteY9" fmla="*/ 1297380 h 1602180"/>
              <a:gd name="connsiteX10" fmla="*/ 857250 w 1438275"/>
              <a:gd name="connsiteY10" fmla="*/ 1306905 h 1602180"/>
              <a:gd name="connsiteX11" fmla="*/ 1019175 w 1438275"/>
              <a:gd name="connsiteY11" fmla="*/ 1525980 h 1602180"/>
              <a:gd name="connsiteX12" fmla="*/ 1133475 w 1438275"/>
              <a:gd name="connsiteY12" fmla="*/ 1535505 h 1602180"/>
              <a:gd name="connsiteX13" fmla="*/ 1285875 w 1438275"/>
              <a:gd name="connsiteY13" fmla="*/ 1545030 h 1602180"/>
              <a:gd name="connsiteX14" fmla="*/ 1438275 w 1438275"/>
              <a:gd name="connsiteY14" fmla="*/ 1602180 h 1602180"/>
              <a:gd name="connsiteX0" fmla="*/ 0 w 1438275"/>
              <a:gd name="connsiteY0" fmla="*/ 1602180 h 1602180"/>
              <a:gd name="connsiteX1" fmla="*/ 266700 w 1438275"/>
              <a:gd name="connsiteY1" fmla="*/ 1487880 h 1602180"/>
              <a:gd name="connsiteX2" fmla="*/ 371475 w 1438275"/>
              <a:gd name="connsiteY2" fmla="*/ 382980 h 1602180"/>
              <a:gd name="connsiteX3" fmla="*/ 476250 w 1438275"/>
              <a:gd name="connsiteY3" fmla="*/ 1980 h 1602180"/>
              <a:gd name="connsiteX4" fmla="*/ 504825 w 1438275"/>
              <a:gd name="connsiteY4" fmla="*/ 259155 h 1602180"/>
              <a:gd name="connsiteX5" fmla="*/ 561975 w 1438275"/>
              <a:gd name="connsiteY5" fmla="*/ 802080 h 1602180"/>
              <a:gd name="connsiteX6" fmla="*/ 581025 w 1438275"/>
              <a:gd name="connsiteY6" fmla="*/ 944955 h 1602180"/>
              <a:gd name="connsiteX7" fmla="*/ 647700 w 1438275"/>
              <a:gd name="connsiteY7" fmla="*/ 1202130 h 1602180"/>
              <a:gd name="connsiteX8" fmla="*/ 742950 w 1438275"/>
              <a:gd name="connsiteY8" fmla="*/ 1297380 h 1602180"/>
              <a:gd name="connsiteX9" fmla="*/ 857250 w 1438275"/>
              <a:gd name="connsiteY9" fmla="*/ 1306905 h 1602180"/>
              <a:gd name="connsiteX10" fmla="*/ 1019175 w 1438275"/>
              <a:gd name="connsiteY10" fmla="*/ 1525980 h 1602180"/>
              <a:gd name="connsiteX11" fmla="*/ 1133475 w 1438275"/>
              <a:gd name="connsiteY11" fmla="*/ 1535505 h 1602180"/>
              <a:gd name="connsiteX12" fmla="*/ 1285875 w 1438275"/>
              <a:gd name="connsiteY12" fmla="*/ 1545030 h 1602180"/>
              <a:gd name="connsiteX13" fmla="*/ 1438275 w 1438275"/>
              <a:gd name="connsiteY13" fmla="*/ 1602180 h 16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8275" h="1602180">
                <a:moveTo>
                  <a:pt x="0" y="1602180"/>
                </a:moveTo>
                <a:lnTo>
                  <a:pt x="266700" y="1487880"/>
                </a:lnTo>
                <a:cubicBezTo>
                  <a:pt x="328612" y="1284680"/>
                  <a:pt x="336550" y="630630"/>
                  <a:pt x="371475" y="382980"/>
                </a:cubicBezTo>
                <a:cubicBezTo>
                  <a:pt x="406400" y="135330"/>
                  <a:pt x="454025" y="22617"/>
                  <a:pt x="476250" y="1980"/>
                </a:cubicBezTo>
                <a:cubicBezTo>
                  <a:pt x="498475" y="-18657"/>
                  <a:pt x="490537" y="125805"/>
                  <a:pt x="504825" y="259155"/>
                </a:cubicBezTo>
                <a:cubicBezTo>
                  <a:pt x="519113" y="392505"/>
                  <a:pt x="549275" y="687780"/>
                  <a:pt x="561975" y="802080"/>
                </a:cubicBezTo>
                <a:cubicBezTo>
                  <a:pt x="574675" y="916380"/>
                  <a:pt x="566738" y="878280"/>
                  <a:pt x="581025" y="944955"/>
                </a:cubicBezTo>
                <a:cubicBezTo>
                  <a:pt x="595312" y="1011630"/>
                  <a:pt x="620713" y="1143393"/>
                  <a:pt x="647700" y="1202130"/>
                </a:cubicBezTo>
                <a:cubicBezTo>
                  <a:pt x="674687" y="1260867"/>
                  <a:pt x="708025" y="1279917"/>
                  <a:pt x="742950" y="1297380"/>
                </a:cubicBezTo>
                <a:cubicBezTo>
                  <a:pt x="777875" y="1314842"/>
                  <a:pt x="811213" y="1268805"/>
                  <a:pt x="857250" y="1306905"/>
                </a:cubicBezTo>
                <a:cubicBezTo>
                  <a:pt x="903287" y="1345005"/>
                  <a:pt x="973138" y="1487880"/>
                  <a:pt x="1019175" y="1525980"/>
                </a:cubicBezTo>
                <a:cubicBezTo>
                  <a:pt x="1065212" y="1564080"/>
                  <a:pt x="1133475" y="1535505"/>
                  <a:pt x="1133475" y="1535505"/>
                </a:cubicBezTo>
                <a:cubicBezTo>
                  <a:pt x="1177925" y="1538680"/>
                  <a:pt x="1235075" y="1533917"/>
                  <a:pt x="1285875" y="1545030"/>
                </a:cubicBezTo>
                <a:cubicBezTo>
                  <a:pt x="1336675" y="1556142"/>
                  <a:pt x="1190625" y="1591068"/>
                  <a:pt x="1438275" y="1602180"/>
                </a:cubicBezTo>
              </a:path>
            </a:pathLst>
          </a:custGeom>
          <a:solidFill>
            <a:srgbClr val="804CA6">
              <a:alpha val="2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B7BF5C56-5494-47D1-8578-4EAF343D2A61}"/>
              </a:ext>
            </a:extLst>
          </p:cNvPr>
          <p:cNvSpPr/>
          <p:nvPr/>
        </p:nvSpPr>
        <p:spPr>
          <a:xfrm>
            <a:off x="9767027" y="2420001"/>
            <a:ext cx="2052703" cy="3641366"/>
          </a:xfrm>
          <a:custGeom>
            <a:avLst/>
            <a:gdLst>
              <a:gd name="connsiteX0" fmla="*/ 0 w 8172450"/>
              <a:gd name="connsiteY0" fmla="*/ 1383466 h 1448009"/>
              <a:gd name="connsiteX1" fmla="*/ 114300 w 8172450"/>
              <a:gd name="connsiteY1" fmla="*/ 1402516 h 1448009"/>
              <a:gd name="connsiteX2" fmla="*/ 266700 w 8172450"/>
              <a:gd name="connsiteY2" fmla="*/ 1440616 h 1448009"/>
              <a:gd name="connsiteX3" fmla="*/ 438150 w 8172450"/>
              <a:gd name="connsiteY3" fmla="*/ 1440616 h 1448009"/>
              <a:gd name="connsiteX4" fmla="*/ 552450 w 8172450"/>
              <a:gd name="connsiteY4" fmla="*/ 1402516 h 1448009"/>
              <a:gd name="connsiteX5" fmla="*/ 628650 w 8172450"/>
              <a:gd name="connsiteY5" fmla="*/ 1392991 h 1448009"/>
              <a:gd name="connsiteX6" fmla="*/ 704850 w 8172450"/>
              <a:gd name="connsiteY6" fmla="*/ 1402516 h 1448009"/>
              <a:gd name="connsiteX7" fmla="*/ 800100 w 8172450"/>
              <a:gd name="connsiteY7" fmla="*/ 1183441 h 1448009"/>
              <a:gd name="connsiteX8" fmla="*/ 914400 w 8172450"/>
              <a:gd name="connsiteY8" fmla="*/ 1231066 h 1448009"/>
              <a:gd name="connsiteX9" fmla="*/ 1057275 w 8172450"/>
              <a:gd name="connsiteY9" fmla="*/ 1259641 h 1448009"/>
              <a:gd name="connsiteX10" fmla="*/ 1171575 w 8172450"/>
              <a:gd name="connsiteY10" fmla="*/ 1345366 h 1448009"/>
              <a:gd name="connsiteX11" fmla="*/ 1343025 w 8172450"/>
              <a:gd name="connsiteY11" fmla="*/ 1354891 h 1448009"/>
              <a:gd name="connsiteX12" fmla="*/ 1428750 w 8172450"/>
              <a:gd name="connsiteY12" fmla="*/ 1202491 h 1448009"/>
              <a:gd name="connsiteX13" fmla="*/ 1533525 w 8172450"/>
              <a:gd name="connsiteY13" fmla="*/ 1240591 h 1448009"/>
              <a:gd name="connsiteX14" fmla="*/ 1714500 w 8172450"/>
              <a:gd name="connsiteY14" fmla="*/ 1250116 h 1448009"/>
              <a:gd name="connsiteX15" fmla="*/ 1809750 w 8172450"/>
              <a:gd name="connsiteY15" fmla="*/ 1373941 h 1448009"/>
              <a:gd name="connsiteX16" fmla="*/ 1933575 w 8172450"/>
              <a:gd name="connsiteY16" fmla="*/ 1354891 h 1448009"/>
              <a:gd name="connsiteX17" fmla="*/ 2085975 w 8172450"/>
              <a:gd name="connsiteY17" fmla="*/ 1431091 h 1448009"/>
              <a:gd name="connsiteX18" fmla="*/ 2247900 w 8172450"/>
              <a:gd name="connsiteY18" fmla="*/ 1364416 h 1448009"/>
              <a:gd name="connsiteX19" fmla="*/ 2362200 w 8172450"/>
              <a:gd name="connsiteY19" fmla="*/ 1431091 h 1448009"/>
              <a:gd name="connsiteX20" fmla="*/ 2428875 w 8172450"/>
              <a:gd name="connsiteY20" fmla="*/ 1431091 h 1448009"/>
              <a:gd name="connsiteX21" fmla="*/ 2533650 w 8172450"/>
              <a:gd name="connsiteY21" fmla="*/ 1240591 h 1448009"/>
              <a:gd name="connsiteX22" fmla="*/ 2705100 w 8172450"/>
              <a:gd name="connsiteY22" fmla="*/ 1345366 h 1448009"/>
              <a:gd name="connsiteX23" fmla="*/ 2800350 w 8172450"/>
              <a:gd name="connsiteY23" fmla="*/ 1278691 h 1448009"/>
              <a:gd name="connsiteX24" fmla="*/ 2905125 w 8172450"/>
              <a:gd name="connsiteY24" fmla="*/ 1383466 h 1448009"/>
              <a:gd name="connsiteX25" fmla="*/ 2981325 w 8172450"/>
              <a:gd name="connsiteY25" fmla="*/ 1402516 h 1448009"/>
              <a:gd name="connsiteX26" fmla="*/ 3181350 w 8172450"/>
              <a:gd name="connsiteY26" fmla="*/ 1297741 h 1448009"/>
              <a:gd name="connsiteX27" fmla="*/ 3267075 w 8172450"/>
              <a:gd name="connsiteY27" fmla="*/ 1316791 h 1448009"/>
              <a:gd name="connsiteX28" fmla="*/ 3343275 w 8172450"/>
              <a:gd name="connsiteY28" fmla="*/ 1173916 h 1448009"/>
              <a:gd name="connsiteX29" fmla="*/ 3457575 w 8172450"/>
              <a:gd name="connsiteY29" fmla="*/ 1192966 h 1448009"/>
              <a:gd name="connsiteX30" fmla="*/ 3533775 w 8172450"/>
              <a:gd name="connsiteY30" fmla="*/ 1164391 h 1448009"/>
              <a:gd name="connsiteX31" fmla="*/ 3629025 w 8172450"/>
              <a:gd name="connsiteY31" fmla="*/ 1164391 h 1448009"/>
              <a:gd name="connsiteX32" fmla="*/ 3743325 w 8172450"/>
              <a:gd name="connsiteY32" fmla="*/ 964366 h 1448009"/>
              <a:gd name="connsiteX33" fmla="*/ 3800475 w 8172450"/>
              <a:gd name="connsiteY33" fmla="*/ 630991 h 1448009"/>
              <a:gd name="connsiteX34" fmla="*/ 3981450 w 8172450"/>
              <a:gd name="connsiteY34" fmla="*/ 1107241 h 1448009"/>
              <a:gd name="connsiteX35" fmla="*/ 4086225 w 8172450"/>
              <a:gd name="connsiteY35" fmla="*/ 1107241 h 1448009"/>
              <a:gd name="connsiteX36" fmla="*/ 4181475 w 8172450"/>
              <a:gd name="connsiteY36" fmla="*/ 1011991 h 1448009"/>
              <a:gd name="connsiteX37" fmla="*/ 4381500 w 8172450"/>
              <a:gd name="connsiteY37" fmla="*/ 1145341 h 1448009"/>
              <a:gd name="connsiteX38" fmla="*/ 4495800 w 8172450"/>
              <a:gd name="connsiteY38" fmla="*/ 840541 h 1448009"/>
              <a:gd name="connsiteX39" fmla="*/ 4619625 w 8172450"/>
              <a:gd name="connsiteY39" fmla="*/ 478591 h 1448009"/>
              <a:gd name="connsiteX40" fmla="*/ 4705350 w 8172450"/>
              <a:gd name="connsiteY40" fmla="*/ 831016 h 1448009"/>
              <a:gd name="connsiteX41" fmla="*/ 4819650 w 8172450"/>
              <a:gd name="connsiteY41" fmla="*/ 840541 h 1448009"/>
              <a:gd name="connsiteX42" fmla="*/ 5029200 w 8172450"/>
              <a:gd name="connsiteY42" fmla="*/ 1002466 h 1448009"/>
              <a:gd name="connsiteX43" fmla="*/ 5105400 w 8172450"/>
              <a:gd name="connsiteY43" fmla="*/ 926266 h 1448009"/>
              <a:gd name="connsiteX44" fmla="*/ 5181600 w 8172450"/>
              <a:gd name="connsiteY44" fmla="*/ 1097716 h 1448009"/>
              <a:gd name="connsiteX45" fmla="*/ 5257800 w 8172450"/>
              <a:gd name="connsiteY45" fmla="*/ 1154866 h 1448009"/>
              <a:gd name="connsiteX46" fmla="*/ 5353050 w 8172450"/>
              <a:gd name="connsiteY46" fmla="*/ 1212016 h 1448009"/>
              <a:gd name="connsiteX47" fmla="*/ 5543550 w 8172450"/>
              <a:gd name="connsiteY47" fmla="*/ 1269166 h 1448009"/>
              <a:gd name="connsiteX48" fmla="*/ 5629275 w 8172450"/>
              <a:gd name="connsiteY48" fmla="*/ 1202491 h 1448009"/>
              <a:gd name="connsiteX49" fmla="*/ 5753100 w 8172450"/>
              <a:gd name="connsiteY49" fmla="*/ 1164391 h 1448009"/>
              <a:gd name="connsiteX50" fmla="*/ 5800725 w 8172450"/>
              <a:gd name="connsiteY50" fmla="*/ 1297741 h 1448009"/>
              <a:gd name="connsiteX51" fmla="*/ 5915025 w 8172450"/>
              <a:gd name="connsiteY51" fmla="*/ 1250116 h 1448009"/>
              <a:gd name="connsiteX52" fmla="*/ 6019800 w 8172450"/>
              <a:gd name="connsiteY52" fmla="*/ 1250116 h 1448009"/>
              <a:gd name="connsiteX53" fmla="*/ 6115050 w 8172450"/>
              <a:gd name="connsiteY53" fmla="*/ 1307266 h 1448009"/>
              <a:gd name="connsiteX54" fmla="*/ 6219825 w 8172450"/>
              <a:gd name="connsiteY54" fmla="*/ 1288216 h 1448009"/>
              <a:gd name="connsiteX55" fmla="*/ 6362700 w 8172450"/>
              <a:gd name="connsiteY55" fmla="*/ 1231066 h 1448009"/>
              <a:gd name="connsiteX56" fmla="*/ 6467475 w 8172450"/>
              <a:gd name="connsiteY56" fmla="*/ 1259641 h 1448009"/>
              <a:gd name="connsiteX57" fmla="*/ 6648450 w 8172450"/>
              <a:gd name="connsiteY57" fmla="*/ 1297741 h 1448009"/>
              <a:gd name="connsiteX58" fmla="*/ 6715125 w 8172450"/>
              <a:gd name="connsiteY58" fmla="*/ 1345366 h 1448009"/>
              <a:gd name="connsiteX59" fmla="*/ 6924675 w 8172450"/>
              <a:gd name="connsiteY59" fmla="*/ 1335841 h 1448009"/>
              <a:gd name="connsiteX60" fmla="*/ 7019925 w 8172450"/>
              <a:gd name="connsiteY60" fmla="*/ 1154866 h 1448009"/>
              <a:gd name="connsiteX61" fmla="*/ 7077075 w 8172450"/>
              <a:gd name="connsiteY61" fmla="*/ 430966 h 1448009"/>
              <a:gd name="connsiteX62" fmla="*/ 7115175 w 8172450"/>
              <a:gd name="connsiteY62" fmla="*/ 173791 h 1448009"/>
              <a:gd name="connsiteX63" fmla="*/ 7191375 w 8172450"/>
              <a:gd name="connsiteY63" fmla="*/ 2341 h 1448009"/>
              <a:gd name="connsiteX64" fmla="*/ 7219950 w 8172450"/>
              <a:gd name="connsiteY64" fmla="*/ 297616 h 1448009"/>
              <a:gd name="connsiteX65" fmla="*/ 7267575 w 8172450"/>
              <a:gd name="connsiteY65" fmla="*/ 611941 h 1448009"/>
              <a:gd name="connsiteX66" fmla="*/ 7277100 w 8172450"/>
              <a:gd name="connsiteY66" fmla="*/ 869116 h 1448009"/>
              <a:gd name="connsiteX67" fmla="*/ 7362825 w 8172450"/>
              <a:gd name="connsiteY67" fmla="*/ 1040566 h 1448009"/>
              <a:gd name="connsiteX68" fmla="*/ 7458075 w 8172450"/>
              <a:gd name="connsiteY68" fmla="*/ 1192966 h 1448009"/>
              <a:gd name="connsiteX69" fmla="*/ 7572375 w 8172450"/>
              <a:gd name="connsiteY69" fmla="*/ 1192966 h 1448009"/>
              <a:gd name="connsiteX70" fmla="*/ 7639050 w 8172450"/>
              <a:gd name="connsiteY70" fmla="*/ 1107241 h 1448009"/>
              <a:gd name="connsiteX71" fmla="*/ 7762875 w 8172450"/>
              <a:gd name="connsiteY71" fmla="*/ 1173916 h 1448009"/>
              <a:gd name="connsiteX72" fmla="*/ 7839075 w 8172450"/>
              <a:gd name="connsiteY72" fmla="*/ 1250116 h 1448009"/>
              <a:gd name="connsiteX73" fmla="*/ 7934325 w 8172450"/>
              <a:gd name="connsiteY73" fmla="*/ 1278691 h 1448009"/>
              <a:gd name="connsiteX74" fmla="*/ 8010525 w 8172450"/>
              <a:gd name="connsiteY74" fmla="*/ 1421566 h 1448009"/>
              <a:gd name="connsiteX75" fmla="*/ 8086725 w 8172450"/>
              <a:gd name="connsiteY75" fmla="*/ 1383466 h 1448009"/>
              <a:gd name="connsiteX76" fmla="*/ 8172450 w 8172450"/>
              <a:gd name="connsiteY76" fmla="*/ 1383466 h 1448009"/>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3267075 w 8172450"/>
              <a:gd name="connsiteY27" fmla="*/ 1316791 h 1618555"/>
              <a:gd name="connsiteX28" fmla="*/ 3343275 w 8172450"/>
              <a:gd name="connsiteY28" fmla="*/ 1173916 h 1618555"/>
              <a:gd name="connsiteX29" fmla="*/ 3457575 w 8172450"/>
              <a:gd name="connsiteY29" fmla="*/ 1192966 h 1618555"/>
              <a:gd name="connsiteX30" fmla="*/ 3533775 w 8172450"/>
              <a:gd name="connsiteY30" fmla="*/ 1164391 h 1618555"/>
              <a:gd name="connsiteX31" fmla="*/ 3629025 w 8172450"/>
              <a:gd name="connsiteY31" fmla="*/ 1164391 h 1618555"/>
              <a:gd name="connsiteX32" fmla="*/ 3743325 w 8172450"/>
              <a:gd name="connsiteY32" fmla="*/ 964366 h 1618555"/>
              <a:gd name="connsiteX33" fmla="*/ 3800475 w 8172450"/>
              <a:gd name="connsiteY33" fmla="*/ 630991 h 1618555"/>
              <a:gd name="connsiteX34" fmla="*/ 3981450 w 8172450"/>
              <a:gd name="connsiteY34" fmla="*/ 1107241 h 1618555"/>
              <a:gd name="connsiteX35" fmla="*/ 4086225 w 8172450"/>
              <a:gd name="connsiteY35" fmla="*/ 1107241 h 1618555"/>
              <a:gd name="connsiteX36" fmla="*/ 4181475 w 8172450"/>
              <a:gd name="connsiteY36" fmla="*/ 1011991 h 1618555"/>
              <a:gd name="connsiteX37" fmla="*/ 4381500 w 8172450"/>
              <a:gd name="connsiteY37" fmla="*/ 1145341 h 1618555"/>
              <a:gd name="connsiteX38" fmla="*/ 4495800 w 8172450"/>
              <a:gd name="connsiteY38" fmla="*/ 840541 h 1618555"/>
              <a:gd name="connsiteX39" fmla="*/ 4619625 w 8172450"/>
              <a:gd name="connsiteY39" fmla="*/ 478591 h 1618555"/>
              <a:gd name="connsiteX40" fmla="*/ 4705350 w 8172450"/>
              <a:gd name="connsiteY40" fmla="*/ 831016 h 1618555"/>
              <a:gd name="connsiteX41" fmla="*/ 4819650 w 8172450"/>
              <a:gd name="connsiteY41" fmla="*/ 840541 h 1618555"/>
              <a:gd name="connsiteX42" fmla="*/ 5029200 w 8172450"/>
              <a:gd name="connsiteY42" fmla="*/ 1002466 h 1618555"/>
              <a:gd name="connsiteX43" fmla="*/ 5105400 w 8172450"/>
              <a:gd name="connsiteY43" fmla="*/ 926266 h 1618555"/>
              <a:gd name="connsiteX44" fmla="*/ 5181600 w 8172450"/>
              <a:gd name="connsiteY44" fmla="*/ 1097716 h 1618555"/>
              <a:gd name="connsiteX45" fmla="*/ 5257800 w 8172450"/>
              <a:gd name="connsiteY45" fmla="*/ 1154866 h 1618555"/>
              <a:gd name="connsiteX46" fmla="*/ 5353050 w 8172450"/>
              <a:gd name="connsiteY46" fmla="*/ 1212016 h 1618555"/>
              <a:gd name="connsiteX47" fmla="*/ 5543550 w 8172450"/>
              <a:gd name="connsiteY47" fmla="*/ 1269166 h 1618555"/>
              <a:gd name="connsiteX48" fmla="*/ 5629275 w 8172450"/>
              <a:gd name="connsiteY48" fmla="*/ 1202491 h 1618555"/>
              <a:gd name="connsiteX49" fmla="*/ 5753100 w 8172450"/>
              <a:gd name="connsiteY49" fmla="*/ 1164391 h 1618555"/>
              <a:gd name="connsiteX50" fmla="*/ 5800725 w 8172450"/>
              <a:gd name="connsiteY50" fmla="*/ 1297741 h 1618555"/>
              <a:gd name="connsiteX51" fmla="*/ 5915025 w 8172450"/>
              <a:gd name="connsiteY51" fmla="*/ 1250116 h 1618555"/>
              <a:gd name="connsiteX52" fmla="*/ 6019800 w 8172450"/>
              <a:gd name="connsiteY52" fmla="*/ 1250116 h 1618555"/>
              <a:gd name="connsiteX53" fmla="*/ 6115050 w 8172450"/>
              <a:gd name="connsiteY53" fmla="*/ 1307266 h 1618555"/>
              <a:gd name="connsiteX54" fmla="*/ 6219825 w 8172450"/>
              <a:gd name="connsiteY54" fmla="*/ 1288216 h 1618555"/>
              <a:gd name="connsiteX55" fmla="*/ 6362700 w 8172450"/>
              <a:gd name="connsiteY55" fmla="*/ 1231066 h 1618555"/>
              <a:gd name="connsiteX56" fmla="*/ 6467475 w 8172450"/>
              <a:gd name="connsiteY56" fmla="*/ 1259641 h 1618555"/>
              <a:gd name="connsiteX57" fmla="*/ 6648450 w 8172450"/>
              <a:gd name="connsiteY57" fmla="*/ 1297741 h 1618555"/>
              <a:gd name="connsiteX58" fmla="*/ 6715125 w 8172450"/>
              <a:gd name="connsiteY58" fmla="*/ 1618416 h 1618555"/>
              <a:gd name="connsiteX59" fmla="*/ 6924675 w 8172450"/>
              <a:gd name="connsiteY59" fmla="*/ 1335841 h 1618555"/>
              <a:gd name="connsiteX60" fmla="*/ 7019925 w 8172450"/>
              <a:gd name="connsiteY60" fmla="*/ 1154866 h 1618555"/>
              <a:gd name="connsiteX61" fmla="*/ 7077075 w 8172450"/>
              <a:gd name="connsiteY61" fmla="*/ 430966 h 1618555"/>
              <a:gd name="connsiteX62" fmla="*/ 7115175 w 8172450"/>
              <a:gd name="connsiteY62" fmla="*/ 173791 h 1618555"/>
              <a:gd name="connsiteX63" fmla="*/ 7191375 w 8172450"/>
              <a:gd name="connsiteY63" fmla="*/ 2341 h 1618555"/>
              <a:gd name="connsiteX64" fmla="*/ 7219950 w 8172450"/>
              <a:gd name="connsiteY64" fmla="*/ 297616 h 1618555"/>
              <a:gd name="connsiteX65" fmla="*/ 7267575 w 8172450"/>
              <a:gd name="connsiteY65" fmla="*/ 611941 h 1618555"/>
              <a:gd name="connsiteX66" fmla="*/ 7277100 w 8172450"/>
              <a:gd name="connsiteY66" fmla="*/ 869116 h 1618555"/>
              <a:gd name="connsiteX67" fmla="*/ 7362825 w 8172450"/>
              <a:gd name="connsiteY67" fmla="*/ 1040566 h 1618555"/>
              <a:gd name="connsiteX68" fmla="*/ 7458075 w 8172450"/>
              <a:gd name="connsiteY68" fmla="*/ 1192966 h 1618555"/>
              <a:gd name="connsiteX69" fmla="*/ 7572375 w 8172450"/>
              <a:gd name="connsiteY69" fmla="*/ 1192966 h 1618555"/>
              <a:gd name="connsiteX70" fmla="*/ 7639050 w 8172450"/>
              <a:gd name="connsiteY70" fmla="*/ 1107241 h 1618555"/>
              <a:gd name="connsiteX71" fmla="*/ 7762875 w 8172450"/>
              <a:gd name="connsiteY71" fmla="*/ 1173916 h 1618555"/>
              <a:gd name="connsiteX72" fmla="*/ 7839075 w 8172450"/>
              <a:gd name="connsiteY72" fmla="*/ 1250116 h 1618555"/>
              <a:gd name="connsiteX73" fmla="*/ 7934325 w 8172450"/>
              <a:gd name="connsiteY73" fmla="*/ 1278691 h 1618555"/>
              <a:gd name="connsiteX74" fmla="*/ 8010525 w 8172450"/>
              <a:gd name="connsiteY74" fmla="*/ 1421566 h 1618555"/>
              <a:gd name="connsiteX75" fmla="*/ 8086725 w 8172450"/>
              <a:gd name="connsiteY75" fmla="*/ 1383466 h 1618555"/>
              <a:gd name="connsiteX76" fmla="*/ 8172450 w 8172450"/>
              <a:gd name="connsiteY76" fmla="*/ 1383466 h 1618555"/>
              <a:gd name="connsiteX0" fmla="*/ 0 w 8172450"/>
              <a:gd name="connsiteY0" fmla="*/ 1383466 h 1618948"/>
              <a:gd name="connsiteX1" fmla="*/ 114300 w 8172450"/>
              <a:gd name="connsiteY1" fmla="*/ 1402516 h 1618948"/>
              <a:gd name="connsiteX2" fmla="*/ 266700 w 8172450"/>
              <a:gd name="connsiteY2" fmla="*/ 1440616 h 1618948"/>
              <a:gd name="connsiteX3" fmla="*/ 438150 w 8172450"/>
              <a:gd name="connsiteY3" fmla="*/ 1440616 h 1618948"/>
              <a:gd name="connsiteX4" fmla="*/ 552450 w 8172450"/>
              <a:gd name="connsiteY4" fmla="*/ 1402516 h 1618948"/>
              <a:gd name="connsiteX5" fmla="*/ 628650 w 8172450"/>
              <a:gd name="connsiteY5" fmla="*/ 1392991 h 1618948"/>
              <a:gd name="connsiteX6" fmla="*/ 704850 w 8172450"/>
              <a:gd name="connsiteY6" fmla="*/ 1402516 h 1618948"/>
              <a:gd name="connsiteX7" fmla="*/ 800100 w 8172450"/>
              <a:gd name="connsiteY7" fmla="*/ 1183441 h 1618948"/>
              <a:gd name="connsiteX8" fmla="*/ 914400 w 8172450"/>
              <a:gd name="connsiteY8" fmla="*/ 1231066 h 1618948"/>
              <a:gd name="connsiteX9" fmla="*/ 1057275 w 8172450"/>
              <a:gd name="connsiteY9" fmla="*/ 1259641 h 1618948"/>
              <a:gd name="connsiteX10" fmla="*/ 1171575 w 8172450"/>
              <a:gd name="connsiteY10" fmla="*/ 1345366 h 1618948"/>
              <a:gd name="connsiteX11" fmla="*/ 1343025 w 8172450"/>
              <a:gd name="connsiteY11" fmla="*/ 1354891 h 1618948"/>
              <a:gd name="connsiteX12" fmla="*/ 1428750 w 8172450"/>
              <a:gd name="connsiteY12" fmla="*/ 1202491 h 1618948"/>
              <a:gd name="connsiteX13" fmla="*/ 1533525 w 8172450"/>
              <a:gd name="connsiteY13" fmla="*/ 1240591 h 1618948"/>
              <a:gd name="connsiteX14" fmla="*/ 1714500 w 8172450"/>
              <a:gd name="connsiteY14" fmla="*/ 1250116 h 1618948"/>
              <a:gd name="connsiteX15" fmla="*/ 1809750 w 8172450"/>
              <a:gd name="connsiteY15" fmla="*/ 1373941 h 1618948"/>
              <a:gd name="connsiteX16" fmla="*/ 1933575 w 8172450"/>
              <a:gd name="connsiteY16" fmla="*/ 1354891 h 1618948"/>
              <a:gd name="connsiteX17" fmla="*/ 2085975 w 8172450"/>
              <a:gd name="connsiteY17" fmla="*/ 1431091 h 1618948"/>
              <a:gd name="connsiteX18" fmla="*/ 2247900 w 8172450"/>
              <a:gd name="connsiteY18" fmla="*/ 1364416 h 1618948"/>
              <a:gd name="connsiteX19" fmla="*/ 2362200 w 8172450"/>
              <a:gd name="connsiteY19" fmla="*/ 1431091 h 1618948"/>
              <a:gd name="connsiteX20" fmla="*/ 2428875 w 8172450"/>
              <a:gd name="connsiteY20" fmla="*/ 1431091 h 1618948"/>
              <a:gd name="connsiteX21" fmla="*/ 2533650 w 8172450"/>
              <a:gd name="connsiteY21" fmla="*/ 1240591 h 1618948"/>
              <a:gd name="connsiteX22" fmla="*/ 2705100 w 8172450"/>
              <a:gd name="connsiteY22" fmla="*/ 1345366 h 1618948"/>
              <a:gd name="connsiteX23" fmla="*/ 2800350 w 8172450"/>
              <a:gd name="connsiteY23" fmla="*/ 1278691 h 1618948"/>
              <a:gd name="connsiteX24" fmla="*/ 2905125 w 8172450"/>
              <a:gd name="connsiteY24" fmla="*/ 1383466 h 1618948"/>
              <a:gd name="connsiteX25" fmla="*/ 2981325 w 8172450"/>
              <a:gd name="connsiteY25" fmla="*/ 1402516 h 1618948"/>
              <a:gd name="connsiteX26" fmla="*/ 3181350 w 8172450"/>
              <a:gd name="connsiteY26" fmla="*/ 1297741 h 1618948"/>
              <a:gd name="connsiteX27" fmla="*/ 3267075 w 8172450"/>
              <a:gd name="connsiteY27" fmla="*/ 1316791 h 1618948"/>
              <a:gd name="connsiteX28" fmla="*/ 3343275 w 8172450"/>
              <a:gd name="connsiteY28" fmla="*/ 1173916 h 1618948"/>
              <a:gd name="connsiteX29" fmla="*/ 3457575 w 8172450"/>
              <a:gd name="connsiteY29" fmla="*/ 1192966 h 1618948"/>
              <a:gd name="connsiteX30" fmla="*/ 3533775 w 8172450"/>
              <a:gd name="connsiteY30" fmla="*/ 1164391 h 1618948"/>
              <a:gd name="connsiteX31" fmla="*/ 3629025 w 8172450"/>
              <a:gd name="connsiteY31" fmla="*/ 1164391 h 1618948"/>
              <a:gd name="connsiteX32" fmla="*/ 3743325 w 8172450"/>
              <a:gd name="connsiteY32" fmla="*/ 964366 h 1618948"/>
              <a:gd name="connsiteX33" fmla="*/ 3800475 w 8172450"/>
              <a:gd name="connsiteY33" fmla="*/ 630991 h 1618948"/>
              <a:gd name="connsiteX34" fmla="*/ 3981450 w 8172450"/>
              <a:gd name="connsiteY34" fmla="*/ 1107241 h 1618948"/>
              <a:gd name="connsiteX35" fmla="*/ 4086225 w 8172450"/>
              <a:gd name="connsiteY35" fmla="*/ 1107241 h 1618948"/>
              <a:gd name="connsiteX36" fmla="*/ 4181475 w 8172450"/>
              <a:gd name="connsiteY36" fmla="*/ 1011991 h 1618948"/>
              <a:gd name="connsiteX37" fmla="*/ 4381500 w 8172450"/>
              <a:gd name="connsiteY37" fmla="*/ 1145341 h 1618948"/>
              <a:gd name="connsiteX38" fmla="*/ 4495800 w 8172450"/>
              <a:gd name="connsiteY38" fmla="*/ 840541 h 1618948"/>
              <a:gd name="connsiteX39" fmla="*/ 4619625 w 8172450"/>
              <a:gd name="connsiteY39" fmla="*/ 478591 h 1618948"/>
              <a:gd name="connsiteX40" fmla="*/ 4705350 w 8172450"/>
              <a:gd name="connsiteY40" fmla="*/ 831016 h 1618948"/>
              <a:gd name="connsiteX41" fmla="*/ 4819650 w 8172450"/>
              <a:gd name="connsiteY41" fmla="*/ 840541 h 1618948"/>
              <a:gd name="connsiteX42" fmla="*/ 5029200 w 8172450"/>
              <a:gd name="connsiteY42" fmla="*/ 1002466 h 1618948"/>
              <a:gd name="connsiteX43" fmla="*/ 5105400 w 8172450"/>
              <a:gd name="connsiteY43" fmla="*/ 926266 h 1618948"/>
              <a:gd name="connsiteX44" fmla="*/ 5181600 w 8172450"/>
              <a:gd name="connsiteY44" fmla="*/ 1097716 h 1618948"/>
              <a:gd name="connsiteX45" fmla="*/ 5257800 w 8172450"/>
              <a:gd name="connsiteY45" fmla="*/ 1154866 h 1618948"/>
              <a:gd name="connsiteX46" fmla="*/ 5353050 w 8172450"/>
              <a:gd name="connsiteY46" fmla="*/ 1212016 h 1618948"/>
              <a:gd name="connsiteX47" fmla="*/ 5543550 w 8172450"/>
              <a:gd name="connsiteY47" fmla="*/ 1269166 h 1618948"/>
              <a:gd name="connsiteX48" fmla="*/ 5629275 w 8172450"/>
              <a:gd name="connsiteY48" fmla="*/ 1202491 h 1618948"/>
              <a:gd name="connsiteX49" fmla="*/ 5753100 w 8172450"/>
              <a:gd name="connsiteY49" fmla="*/ 1164391 h 1618948"/>
              <a:gd name="connsiteX50" fmla="*/ 5800725 w 8172450"/>
              <a:gd name="connsiteY50" fmla="*/ 1297741 h 1618948"/>
              <a:gd name="connsiteX51" fmla="*/ 5915025 w 8172450"/>
              <a:gd name="connsiteY51" fmla="*/ 1250116 h 1618948"/>
              <a:gd name="connsiteX52" fmla="*/ 6019800 w 8172450"/>
              <a:gd name="connsiteY52" fmla="*/ 1250116 h 1618948"/>
              <a:gd name="connsiteX53" fmla="*/ 6115050 w 8172450"/>
              <a:gd name="connsiteY53" fmla="*/ 1307266 h 1618948"/>
              <a:gd name="connsiteX54" fmla="*/ 6219825 w 8172450"/>
              <a:gd name="connsiteY54" fmla="*/ 1288216 h 1618948"/>
              <a:gd name="connsiteX55" fmla="*/ 6362700 w 8172450"/>
              <a:gd name="connsiteY55" fmla="*/ 1231066 h 1618948"/>
              <a:gd name="connsiteX56" fmla="*/ 6467475 w 8172450"/>
              <a:gd name="connsiteY56" fmla="*/ 1259641 h 1618948"/>
              <a:gd name="connsiteX57" fmla="*/ 6715125 w 8172450"/>
              <a:gd name="connsiteY57" fmla="*/ 1618416 h 1618948"/>
              <a:gd name="connsiteX58" fmla="*/ 6924675 w 8172450"/>
              <a:gd name="connsiteY58" fmla="*/ 1335841 h 1618948"/>
              <a:gd name="connsiteX59" fmla="*/ 7019925 w 8172450"/>
              <a:gd name="connsiteY59" fmla="*/ 1154866 h 1618948"/>
              <a:gd name="connsiteX60" fmla="*/ 7077075 w 8172450"/>
              <a:gd name="connsiteY60" fmla="*/ 430966 h 1618948"/>
              <a:gd name="connsiteX61" fmla="*/ 7115175 w 8172450"/>
              <a:gd name="connsiteY61" fmla="*/ 173791 h 1618948"/>
              <a:gd name="connsiteX62" fmla="*/ 7191375 w 8172450"/>
              <a:gd name="connsiteY62" fmla="*/ 2341 h 1618948"/>
              <a:gd name="connsiteX63" fmla="*/ 7219950 w 8172450"/>
              <a:gd name="connsiteY63" fmla="*/ 297616 h 1618948"/>
              <a:gd name="connsiteX64" fmla="*/ 7267575 w 8172450"/>
              <a:gd name="connsiteY64" fmla="*/ 611941 h 1618948"/>
              <a:gd name="connsiteX65" fmla="*/ 7277100 w 8172450"/>
              <a:gd name="connsiteY65" fmla="*/ 869116 h 1618948"/>
              <a:gd name="connsiteX66" fmla="*/ 7362825 w 8172450"/>
              <a:gd name="connsiteY66" fmla="*/ 1040566 h 1618948"/>
              <a:gd name="connsiteX67" fmla="*/ 7458075 w 8172450"/>
              <a:gd name="connsiteY67" fmla="*/ 1192966 h 1618948"/>
              <a:gd name="connsiteX68" fmla="*/ 7572375 w 8172450"/>
              <a:gd name="connsiteY68" fmla="*/ 1192966 h 1618948"/>
              <a:gd name="connsiteX69" fmla="*/ 7639050 w 8172450"/>
              <a:gd name="connsiteY69" fmla="*/ 1107241 h 1618948"/>
              <a:gd name="connsiteX70" fmla="*/ 7762875 w 8172450"/>
              <a:gd name="connsiteY70" fmla="*/ 1173916 h 1618948"/>
              <a:gd name="connsiteX71" fmla="*/ 7839075 w 8172450"/>
              <a:gd name="connsiteY71" fmla="*/ 1250116 h 1618948"/>
              <a:gd name="connsiteX72" fmla="*/ 7934325 w 8172450"/>
              <a:gd name="connsiteY72" fmla="*/ 1278691 h 1618948"/>
              <a:gd name="connsiteX73" fmla="*/ 8010525 w 8172450"/>
              <a:gd name="connsiteY73" fmla="*/ 1421566 h 1618948"/>
              <a:gd name="connsiteX74" fmla="*/ 8086725 w 8172450"/>
              <a:gd name="connsiteY74" fmla="*/ 1383466 h 1618948"/>
              <a:gd name="connsiteX75" fmla="*/ 8172450 w 8172450"/>
              <a:gd name="connsiteY75" fmla="*/ 1383466 h 1618948"/>
              <a:gd name="connsiteX0" fmla="*/ 0 w 8172450"/>
              <a:gd name="connsiteY0" fmla="*/ 1383466 h 1619387"/>
              <a:gd name="connsiteX1" fmla="*/ 114300 w 8172450"/>
              <a:gd name="connsiteY1" fmla="*/ 1402516 h 1619387"/>
              <a:gd name="connsiteX2" fmla="*/ 266700 w 8172450"/>
              <a:gd name="connsiteY2" fmla="*/ 1440616 h 1619387"/>
              <a:gd name="connsiteX3" fmla="*/ 438150 w 8172450"/>
              <a:gd name="connsiteY3" fmla="*/ 1440616 h 1619387"/>
              <a:gd name="connsiteX4" fmla="*/ 552450 w 8172450"/>
              <a:gd name="connsiteY4" fmla="*/ 1402516 h 1619387"/>
              <a:gd name="connsiteX5" fmla="*/ 628650 w 8172450"/>
              <a:gd name="connsiteY5" fmla="*/ 1392991 h 1619387"/>
              <a:gd name="connsiteX6" fmla="*/ 704850 w 8172450"/>
              <a:gd name="connsiteY6" fmla="*/ 1402516 h 1619387"/>
              <a:gd name="connsiteX7" fmla="*/ 800100 w 8172450"/>
              <a:gd name="connsiteY7" fmla="*/ 1183441 h 1619387"/>
              <a:gd name="connsiteX8" fmla="*/ 914400 w 8172450"/>
              <a:gd name="connsiteY8" fmla="*/ 1231066 h 1619387"/>
              <a:gd name="connsiteX9" fmla="*/ 1057275 w 8172450"/>
              <a:gd name="connsiteY9" fmla="*/ 1259641 h 1619387"/>
              <a:gd name="connsiteX10" fmla="*/ 1171575 w 8172450"/>
              <a:gd name="connsiteY10" fmla="*/ 1345366 h 1619387"/>
              <a:gd name="connsiteX11" fmla="*/ 1343025 w 8172450"/>
              <a:gd name="connsiteY11" fmla="*/ 1354891 h 1619387"/>
              <a:gd name="connsiteX12" fmla="*/ 1428750 w 8172450"/>
              <a:gd name="connsiteY12" fmla="*/ 1202491 h 1619387"/>
              <a:gd name="connsiteX13" fmla="*/ 1533525 w 8172450"/>
              <a:gd name="connsiteY13" fmla="*/ 1240591 h 1619387"/>
              <a:gd name="connsiteX14" fmla="*/ 1714500 w 8172450"/>
              <a:gd name="connsiteY14" fmla="*/ 1250116 h 1619387"/>
              <a:gd name="connsiteX15" fmla="*/ 1809750 w 8172450"/>
              <a:gd name="connsiteY15" fmla="*/ 1373941 h 1619387"/>
              <a:gd name="connsiteX16" fmla="*/ 1933575 w 8172450"/>
              <a:gd name="connsiteY16" fmla="*/ 1354891 h 1619387"/>
              <a:gd name="connsiteX17" fmla="*/ 2085975 w 8172450"/>
              <a:gd name="connsiteY17" fmla="*/ 1431091 h 1619387"/>
              <a:gd name="connsiteX18" fmla="*/ 2247900 w 8172450"/>
              <a:gd name="connsiteY18" fmla="*/ 1364416 h 1619387"/>
              <a:gd name="connsiteX19" fmla="*/ 2362200 w 8172450"/>
              <a:gd name="connsiteY19" fmla="*/ 1431091 h 1619387"/>
              <a:gd name="connsiteX20" fmla="*/ 2428875 w 8172450"/>
              <a:gd name="connsiteY20" fmla="*/ 1431091 h 1619387"/>
              <a:gd name="connsiteX21" fmla="*/ 2533650 w 8172450"/>
              <a:gd name="connsiteY21" fmla="*/ 1240591 h 1619387"/>
              <a:gd name="connsiteX22" fmla="*/ 2705100 w 8172450"/>
              <a:gd name="connsiteY22" fmla="*/ 1345366 h 1619387"/>
              <a:gd name="connsiteX23" fmla="*/ 2800350 w 8172450"/>
              <a:gd name="connsiteY23" fmla="*/ 1278691 h 1619387"/>
              <a:gd name="connsiteX24" fmla="*/ 2905125 w 8172450"/>
              <a:gd name="connsiteY24" fmla="*/ 1383466 h 1619387"/>
              <a:gd name="connsiteX25" fmla="*/ 2981325 w 8172450"/>
              <a:gd name="connsiteY25" fmla="*/ 1402516 h 1619387"/>
              <a:gd name="connsiteX26" fmla="*/ 3181350 w 8172450"/>
              <a:gd name="connsiteY26" fmla="*/ 1297741 h 1619387"/>
              <a:gd name="connsiteX27" fmla="*/ 3267075 w 8172450"/>
              <a:gd name="connsiteY27" fmla="*/ 1316791 h 1619387"/>
              <a:gd name="connsiteX28" fmla="*/ 3343275 w 8172450"/>
              <a:gd name="connsiteY28" fmla="*/ 1173916 h 1619387"/>
              <a:gd name="connsiteX29" fmla="*/ 3457575 w 8172450"/>
              <a:gd name="connsiteY29" fmla="*/ 1192966 h 1619387"/>
              <a:gd name="connsiteX30" fmla="*/ 3533775 w 8172450"/>
              <a:gd name="connsiteY30" fmla="*/ 1164391 h 1619387"/>
              <a:gd name="connsiteX31" fmla="*/ 3629025 w 8172450"/>
              <a:gd name="connsiteY31" fmla="*/ 1164391 h 1619387"/>
              <a:gd name="connsiteX32" fmla="*/ 3743325 w 8172450"/>
              <a:gd name="connsiteY32" fmla="*/ 964366 h 1619387"/>
              <a:gd name="connsiteX33" fmla="*/ 3800475 w 8172450"/>
              <a:gd name="connsiteY33" fmla="*/ 630991 h 1619387"/>
              <a:gd name="connsiteX34" fmla="*/ 3981450 w 8172450"/>
              <a:gd name="connsiteY34" fmla="*/ 1107241 h 1619387"/>
              <a:gd name="connsiteX35" fmla="*/ 4086225 w 8172450"/>
              <a:gd name="connsiteY35" fmla="*/ 1107241 h 1619387"/>
              <a:gd name="connsiteX36" fmla="*/ 4181475 w 8172450"/>
              <a:gd name="connsiteY36" fmla="*/ 1011991 h 1619387"/>
              <a:gd name="connsiteX37" fmla="*/ 4381500 w 8172450"/>
              <a:gd name="connsiteY37" fmla="*/ 1145341 h 1619387"/>
              <a:gd name="connsiteX38" fmla="*/ 4495800 w 8172450"/>
              <a:gd name="connsiteY38" fmla="*/ 840541 h 1619387"/>
              <a:gd name="connsiteX39" fmla="*/ 4619625 w 8172450"/>
              <a:gd name="connsiteY39" fmla="*/ 478591 h 1619387"/>
              <a:gd name="connsiteX40" fmla="*/ 4705350 w 8172450"/>
              <a:gd name="connsiteY40" fmla="*/ 831016 h 1619387"/>
              <a:gd name="connsiteX41" fmla="*/ 4819650 w 8172450"/>
              <a:gd name="connsiteY41" fmla="*/ 840541 h 1619387"/>
              <a:gd name="connsiteX42" fmla="*/ 5029200 w 8172450"/>
              <a:gd name="connsiteY42" fmla="*/ 1002466 h 1619387"/>
              <a:gd name="connsiteX43" fmla="*/ 5105400 w 8172450"/>
              <a:gd name="connsiteY43" fmla="*/ 926266 h 1619387"/>
              <a:gd name="connsiteX44" fmla="*/ 5181600 w 8172450"/>
              <a:gd name="connsiteY44" fmla="*/ 1097716 h 1619387"/>
              <a:gd name="connsiteX45" fmla="*/ 5257800 w 8172450"/>
              <a:gd name="connsiteY45" fmla="*/ 1154866 h 1619387"/>
              <a:gd name="connsiteX46" fmla="*/ 5353050 w 8172450"/>
              <a:gd name="connsiteY46" fmla="*/ 1212016 h 1619387"/>
              <a:gd name="connsiteX47" fmla="*/ 5543550 w 8172450"/>
              <a:gd name="connsiteY47" fmla="*/ 1269166 h 1619387"/>
              <a:gd name="connsiteX48" fmla="*/ 5629275 w 8172450"/>
              <a:gd name="connsiteY48" fmla="*/ 1202491 h 1619387"/>
              <a:gd name="connsiteX49" fmla="*/ 5753100 w 8172450"/>
              <a:gd name="connsiteY49" fmla="*/ 1164391 h 1619387"/>
              <a:gd name="connsiteX50" fmla="*/ 5800725 w 8172450"/>
              <a:gd name="connsiteY50" fmla="*/ 1297741 h 1619387"/>
              <a:gd name="connsiteX51" fmla="*/ 5915025 w 8172450"/>
              <a:gd name="connsiteY51" fmla="*/ 1250116 h 1619387"/>
              <a:gd name="connsiteX52" fmla="*/ 6019800 w 8172450"/>
              <a:gd name="connsiteY52" fmla="*/ 1250116 h 1619387"/>
              <a:gd name="connsiteX53" fmla="*/ 6115050 w 8172450"/>
              <a:gd name="connsiteY53" fmla="*/ 1307266 h 1619387"/>
              <a:gd name="connsiteX54" fmla="*/ 6219825 w 8172450"/>
              <a:gd name="connsiteY54" fmla="*/ 1288216 h 1619387"/>
              <a:gd name="connsiteX55" fmla="*/ 6362700 w 8172450"/>
              <a:gd name="connsiteY55" fmla="*/ 1231066 h 1619387"/>
              <a:gd name="connsiteX56" fmla="*/ 6715125 w 8172450"/>
              <a:gd name="connsiteY56" fmla="*/ 1618416 h 1619387"/>
              <a:gd name="connsiteX57" fmla="*/ 6924675 w 8172450"/>
              <a:gd name="connsiteY57" fmla="*/ 1335841 h 1619387"/>
              <a:gd name="connsiteX58" fmla="*/ 7019925 w 8172450"/>
              <a:gd name="connsiteY58" fmla="*/ 1154866 h 1619387"/>
              <a:gd name="connsiteX59" fmla="*/ 7077075 w 8172450"/>
              <a:gd name="connsiteY59" fmla="*/ 430966 h 1619387"/>
              <a:gd name="connsiteX60" fmla="*/ 7115175 w 8172450"/>
              <a:gd name="connsiteY60" fmla="*/ 173791 h 1619387"/>
              <a:gd name="connsiteX61" fmla="*/ 7191375 w 8172450"/>
              <a:gd name="connsiteY61" fmla="*/ 2341 h 1619387"/>
              <a:gd name="connsiteX62" fmla="*/ 7219950 w 8172450"/>
              <a:gd name="connsiteY62" fmla="*/ 297616 h 1619387"/>
              <a:gd name="connsiteX63" fmla="*/ 7267575 w 8172450"/>
              <a:gd name="connsiteY63" fmla="*/ 611941 h 1619387"/>
              <a:gd name="connsiteX64" fmla="*/ 7277100 w 8172450"/>
              <a:gd name="connsiteY64" fmla="*/ 869116 h 1619387"/>
              <a:gd name="connsiteX65" fmla="*/ 7362825 w 8172450"/>
              <a:gd name="connsiteY65" fmla="*/ 1040566 h 1619387"/>
              <a:gd name="connsiteX66" fmla="*/ 7458075 w 8172450"/>
              <a:gd name="connsiteY66" fmla="*/ 1192966 h 1619387"/>
              <a:gd name="connsiteX67" fmla="*/ 7572375 w 8172450"/>
              <a:gd name="connsiteY67" fmla="*/ 1192966 h 1619387"/>
              <a:gd name="connsiteX68" fmla="*/ 7639050 w 8172450"/>
              <a:gd name="connsiteY68" fmla="*/ 1107241 h 1619387"/>
              <a:gd name="connsiteX69" fmla="*/ 7762875 w 8172450"/>
              <a:gd name="connsiteY69" fmla="*/ 1173916 h 1619387"/>
              <a:gd name="connsiteX70" fmla="*/ 7839075 w 8172450"/>
              <a:gd name="connsiteY70" fmla="*/ 1250116 h 1619387"/>
              <a:gd name="connsiteX71" fmla="*/ 7934325 w 8172450"/>
              <a:gd name="connsiteY71" fmla="*/ 1278691 h 1619387"/>
              <a:gd name="connsiteX72" fmla="*/ 8010525 w 8172450"/>
              <a:gd name="connsiteY72" fmla="*/ 1421566 h 1619387"/>
              <a:gd name="connsiteX73" fmla="*/ 8086725 w 8172450"/>
              <a:gd name="connsiteY73" fmla="*/ 1383466 h 1619387"/>
              <a:gd name="connsiteX74" fmla="*/ 8172450 w 8172450"/>
              <a:gd name="connsiteY74" fmla="*/ 1383466 h 1619387"/>
              <a:gd name="connsiteX0" fmla="*/ 0 w 8172450"/>
              <a:gd name="connsiteY0" fmla="*/ 1383466 h 1618631"/>
              <a:gd name="connsiteX1" fmla="*/ 114300 w 8172450"/>
              <a:gd name="connsiteY1" fmla="*/ 1402516 h 1618631"/>
              <a:gd name="connsiteX2" fmla="*/ 266700 w 8172450"/>
              <a:gd name="connsiteY2" fmla="*/ 1440616 h 1618631"/>
              <a:gd name="connsiteX3" fmla="*/ 438150 w 8172450"/>
              <a:gd name="connsiteY3" fmla="*/ 1440616 h 1618631"/>
              <a:gd name="connsiteX4" fmla="*/ 552450 w 8172450"/>
              <a:gd name="connsiteY4" fmla="*/ 1402516 h 1618631"/>
              <a:gd name="connsiteX5" fmla="*/ 628650 w 8172450"/>
              <a:gd name="connsiteY5" fmla="*/ 1392991 h 1618631"/>
              <a:gd name="connsiteX6" fmla="*/ 704850 w 8172450"/>
              <a:gd name="connsiteY6" fmla="*/ 1402516 h 1618631"/>
              <a:gd name="connsiteX7" fmla="*/ 800100 w 8172450"/>
              <a:gd name="connsiteY7" fmla="*/ 1183441 h 1618631"/>
              <a:gd name="connsiteX8" fmla="*/ 914400 w 8172450"/>
              <a:gd name="connsiteY8" fmla="*/ 1231066 h 1618631"/>
              <a:gd name="connsiteX9" fmla="*/ 1057275 w 8172450"/>
              <a:gd name="connsiteY9" fmla="*/ 1259641 h 1618631"/>
              <a:gd name="connsiteX10" fmla="*/ 1171575 w 8172450"/>
              <a:gd name="connsiteY10" fmla="*/ 1345366 h 1618631"/>
              <a:gd name="connsiteX11" fmla="*/ 1343025 w 8172450"/>
              <a:gd name="connsiteY11" fmla="*/ 1354891 h 1618631"/>
              <a:gd name="connsiteX12" fmla="*/ 1428750 w 8172450"/>
              <a:gd name="connsiteY12" fmla="*/ 1202491 h 1618631"/>
              <a:gd name="connsiteX13" fmla="*/ 1533525 w 8172450"/>
              <a:gd name="connsiteY13" fmla="*/ 1240591 h 1618631"/>
              <a:gd name="connsiteX14" fmla="*/ 1714500 w 8172450"/>
              <a:gd name="connsiteY14" fmla="*/ 1250116 h 1618631"/>
              <a:gd name="connsiteX15" fmla="*/ 1809750 w 8172450"/>
              <a:gd name="connsiteY15" fmla="*/ 1373941 h 1618631"/>
              <a:gd name="connsiteX16" fmla="*/ 1933575 w 8172450"/>
              <a:gd name="connsiteY16" fmla="*/ 1354891 h 1618631"/>
              <a:gd name="connsiteX17" fmla="*/ 2085975 w 8172450"/>
              <a:gd name="connsiteY17" fmla="*/ 1431091 h 1618631"/>
              <a:gd name="connsiteX18" fmla="*/ 2247900 w 8172450"/>
              <a:gd name="connsiteY18" fmla="*/ 1364416 h 1618631"/>
              <a:gd name="connsiteX19" fmla="*/ 2362200 w 8172450"/>
              <a:gd name="connsiteY19" fmla="*/ 1431091 h 1618631"/>
              <a:gd name="connsiteX20" fmla="*/ 2428875 w 8172450"/>
              <a:gd name="connsiteY20" fmla="*/ 1431091 h 1618631"/>
              <a:gd name="connsiteX21" fmla="*/ 2533650 w 8172450"/>
              <a:gd name="connsiteY21" fmla="*/ 1240591 h 1618631"/>
              <a:gd name="connsiteX22" fmla="*/ 2705100 w 8172450"/>
              <a:gd name="connsiteY22" fmla="*/ 1345366 h 1618631"/>
              <a:gd name="connsiteX23" fmla="*/ 2800350 w 8172450"/>
              <a:gd name="connsiteY23" fmla="*/ 1278691 h 1618631"/>
              <a:gd name="connsiteX24" fmla="*/ 2905125 w 8172450"/>
              <a:gd name="connsiteY24" fmla="*/ 1383466 h 1618631"/>
              <a:gd name="connsiteX25" fmla="*/ 2981325 w 8172450"/>
              <a:gd name="connsiteY25" fmla="*/ 1402516 h 1618631"/>
              <a:gd name="connsiteX26" fmla="*/ 3181350 w 8172450"/>
              <a:gd name="connsiteY26" fmla="*/ 1297741 h 1618631"/>
              <a:gd name="connsiteX27" fmla="*/ 3267075 w 8172450"/>
              <a:gd name="connsiteY27" fmla="*/ 1316791 h 1618631"/>
              <a:gd name="connsiteX28" fmla="*/ 3343275 w 8172450"/>
              <a:gd name="connsiteY28" fmla="*/ 1173916 h 1618631"/>
              <a:gd name="connsiteX29" fmla="*/ 3457575 w 8172450"/>
              <a:gd name="connsiteY29" fmla="*/ 1192966 h 1618631"/>
              <a:gd name="connsiteX30" fmla="*/ 3533775 w 8172450"/>
              <a:gd name="connsiteY30" fmla="*/ 1164391 h 1618631"/>
              <a:gd name="connsiteX31" fmla="*/ 3629025 w 8172450"/>
              <a:gd name="connsiteY31" fmla="*/ 1164391 h 1618631"/>
              <a:gd name="connsiteX32" fmla="*/ 3743325 w 8172450"/>
              <a:gd name="connsiteY32" fmla="*/ 964366 h 1618631"/>
              <a:gd name="connsiteX33" fmla="*/ 3800475 w 8172450"/>
              <a:gd name="connsiteY33" fmla="*/ 630991 h 1618631"/>
              <a:gd name="connsiteX34" fmla="*/ 3981450 w 8172450"/>
              <a:gd name="connsiteY34" fmla="*/ 1107241 h 1618631"/>
              <a:gd name="connsiteX35" fmla="*/ 4086225 w 8172450"/>
              <a:gd name="connsiteY35" fmla="*/ 1107241 h 1618631"/>
              <a:gd name="connsiteX36" fmla="*/ 4181475 w 8172450"/>
              <a:gd name="connsiteY36" fmla="*/ 1011991 h 1618631"/>
              <a:gd name="connsiteX37" fmla="*/ 4381500 w 8172450"/>
              <a:gd name="connsiteY37" fmla="*/ 1145341 h 1618631"/>
              <a:gd name="connsiteX38" fmla="*/ 4495800 w 8172450"/>
              <a:gd name="connsiteY38" fmla="*/ 840541 h 1618631"/>
              <a:gd name="connsiteX39" fmla="*/ 4619625 w 8172450"/>
              <a:gd name="connsiteY39" fmla="*/ 478591 h 1618631"/>
              <a:gd name="connsiteX40" fmla="*/ 4705350 w 8172450"/>
              <a:gd name="connsiteY40" fmla="*/ 831016 h 1618631"/>
              <a:gd name="connsiteX41" fmla="*/ 4819650 w 8172450"/>
              <a:gd name="connsiteY41" fmla="*/ 840541 h 1618631"/>
              <a:gd name="connsiteX42" fmla="*/ 5029200 w 8172450"/>
              <a:gd name="connsiteY42" fmla="*/ 1002466 h 1618631"/>
              <a:gd name="connsiteX43" fmla="*/ 5105400 w 8172450"/>
              <a:gd name="connsiteY43" fmla="*/ 926266 h 1618631"/>
              <a:gd name="connsiteX44" fmla="*/ 5181600 w 8172450"/>
              <a:gd name="connsiteY44" fmla="*/ 1097716 h 1618631"/>
              <a:gd name="connsiteX45" fmla="*/ 5257800 w 8172450"/>
              <a:gd name="connsiteY45" fmla="*/ 1154866 h 1618631"/>
              <a:gd name="connsiteX46" fmla="*/ 5353050 w 8172450"/>
              <a:gd name="connsiteY46" fmla="*/ 1212016 h 1618631"/>
              <a:gd name="connsiteX47" fmla="*/ 5543550 w 8172450"/>
              <a:gd name="connsiteY47" fmla="*/ 1269166 h 1618631"/>
              <a:gd name="connsiteX48" fmla="*/ 5629275 w 8172450"/>
              <a:gd name="connsiteY48" fmla="*/ 1202491 h 1618631"/>
              <a:gd name="connsiteX49" fmla="*/ 5753100 w 8172450"/>
              <a:gd name="connsiteY49" fmla="*/ 1164391 h 1618631"/>
              <a:gd name="connsiteX50" fmla="*/ 5800725 w 8172450"/>
              <a:gd name="connsiteY50" fmla="*/ 1297741 h 1618631"/>
              <a:gd name="connsiteX51" fmla="*/ 5915025 w 8172450"/>
              <a:gd name="connsiteY51" fmla="*/ 1250116 h 1618631"/>
              <a:gd name="connsiteX52" fmla="*/ 6019800 w 8172450"/>
              <a:gd name="connsiteY52" fmla="*/ 1250116 h 1618631"/>
              <a:gd name="connsiteX53" fmla="*/ 6115050 w 8172450"/>
              <a:gd name="connsiteY53" fmla="*/ 1307266 h 1618631"/>
              <a:gd name="connsiteX54" fmla="*/ 6219825 w 8172450"/>
              <a:gd name="connsiteY54" fmla="*/ 1288216 h 1618631"/>
              <a:gd name="connsiteX55" fmla="*/ 6715125 w 8172450"/>
              <a:gd name="connsiteY55" fmla="*/ 1618416 h 1618631"/>
              <a:gd name="connsiteX56" fmla="*/ 6924675 w 8172450"/>
              <a:gd name="connsiteY56" fmla="*/ 1335841 h 1618631"/>
              <a:gd name="connsiteX57" fmla="*/ 7019925 w 8172450"/>
              <a:gd name="connsiteY57" fmla="*/ 1154866 h 1618631"/>
              <a:gd name="connsiteX58" fmla="*/ 7077075 w 8172450"/>
              <a:gd name="connsiteY58" fmla="*/ 430966 h 1618631"/>
              <a:gd name="connsiteX59" fmla="*/ 7115175 w 8172450"/>
              <a:gd name="connsiteY59" fmla="*/ 173791 h 1618631"/>
              <a:gd name="connsiteX60" fmla="*/ 7191375 w 8172450"/>
              <a:gd name="connsiteY60" fmla="*/ 2341 h 1618631"/>
              <a:gd name="connsiteX61" fmla="*/ 7219950 w 8172450"/>
              <a:gd name="connsiteY61" fmla="*/ 297616 h 1618631"/>
              <a:gd name="connsiteX62" fmla="*/ 7267575 w 8172450"/>
              <a:gd name="connsiteY62" fmla="*/ 611941 h 1618631"/>
              <a:gd name="connsiteX63" fmla="*/ 7277100 w 8172450"/>
              <a:gd name="connsiteY63" fmla="*/ 869116 h 1618631"/>
              <a:gd name="connsiteX64" fmla="*/ 7362825 w 8172450"/>
              <a:gd name="connsiteY64" fmla="*/ 1040566 h 1618631"/>
              <a:gd name="connsiteX65" fmla="*/ 7458075 w 8172450"/>
              <a:gd name="connsiteY65" fmla="*/ 1192966 h 1618631"/>
              <a:gd name="connsiteX66" fmla="*/ 7572375 w 8172450"/>
              <a:gd name="connsiteY66" fmla="*/ 1192966 h 1618631"/>
              <a:gd name="connsiteX67" fmla="*/ 7639050 w 8172450"/>
              <a:gd name="connsiteY67" fmla="*/ 1107241 h 1618631"/>
              <a:gd name="connsiteX68" fmla="*/ 7762875 w 8172450"/>
              <a:gd name="connsiteY68" fmla="*/ 1173916 h 1618631"/>
              <a:gd name="connsiteX69" fmla="*/ 7839075 w 8172450"/>
              <a:gd name="connsiteY69" fmla="*/ 1250116 h 1618631"/>
              <a:gd name="connsiteX70" fmla="*/ 7934325 w 8172450"/>
              <a:gd name="connsiteY70" fmla="*/ 1278691 h 1618631"/>
              <a:gd name="connsiteX71" fmla="*/ 8010525 w 8172450"/>
              <a:gd name="connsiteY71" fmla="*/ 1421566 h 1618631"/>
              <a:gd name="connsiteX72" fmla="*/ 8086725 w 8172450"/>
              <a:gd name="connsiteY72" fmla="*/ 1383466 h 1618631"/>
              <a:gd name="connsiteX73" fmla="*/ 8172450 w 8172450"/>
              <a:gd name="connsiteY73" fmla="*/ 1383466 h 1618631"/>
              <a:gd name="connsiteX0" fmla="*/ 0 w 8172450"/>
              <a:gd name="connsiteY0" fmla="*/ 1383466 h 1618495"/>
              <a:gd name="connsiteX1" fmla="*/ 114300 w 8172450"/>
              <a:gd name="connsiteY1" fmla="*/ 1402516 h 1618495"/>
              <a:gd name="connsiteX2" fmla="*/ 266700 w 8172450"/>
              <a:gd name="connsiteY2" fmla="*/ 1440616 h 1618495"/>
              <a:gd name="connsiteX3" fmla="*/ 438150 w 8172450"/>
              <a:gd name="connsiteY3" fmla="*/ 1440616 h 1618495"/>
              <a:gd name="connsiteX4" fmla="*/ 552450 w 8172450"/>
              <a:gd name="connsiteY4" fmla="*/ 1402516 h 1618495"/>
              <a:gd name="connsiteX5" fmla="*/ 628650 w 8172450"/>
              <a:gd name="connsiteY5" fmla="*/ 1392991 h 1618495"/>
              <a:gd name="connsiteX6" fmla="*/ 704850 w 8172450"/>
              <a:gd name="connsiteY6" fmla="*/ 1402516 h 1618495"/>
              <a:gd name="connsiteX7" fmla="*/ 800100 w 8172450"/>
              <a:gd name="connsiteY7" fmla="*/ 1183441 h 1618495"/>
              <a:gd name="connsiteX8" fmla="*/ 914400 w 8172450"/>
              <a:gd name="connsiteY8" fmla="*/ 1231066 h 1618495"/>
              <a:gd name="connsiteX9" fmla="*/ 1057275 w 8172450"/>
              <a:gd name="connsiteY9" fmla="*/ 1259641 h 1618495"/>
              <a:gd name="connsiteX10" fmla="*/ 1171575 w 8172450"/>
              <a:gd name="connsiteY10" fmla="*/ 1345366 h 1618495"/>
              <a:gd name="connsiteX11" fmla="*/ 1343025 w 8172450"/>
              <a:gd name="connsiteY11" fmla="*/ 1354891 h 1618495"/>
              <a:gd name="connsiteX12" fmla="*/ 1428750 w 8172450"/>
              <a:gd name="connsiteY12" fmla="*/ 1202491 h 1618495"/>
              <a:gd name="connsiteX13" fmla="*/ 1533525 w 8172450"/>
              <a:gd name="connsiteY13" fmla="*/ 1240591 h 1618495"/>
              <a:gd name="connsiteX14" fmla="*/ 1714500 w 8172450"/>
              <a:gd name="connsiteY14" fmla="*/ 1250116 h 1618495"/>
              <a:gd name="connsiteX15" fmla="*/ 1809750 w 8172450"/>
              <a:gd name="connsiteY15" fmla="*/ 1373941 h 1618495"/>
              <a:gd name="connsiteX16" fmla="*/ 1933575 w 8172450"/>
              <a:gd name="connsiteY16" fmla="*/ 1354891 h 1618495"/>
              <a:gd name="connsiteX17" fmla="*/ 2085975 w 8172450"/>
              <a:gd name="connsiteY17" fmla="*/ 1431091 h 1618495"/>
              <a:gd name="connsiteX18" fmla="*/ 2247900 w 8172450"/>
              <a:gd name="connsiteY18" fmla="*/ 1364416 h 1618495"/>
              <a:gd name="connsiteX19" fmla="*/ 2362200 w 8172450"/>
              <a:gd name="connsiteY19" fmla="*/ 1431091 h 1618495"/>
              <a:gd name="connsiteX20" fmla="*/ 2428875 w 8172450"/>
              <a:gd name="connsiteY20" fmla="*/ 1431091 h 1618495"/>
              <a:gd name="connsiteX21" fmla="*/ 2533650 w 8172450"/>
              <a:gd name="connsiteY21" fmla="*/ 1240591 h 1618495"/>
              <a:gd name="connsiteX22" fmla="*/ 2705100 w 8172450"/>
              <a:gd name="connsiteY22" fmla="*/ 1345366 h 1618495"/>
              <a:gd name="connsiteX23" fmla="*/ 2800350 w 8172450"/>
              <a:gd name="connsiteY23" fmla="*/ 1278691 h 1618495"/>
              <a:gd name="connsiteX24" fmla="*/ 2905125 w 8172450"/>
              <a:gd name="connsiteY24" fmla="*/ 1383466 h 1618495"/>
              <a:gd name="connsiteX25" fmla="*/ 2981325 w 8172450"/>
              <a:gd name="connsiteY25" fmla="*/ 1402516 h 1618495"/>
              <a:gd name="connsiteX26" fmla="*/ 3181350 w 8172450"/>
              <a:gd name="connsiteY26" fmla="*/ 1297741 h 1618495"/>
              <a:gd name="connsiteX27" fmla="*/ 3267075 w 8172450"/>
              <a:gd name="connsiteY27" fmla="*/ 1316791 h 1618495"/>
              <a:gd name="connsiteX28" fmla="*/ 3343275 w 8172450"/>
              <a:gd name="connsiteY28" fmla="*/ 1173916 h 1618495"/>
              <a:gd name="connsiteX29" fmla="*/ 3457575 w 8172450"/>
              <a:gd name="connsiteY29" fmla="*/ 1192966 h 1618495"/>
              <a:gd name="connsiteX30" fmla="*/ 3533775 w 8172450"/>
              <a:gd name="connsiteY30" fmla="*/ 1164391 h 1618495"/>
              <a:gd name="connsiteX31" fmla="*/ 3629025 w 8172450"/>
              <a:gd name="connsiteY31" fmla="*/ 1164391 h 1618495"/>
              <a:gd name="connsiteX32" fmla="*/ 3743325 w 8172450"/>
              <a:gd name="connsiteY32" fmla="*/ 964366 h 1618495"/>
              <a:gd name="connsiteX33" fmla="*/ 3800475 w 8172450"/>
              <a:gd name="connsiteY33" fmla="*/ 630991 h 1618495"/>
              <a:gd name="connsiteX34" fmla="*/ 3981450 w 8172450"/>
              <a:gd name="connsiteY34" fmla="*/ 1107241 h 1618495"/>
              <a:gd name="connsiteX35" fmla="*/ 4086225 w 8172450"/>
              <a:gd name="connsiteY35" fmla="*/ 1107241 h 1618495"/>
              <a:gd name="connsiteX36" fmla="*/ 4181475 w 8172450"/>
              <a:gd name="connsiteY36" fmla="*/ 1011991 h 1618495"/>
              <a:gd name="connsiteX37" fmla="*/ 4381500 w 8172450"/>
              <a:gd name="connsiteY37" fmla="*/ 1145341 h 1618495"/>
              <a:gd name="connsiteX38" fmla="*/ 4495800 w 8172450"/>
              <a:gd name="connsiteY38" fmla="*/ 840541 h 1618495"/>
              <a:gd name="connsiteX39" fmla="*/ 4619625 w 8172450"/>
              <a:gd name="connsiteY39" fmla="*/ 478591 h 1618495"/>
              <a:gd name="connsiteX40" fmla="*/ 4705350 w 8172450"/>
              <a:gd name="connsiteY40" fmla="*/ 831016 h 1618495"/>
              <a:gd name="connsiteX41" fmla="*/ 4819650 w 8172450"/>
              <a:gd name="connsiteY41" fmla="*/ 840541 h 1618495"/>
              <a:gd name="connsiteX42" fmla="*/ 5029200 w 8172450"/>
              <a:gd name="connsiteY42" fmla="*/ 1002466 h 1618495"/>
              <a:gd name="connsiteX43" fmla="*/ 5105400 w 8172450"/>
              <a:gd name="connsiteY43" fmla="*/ 926266 h 1618495"/>
              <a:gd name="connsiteX44" fmla="*/ 5181600 w 8172450"/>
              <a:gd name="connsiteY44" fmla="*/ 1097716 h 1618495"/>
              <a:gd name="connsiteX45" fmla="*/ 5257800 w 8172450"/>
              <a:gd name="connsiteY45" fmla="*/ 1154866 h 1618495"/>
              <a:gd name="connsiteX46" fmla="*/ 5353050 w 8172450"/>
              <a:gd name="connsiteY46" fmla="*/ 1212016 h 1618495"/>
              <a:gd name="connsiteX47" fmla="*/ 5543550 w 8172450"/>
              <a:gd name="connsiteY47" fmla="*/ 1269166 h 1618495"/>
              <a:gd name="connsiteX48" fmla="*/ 5629275 w 8172450"/>
              <a:gd name="connsiteY48" fmla="*/ 1202491 h 1618495"/>
              <a:gd name="connsiteX49" fmla="*/ 5753100 w 8172450"/>
              <a:gd name="connsiteY49" fmla="*/ 1164391 h 1618495"/>
              <a:gd name="connsiteX50" fmla="*/ 5800725 w 8172450"/>
              <a:gd name="connsiteY50" fmla="*/ 1297741 h 1618495"/>
              <a:gd name="connsiteX51" fmla="*/ 5915025 w 8172450"/>
              <a:gd name="connsiteY51" fmla="*/ 1250116 h 1618495"/>
              <a:gd name="connsiteX52" fmla="*/ 6019800 w 8172450"/>
              <a:gd name="connsiteY52" fmla="*/ 1250116 h 1618495"/>
              <a:gd name="connsiteX53" fmla="*/ 6115050 w 8172450"/>
              <a:gd name="connsiteY53" fmla="*/ 1307266 h 1618495"/>
              <a:gd name="connsiteX54" fmla="*/ 6715125 w 8172450"/>
              <a:gd name="connsiteY54" fmla="*/ 1618416 h 1618495"/>
              <a:gd name="connsiteX55" fmla="*/ 6924675 w 8172450"/>
              <a:gd name="connsiteY55" fmla="*/ 1335841 h 1618495"/>
              <a:gd name="connsiteX56" fmla="*/ 7019925 w 8172450"/>
              <a:gd name="connsiteY56" fmla="*/ 1154866 h 1618495"/>
              <a:gd name="connsiteX57" fmla="*/ 7077075 w 8172450"/>
              <a:gd name="connsiteY57" fmla="*/ 430966 h 1618495"/>
              <a:gd name="connsiteX58" fmla="*/ 7115175 w 8172450"/>
              <a:gd name="connsiteY58" fmla="*/ 173791 h 1618495"/>
              <a:gd name="connsiteX59" fmla="*/ 7191375 w 8172450"/>
              <a:gd name="connsiteY59" fmla="*/ 2341 h 1618495"/>
              <a:gd name="connsiteX60" fmla="*/ 7219950 w 8172450"/>
              <a:gd name="connsiteY60" fmla="*/ 297616 h 1618495"/>
              <a:gd name="connsiteX61" fmla="*/ 7267575 w 8172450"/>
              <a:gd name="connsiteY61" fmla="*/ 611941 h 1618495"/>
              <a:gd name="connsiteX62" fmla="*/ 7277100 w 8172450"/>
              <a:gd name="connsiteY62" fmla="*/ 869116 h 1618495"/>
              <a:gd name="connsiteX63" fmla="*/ 7362825 w 8172450"/>
              <a:gd name="connsiteY63" fmla="*/ 1040566 h 1618495"/>
              <a:gd name="connsiteX64" fmla="*/ 7458075 w 8172450"/>
              <a:gd name="connsiteY64" fmla="*/ 1192966 h 1618495"/>
              <a:gd name="connsiteX65" fmla="*/ 7572375 w 8172450"/>
              <a:gd name="connsiteY65" fmla="*/ 1192966 h 1618495"/>
              <a:gd name="connsiteX66" fmla="*/ 7639050 w 8172450"/>
              <a:gd name="connsiteY66" fmla="*/ 1107241 h 1618495"/>
              <a:gd name="connsiteX67" fmla="*/ 7762875 w 8172450"/>
              <a:gd name="connsiteY67" fmla="*/ 1173916 h 1618495"/>
              <a:gd name="connsiteX68" fmla="*/ 7839075 w 8172450"/>
              <a:gd name="connsiteY68" fmla="*/ 1250116 h 1618495"/>
              <a:gd name="connsiteX69" fmla="*/ 7934325 w 8172450"/>
              <a:gd name="connsiteY69" fmla="*/ 1278691 h 1618495"/>
              <a:gd name="connsiteX70" fmla="*/ 8010525 w 8172450"/>
              <a:gd name="connsiteY70" fmla="*/ 1421566 h 1618495"/>
              <a:gd name="connsiteX71" fmla="*/ 8086725 w 8172450"/>
              <a:gd name="connsiteY71" fmla="*/ 1383466 h 1618495"/>
              <a:gd name="connsiteX72" fmla="*/ 8172450 w 8172450"/>
              <a:gd name="connsiteY72" fmla="*/ 1383466 h 1618495"/>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1809750 w 8172450"/>
              <a:gd name="connsiteY15" fmla="*/ 1373941 h 1619081"/>
              <a:gd name="connsiteX16" fmla="*/ 1933575 w 8172450"/>
              <a:gd name="connsiteY16" fmla="*/ 1354891 h 1619081"/>
              <a:gd name="connsiteX17" fmla="*/ 2085975 w 8172450"/>
              <a:gd name="connsiteY17" fmla="*/ 1431091 h 1619081"/>
              <a:gd name="connsiteX18" fmla="*/ 2247900 w 8172450"/>
              <a:gd name="connsiteY18" fmla="*/ 1364416 h 1619081"/>
              <a:gd name="connsiteX19" fmla="*/ 2362200 w 8172450"/>
              <a:gd name="connsiteY19" fmla="*/ 1431091 h 1619081"/>
              <a:gd name="connsiteX20" fmla="*/ 2428875 w 8172450"/>
              <a:gd name="connsiteY20" fmla="*/ 1431091 h 1619081"/>
              <a:gd name="connsiteX21" fmla="*/ 2533650 w 8172450"/>
              <a:gd name="connsiteY21" fmla="*/ 1240591 h 1619081"/>
              <a:gd name="connsiteX22" fmla="*/ 2705100 w 8172450"/>
              <a:gd name="connsiteY22" fmla="*/ 1345366 h 1619081"/>
              <a:gd name="connsiteX23" fmla="*/ 2800350 w 8172450"/>
              <a:gd name="connsiteY23" fmla="*/ 1278691 h 1619081"/>
              <a:gd name="connsiteX24" fmla="*/ 2905125 w 8172450"/>
              <a:gd name="connsiteY24" fmla="*/ 1383466 h 1619081"/>
              <a:gd name="connsiteX25" fmla="*/ 2981325 w 8172450"/>
              <a:gd name="connsiteY25" fmla="*/ 1402516 h 1619081"/>
              <a:gd name="connsiteX26" fmla="*/ 3181350 w 8172450"/>
              <a:gd name="connsiteY26" fmla="*/ 1297741 h 1619081"/>
              <a:gd name="connsiteX27" fmla="*/ 3267075 w 8172450"/>
              <a:gd name="connsiteY27" fmla="*/ 1316791 h 1619081"/>
              <a:gd name="connsiteX28" fmla="*/ 3343275 w 8172450"/>
              <a:gd name="connsiteY28" fmla="*/ 1173916 h 1619081"/>
              <a:gd name="connsiteX29" fmla="*/ 3457575 w 8172450"/>
              <a:gd name="connsiteY29" fmla="*/ 1192966 h 1619081"/>
              <a:gd name="connsiteX30" fmla="*/ 3533775 w 8172450"/>
              <a:gd name="connsiteY30" fmla="*/ 1164391 h 1619081"/>
              <a:gd name="connsiteX31" fmla="*/ 3629025 w 8172450"/>
              <a:gd name="connsiteY31" fmla="*/ 1164391 h 1619081"/>
              <a:gd name="connsiteX32" fmla="*/ 3743325 w 8172450"/>
              <a:gd name="connsiteY32" fmla="*/ 964366 h 1619081"/>
              <a:gd name="connsiteX33" fmla="*/ 3800475 w 8172450"/>
              <a:gd name="connsiteY33" fmla="*/ 630991 h 1619081"/>
              <a:gd name="connsiteX34" fmla="*/ 3981450 w 8172450"/>
              <a:gd name="connsiteY34" fmla="*/ 1107241 h 1619081"/>
              <a:gd name="connsiteX35" fmla="*/ 4086225 w 8172450"/>
              <a:gd name="connsiteY35" fmla="*/ 1107241 h 1619081"/>
              <a:gd name="connsiteX36" fmla="*/ 4181475 w 8172450"/>
              <a:gd name="connsiteY36" fmla="*/ 1011991 h 1619081"/>
              <a:gd name="connsiteX37" fmla="*/ 4381500 w 8172450"/>
              <a:gd name="connsiteY37" fmla="*/ 1145341 h 1619081"/>
              <a:gd name="connsiteX38" fmla="*/ 4495800 w 8172450"/>
              <a:gd name="connsiteY38" fmla="*/ 840541 h 1619081"/>
              <a:gd name="connsiteX39" fmla="*/ 4619625 w 8172450"/>
              <a:gd name="connsiteY39" fmla="*/ 478591 h 1619081"/>
              <a:gd name="connsiteX40" fmla="*/ 4705350 w 8172450"/>
              <a:gd name="connsiteY40" fmla="*/ 831016 h 1619081"/>
              <a:gd name="connsiteX41" fmla="*/ 4819650 w 8172450"/>
              <a:gd name="connsiteY41" fmla="*/ 840541 h 1619081"/>
              <a:gd name="connsiteX42" fmla="*/ 5029200 w 8172450"/>
              <a:gd name="connsiteY42" fmla="*/ 1002466 h 1619081"/>
              <a:gd name="connsiteX43" fmla="*/ 5105400 w 8172450"/>
              <a:gd name="connsiteY43" fmla="*/ 926266 h 1619081"/>
              <a:gd name="connsiteX44" fmla="*/ 5181600 w 8172450"/>
              <a:gd name="connsiteY44" fmla="*/ 1097716 h 1619081"/>
              <a:gd name="connsiteX45" fmla="*/ 5257800 w 8172450"/>
              <a:gd name="connsiteY45" fmla="*/ 1154866 h 1619081"/>
              <a:gd name="connsiteX46" fmla="*/ 5353050 w 8172450"/>
              <a:gd name="connsiteY46" fmla="*/ 1212016 h 1619081"/>
              <a:gd name="connsiteX47" fmla="*/ 5543550 w 8172450"/>
              <a:gd name="connsiteY47" fmla="*/ 1269166 h 1619081"/>
              <a:gd name="connsiteX48" fmla="*/ 5629275 w 8172450"/>
              <a:gd name="connsiteY48" fmla="*/ 1202491 h 1619081"/>
              <a:gd name="connsiteX49" fmla="*/ 5753100 w 8172450"/>
              <a:gd name="connsiteY49" fmla="*/ 1164391 h 1619081"/>
              <a:gd name="connsiteX50" fmla="*/ 5800725 w 8172450"/>
              <a:gd name="connsiteY50" fmla="*/ 1297741 h 1619081"/>
              <a:gd name="connsiteX51" fmla="*/ 5915025 w 8172450"/>
              <a:gd name="connsiteY51" fmla="*/ 1250116 h 1619081"/>
              <a:gd name="connsiteX52" fmla="*/ 6019800 w 8172450"/>
              <a:gd name="connsiteY52" fmla="*/ 1250116 h 1619081"/>
              <a:gd name="connsiteX53" fmla="*/ 6715125 w 8172450"/>
              <a:gd name="connsiteY53" fmla="*/ 1618416 h 1619081"/>
              <a:gd name="connsiteX54" fmla="*/ 6924675 w 8172450"/>
              <a:gd name="connsiteY54" fmla="*/ 1335841 h 1619081"/>
              <a:gd name="connsiteX55" fmla="*/ 7019925 w 8172450"/>
              <a:gd name="connsiteY55" fmla="*/ 1154866 h 1619081"/>
              <a:gd name="connsiteX56" fmla="*/ 7077075 w 8172450"/>
              <a:gd name="connsiteY56" fmla="*/ 430966 h 1619081"/>
              <a:gd name="connsiteX57" fmla="*/ 7115175 w 8172450"/>
              <a:gd name="connsiteY57" fmla="*/ 173791 h 1619081"/>
              <a:gd name="connsiteX58" fmla="*/ 7191375 w 8172450"/>
              <a:gd name="connsiteY58" fmla="*/ 2341 h 1619081"/>
              <a:gd name="connsiteX59" fmla="*/ 7219950 w 8172450"/>
              <a:gd name="connsiteY59" fmla="*/ 297616 h 1619081"/>
              <a:gd name="connsiteX60" fmla="*/ 7267575 w 8172450"/>
              <a:gd name="connsiteY60" fmla="*/ 611941 h 1619081"/>
              <a:gd name="connsiteX61" fmla="*/ 7277100 w 8172450"/>
              <a:gd name="connsiteY61" fmla="*/ 869116 h 1619081"/>
              <a:gd name="connsiteX62" fmla="*/ 7362825 w 8172450"/>
              <a:gd name="connsiteY62" fmla="*/ 1040566 h 1619081"/>
              <a:gd name="connsiteX63" fmla="*/ 7458075 w 8172450"/>
              <a:gd name="connsiteY63" fmla="*/ 1192966 h 1619081"/>
              <a:gd name="connsiteX64" fmla="*/ 7572375 w 8172450"/>
              <a:gd name="connsiteY64" fmla="*/ 1192966 h 1619081"/>
              <a:gd name="connsiteX65" fmla="*/ 7639050 w 8172450"/>
              <a:gd name="connsiteY65" fmla="*/ 1107241 h 1619081"/>
              <a:gd name="connsiteX66" fmla="*/ 7762875 w 8172450"/>
              <a:gd name="connsiteY66" fmla="*/ 1173916 h 1619081"/>
              <a:gd name="connsiteX67" fmla="*/ 7839075 w 8172450"/>
              <a:gd name="connsiteY67" fmla="*/ 1250116 h 1619081"/>
              <a:gd name="connsiteX68" fmla="*/ 7934325 w 8172450"/>
              <a:gd name="connsiteY68" fmla="*/ 1278691 h 1619081"/>
              <a:gd name="connsiteX69" fmla="*/ 8010525 w 8172450"/>
              <a:gd name="connsiteY69" fmla="*/ 1421566 h 1619081"/>
              <a:gd name="connsiteX70" fmla="*/ 8086725 w 8172450"/>
              <a:gd name="connsiteY70" fmla="*/ 1383466 h 1619081"/>
              <a:gd name="connsiteX71" fmla="*/ 8172450 w 8172450"/>
              <a:gd name="connsiteY71" fmla="*/ 1383466 h 1619081"/>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1809750 w 8172450"/>
              <a:gd name="connsiteY15" fmla="*/ 1373941 h 1619081"/>
              <a:gd name="connsiteX16" fmla="*/ 1933575 w 8172450"/>
              <a:gd name="connsiteY16" fmla="*/ 1354891 h 1619081"/>
              <a:gd name="connsiteX17" fmla="*/ 2085975 w 8172450"/>
              <a:gd name="connsiteY17" fmla="*/ 1431091 h 1619081"/>
              <a:gd name="connsiteX18" fmla="*/ 2247900 w 8172450"/>
              <a:gd name="connsiteY18" fmla="*/ 1364416 h 1619081"/>
              <a:gd name="connsiteX19" fmla="*/ 2362200 w 8172450"/>
              <a:gd name="connsiteY19" fmla="*/ 1431091 h 1619081"/>
              <a:gd name="connsiteX20" fmla="*/ 2428875 w 8172450"/>
              <a:gd name="connsiteY20" fmla="*/ 1431091 h 1619081"/>
              <a:gd name="connsiteX21" fmla="*/ 2533650 w 8172450"/>
              <a:gd name="connsiteY21" fmla="*/ 1240591 h 1619081"/>
              <a:gd name="connsiteX22" fmla="*/ 2705100 w 8172450"/>
              <a:gd name="connsiteY22" fmla="*/ 1345366 h 1619081"/>
              <a:gd name="connsiteX23" fmla="*/ 2800350 w 8172450"/>
              <a:gd name="connsiteY23" fmla="*/ 1278691 h 1619081"/>
              <a:gd name="connsiteX24" fmla="*/ 2905125 w 8172450"/>
              <a:gd name="connsiteY24" fmla="*/ 1383466 h 1619081"/>
              <a:gd name="connsiteX25" fmla="*/ 2981325 w 8172450"/>
              <a:gd name="connsiteY25" fmla="*/ 1402516 h 1619081"/>
              <a:gd name="connsiteX26" fmla="*/ 3181350 w 8172450"/>
              <a:gd name="connsiteY26" fmla="*/ 1297741 h 1619081"/>
              <a:gd name="connsiteX27" fmla="*/ 3267075 w 8172450"/>
              <a:gd name="connsiteY27" fmla="*/ 1316791 h 1619081"/>
              <a:gd name="connsiteX28" fmla="*/ 3343275 w 8172450"/>
              <a:gd name="connsiteY28" fmla="*/ 1173916 h 1619081"/>
              <a:gd name="connsiteX29" fmla="*/ 3457575 w 8172450"/>
              <a:gd name="connsiteY29" fmla="*/ 1192966 h 1619081"/>
              <a:gd name="connsiteX30" fmla="*/ 3533775 w 8172450"/>
              <a:gd name="connsiteY30" fmla="*/ 1164391 h 1619081"/>
              <a:gd name="connsiteX31" fmla="*/ 3629025 w 8172450"/>
              <a:gd name="connsiteY31" fmla="*/ 1164391 h 1619081"/>
              <a:gd name="connsiteX32" fmla="*/ 3743325 w 8172450"/>
              <a:gd name="connsiteY32" fmla="*/ 964366 h 1619081"/>
              <a:gd name="connsiteX33" fmla="*/ 3800475 w 8172450"/>
              <a:gd name="connsiteY33" fmla="*/ 630991 h 1619081"/>
              <a:gd name="connsiteX34" fmla="*/ 3981450 w 8172450"/>
              <a:gd name="connsiteY34" fmla="*/ 1107241 h 1619081"/>
              <a:gd name="connsiteX35" fmla="*/ 4086225 w 8172450"/>
              <a:gd name="connsiteY35" fmla="*/ 1107241 h 1619081"/>
              <a:gd name="connsiteX36" fmla="*/ 4181475 w 8172450"/>
              <a:gd name="connsiteY36" fmla="*/ 1011991 h 1619081"/>
              <a:gd name="connsiteX37" fmla="*/ 4381500 w 8172450"/>
              <a:gd name="connsiteY37" fmla="*/ 1145341 h 1619081"/>
              <a:gd name="connsiteX38" fmla="*/ 4495800 w 8172450"/>
              <a:gd name="connsiteY38" fmla="*/ 840541 h 1619081"/>
              <a:gd name="connsiteX39" fmla="*/ 4619625 w 8172450"/>
              <a:gd name="connsiteY39" fmla="*/ 478591 h 1619081"/>
              <a:gd name="connsiteX40" fmla="*/ 4705350 w 8172450"/>
              <a:gd name="connsiteY40" fmla="*/ 831016 h 1619081"/>
              <a:gd name="connsiteX41" fmla="*/ 4819650 w 8172450"/>
              <a:gd name="connsiteY41" fmla="*/ 840541 h 1619081"/>
              <a:gd name="connsiteX42" fmla="*/ 5029200 w 8172450"/>
              <a:gd name="connsiteY42" fmla="*/ 1002466 h 1619081"/>
              <a:gd name="connsiteX43" fmla="*/ 5105400 w 8172450"/>
              <a:gd name="connsiteY43" fmla="*/ 926266 h 1619081"/>
              <a:gd name="connsiteX44" fmla="*/ 5181600 w 8172450"/>
              <a:gd name="connsiteY44" fmla="*/ 1097716 h 1619081"/>
              <a:gd name="connsiteX45" fmla="*/ 5257800 w 8172450"/>
              <a:gd name="connsiteY45" fmla="*/ 1154866 h 1619081"/>
              <a:gd name="connsiteX46" fmla="*/ 5353050 w 8172450"/>
              <a:gd name="connsiteY46" fmla="*/ 1212016 h 1619081"/>
              <a:gd name="connsiteX47" fmla="*/ 5543550 w 8172450"/>
              <a:gd name="connsiteY47" fmla="*/ 1269166 h 1619081"/>
              <a:gd name="connsiteX48" fmla="*/ 5629275 w 8172450"/>
              <a:gd name="connsiteY48" fmla="*/ 1202491 h 1619081"/>
              <a:gd name="connsiteX49" fmla="*/ 5753100 w 8172450"/>
              <a:gd name="connsiteY49" fmla="*/ 1164391 h 1619081"/>
              <a:gd name="connsiteX50" fmla="*/ 5800725 w 8172450"/>
              <a:gd name="connsiteY50" fmla="*/ 1297741 h 1619081"/>
              <a:gd name="connsiteX51" fmla="*/ 5915025 w 8172450"/>
              <a:gd name="connsiteY51" fmla="*/ 1250116 h 1619081"/>
              <a:gd name="connsiteX52" fmla="*/ 6715125 w 8172450"/>
              <a:gd name="connsiteY52" fmla="*/ 1618416 h 1619081"/>
              <a:gd name="connsiteX53" fmla="*/ 6924675 w 8172450"/>
              <a:gd name="connsiteY53" fmla="*/ 1335841 h 1619081"/>
              <a:gd name="connsiteX54" fmla="*/ 7019925 w 8172450"/>
              <a:gd name="connsiteY54" fmla="*/ 1154866 h 1619081"/>
              <a:gd name="connsiteX55" fmla="*/ 7077075 w 8172450"/>
              <a:gd name="connsiteY55" fmla="*/ 430966 h 1619081"/>
              <a:gd name="connsiteX56" fmla="*/ 7115175 w 8172450"/>
              <a:gd name="connsiteY56" fmla="*/ 173791 h 1619081"/>
              <a:gd name="connsiteX57" fmla="*/ 7191375 w 8172450"/>
              <a:gd name="connsiteY57" fmla="*/ 2341 h 1619081"/>
              <a:gd name="connsiteX58" fmla="*/ 7219950 w 8172450"/>
              <a:gd name="connsiteY58" fmla="*/ 297616 h 1619081"/>
              <a:gd name="connsiteX59" fmla="*/ 7267575 w 8172450"/>
              <a:gd name="connsiteY59" fmla="*/ 611941 h 1619081"/>
              <a:gd name="connsiteX60" fmla="*/ 7277100 w 8172450"/>
              <a:gd name="connsiteY60" fmla="*/ 869116 h 1619081"/>
              <a:gd name="connsiteX61" fmla="*/ 7362825 w 8172450"/>
              <a:gd name="connsiteY61" fmla="*/ 1040566 h 1619081"/>
              <a:gd name="connsiteX62" fmla="*/ 7458075 w 8172450"/>
              <a:gd name="connsiteY62" fmla="*/ 1192966 h 1619081"/>
              <a:gd name="connsiteX63" fmla="*/ 7572375 w 8172450"/>
              <a:gd name="connsiteY63" fmla="*/ 1192966 h 1619081"/>
              <a:gd name="connsiteX64" fmla="*/ 7639050 w 8172450"/>
              <a:gd name="connsiteY64" fmla="*/ 1107241 h 1619081"/>
              <a:gd name="connsiteX65" fmla="*/ 7762875 w 8172450"/>
              <a:gd name="connsiteY65" fmla="*/ 1173916 h 1619081"/>
              <a:gd name="connsiteX66" fmla="*/ 7839075 w 8172450"/>
              <a:gd name="connsiteY66" fmla="*/ 1250116 h 1619081"/>
              <a:gd name="connsiteX67" fmla="*/ 7934325 w 8172450"/>
              <a:gd name="connsiteY67" fmla="*/ 1278691 h 1619081"/>
              <a:gd name="connsiteX68" fmla="*/ 8010525 w 8172450"/>
              <a:gd name="connsiteY68" fmla="*/ 1421566 h 1619081"/>
              <a:gd name="connsiteX69" fmla="*/ 8086725 w 8172450"/>
              <a:gd name="connsiteY69" fmla="*/ 1383466 h 1619081"/>
              <a:gd name="connsiteX70" fmla="*/ 8172450 w 8172450"/>
              <a:gd name="connsiteY70" fmla="*/ 1383466 h 1619081"/>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3267075 w 8172450"/>
              <a:gd name="connsiteY27" fmla="*/ 1316791 h 1618555"/>
              <a:gd name="connsiteX28" fmla="*/ 3343275 w 8172450"/>
              <a:gd name="connsiteY28" fmla="*/ 1173916 h 1618555"/>
              <a:gd name="connsiteX29" fmla="*/ 3457575 w 8172450"/>
              <a:gd name="connsiteY29" fmla="*/ 1192966 h 1618555"/>
              <a:gd name="connsiteX30" fmla="*/ 3533775 w 8172450"/>
              <a:gd name="connsiteY30" fmla="*/ 1164391 h 1618555"/>
              <a:gd name="connsiteX31" fmla="*/ 3629025 w 8172450"/>
              <a:gd name="connsiteY31" fmla="*/ 1164391 h 1618555"/>
              <a:gd name="connsiteX32" fmla="*/ 3743325 w 8172450"/>
              <a:gd name="connsiteY32" fmla="*/ 964366 h 1618555"/>
              <a:gd name="connsiteX33" fmla="*/ 3800475 w 8172450"/>
              <a:gd name="connsiteY33" fmla="*/ 630991 h 1618555"/>
              <a:gd name="connsiteX34" fmla="*/ 3981450 w 8172450"/>
              <a:gd name="connsiteY34" fmla="*/ 1107241 h 1618555"/>
              <a:gd name="connsiteX35" fmla="*/ 4086225 w 8172450"/>
              <a:gd name="connsiteY35" fmla="*/ 1107241 h 1618555"/>
              <a:gd name="connsiteX36" fmla="*/ 4181475 w 8172450"/>
              <a:gd name="connsiteY36" fmla="*/ 1011991 h 1618555"/>
              <a:gd name="connsiteX37" fmla="*/ 4381500 w 8172450"/>
              <a:gd name="connsiteY37" fmla="*/ 1145341 h 1618555"/>
              <a:gd name="connsiteX38" fmla="*/ 4495800 w 8172450"/>
              <a:gd name="connsiteY38" fmla="*/ 840541 h 1618555"/>
              <a:gd name="connsiteX39" fmla="*/ 4619625 w 8172450"/>
              <a:gd name="connsiteY39" fmla="*/ 478591 h 1618555"/>
              <a:gd name="connsiteX40" fmla="*/ 4705350 w 8172450"/>
              <a:gd name="connsiteY40" fmla="*/ 831016 h 1618555"/>
              <a:gd name="connsiteX41" fmla="*/ 4819650 w 8172450"/>
              <a:gd name="connsiteY41" fmla="*/ 840541 h 1618555"/>
              <a:gd name="connsiteX42" fmla="*/ 5029200 w 8172450"/>
              <a:gd name="connsiteY42" fmla="*/ 1002466 h 1618555"/>
              <a:gd name="connsiteX43" fmla="*/ 5105400 w 8172450"/>
              <a:gd name="connsiteY43" fmla="*/ 926266 h 1618555"/>
              <a:gd name="connsiteX44" fmla="*/ 5181600 w 8172450"/>
              <a:gd name="connsiteY44" fmla="*/ 1097716 h 1618555"/>
              <a:gd name="connsiteX45" fmla="*/ 5257800 w 8172450"/>
              <a:gd name="connsiteY45" fmla="*/ 1154866 h 1618555"/>
              <a:gd name="connsiteX46" fmla="*/ 5353050 w 8172450"/>
              <a:gd name="connsiteY46" fmla="*/ 1212016 h 1618555"/>
              <a:gd name="connsiteX47" fmla="*/ 5543550 w 8172450"/>
              <a:gd name="connsiteY47" fmla="*/ 1269166 h 1618555"/>
              <a:gd name="connsiteX48" fmla="*/ 5629275 w 8172450"/>
              <a:gd name="connsiteY48" fmla="*/ 1202491 h 1618555"/>
              <a:gd name="connsiteX49" fmla="*/ 5753100 w 8172450"/>
              <a:gd name="connsiteY49" fmla="*/ 1164391 h 1618555"/>
              <a:gd name="connsiteX50" fmla="*/ 5800725 w 8172450"/>
              <a:gd name="connsiteY50" fmla="*/ 1297741 h 1618555"/>
              <a:gd name="connsiteX51" fmla="*/ 6715125 w 8172450"/>
              <a:gd name="connsiteY51" fmla="*/ 1618416 h 1618555"/>
              <a:gd name="connsiteX52" fmla="*/ 6924675 w 8172450"/>
              <a:gd name="connsiteY52" fmla="*/ 1335841 h 1618555"/>
              <a:gd name="connsiteX53" fmla="*/ 7019925 w 8172450"/>
              <a:gd name="connsiteY53" fmla="*/ 1154866 h 1618555"/>
              <a:gd name="connsiteX54" fmla="*/ 7077075 w 8172450"/>
              <a:gd name="connsiteY54" fmla="*/ 430966 h 1618555"/>
              <a:gd name="connsiteX55" fmla="*/ 7115175 w 8172450"/>
              <a:gd name="connsiteY55" fmla="*/ 173791 h 1618555"/>
              <a:gd name="connsiteX56" fmla="*/ 7191375 w 8172450"/>
              <a:gd name="connsiteY56" fmla="*/ 2341 h 1618555"/>
              <a:gd name="connsiteX57" fmla="*/ 7219950 w 8172450"/>
              <a:gd name="connsiteY57" fmla="*/ 297616 h 1618555"/>
              <a:gd name="connsiteX58" fmla="*/ 7267575 w 8172450"/>
              <a:gd name="connsiteY58" fmla="*/ 611941 h 1618555"/>
              <a:gd name="connsiteX59" fmla="*/ 7277100 w 8172450"/>
              <a:gd name="connsiteY59" fmla="*/ 869116 h 1618555"/>
              <a:gd name="connsiteX60" fmla="*/ 7362825 w 8172450"/>
              <a:gd name="connsiteY60" fmla="*/ 1040566 h 1618555"/>
              <a:gd name="connsiteX61" fmla="*/ 7458075 w 8172450"/>
              <a:gd name="connsiteY61" fmla="*/ 1192966 h 1618555"/>
              <a:gd name="connsiteX62" fmla="*/ 7572375 w 8172450"/>
              <a:gd name="connsiteY62" fmla="*/ 1192966 h 1618555"/>
              <a:gd name="connsiteX63" fmla="*/ 7639050 w 8172450"/>
              <a:gd name="connsiteY63" fmla="*/ 1107241 h 1618555"/>
              <a:gd name="connsiteX64" fmla="*/ 7762875 w 8172450"/>
              <a:gd name="connsiteY64" fmla="*/ 1173916 h 1618555"/>
              <a:gd name="connsiteX65" fmla="*/ 7839075 w 8172450"/>
              <a:gd name="connsiteY65" fmla="*/ 1250116 h 1618555"/>
              <a:gd name="connsiteX66" fmla="*/ 7934325 w 8172450"/>
              <a:gd name="connsiteY66" fmla="*/ 1278691 h 1618555"/>
              <a:gd name="connsiteX67" fmla="*/ 8010525 w 8172450"/>
              <a:gd name="connsiteY67" fmla="*/ 1421566 h 1618555"/>
              <a:gd name="connsiteX68" fmla="*/ 8086725 w 8172450"/>
              <a:gd name="connsiteY68" fmla="*/ 1383466 h 1618555"/>
              <a:gd name="connsiteX69" fmla="*/ 8172450 w 8172450"/>
              <a:gd name="connsiteY69" fmla="*/ 1383466 h 1618555"/>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3629025 w 8172450"/>
              <a:gd name="connsiteY31" fmla="*/ 1164391 h 1620821"/>
              <a:gd name="connsiteX32" fmla="*/ 3743325 w 8172450"/>
              <a:gd name="connsiteY32" fmla="*/ 964366 h 1620821"/>
              <a:gd name="connsiteX33" fmla="*/ 3800475 w 8172450"/>
              <a:gd name="connsiteY33" fmla="*/ 630991 h 1620821"/>
              <a:gd name="connsiteX34" fmla="*/ 3981450 w 8172450"/>
              <a:gd name="connsiteY34" fmla="*/ 1107241 h 1620821"/>
              <a:gd name="connsiteX35" fmla="*/ 4086225 w 8172450"/>
              <a:gd name="connsiteY35" fmla="*/ 1107241 h 1620821"/>
              <a:gd name="connsiteX36" fmla="*/ 4181475 w 8172450"/>
              <a:gd name="connsiteY36" fmla="*/ 1011991 h 1620821"/>
              <a:gd name="connsiteX37" fmla="*/ 4381500 w 8172450"/>
              <a:gd name="connsiteY37" fmla="*/ 1145341 h 1620821"/>
              <a:gd name="connsiteX38" fmla="*/ 4495800 w 8172450"/>
              <a:gd name="connsiteY38" fmla="*/ 840541 h 1620821"/>
              <a:gd name="connsiteX39" fmla="*/ 4619625 w 8172450"/>
              <a:gd name="connsiteY39" fmla="*/ 478591 h 1620821"/>
              <a:gd name="connsiteX40" fmla="*/ 4705350 w 8172450"/>
              <a:gd name="connsiteY40" fmla="*/ 831016 h 1620821"/>
              <a:gd name="connsiteX41" fmla="*/ 4819650 w 8172450"/>
              <a:gd name="connsiteY41" fmla="*/ 840541 h 1620821"/>
              <a:gd name="connsiteX42" fmla="*/ 5029200 w 8172450"/>
              <a:gd name="connsiteY42" fmla="*/ 1002466 h 1620821"/>
              <a:gd name="connsiteX43" fmla="*/ 5105400 w 8172450"/>
              <a:gd name="connsiteY43" fmla="*/ 926266 h 1620821"/>
              <a:gd name="connsiteX44" fmla="*/ 5181600 w 8172450"/>
              <a:gd name="connsiteY44" fmla="*/ 1097716 h 1620821"/>
              <a:gd name="connsiteX45" fmla="*/ 5257800 w 8172450"/>
              <a:gd name="connsiteY45" fmla="*/ 1154866 h 1620821"/>
              <a:gd name="connsiteX46" fmla="*/ 5353050 w 8172450"/>
              <a:gd name="connsiteY46" fmla="*/ 1212016 h 1620821"/>
              <a:gd name="connsiteX47" fmla="*/ 5543550 w 8172450"/>
              <a:gd name="connsiteY47" fmla="*/ 1269166 h 1620821"/>
              <a:gd name="connsiteX48" fmla="*/ 5629275 w 8172450"/>
              <a:gd name="connsiteY48" fmla="*/ 1202491 h 1620821"/>
              <a:gd name="connsiteX49" fmla="*/ 5753100 w 8172450"/>
              <a:gd name="connsiteY49" fmla="*/ 1164391 h 1620821"/>
              <a:gd name="connsiteX50" fmla="*/ 6715125 w 8172450"/>
              <a:gd name="connsiteY50" fmla="*/ 1618416 h 1620821"/>
              <a:gd name="connsiteX51" fmla="*/ 6924675 w 8172450"/>
              <a:gd name="connsiteY51" fmla="*/ 1335841 h 1620821"/>
              <a:gd name="connsiteX52" fmla="*/ 7019925 w 8172450"/>
              <a:gd name="connsiteY52" fmla="*/ 1154866 h 1620821"/>
              <a:gd name="connsiteX53" fmla="*/ 7077075 w 8172450"/>
              <a:gd name="connsiteY53" fmla="*/ 430966 h 1620821"/>
              <a:gd name="connsiteX54" fmla="*/ 7115175 w 8172450"/>
              <a:gd name="connsiteY54" fmla="*/ 173791 h 1620821"/>
              <a:gd name="connsiteX55" fmla="*/ 7191375 w 8172450"/>
              <a:gd name="connsiteY55" fmla="*/ 2341 h 1620821"/>
              <a:gd name="connsiteX56" fmla="*/ 7219950 w 8172450"/>
              <a:gd name="connsiteY56" fmla="*/ 297616 h 1620821"/>
              <a:gd name="connsiteX57" fmla="*/ 7267575 w 8172450"/>
              <a:gd name="connsiteY57" fmla="*/ 611941 h 1620821"/>
              <a:gd name="connsiteX58" fmla="*/ 7277100 w 8172450"/>
              <a:gd name="connsiteY58" fmla="*/ 869116 h 1620821"/>
              <a:gd name="connsiteX59" fmla="*/ 7362825 w 8172450"/>
              <a:gd name="connsiteY59" fmla="*/ 1040566 h 1620821"/>
              <a:gd name="connsiteX60" fmla="*/ 7458075 w 8172450"/>
              <a:gd name="connsiteY60" fmla="*/ 1192966 h 1620821"/>
              <a:gd name="connsiteX61" fmla="*/ 7572375 w 8172450"/>
              <a:gd name="connsiteY61" fmla="*/ 1192966 h 1620821"/>
              <a:gd name="connsiteX62" fmla="*/ 7639050 w 8172450"/>
              <a:gd name="connsiteY62" fmla="*/ 1107241 h 1620821"/>
              <a:gd name="connsiteX63" fmla="*/ 7762875 w 8172450"/>
              <a:gd name="connsiteY63" fmla="*/ 1173916 h 1620821"/>
              <a:gd name="connsiteX64" fmla="*/ 7839075 w 8172450"/>
              <a:gd name="connsiteY64" fmla="*/ 1250116 h 1620821"/>
              <a:gd name="connsiteX65" fmla="*/ 7934325 w 8172450"/>
              <a:gd name="connsiteY65" fmla="*/ 1278691 h 1620821"/>
              <a:gd name="connsiteX66" fmla="*/ 8010525 w 8172450"/>
              <a:gd name="connsiteY66" fmla="*/ 1421566 h 1620821"/>
              <a:gd name="connsiteX67" fmla="*/ 8086725 w 8172450"/>
              <a:gd name="connsiteY67" fmla="*/ 1383466 h 1620821"/>
              <a:gd name="connsiteX68" fmla="*/ 8172450 w 8172450"/>
              <a:gd name="connsiteY68" fmla="*/ 1383466 h 1620821"/>
              <a:gd name="connsiteX0" fmla="*/ 0 w 8172450"/>
              <a:gd name="connsiteY0" fmla="*/ 1383466 h 1619936"/>
              <a:gd name="connsiteX1" fmla="*/ 114300 w 8172450"/>
              <a:gd name="connsiteY1" fmla="*/ 1402516 h 1619936"/>
              <a:gd name="connsiteX2" fmla="*/ 266700 w 8172450"/>
              <a:gd name="connsiteY2" fmla="*/ 1440616 h 1619936"/>
              <a:gd name="connsiteX3" fmla="*/ 438150 w 8172450"/>
              <a:gd name="connsiteY3" fmla="*/ 1440616 h 1619936"/>
              <a:gd name="connsiteX4" fmla="*/ 552450 w 8172450"/>
              <a:gd name="connsiteY4" fmla="*/ 1402516 h 1619936"/>
              <a:gd name="connsiteX5" fmla="*/ 628650 w 8172450"/>
              <a:gd name="connsiteY5" fmla="*/ 1392991 h 1619936"/>
              <a:gd name="connsiteX6" fmla="*/ 704850 w 8172450"/>
              <a:gd name="connsiteY6" fmla="*/ 1402516 h 1619936"/>
              <a:gd name="connsiteX7" fmla="*/ 800100 w 8172450"/>
              <a:gd name="connsiteY7" fmla="*/ 1183441 h 1619936"/>
              <a:gd name="connsiteX8" fmla="*/ 914400 w 8172450"/>
              <a:gd name="connsiteY8" fmla="*/ 1231066 h 1619936"/>
              <a:gd name="connsiteX9" fmla="*/ 1057275 w 8172450"/>
              <a:gd name="connsiteY9" fmla="*/ 1259641 h 1619936"/>
              <a:gd name="connsiteX10" fmla="*/ 1171575 w 8172450"/>
              <a:gd name="connsiteY10" fmla="*/ 1345366 h 1619936"/>
              <a:gd name="connsiteX11" fmla="*/ 1343025 w 8172450"/>
              <a:gd name="connsiteY11" fmla="*/ 1354891 h 1619936"/>
              <a:gd name="connsiteX12" fmla="*/ 1428750 w 8172450"/>
              <a:gd name="connsiteY12" fmla="*/ 1202491 h 1619936"/>
              <a:gd name="connsiteX13" fmla="*/ 1533525 w 8172450"/>
              <a:gd name="connsiteY13" fmla="*/ 1240591 h 1619936"/>
              <a:gd name="connsiteX14" fmla="*/ 1714500 w 8172450"/>
              <a:gd name="connsiteY14" fmla="*/ 1250116 h 1619936"/>
              <a:gd name="connsiteX15" fmla="*/ 1809750 w 8172450"/>
              <a:gd name="connsiteY15" fmla="*/ 1373941 h 1619936"/>
              <a:gd name="connsiteX16" fmla="*/ 1933575 w 8172450"/>
              <a:gd name="connsiteY16" fmla="*/ 1354891 h 1619936"/>
              <a:gd name="connsiteX17" fmla="*/ 2085975 w 8172450"/>
              <a:gd name="connsiteY17" fmla="*/ 1431091 h 1619936"/>
              <a:gd name="connsiteX18" fmla="*/ 2247900 w 8172450"/>
              <a:gd name="connsiteY18" fmla="*/ 1364416 h 1619936"/>
              <a:gd name="connsiteX19" fmla="*/ 2362200 w 8172450"/>
              <a:gd name="connsiteY19" fmla="*/ 1431091 h 1619936"/>
              <a:gd name="connsiteX20" fmla="*/ 2428875 w 8172450"/>
              <a:gd name="connsiteY20" fmla="*/ 1431091 h 1619936"/>
              <a:gd name="connsiteX21" fmla="*/ 2533650 w 8172450"/>
              <a:gd name="connsiteY21" fmla="*/ 1240591 h 1619936"/>
              <a:gd name="connsiteX22" fmla="*/ 2705100 w 8172450"/>
              <a:gd name="connsiteY22" fmla="*/ 1345366 h 1619936"/>
              <a:gd name="connsiteX23" fmla="*/ 2800350 w 8172450"/>
              <a:gd name="connsiteY23" fmla="*/ 1278691 h 1619936"/>
              <a:gd name="connsiteX24" fmla="*/ 2905125 w 8172450"/>
              <a:gd name="connsiteY24" fmla="*/ 1383466 h 1619936"/>
              <a:gd name="connsiteX25" fmla="*/ 2981325 w 8172450"/>
              <a:gd name="connsiteY25" fmla="*/ 1402516 h 1619936"/>
              <a:gd name="connsiteX26" fmla="*/ 3181350 w 8172450"/>
              <a:gd name="connsiteY26" fmla="*/ 1297741 h 1619936"/>
              <a:gd name="connsiteX27" fmla="*/ 3267075 w 8172450"/>
              <a:gd name="connsiteY27" fmla="*/ 1316791 h 1619936"/>
              <a:gd name="connsiteX28" fmla="*/ 3343275 w 8172450"/>
              <a:gd name="connsiteY28" fmla="*/ 1173916 h 1619936"/>
              <a:gd name="connsiteX29" fmla="*/ 3457575 w 8172450"/>
              <a:gd name="connsiteY29" fmla="*/ 1192966 h 1619936"/>
              <a:gd name="connsiteX30" fmla="*/ 3533775 w 8172450"/>
              <a:gd name="connsiteY30" fmla="*/ 1164391 h 1619936"/>
              <a:gd name="connsiteX31" fmla="*/ 3629025 w 8172450"/>
              <a:gd name="connsiteY31" fmla="*/ 1164391 h 1619936"/>
              <a:gd name="connsiteX32" fmla="*/ 3743325 w 8172450"/>
              <a:gd name="connsiteY32" fmla="*/ 964366 h 1619936"/>
              <a:gd name="connsiteX33" fmla="*/ 3800475 w 8172450"/>
              <a:gd name="connsiteY33" fmla="*/ 630991 h 1619936"/>
              <a:gd name="connsiteX34" fmla="*/ 3981450 w 8172450"/>
              <a:gd name="connsiteY34" fmla="*/ 1107241 h 1619936"/>
              <a:gd name="connsiteX35" fmla="*/ 4086225 w 8172450"/>
              <a:gd name="connsiteY35" fmla="*/ 1107241 h 1619936"/>
              <a:gd name="connsiteX36" fmla="*/ 4181475 w 8172450"/>
              <a:gd name="connsiteY36" fmla="*/ 1011991 h 1619936"/>
              <a:gd name="connsiteX37" fmla="*/ 4381500 w 8172450"/>
              <a:gd name="connsiteY37" fmla="*/ 1145341 h 1619936"/>
              <a:gd name="connsiteX38" fmla="*/ 4495800 w 8172450"/>
              <a:gd name="connsiteY38" fmla="*/ 840541 h 1619936"/>
              <a:gd name="connsiteX39" fmla="*/ 4619625 w 8172450"/>
              <a:gd name="connsiteY39" fmla="*/ 478591 h 1619936"/>
              <a:gd name="connsiteX40" fmla="*/ 4705350 w 8172450"/>
              <a:gd name="connsiteY40" fmla="*/ 831016 h 1619936"/>
              <a:gd name="connsiteX41" fmla="*/ 4819650 w 8172450"/>
              <a:gd name="connsiteY41" fmla="*/ 840541 h 1619936"/>
              <a:gd name="connsiteX42" fmla="*/ 5029200 w 8172450"/>
              <a:gd name="connsiteY42" fmla="*/ 1002466 h 1619936"/>
              <a:gd name="connsiteX43" fmla="*/ 5105400 w 8172450"/>
              <a:gd name="connsiteY43" fmla="*/ 926266 h 1619936"/>
              <a:gd name="connsiteX44" fmla="*/ 5181600 w 8172450"/>
              <a:gd name="connsiteY44" fmla="*/ 1097716 h 1619936"/>
              <a:gd name="connsiteX45" fmla="*/ 5257800 w 8172450"/>
              <a:gd name="connsiteY45" fmla="*/ 1154866 h 1619936"/>
              <a:gd name="connsiteX46" fmla="*/ 5353050 w 8172450"/>
              <a:gd name="connsiteY46" fmla="*/ 1212016 h 1619936"/>
              <a:gd name="connsiteX47" fmla="*/ 5543550 w 8172450"/>
              <a:gd name="connsiteY47" fmla="*/ 1269166 h 1619936"/>
              <a:gd name="connsiteX48" fmla="*/ 5629275 w 8172450"/>
              <a:gd name="connsiteY48" fmla="*/ 1202491 h 1619936"/>
              <a:gd name="connsiteX49" fmla="*/ 6715125 w 8172450"/>
              <a:gd name="connsiteY49" fmla="*/ 1618416 h 1619936"/>
              <a:gd name="connsiteX50" fmla="*/ 6924675 w 8172450"/>
              <a:gd name="connsiteY50" fmla="*/ 1335841 h 1619936"/>
              <a:gd name="connsiteX51" fmla="*/ 7019925 w 8172450"/>
              <a:gd name="connsiteY51" fmla="*/ 1154866 h 1619936"/>
              <a:gd name="connsiteX52" fmla="*/ 7077075 w 8172450"/>
              <a:gd name="connsiteY52" fmla="*/ 430966 h 1619936"/>
              <a:gd name="connsiteX53" fmla="*/ 7115175 w 8172450"/>
              <a:gd name="connsiteY53" fmla="*/ 173791 h 1619936"/>
              <a:gd name="connsiteX54" fmla="*/ 7191375 w 8172450"/>
              <a:gd name="connsiteY54" fmla="*/ 2341 h 1619936"/>
              <a:gd name="connsiteX55" fmla="*/ 7219950 w 8172450"/>
              <a:gd name="connsiteY55" fmla="*/ 297616 h 1619936"/>
              <a:gd name="connsiteX56" fmla="*/ 7267575 w 8172450"/>
              <a:gd name="connsiteY56" fmla="*/ 611941 h 1619936"/>
              <a:gd name="connsiteX57" fmla="*/ 7277100 w 8172450"/>
              <a:gd name="connsiteY57" fmla="*/ 869116 h 1619936"/>
              <a:gd name="connsiteX58" fmla="*/ 7362825 w 8172450"/>
              <a:gd name="connsiteY58" fmla="*/ 1040566 h 1619936"/>
              <a:gd name="connsiteX59" fmla="*/ 7458075 w 8172450"/>
              <a:gd name="connsiteY59" fmla="*/ 1192966 h 1619936"/>
              <a:gd name="connsiteX60" fmla="*/ 7572375 w 8172450"/>
              <a:gd name="connsiteY60" fmla="*/ 1192966 h 1619936"/>
              <a:gd name="connsiteX61" fmla="*/ 7639050 w 8172450"/>
              <a:gd name="connsiteY61" fmla="*/ 1107241 h 1619936"/>
              <a:gd name="connsiteX62" fmla="*/ 7762875 w 8172450"/>
              <a:gd name="connsiteY62" fmla="*/ 1173916 h 1619936"/>
              <a:gd name="connsiteX63" fmla="*/ 7839075 w 8172450"/>
              <a:gd name="connsiteY63" fmla="*/ 1250116 h 1619936"/>
              <a:gd name="connsiteX64" fmla="*/ 7934325 w 8172450"/>
              <a:gd name="connsiteY64" fmla="*/ 1278691 h 1619936"/>
              <a:gd name="connsiteX65" fmla="*/ 8010525 w 8172450"/>
              <a:gd name="connsiteY65" fmla="*/ 1421566 h 1619936"/>
              <a:gd name="connsiteX66" fmla="*/ 8086725 w 8172450"/>
              <a:gd name="connsiteY66" fmla="*/ 1383466 h 1619936"/>
              <a:gd name="connsiteX67" fmla="*/ 8172450 w 8172450"/>
              <a:gd name="connsiteY67" fmla="*/ 1383466 h 1619936"/>
              <a:gd name="connsiteX0" fmla="*/ 0 w 8172450"/>
              <a:gd name="connsiteY0" fmla="*/ 1383466 h 1618828"/>
              <a:gd name="connsiteX1" fmla="*/ 114300 w 8172450"/>
              <a:gd name="connsiteY1" fmla="*/ 1402516 h 1618828"/>
              <a:gd name="connsiteX2" fmla="*/ 266700 w 8172450"/>
              <a:gd name="connsiteY2" fmla="*/ 1440616 h 1618828"/>
              <a:gd name="connsiteX3" fmla="*/ 438150 w 8172450"/>
              <a:gd name="connsiteY3" fmla="*/ 1440616 h 1618828"/>
              <a:gd name="connsiteX4" fmla="*/ 552450 w 8172450"/>
              <a:gd name="connsiteY4" fmla="*/ 1402516 h 1618828"/>
              <a:gd name="connsiteX5" fmla="*/ 628650 w 8172450"/>
              <a:gd name="connsiteY5" fmla="*/ 1392991 h 1618828"/>
              <a:gd name="connsiteX6" fmla="*/ 704850 w 8172450"/>
              <a:gd name="connsiteY6" fmla="*/ 1402516 h 1618828"/>
              <a:gd name="connsiteX7" fmla="*/ 800100 w 8172450"/>
              <a:gd name="connsiteY7" fmla="*/ 1183441 h 1618828"/>
              <a:gd name="connsiteX8" fmla="*/ 914400 w 8172450"/>
              <a:gd name="connsiteY8" fmla="*/ 1231066 h 1618828"/>
              <a:gd name="connsiteX9" fmla="*/ 1057275 w 8172450"/>
              <a:gd name="connsiteY9" fmla="*/ 1259641 h 1618828"/>
              <a:gd name="connsiteX10" fmla="*/ 1171575 w 8172450"/>
              <a:gd name="connsiteY10" fmla="*/ 1345366 h 1618828"/>
              <a:gd name="connsiteX11" fmla="*/ 1343025 w 8172450"/>
              <a:gd name="connsiteY11" fmla="*/ 1354891 h 1618828"/>
              <a:gd name="connsiteX12" fmla="*/ 1428750 w 8172450"/>
              <a:gd name="connsiteY12" fmla="*/ 1202491 h 1618828"/>
              <a:gd name="connsiteX13" fmla="*/ 1533525 w 8172450"/>
              <a:gd name="connsiteY13" fmla="*/ 1240591 h 1618828"/>
              <a:gd name="connsiteX14" fmla="*/ 1714500 w 8172450"/>
              <a:gd name="connsiteY14" fmla="*/ 1250116 h 1618828"/>
              <a:gd name="connsiteX15" fmla="*/ 1809750 w 8172450"/>
              <a:gd name="connsiteY15" fmla="*/ 1373941 h 1618828"/>
              <a:gd name="connsiteX16" fmla="*/ 1933575 w 8172450"/>
              <a:gd name="connsiteY16" fmla="*/ 1354891 h 1618828"/>
              <a:gd name="connsiteX17" fmla="*/ 2085975 w 8172450"/>
              <a:gd name="connsiteY17" fmla="*/ 1431091 h 1618828"/>
              <a:gd name="connsiteX18" fmla="*/ 2247900 w 8172450"/>
              <a:gd name="connsiteY18" fmla="*/ 1364416 h 1618828"/>
              <a:gd name="connsiteX19" fmla="*/ 2362200 w 8172450"/>
              <a:gd name="connsiteY19" fmla="*/ 1431091 h 1618828"/>
              <a:gd name="connsiteX20" fmla="*/ 2428875 w 8172450"/>
              <a:gd name="connsiteY20" fmla="*/ 1431091 h 1618828"/>
              <a:gd name="connsiteX21" fmla="*/ 2533650 w 8172450"/>
              <a:gd name="connsiteY21" fmla="*/ 1240591 h 1618828"/>
              <a:gd name="connsiteX22" fmla="*/ 2705100 w 8172450"/>
              <a:gd name="connsiteY22" fmla="*/ 1345366 h 1618828"/>
              <a:gd name="connsiteX23" fmla="*/ 2800350 w 8172450"/>
              <a:gd name="connsiteY23" fmla="*/ 1278691 h 1618828"/>
              <a:gd name="connsiteX24" fmla="*/ 2905125 w 8172450"/>
              <a:gd name="connsiteY24" fmla="*/ 1383466 h 1618828"/>
              <a:gd name="connsiteX25" fmla="*/ 2981325 w 8172450"/>
              <a:gd name="connsiteY25" fmla="*/ 1402516 h 1618828"/>
              <a:gd name="connsiteX26" fmla="*/ 3181350 w 8172450"/>
              <a:gd name="connsiteY26" fmla="*/ 1297741 h 1618828"/>
              <a:gd name="connsiteX27" fmla="*/ 3267075 w 8172450"/>
              <a:gd name="connsiteY27" fmla="*/ 1316791 h 1618828"/>
              <a:gd name="connsiteX28" fmla="*/ 3343275 w 8172450"/>
              <a:gd name="connsiteY28" fmla="*/ 1173916 h 1618828"/>
              <a:gd name="connsiteX29" fmla="*/ 3457575 w 8172450"/>
              <a:gd name="connsiteY29" fmla="*/ 1192966 h 1618828"/>
              <a:gd name="connsiteX30" fmla="*/ 3533775 w 8172450"/>
              <a:gd name="connsiteY30" fmla="*/ 1164391 h 1618828"/>
              <a:gd name="connsiteX31" fmla="*/ 3629025 w 8172450"/>
              <a:gd name="connsiteY31" fmla="*/ 1164391 h 1618828"/>
              <a:gd name="connsiteX32" fmla="*/ 3743325 w 8172450"/>
              <a:gd name="connsiteY32" fmla="*/ 964366 h 1618828"/>
              <a:gd name="connsiteX33" fmla="*/ 3800475 w 8172450"/>
              <a:gd name="connsiteY33" fmla="*/ 630991 h 1618828"/>
              <a:gd name="connsiteX34" fmla="*/ 3981450 w 8172450"/>
              <a:gd name="connsiteY34" fmla="*/ 1107241 h 1618828"/>
              <a:gd name="connsiteX35" fmla="*/ 4086225 w 8172450"/>
              <a:gd name="connsiteY35" fmla="*/ 1107241 h 1618828"/>
              <a:gd name="connsiteX36" fmla="*/ 4181475 w 8172450"/>
              <a:gd name="connsiteY36" fmla="*/ 1011991 h 1618828"/>
              <a:gd name="connsiteX37" fmla="*/ 4381500 w 8172450"/>
              <a:gd name="connsiteY37" fmla="*/ 1145341 h 1618828"/>
              <a:gd name="connsiteX38" fmla="*/ 4495800 w 8172450"/>
              <a:gd name="connsiteY38" fmla="*/ 840541 h 1618828"/>
              <a:gd name="connsiteX39" fmla="*/ 4619625 w 8172450"/>
              <a:gd name="connsiteY39" fmla="*/ 478591 h 1618828"/>
              <a:gd name="connsiteX40" fmla="*/ 4705350 w 8172450"/>
              <a:gd name="connsiteY40" fmla="*/ 831016 h 1618828"/>
              <a:gd name="connsiteX41" fmla="*/ 4819650 w 8172450"/>
              <a:gd name="connsiteY41" fmla="*/ 840541 h 1618828"/>
              <a:gd name="connsiteX42" fmla="*/ 5029200 w 8172450"/>
              <a:gd name="connsiteY42" fmla="*/ 1002466 h 1618828"/>
              <a:gd name="connsiteX43" fmla="*/ 5105400 w 8172450"/>
              <a:gd name="connsiteY43" fmla="*/ 926266 h 1618828"/>
              <a:gd name="connsiteX44" fmla="*/ 5181600 w 8172450"/>
              <a:gd name="connsiteY44" fmla="*/ 1097716 h 1618828"/>
              <a:gd name="connsiteX45" fmla="*/ 5257800 w 8172450"/>
              <a:gd name="connsiteY45" fmla="*/ 1154866 h 1618828"/>
              <a:gd name="connsiteX46" fmla="*/ 5353050 w 8172450"/>
              <a:gd name="connsiteY46" fmla="*/ 1212016 h 1618828"/>
              <a:gd name="connsiteX47" fmla="*/ 5543550 w 8172450"/>
              <a:gd name="connsiteY47" fmla="*/ 1269166 h 1618828"/>
              <a:gd name="connsiteX48" fmla="*/ 6715125 w 8172450"/>
              <a:gd name="connsiteY48" fmla="*/ 1618416 h 1618828"/>
              <a:gd name="connsiteX49" fmla="*/ 6924675 w 8172450"/>
              <a:gd name="connsiteY49" fmla="*/ 1335841 h 1618828"/>
              <a:gd name="connsiteX50" fmla="*/ 7019925 w 8172450"/>
              <a:gd name="connsiteY50" fmla="*/ 1154866 h 1618828"/>
              <a:gd name="connsiteX51" fmla="*/ 7077075 w 8172450"/>
              <a:gd name="connsiteY51" fmla="*/ 430966 h 1618828"/>
              <a:gd name="connsiteX52" fmla="*/ 7115175 w 8172450"/>
              <a:gd name="connsiteY52" fmla="*/ 173791 h 1618828"/>
              <a:gd name="connsiteX53" fmla="*/ 7191375 w 8172450"/>
              <a:gd name="connsiteY53" fmla="*/ 2341 h 1618828"/>
              <a:gd name="connsiteX54" fmla="*/ 7219950 w 8172450"/>
              <a:gd name="connsiteY54" fmla="*/ 297616 h 1618828"/>
              <a:gd name="connsiteX55" fmla="*/ 7267575 w 8172450"/>
              <a:gd name="connsiteY55" fmla="*/ 611941 h 1618828"/>
              <a:gd name="connsiteX56" fmla="*/ 7277100 w 8172450"/>
              <a:gd name="connsiteY56" fmla="*/ 869116 h 1618828"/>
              <a:gd name="connsiteX57" fmla="*/ 7362825 w 8172450"/>
              <a:gd name="connsiteY57" fmla="*/ 1040566 h 1618828"/>
              <a:gd name="connsiteX58" fmla="*/ 7458075 w 8172450"/>
              <a:gd name="connsiteY58" fmla="*/ 1192966 h 1618828"/>
              <a:gd name="connsiteX59" fmla="*/ 7572375 w 8172450"/>
              <a:gd name="connsiteY59" fmla="*/ 1192966 h 1618828"/>
              <a:gd name="connsiteX60" fmla="*/ 7639050 w 8172450"/>
              <a:gd name="connsiteY60" fmla="*/ 1107241 h 1618828"/>
              <a:gd name="connsiteX61" fmla="*/ 7762875 w 8172450"/>
              <a:gd name="connsiteY61" fmla="*/ 1173916 h 1618828"/>
              <a:gd name="connsiteX62" fmla="*/ 7839075 w 8172450"/>
              <a:gd name="connsiteY62" fmla="*/ 1250116 h 1618828"/>
              <a:gd name="connsiteX63" fmla="*/ 7934325 w 8172450"/>
              <a:gd name="connsiteY63" fmla="*/ 1278691 h 1618828"/>
              <a:gd name="connsiteX64" fmla="*/ 8010525 w 8172450"/>
              <a:gd name="connsiteY64" fmla="*/ 1421566 h 1618828"/>
              <a:gd name="connsiteX65" fmla="*/ 8086725 w 8172450"/>
              <a:gd name="connsiteY65" fmla="*/ 1383466 h 1618828"/>
              <a:gd name="connsiteX66" fmla="*/ 8172450 w 8172450"/>
              <a:gd name="connsiteY66" fmla="*/ 1383466 h 1618828"/>
              <a:gd name="connsiteX0" fmla="*/ 0 w 8172450"/>
              <a:gd name="connsiteY0" fmla="*/ 1383466 h 1619741"/>
              <a:gd name="connsiteX1" fmla="*/ 114300 w 8172450"/>
              <a:gd name="connsiteY1" fmla="*/ 1402516 h 1619741"/>
              <a:gd name="connsiteX2" fmla="*/ 266700 w 8172450"/>
              <a:gd name="connsiteY2" fmla="*/ 1440616 h 1619741"/>
              <a:gd name="connsiteX3" fmla="*/ 438150 w 8172450"/>
              <a:gd name="connsiteY3" fmla="*/ 1440616 h 1619741"/>
              <a:gd name="connsiteX4" fmla="*/ 552450 w 8172450"/>
              <a:gd name="connsiteY4" fmla="*/ 1402516 h 1619741"/>
              <a:gd name="connsiteX5" fmla="*/ 628650 w 8172450"/>
              <a:gd name="connsiteY5" fmla="*/ 1392991 h 1619741"/>
              <a:gd name="connsiteX6" fmla="*/ 704850 w 8172450"/>
              <a:gd name="connsiteY6" fmla="*/ 1402516 h 1619741"/>
              <a:gd name="connsiteX7" fmla="*/ 800100 w 8172450"/>
              <a:gd name="connsiteY7" fmla="*/ 1183441 h 1619741"/>
              <a:gd name="connsiteX8" fmla="*/ 914400 w 8172450"/>
              <a:gd name="connsiteY8" fmla="*/ 1231066 h 1619741"/>
              <a:gd name="connsiteX9" fmla="*/ 1057275 w 8172450"/>
              <a:gd name="connsiteY9" fmla="*/ 1259641 h 1619741"/>
              <a:gd name="connsiteX10" fmla="*/ 1171575 w 8172450"/>
              <a:gd name="connsiteY10" fmla="*/ 1345366 h 1619741"/>
              <a:gd name="connsiteX11" fmla="*/ 1343025 w 8172450"/>
              <a:gd name="connsiteY11" fmla="*/ 1354891 h 1619741"/>
              <a:gd name="connsiteX12" fmla="*/ 1428750 w 8172450"/>
              <a:gd name="connsiteY12" fmla="*/ 1202491 h 1619741"/>
              <a:gd name="connsiteX13" fmla="*/ 1533525 w 8172450"/>
              <a:gd name="connsiteY13" fmla="*/ 1240591 h 1619741"/>
              <a:gd name="connsiteX14" fmla="*/ 1714500 w 8172450"/>
              <a:gd name="connsiteY14" fmla="*/ 1250116 h 1619741"/>
              <a:gd name="connsiteX15" fmla="*/ 1809750 w 8172450"/>
              <a:gd name="connsiteY15" fmla="*/ 1373941 h 1619741"/>
              <a:gd name="connsiteX16" fmla="*/ 1933575 w 8172450"/>
              <a:gd name="connsiteY16" fmla="*/ 1354891 h 1619741"/>
              <a:gd name="connsiteX17" fmla="*/ 2085975 w 8172450"/>
              <a:gd name="connsiteY17" fmla="*/ 1431091 h 1619741"/>
              <a:gd name="connsiteX18" fmla="*/ 2247900 w 8172450"/>
              <a:gd name="connsiteY18" fmla="*/ 1364416 h 1619741"/>
              <a:gd name="connsiteX19" fmla="*/ 2362200 w 8172450"/>
              <a:gd name="connsiteY19" fmla="*/ 1431091 h 1619741"/>
              <a:gd name="connsiteX20" fmla="*/ 2428875 w 8172450"/>
              <a:gd name="connsiteY20" fmla="*/ 1431091 h 1619741"/>
              <a:gd name="connsiteX21" fmla="*/ 2533650 w 8172450"/>
              <a:gd name="connsiteY21" fmla="*/ 1240591 h 1619741"/>
              <a:gd name="connsiteX22" fmla="*/ 2705100 w 8172450"/>
              <a:gd name="connsiteY22" fmla="*/ 1345366 h 1619741"/>
              <a:gd name="connsiteX23" fmla="*/ 2800350 w 8172450"/>
              <a:gd name="connsiteY23" fmla="*/ 1278691 h 1619741"/>
              <a:gd name="connsiteX24" fmla="*/ 2905125 w 8172450"/>
              <a:gd name="connsiteY24" fmla="*/ 1383466 h 1619741"/>
              <a:gd name="connsiteX25" fmla="*/ 2981325 w 8172450"/>
              <a:gd name="connsiteY25" fmla="*/ 1402516 h 1619741"/>
              <a:gd name="connsiteX26" fmla="*/ 3181350 w 8172450"/>
              <a:gd name="connsiteY26" fmla="*/ 1297741 h 1619741"/>
              <a:gd name="connsiteX27" fmla="*/ 3267075 w 8172450"/>
              <a:gd name="connsiteY27" fmla="*/ 1316791 h 1619741"/>
              <a:gd name="connsiteX28" fmla="*/ 3343275 w 8172450"/>
              <a:gd name="connsiteY28" fmla="*/ 1173916 h 1619741"/>
              <a:gd name="connsiteX29" fmla="*/ 3457575 w 8172450"/>
              <a:gd name="connsiteY29" fmla="*/ 1192966 h 1619741"/>
              <a:gd name="connsiteX30" fmla="*/ 3533775 w 8172450"/>
              <a:gd name="connsiteY30" fmla="*/ 1164391 h 1619741"/>
              <a:gd name="connsiteX31" fmla="*/ 3629025 w 8172450"/>
              <a:gd name="connsiteY31" fmla="*/ 1164391 h 1619741"/>
              <a:gd name="connsiteX32" fmla="*/ 3743325 w 8172450"/>
              <a:gd name="connsiteY32" fmla="*/ 964366 h 1619741"/>
              <a:gd name="connsiteX33" fmla="*/ 3800475 w 8172450"/>
              <a:gd name="connsiteY33" fmla="*/ 630991 h 1619741"/>
              <a:gd name="connsiteX34" fmla="*/ 3981450 w 8172450"/>
              <a:gd name="connsiteY34" fmla="*/ 1107241 h 1619741"/>
              <a:gd name="connsiteX35" fmla="*/ 4086225 w 8172450"/>
              <a:gd name="connsiteY35" fmla="*/ 1107241 h 1619741"/>
              <a:gd name="connsiteX36" fmla="*/ 4181475 w 8172450"/>
              <a:gd name="connsiteY36" fmla="*/ 1011991 h 1619741"/>
              <a:gd name="connsiteX37" fmla="*/ 4381500 w 8172450"/>
              <a:gd name="connsiteY37" fmla="*/ 1145341 h 1619741"/>
              <a:gd name="connsiteX38" fmla="*/ 4495800 w 8172450"/>
              <a:gd name="connsiteY38" fmla="*/ 840541 h 1619741"/>
              <a:gd name="connsiteX39" fmla="*/ 4619625 w 8172450"/>
              <a:gd name="connsiteY39" fmla="*/ 478591 h 1619741"/>
              <a:gd name="connsiteX40" fmla="*/ 4705350 w 8172450"/>
              <a:gd name="connsiteY40" fmla="*/ 831016 h 1619741"/>
              <a:gd name="connsiteX41" fmla="*/ 4819650 w 8172450"/>
              <a:gd name="connsiteY41" fmla="*/ 840541 h 1619741"/>
              <a:gd name="connsiteX42" fmla="*/ 5029200 w 8172450"/>
              <a:gd name="connsiteY42" fmla="*/ 1002466 h 1619741"/>
              <a:gd name="connsiteX43" fmla="*/ 5105400 w 8172450"/>
              <a:gd name="connsiteY43" fmla="*/ 926266 h 1619741"/>
              <a:gd name="connsiteX44" fmla="*/ 5181600 w 8172450"/>
              <a:gd name="connsiteY44" fmla="*/ 1097716 h 1619741"/>
              <a:gd name="connsiteX45" fmla="*/ 5257800 w 8172450"/>
              <a:gd name="connsiteY45" fmla="*/ 1154866 h 1619741"/>
              <a:gd name="connsiteX46" fmla="*/ 5353050 w 8172450"/>
              <a:gd name="connsiteY46" fmla="*/ 1212016 h 1619741"/>
              <a:gd name="connsiteX47" fmla="*/ 6715125 w 8172450"/>
              <a:gd name="connsiteY47" fmla="*/ 1618416 h 1619741"/>
              <a:gd name="connsiteX48" fmla="*/ 6924675 w 8172450"/>
              <a:gd name="connsiteY48" fmla="*/ 1335841 h 1619741"/>
              <a:gd name="connsiteX49" fmla="*/ 7019925 w 8172450"/>
              <a:gd name="connsiteY49" fmla="*/ 1154866 h 1619741"/>
              <a:gd name="connsiteX50" fmla="*/ 7077075 w 8172450"/>
              <a:gd name="connsiteY50" fmla="*/ 430966 h 1619741"/>
              <a:gd name="connsiteX51" fmla="*/ 7115175 w 8172450"/>
              <a:gd name="connsiteY51" fmla="*/ 173791 h 1619741"/>
              <a:gd name="connsiteX52" fmla="*/ 7191375 w 8172450"/>
              <a:gd name="connsiteY52" fmla="*/ 2341 h 1619741"/>
              <a:gd name="connsiteX53" fmla="*/ 7219950 w 8172450"/>
              <a:gd name="connsiteY53" fmla="*/ 297616 h 1619741"/>
              <a:gd name="connsiteX54" fmla="*/ 7267575 w 8172450"/>
              <a:gd name="connsiteY54" fmla="*/ 611941 h 1619741"/>
              <a:gd name="connsiteX55" fmla="*/ 7277100 w 8172450"/>
              <a:gd name="connsiteY55" fmla="*/ 869116 h 1619741"/>
              <a:gd name="connsiteX56" fmla="*/ 7362825 w 8172450"/>
              <a:gd name="connsiteY56" fmla="*/ 1040566 h 1619741"/>
              <a:gd name="connsiteX57" fmla="*/ 7458075 w 8172450"/>
              <a:gd name="connsiteY57" fmla="*/ 1192966 h 1619741"/>
              <a:gd name="connsiteX58" fmla="*/ 7572375 w 8172450"/>
              <a:gd name="connsiteY58" fmla="*/ 1192966 h 1619741"/>
              <a:gd name="connsiteX59" fmla="*/ 7639050 w 8172450"/>
              <a:gd name="connsiteY59" fmla="*/ 1107241 h 1619741"/>
              <a:gd name="connsiteX60" fmla="*/ 7762875 w 8172450"/>
              <a:gd name="connsiteY60" fmla="*/ 1173916 h 1619741"/>
              <a:gd name="connsiteX61" fmla="*/ 7839075 w 8172450"/>
              <a:gd name="connsiteY61" fmla="*/ 1250116 h 1619741"/>
              <a:gd name="connsiteX62" fmla="*/ 7934325 w 8172450"/>
              <a:gd name="connsiteY62" fmla="*/ 1278691 h 1619741"/>
              <a:gd name="connsiteX63" fmla="*/ 8010525 w 8172450"/>
              <a:gd name="connsiteY63" fmla="*/ 1421566 h 1619741"/>
              <a:gd name="connsiteX64" fmla="*/ 8086725 w 8172450"/>
              <a:gd name="connsiteY64" fmla="*/ 1383466 h 1619741"/>
              <a:gd name="connsiteX65" fmla="*/ 8172450 w 8172450"/>
              <a:gd name="connsiteY65" fmla="*/ 1383466 h 1619741"/>
              <a:gd name="connsiteX0" fmla="*/ 0 w 8172450"/>
              <a:gd name="connsiteY0" fmla="*/ 1383466 h 1621068"/>
              <a:gd name="connsiteX1" fmla="*/ 114300 w 8172450"/>
              <a:gd name="connsiteY1" fmla="*/ 1402516 h 1621068"/>
              <a:gd name="connsiteX2" fmla="*/ 266700 w 8172450"/>
              <a:gd name="connsiteY2" fmla="*/ 1440616 h 1621068"/>
              <a:gd name="connsiteX3" fmla="*/ 438150 w 8172450"/>
              <a:gd name="connsiteY3" fmla="*/ 1440616 h 1621068"/>
              <a:gd name="connsiteX4" fmla="*/ 552450 w 8172450"/>
              <a:gd name="connsiteY4" fmla="*/ 1402516 h 1621068"/>
              <a:gd name="connsiteX5" fmla="*/ 628650 w 8172450"/>
              <a:gd name="connsiteY5" fmla="*/ 1392991 h 1621068"/>
              <a:gd name="connsiteX6" fmla="*/ 704850 w 8172450"/>
              <a:gd name="connsiteY6" fmla="*/ 1402516 h 1621068"/>
              <a:gd name="connsiteX7" fmla="*/ 800100 w 8172450"/>
              <a:gd name="connsiteY7" fmla="*/ 1183441 h 1621068"/>
              <a:gd name="connsiteX8" fmla="*/ 914400 w 8172450"/>
              <a:gd name="connsiteY8" fmla="*/ 1231066 h 1621068"/>
              <a:gd name="connsiteX9" fmla="*/ 1057275 w 8172450"/>
              <a:gd name="connsiteY9" fmla="*/ 1259641 h 1621068"/>
              <a:gd name="connsiteX10" fmla="*/ 1171575 w 8172450"/>
              <a:gd name="connsiteY10" fmla="*/ 1345366 h 1621068"/>
              <a:gd name="connsiteX11" fmla="*/ 1343025 w 8172450"/>
              <a:gd name="connsiteY11" fmla="*/ 1354891 h 1621068"/>
              <a:gd name="connsiteX12" fmla="*/ 1428750 w 8172450"/>
              <a:gd name="connsiteY12" fmla="*/ 1202491 h 1621068"/>
              <a:gd name="connsiteX13" fmla="*/ 1533525 w 8172450"/>
              <a:gd name="connsiteY13" fmla="*/ 1240591 h 1621068"/>
              <a:gd name="connsiteX14" fmla="*/ 1714500 w 8172450"/>
              <a:gd name="connsiteY14" fmla="*/ 1250116 h 1621068"/>
              <a:gd name="connsiteX15" fmla="*/ 1809750 w 8172450"/>
              <a:gd name="connsiteY15" fmla="*/ 1373941 h 1621068"/>
              <a:gd name="connsiteX16" fmla="*/ 1933575 w 8172450"/>
              <a:gd name="connsiteY16" fmla="*/ 1354891 h 1621068"/>
              <a:gd name="connsiteX17" fmla="*/ 2085975 w 8172450"/>
              <a:gd name="connsiteY17" fmla="*/ 1431091 h 1621068"/>
              <a:gd name="connsiteX18" fmla="*/ 2247900 w 8172450"/>
              <a:gd name="connsiteY18" fmla="*/ 1364416 h 1621068"/>
              <a:gd name="connsiteX19" fmla="*/ 2362200 w 8172450"/>
              <a:gd name="connsiteY19" fmla="*/ 1431091 h 1621068"/>
              <a:gd name="connsiteX20" fmla="*/ 2428875 w 8172450"/>
              <a:gd name="connsiteY20" fmla="*/ 1431091 h 1621068"/>
              <a:gd name="connsiteX21" fmla="*/ 2533650 w 8172450"/>
              <a:gd name="connsiteY21" fmla="*/ 1240591 h 1621068"/>
              <a:gd name="connsiteX22" fmla="*/ 2705100 w 8172450"/>
              <a:gd name="connsiteY22" fmla="*/ 1345366 h 1621068"/>
              <a:gd name="connsiteX23" fmla="*/ 2800350 w 8172450"/>
              <a:gd name="connsiteY23" fmla="*/ 1278691 h 1621068"/>
              <a:gd name="connsiteX24" fmla="*/ 2905125 w 8172450"/>
              <a:gd name="connsiteY24" fmla="*/ 1383466 h 1621068"/>
              <a:gd name="connsiteX25" fmla="*/ 2981325 w 8172450"/>
              <a:gd name="connsiteY25" fmla="*/ 1402516 h 1621068"/>
              <a:gd name="connsiteX26" fmla="*/ 3181350 w 8172450"/>
              <a:gd name="connsiteY26" fmla="*/ 1297741 h 1621068"/>
              <a:gd name="connsiteX27" fmla="*/ 3267075 w 8172450"/>
              <a:gd name="connsiteY27" fmla="*/ 1316791 h 1621068"/>
              <a:gd name="connsiteX28" fmla="*/ 3343275 w 8172450"/>
              <a:gd name="connsiteY28" fmla="*/ 1173916 h 1621068"/>
              <a:gd name="connsiteX29" fmla="*/ 3457575 w 8172450"/>
              <a:gd name="connsiteY29" fmla="*/ 1192966 h 1621068"/>
              <a:gd name="connsiteX30" fmla="*/ 3533775 w 8172450"/>
              <a:gd name="connsiteY30" fmla="*/ 1164391 h 1621068"/>
              <a:gd name="connsiteX31" fmla="*/ 3629025 w 8172450"/>
              <a:gd name="connsiteY31" fmla="*/ 1164391 h 1621068"/>
              <a:gd name="connsiteX32" fmla="*/ 3743325 w 8172450"/>
              <a:gd name="connsiteY32" fmla="*/ 964366 h 1621068"/>
              <a:gd name="connsiteX33" fmla="*/ 3800475 w 8172450"/>
              <a:gd name="connsiteY33" fmla="*/ 630991 h 1621068"/>
              <a:gd name="connsiteX34" fmla="*/ 3981450 w 8172450"/>
              <a:gd name="connsiteY34" fmla="*/ 1107241 h 1621068"/>
              <a:gd name="connsiteX35" fmla="*/ 4086225 w 8172450"/>
              <a:gd name="connsiteY35" fmla="*/ 1107241 h 1621068"/>
              <a:gd name="connsiteX36" fmla="*/ 4181475 w 8172450"/>
              <a:gd name="connsiteY36" fmla="*/ 1011991 h 1621068"/>
              <a:gd name="connsiteX37" fmla="*/ 4381500 w 8172450"/>
              <a:gd name="connsiteY37" fmla="*/ 1145341 h 1621068"/>
              <a:gd name="connsiteX38" fmla="*/ 4495800 w 8172450"/>
              <a:gd name="connsiteY38" fmla="*/ 840541 h 1621068"/>
              <a:gd name="connsiteX39" fmla="*/ 4619625 w 8172450"/>
              <a:gd name="connsiteY39" fmla="*/ 478591 h 1621068"/>
              <a:gd name="connsiteX40" fmla="*/ 4705350 w 8172450"/>
              <a:gd name="connsiteY40" fmla="*/ 831016 h 1621068"/>
              <a:gd name="connsiteX41" fmla="*/ 4819650 w 8172450"/>
              <a:gd name="connsiteY41" fmla="*/ 840541 h 1621068"/>
              <a:gd name="connsiteX42" fmla="*/ 5029200 w 8172450"/>
              <a:gd name="connsiteY42" fmla="*/ 1002466 h 1621068"/>
              <a:gd name="connsiteX43" fmla="*/ 5105400 w 8172450"/>
              <a:gd name="connsiteY43" fmla="*/ 926266 h 1621068"/>
              <a:gd name="connsiteX44" fmla="*/ 5181600 w 8172450"/>
              <a:gd name="connsiteY44" fmla="*/ 1097716 h 1621068"/>
              <a:gd name="connsiteX45" fmla="*/ 5257800 w 8172450"/>
              <a:gd name="connsiteY45" fmla="*/ 1154866 h 1621068"/>
              <a:gd name="connsiteX46" fmla="*/ 6715125 w 8172450"/>
              <a:gd name="connsiteY46" fmla="*/ 1618416 h 1621068"/>
              <a:gd name="connsiteX47" fmla="*/ 6924675 w 8172450"/>
              <a:gd name="connsiteY47" fmla="*/ 1335841 h 1621068"/>
              <a:gd name="connsiteX48" fmla="*/ 7019925 w 8172450"/>
              <a:gd name="connsiteY48" fmla="*/ 1154866 h 1621068"/>
              <a:gd name="connsiteX49" fmla="*/ 7077075 w 8172450"/>
              <a:gd name="connsiteY49" fmla="*/ 430966 h 1621068"/>
              <a:gd name="connsiteX50" fmla="*/ 7115175 w 8172450"/>
              <a:gd name="connsiteY50" fmla="*/ 173791 h 1621068"/>
              <a:gd name="connsiteX51" fmla="*/ 7191375 w 8172450"/>
              <a:gd name="connsiteY51" fmla="*/ 2341 h 1621068"/>
              <a:gd name="connsiteX52" fmla="*/ 7219950 w 8172450"/>
              <a:gd name="connsiteY52" fmla="*/ 297616 h 1621068"/>
              <a:gd name="connsiteX53" fmla="*/ 7267575 w 8172450"/>
              <a:gd name="connsiteY53" fmla="*/ 611941 h 1621068"/>
              <a:gd name="connsiteX54" fmla="*/ 7277100 w 8172450"/>
              <a:gd name="connsiteY54" fmla="*/ 869116 h 1621068"/>
              <a:gd name="connsiteX55" fmla="*/ 7362825 w 8172450"/>
              <a:gd name="connsiteY55" fmla="*/ 1040566 h 1621068"/>
              <a:gd name="connsiteX56" fmla="*/ 7458075 w 8172450"/>
              <a:gd name="connsiteY56" fmla="*/ 1192966 h 1621068"/>
              <a:gd name="connsiteX57" fmla="*/ 7572375 w 8172450"/>
              <a:gd name="connsiteY57" fmla="*/ 1192966 h 1621068"/>
              <a:gd name="connsiteX58" fmla="*/ 7639050 w 8172450"/>
              <a:gd name="connsiteY58" fmla="*/ 1107241 h 1621068"/>
              <a:gd name="connsiteX59" fmla="*/ 7762875 w 8172450"/>
              <a:gd name="connsiteY59" fmla="*/ 1173916 h 1621068"/>
              <a:gd name="connsiteX60" fmla="*/ 7839075 w 8172450"/>
              <a:gd name="connsiteY60" fmla="*/ 1250116 h 1621068"/>
              <a:gd name="connsiteX61" fmla="*/ 7934325 w 8172450"/>
              <a:gd name="connsiteY61" fmla="*/ 1278691 h 1621068"/>
              <a:gd name="connsiteX62" fmla="*/ 8010525 w 8172450"/>
              <a:gd name="connsiteY62" fmla="*/ 1421566 h 1621068"/>
              <a:gd name="connsiteX63" fmla="*/ 8086725 w 8172450"/>
              <a:gd name="connsiteY63" fmla="*/ 1383466 h 1621068"/>
              <a:gd name="connsiteX64" fmla="*/ 8172450 w 8172450"/>
              <a:gd name="connsiteY64" fmla="*/ 1383466 h 1621068"/>
              <a:gd name="connsiteX0" fmla="*/ 0 w 8172450"/>
              <a:gd name="connsiteY0" fmla="*/ 1383466 h 1622732"/>
              <a:gd name="connsiteX1" fmla="*/ 114300 w 8172450"/>
              <a:gd name="connsiteY1" fmla="*/ 1402516 h 1622732"/>
              <a:gd name="connsiteX2" fmla="*/ 266700 w 8172450"/>
              <a:gd name="connsiteY2" fmla="*/ 1440616 h 1622732"/>
              <a:gd name="connsiteX3" fmla="*/ 438150 w 8172450"/>
              <a:gd name="connsiteY3" fmla="*/ 1440616 h 1622732"/>
              <a:gd name="connsiteX4" fmla="*/ 552450 w 8172450"/>
              <a:gd name="connsiteY4" fmla="*/ 1402516 h 1622732"/>
              <a:gd name="connsiteX5" fmla="*/ 628650 w 8172450"/>
              <a:gd name="connsiteY5" fmla="*/ 1392991 h 1622732"/>
              <a:gd name="connsiteX6" fmla="*/ 704850 w 8172450"/>
              <a:gd name="connsiteY6" fmla="*/ 1402516 h 1622732"/>
              <a:gd name="connsiteX7" fmla="*/ 800100 w 8172450"/>
              <a:gd name="connsiteY7" fmla="*/ 1183441 h 1622732"/>
              <a:gd name="connsiteX8" fmla="*/ 914400 w 8172450"/>
              <a:gd name="connsiteY8" fmla="*/ 1231066 h 1622732"/>
              <a:gd name="connsiteX9" fmla="*/ 1057275 w 8172450"/>
              <a:gd name="connsiteY9" fmla="*/ 1259641 h 1622732"/>
              <a:gd name="connsiteX10" fmla="*/ 1171575 w 8172450"/>
              <a:gd name="connsiteY10" fmla="*/ 1345366 h 1622732"/>
              <a:gd name="connsiteX11" fmla="*/ 1343025 w 8172450"/>
              <a:gd name="connsiteY11" fmla="*/ 1354891 h 1622732"/>
              <a:gd name="connsiteX12" fmla="*/ 1428750 w 8172450"/>
              <a:gd name="connsiteY12" fmla="*/ 1202491 h 1622732"/>
              <a:gd name="connsiteX13" fmla="*/ 1533525 w 8172450"/>
              <a:gd name="connsiteY13" fmla="*/ 1240591 h 1622732"/>
              <a:gd name="connsiteX14" fmla="*/ 1714500 w 8172450"/>
              <a:gd name="connsiteY14" fmla="*/ 1250116 h 1622732"/>
              <a:gd name="connsiteX15" fmla="*/ 1809750 w 8172450"/>
              <a:gd name="connsiteY15" fmla="*/ 1373941 h 1622732"/>
              <a:gd name="connsiteX16" fmla="*/ 1933575 w 8172450"/>
              <a:gd name="connsiteY16" fmla="*/ 1354891 h 1622732"/>
              <a:gd name="connsiteX17" fmla="*/ 2085975 w 8172450"/>
              <a:gd name="connsiteY17" fmla="*/ 1431091 h 1622732"/>
              <a:gd name="connsiteX18" fmla="*/ 2247900 w 8172450"/>
              <a:gd name="connsiteY18" fmla="*/ 1364416 h 1622732"/>
              <a:gd name="connsiteX19" fmla="*/ 2362200 w 8172450"/>
              <a:gd name="connsiteY19" fmla="*/ 1431091 h 1622732"/>
              <a:gd name="connsiteX20" fmla="*/ 2428875 w 8172450"/>
              <a:gd name="connsiteY20" fmla="*/ 1431091 h 1622732"/>
              <a:gd name="connsiteX21" fmla="*/ 2533650 w 8172450"/>
              <a:gd name="connsiteY21" fmla="*/ 1240591 h 1622732"/>
              <a:gd name="connsiteX22" fmla="*/ 2705100 w 8172450"/>
              <a:gd name="connsiteY22" fmla="*/ 1345366 h 1622732"/>
              <a:gd name="connsiteX23" fmla="*/ 2800350 w 8172450"/>
              <a:gd name="connsiteY23" fmla="*/ 1278691 h 1622732"/>
              <a:gd name="connsiteX24" fmla="*/ 2905125 w 8172450"/>
              <a:gd name="connsiteY24" fmla="*/ 1383466 h 1622732"/>
              <a:gd name="connsiteX25" fmla="*/ 2981325 w 8172450"/>
              <a:gd name="connsiteY25" fmla="*/ 1402516 h 1622732"/>
              <a:gd name="connsiteX26" fmla="*/ 3181350 w 8172450"/>
              <a:gd name="connsiteY26" fmla="*/ 1297741 h 1622732"/>
              <a:gd name="connsiteX27" fmla="*/ 3267075 w 8172450"/>
              <a:gd name="connsiteY27" fmla="*/ 1316791 h 1622732"/>
              <a:gd name="connsiteX28" fmla="*/ 3343275 w 8172450"/>
              <a:gd name="connsiteY28" fmla="*/ 1173916 h 1622732"/>
              <a:gd name="connsiteX29" fmla="*/ 3457575 w 8172450"/>
              <a:gd name="connsiteY29" fmla="*/ 1192966 h 1622732"/>
              <a:gd name="connsiteX30" fmla="*/ 3533775 w 8172450"/>
              <a:gd name="connsiteY30" fmla="*/ 1164391 h 1622732"/>
              <a:gd name="connsiteX31" fmla="*/ 3629025 w 8172450"/>
              <a:gd name="connsiteY31" fmla="*/ 1164391 h 1622732"/>
              <a:gd name="connsiteX32" fmla="*/ 3743325 w 8172450"/>
              <a:gd name="connsiteY32" fmla="*/ 964366 h 1622732"/>
              <a:gd name="connsiteX33" fmla="*/ 3800475 w 8172450"/>
              <a:gd name="connsiteY33" fmla="*/ 630991 h 1622732"/>
              <a:gd name="connsiteX34" fmla="*/ 3981450 w 8172450"/>
              <a:gd name="connsiteY34" fmla="*/ 1107241 h 1622732"/>
              <a:gd name="connsiteX35" fmla="*/ 4086225 w 8172450"/>
              <a:gd name="connsiteY35" fmla="*/ 1107241 h 1622732"/>
              <a:gd name="connsiteX36" fmla="*/ 4181475 w 8172450"/>
              <a:gd name="connsiteY36" fmla="*/ 1011991 h 1622732"/>
              <a:gd name="connsiteX37" fmla="*/ 4381500 w 8172450"/>
              <a:gd name="connsiteY37" fmla="*/ 1145341 h 1622732"/>
              <a:gd name="connsiteX38" fmla="*/ 4495800 w 8172450"/>
              <a:gd name="connsiteY38" fmla="*/ 840541 h 1622732"/>
              <a:gd name="connsiteX39" fmla="*/ 4619625 w 8172450"/>
              <a:gd name="connsiteY39" fmla="*/ 478591 h 1622732"/>
              <a:gd name="connsiteX40" fmla="*/ 4705350 w 8172450"/>
              <a:gd name="connsiteY40" fmla="*/ 831016 h 1622732"/>
              <a:gd name="connsiteX41" fmla="*/ 4819650 w 8172450"/>
              <a:gd name="connsiteY41" fmla="*/ 840541 h 1622732"/>
              <a:gd name="connsiteX42" fmla="*/ 5029200 w 8172450"/>
              <a:gd name="connsiteY42" fmla="*/ 1002466 h 1622732"/>
              <a:gd name="connsiteX43" fmla="*/ 5105400 w 8172450"/>
              <a:gd name="connsiteY43" fmla="*/ 926266 h 1622732"/>
              <a:gd name="connsiteX44" fmla="*/ 5181600 w 8172450"/>
              <a:gd name="connsiteY44" fmla="*/ 1097716 h 1622732"/>
              <a:gd name="connsiteX45" fmla="*/ 6715125 w 8172450"/>
              <a:gd name="connsiteY45" fmla="*/ 1618416 h 1622732"/>
              <a:gd name="connsiteX46" fmla="*/ 6924675 w 8172450"/>
              <a:gd name="connsiteY46" fmla="*/ 1335841 h 1622732"/>
              <a:gd name="connsiteX47" fmla="*/ 7019925 w 8172450"/>
              <a:gd name="connsiteY47" fmla="*/ 1154866 h 1622732"/>
              <a:gd name="connsiteX48" fmla="*/ 7077075 w 8172450"/>
              <a:gd name="connsiteY48" fmla="*/ 430966 h 1622732"/>
              <a:gd name="connsiteX49" fmla="*/ 7115175 w 8172450"/>
              <a:gd name="connsiteY49" fmla="*/ 173791 h 1622732"/>
              <a:gd name="connsiteX50" fmla="*/ 7191375 w 8172450"/>
              <a:gd name="connsiteY50" fmla="*/ 2341 h 1622732"/>
              <a:gd name="connsiteX51" fmla="*/ 7219950 w 8172450"/>
              <a:gd name="connsiteY51" fmla="*/ 297616 h 1622732"/>
              <a:gd name="connsiteX52" fmla="*/ 7267575 w 8172450"/>
              <a:gd name="connsiteY52" fmla="*/ 611941 h 1622732"/>
              <a:gd name="connsiteX53" fmla="*/ 7277100 w 8172450"/>
              <a:gd name="connsiteY53" fmla="*/ 869116 h 1622732"/>
              <a:gd name="connsiteX54" fmla="*/ 7362825 w 8172450"/>
              <a:gd name="connsiteY54" fmla="*/ 1040566 h 1622732"/>
              <a:gd name="connsiteX55" fmla="*/ 7458075 w 8172450"/>
              <a:gd name="connsiteY55" fmla="*/ 1192966 h 1622732"/>
              <a:gd name="connsiteX56" fmla="*/ 7572375 w 8172450"/>
              <a:gd name="connsiteY56" fmla="*/ 1192966 h 1622732"/>
              <a:gd name="connsiteX57" fmla="*/ 7639050 w 8172450"/>
              <a:gd name="connsiteY57" fmla="*/ 1107241 h 1622732"/>
              <a:gd name="connsiteX58" fmla="*/ 7762875 w 8172450"/>
              <a:gd name="connsiteY58" fmla="*/ 1173916 h 1622732"/>
              <a:gd name="connsiteX59" fmla="*/ 7839075 w 8172450"/>
              <a:gd name="connsiteY59" fmla="*/ 1250116 h 1622732"/>
              <a:gd name="connsiteX60" fmla="*/ 7934325 w 8172450"/>
              <a:gd name="connsiteY60" fmla="*/ 1278691 h 1622732"/>
              <a:gd name="connsiteX61" fmla="*/ 8010525 w 8172450"/>
              <a:gd name="connsiteY61" fmla="*/ 1421566 h 1622732"/>
              <a:gd name="connsiteX62" fmla="*/ 8086725 w 8172450"/>
              <a:gd name="connsiteY62" fmla="*/ 1383466 h 1622732"/>
              <a:gd name="connsiteX63" fmla="*/ 8172450 w 8172450"/>
              <a:gd name="connsiteY63" fmla="*/ 1383466 h 1622732"/>
              <a:gd name="connsiteX0" fmla="*/ 0 w 8172450"/>
              <a:gd name="connsiteY0" fmla="*/ 1383466 h 1629250"/>
              <a:gd name="connsiteX1" fmla="*/ 114300 w 8172450"/>
              <a:gd name="connsiteY1" fmla="*/ 1402516 h 1629250"/>
              <a:gd name="connsiteX2" fmla="*/ 266700 w 8172450"/>
              <a:gd name="connsiteY2" fmla="*/ 1440616 h 1629250"/>
              <a:gd name="connsiteX3" fmla="*/ 438150 w 8172450"/>
              <a:gd name="connsiteY3" fmla="*/ 1440616 h 1629250"/>
              <a:gd name="connsiteX4" fmla="*/ 552450 w 8172450"/>
              <a:gd name="connsiteY4" fmla="*/ 1402516 h 1629250"/>
              <a:gd name="connsiteX5" fmla="*/ 628650 w 8172450"/>
              <a:gd name="connsiteY5" fmla="*/ 1392991 h 1629250"/>
              <a:gd name="connsiteX6" fmla="*/ 704850 w 8172450"/>
              <a:gd name="connsiteY6" fmla="*/ 1402516 h 1629250"/>
              <a:gd name="connsiteX7" fmla="*/ 800100 w 8172450"/>
              <a:gd name="connsiteY7" fmla="*/ 1183441 h 1629250"/>
              <a:gd name="connsiteX8" fmla="*/ 914400 w 8172450"/>
              <a:gd name="connsiteY8" fmla="*/ 1231066 h 1629250"/>
              <a:gd name="connsiteX9" fmla="*/ 1057275 w 8172450"/>
              <a:gd name="connsiteY9" fmla="*/ 1259641 h 1629250"/>
              <a:gd name="connsiteX10" fmla="*/ 1171575 w 8172450"/>
              <a:gd name="connsiteY10" fmla="*/ 1345366 h 1629250"/>
              <a:gd name="connsiteX11" fmla="*/ 1343025 w 8172450"/>
              <a:gd name="connsiteY11" fmla="*/ 1354891 h 1629250"/>
              <a:gd name="connsiteX12" fmla="*/ 1428750 w 8172450"/>
              <a:gd name="connsiteY12" fmla="*/ 1202491 h 1629250"/>
              <a:gd name="connsiteX13" fmla="*/ 1533525 w 8172450"/>
              <a:gd name="connsiteY13" fmla="*/ 1240591 h 1629250"/>
              <a:gd name="connsiteX14" fmla="*/ 1714500 w 8172450"/>
              <a:gd name="connsiteY14" fmla="*/ 1250116 h 1629250"/>
              <a:gd name="connsiteX15" fmla="*/ 1809750 w 8172450"/>
              <a:gd name="connsiteY15" fmla="*/ 1373941 h 1629250"/>
              <a:gd name="connsiteX16" fmla="*/ 1933575 w 8172450"/>
              <a:gd name="connsiteY16" fmla="*/ 1354891 h 1629250"/>
              <a:gd name="connsiteX17" fmla="*/ 2085975 w 8172450"/>
              <a:gd name="connsiteY17" fmla="*/ 1431091 h 1629250"/>
              <a:gd name="connsiteX18" fmla="*/ 2247900 w 8172450"/>
              <a:gd name="connsiteY18" fmla="*/ 1364416 h 1629250"/>
              <a:gd name="connsiteX19" fmla="*/ 2362200 w 8172450"/>
              <a:gd name="connsiteY19" fmla="*/ 1431091 h 1629250"/>
              <a:gd name="connsiteX20" fmla="*/ 2428875 w 8172450"/>
              <a:gd name="connsiteY20" fmla="*/ 1431091 h 1629250"/>
              <a:gd name="connsiteX21" fmla="*/ 2533650 w 8172450"/>
              <a:gd name="connsiteY21" fmla="*/ 1240591 h 1629250"/>
              <a:gd name="connsiteX22" fmla="*/ 2705100 w 8172450"/>
              <a:gd name="connsiteY22" fmla="*/ 1345366 h 1629250"/>
              <a:gd name="connsiteX23" fmla="*/ 2800350 w 8172450"/>
              <a:gd name="connsiteY23" fmla="*/ 1278691 h 1629250"/>
              <a:gd name="connsiteX24" fmla="*/ 2905125 w 8172450"/>
              <a:gd name="connsiteY24" fmla="*/ 1383466 h 1629250"/>
              <a:gd name="connsiteX25" fmla="*/ 2981325 w 8172450"/>
              <a:gd name="connsiteY25" fmla="*/ 1402516 h 1629250"/>
              <a:gd name="connsiteX26" fmla="*/ 3181350 w 8172450"/>
              <a:gd name="connsiteY26" fmla="*/ 1297741 h 1629250"/>
              <a:gd name="connsiteX27" fmla="*/ 3267075 w 8172450"/>
              <a:gd name="connsiteY27" fmla="*/ 1316791 h 1629250"/>
              <a:gd name="connsiteX28" fmla="*/ 3343275 w 8172450"/>
              <a:gd name="connsiteY28" fmla="*/ 1173916 h 1629250"/>
              <a:gd name="connsiteX29" fmla="*/ 3457575 w 8172450"/>
              <a:gd name="connsiteY29" fmla="*/ 1192966 h 1629250"/>
              <a:gd name="connsiteX30" fmla="*/ 3533775 w 8172450"/>
              <a:gd name="connsiteY30" fmla="*/ 1164391 h 1629250"/>
              <a:gd name="connsiteX31" fmla="*/ 3629025 w 8172450"/>
              <a:gd name="connsiteY31" fmla="*/ 1164391 h 1629250"/>
              <a:gd name="connsiteX32" fmla="*/ 3743325 w 8172450"/>
              <a:gd name="connsiteY32" fmla="*/ 964366 h 1629250"/>
              <a:gd name="connsiteX33" fmla="*/ 3800475 w 8172450"/>
              <a:gd name="connsiteY33" fmla="*/ 630991 h 1629250"/>
              <a:gd name="connsiteX34" fmla="*/ 3981450 w 8172450"/>
              <a:gd name="connsiteY34" fmla="*/ 1107241 h 1629250"/>
              <a:gd name="connsiteX35" fmla="*/ 4086225 w 8172450"/>
              <a:gd name="connsiteY35" fmla="*/ 1107241 h 1629250"/>
              <a:gd name="connsiteX36" fmla="*/ 4181475 w 8172450"/>
              <a:gd name="connsiteY36" fmla="*/ 1011991 h 1629250"/>
              <a:gd name="connsiteX37" fmla="*/ 4381500 w 8172450"/>
              <a:gd name="connsiteY37" fmla="*/ 1145341 h 1629250"/>
              <a:gd name="connsiteX38" fmla="*/ 4495800 w 8172450"/>
              <a:gd name="connsiteY38" fmla="*/ 840541 h 1629250"/>
              <a:gd name="connsiteX39" fmla="*/ 4619625 w 8172450"/>
              <a:gd name="connsiteY39" fmla="*/ 478591 h 1629250"/>
              <a:gd name="connsiteX40" fmla="*/ 4705350 w 8172450"/>
              <a:gd name="connsiteY40" fmla="*/ 831016 h 1629250"/>
              <a:gd name="connsiteX41" fmla="*/ 4819650 w 8172450"/>
              <a:gd name="connsiteY41" fmla="*/ 840541 h 1629250"/>
              <a:gd name="connsiteX42" fmla="*/ 5029200 w 8172450"/>
              <a:gd name="connsiteY42" fmla="*/ 1002466 h 1629250"/>
              <a:gd name="connsiteX43" fmla="*/ 5105400 w 8172450"/>
              <a:gd name="connsiteY43" fmla="*/ 926266 h 1629250"/>
              <a:gd name="connsiteX44" fmla="*/ 6715125 w 8172450"/>
              <a:gd name="connsiteY44" fmla="*/ 1618416 h 1629250"/>
              <a:gd name="connsiteX45" fmla="*/ 6924675 w 8172450"/>
              <a:gd name="connsiteY45" fmla="*/ 1335841 h 1629250"/>
              <a:gd name="connsiteX46" fmla="*/ 7019925 w 8172450"/>
              <a:gd name="connsiteY46" fmla="*/ 1154866 h 1629250"/>
              <a:gd name="connsiteX47" fmla="*/ 7077075 w 8172450"/>
              <a:gd name="connsiteY47" fmla="*/ 430966 h 1629250"/>
              <a:gd name="connsiteX48" fmla="*/ 7115175 w 8172450"/>
              <a:gd name="connsiteY48" fmla="*/ 173791 h 1629250"/>
              <a:gd name="connsiteX49" fmla="*/ 7191375 w 8172450"/>
              <a:gd name="connsiteY49" fmla="*/ 2341 h 1629250"/>
              <a:gd name="connsiteX50" fmla="*/ 7219950 w 8172450"/>
              <a:gd name="connsiteY50" fmla="*/ 297616 h 1629250"/>
              <a:gd name="connsiteX51" fmla="*/ 7267575 w 8172450"/>
              <a:gd name="connsiteY51" fmla="*/ 611941 h 1629250"/>
              <a:gd name="connsiteX52" fmla="*/ 7277100 w 8172450"/>
              <a:gd name="connsiteY52" fmla="*/ 869116 h 1629250"/>
              <a:gd name="connsiteX53" fmla="*/ 7362825 w 8172450"/>
              <a:gd name="connsiteY53" fmla="*/ 1040566 h 1629250"/>
              <a:gd name="connsiteX54" fmla="*/ 7458075 w 8172450"/>
              <a:gd name="connsiteY54" fmla="*/ 1192966 h 1629250"/>
              <a:gd name="connsiteX55" fmla="*/ 7572375 w 8172450"/>
              <a:gd name="connsiteY55" fmla="*/ 1192966 h 1629250"/>
              <a:gd name="connsiteX56" fmla="*/ 7639050 w 8172450"/>
              <a:gd name="connsiteY56" fmla="*/ 1107241 h 1629250"/>
              <a:gd name="connsiteX57" fmla="*/ 7762875 w 8172450"/>
              <a:gd name="connsiteY57" fmla="*/ 1173916 h 1629250"/>
              <a:gd name="connsiteX58" fmla="*/ 7839075 w 8172450"/>
              <a:gd name="connsiteY58" fmla="*/ 1250116 h 1629250"/>
              <a:gd name="connsiteX59" fmla="*/ 7934325 w 8172450"/>
              <a:gd name="connsiteY59" fmla="*/ 1278691 h 1629250"/>
              <a:gd name="connsiteX60" fmla="*/ 8010525 w 8172450"/>
              <a:gd name="connsiteY60" fmla="*/ 1421566 h 1629250"/>
              <a:gd name="connsiteX61" fmla="*/ 8086725 w 8172450"/>
              <a:gd name="connsiteY61" fmla="*/ 1383466 h 1629250"/>
              <a:gd name="connsiteX62" fmla="*/ 8172450 w 8172450"/>
              <a:gd name="connsiteY62" fmla="*/ 1383466 h 1629250"/>
              <a:gd name="connsiteX0" fmla="*/ 0 w 8172450"/>
              <a:gd name="connsiteY0" fmla="*/ 1383466 h 1626112"/>
              <a:gd name="connsiteX1" fmla="*/ 114300 w 8172450"/>
              <a:gd name="connsiteY1" fmla="*/ 1402516 h 1626112"/>
              <a:gd name="connsiteX2" fmla="*/ 266700 w 8172450"/>
              <a:gd name="connsiteY2" fmla="*/ 1440616 h 1626112"/>
              <a:gd name="connsiteX3" fmla="*/ 438150 w 8172450"/>
              <a:gd name="connsiteY3" fmla="*/ 1440616 h 1626112"/>
              <a:gd name="connsiteX4" fmla="*/ 552450 w 8172450"/>
              <a:gd name="connsiteY4" fmla="*/ 1402516 h 1626112"/>
              <a:gd name="connsiteX5" fmla="*/ 628650 w 8172450"/>
              <a:gd name="connsiteY5" fmla="*/ 1392991 h 1626112"/>
              <a:gd name="connsiteX6" fmla="*/ 704850 w 8172450"/>
              <a:gd name="connsiteY6" fmla="*/ 1402516 h 1626112"/>
              <a:gd name="connsiteX7" fmla="*/ 800100 w 8172450"/>
              <a:gd name="connsiteY7" fmla="*/ 1183441 h 1626112"/>
              <a:gd name="connsiteX8" fmla="*/ 914400 w 8172450"/>
              <a:gd name="connsiteY8" fmla="*/ 1231066 h 1626112"/>
              <a:gd name="connsiteX9" fmla="*/ 1057275 w 8172450"/>
              <a:gd name="connsiteY9" fmla="*/ 1259641 h 1626112"/>
              <a:gd name="connsiteX10" fmla="*/ 1171575 w 8172450"/>
              <a:gd name="connsiteY10" fmla="*/ 1345366 h 1626112"/>
              <a:gd name="connsiteX11" fmla="*/ 1343025 w 8172450"/>
              <a:gd name="connsiteY11" fmla="*/ 1354891 h 1626112"/>
              <a:gd name="connsiteX12" fmla="*/ 1428750 w 8172450"/>
              <a:gd name="connsiteY12" fmla="*/ 1202491 h 1626112"/>
              <a:gd name="connsiteX13" fmla="*/ 1533525 w 8172450"/>
              <a:gd name="connsiteY13" fmla="*/ 1240591 h 1626112"/>
              <a:gd name="connsiteX14" fmla="*/ 1714500 w 8172450"/>
              <a:gd name="connsiteY14" fmla="*/ 1250116 h 1626112"/>
              <a:gd name="connsiteX15" fmla="*/ 1809750 w 8172450"/>
              <a:gd name="connsiteY15" fmla="*/ 1373941 h 1626112"/>
              <a:gd name="connsiteX16" fmla="*/ 1933575 w 8172450"/>
              <a:gd name="connsiteY16" fmla="*/ 1354891 h 1626112"/>
              <a:gd name="connsiteX17" fmla="*/ 2085975 w 8172450"/>
              <a:gd name="connsiteY17" fmla="*/ 1431091 h 1626112"/>
              <a:gd name="connsiteX18" fmla="*/ 2247900 w 8172450"/>
              <a:gd name="connsiteY18" fmla="*/ 1364416 h 1626112"/>
              <a:gd name="connsiteX19" fmla="*/ 2362200 w 8172450"/>
              <a:gd name="connsiteY19" fmla="*/ 1431091 h 1626112"/>
              <a:gd name="connsiteX20" fmla="*/ 2428875 w 8172450"/>
              <a:gd name="connsiteY20" fmla="*/ 1431091 h 1626112"/>
              <a:gd name="connsiteX21" fmla="*/ 2533650 w 8172450"/>
              <a:gd name="connsiteY21" fmla="*/ 1240591 h 1626112"/>
              <a:gd name="connsiteX22" fmla="*/ 2705100 w 8172450"/>
              <a:gd name="connsiteY22" fmla="*/ 1345366 h 1626112"/>
              <a:gd name="connsiteX23" fmla="*/ 2800350 w 8172450"/>
              <a:gd name="connsiteY23" fmla="*/ 1278691 h 1626112"/>
              <a:gd name="connsiteX24" fmla="*/ 2905125 w 8172450"/>
              <a:gd name="connsiteY24" fmla="*/ 1383466 h 1626112"/>
              <a:gd name="connsiteX25" fmla="*/ 2981325 w 8172450"/>
              <a:gd name="connsiteY25" fmla="*/ 1402516 h 1626112"/>
              <a:gd name="connsiteX26" fmla="*/ 3181350 w 8172450"/>
              <a:gd name="connsiteY26" fmla="*/ 1297741 h 1626112"/>
              <a:gd name="connsiteX27" fmla="*/ 3267075 w 8172450"/>
              <a:gd name="connsiteY27" fmla="*/ 1316791 h 1626112"/>
              <a:gd name="connsiteX28" fmla="*/ 3343275 w 8172450"/>
              <a:gd name="connsiteY28" fmla="*/ 1173916 h 1626112"/>
              <a:gd name="connsiteX29" fmla="*/ 3457575 w 8172450"/>
              <a:gd name="connsiteY29" fmla="*/ 1192966 h 1626112"/>
              <a:gd name="connsiteX30" fmla="*/ 3533775 w 8172450"/>
              <a:gd name="connsiteY30" fmla="*/ 1164391 h 1626112"/>
              <a:gd name="connsiteX31" fmla="*/ 3629025 w 8172450"/>
              <a:gd name="connsiteY31" fmla="*/ 1164391 h 1626112"/>
              <a:gd name="connsiteX32" fmla="*/ 3743325 w 8172450"/>
              <a:gd name="connsiteY32" fmla="*/ 964366 h 1626112"/>
              <a:gd name="connsiteX33" fmla="*/ 3800475 w 8172450"/>
              <a:gd name="connsiteY33" fmla="*/ 630991 h 1626112"/>
              <a:gd name="connsiteX34" fmla="*/ 3981450 w 8172450"/>
              <a:gd name="connsiteY34" fmla="*/ 1107241 h 1626112"/>
              <a:gd name="connsiteX35" fmla="*/ 4086225 w 8172450"/>
              <a:gd name="connsiteY35" fmla="*/ 1107241 h 1626112"/>
              <a:gd name="connsiteX36" fmla="*/ 4181475 w 8172450"/>
              <a:gd name="connsiteY36" fmla="*/ 1011991 h 1626112"/>
              <a:gd name="connsiteX37" fmla="*/ 4381500 w 8172450"/>
              <a:gd name="connsiteY37" fmla="*/ 1145341 h 1626112"/>
              <a:gd name="connsiteX38" fmla="*/ 4495800 w 8172450"/>
              <a:gd name="connsiteY38" fmla="*/ 840541 h 1626112"/>
              <a:gd name="connsiteX39" fmla="*/ 4619625 w 8172450"/>
              <a:gd name="connsiteY39" fmla="*/ 478591 h 1626112"/>
              <a:gd name="connsiteX40" fmla="*/ 4705350 w 8172450"/>
              <a:gd name="connsiteY40" fmla="*/ 831016 h 1626112"/>
              <a:gd name="connsiteX41" fmla="*/ 4819650 w 8172450"/>
              <a:gd name="connsiteY41" fmla="*/ 840541 h 1626112"/>
              <a:gd name="connsiteX42" fmla="*/ 5029200 w 8172450"/>
              <a:gd name="connsiteY42" fmla="*/ 1002466 h 1626112"/>
              <a:gd name="connsiteX43" fmla="*/ 6715125 w 8172450"/>
              <a:gd name="connsiteY43" fmla="*/ 1618416 h 1626112"/>
              <a:gd name="connsiteX44" fmla="*/ 6924675 w 8172450"/>
              <a:gd name="connsiteY44" fmla="*/ 1335841 h 1626112"/>
              <a:gd name="connsiteX45" fmla="*/ 7019925 w 8172450"/>
              <a:gd name="connsiteY45" fmla="*/ 1154866 h 1626112"/>
              <a:gd name="connsiteX46" fmla="*/ 7077075 w 8172450"/>
              <a:gd name="connsiteY46" fmla="*/ 430966 h 1626112"/>
              <a:gd name="connsiteX47" fmla="*/ 7115175 w 8172450"/>
              <a:gd name="connsiteY47" fmla="*/ 173791 h 1626112"/>
              <a:gd name="connsiteX48" fmla="*/ 7191375 w 8172450"/>
              <a:gd name="connsiteY48" fmla="*/ 2341 h 1626112"/>
              <a:gd name="connsiteX49" fmla="*/ 7219950 w 8172450"/>
              <a:gd name="connsiteY49" fmla="*/ 297616 h 1626112"/>
              <a:gd name="connsiteX50" fmla="*/ 7267575 w 8172450"/>
              <a:gd name="connsiteY50" fmla="*/ 611941 h 1626112"/>
              <a:gd name="connsiteX51" fmla="*/ 7277100 w 8172450"/>
              <a:gd name="connsiteY51" fmla="*/ 869116 h 1626112"/>
              <a:gd name="connsiteX52" fmla="*/ 7362825 w 8172450"/>
              <a:gd name="connsiteY52" fmla="*/ 1040566 h 1626112"/>
              <a:gd name="connsiteX53" fmla="*/ 7458075 w 8172450"/>
              <a:gd name="connsiteY53" fmla="*/ 1192966 h 1626112"/>
              <a:gd name="connsiteX54" fmla="*/ 7572375 w 8172450"/>
              <a:gd name="connsiteY54" fmla="*/ 1192966 h 1626112"/>
              <a:gd name="connsiteX55" fmla="*/ 7639050 w 8172450"/>
              <a:gd name="connsiteY55" fmla="*/ 1107241 h 1626112"/>
              <a:gd name="connsiteX56" fmla="*/ 7762875 w 8172450"/>
              <a:gd name="connsiteY56" fmla="*/ 1173916 h 1626112"/>
              <a:gd name="connsiteX57" fmla="*/ 7839075 w 8172450"/>
              <a:gd name="connsiteY57" fmla="*/ 1250116 h 1626112"/>
              <a:gd name="connsiteX58" fmla="*/ 7934325 w 8172450"/>
              <a:gd name="connsiteY58" fmla="*/ 1278691 h 1626112"/>
              <a:gd name="connsiteX59" fmla="*/ 8010525 w 8172450"/>
              <a:gd name="connsiteY59" fmla="*/ 1421566 h 1626112"/>
              <a:gd name="connsiteX60" fmla="*/ 8086725 w 8172450"/>
              <a:gd name="connsiteY60" fmla="*/ 1383466 h 1626112"/>
              <a:gd name="connsiteX61" fmla="*/ 8172450 w 8172450"/>
              <a:gd name="connsiteY61" fmla="*/ 1383466 h 1626112"/>
              <a:gd name="connsiteX0" fmla="*/ 0 w 8172450"/>
              <a:gd name="connsiteY0" fmla="*/ 1383466 h 1633146"/>
              <a:gd name="connsiteX1" fmla="*/ 114300 w 8172450"/>
              <a:gd name="connsiteY1" fmla="*/ 1402516 h 1633146"/>
              <a:gd name="connsiteX2" fmla="*/ 266700 w 8172450"/>
              <a:gd name="connsiteY2" fmla="*/ 1440616 h 1633146"/>
              <a:gd name="connsiteX3" fmla="*/ 438150 w 8172450"/>
              <a:gd name="connsiteY3" fmla="*/ 1440616 h 1633146"/>
              <a:gd name="connsiteX4" fmla="*/ 552450 w 8172450"/>
              <a:gd name="connsiteY4" fmla="*/ 1402516 h 1633146"/>
              <a:gd name="connsiteX5" fmla="*/ 628650 w 8172450"/>
              <a:gd name="connsiteY5" fmla="*/ 1392991 h 1633146"/>
              <a:gd name="connsiteX6" fmla="*/ 704850 w 8172450"/>
              <a:gd name="connsiteY6" fmla="*/ 1402516 h 1633146"/>
              <a:gd name="connsiteX7" fmla="*/ 800100 w 8172450"/>
              <a:gd name="connsiteY7" fmla="*/ 1183441 h 1633146"/>
              <a:gd name="connsiteX8" fmla="*/ 914400 w 8172450"/>
              <a:gd name="connsiteY8" fmla="*/ 1231066 h 1633146"/>
              <a:gd name="connsiteX9" fmla="*/ 1057275 w 8172450"/>
              <a:gd name="connsiteY9" fmla="*/ 1259641 h 1633146"/>
              <a:gd name="connsiteX10" fmla="*/ 1171575 w 8172450"/>
              <a:gd name="connsiteY10" fmla="*/ 1345366 h 1633146"/>
              <a:gd name="connsiteX11" fmla="*/ 1343025 w 8172450"/>
              <a:gd name="connsiteY11" fmla="*/ 1354891 h 1633146"/>
              <a:gd name="connsiteX12" fmla="*/ 1428750 w 8172450"/>
              <a:gd name="connsiteY12" fmla="*/ 1202491 h 1633146"/>
              <a:gd name="connsiteX13" fmla="*/ 1533525 w 8172450"/>
              <a:gd name="connsiteY13" fmla="*/ 1240591 h 1633146"/>
              <a:gd name="connsiteX14" fmla="*/ 1714500 w 8172450"/>
              <a:gd name="connsiteY14" fmla="*/ 1250116 h 1633146"/>
              <a:gd name="connsiteX15" fmla="*/ 1809750 w 8172450"/>
              <a:gd name="connsiteY15" fmla="*/ 1373941 h 1633146"/>
              <a:gd name="connsiteX16" fmla="*/ 1933575 w 8172450"/>
              <a:gd name="connsiteY16" fmla="*/ 1354891 h 1633146"/>
              <a:gd name="connsiteX17" fmla="*/ 2085975 w 8172450"/>
              <a:gd name="connsiteY17" fmla="*/ 1431091 h 1633146"/>
              <a:gd name="connsiteX18" fmla="*/ 2247900 w 8172450"/>
              <a:gd name="connsiteY18" fmla="*/ 1364416 h 1633146"/>
              <a:gd name="connsiteX19" fmla="*/ 2362200 w 8172450"/>
              <a:gd name="connsiteY19" fmla="*/ 1431091 h 1633146"/>
              <a:gd name="connsiteX20" fmla="*/ 2428875 w 8172450"/>
              <a:gd name="connsiteY20" fmla="*/ 1431091 h 1633146"/>
              <a:gd name="connsiteX21" fmla="*/ 2533650 w 8172450"/>
              <a:gd name="connsiteY21" fmla="*/ 1240591 h 1633146"/>
              <a:gd name="connsiteX22" fmla="*/ 2705100 w 8172450"/>
              <a:gd name="connsiteY22" fmla="*/ 1345366 h 1633146"/>
              <a:gd name="connsiteX23" fmla="*/ 2800350 w 8172450"/>
              <a:gd name="connsiteY23" fmla="*/ 1278691 h 1633146"/>
              <a:gd name="connsiteX24" fmla="*/ 2905125 w 8172450"/>
              <a:gd name="connsiteY24" fmla="*/ 1383466 h 1633146"/>
              <a:gd name="connsiteX25" fmla="*/ 2981325 w 8172450"/>
              <a:gd name="connsiteY25" fmla="*/ 1402516 h 1633146"/>
              <a:gd name="connsiteX26" fmla="*/ 3181350 w 8172450"/>
              <a:gd name="connsiteY26" fmla="*/ 1297741 h 1633146"/>
              <a:gd name="connsiteX27" fmla="*/ 3267075 w 8172450"/>
              <a:gd name="connsiteY27" fmla="*/ 1316791 h 1633146"/>
              <a:gd name="connsiteX28" fmla="*/ 3343275 w 8172450"/>
              <a:gd name="connsiteY28" fmla="*/ 1173916 h 1633146"/>
              <a:gd name="connsiteX29" fmla="*/ 3457575 w 8172450"/>
              <a:gd name="connsiteY29" fmla="*/ 1192966 h 1633146"/>
              <a:gd name="connsiteX30" fmla="*/ 3533775 w 8172450"/>
              <a:gd name="connsiteY30" fmla="*/ 1164391 h 1633146"/>
              <a:gd name="connsiteX31" fmla="*/ 3629025 w 8172450"/>
              <a:gd name="connsiteY31" fmla="*/ 1164391 h 1633146"/>
              <a:gd name="connsiteX32" fmla="*/ 3743325 w 8172450"/>
              <a:gd name="connsiteY32" fmla="*/ 964366 h 1633146"/>
              <a:gd name="connsiteX33" fmla="*/ 3800475 w 8172450"/>
              <a:gd name="connsiteY33" fmla="*/ 630991 h 1633146"/>
              <a:gd name="connsiteX34" fmla="*/ 3981450 w 8172450"/>
              <a:gd name="connsiteY34" fmla="*/ 1107241 h 1633146"/>
              <a:gd name="connsiteX35" fmla="*/ 4086225 w 8172450"/>
              <a:gd name="connsiteY35" fmla="*/ 1107241 h 1633146"/>
              <a:gd name="connsiteX36" fmla="*/ 4181475 w 8172450"/>
              <a:gd name="connsiteY36" fmla="*/ 1011991 h 1633146"/>
              <a:gd name="connsiteX37" fmla="*/ 4381500 w 8172450"/>
              <a:gd name="connsiteY37" fmla="*/ 1145341 h 1633146"/>
              <a:gd name="connsiteX38" fmla="*/ 4495800 w 8172450"/>
              <a:gd name="connsiteY38" fmla="*/ 840541 h 1633146"/>
              <a:gd name="connsiteX39" fmla="*/ 4619625 w 8172450"/>
              <a:gd name="connsiteY39" fmla="*/ 478591 h 1633146"/>
              <a:gd name="connsiteX40" fmla="*/ 4705350 w 8172450"/>
              <a:gd name="connsiteY40" fmla="*/ 831016 h 1633146"/>
              <a:gd name="connsiteX41" fmla="*/ 4819650 w 8172450"/>
              <a:gd name="connsiteY41" fmla="*/ 840541 h 1633146"/>
              <a:gd name="connsiteX42" fmla="*/ 6715125 w 8172450"/>
              <a:gd name="connsiteY42" fmla="*/ 1618416 h 1633146"/>
              <a:gd name="connsiteX43" fmla="*/ 6924675 w 8172450"/>
              <a:gd name="connsiteY43" fmla="*/ 1335841 h 1633146"/>
              <a:gd name="connsiteX44" fmla="*/ 7019925 w 8172450"/>
              <a:gd name="connsiteY44" fmla="*/ 1154866 h 1633146"/>
              <a:gd name="connsiteX45" fmla="*/ 7077075 w 8172450"/>
              <a:gd name="connsiteY45" fmla="*/ 430966 h 1633146"/>
              <a:gd name="connsiteX46" fmla="*/ 7115175 w 8172450"/>
              <a:gd name="connsiteY46" fmla="*/ 173791 h 1633146"/>
              <a:gd name="connsiteX47" fmla="*/ 7191375 w 8172450"/>
              <a:gd name="connsiteY47" fmla="*/ 2341 h 1633146"/>
              <a:gd name="connsiteX48" fmla="*/ 7219950 w 8172450"/>
              <a:gd name="connsiteY48" fmla="*/ 297616 h 1633146"/>
              <a:gd name="connsiteX49" fmla="*/ 7267575 w 8172450"/>
              <a:gd name="connsiteY49" fmla="*/ 611941 h 1633146"/>
              <a:gd name="connsiteX50" fmla="*/ 7277100 w 8172450"/>
              <a:gd name="connsiteY50" fmla="*/ 869116 h 1633146"/>
              <a:gd name="connsiteX51" fmla="*/ 7362825 w 8172450"/>
              <a:gd name="connsiteY51" fmla="*/ 1040566 h 1633146"/>
              <a:gd name="connsiteX52" fmla="*/ 7458075 w 8172450"/>
              <a:gd name="connsiteY52" fmla="*/ 1192966 h 1633146"/>
              <a:gd name="connsiteX53" fmla="*/ 7572375 w 8172450"/>
              <a:gd name="connsiteY53" fmla="*/ 1192966 h 1633146"/>
              <a:gd name="connsiteX54" fmla="*/ 7639050 w 8172450"/>
              <a:gd name="connsiteY54" fmla="*/ 1107241 h 1633146"/>
              <a:gd name="connsiteX55" fmla="*/ 7762875 w 8172450"/>
              <a:gd name="connsiteY55" fmla="*/ 1173916 h 1633146"/>
              <a:gd name="connsiteX56" fmla="*/ 7839075 w 8172450"/>
              <a:gd name="connsiteY56" fmla="*/ 1250116 h 1633146"/>
              <a:gd name="connsiteX57" fmla="*/ 7934325 w 8172450"/>
              <a:gd name="connsiteY57" fmla="*/ 1278691 h 1633146"/>
              <a:gd name="connsiteX58" fmla="*/ 8010525 w 8172450"/>
              <a:gd name="connsiteY58" fmla="*/ 1421566 h 1633146"/>
              <a:gd name="connsiteX59" fmla="*/ 8086725 w 8172450"/>
              <a:gd name="connsiteY59" fmla="*/ 1383466 h 1633146"/>
              <a:gd name="connsiteX60" fmla="*/ 8172450 w 8172450"/>
              <a:gd name="connsiteY60" fmla="*/ 1383466 h 1633146"/>
              <a:gd name="connsiteX0" fmla="*/ 0 w 8172450"/>
              <a:gd name="connsiteY0" fmla="*/ 1383466 h 1633599"/>
              <a:gd name="connsiteX1" fmla="*/ 114300 w 8172450"/>
              <a:gd name="connsiteY1" fmla="*/ 1402516 h 1633599"/>
              <a:gd name="connsiteX2" fmla="*/ 266700 w 8172450"/>
              <a:gd name="connsiteY2" fmla="*/ 1440616 h 1633599"/>
              <a:gd name="connsiteX3" fmla="*/ 438150 w 8172450"/>
              <a:gd name="connsiteY3" fmla="*/ 1440616 h 1633599"/>
              <a:gd name="connsiteX4" fmla="*/ 552450 w 8172450"/>
              <a:gd name="connsiteY4" fmla="*/ 1402516 h 1633599"/>
              <a:gd name="connsiteX5" fmla="*/ 628650 w 8172450"/>
              <a:gd name="connsiteY5" fmla="*/ 1392991 h 1633599"/>
              <a:gd name="connsiteX6" fmla="*/ 704850 w 8172450"/>
              <a:gd name="connsiteY6" fmla="*/ 1402516 h 1633599"/>
              <a:gd name="connsiteX7" fmla="*/ 800100 w 8172450"/>
              <a:gd name="connsiteY7" fmla="*/ 1183441 h 1633599"/>
              <a:gd name="connsiteX8" fmla="*/ 914400 w 8172450"/>
              <a:gd name="connsiteY8" fmla="*/ 1231066 h 1633599"/>
              <a:gd name="connsiteX9" fmla="*/ 1057275 w 8172450"/>
              <a:gd name="connsiteY9" fmla="*/ 1259641 h 1633599"/>
              <a:gd name="connsiteX10" fmla="*/ 1171575 w 8172450"/>
              <a:gd name="connsiteY10" fmla="*/ 1345366 h 1633599"/>
              <a:gd name="connsiteX11" fmla="*/ 1343025 w 8172450"/>
              <a:gd name="connsiteY11" fmla="*/ 1354891 h 1633599"/>
              <a:gd name="connsiteX12" fmla="*/ 1428750 w 8172450"/>
              <a:gd name="connsiteY12" fmla="*/ 1202491 h 1633599"/>
              <a:gd name="connsiteX13" fmla="*/ 1533525 w 8172450"/>
              <a:gd name="connsiteY13" fmla="*/ 1240591 h 1633599"/>
              <a:gd name="connsiteX14" fmla="*/ 1714500 w 8172450"/>
              <a:gd name="connsiteY14" fmla="*/ 1250116 h 1633599"/>
              <a:gd name="connsiteX15" fmla="*/ 1809750 w 8172450"/>
              <a:gd name="connsiteY15" fmla="*/ 1373941 h 1633599"/>
              <a:gd name="connsiteX16" fmla="*/ 1933575 w 8172450"/>
              <a:gd name="connsiteY16" fmla="*/ 1354891 h 1633599"/>
              <a:gd name="connsiteX17" fmla="*/ 2085975 w 8172450"/>
              <a:gd name="connsiteY17" fmla="*/ 1431091 h 1633599"/>
              <a:gd name="connsiteX18" fmla="*/ 2247900 w 8172450"/>
              <a:gd name="connsiteY18" fmla="*/ 1364416 h 1633599"/>
              <a:gd name="connsiteX19" fmla="*/ 2362200 w 8172450"/>
              <a:gd name="connsiteY19" fmla="*/ 1431091 h 1633599"/>
              <a:gd name="connsiteX20" fmla="*/ 2428875 w 8172450"/>
              <a:gd name="connsiteY20" fmla="*/ 1431091 h 1633599"/>
              <a:gd name="connsiteX21" fmla="*/ 2533650 w 8172450"/>
              <a:gd name="connsiteY21" fmla="*/ 1240591 h 1633599"/>
              <a:gd name="connsiteX22" fmla="*/ 2705100 w 8172450"/>
              <a:gd name="connsiteY22" fmla="*/ 1345366 h 1633599"/>
              <a:gd name="connsiteX23" fmla="*/ 2800350 w 8172450"/>
              <a:gd name="connsiteY23" fmla="*/ 1278691 h 1633599"/>
              <a:gd name="connsiteX24" fmla="*/ 2905125 w 8172450"/>
              <a:gd name="connsiteY24" fmla="*/ 1383466 h 1633599"/>
              <a:gd name="connsiteX25" fmla="*/ 2981325 w 8172450"/>
              <a:gd name="connsiteY25" fmla="*/ 1402516 h 1633599"/>
              <a:gd name="connsiteX26" fmla="*/ 3181350 w 8172450"/>
              <a:gd name="connsiteY26" fmla="*/ 1297741 h 1633599"/>
              <a:gd name="connsiteX27" fmla="*/ 3267075 w 8172450"/>
              <a:gd name="connsiteY27" fmla="*/ 1316791 h 1633599"/>
              <a:gd name="connsiteX28" fmla="*/ 3343275 w 8172450"/>
              <a:gd name="connsiteY28" fmla="*/ 1173916 h 1633599"/>
              <a:gd name="connsiteX29" fmla="*/ 3457575 w 8172450"/>
              <a:gd name="connsiteY29" fmla="*/ 1192966 h 1633599"/>
              <a:gd name="connsiteX30" fmla="*/ 3533775 w 8172450"/>
              <a:gd name="connsiteY30" fmla="*/ 1164391 h 1633599"/>
              <a:gd name="connsiteX31" fmla="*/ 3629025 w 8172450"/>
              <a:gd name="connsiteY31" fmla="*/ 1164391 h 1633599"/>
              <a:gd name="connsiteX32" fmla="*/ 3743325 w 8172450"/>
              <a:gd name="connsiteY32" fmla="*/ 964366 h 1633599"/>
              <a:gd name="connsiteX33" fmla="*/ 3800475 w 8172450"/>
              <a:gd name="connsiteY33" fmla="*/ 630991 h 1633599"/>
              <a:gd name="connsiteX34" fmla="*/ 3981450 w 8172450"/>
              <a:gd name="connsiteY34" fmla="*/ 1107241 h 1633599"/>
              <a:gd name="connsiteX35" fmla="*/ 4086225 w 8172450"/>
              <a:gd name="connsiteY35" fmla="*/ 1107241 h 1633599"/>
              <a:gd name="connsiteX36" fmla="*/ 4181475 w 8172450"/>
              <a:gd name="connsiteY36" fmla="*/ 1011991 h 1633599"/>
              <a:gd name="connsiteX37" fmla="*/ 4381500 w 8172450"/>
              <a:gd name="connsiteY37" fmla="*/ 1145341 h 1633599"/>
              <a:gd name="connsiteX38" fmla="*/ 4495800 w 8172450"/>
              <a:gd name="connsiteY38" fmla="*/ 840541 h 1633599"/>
              <a:gd name="connsiteX39" fmla="*/ 4619625 w 8172450"/>
              <a:gd name="connsiteY39" fmla="*/ 478591 h 1633599"/>
              <a:gd name="connsiteX40" fmla="*/ 4705350 w 8172450"/>
              <a:gd name="connsiteY40" fmla="*/ 831016 h 1633599"/>
              <a:gd name="connsiteX41" fmla="*/ 6715125 w 8172450"/>
              <a:gd name="connsiteY41" fmla="*/ 1618416 h 1633599"/>
              <a:gd name="connsiteX42" fmla="*/ 6924675 w 8172450"/>
              <a:gd name="connsiteY42" fmla="*/ 1335841 h 1633599"/>
              <a:gd name="connsiteX43" fmla="*/ 7019925 w 8172450"/>
              <a:gd name="connsiteY43" fmla="*/ 1154866 h 1633599"/>
              <a:gd name="connsiteX44" fmla="*/ 7077075 w 8172450"/>
              <a:gd name="connsiteY44" fmla="*/ 430966 h 1633599"/>
              <a:gd name="connsiteX45" fmla="*/ 7115175 w 8172450"/>
              <a:gd name="connsiteY45" fmla="*/ 173791 h 1633599"/>
              <a:gd name="connsiteX46" fmla="*/ 7191375 w 8172450"/>
              <a:gd name="connsiteY46" fmla="*/ 2341 h 1633599"/>
              <a:gd name="connsiteX47" fmla="*/ 7219950 w 8172450"/>
              <a:gd name="connsiteY47" fmla="*/ 297616 h 1633599"/>
              <a:gd name="connsiteX48" fmla="*/ 7267575 w 8172450"/>
              <a:gd name="connsiteY48" fmla="*/ 611941 h 1633599"/>
              <a:gd name="connsiteX49" fmla="*/ 7277100 w 8172450"/>
              <a:gd name="connsiteY49" fmla="*/ 869116 h 1633599"/>
              <a:gd name="connsiteX50" fmla="*/ 7362825 w 8172450"/>
              <a:gd name="connsiteY50" fmla="*/ 1040566 h 1633599"/>
              <a:gd name="connsiteX51" fmla="*/ 7458075 w 8172450"/>
              <a:gd name="connsiteY51" fmla="*/ 1192966 h 1633599"/>
              <a:gd name="connsiteX52" fmla="*/ 7572375 w 8172450"/>
              <a:gd name="connsiteY52" fmla="*/ 1192966 h 1633599"/>
              <a:gd name="connsiteX53" fmla="*/ 7639050 w 8172450"/>
              <a:gd name="connsiteY53" fmla="*/ 1107241 h 1633599"/>
              <a:gd name="connsiteX54" fmla="*/ 7762875 w 8172450"/>
              <a:gd name="connsiteY54" fmla="*/ 1173916 h 1633599"/>
              <a:gd name="connsiteX55" fmla="*/ 7839075 w 8172450"/>
              <a:gd name="connsiteY55" fmla="*/ 1250116 h 1633599"/>
              <a:gd name="connsiteX56" fmla="*/ 7934325 w 8172450"/>
              <a:gd name="connsiteY56" fmla="*/ 1278691 h 1633599"/>
              <a:gd name="connsiteX57" fmla="*/ 8010525 w 8172450"/>
              <a:gd name="connsiteY57" fmla="*/ 1421566 h 1633599"/>
              <a:gd name="connsiteX58" fmla="*/ 8086725 w 8172450"/>
              <a:gd name="connsiteY58" fmla="*/ 1383466 h 1633599"/>
              <a:gd name="connsiteX59" fmla="*/ 8172450 w 8172450"/>
              <a:gd name="connsiteY59" fmla="*/ 1383466 h 1633599"/>
              <a:gd name="connsiteX0" fmla="*/ 0 w 8172450"/>
              <a:gd name="connsiteY0" fmla="*/ 1383466 h 1652459"/>
              <a:gd name="connsiteX1" fmla="*/ 114300 w 8172450"/>
              <a:gd name="connsiteY1" fmla="*/ 1402516 h 1652459"/>
              <a:gd name="connsiteX2" fmla="*/ 266700 w 8172450"/>
              <a:gd name="connsiteY2" fmla="*/ 1440616 h 1652459"/>
              <a:gd name="connsiteX3" fmla="*/ 438150 w 8172450"/>
              <a:gd name="connsiteY3" fmla="*/ 1440616 h 1652459"/>
              <a:gd name="connsiteX4" fmla="*/ 552450 w 8172450"/>
              <a:gd name="connsiteY4" fmla="*/ 1402516 h 1652459"/>
              <a:gd name="connsiteX5" fmla="*/ 628650 w 8172450"/>
              <a:gd name="connsiteY5" fmla="*/ 1392991 h 1652459"/>
              <a:gd name="connsiteX6" fmla="*/ 704850 w 8172450"/>
              <a:gd name="connsiteY6" fmla="*/ 1402516 h 1652459"/>
              <a:gd name="connsiteX7" fmla="*/ 800100 w 8172450"/>
              <a:gd name="connsiteY7" fmla="*/ 1183441 h 1652459"/>
              <a:gd name="connsiteX8" fmla="*/ 914400 w 8172450"/>
              <a:gd name="connsiteY8" fmla="*/ 1231066 h 1652459"/>
              <a:gd name="connsiteX9" fmla="*/ 1057275 w 8172450"/>
              <a:gd name="connsiteY9" fmla="*/ 1259641 h 1652459"/>
              <a:gd name="connsiteX10" fmla="*/ 1171575 w 8172450"/>
              <a:gd name="connsiteY10" fmla="*/ 1345366 h 1652459"/>
              <a:gd name="connsiteX11" fmla="*/ 1343025 w 8172450"/>
              <a:gd name="connsiteY11" fmla="*/ 1354891 h 1652459"/>
              <a:gd name="connsiteX12" fmla="*/ 1428750 w 8172450"/>
              <a:gd name="connsiteY12" fmla="*/ 1202491 h 1652459"/>
              <a:gd name="connsiteX13" fmla="*/ 1533525 w 8172450"/>
              <a:gd name="connsiteY13" fmla="*/ 1240591 h 1652459"/>
              <a:gd name="connsiteX14" fmla="*/ 1714500 w 8172450"/>
              <a:gd name="connsiteY14" fmla="*/ 1250116 h 1652459"/>
              <a:gd name="connsiteX15" fmla="*/ 1809750 w 8172450"/>
              <a:gd name="connsiteY15" fmla="*/ 1373941 h 1652459"/>
              <a:gd name="connsiteX16" fmla="*/ 1933575 w 8172450"/>
              <a:gd name="connsiteY16" fmla="*/ 1354891 h 1652459"/>
              <a:gd name="connsiteX17" fmla="*/ 2085975 w 8172450"/>
              <a:gd name="connsiteY17" fmla="*/ 1431091 h 1652459"/>
              <a:gd name="connsiteX18" fmla="*/ 2247900 w 8172450"/>
              <a:gd name="connsiteY18" fmla="*/ 1364416 h 1652459"/>
              <a:gd name="connsiteX19" fmla="*/ 2362200 w 8172450"/>
              <a:gd name="connsiteY19" fmla="*/ 1431091 h 1652459"/>
              <a:gd name="connsiteX20" fmla="*/ 2428875 w 8172450"/>
              <a:gd name="connsiteY20" fmla="*/ 1431091 h 1652459"/>
              <a:gd name="connsiteX21" fmla="*/ 2533650 w 8172450"/>
              <a:gd name="connsiteY21" fmla="*/ 1240591 h 1652459"/>
              <a:gd name="connsiteX22" fmla="*/ 2705100 w 8172450"/>
              <a:gd name="connsiteY22" fmla="*/ 1345366 h 1652459"/>
              <a:gd name="connsiteX23" fmla="*/ 2800350 w 8172450"/>
              <a:gd name="connsiteY23" fmla="*/ 1278691 h 1652459"/>
              <a:gd name="connsiteX24" fmla="*/ 2905125 w 8172450"/>
              <a:gd name="connsiteY24" fmla="*/ 1383466 h 1652459"/>
              <a:gd name="connsiteX25" fmla="*/ 2981325 w 8172450"/>
              <a:gd name="connsiteY25" fmla="*/ 1402516 h 1652459"/>
              <a:gd name="connsiteX26" fmla="*/ 3181350 w 8172450"/>
              <a:gd name="connsiteY26" fmla="*/ 1297741 h 1652459"/>
              <a:gd name="connsiteX27" fmla="*/ 3267075 w 8172450"/>
              <a:gd name="connsiteY27" fmla="*/ 1316791 h 1652459"/>
              <a:gd name="connsiteX28" fmla="*/ 3343275 w 8172450"/>
              <a:gd name="connsiteY28" fmla="*/ 1173916 h 1652459"/>
              <a:gd name="connsiteX29" fmla="*/ 3457575 w 8172450"/>
              <a:gd name="connsiteY29" fmla="*/ 1192966 h 1652459"/>
              <a:gd name="connsiteX30" fmla="*/ 3533775 w 8172450"/>
              <a:gd name="connsiteY30" fmla="*/ 1164391 h 1652459"/>
              <a:gd name="connsiteX31" fmla="*/ 3629025 w 8172450"/>
              <a:gd name="connsiteY31" fmla="*/ 1164391 h 1652459"/>
              <a:gd name="connsiteX32" fmla="*/ 3743325 w 8172450"/>
              <a:gd name="connsiteY32" fmla="*/ 964366 h 1652459"/>
              <a:gd name="connsiteX33" fmla="*/ 3800475 w 8172450"/>
              <a:gd name="connsiteY33" fmla="*/ 630991 h 1652459"/>
              <a:gd name="connsiteX34" fmla="*/ 3981450 w 8172450"/>
              <a:gd name="connsiteY34" fmla="*/ 1107241 h 1652459"/>
              <a:gd name="connsiteX35" fmla="*/ 4086225 w 8172450"/>
              <a:gd name="connsiteY35" fmla="*/ 1107241 h 1652459"/>
              <a:gd name="connsiteX36" fmla="*/ 4181475 w 8172450"/>
              <a:gd name="connsiteY36" fmla="*/ 1011991 h 1652459"/>
              <a:gd name="connsiteX37" fmla="*/ 4381500 w 8172450"/>
              <a:gd name="connsiteY37" fmla="*/ 1145341 h 1652459"/>
              <a:gd name="connsiteX38" fmla="*/ 4495800 w 8172450"/>
              <a:gd name="connsiteY38" fmla="*/ 840541 h 1652459"/>
              <a:gd name="connsiteX39" fmla="*/ 4619625 w 8172450"/>
              <a:gd name="connsiteY39" fmla="*/ 478591 h 1652459"/>
              <a:gd name="connsiteX40" fmla="*/ 6715125 w 8172450"/>
              <a:gd name="connsiteY40" fmla="*/ 1618416 h 1652459"/>
              <a:gd name="connsiteX41" fmla="*/ 6924675 w 8172450"/>
              <a:gd name="connsiteY41" fmla="*/ 1335841 h 1652459"/>
              <a:gd name="connsiteX42" fmla="*/ 7019925 w 8172450"/>
              <a:gd name="connsiteY42" fmla="*/ 1154866 h 1652459"/>
              <a:gd name="connsiteX43" fmla="*/ 7077075 w 8172450"/>
              <a:gd name="connsiteY43" fmla="*/ 430966 h 1652459"/>
              <a:gd name="connsiteX44" fmla="*/ 7115175 w 8172450"/>
              <a:gd name="connsiteY44" fmla="*/ 173791 h 1652459"/>
              <a:gd name="connsiteX45" fmla="*/ 7191375 w 8172450"/>
              <a:gd name="connsiteY45" fmla="*/ 2341 h 1652459"/>
              <a:gd name="connsiteX46" fmla="*/ 7219950 w 8172450"/>
              <a:gd name="connsiteY46" fmla="*/ 297616 h 1652459"/>
              <a:gd name="connsiteX47" fmla="*/ 7267575 w 8172450"/>
              <a:gd name="connsiteY47" fmla="*/ 611941 h 1652459"/>
              <a:gd name="connsiteX48" fmla="*/ 7277100 w 8172450"/>
              <a:gd name="connsiteY48" fmla="*/ 869116 h 1652459"/>
              <a:gd name="connsiteX49" fmla="*/ 7362825 w 8172450"/>
              <a:gd name="connsiteY49" fmla="*/ 1040566 h 1652459"/>
              <a:gd name="connsiteX50" fmla="*/ 7458075 w 8172450"/>
              <a:gd name="connsiteY50" fmla="*/ 1192966 h 1652459"/>
              <a:gd name="connsiteX51" fmla="*/ 7572375 w 8172450"/>
              <a:gd name="connsiteY51" fmla="*/ 1192966 h 1652459"/>
              <a:gd name="connsiteX52" fmla="*/ 7639050 w 8172450"/>
              <a:gd name="connsiteY52" fmla="*/ 1107241 h 1652459"/>
              <a:gd name="connsiteX53" fmla="*/ 7762875 w 8172450"/>
              <a:gd name="connsiteY53" fmla="*/ 1173916 h 1652459"/>
              <a:gd name="connsiteX54" fmla="*/ 7839075 w 8172450"/>
              <a:gd name="connsiteY54" fmla="*/ 1250116 h 1652459"/>
              <a:gd name="connsiteX55" fmla="*/ 7934325 w 8172450"/>
              <a:gd name="connsiteY55" fmla="*/ 1278691 h 1652459"/>
              <a:gd name="connsiteX56" fmla="*/ 8010525 w 8172450"/>
              <a:gd name="connsiteY56" fmla="*/ 1421566 h 1652459"/>
              <a:gd name="connsiteX57" fmla="*/ 8086725 w 8172450"/>
              <a:gd name="connsiteY57" fmla="*/ 1383466 h 1652459"/>
              <a:gd name="connsiteX58" fmla="*/ 8172450 w 8172450"/>
              <a:gd name="connsiteY58" fmla="*/ 1383466 h 1652459"/>
              <a:gd name="connsiteX0" fmla="*/ 0 w 8172450"/>
              <a:gd name="connsiteY0" fmla="*/ 1383466 h 1633146"/>
              <a:gd name="connsiteX1" fmla="*/ 114300 w 8172450"/>
              <a:gd name="connsiteY1" fmla="*/ 1402516 h 1633146"/>
              <a:gd name="connsiteX2" fmla="*/ 266700 w 8172450"/>
              <a:gd name="connsiteY2" fmla="*/ 1440616 h 1633146"/>
              <a:gd name="connsiteX3" fmla="*/ 438150 w 8172450"/>
              <a:gd name="connsiteY3" fmla="*/ 1440616 h 1633146"/>
              <a:gd name="connsiteX4" fmla="*/ 552450 w 8172450"/>
              <a:gd name="connsiteY4" fmla="*/ 1402516 h 1633146"/>
              <a:gd name="connsiteX5" fmla="*/ 628650 w 8172450"/>
              <a:gd name="connsiteY5" fmla="*/ 1392991 h 1633146"/>
              <a:gd name="connsiteX6" fmla="*/ 704850 w 8172450"/>
              <a:gd name="connsiteY6" fmla="*/ 1402516 h 1633146"/>
              <a:gd name="connsiteX7" fmla="*/ 800100 w 8172450"/>
              <a:gd name="connsiteY7" fmla="*/ 1183441 h 1633146"/>
              <a:gd name="connsiteX8" fmla="*/ 914400 w 8172450"/>
              <a:gd name="connsiteY8" fmla="*/ 1231066 h 1633146"/>
              <a:gd name="connsiteX9" fmla="*/ 1057275 w 8172450"/>
              <a:gd name="connsiteY9" fmla="*/ 1259641 h 1633146"/>
              <a:gd name="connsiteX10" fmla="*/ 1171575 w 8172450"/>
              <a:gd name="connsiteY10" fmla="*/ 1345366 h 1633146"/>
              <a:gd name="connsiteX11" fmla="*/ 1343025 w 8172450"/>
              <a:gd name="connsiteY11" fmla="*/ 1354891 h 1633146"/>
              <a:gd name="connsiteX12" fmla="*/ 1428750 w 8172450"/>
              <a:gd name="connsiteY12" fmla="*/ 1202491 h 1633146"/>
              <a:gd name="connsiteX13" fmla="*/ 1533525 w 8172450"/>
              <a:gd name="connsiteY13" fmla="*/ 1240591 h 1633146"/>
              <a:gd name="connsiteX14" fmla="*/ 1714500 w 8172450"/>
              <a:gd name="connsiteY14" fmla="*/ 1250116 h 1633146"/>
              <a:gd name="connsiteX15" fmla="*/ 1809750 w 8172450"/>
              <a:gd name="connsiteY15" fmla="*/ 1373941 h 1633146"/>
              <a:gd name="connsiteX16" fmla="*/ 1933575 w 8172450"/>
              <a:gd name="connsiteY16" fmla="*/ 1354891 h 1633146"/>
              <a:gd name="connsiteX17" fmla="*/ 2085975 w 8172450"/>
              <a:gd name="connsiteY17" fmla="*/ 1431091 h 1633146"/>
              <a:gd name="connsiteX18" fmla="*/ 2247900 w 8172450"/>
              <a:gd name="connsiteY18" fmla="*/ 1364416 h 1633146"/>
              <a:gd name="connsiteX19" fmla="*/ 2362200 w 8172450"/>
              <a:gd name="connsiteY19" fmla="*/ 1431091 h 1633146"/>
              <a:gd name="connsiteX20" fmla="*/ 2428875 w 8172450"/>
              <a:gd name="connsiteY20" fmla="*/ 1431091 h 1633146"/>
              <a:gd name="connsiteX21" fmla="*/ 2533650 w 8172450"/>
              <a:gd name="connsiteY21" fmla="*/ 1240591 h 1633146"/>
              <a:gd name="connsiteX22" fmla="*/ 2705100 w 8172450"/>
              <a:gd name="connsiteY22" fmla="*/ 1345366 h 1633146"/>
              <a:gd name="connsiteX23" fmla="*/ 2800350 w 8172450"/>
              <a:gd name="connsiteY23" fmla="*/ 1278691 h 1633146"/>
              <a:gd name="connsiteX24" fmla="*/ 2905125 w 8172450"/>
              <a:gd name="connsiteY24" fmla="*/ 1383466 h 1633146"/>
              <a:gd name="connsiteX25" fmla="*/ 2981325 w 8172450"/>
              <a:gd name="connsiteY25" fmla="*/ 1402516 h 1633146"/>
              <a:gd name="connsiteX26" fmla="*/ 3181350 w 8172450"/>
              <a:gd name="connsiteY26" fmla="*/ 1297741 h 1633146"/>
              <a:gd name="connsiteX27" fmla="*/ 3267075 w 8172450"/>
              <a:gd name="connsiteY27" fmla="*/ 1316791 h 1633146"/>
              <a:gd name="connsiteX28" fmla="*/ 3343275 w 8172450"/>
              <a:gd name="connsiteY28" fmla="*/ 1173916 h 1633146"/>
              <a:gd name="connsiteX29" fmla="*/ 3457575 w 8172450"/>
              <a:gd name="connsiteY29" fmla="*/ 1192966 h 1633146"/>
              <a:gd name="connsiteX30" fmla="*/ 3533775 w 8172450"/>
              <a:gd name="connsiteY30" fmla="*/ 1164391 h 1633146"/>
              <a:gd name="connsiteX31" fmla="*/ 3629025 w 8172450"/>
              <a:gd name="connsiteY31" fmla="*/ 1164391 h 1633146"/>
              <a:gd name="connsiteX32" fmla="*/ 3743325 w 8172450"/>
              <a:gd name="connsiteY32" fmla="*/ 964366 h 1633146"/>
              <a:gd name="connsiteX33" fmla="*/ 3800475 w 8172450"/>
              <a:gd name="connsiteY33" fmla="*/ 630991 h 1633146"/>
              <a:gd name="connsiteX34" fmla="*/ 3981450 w 8172450"/>
              <a:gd name="connsiteY34" fmla="*/ 1107241 h 1633146"/>
              <a:gd name="connsiteX35" fmla="*/ 4086225 w 8172450"/>
              <a:gd name="connsiteY35" fmla="*/ 1107241 h 1633146"/>
              <a:gd name="connsiteX36" fmla="*/ 4181475 w 8172450"/>
              <a:gd name="connsiteY36" fmla="*/ 1011991 h 1633146"/>
              <a:gd name="connsiteX37" fmla="*/ 4381500 w 8172450"/>
              <a:gd name="connsiteY37" fmla="*/ 1145341 h 1633146"/>
              <a:gd name="connsiteX38" fmla="*/ 4495800 w 8172450"/>
              <a:gd name="connsiteY38" fmla="*/ 840541 h 1633146"/>
              <a:gd name="connsiteX39" fmla="*/ 6715125 w 8172450"/>
              <a:gd name="connsiteY39" fmla="*/ 1618416 h 1633146"/>
              <a:gd name="connsiteX40" fmla="*/ 6924675 w 8172450"/>
              <a:gd name="connsiteY40" fmla="*/ 1335841 h 1633146"/>
              <a:gd name="connsiteX41" fmla="*/ 7019925 w 8172450"/>
              <a:gd name="connsiteY41" fmla="*/ 1154866 h 1633146"/>
              <a:gd name="connsiteX42" fmla="*/ 7077075 w 8172450"/>
              <a:gd name="connsiteY42" fmla="*/ 430966 h 1633146"/>
              <a:gd name="connsiteX43" fmla="*/ 7115175 w 8172450"/>
              <a:gd name="connsiteY43" fmla="*/ 173791 h 1633146"/>
              <a:gd name="connsiteX44" fmla="*/ 7191375 w 8172450"/>
              <a:gd name="connsiteY44" fmla="*/ 2341 h 1633146"/>
              <a:gd name="connsiteX45" fmla="*/ 7219950 w 8172450"/>
              <a:gd name="connsiteY45" fmla="*/ 297616 h 1633146"/>
              <a:gd name="connsiteX46" fmla="*/ 7267575 w 8172450"/>
              <a:gd name="connsiteY46" fmla="*/ 611941 h 1633146"/>
              <a:gd name="connsiteX47" fmla="*/ 7277100 w 8172450"/>
              <a:gd name="connsiteY47" fmla="*/ 869116 h 1633146"/>
              <a:gd name="connsiteX48" fmla="*/ 7362825 w 8172450"/>
              <a:gd name="connsiteY48" fmla="*/ 1040566 h 1633146"/>
              <a:gd name="connsiteX49" fmla="*/ 7458075 w 8172450"/>
              <a:gd name="connsiteY49" fmla="*/ 1192966 h 1633146"/>
              <a:gd name="connsiteX50" fmla="*/ 7572375 w 8172450"/>
              <a:gd name="connsiteY50" fmla="*/ 1192966 h 1633146"/>
              <a:gd name="connsiteX51" fmla="*/ 7639050 w 8172450"/>
              <a:gd name="connsiteY51" fmla="*/ 1107241 h 1633146"/>
              <a:gd name="connsiteX52" fmla="*/ 7762875 w 8172450"/>
              <a:gd name="connsiteY52" fmla="*/ 1173916 h 1633146"/>
              <a:gd name="connsiteX53" fmla="*/ 7839075 w 8172450"/>
              <a:gd name="connsiteY53" fmla="*/ 1250116 h 1633146"/>
              <a:gd name="connsiteX54" fmla="*/ 7934325 w 8172450"/>
              <a:gd name="connsiteY54" fmla="*/ 1278691 h 1633146"/>
              <a:gd name="connsiteX55" fmla="*/ 8010525 w 8172450"/>
              <a:gd name="connsiteY55" fmla="*/ 1421566 h 1633146"/>
              <a:gd name="connsiteX56" fmla="*/ 8086725 w 8172450"/>
              <a:gd name="connsiteY56" fmla="*/ 1383466 h 1633146"/>
              <a:gd name="connsiteX57" fmla="*/ 8172450 w 8172450"/>
              <a:gd name="connsiteY57" fmla="*/ 1383466 h 1633146"/>
              <a:gd name="connsiteX0" fmla="*/ 0 w 8172450"/>
              <a:gd name="connsiteY0" fmla="*/ 1383466 h 1621323"/>
              <a:gd name="connsiteX1" fmla="*/ 114300 w 8172450"/>
              <a:gd name="connsiteY1" fmla="*/ 1402516 h 1621323"/>
              <a:gd name="connsiteX2" fmla="*/ 266700 w 8172450"/>
              <a:gd name="connsiteY2" fmla="*/ 1440616 h 1621323"/>
              <a:gd name="connsiteX3" fmla="*/ 438150 w 8172450"/>
              <a:gd name="connsiteY3" fmla="*/ 1440616 h 1621323"/>
              <a:gd name="connsiteX4" fmla="*/ 552450 w 8172450"/>
              <a:gd name="connsiteY4" fmla="*/ 1402516 h 1621323"/>
              <a:gd name="connsiteX5" fmla="*/ 628650 w 8172450"/>
              <a:gd name="connsiteY5" fmla="*/ 1392991 h 1621323"/>
              <a:gd name="connsiteX6" fmla="*/ 704850 w 8172450"/>
              <a:gd name="connsiteY6" fmla="*/ 1402516 h 1621323"/>
              <a:gd name="connsiteX7" fmla="*/ 800100 w 8172450"/>
              <a:gd name="connsiteY7" fmla="*/ 1183441 h 1621323"/>
              <a:gd name="connsiteX8" fmla="*/ 914400 w 8172450"/>
              <a:gd name="connsiteY8" fmla="*/ 1231066 h 1621323"/>
              <a:gd name="connsiteX9" fmla="*/ 1057275 w 8172450"/>
              <a:gd name="connsiteY9" fmla="*/ 1259641 h 1621323"/>
              <a:gd name="connsiteX10" fmla="*/ 1171575 w 8172450"/>
              <a:gd name="connsiteY10" fmla="*/ 1345366 h 1621323"/>
              <a:gd name="connsiteX11" fmla="*/ 1343025 w 8172450"/>
              <a:gd name="connsiteY11" fmla="*/ 1354891 h 1621323"/>
              <a:gd name="connsiteX12" fmla="*/ 1428750 w 8172450"/>
              <a:gd name="connsiteY12" fmla="*/ 1202491 h 1621323"/>
              <a:gd name="connsiteX13" fmla="*/ 1533525 w 8172450"/>
              <a:gd name="connsiteY13" fmla="*/ 1240591 h 1621323"/>
              <a:gd name="connsiteX14" fmla="*/ 1714500 w 8172450"/>
              <a:gd name="connsiteY14" fmla="*/ 1250116 h 1621323"/>
              <a:gd name="connsiteX15" fmla="*/ 1809750 w 8172450"/>
              <a:gd name="connsiteY15" fmla="*/ 1373941 h 1621323"/>
              <a:gd name="connsiteX16" fmla="*/ 1933575 w 8172450"/>
              <a:gd name="connsiteY16" fmla="*/ 1354891 h 1621323"/>
              <a:gd name="connsiteX17" fmla="*/ 2085975 w 8172450"/>
              <a:gd name="connsiteY17" fmla="*/ 1431091 h 1621323"/>
              <a:gd name="connsiteX18" fmla="*/ 2247900 w 8172450"/>
              <a:gd name="connsiteY18" fmla="*/ 1364416 h 1621323"/>
              <a:gd name="connsiteX19" fmla="*/ 2362200 w 8172450"/>
              <a:gd name="connsiteY19" fmla="*/ 1431091 h 1621323"/>
              <a:gd name="connsiteX20" fmla="*/ 2428875 w 8172450"/>
              <a:gd name="connsiteY20" fmla="*/ 1431091 h 1621323"/>
              <a:gd name="connsiteX21" fmla="*/ 2533650 w 8172450"/>
              <a:gd name="connsiteY21" fmla="*/ 1240591 h 1621323"/>
              <a:gd name="connsiteX22" fmla="*/ 2705100 w 8172450"/>
              <a:gd name="connsiteY22" fmla="*/ 1345366 h 1621323"/>
              <a:gd name="connsiteX23" fmla="*/ 2800350 w 8172450"/>
              <a:gd name="connsiteY23" fmla="*/ 1278691 h 1621323"/>
              <a:gd name="connsiteX24" fmla="*/ 2905125 w 8172450"/>
              <a:gd name="connsiteY24" fmla="*/ 1383466 h 1621323"/>
              <a:gd name="connsiteX25" fmla="*/ 2981325 w 8172450"/>
              <a:gd name="connsiteY25" fmla="*/ 1402516 h 1621323"/>
              <a:gd name="connsiteX26" fmla="*/ 3181350 w 8172450"/>
              <a:gd name="connsiteY26" fmla="*/ 1297741 h 1621323"/>
              <a:gd name="connsiteX27" fmla="*/ 3267075 w 8172450"/>
              <a:gd name="connsiteY27" fmla="*/ 1316791 h 1621323"/>
              <a:gd name="connsiteX28" fmla="*/ 3343275 w 8172450"/>
              <a:gd name="connsiteY28" fmla="*/ 1173916 h 1621323"/>
              <a:gd name="connsiteX29" fmla="*/ 3457575 w 8172450"/>
              <a:gd name="connsiteY29" fmla="*/ 1192966 h 1621323"/>
              <a:gd name="connsiteX30" fmla="*/ 3533775 w 8172450"/>
              <a:gd name="connsiteY30" fmla="*/ 1164391 h 1621323"/>
              <a:gd name="connsiteX31" fmla="*/ 3629025 w 8172450"/>
              <a:gd name="connsiteY31" fmla="*/ 1164391 h 1621323"/>
              <a:gd name="connsiteX32" fmla="*/ 3743325 w 8172450"/>
              <a:gd name="connsiteY32" fmla="*/ 964366 h 1621323"/>
              <a:gd name="connsiteX33" fmla="*/ 3800475 w 8172450"/>
              <a:gd name="connsiteY33" fmla="*/ 630991 h 1621323"/>
              <a:gd name="connsiteX34" fmla="*/ 3981450 w 8172450"/>
              <a:gd name="connsiteY34" fmla="*/ 1107241 h 1621323"/>
              <a:gd name="connsiteX35" fmla="*/ 4086225 w 8172450"/>
              <a:gd name="connsiteY35" fmla="*/ 1107241 h 1621323"/>
              <a:gd name="connsiteX36" fmla="*/ 4181475 w 8172450"/>
              <a:gd name="connsiteY36" fmla="*/ 1011991 h 1621323"/>
              <a:gd name="connsiteX37" fmla="*/ 4381500 w 8172450"/>
              <a:gd name="connsiteY37" fmla="*/ 1145341 h 1621323"/>
              <a:gd name="connsiteX38" fmla="*/ 6715125 w 8172450"/>
              <a:gd name="connsiteY38" fmla="*/ 1618416 h 1621323"/>
              <a:gd name="connsiteX39" fmla="*/ 6924675 w 8172450"/>
              <a:gd name="connsiteY39" fmla="*/ 1335841 h 1621323"/>
              <a:gd name="connsiteX40" fmla="*/ 7019925 w 8172450"/>
              <a:gd name="connsiteY40" fmla="*/ 1154866 h 1621323"/>
              <a:gd name="connsiteX41" fmla="*/ 7077075 w 8172450"/>
              <a:gd name="connsiteY41" fmla="*/ 430966 h 1621323"/>
              <a:gd name="connsiteX42" fmla="*/ 7115175 w 8172450"/>
              <a:gd name="connsiteY42" fmla="*/ 173791 h 1621323"/>
              <a:gd name="connsiteX43" fmla="*/ 7191375 w 8172450"/>
              <a:gd name="connsiteY43" fmla="*/ 2341 h 1621323"/>
              <a:gd name="connsiteX44" fmla="*/ 7219950 w 8172450"/>
              <a:gd name="connsiteY44" fmla="*/ 297616 h 1621323"/>
              <a:gd name="connsiteX45" fmla="*/ 7267575 w 8172450"/>
              <a:gd name="connsiteY45" fmla="*/ 611941 h 1621323"/>
              <a:gd name="connsiteX46" fmla="*/ 7277100 w 8172450"/>
              <a:gd name="connsiteY46" fmla="*/ 869116 h 1621323"/>
              <a:gd name="connsiteX47" fmla="*/ 7362825 w 8172450"/>
              <a:gd name="connsiteY47" fmla="*/ 1040566 h 1621323"/>
              <a:gd name="connsiteX48" fmla="*/ 7458075 w 8172450"/>
              <a:gd name="connsiteY48" fmla="*/ 1192966 h 1621323"/>
              <a:gd name="connsiteX49" fmla="*/ 7572375 w 8172450"/>
              <a:gd name="connsiteY49" fmla="*/ 1192966 h 1621323"/>
              <a:gd name="connsiteX50" fmla="*/ 7639050 w 8172450"/>
              <a:gd name="connsiteY50" fmla="*/ 1107241 h 1621323"/>
              <a:gd name="connsiteX51" fmla="*/ 7762875 w 8172450"/>
              <a:gd name="connsiteY51" fmla="*/ 1173916 h 1621323"/>
              <a:gd name="connsiteX52" fmla="*/ 7839075 w 8172450"/>
              <a:gd name="connsiteY52" fmla="*/ 1250116 h 1621323"/>
              <a:gd name="connsiteX53" fmla="*/ 7934325 w 8172450"/>
              <a:gd name="connsiteY53" fmla="*/ 1278691 h 1621323"/>
              <a:gd name="connsiteX54" fmla="*/ 8010525 w 8172450"/>
              <a:gd name="connsiteY54" fmla="*/ 1421566 h 1621323"/>
              <a:gd name="connsiteX55" fmla="*/ 8086725 w 8172450"/>
              <a:gd name="connsiteY55" fmla="*/ 1383466 h 1621323"/>
              <a:gd name="connsiteX56" fmla="*/ 8172450 w 8172450"/>
              <a:gd name="connsiteY56" fmla="*/ 1383466 h 1621323"/>
              <a:gd name="connsiteX0" fmla="*/ 0 w 8172450"/>
              <a:gd name="connsiteY0" fmla="*/ 1383466 h 1625745"/>
              <a:gd name="connsiteX1" fmla="*/ 114300 w 8172450"/>
              <a:gd name="connsiteY1" fmla="*/ 1402516 h 1625745"/>
              <a:gd name="connsiteX2" fmla="*/ 266700 w 8172450"/>
              <a:gd name="connsiteY2" fmla="*/ 1440616 h 1625745"/>
              <a:gd name="connsiteX3" fmla="*/ 438150 w 8172450"/>
              <a:gd name="connsiteY3" fmla="*/ 1440616 h 1625745"/>
              <a:gd name="connsiteX4" fmla="*/ 552450 w 8172450"/>
              <a:gd name="connsiteY4" fmla="*/ 1402516 h 1625745"/>
              <a:gd name="connsiteX5" fmla="*/ 628650 w 8172450"/>
              <a:gd name="connsiteY5" fmla="*/ 1392991 h 1625745"/>
              <a:gd name="connsiteX6" fmla="*/ 704850 w 8172450"/>
              <a:gd name="connsiteY6" fmla="*/ 1402516 h 1625745"/>
              <a:gd name="connsiteX7" fmla="*/ 800100 w 8172450"/>
              <a:gd name="connsiteY7" fmla="*/ 1183441 h 1625745"/>
              <a:gd name="connsiteX8" fmla="*/ 914400 w 8172450"/>
              <a:gd name="connsiteY8" fmla="*/ 1231066 h 1625745"/>
              <a:gd name="connsiteX9" fmla="*/ 1057275 w 8172450"/>
              <a:gd name="connsiteY9" fmla="*/ 1259641 h 1625745"/>
              <a:gd name="connsiteX10" fmla="*/ 1171575 w 8172450"/>
              <a:gd name="connsiteY10" fmla="*/ 1345366 h 1625745"/>
              <a:gd name="connsiteX11" fmla="*/ 1343025 w 8172450"/>
              <a:gd name="connsiteY11" fmla="*/ 1354891 h 1625745"/>
              <a:gd name="connsiteX12" fmla="*/ 1428750 w 8172450"/>
              <a:gd name="connsiteY12" fmla="*/ 1202491 h 1625745"/>
              <a:gd name="connsiteX13" fmla="*/ 1533525 w 8172450"/>
              <a:gd name="connsiteY13" fmla="*/ 1240591 h 1625745"/>
              <a:gd name="connsiteX14" fmla="*/ 1714500 w 8172450"/>
              <a:gd name="connsiteY14" fmla="*/ 1250116 h 1625745"/>
              <a:gd name="connsiteX15" fmla="*/ 1809750 w 8172450"/>
              <a:gd name="connsiteY15" fmla="*/ 1373941 h 1625745"/>
              <a:gd name="connsiteX16" fmla="*/ 1933575 w 8172450"/>
              <a:gd name="connsiteY16" fmla="*/ 1354891 h 1625745"/>
              <a:gd name="connsiteX17" fmla="*/ 2085975 w 8172450"/>
              <a:gd name="connsiteY17" fmla="*/ 1431091 h 1625745"/>
              <a:gd name="connsiteX18" fmla="*/ 2247900 w 8172450"/>
              <a:gd name="connsiteY18" fmla="*/ 1364416 h 1625745"/>
              <a:gd name="connsiteX19" fmla="*/ 2362200 w 8172450"/>
              <a:gd name="connsiteY19" fmla="*/ 1431091 h 1625745"/>
              <a:gd name="connsiteX20" fmla="*/ 2428875 w 8172450"/>
              <a:gd name="connsiteY20" fmla="*/ 1431091 h 1625745"/>
              <a:gd name="connsiteX21" fmla="*/ 2533650 w 8172450"/>
              <a:gd name="connsiteY21" fmla="*/ 1240591 h 1625745"/>
              <a:gd name="connsiteX22" fmla="*/ 2705100 w 8172450"/>
              <a:gd name="connsiteY22" fmla="*/ 1345366 h 1625745"/>
              <a:gd name="connsiteX23" fmla="*/ 2800350 w 8172450"/>
              <a:gd name="connsiteY23" fmla="*/ 1278691 h 1625745"/>
              <a:gd name="connsiteX24" fmla="*/ 2905125 w 8172450"/>
              <a:gd name="connsiteY24" fmla="*/ 1383466 h 1625745"/>
              <a:gd name="connsiteX25" fmla="*/ 2981325 w 8172450"/>
              <a:gd name="connsiteY25" fmla="*/ 1402516 h 1625745"/>
              <a:gd name="connsiteX26" fmla="*/ 3181350 w 8172450"/>
              <a:gd name="connsiteY26" fmla="*/ 1297741 h 1625745"/>
              <a:gd name="connsiteX27" fmla="*/ 3267075 w 8172450"/>
              <a:gd name="connsiteY27" fmla="*/ 1316791 h 1625745"/>
              <a:gd name="connsiteX28" fmla="*/ 3343275 w 8172450"/>
              <a:gd name="connsiteY28" fmla="*/ 1173916 h 1625745"/>
              <a:gd name="connsiteX29" fmla="*/ 3457575 w 8172450"/>
              <a:gd name="connsiteY29" fmla="*/ 1192966 h 1625745"/>
              <a:gd name="connsiteX30" fmla="*/ 3533775 w 8172450"/>
              <a:gd name="connsiteY30" fmla="*/ 1164391 h 1625745"/>
              <a:gd name="connsiteX31" fmla="*/ 3629025 w 8172450"/>
              <a:gd name="connsiteY31" fmla="*/ 1164391 h 1625745"/>
              <a:gd name="connsiteX32" fmla="*/ 3743325 w 8172450"/>
              <a:gd name="connsiteY32" fmla="*/ 964366 h 1625745"/>
              <a:gd name="connsiteX33" fmla="*/ 3800475 w 8172450"/>
              <a:gd name="connsiteY33" fmla="*/ 630991 h 1625745"/>
              <a:gd name="connsiteX34" fmla="*/ 3981450 w 8172450"/>
              <a:gd name="connsiteY34" fmla="*/ 1107241 h 1625745"/>
              <a:gd name="connsiteX35" fmla="*/ 4086225 w 8172450"/>
              <a:gd name="connsiteY35" fmla="*/ 1107241 h 1625745"/>
              <a:gd name="connsiteX36" fmla="*/ 4181475 w 8172450"/>
              <a:gd name="connsiteY36" fmla="*/ 1011991 h 1625745"/>
              <a:gd name="connsiteX37" fmla="*/ 6715125 w 8172450"/>
              <a:gd name="connsiteY37" fmla="*/ 1618416 h 1625745"/>
              <a:gd name="connsiteX38" fmla="*/ 6924675 w 8172450"/>
              <a:gd name="connsiteY38" fmla="*/ 1335841 h 1625745"/>
              <a:gd name="connsiteX39" fmla="*/ 7019925 w 8172450"/>
              <a:gd name="connsiteY39" fmla="*/ 1154866 h 1625745"/>
              <a:gd name="connsiteX40" fmla="*/ 7077075 w 8172450"/>
              <a:gd name="connsiteY40" fmla="*/ 430966 h 1625745"/>
              <a:gd name="connsiteX41" fmla="*/ 7115175 w 8172450"/>
              <a:gd name="connsiteY41" fmla="*/ 173791 h 1625745"/>
              <a:gd name="connsiteX42" fmla="*/ 7191375 w 8172450"/>
              <a:gd name="connsiteY42" fmla="*/ 2341 h 1625745"/>
              <a:gd name="connsiteX43" fmla="*/ 7219950 w 8172450"/>
              <a:gd name="connsiteY43" fmla="*/ 297616 h 1625745"/>
              <a:gd name="connsiteX44" fmla="*/ 7267575 w 8172450"/>
              <a:gd name="connsiteY44" fmla="*/ 611941 h 1625745"/>
              <a:gd name="connsiteX45" fmla="*/ 7277100 w 8172450"/>
              <a:gd name="connsiteY45" fmla="*/ 869116 h 1625745"/>
              <a:gd name="connsiteX46" fmla="*/ 7362825 w 8172450"/>
              <a:gd name="connsiteY46" fmla="*/ 1040566 h 1625745"/>
              <a:gd name="connsiteX47" fmla="*/ 7458075 w 8172450"/>
              <a:gd name="connsiteY47" fmla="*/ 1192966 h 1625745"/>
              <a:gd name="connsiteX48" fmla="*/ 7572375 w 8172450"/>
              <a:gd name="connsiteY48" fmla="*/ 1192966 h 1625745"/>
              <a:gd name="connsiteX49" fmla="*/ 7639050 w 8172450"/>
              <a:gd name="connsiteY49" fmla="*/ 1107241 h 1625745"/>
              <a:gd name="connsiteX50" fmla="*/ 7762875 w 8172450"/>
              <a:gd name="connsiteY50" fmla="*/ 1173916 h 1625745"/>
              <a:gd name="connsiteX51" fmla="*/ 7839075 w 8172450"/>
              <a:gd name="connsiteY51" fmla="*/ 1250116 h 1625745"/>
              <a:gd name="connsiteX52" fmla="*/ 7934325 w 8172450"/>
              <a:gd name="connsiteY52" fmla="*/ 1278691 h 1625745"/>
              <a:gd name="connsiteX53" fmla="*/ 8010525 w 8172450"/>
              <a:gd name="connsiteY53" fmla="*/ 1421566 h 1625745"/>
              <a:gd name="connsiteX54" fmla="*/ 8086725 w 8172450"/>
              <a:gd name="connsiteY54" fmla="*/ 1383466 h 1625745"/>
              <a:gd name="connsiteX55" fmla="*/ 8172450 w 8172450"/>
              <a:gd name="connsiteY55" fmla="*/ 1383466 h 1625745"/>
              <a:gd name="connsiteX0" fmla="*/ 0 w 8172450"/>
              <a:gd name="connsiteY0" fmla="*/ 1383466 h 1622434"/>
              <a:gd name="connsiteX1" fmla="*/ 114300 w 8172450"/>
              <a:gd name="connsiteY1" fmla="*/ 1402516 h 1622434"/>
              <a:gd name="connsiteX2" fmla="*/ 266700 w 8172450"/>
              <a:gd name="connsiteY2" fmla="*/ 1440616 h 1622434"/>
              <a:gd name="connsiteX3" fmla="*/ 438150 w 8172450"/>
              <a:gd name="connsiteY3" fmla="*/ 1440616 h 1622434"/>
              <a:gd name="connsiteX4" fmla="*/ 552450 w 8172450"/>
              <a:gd name="connsiteY4" fmla="*/ 1402516 h 1622434"/>
              <a:gd name="connsiteX5" fmla="*/ 628650 w 8172450"/>
              <a:gd name="connsiteY5" fmla="*/ 1392991 h 1622434"/>
              <a:gd name="connsiteX6" fmla="*/ 704850 w 8172450"/>
              <a:gd name="connsiteY6" fmla="*/ 1402516 h 1622434"/>
              <a:gd name="connsiteX7" fmla="*/ 800100 w 8172450"/>
              <a:gd name="connsiteY7" fmla="*/ 1183441 h 1622434"/>
              <a:gd name="connsiteX8" fmla="*/ 914400 w 8172450"/>
              <a:gd name="connsiteY8" fmla="*/ 1231066 h 1622434"/>
              <a:gd name="connsiteX9" fmla="*/ 1057275 w 8172450"/>
              <a:gd name="connsiteY9" fmla="*/ 1259641 h 1622434"/>
              <a:gd name="connsiteX10" fmla="*/ 1171575 w 8172450"/>
              <a:gd name="connsiteY10" fmla="*/ 1345366 h 1622434"/>
              <a:gd name="connsiteX11" fmla="*/ 1343025 w 8172450"/>
              <a:gd name="connsiteY11" fmla="*/ 1354891 h 1622434"/>
              <a:gd name="connsiteX12" fmla="*/ 1428750 w 8172450"/>
              <a:gd name="connsiteY12" fmla="*/ 1202491 h 1622434"/>
              <a:gd name="connsiteX13" fmla="*/ 1533525 w 8172450"/>
              <a:gd name="connsiteY13" fmla="*/ 1240591 h 1622434"/>
              <a:gd name="connsiteX14" fmla="*/ 1714500 w 8172450"/>
              <a:gd name="connsiteY14" fmla="*/ 1250116 h 1622434"/>
              <a:gd name="connsiteX15" fmla="*/ 1809750 w 8172450"/>
              <a:gd name="connsiteY15" fmla="*/ 1373941 h 1622434"/>
              <a:gd name="connsiteX16" fmla="*/ 1933575 w 8172450"/>
              <a:gd name="connsiteY16" fmla="*/ 1354891 h 1622434"/>
              <a:gd name="connsiteX17" fmla="*/ 2085975 w 8172450"/>
              <a:gd name="connsiteY17" fmla="*/ 1431091 h 1622434"/>
              <a:gd name="connsiteX18" fmla="*/ 2247900 w 8172450"/>
              <a:gd name="connsiteY18" fmla="*/ 1364416 h 1622434"/>
              <a:gd name="connsiteX19" fmla="*/ 2362200 w 8172450"/>
              <a:gd name="connsiteY19" fmla="*/ 1431091 h 1622434"/>
              <a:gd name="connsiteX20" fmla="*/ 2428875 w 8172450"/>
              <a:gd name="connsiteY20" fmla="*/ 1431091 h 1622434"/>
              <a:gd name="connsiteX21" fmla="*/ 2533650 w 8172450"/>
              <a:gd name="connsiteY21" fmla="*/ 1240591 h 1622434"/>
              <a:gd name="connsiteX22" fmla="*/ 2705100 w 8172450"/>
              <a:gd name="connsiteY22" fmla="*/ 1345366 h 1622434"/>
              <a:gd name="connsiteX23" fmla="*/ 2800350 w 8172450"/>
              <a:gd name="connsiteY23" fmla="*/ 1278691 h 1622434"/>
              <a:gd name="connsiteX24" fmla="*/ 2905125 w 8172450"/>
              <a:gd name="connsiteY24" fmla="*/ 1383466 h 1622434"/>
              <a:gd name="connsiteX25" fmla="*/ 2981325 w 8172450"/>
              <a:gd name="connsiteY25" fmla="*/ 1402516 h 1622434"/>
              <a:gd name="connsiteX26" fmla="*/ 3181350 w 8172450"/>
              <a:gd name="connsiteY26" fmla="*/ 1297741 h 1622434"/>
              <a:gd name="connsiteX27" fmla="*/ 3267075 w 8172450"/>
              <a:gd name="connsiteY27" fmla="*/ 1316791 h 1622434"/>
              <a:gd name="connsiteX28" fmla="*/ 3343275 w 8172450"/>
              <a:gd name="connsiteY28" fmla="*/ 1173916 h 1622434"/>
              <a:gd name="connsiteX29" fmla="*/ 3457575 w 8172450"/>
              <a:gd name="connsiteY29" fmla="*/ 1192966 h 1622434"/>
              <a:gd name="connsiteX30" fmla="*/ 3533775 w 8172450"/>
              <a:gd name="connsiteY30" fmla="*/ 1164391 h 1622434"/>
              <a:gd name="connsiteX31" fmla="*/ 3629025 w 8172450"/>
              <a:gd name="connsiteY31" fmla="*/ 1164391 h 1622434"/>
              <a:gd name="connsiteX32" fmla="*/ 3743325 w 8172450"/>
              <a:gd name="connsiteY32" fmla="*/ 964366 h 1622434"/>
              <a:gd name="connsiteX33" fmla="*/ 3800475 w 8172450"/>
              <a:gd name="connsiteY33" fmla="*/ 630991 h 1622434"/>
              <a:gd name="connsiteX34" fmla="*/ 3981450 w 8172450"/>
              <a:gd name="connsiteY34" fmla="*/ 1107241 h 1622434"/>
              <a:gd name="connsiteX35" fmla="*/ 4086225 w 8172450"/>
              <a:gd name="connsiteY35" fmla="*/ 1107241 h 1622434"/>
              <a:gd name="connsiteX36" fmla="*/ 6715125 w 8172450"/>
              <a:gd name="connsiteY36" fmla="*/ 1618416 h 1622434"/>
              <a:gd name="connsiteX37" fmla="*/ 6924675 w 8172450"/>
              <a:gd name="connsiteY37" fmla="*/ 1335841 h 1622434"/>
              <a:gd name="connsiteX38" fmla="*/ 7019925 w 8172450"/>
              <a:gd name="connsiteY38" fmla="*/ 1154866 h 1622434"/>
              <a:gd name="connsiteX39" fmla="*/ 7077075 w 8172450"/>
              <a:gd name="connsiteY39" fmla="*/ 430966 h 1622434"/>
              <a:gd name="connsiteX40" fmla="*/ 7115175 w 8172450"/>
              <a:gd name="connsiteY40" fmla="*/ 173791 h 1622434"/>
              <a:gd name="connsiteX41" fmla="*/ 7191375 w 8172450"/>
              <a:gd name="connsiteY41" fmla="*/ 2341 h 1622434"/>
              <a:gd name="connsiteX42" fmla="*/ 7219950 w 8172450"/>
              <a:gd name="connsiteY42" fmla="*/ 297616 h 1622434"/>
              <a:gd name="connsiteX43" fmla="*/ 7267575 w 8172450"/>
              <a:gd name="connsiteY43" fmla="*/ 611941 h 1622434"/>
              <a:gd name="connsiteX44" fmla="*/ 7277100 w 8172450"/>
              <a:gd name="connsiteY44" fmla="*/ 869116 h 1622434"/>
              <a:gd name="connsiteX45" fmla="*/ 7362825 w 8172450"/>
              <a:gd name="connsiteY45" fmla="*/ 1040566 h 1622434"/>
              <a:gd name="connsiteX46" fmla="*/ 7458075 w 8172450"/>
              <a:gd name="connsiteY46" fmla="*/ 1192966 h 1622434"/>
              <a:gd name="connsiteX47" fmla="*/ 7572375 w 8172450"/>
              <a:gd name="connsiteY47" fmla="*/ 1192966 h 1622434"/>
              <a:gd name="connsiteX48" fmla="*/ 7639050 w 8172450"/>
              <a:gd name="connsiteY48" fmla="*/ 1107241 h 1622434"/>
              <a:gd name="connsiteX49" fmla="*/ 7762875 w 8172450"/>
              <a:gd name="connsiteY49" fmla="*/ 1173916 h 1622434"/>
              <a:gd name="connsiteX50" fmla="*/ 7839075 w 8172450"/>
              <a:gd name="connsiteY50" fmla="*/ 1250116 h 1622434"/>
              <a:gd name="connsiteX51" fmla="*/ 7934325 w 8172450"/>
              <a:gd name="connsiteY51" fmla="*/ 1278691 h 1622434"/>
              <a:gd name="connsiteX52" fmla="*/ 8010525 w 8172450"/>
              <a:gd name="connsiteY52" fmla="*/ 1421566 h 1622434"/>
              <a:gd name="connsiteX53" fmla="*/ 8086725 w 8172450"/>
              <a:gd name="connsiteY53" fmla="*/ 1383466 h 1622434"/>
              <a:gd name="connsiteX54" fmla="*/ 8172450 w 8172450"/>
              <a:gd name="connsiteY54" fmla="*/ 1383466 h 1622434"/>
              <a:gd name="connsiteX0" fmla="*/ 0 w 8172450"/>
              <a:gd name="connsiteY0" fmla="*/ 1383466 h 1622434"/>
              <a:gd name="connsiteX1" fmla="*/ 114300 w 8172450"/>
              <a:gd name="connsiteY1" fmla="*/ 1402516 h 1622434"/>
              <a:gd name="connsiteX2" fmla="*/ 266700 w 8172450"/>
              <a:gd name="connsiteY2" fmla="*/ 1440616 h 1622434"/>
              <a:gd name="connsiteX3" fmla="*/ 438150 w 8172450"/>
              <a:gd name="connsiteY3" fmla="*/ 1440616 h 1622434"/>
              <a:gd name="connsiteX4" fmla="*/ 552450 w 8172450"/>
              <a:gd name="connsiteY4" fmla="*/ 1402516 h 1622434"/>
              <a:gd name="connsiteX5" fmla="*/ 628650 w 8172450"/>
              <a:gd name="connsiteY5" fmla="*/ 1392991 h 1622434"/>
              <a:gd name="connsiteX6" fmla="*/ 704850 w 8172450"/>
              <a:gd name="connsiteY6" fmla="*/ 1402516 h 1622434"/>
              <a:gd name="connsiteX7" fmla="*/ 800100 w 8172450"/>
              <a:gd name="connsiteY7" fmla="*/ 1183441 h 1622434"/>
              <a:gd name="connsiteX8" fmla="*/ 914400 w 8172450"/>
              <a:gd name="connsiteY8" fmla="*/ 1231066 h 1622434"/>
              <a:gd name="connsiteX9" fmla="*/ 1057275 w 8172450"/>
              <a:gd name="connsiteY9" fmla="*/ 1259641 h 1622434"/>
              <a:gd name="connsiteX10" fmla="*/ 1171575 w 8172450"/>
              <a:gd name="connsiteY10" fmla="*/ 1345366 h 1622434"/>
              <a:gd name="connsiteX11" fmla="*/ 1343025 w 8172450"/>
              <a:gd name="connsiteY11" fmla="*/ 1354891 h 1622434"/>
              <a:gd name="connsiteX12" fmla="*/ 1428750 w 8172450"/>
              <a:gd name="connsiteY12" fmla="*/ 1202491 h 1622434"/>
              <a:gd name="connsiteX13" fmla="*/ 1533525 w 8172450"/>
              <a:gd name="connsiteY13" fmla="*/ 1240591 h 1622434"/>
              <a:gd name="connsiteX14" fmla="*/ 1714500 w 8172450"/>
              <a:gd name="connsiteY14" fmla="*/ 1250116 h 1622434"/>
              <a:gd name="connsiteX15" fmla="*/ 1809750 w 8172450"/>
              <a:gd name="connsiteY15" fmla="*/ 1373941 h 1622434"/>
              <a:gd name="connsiteX16" fmla="*/ 1933575 w 8172450"/>
              <a:gd name="connsiteY16" fmla="*/ 1354891 h 1622434"/>
              <a:gd name="connsiteX17" fmla="*/ 2085975 w 8172450"/>
              <a:gd name="connsiteY17" fmla="*/ 1431091 h 1622434"/>
              <a:gd name="connsiteX18" fmla="*/ 2247900 w 8172450"/>
              <a:gd name="connsiteY18" fmla="*/ 1364416 h 1622434"/>
              <a:gd name="connsiteX19" fmla="*/ 2362200 w 8172450"/>
              <a:gd name="connsiteY19" fmla="*/ 1431091 h 1622434"/>
              <a:gd name="connsiteX20" fmla="*/ 2428875 w 8172450"/>
              <a:gd name="connsiteY20" fmla="*/ 1431091 h 1622434"/>
              <a:gd name="connsiteX21" fmla="*/ 2533650 w 8172450"/>
              <a:gd name="connsiteY21" fmla="*/ 1240591 h 1622434"/>
              <a:gd name="connsiteX22" fmla="*/ 2705100 w 8172450"/>
              <a:gd name="connsiteY22" fmla="*/ 1345366 h 1622434"/>
              <a:gd name="connsiteX23" fmla="*/ 2800350 w 8172450"/>
              <a:gd name="connsiteY23" fmla="*/ 1278691 h 1622434"/>
              <a:gd name="connsiteX24" fmla="*/ 2905125 w 8172450"/>
              <a:gd name="connsiteY24" fmla="*/ 1383466 h 1622434"/>
              <a:gd name="connsiteX25" fmla="*/ 2981325 w 8172450"/>
              <a:gd name="connsiteY25" fmla="*/ 1402516 h 1622434"/>
              <a:gd name="connsiteX26" fmla="*/ 3181350 w 8172450"/>
              <a:gd name="connsiteY26" fmla="*/ 1297741 h 1622434"/>
              <a:gd name="connsiteX27" fmla="*/ 3267075 w 8172450"/>
              <a:gd name="connsiteY27" fmla="*/ 1316791 h 1622434"/>
              <a:gd name="connsiteX28" fmla="*/ 3343275 w 8172450"/>
              <a:gd name="connsiteY28" fmla="*/ 1173916 h 1622434"/>
              <a:gd name="connsiteX29" fmla="*/ 3457575 w 8172450"/>
              <a:gd name="connsiteY29" fmla="*/ 1192966 h 1622434"/>
              <a:gd name="connsiteX30" fmla="*/ 3533775 w 8172450"/>
              <a:gd name="connsiteY30" fmla="*/ 1164391 h 1622434"/>
              <a:gd name="connsiteX31" fmla="*/ 3629025 w 8172450"/>
              <a:gd name="connsiteY31" fmla="*/ 1164391 h 1622434"/>
              <a:gd name="connsiteX32" fmla="*/ 3743325 w 8172450"/>
              <a:gd name="connsiteY32" fmla="*/ 964366 h 1622434"/>
              <a:gd name="connsiteX33" fmla="*/ 3800475 w 8172450"/>
              <a:gd name="connsiteY33" fmla="*/ 630991 h 1622434"/>
              <a:gd name="connsiteX34" fmla="*/ 3981450 w 8172450"/>
              <a:gd name="connsiteY34" fmla="*/ 1107241 h 1622434"/>
              <a:gd name="connsiteX35" fmla="*/ 6715125 w 8172450"/>
              <a:gd name="connsiteY35" fmla="*/ 1618416 h 1622434"/>
              <a:gd name="connsiteX36" fmla="*/ 6924675 w 8172450"/>
              <a:gd name="connsiteY36" fmla="*/ 1335841 h 1622434"/>
              <a:gd name="connsiteX37" fmla="*/ 7019925 w 8172450"/>
              <a:gd name="connsiteY37" fmla="*/ 1154866 h 1622434"/>
              <a:gd name="connsiteX38" fmla="*/ 7077075 w 8172450"/>
              <a:gd name="connsiteY38" fmla="*/ 430966 h 1622434"/>
              <a:gd name="connsiteX39" fmla="*/ 7115175 w 8172450"/>
              <a:gd name="connsiteY39" fmla="*/ 173791 h 1622434"/>
              <a:gd name="connsiteX40" fmla="*/ 7191375 w 8172450"/>
              <a:gd name="connsiteY40" fmla="*/ 2341 h 1622434"/>
              <a:gd name="connsiteX41" fmla="*/ 7219950 w 8172450"/>
              <a:gd name="connsiteY41" fmla="*/ 297616 h 1622434"/>
              <a:gd name="connsiteX42" fmla="*/ 7267575 w 8172450"/>
              <a:gd name="connsiteY42" fmla="*/ 611941 h 1622434"/>
              <a:gd name="connsiteX43" fmla="*/ 7277100 w 8172450"/>
              <a:gd name="connsiteY43" fmla="*/ 869116 h 1622434"/>
              <a:gd name="connsiteX44" fmla="*/ 7362825 w 8172450"/>
              <a:gd name="connsiteY44" fmla="*/ 1040566 h 1622434"/>
              <a:gd name="connsiteX45" fmla="*/ 7458075 w 8172450"/>
              <a:gd name="connsiteY45" fmla="*/ 1192966 h 1622434"/>
              <a:gd name="connsiteX46" fmla="*/ 7572375 w 8172450"/>
              <a:gd name="connsiteY46" fmla="*/ 1192966 h 1622434"/>
              <a:gd name="connsiteX47" fmla="*/ 7639050 w 8172450"/>
              <a:gd name="connsiteY47" fmla="*/ 1107241 h 1622434"/>
              <a:gd name="connsiteX48" fmla="*/ 7762875 w 8172450"/>
              <a:gd name="connsiteY48" fmla="*/ 1173916 h 1622434"/>
              <a:gd name="connsiteX49" fmla="*/ 7839075 w 8172450"/>
              <a:gd name="connsiteY49" fmla="*/ 1250116 h 1622434"/>
              <a:gd name="connsiteX50" fmla="*/ 7934325 w 8172450"/>
              <a:gd name="connsiteY50" fmla="*/ 1278691 h 1622434"/>
              <a:gd name="connsiteX51" fmla="*/ 8010525 w 8172450"/>
              <a:gd name="connsiteY51" fmla="*/ 1421566 h 1622434"/>
              <a:gd name="connsiteX52" fmla="*/ 8086725 w 8172450"/>
              <a:gd name="connsiteY52" fmla="*/ 1383466 h 1622434"/>
              <a:gd name="connsiteX53" fmla="*/ 8172450 w 8172450"/>
              <a:gd name="connsiteY53" fmla="*/ 1383466 h 1622434"/>
              <a:gd name="connsiteX0" fmla="*/ 0 w 8172450"/>
              <a:gd name="connsiteY0" fmla="*/ 1383466 h 1643877"/>
              <a:gd name="connsiteX1" fmla="*/ 114300 w 8172450"/>
              <a:gd name="connsiteY1" fmla="*/ 1402516 h 1643877"/>
              <a:gd name="connsiteX2" fmla="*/ 266700 w 8172450"/>
              <a:gd name="connsiteY2" fmla="*/ 1440616 h 1643877"/>
              <a:gd name="connsiteX3" fmla="*/ 438150 w 8172450"/>
              <a:gd name="connsiteY3" fmla="*/ 1440616 h 1643877"/>
              <a:gd name="connsiteX4" fmla="*/ 552450 w 8172450"/>
              <a:gd name="connsiteY4" fmla="*/ 1402516 h 1643877"/>
              <a:gd name="connsiteX5" fmla="*/ 628650 w 8172450"/>
              <a:gd name="connsiteY5" fmla="*/ 1392991 h 1643877"/>
              <a:gd name="connsiteX6" fmla="*/ 704850 w 8172450"/>
              <a:gd name="connsiteY6" fmla="*/ 1402516 h 1643877"/>
              <a:gd name="connsiteX7" fmla="*/ 800100 w 8172450"/>
              <a:gd name="connsiteY7" fmla="*/ 1183441 h 1643877"/>
              <a:gd name="connsiteX8" fmla="*/ 914400 w 8172450"/>
              <a:gd name="connsiteY8" fmla="*/ 1231066 h 1643877"/>
              <a:gd name="connsiteX9" fmla="*/ 1057275 w 8172450"/>
              <a:gd name="connsiteY9" fmla="*/ 1259641 h 1643877"/>
              <a:gd name="connsiteX10" fmla="*/ 1171575 w 8172450"/>
              <a:gd name="connsiteY10" fmla="*/ 1345366 h 1643877"/>
              <a:gd name="connsiteX11" fmla="*/ 1343025 w 8172450"/>
              <a:gd name="connsiteY11" fmla="*/ 1354891 h 1643877"/>
              <a:gd name="connsiteX12" fmla="*/ 1428750 w 8172450"/>
              <a:gd name="connsiteY12" fmla="*/ 1202491 h 1643877"/>
              <a:gd name="connsiteX13" fmla="*/ 1533525 w 8172450"/>
              <a:gd name="connsiteY13" fmla="*/ 1240591 h 1643877"/>
              <a:gd name="connsiteX14" fmla="*/ 1714500 w 8172450"/>
              <a:gd name="connsiteY14" fmla="*/ 1250116 h 1643877"/>
              <a:gd name="connsiteX15" fmla="*/ 1809750 w 8172450"/>
              <a:gd name="connsiteY15" fmla="*/ 1373941 h 1643877"/>
              <a:gd name="connsiteX16" fmla="*/ 1933575 w 8172450"/>
              <a:gd name="connsiteY16" fmla="*/ 1354891 h 1643877"/>
              <a:gd name="connsiteX17" fmla="*/ 2085975 w 8172450"/>
              <a:gd name="connsiteY17" fmla="*/ 1431091 h 1643877"/>
              <a:gd name="connsiteX18" fmla="*/ 2247900 w 8172450"/>
              <a:gd name="connsiteY18" fmla="*/ 1364416 h 1643877"/>
              <a:gd name="connsiteX19" fmla="*/ 2362200 w 8172450"/>
              <a:gd name="connsiteY19" fmla="*/ 1431091 h 1643877"/>
              <a:gd name="connsiteX20" fmla="*/ 2428875 w 8172450"/>
              <a:gd name="connsiteY20" fmla="*/ 1431091 h 1643877"/>
              <a:gd name="connsiteX21" fmla="*/ 2533650 w 8172450"/>
              <a:gd name="connsiteY21" fmla="*/ 1240591 h 1643877"/>
              <a:gd name="connsiteX22" fmla="*/ 2705100 w 8172450"/>
              <a:gd name="connsiteY22" fmla="*/ 1345366 h 1643877"/>
              <a:gd name="connsiteX23" fmla="*/ 2800350 w 8172450"/>
              <a:gd name="connsiteY23" fmla="*/ 1278691 h 1643877"/>
              <a:gd name="connsiteX24" fmla="*/ 2905125 w 8172450"/>
              <a:gd name="connsiteY24" fmla="*/ 1383466 h 1643877"/>
              <a:gd name="connsiteX25" fmla="*/ 2981325 w 8172450"/>
              <a:gd name="connsiteY25" fmla="*/ 1402516 h 1643877"/>
              <a:gd name="connsiteX26" fmla="*/ 3181350 w 8172450"/>
              <a:gd name="connsiteY26" fmla="*/ 1297741 h 1643877"/>
              <a:gd name="connsiteX27" fmla="*/ 3267075 w 8172450"/>
              <a:gd name="connsiteY27" fmla="*/ 1316791 h 1643877"/>
              <a:gd name="connsiteX28" fmla="*/ 3343275 w 8172450"/>
              <a:gd name="connsiteY28" fmla="*/ 1173916 h 1643877"/>
              <a:gd name="connsiteX29" fmla="*/ 3457575 w 8172450"/>
              <a:gd name="connsiteY29" fmla="*/ 1192966 h 1643877"/>
              <a:gd name="connsiteX30" fmla="*/ 3533775 w 8172450"/>
              <a:gd name="connsiteY30" fmla="*/ 1164391 h 1643877"/>
              <a:gd name="connsiteX31" fmla="*/ 3629025 w 8172450"/>
              <a:gd name="connsiteY31" fmla="*/ 1164391 h 1643877"/>
              <a:gd name="connsiteX32" fmla="*/ 3743325 w 8172450"/>
              <a:gd name="connsiteY32" fmla="*/ 964366 h 1643877"/>
              <a:gd name="connsiteX33" fmla="*/ 3800475 w 8172450"/>
              <a:gd name="connsiteY33" fmla="*/ 630991 h 1643877"/>
              <a:gd name="connsiteX34" fmla="*/ 6715125 w 8172450"/>
              <a:gd name="connsiteY34" fmla="*/ 1618416 h 1643877"/>
              <a:gd name="connsiteX35" fmla="*/ 6924675 w 8172450"/>
              <a:gd name="connsiteY35" fmla="*/ 1335841 h 1643877"/>
              <a:gd name="connsiteX36" fmla="*/ 7019925 w 8172450"/>
              <a:gd name="connsiteY36" fmla="*/ 1154866 h 1643877"/>
              <a:gd name="connsiteX37" fmla="*/ 7077075 w 8172450"/>
              <a:gd name="connsiteY37" fmla="*/ 430966 h 1643877"/>
              <a:gd name="connsiteX38" fmla="*/ 7115175 w 8172450"/>
              <a:gd name="connsiteY38" fmla="*/ 173791 h 1643877"/>
              <a:gd name="connsiteX39" fmla="*/ 7191375 w 8172450"/>
              <a:gd name="connsiteY39" fmla="*/ 2341 h 1643877"/>
              <a:gd name="connsiteX40" fmla="*/ 7219950 w 8172450"/>
              <a:gd name="connsiteY40" fmla="*/ 297616 h 1643877"/>
              <a:gd name="connsiteX41" fmla="*/ 7267575 w 8172450"/>
              <a:gd name="connsiteY41" fmla="*/ 611941 h 1643877"/>
              <a:gd name="connsiteX42" fmla="*/ 7277100 w 8172450"/>
              <a:gd name="connsiteY42" fmla="*/ 869116 h 1643877"/>
              <a:gd name="connsiteX43" fmla="*/ 7362825 w 8172450"/>
              <a:gd name="connsiteY43" fmla="*/ 1040566 h 1643877"/>
              <a:gd name="connsiteX44" fmla="*/ 7458075 w 8172450"/>
              <a:gd name="connsiteY44" fmla="*/ 1192966 h 1643877"/>
              <a:gd name="connsiteX45" fmla="*/ 7572375 w 8172450"/>
              <a:gd name="connsiteY45" fmla="*/ 1192966 h 1643877"/>
              <a:gd name="connsiteX46" fmla="*/ 7639050 w 8172450"/>
              <a:gd name="connsiteY46" fmla="*/ 1107241 h 1643877"/>
              <a:gd name="connsiteX47" fmla="*/ 7762875 w 8172450"/>
              <a:gd name="connsiteY47" fmla="*/ 1173916 h 1643877"/>
              <a:gd name="connsiteX48" fmla="*/ 7839075 w 8172450"/>
              <a:gd name="connsiteY48" fmla="*/ 1250116 h 1643877"/>
              <a:gd name="connsiteX49" fmla="*/ 7934325 w 8172450"/>
              <a:gd name="connsiteY49" fmla="*/ 1278691 h 1643877"/>
              <a:gd name="connsiteX50" fmla="*/ 8010525 w 8172450"/>
              <a:gd name="connsiteY50" fmla="*/ 1421566 h 1643877"/>
              <a:gd name="connsiteX51" fmla="*/ 8086725 w 8172450"/>
              <a:gd name="connsiteY51" fmla="*/ 1383466 h 1643877"/>
              <a:gd name="connsiteX52" fmla="*/ 8172450 w 8172450"/>
              <a:gd name="connsiteY52" fmla="*/ 1383466 h 1643877"/>
              <a:gd name="connsiteX0" fmla="*/ 0 w 8172450"/>
              <a:gd name="connsiteY0" fmla="*/ 1383466 h 1627638"/>
              <a:gd name="connsiteX1" fmla="*/ 114300 w 8172450"/>
              <a:gd name="connsiteY1" fmla="*/ 1402516 h 1627638"/>
              <a:gd name="connsiteX2" fmla="*/ 266700 w 8172450"/>
              <a:gd name="connsiteY2" fmla="*/ 1440616 h 1627638"/>
              <a:gd name="connsiteX3" fmla="*/ 438150 w 8172450"/>
              <a:gd name="connsiteY3" fmla="*/ 1440616 h 1627638"/>
              <a:gd name="connsiteX4" fmla="*/ 552450 w 8172450"/>
              <a:gd name="connsiteY4" fmla="*/ 1402516 h 1627638"/>
              <a:gd name="connsiteX5" fmla="*/ 628650 w 8172450"/>
              <a:gd name="connsiteY5" fmla="*/ 1392991 h 1627638"/>
              <a:gd name="connsiteX6" fmla="*/ 704850 w 8172450"/>
              <a:gd name="connsiteY6" fmla="*/ 1402516 h 1627638"/>
              <a:gd name="connsiteX7" fmla="*/ 800100 w 8172450"/>
              <a:gd name="connsiteY7" fmla="*/ 1183441 h 1627638"/>
              <a:gd name="connsiteX8" fmla="*/ 914400 w 8172450"/>
              <a:gd name="connsiteY8" fmla="*/ 1231066 h 1627638"/>
              <a:gd name="connsiteX9" fmla="*/ 1057275 w 8172450"/>
              <a:gd name="connsiteY9" fmla="*/ 1259641 h 1627638"/>
              <a:gd name="connsiteX10" fmla="*/ 1171575 w 8172450"/>
              <a:gd name="connsiteY10" fmla="*/ 1345366 h 1627638"/>
              <a:gd name="connsiteX11" fmla="*/ 1343025 w 8172450"/>
              <a:gd name="connsiteY11" fmla="*/ 1354891 h 1627638"/>
              <a:gd name="connsiteX12" fmla="*/ 1428750 w 8172450"/>
              <a:gd name="connsiteY12" fmla="*/ 1202491 h 1627638"/>
              <a:gd name="connsiteX13" fmla="*/ 1533525 w 8172450"/>
              <a:gd name="connsiteY13" fmla="*/ 1240591 h 1627638"/>
              <a:gd name="connsiteX14" fmla="*/ 1714500 w 8172450"/>
              <a:gd name="connsiteY14" fmla="*/ 1250116 h 1627638"/>
              <a:gd name="connsiteX15" fmla="*/ 1809750 w 8172450"/>
              <a:gd name="connsiteY15" fmla="*/ 1373941 h 1627638"/>
              <a:gd name="connsiteX16" fmla="*/ 1933575 w 8172450"/>
              <a:gd name="connsiteY16" fmla="*/ 1354891 h 1627638"/>
              <a:gd name="connsiteX17" fmla="*/ 2085975 w 8172450"/>
              <a:gd name="connsiteY17" fmla="*/ 1431091 h 1627638"/>
              <a:gd name="connsiteX18" fmla="*/ 2247900 w 8172450"/>
              <a:gd name="connsiteY18" fmla="*/ 1364416 h 1627638"/>
              <a:gd name="connsiteX19" fmla="*/ 2362200 w 8172450"/>
              <a:gd name="connsiteY19" fmla="*/ 1431091 h 1627638"/>
              <a:gd name="connsiteX20" fmla="*/ 2428875 w 8172450"/>
              <a:gd name="connsiteY20" fmla="*/ 1431091 h 1627638"/>
              <a:gd name="connsiteX21" fmla="*/ 2533650 w 8172450"/>
              <a:gd name="connsiteY21" fmla="*/ 1240591 h 1627638"/>
              <a:gd name="connsiteX22" fmla="*/ 2705100 w 8172450"/>
              <a:gd name="connsiteY22" fmla="*/ 1345366 h 1627638"/>
              <a:gd name="connsiteX23" fmla="*/ 2800350 w 8172450"/>
              <a:gd name="connsiteY23" fmla="*/ 1278691 h 1627638"/>
              <a:gd name="connsiteX24" fmla="*/ 2905125 w 8172450"/>
              <a:gd name="connsiteY24" fmla="*/ 1383466 h 1627638"/>
              <a:gd name="connsiteX25" fmla="*/ 2981325 w 8172450"/>
              <a:gd name="connsiteY25" fmla="*/ 1402516 h 1627638"/>
              <a:gd name="connsiteX26" fmla="*/ 3181350 w 8172450"/>
              <a:gd name="connsiteY26" fmla="*/ 1297741 h 1627638"/>
              <a:gd name="connsiteX27" fmla="*/ 3267075 w 8172450"/>
              <a:gd name="connsiteY27" fmla="*/ 1316791 h 1627638"/>
              <a:gd name="connsiteX28" fmla="*/ 3343275 w 8172450"/>
              <a:gd name="connsiteY28" fmla="*/ 1173916 h 1627638"/>
              <a:gd name="connsiteX29" fmla="*/ 3457575 w 8172450"/>
              <a:gd name="connsiteY29" fmla="*/ 1192966 h 1627638"/>
              <a:gd name="connsiteX30" fmla="*/ 3533775 w 8172450"/>
              <a:gd name="connsiteY30" fmla="*/ 1164391 h 1627638"/>
              <a:gd name="connsiteX31" fmla="*/ 3629025 w 8172450"/>
              <a:gd name="connsiteY31" fmla="*/ 1164391 h 1627638"/>
              <a:gd name="connsiteX32" fmla="*/ 3743325 w 8172450"/>
              <a:gd name="connsiteY32" fmla="*/ 964366 h 1627638"/>
              <a:gd name="connsiteX33" fmla="*/ 6715125 w 8172450"/>
              <a:gd name="connsiteY33" fmla="*/ 1618416 h 1627638"/>
              <a:gd name="connsiteX34" fmla="*/ 6924675 w 8172450"/>
              <a:gd name="connsiteY34" fmla="*/ 1335841 h 1627638"/>
              <a:gd name="connsiteX35" fmla="*/ 7019925 w 8172450"/>
              <a:gd name="connsiteY35" fmla="*/ 1154866 h 1627638"/>
              <a:gd name="connsiteX36" fmla="*/ 7077075 w 8172450"/>
              <a:gd name="connsiteY36" fmla="*/ 430966 h 1627638"/>
              <a:gd name="connsiteX37" fmla="*/ 7115175 w 8172450"/>
              <a:gd name="connsiteY37" fmla="*/ 173791 h 1627638"/>
              <a:gd name="connsiteX38" fmla="*/ 7191375 w 8172450"/>
              <a:gd name="connsiteY38" fmla="*/ 2341 h 1627638"/>
              <a:gd name="connsiteX39" fmla="*/ 7219950 w 8172450"/>
              <a:gd name="connsiteY39" fmla="*/ 297616 h 1627638"/>
              <a:gd name="connsiteX40" fmla="*/ 7267575 w 8172450"/>
              <a:gd name="connsiteY40" fmla="*/ 611941 h 1627638"/>
              <a:gd name="connsiteX41" fmla="*/ 7277100 w 8172450"/>
              <a:gd name="connsiteY41" fmla="*/ 869116 h 1627638"/>
              <a:gd name="connsiteX42" fmla="*/ 7362825 w 8172450"/>
              <a:gd name="connsiteY42" fmla="*/ 1040566 h 1627638"/>
              <a:gd name="connsiteX43" fmla="*/ 7458075 w 8172450"/>
              <a:gd name="connsiteY43" fmla="*/ 1192966 h 1627638"/>
              <a:gd name="connsiteX44" fmla="*/ 7572375 w 8172450"/>
              <a:gd name="connsiteY44" fmla="*/ 1192966 h 1627638"/>
              <a:gd name="connsiteX45" fmla="*/ 7639050 w 8172450"/>
              <a:gd name="connsiteY45" fmla="*/ 1107241 h 1627638"/>
              <a:gd name="connsiteX46" fmla="*/ 7762875 w 8172450"/>
              <a:gd name="connsiteY46" fmla="*/ 1173916 h 1627638"/>
              <a:gd name="connsiteX47" fmla="*/ 7839075 w 8172450"/>
              <a:gd name="connsiteY47" fmla="*/ 1250116 h 1627638"/>
              <a:gd name="connsiteX48" fmla="*/ 7934325 w 8172450"/>
              <a:gd name="connsiteY48" fmla="*/ 1278691 h 1627638"/>
              <a:gd name="connsiteX49" fmla="*/ 8010525 w 8172450"/>
              <a:gd name="connsiteY49" fmla="*/ 1421566 h 1627638"/>
              <a:gd name="connsiteX50" fmla="*/ 8086725 w 8172450"/>
              <a:gd name="connsiteY50" fmla="*/ 1383466 h 1627638"/>
              <a:gd name="connsiteX51" fmla="*/ 8172450 w 8172450"/>
              <a:gd name="connsiteY51" fmla="*/ 1383466 h 1627638"/>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3629025 w 8172450"/>
              <a:gd name="connsiteY31" fmla="*/ 1164391 h 1620821"/>
              <a:gd name="connsiteX32" fmla="*/ 6715125 w 8172450"/>
              <a:gd name="connsiteY32" fmla="*/ 1618416 h 1620821"/>
              <a:gd name="connsiteX33" fmla="*/ 6924675 w 8172450"/>
              <a:gd name="connsiteY33" fmla="*/ 1335841 h 1620821"/>
              <a:gd name="connsiteX34" fmla="*/ 7019925 w 8172450"/>
              <a:gd name="connsiteY34" fmla="*/ 1154866 h 1620821"/>
              <a:gd name="connsiteX35" fmla="*/ 7077075 w 8172450"/>
              <a:gd name="connsiteY35" fmla="*/ 430966 h 1620821"/>
              <a:gd name="connsiteX36" fmla="*/ 7115175 w 8172450"/>
              <a:gd name="connsiteY36" fmla="*/ 173791 h 1620821"/>
              <a:gd name="connsiteX37" fmla="*/ 7191375 w 8172450"/>
              <a:gd name="connsiteY37" fmla="*/ 2341 h 1620821"/>
              <a:gd name="connsiteX38" fmla="*/ 7219950 w 8172450"/>
              <a:gd name="connsiteY38" fmla="*/ 297616 h 1620821"/>
              <a:gd name="connsiteX39" fmla="*/ 7267575 w 8172450"/>
              <a:gd name="connsiteY39" fmla="*/ 611941 h 1620821"/>
              <a:gd name="connsiteX40" fmla="*/ 7277100 w 8172450"/>
              <a:gd name="connsiteY40" fmla="*/ 869116 h 1620821"/>
              <a:gd name="connsiteX41" fmla="*/ 7362825 w 8172450"/>
              <a:gd name="connsiteY41" fmla="*/ 1040566 h 1620821"/>
              <a:gd name="connsiteX42" fmla="*/ 7458075 w 8172450"/>
              <a:gd name="connsiteY42" fmla="*/ 1192966 h 1620821"/>
              <a:gd name="connsiteX43" fmla="*/ 7572375 w 8172450"/>
              <a:gd name="connsiteY43" fmla="*/ 1192966 h 1620821"/>
              <a:gd name="connsiteX44" fmla="*/ 7639050 w 8172450"/>
              <a:gd name="connsiteY44" fmla="*/ 1107241 h 1620821"/>
              <a:gd name="connsiteX45" fmla="*/ 7762875 w 8172450"/>
              <a:gd name="connsiteY45" fmla="*/ 1173916 h 1620821"/>
              <a:gd name="connsiteX46" fmla="*/ 7839075 w 8172450"/>
              <a:gd name="connsiteY46" fmla="*/ 1250116 h 1620821"/>
              <a:gd name="connsiteX47" fmla="*/ 7934325 w 8172450"/>
              <a:gd name="connsiteY47" fmla="*/ 1278691 h 1620821"/>
              <a:gd name="connsiteX48" fmla="*/ 8010525 w 8172450"/>
              <a:gd name="connsiteY48" fmla="*/ 1421566 h 1620821"/>
              <a:gd name="connsiteX49" fmla="*/ 8086725 w 8172450"/>
              <a:gd name="connsiteY49" fmla="*/ 1383466 h 1620821"/>
              <a:gd name="connsiteX50" fmla="*/ 8172450 w 8172450"/>
              <a:gd name="connsiteY50" fmla="*/ 1383466 h 1620821"/>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6715125 w 8172450"/>
              <a:gd name="connsiteY31" fmla="*/ 1618416 h 1620821"/>
              <a:gd name="connsiteX32" fmla="*/ 6924675 w 8172450"/>
              <a:gd name="connsiteY32" fmla="*/ 1335841 h 1620821"/>
              <a:gd name="connsiteX33" fmla="*/ 7019925 w 8172450"/>
              <a:gd name="connsiteY33" fmla="*/ 1154866 h 1620821"/>
              <a:gd name="connsiteX34" fmla="*/ 7077075 w 8172450"/>
              <a:gd name="connsiteY34" fmla="*/ 430966 h 1620821"/>
              <a:gd name="connsiteX35" fmla="*/ 7115175 w 8172450"/>
              <a:gd name="connsiteY35" fmla="*/ 173791 h 1620821"/>
              <a:gd name="connsiteX36" fmla="*/ 7191375 w 8172450"/>
              <a:gd name="connsiteY36" fmla="*/ 2341 h 1620821"/>
              <a:gd name="connsiteX37" fmla="*/ 7219950 w 8172450"/>
              <a:gd name="connsiteY37" fmla="*/ 297616 h 1620821"/>
              <a:gd name="connsiteX38" fmla="*/ 7267575 w 8172450"/>
              <a:gd name="connsiteY38" fmla="*/ 611941 h 1620821"/>
              <a:gd name="connsiteX39" fmla="*/ 7277100 w 8172450"/>
              <a:gd name="connsiteY39" fmla="*/ 869116 h 1620821"/>
              <a:gd name="connsiteX40" fmla="*/ 7362825 w 8172450"/>
              <a:gd name="connsiteY40" fmla="*/ 1040566 h 1620821"/>
              <a:gd name="connsiteX41" fmla="*/ 7458075 w 8172450"/>
              <a:gd name="connsiteY41" fmla="*/ 1192966 h 1620821"/>
              <a:gd name="connsiteX42" fmla="*/ 7572375 w 8172450"/>
              <a:gd name="connsiteY42" fmla="*/ 1192966 h 1620821"/>
              <a:gd name="connsiteX43" fmla="*/ 7639050 w 8172450"/>
              <a:gd name="connsiteY43" fmla="*/ 1107241 h 1620821"/>
              <a:gd name="connsiteX44" fmla="*/ 7762875 w 8172450"/>
              <a:gd name="connsiteY44" fmla="*/ 1173916 h 1620821"/>
              <a:gd name="connsiteX45" fmla="*/ 7839075 w 8172450"/>
              <a:gd name="connsiteY45" fmla="*/ 1250116 h 1620821"/>
              <a:gd name="connsiteX46" fmla="*/ 7934325 w 8172450"/>
              <a:gd name="connsiteY46" fmla="*/ 1278691 h 1620821"/>
              <a:gd name="connsiteX47" fmla="*/ 8010525 w 8172450"/>
              <a:gd name="connsiteY47" fmla="*/ 1421566 h 1620821"/>
              <a:gd name="connsiteX48" fmla="*/ 8086725 w 8172450"/>
              <a:gd name="connsiteY48" fmla="*/ 1383466 h 1620821"/>
              <a:gd name="connsiteX49" fmla="*/ 8172450 w 8172450"/>
              <a:gd name="connsiteY49" fmla="*/ 1383466 h 1620821"/>
              <a:gd name="connsiteX0" fmla="*/ 0 w 8172450"/>
              <a:gd name="connsiteY0" fmla="*/ 1383466 h 1620142"/>
              <a:gd name="connsiteX1" fmla="*/ 114300 w 8172450"/>
              <a:gd name="connsiteY1" fmla="*/ 1402516 h 1620142"/>
              <a:gd name="connsiteX2" fmla="*/ 266700 w 8172450"/>
              <a:gd name="connsiteY2" fmla="*/ 1440616 h 1620142"/>
              <a:gd name="connsiteX3" fmla="*/ 438150 w 8172450"/>
              <a:gd name="connsiteY3" fmla="*/ 1440616 h 1620142"/>
              <a:gd name="connsiteX4" fmla="*/ 552450 w 8172450"/>
              <a:gd name="connsiteY4" fmla="*/ 1402516 h 1620142"/>
              <a:gd name="connsiteX5" fmla="*/ 628650 w 8172450"/>
              <a:gd name="connsiteY5" fmla="*/ 1392991 h 1620142"/>
              <a:gd name="connsiteX6" fmla="*/ 704850 w 8172450"/>
              <a:gd name="connsiteY6" fmla="*/ 1402516 h 1620142"/>
              <a:gd name="connsiteX7" fmla="*/ 800100 w 8172450"/>
              <a:gd name="connsiteY7" fmla="*/ 1183441 h 1620142"/>
              <a:gd name="connsiteX8" fmla="*/ 914400 w 8172450"/>
              <a:gd name="connsiteY8" fmla="*/ 1231066 h 1620142"/>
              <a:gd name="connsiteX9" fmla="*/ 1057275 w 8172450"/>
              <a:gd name="connsiteY9" fmla="*/ 1259641 h 1620142"/>
              <a:gd name="connsiteX10" fmla="*/ 1171575 w 8172450"/>
              <a:gd name="connsiteY10" fmla="*/ 1345366 h 1620142"/>
              <a:gd name="connsiteX11" fmla="*/ 1343025 w 8172450"/>
              <a:gd name="connsiteY11" fmla="*/ 1354891 h 1620142"/>
              <a:gd name="connsiteX12" fmla="*/ 1428750 w 8172450"/>
              <a:gd name="connsiteY12" fmla="*/ 1202491 h 1620142"/>
              <a:gd name="connsiteX13" fmla="*/ 1533525 w 8172450"/>
              <a:gd name="connsiteY13" fmla="*/ 1240591 h 1620142"/>
              <a:gd name="connsiteX14" fmla="*/ 1714500 w 8172450"/>
              <a:gd name="connsiteY14" fmla="*/ 1250116 h 1620142"/>
              <a:gd name="connsiteX15" fmla="*/ 1809750 w 8172450"/>
              <a:gd name="connsiteY15" fmla="*/ 1373941 h 1620142"/>
              <a:gd name="connsiteX16" fmla="*/ 1933575 w 8172450"/>
              <a:gd name="connsiteY16" fmla="*/ 1354891 h 1620142"/>
              <a:gd name="connsiteX17" fmla="*/ 2085975 w 8172450"/>
              <a:gd name="connsiteY17" fmla="*/ 1431091 h 1620142"/>
              <a:gd name="connsiteX18" fmla="*/ 2247900 w 8172450"/>
              <a:gd name="connsiteY18" fmla="*/ 1364416 h 1620142"/>
              <a:gd name="connsiteX19" fmla="*/ 2362200 w 8172450"/>
              <a:gd name="connsiteY19" fmla="*/ 1431091 h 1620142"/>
              <a:gd name="connsiteX20" fmla="*/ 2428875 w 8172450"/>
              <a:gd name="connsiteY20" fmla="*/ 1431091 h 1620142"/>
              <a:gd name="connsiteX21" fmla="*/ 2533650 w 8172450"/>
              <a:gd name="connsiteY21" fmla="*/ 1240591 h 1620142"/>
              <a:gd name="connsiteX22" fmla="*/ 2705100 w 8172450"/>
              <a:gd name="connsiteY22" fmla="*/ 1345366 h 1620142"/>
              <a:gd name="connsiteX23" fmla="*/ 2800350 w 8172450"/>
              <a:gd name="connsiteY23" fmla="*/ 1278691 h 1620142"/>
              <a:gd name="connsiteX24" fmla="*/ 2905125 w 8172450"/>
              <a:gd name="connsiteY24" fmla="*/ 1383466 h 1620142"/>
              <a:gd name="connsiteX25" fmla="*/ 2981325 w 8172450"/>
              <a:gd name="connsiteY25" fmla="*/ 1402516 h 1620142"/>
              <a:gd name="connsiteX26" fmla="*/ 3181350 w 8172450"/>
              <a:gd name="connsiteY26" fmla="*/ 1297741 h 1620142"/>
              <a:gd name="connsiteX27" fmla="*/ 3267075 w 8172450"/>
              <a:gd name="connsiteY27" fmla="*/ 1316791 h 1620142"/>
              <a:gd name="connsiteX28" fmla="*/ 3343275 w 8172450"/>
              <a:gd name="connsiteY28" fmla="*/ 1173916 h 1620142"/>
              <a:gd name="connsiteX29" fmla="*/ 3457575 w 8172450"/>
              <a:gd name="connsiteY29" fmla="*/ 1192966 h 1620142"/>
              <a:gd name="connsiteX30" fmla="*/ 6715125 w 8172450"/>
              <a:gd name="connsiteY30" fmla="*/ 1618416 h 1620142"/>
              <a:gd name="connsiteX31" fmla="*/ 6924675 w 8172450"/>
              <a:gd name="connsiteY31" fmla="*/ 1335841 h 1620142"/>
              <a:gd name="connsiteX32" fmla="*/ 7019925 w 8172450"/>
              <a:gd name="connsiteY32" fmla="*/ 1154866 h 1620142"/>
              <a:gd name="connsiteX33" fmla="*/ 7077075 w 8172450"/>
              <a:gd name="connsiteY33" fmla="*/ 430966 h 1620142"/>
              <a:gd name="connsiteX34" fmla="*/ 7115175 w 8172450"/>
              <a:gd name="connsiteY34" fmla="*/ 173791 h 1620142"/>
              <a:gd name="connsiteX35" fmla="*/ 7191375 w 8172450"/>
              <a:gd name="connsiteY35" fmla="*/ 2341 h 1620142"/>
              <a:gd name="connsiteX36" fmla="*/ 7219950 w 8172450"/>
              <a:gd name="connsiteY36" fmla="*/ 297616 h 1620142"/>
              <a:gd name="connsiteX37" fmla="*/ 7267575 w 8172450"/>
              <a:gd name="connsiteY37" fmla="*/ 611941 h 1620142"/>
              <a:gd name="connsiteX38" fmla="*/ 7277100 w 8172450"/>
              <a:gd name="connsiteY38" fmla="*/ 869116 h 1620142"/>
              <a:gd name="connsiteX39" fmla="*/ 7362825 w 8172450"/>
              <a:gd name="connsiteY39" fmla="*/ 1040566 h 1620142"/>
              <a:gd name="connsiteX40" fmla="*/ 7458075 w 8172450"/>
              <a:gd name="connsiteY40" fmla="*/ 1192966 h 1620142"/>
              <a:gd name="connsiteX41" fmla="*/ 7572375 w 8172450"/>
              <a:gd name="connsiteY41" fmla="*/ 1192966 h 1620142"/>
              <a:gd name="connsiteX42" fmla="*/ 7639050 w 8172450"/>
              <a:gd name="connsiteY42" fmla="*/ 1107241 h 1620142"/>
              <a:gd name="connsiteX43" fmla="*/ 7762875 w 8172450"/>
              <a:gd name="connsiteY43" fmla="*/ 1173916 h 1620142"/>
              <a:gd name="connsiteX44" fmla="*/ 7839075 w 8172450"/>
              <a:gd name="connsiteY44" fmla="*/ 1250116 h 1620142"/>
              <a:gd name="connsiteX45" fmla="*/ 7934325 w 8172450"/>
              <a:gd name="connsiteY45" fmla="*/ 1278691 h 1620142"/>
              <a:gd name="connsiteX46" fmla="*/ 8010525 w 8172450"/>
              <a:gd name="connsiteY46" fmla="*/ 1421566 h 1620142"/>
              <a:gd name="connsiteX47" fmla="*/ 8086725 w 8172450"/>
              <a:gd name="connsiteY47" fmla="*/ 1383466 h 1620142"/>
              <a:gd name="connsiteX48" fmla="*/ 8172450 w 8172450"/>
              <a:gd name="connsiteY48" fmla="*/ 1383466 h 1620142"/>
              <a:gd name="connsiteX0" fmla="*/ 0 w 8172450"/>
              <a:gd name="connsiteY0" fmla="*/ 1383466 h 1620585"/>
              <a:gd name="connsiteX1" fmla="*/ 114300 w 8172450"/>
              <a:gd name="connsiteY1" fmla="*/ 1402516 h 1620585"/>
              <a:gd name="connsiteX2" fmla="*/ 266700 w 8172450"/>
              <a:gd name="connsiteY2" fmla="*/ 1440616 h 1620585"/>
              <a:gd name="connsiteX3" fmla="*/ 438150 w 8172450"/>
              <a:gd name="connsiteY3" fmla="*/ 1440616 h 1620585"/>
              <a:gd name="connsiteX4" fmla="*/ 552450 w 8172450"/>
              <a:gd name="connsiteY4" fmla="*/ 1402516 h 1620585"/>
              <a:gd name="connsiteX5" fmla="*/ 628650 w 8172450"/>
              <a:gd name="connsiteY5" fmla="*/ 1392991 h 1620585"/>
              <a:gd name="connsiteX6" fmla="*/ 704850 w 8172450"/>
              <a:gd name="connsiteY6" fmla="*/ 1402516 h 1620585"/>
              <a:gd name="connsiteX7" fmla="*/ 800100 w 8172450"/>
              <a:gd name="connsiteY7" fmla="*/ 1183441 h 1620585"/>
              <a:gd name="connsiteX8" fmla="*/ 914400 w 8172450"/>
              <a:gd name="connsiteY8" fmla="*/ 1231066 h 1620585"/>
              <a:gd name="connsiteX9" fmla="*/ 1057275 w 8172450"/>
              <a:gd name="connsiteY9" fmla="*/ 1259641 h 1620585"/>
              <a:gd name="connsiteX10" fmla="*/ 1171575 w 8172450"/>
              <a:gd name="connsiteY10" fmla="*/ 1345366 h 1620585"/>
              <a:gd name="connsiteX11" fmla="*/ 1343025 w 8172450"/>
              <a:gd name="connsiteY11" fmla="*/ 1354891 h 1620585"/>
              <a:gd name="connsiteX12" fmla="*/ 1428750 w 8172450"/>
              <a:gd name="connsiteY12" fmla="*/ 1202491 h 1620585"/>
              <a:gd name="connsiteX13" fmla="*/ 1533525 w 8172450"/>
              <a:gd name="connsiteY13" fmla="*/ 1240591 h 1620585"/>
              <a:gd name="connsiteX14" fmla="*/ 1714500 w 8172450"/>
              <a:gd name="connsiteY14" fmla="*/ 1250116 h 1620585"/>
              <a:gd name="connsiteX15" fmla="*/ 1809750 w 8172450"/>
              <a:gd name="connsiteY15" fmla="*/ 1373941 h 1620585"/>
              <a:gd name="connsiteX16" fmla="*/ 1933575 w 8172450"/>
              <a:gd name="connsiteY16" fmla="*/ 1354891 h 1620585"/>
              <a:gd name="connsiteX17" fmla="*/ 2085975 w 8172450"/>
              <a:gd name="connsiteY17" fmla="*/ 1431091 h 1620585"/>
              <a:gd name="connsiteX18" fmla="*/ 2247900 w 8172450"/>
              <a:gd name="connsiteY18" fmla="*/ 1364416 h 1620585"/>
              <a:gd name="connsiteX19" fmla="*/ 2362200 w 8172450"/>
              <a:gd name="connsiteY19" fmla="*/ 1431091 h 1620585"/>
              <a:gd name="connsiteX20" fmla="*/ 2428875 w 8172450"/>
              <a:gd name="connsiteY20" fmla="*/ 1431091 h 1620585"/>
              <a:gd name="connsiteX21" fmla="*/ 2533650 w 8172450"/>
              <a:gd name="connsiteY21" fmla="*/ 1240591 h 1620585"/>
              <a:gd name="connsiteX22" fmla="*/ 2705100 w 8172450"/>
              <a:gd name="connsiteY22" fmla="*/ 1345366 h 1620585"/>
              <a:gd name="connsiteX23" fmla="*/ 2800350 w 8172450"/>
              <a:gd name="connsiteY23" fmla="*/ 1278691 h 1620585"/>
              <a:gd name="connsiteX24" fmla="*/ 2905125 w 8172450"/>
              <a:gd name="connsiteY24" fmla="*/ 1383466 h 1620585"/>
              <a:gd name="connsiteX25" fmla="*/ 2981325 w 8172450"/>
              <a:gd name="connsiteY25" fmla="*/ 1402516 h 1620585"/>
              <a:gd name="connsiteX26" fmla="*/ 3181350 w 8172450"/>
              <a:gd name="connsiteY26" fmla="*/ 1297741 h 1620585"/>
              <a:gd name="connsiteX27" fmla="*/ 3267075 w 8172450"/>
              <a:gd name="connsiteY27" fmla="*/ 1316791 h 1620585"/>
              <a:gd name="connsiteX28" fmla="*/ 3343275 w 8172450"/>
              <a:gd name="connsiteY28" fmla="*/ 1173916 h 1620585"/>
              <a:gd name="connsiteX29" fmla="*/ 6715125 w 8172450"/>
              <a:gd name="connsiteY29" fmla="*/ 1618416 h 1620585"/>
              <a:gd name="connsiteX30" fmla="*/ 6924675 w 8172450"/>
              <a:gd name="connsiteY30" fmla="*/ 1335841 h 1620585"/>
              <a:gd name="connsiteX31" fmla="*/ 7019925 w 8172450"/>
              <a:gd name="connsiteY31" fmla="*/ 1154866 h 1620585"/>
              <a:gd name="connsiteX32" fmla="*/ 7077075 w 8172450"/>
              <a:gd name="connsiteY32" fmla="*/ 430966 h 1620585"/>
              <a:gd name="connsiteX33" fmla="*/ 7115175 w 8172450"/>
              <a:gd name="connsiteY33" fmla="*/ 173791 h 1620585"/>
              <a:gd name="connsiteX34" fmla="*/ 7191375 w 8172450"/>
              <a:gd name="connsiteY34" fmla="*/ 2341 h 1620585"/>
              <a:gd name="connsiteX35" fmla="*/ 7219950 w 8172450"/>
              <a:gd name="connsiteY35" fmla="*/ 297616 h 1620585"/>
              <a:gd name="connsiteX36" fmla="*/ 7267575 w 8172450"/>
              <a:gd name="connsiteY36" fmla="*/ 611941 h 1620585"/>
              <a:gd name="connsiteX37" fmla="*/ 7277100 w 8172450"/>
              <a:gd name="connsiteY37" fmla="*/ 869116 h 1620585"/>
              <a:gd name="connsiteX38" fmla="*/ 7362825 w 8172450"/>
              <a:gd name="connsiteY38" fmla="*/ 1040566 h 1620585"/>
              <a:gd name="connsiteX39" fmla="*/ 7458075 w 8172450"/>
              <a:gd name="connsiteY39" fmla="*/ 1192966 h 1620585"/>
              <a:gd name="connsiteX40" fmla="*/ 7572375 w 8172450"/>
              <a:gd name="connsiteY40" fmla="*/ 1192966 h 1620585"/>
              <a:gd name="connsiteX41" fmla="*/ 7639050 w 8172450"/>
              <a:gd name="connsiteY41" fmla="*/ 1107241 h 1620585"/>
              <a:gd name="connsiteX42" fmla="*/ 7762875 w 8172450"/>
              <a:gd name="connsiteY42" fmla="*/ 1173916 h 1620585"/>
              <a:gd name="connsiteX43" fmla="*/ 7839075 w 8172450"/>
              <a:gd name="connsiteY43" fmla="*/ 1250116 h 1620585"/>
              <a:gd name="connsiteX44" fmla="*/ 7934325 w 8172450"/>
              <a:gd name="connsiteY44" fmla="*/ 1278691 h 1620585"/>
              <a:gd name="connsiteX45" fmla="*/ 8010525 w 8172450"/>
              <a:gd name="connsiteY45" fmla="*/ 1421566 h 1620585"/>
              <a:gd name="connsiteX46" fmla="*/ 8086725 w 8172450"/>
              <a:gd name="connsiteY46" fmla="*/ 1383466 h 1620585"/>
              <a:gd name="connsiteX47" fmla="*/ 8172450 w 8172450"/>
              <a:gd name="connsiteY47" fmla="*/ 1383466 h 1620585"/>
              <a:gd name="connsiteX0" fmla="*/ 0 w 8172450"/>
              <a:gd name="connsiteY0" fmla="*/ 1383466 h 1618451"/>
              <a:gd name="connsiteX1" fmla="*/ 114300 w 8172450"/>
              <a:gd name="connsiteY1" fmla="*/ 1402516 h 1618451"/>
              <a:gd name="connsiteX2" fmla="*/ 266700 w 8172450"/>
              <a:gd name="connsiteY2" fmla="*/ 1440616 h 1618451"/>
              <a:gd name="connsiteX3" fmla="*/ 438150 w 8172450"/>
              <a:gd name="connsiteY3" fmla="*/ 1440616 h 1618451"/>
              <a:gd name="connsiteX4" fmla="*/ 552450 w 8172450"/>
              <a:gd name="connsiteY4" fmla="*/ 1402516 h 1618451"/>
              <a:gd name="connsiteX5" fmla="*/ 628650 w 8172450"/>
              <a:gd name="connsiteY5" fmla="*/ 1392991 h 1618451"/>
              <a:gd name="connsiteX6" fmla="*/ 704850 w 8172450"/>
              <a:gd name="connsiteY6" fmla="*/ 1402516 h 1618451"/>
              <a:gd name="connsiteX7" fmla="*/ 800100 w 8172450"/>
              <a:gd name="connsiteY7" fmla="*/ 1183441 h 1618451"/>
              <a:gd name="connsiteX8" fmla="*/ 914400 w 8172450"/>
              <a:gd name="connsiteY8" fmla="*/ 1231066 h 1618451"/>
              <a:gd name="connsiteX9" fmla="*/ 1057275 w 8172450"/>
              <a:gd name="connsiteY9" fmla="*/ 1259641 h 1618451"/>
              <a:gd name="connsiteX10" fmla="*/ 1171575 w 8172450"/>
              <a:gd name="connsiteY10" fmla="*/ 1345366 h 1618451"/>
              <a:gd name="connsiteX11" fmla="*/ 1343025 w 8172450"/>
              <a:gd name="connsiteY11" fmla="*/ 1354891 h 1618451"/>
              <a:gd name="connsiteX12" fmla="*/ 1428750 w 8172450"/>
              <a:gd name="connsiteY12" fmla="*/ 1202491 h 1618451"/>
              <a:gd name="connsiteX13" fmla="*/ 1533525 w 8172450"/>
              <a:gd name="connsiteY13" fmla="*/ 1240591 h 1618451"/>
              <a:gd name="connsiteX14" fmla="*/ 1714500 w 8172450"/>
              <a:gd name="connsiteY14" fmla="*/ 1250116 h 1618451"/>
              <a:gd name="connsiteX15" fmla="*/ 1809750 w 8172450"/>
              <a:gd name="connsiteY15" fmla="*/ 1373941 h 1618451"/>
              <a:gd name="connsiteX16" fmla="*/ 1933575 w 8172450"/>
              <a:gd name="connsiteY16" fmla="*/ 1354891 h 1618451"/>
              <a:gd name="connsiteX17" fmla="*/ 2085975 w 8172450"/>
              <a:gd name="connsiteY17" fmla="*/ 1431091 h 1618451"/>
              <a:gd name="connsiteX18" fmla="*/ 2247900 w 8172450"/>
              <a:gd name="connsiteY18" fmla="*/ 1364416 h 1618451"/>
              <a:gd name="connsiteX19" fmla="*/ 2362200 w 8172450"/>
              <a:gd name="connsiteY19" fmla="*/ 1431091 h 1618451"/>
              <a:gd name="connsiteX20" fmla="*/ 2428875 w 8172450"/>
              <a:gd name="connsiteY20" fmla="*/ 1431091 h 1618451"/>
              <a:gd name="connsiteX21" fmla="*/ 2533650 w 8172450"/>
              <a:gd name="connsiteY21" fmla="*/ 1240591 h 1618451"/>
              <a:gd name="connsiteX22" fmla="*/ 2705100 w 8172450"/>
              <a:gd name="connsiteY22" fmla="*/ 1345366 h 1618451"/>
              <a:gd name="connsiteX23" fmla="*/ 2800350 w 8172450"/>
              <a:gd name="connsiteY23" fmla="*/ 1278691 h 1618451"/>
              <a:gd name="connsiteX24" fmla="*/ 2905125 w 8172450"/>
              <a:gd name="connsiteY24" fmla="*/ 1383466 h 1618451"/>
              <a:gd name="connsiteX25" fmla="*/ 2981325 w 8172450"/>
              <a:gd name="connsiteY25" fmla="*/ 1402516 h 1618451"/>
              <a:gd name="connsiteX26" fmla="*/ 3181350 w 8172450"/>
              <a:gd name="connsiteY26" fmla="*/ 1297741 h 1618451"/>
              <a:gd name="connsiteX27" fmla="*/ 3267075 w 8172450"/>
              <a:gd name="connsiteY27" fmla="*/ 1316791 h 1618451"/>
              <a:gd name="connsiteX28" fmla="*/ 6715125 w 8172450"/>
              <a:gd name="connsiteY28" fmla="*/ 1618416 h 1618451"/>
              <a:gd name="connsiteX29" fmla="*/ 6924675 w 8172450"/>
              <a:gd name="connsiteY29" fmla="*/ 1335841 h 1618451"/>
              <a:gd name="connsiteX30" fmla="*/ 7019925 w 8172450"/>
              <a:gd name="connsiteY30" fmla="*/ 1154866 h 1618451"/>
              <a:gd name="connsiteX31" fmla="*/ 7077075 w 8172450"/>
              <a:gd name="connsiteY31" fmla="*/ 430966 h 1618451"/>
              <a:gd name="connsiteX32" fmla="*/ 7115175 w 8172450"/>
              <a:gd name="connsiteY32" fmla="*/ 173791 h 1618451"/>
              <a:gd name="connsiteX33" fmla="*/ 7191375 w 8172450"/>
              <a:gd name="connsiteY33" fmla="*/ 2341 h 1618451"/>
              <a:gd name="connsiteX34" fmla="*/ 7219950 w 8172450"/>
              <a:gd name="connsiteY34" fmla="*/ 297616 h 1618451"/>
              <a:gd name="connsiteX35" fmla="*/ 7267575 w 8172450"/>
              <a:gd name="connsiteY35" fmla="*/ 611941 h 1618451"/>
              <a:gd name="connsiteX36" fmla="*/ 7277100 w 8172450"/>
              <a:gd name="connsiteY36" fmla="*/ 869116 h 1618451"/>
              <a:gd name="connsiteX37" fmla="*/ 7362825 w 8172450"/>
              <a:gd name="connsiteY37" fmla="*/ 1040566 h 1618451"/>
              <a:gd name="connsiteX38" fmla="*/ 7458075 w 8172450"/>
              <a:gd name="connsiteY38" fmla="*/ 1192966 h 1618451"/>
              <a:gd name="connsiteX39" fmla="*/ 7572375 w 8172450"/>
              <a:gd name="connsiteY39" fmla="*/ 1192966 h 1618451"/>
              <a:gd name="connsiteX40" fmla="*/ 7639050 w 8172450"/>
              <a:gd name="connsiteY40" fmla="*/ 1107241 h 1618451"/>
              <a:gd name="connsiteX41" fmla="*/ 7762875 w 8172450"/>
              <a:gd name="connsiteY41" fmla="*/ 1173916 h 1618451"/>
              <a:gd name="connsiteX42" fmla="*/ 7839075 w 8172450"/>
              <a:gd name="connsiteY42" fmla="*/ 1250116 h 1618451"/>
              <a:gd name="connsiteX43" fmla="*/ 7934325 w 8172450"/>
              <a:gd name="connsiteY43" fmla="*/ 1278691 h 1618451"/>
              <a:gd name="connsiteX44" fmla="*/ 8010525 w 8172450"/>
              <a:gd name="connsiteY44" fmla="*/ 1421566 h 1618451"/>
              <a:gd name="connsiteX45" fmla="*/ 8086725 w 8172450"/>
              <a:gd name="connsiteY45" fmla="*/ 1383466 h 1618451"/>
              <a:gd name="connsiteX46" fmla="*/ 8172450 w 8172450"/>
              <a:gd name="connsiteY46" fmla="*/ 1383466 h 1618451"/>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6715125 w 8172450"/>
              <a:gd name="connsiteY27" fmla="*/ 1618416 h 1618555"/>
              <a:gd name="connsiteX28" fmla="*/ 6924675 w 8172450"/>
              <a:gd name="connsiteY28" fmla="*/ 1335841 h 1618555"/>
              <a:gd name="connsiteX29" fmla="*/ 7019925 w 8172450"/>
              <a:gd name="connsiteY29" fmla="*/ 1154866 h 1618555"/>
              <a:gd name="connsiteX30" fmla="*/ 7077075 w 8172450"/>
              <a:gd name="connsiteY30" fmla="*/ 430966 h 1618555"/>
              <a:gd name="connsiteX31" fmla="*/ 7115175 w 8172450"/>
              <a:gd name="connsiteY31" fmla="*/ 173791 h 1618555"/>
              <a:gd name="connsiteX32" fmla="*/ 7191375 w 8172450"/>
              <a:gd name="connsiteY32" fmla="*/ 2341 h 1618555"/>
              <a:gd name="connsiteX33" fmla="*/ 7219950 w 8172450"/>
              <a:gd name="connsiteY33" fmla="*/ 297616 h 1618555"/>
              <a:gd name="connsiteX34" fmla="*/ 7267575 w 8172450"/>
              <a:gd name="connsiteY34" fmla="*/ 611941 h 1618555"/>
              <a:gd name="connsiteX35" fmla="*/ 7277100 w 8172450"/>
              <a:gd name="connsiteY35" fmla="*/ 869116 h 1618555"/>
              <a:gd name="connsiteX36" fmla="*/ 7362825 w 8172450"/>
              <a:gd name="connsiteY36" fmla="*/ 1040566 h 1618555"/>
              <a:gd name="connsiteX37" fmla="*/ 7458075 w 8172450"/>
              <a:gd name="connsiteY37" fmla="*/ 1192966 h 1618555"/>
              <a:gd name="connsiteX38" fmla="*/ 7572375 w 8172450"/>
              <a:gd name="connsiteY38" fmla="*/ 1192966 h 1618555"/>
              <a:gd name="connsiteX39" fmla="*/ 7639050 w 8172450"/>
              <a:gd name="connsiteY39" fmla="*/ 1107241 h 1618555"/>
              <a:gd name="connsiteX40" fmla="*/ 7762875 w 8172450"/>
              <a:gd name="connsiteY40" fmla="*/ 1173916 h 1618555"/>
              <a:gd name="connsiteX41" fmla="*/ 7839075 w 8172450"/>
              <a:gd name="connsiteY41" fmla="*/ 1250116 h 1618555"/>
              <a:gd name="connsiteX42" fmla="*/ 7934325 w 8172450"/>
              <a:gd name="connsiteY42" fmla="*/ 1278691 h 1618555"/>
              <a:gd name="connsiteX43" fmla="*/ 8010525 w 8172450"/>
              <a:gd name="connsiteY43" fmla="*/ 1421566 h 1618555"/>
              <a:gd name="connsiteX44" fmla="*/ 8086725 w 8172450"/>
              <a:gd name="connsiteY44" fmla="*/ 1383466 h 1618555"/>
              <a:gd name="connsiteX45" fmla="*/ 8172450 w 8172450"/>
              <a:gd name="connsiteY45" fmla="*/ 1383466 h 1618555"/>
              <a:gd name="connsiteX0" fmla="*/ 0 w 8172450"/>
              <a:gd name="connsiteY0" fmla="*/ 1383466 h 1618889"/>
              <a:gd name="connsiteX1" fmla="*/ 114300 w 8172450"/>
              <a:gd name="connsiteY1" fmla="*/ 1402516 h 1618889"/>
              <a:gd name="connsiteX2" fmla="*/ 266700 w 8172450"/>
              <a:gd name="connsiteY2" fmla="*/ 1440616 h 1618889"/>
              <a:gd name="connsiteX3" fmla="*/ 438150 w 8172450"/>
              <a:gd name="connsiteY3" fmla="*/ 1440616 h 1618889"/>
              <a:gd name="connsiteX4" fmla="*/ 552450 w 8172450"/>
              <a:gd name="connsiteY4" fmla="*/ 1402516 h 1618889"/>
              <a:gd name="connsiteX5" fmla="*/ 628650 w 8172450"/>
              <a:gd name="connsiteY5" fmla="*/ 1392991 h 1618889"/>
              <a:gd name="connsiteX6" fmla="*/ 704850 w 8172450"/>
              <a:gd name="connsiteY6" fmla="*/ 1402516 h 1618889"/>
              <a:gd name="connsiteX7" fmla="*/ 800100 w 8172450"/>
              <a:gd name="connsiteY7" fmla="*/ 1183441 h 1618889"/>
              <a:gd name="connsiteX8" fmla="*/ 914400 w 8172450"/>
              <a:gd name="connsiteY8" fmla="*/ 1231066 h 1618889"/>
              <a:gd name="connsiteX9" fmla="*/ 1057275 w 8172450"/>
              <a:gd name="connsiteY9" fmla="*/ 1259641 h 1618889"/>
              <a:gd name="connsiteX10" fmla="*/ 1171575 w 8172450"/>
              <a:gd name="connsiteY10" fmla="*/ 1345366 h 1618889"/>
              <a:gd name="connsiteX11" fmla="*/ 1343025 w 8172450"/>
              <a:gd name="connsiteY11" fmla="*/ 1354891 h 1618889"/>
              <a:gd name="connsiteX12" fmla="*/ 1428750 w 8172450"/>
              <a:gd name="connsiteY12" fmla="*/ 1202491 h 1618889"/>
              <a:gd name="connsiteX13" fmla="*/ 1533525 w 8172450"/>
              <a:gd name="connsiteY13" fmla="*/ 1240591 h 1618889"/>
              <a:gd name="connsiteX14" fmla="*/ 1714500 w 8172450"/>
              <a:gd name="connsiteY14" fmla="*/ 1250116 h 1618889"/>
              <a:gd name="connsiteX15" fmla="*/ 1809750 w 8172450"/>
              <a:gd name="connsiteY15" fmla="*/ 1373941 h 1618889"/>
              <a:gd name="connsiteX16" fmla="*/ 1933575 w 8172450"/>
              <a:gd name="connsiteY16" fmla="*/ 1354891 h 1618889"/>
              <a:gd name="connsiteX17" fmla="*/ 2085975 w 8172450"/>
              <a:gd name="connsiteY17" fmla="*/ 1431091 h 1618889"/>
              <a:gd name="connsiteX18" fmla="*/ 2247900 w 8172450"/>
              <a:gd name="connsiteY18" fmla="*/ 1364416 h 1618889"/>
              <a:gd name="connsiteX19" fmla="*/ 2362200 w 8172450"/>
              <a:gd name="connsiteY19" fmla="*/ 1431091 h 1618889"/>
              <a:gd name="connsiteX20" fmla="*/ 2428875 w 8172450"/>
              <a:gd name="connsiteY20" fmla="*/ 1431091 h 1618889"/>
              <a:gd name="connsiteX21" fmla="*/ 2533650 w 8172450"/>
              <a:gd name="connsiteY21" fmla="*/ 1240591 h 1618889"/>
              <a:gd name="connsiteX22" fmla="*/ 2705100 w 8172450"/>
              <a:gd name="connsiteY22" fmla="*/ 1345366 h 1618889"/>
              <a:gd name="connsiteX23" fmla="*/ 2800350 w 8172450"/>
              <a:gd name="connsiteY23" fmla="*/ 1278691 h 1618889"/>
              <a:gd name="connsiteX24" fmla="*/ 2905125 w 8172450"/>
              <a:gd name="connsiteY24" fmla="*/ 1383466 h 1618889"/>
              <a:gd name="connsiteX25" fmla="*/ 2981325 w 8172450"/>
              <a:gd name="connsiteY25" fmla="*/ 1402516 h 1618889"/>
              <a:gd name="connsiteX26" fmla="*/ 6715125 w 8172450"/>
              <a:gd name="connsiteY26" fmla="*/ 1618416 h 1618889"/>
              <a:gd name="connsiteX27" fmla="*/ 6924675 w 8172450"/>
              <a:gd name="connsiteY27" fmla="*/ 1335841 h 1618889"/>
              <a:gd name="connsiteX28" fmla="*/ 7019925 w 8172450"/>
              <a:gd name="connsiteY28" fmla="*/ 1154866 h 1618889"/>
              <a:gd name="connsiteX29" fmla="*/ 7077075 w 8172450"/>
              <a:gd name="connsiteY29" fmla="*/ 430966 h 1618889"/>
              <a:gd name="connsiteX30" fmla="*/ 7115175 w 8172450"/>
              <a:gd name="connsiteY30" fmla="*/ 173791 h 1618889"/>
              <a:gd name="connsiteX31" fmla="*/ 7191375 w 8172450"/>
              <a:gd name="connsiteY31" fmla="*/ 2341 h 1618889"/>
              <a:gd name="connsiteX32" fmla="*/ 7219950 w 8172450"/>
              <a:gd name="connsiteY32" fmla="*/ 297616 h 1618889"/>
              <a:gd name="connsiteX33" fmla="*/ 7267575 w 8172450"/>
              <a:gd name="connsiteY33" fmla="*/ 611941 h 1618889"/>
              <a:gd name="connsiteX34" fmla="*/ 7277100 w 8172450"/>
              <a:gd name="connsiteY34" fmla="*/ 869116 h 1618889"/>
              <a:gd name="connsiteX35" fmla="*/ 7362825 w 8172450"/>
              <a:gd name="connsiteY35" fmla="*/ 1040566 h 1618889"/>
              <a:gd name="connsiteX36" fmla="*/ 7458075 w 8172450"/>
              <a:gd name="connsiteY36" fmla="*/ 1192966 h 1618889"/>
              <a:gd name="connsiteX37" fmla="*/ 7572375 w 8172450"/>
              <a:gd name="connsiteY37" fmla="*/ 1192966 h 1618889"/>
              <a:gd name="connsiteX38" fmla="*/ 7639050 w 8172450"/>
              <a:gd name="connsiteY38" fmla="*/ 1107241 h 1618889"/>
              <a:gd name="connsiteX39" fmla="*/ 7762875 w 8172450"/>
              <a:gd name="connsiteY39" fmla="*/ 1173916 h 1618889"/>
              <a:gd name="connsiteX40" fmla="*/ 7839075 w 8172450"/>
              <a:gd name="connsiteY40" fmla="*/ 1250116 h 1618889"/>
              <a:gd name="connsiteX41" fmla="*/ 7934325 w 8172450"/>
              <a:gd name="connsiteY41" fmla="*/ 1278691 h 1618889"/>
              <a:gd name="connsiteX42" fmla="*/ 8010525 w 8172450"/>
              <a:gd name="connsiteY42" fmla="*/ 1421566 h 1618889"/>
              <a:gd name="connsiteX43" fmla="*/ 8086725 w 8172450"/>
              <a:gd name="connsiteY43" fmla="*/ 1383466 h 1618889"/>
              <a:gd name="connsiteX44" fmla="*/ 8172450 w 8172450"/>
              <a:gd name="connsiteY44" fmla="*/ 1383466 h 1618889"/>
              <a:gd name="connsiteX0" fmla="*/ 0 w 8172450"/>
              <a:gd name="connsiteY0" fmla="*/ 1383466 h 1618662"/>
              <a:gd name="connsiteX1" fmla="*/ 114300 w 8172450"/>
              <a:gd name="connsiteY1" fmla="*/ 1402516 h 1618662"/>
              <a:gd name="connsiteX2" fmla="*/ 266700 w 8172450"/>
              <a:gd name="connsiteY2" fmla="*/ 1440616 h 1618662"/>
              <a:gd name="connsiteX3" fmla="*/ 438150 w 8172450"/>
              <a:gd name="connsiteY3" fmla="*/ 1440616 h 1618662"/>
              <a:gd name="connsiteX4" fmla="*/ 552450 w 8172450"/>
              <a:gd name="connsiteY4" fmla="*/ 1402516 h 1618662"/>
              <a:gd name="connsiteX5" fmla="*/ 628650 w 8172450"/>
              <a:gd name="connsiteY5" fmla="*/ 1392991 h 1618662"/>
              <a:gd name="connsiteX6" fmla="*/ 704850 w 8172450"/>
              <a:gd name="connsiteY6" fmla="*/ 1402516 h 1618662"/>
              <a:gd name="connsiteX7" fmla="*/ 800100 w 8172450"/>
              <a:gd name="connsiteY7" fmla="*/ 1183441 h 1618662"/>
              <a:gd name="connsiteX8" fmla="*/ 914400 w 8172450"/>
              <a:gd name="connsiteY8" fmla="*/ 1231066 h 1618662"/>
              <a:gd name="connsiteX9" fmla="*/ 1057275 w 8172450"/>
              <a:gd name="connsiteY9" fmla="*/ 1259641 h 1618662"/>
              <a:gd name="connsiteX10" fmla="*/ 1171575 w 8172450"/>
              <a:gd name="connsiteY10" fmla="*/ 1345366 h 1618662"/>
              <a:gd name="connsiteX11" fmla="*/ 1343025 w 8172450"/>
              <a:gd name="connsiteY11" fmla="*/ 1354891 h 1618662"/>
              <a:gd name="connsiteX12" fmla="*/ 1428750 w 8172450"/>
              <a:gd name="connsiteY12" fmla="*/ 1202491 h 1618662"/>
              <a:gd name="connsiteX13" fmla="*/ 1533525 w 8172450"/>
              <a:gd name="connsiteY13" fmla="*/ 1240591 h 1618662"/>
              <a:gd name="connsiteX14" fmla="*/ 1714500 w 8172450"/>
              <a:gd name="connsiteY14" fmla="*/ 1250116 h 1618662"/>
              <a:gd name="connsiteX15" fmla="*/ 1809750 w 8172450"/>
              <a:gd name="connsiteY15" fmla="*/ 1373941 h 1618662"/>
              <a:gd name="connsiteX16" fmla="*/ 1933575 w 8172450"/>
              <a:gd name="connsiteY16" fmla="*/ 1354891 h 1618662"/>
              <a:gd name="connsiteX17" fmla="*/ 2085975 w 8172450"/>
              <a:gd name="connsiteY17" fmla="*/ 1431091 h 1618662"/>
              <a:gd name="connsiteX18" fmla="*/ 2247900 w 8172450"/>
              <a:gd name="connsiteY18" fmla="*/ 1364416 h 1618662"/>
              <a:gd name="connsiteX19" fmla="*/ 2362200 w 8172450"/>
              <a:gd name="connsiteY19" fmla="*/ 1431091 h 1618662"/>
              <a:gd name="connsiteX20" fmla="*/ 2428875 w 8172450"/>
              <a:gd name="connsiteY20" fmla="*/ 1431091 h 1618662"/>
              <a:gd name="connsiteX21" fmla="*/ 2533650 w 8172450"/>
              <a:gd name="connsiteY21" fmla="*/ 1240591 h 1618662"/>
              <a:gd name="connsiteX22" fmla="*/ 2705100 w 8172450"/>
              <a:gd name="connsiteY22" fmla="*/ 1345366 h 1618662"/>
              <a:gd name="connsiteX23" fmla="*/ 2800350 w 8172450"/>
              <a:gd name="connsiteY23" fmla="*/ 1278691 h 1618662"/>
              <a:gd name="connsiteX24" fmla="*/ 2905125 w 8172450"/>
              <a:gd name="connsiteY24" fmla="*/ 1383466 h 1618662"/>
              <a:gd name="connsiteX25" fmla="*/ 6715125 w 8172450"/>
              <a:gd name="connsiteY25" fmla="*/ 1618416 h 1618662"/>
              <a:gd name="connsiteX26" fmla="*/ 6924675 w 8172450"/>
              <a:gd name="connsiteY26" fmla="*/ 1335841 h 1618662"/>
              <a:gd name="connsiteX27" fmla="*/ 7019925 w 8172450"/>
              <a:gd name="connsiteY27" fmla="*/ 1154866 h 1618662"/>
              <a:gd name="connsiteX28" fmla="*/ 7077075 w 8172450"/>
              <a:gd name="connsiteY28" fmla="*/ 430966 h 1618662"/>
              <a:gd name="connsiteX29" fmla="*/ 7115175 w 8172450"/>
              <a:gd name="connsiteY29" fmla="*/ 173791 h 1618662"/>
              <a:gd name="connsiteX30" fmla="*/ 7191375 w 8172450"/>
              <a:gd name="connsiteY30" fmla="*/ 2341 h 1618662"/>
              <a:gd name="connsiteX31" fmla="*/ 7219950 w 8172450"/>
              <a:gd name="connsiteY31" fmla="*/ 297616 h 1618662"/>
              <a:gd name="connsiteX32" fmla="*/ 7267575 w 8172450"/>
              <a:gd name="connsiteY32" fmla="*/ 611941 h 1618662"/>
              <a:gd name="connsiteX33" fmla="*/ 7277100 w 8172450"/>
              <a:gd name="connsiteY33" fmla="*/ 869116 h 1618662"/>
              <a:gd name="connsiteX34" fmla="*/ 7362825 w 8172450"/>
              <a:gd name="connsiteY34" fmla="*/ 1040566 h 1618662"/>
              <a:gd name="connsiteX35" fmla="*/ 7458075 w 8172450"/>
              <a:gd name="connsiteY35" fmla="*/ 1192966 h 1618662"/>
              <a:gd name="connsiteX36" fmla="*/ 7572375 w 8172450"/>
              <a:gd name="connsiteY36" fmla="*/ 1192966 h 1618662"/>
              <a:gd name="connsiteX37" fmla="*/ 7639050 w 8172450"/>
              <a:gd name="connsiteY37" fmla="*/ 1107241 h 1618662"/>
              <a:gd name="connsiteX38" fmla="*/ 7762875 w 8172450"/>
              <a:gd name="connsiteY38" fmla="*/ 1173916 h 1618662"/>
              <a:gd name="connsiteX39" fmla="*/ 7839075 w 8172450"/>
              <a:gd name="connsiteY39" fmla="*/ 1250116 h 1618662"/>
              <a:gd name="connsiteX40" fmla="*/ 7934325 w 8172450"/>
              <a:gd name="connsiteY40" fmla="*/ 1278691 h 1618662"/>
              <a:gd name="connsiteX41" fmla="*/ 8010525 w 8172450"/>
              <a:gd name="connsiteY41" fmla="*/ 1421566 h 1618662"/>
              <a:gd name="connsiteX42" fmla="*/ 8086725 w 8172450"/>
              <a:gd name="connsiteY42" fmla="*/ 1383466 h 1618662"/>
              <a:gd name="connsiteX43" fmla="*/ 8172450 w 8172450"/>
              <a:gd name="connsiteY43" fmla="*/ 1383466 h 1618662"/>
              <a:gd name="connsiteX0" fmla="*/ 0 w 8172450"/>
              <a:gd name="connsiteY0" fmla="*/ 1383466 h 1618722"/>
              <a:gd name="connsiteX1" fmla="*/ 114300 w 8172450"/>
              <a:gd name="connsiteY1" fmla="*/ 1402516 h 1618722"/>
              <a:gd name="connsiteX2" fmla="*/ 266700 w 8172450"/>
              <a:gd name="connsiteY2" fmla="*/ 1440616 h 1618722"/>
              <a:gd name="connsiteX3" fmla="*/ 438150 w 8172450"/>
              <a:gd name="connsiteY3" fmla="*/ 1440616 h 1618722"/>
              <a:gd name="connsiteX4" fmla="*/ 552450 w 8172450"/>
              <a:gd name="connsiteY4" fmla="*/ 1402516 h 1618722"/>
              <a:gd name="connsiteX5" fmla="*/ 628650 w 8172450"/>
              <a:gd name="connsiteY5" fmla="*/ 1392991 h 1618722"/>
              <a:gd name="connsiteX6" fmla="*/ 704850 w 8172450"/>
              <a:gd name="connsiteY6" fmla="*/ 1402516 h 1618722"/>
              <a:gd name="connsiteX7" fmla="*/ 800100 w 8172450"/>
              <a:gd name="connsiteY7" fmla="*/ 1183441 h 1618722"/>
              <a:gd name="connsiteX8" fmla="*/ 914400 w 8172450"/>
              <a:gd name="connsiteY8" fmla="*/ 1231066 h 1618722"/>
              <a:gd name="connsiteX9" fmla="*/ 1057275 w 8172450"/>
              <a:gd name="connsiteY9" fmla="*/ 1259641 h 1618722"/>
              <a:gd name="connsiteX10" fmla="*/ 1171575 w 8172450"/>
              <a:gd name="connsiteY10" fmla="*/ 1345366 h 1618722"/>
              <a:gd name="connsiteX11" fmla="*/ 1343025 w 8172450"/>
              <a:gd name="connsiteY11" fmla="*/ 1354891 h 1618722"/>
              <a:gd name="connsiteX12" fmla="*/ 1428750 w 8172450"/>
              <a:gd name="connsiteY12" fmla="*/ 1202491 h 1618722"/>
              <a:gd name="connsiteX13" fmla="*/ 1533525 w 8172450"/>
              <a:gd name="connsiteY13" fmla="*/ 1240591 h 1618722"/>
              <a:gd name="connsiteX14" fmla="*/ 1714500 w 8172450"/>
              <a:gd name="connsiteY14" fmla="*/ 1250116 h 1618722"/>
              <a:gd name="connsiteX15" fmla="*/ 1809750 w 8172450"/>
              <a:gd name="connsiteY15" fmla="*/ 1373941 h 1618722"/>
              <a:gd name="connsiteX16" fmla="*/ 1933575 w 8172450"/>
              <a:gd name="connsiteY16" fmla="*/ 1354891 h 1618722"/>
              <a:gd name="connsiteX17" fmla="*/ 2085975 w 8172450"/>
              <a:gd name="connsiteY17" fmla="*/ 1431091 h 1618722"/>
              <a:gd name="connsiteX18" fmla="*/ 2247900 w 8172450"/>
              <a:gd name="connsiteY18" fmla="*/ 1364416 h 1618722"/>
              <a:gd name="connsiteX19" fmla="*/ 2362200 w 8172450"/>
              <a:gd name="connsiteY19" fmla="*/ 1431091 h 1618722"/>
              <a:gd name="connsiteX20" fmla="*/ 2428875 w 8172450"/>
              <a:gd name="connsiteY20" fmla="*/ 1431091 h 1618722"/>
              <a:gd name="connsiteX21" fmla="*/ 2533650 w 8172450"/>
              <a:gd name="connsiteY21" fmla="*/ 1240591 h 1618722"/>
              <a:gd name="connsiteX22" fmla="*/ 2705100 w 8172450"/>
              <a:gd name="connsiteY22" fmla="*/ 1345366 h 1618722"/>
              <a:gd name="connsiteX23" fmla="*/ 2800350 w 8172450"/>
              <a:gd name="connsiteY23" fmla="*/ 1278691 h 1618722"/>
              <a:gd name="connsiteX24" fmla="*/ 6715125 w 8172450"/>
              <a:gd name="connsiteY24" fmla="*/ 1618416 h 1618722"/>
              <a:gd name="connsiteX25" fmla="*/ 6924675 w 8172450"/>
              <a:gd name="connsiteY25" fmla="*/ 1335841 h 1618722"/>
              <a:gd name="connsiteX26" fmla="*/ 7019925 w 8172450"/>
              <a:gd name="connsiteY26" fmla="*/ 1154866 h 1618722"/>
              <a:gd name="connsiteX27" fmla="*/ 7077075 w 8172450"/>
              <a:gd name="connsiteY27" fmla="*/ 430966 h 1618722"/>
              <a:gd name="connsiteX28" fmla="*/ 7115175 w 8172450"/>
              <a:gd name="connsiteY28" fmla="*/ 173791 h 1618722"/>
              <a:gd name="connsiteX29" fmla="*/ 7191375 w 8172450"/>
              <a:gd name="connsiteY29" fmla="*/ 2341 h 1618722"/>
              <a:gd name="connsiteX30" fmla="*/ 7219950 w 8172450"/>
              <a:gd name="connsiteY30" fmla="*/ 297616 h 1618722"/>
              <a:gd name="connsiteX31" fmla="*/ 7267575 w 8172450"/>
              <a:gd name="connsiteY31" fmla="*/ 611941 h 1618722"/>
              <a:gd name="connsiteX32" fmla="*/ 7277100 w 8172450"/>
              <a:gd name="connsiteY32" fmla="*/ 869116 h 1618722"/>
              <a:gd name="connsiteX33" fmla="*/ 7362825 w 8172450"/>
              <a:gd name="connsiteY33" fmla="*/ 1040566 h 1618722"/>
              <a:gd name="connsiteX34" fmla="*/ 7458075 w 8172450"/>
              <a:gd name="connsiteY34" fmla="*/ 1192966 h 1618722"/>
              <a:gd name="connsiteX35" fmla="*/ 7572375 w 8172450"/>
              <a:gd name="connsiteY35" fmla="*/ 1192966 h 1618722"/>
              <a:gd name="connsiteX36" fmla="*/ 7639050 w 8172450"/>
              <a:gd name="connsiteY36" fmla="*/ 1107241 h 1618722"/>
              <a:gd name="connsiteX37" fmla="*/ 7762875 w 8172450"/>
              <a:gd name="connsiteY37" fmla="*/ 1173916 h 1618722"/>
              <a:gd name="connsiteX38" fmla="*/ 7839075 w 8172450"/>
              <a:gd name="connsiteY38" fmla="*/ 1250116 h 1618722"/>
              <a:gd name="connsiteX39" fmla="*/ 7934325 w 8172450"/>
              <a:gd name="connsiteY39" fmla="*/ 1278691 h 1618722"/>
              <a:gd name="connsiteX40" fmla="*/ 8010525 w 8172450"/>
              <a:gd name="connsiteY40" fmla="*/ 1421566 h 1618722"/>
              <a:gd name="connsiteX41" fmla="*/ 8086725 w 8172450"/>
              <a:gd name="connsiteY41" fmla="*/ 1383466 h 1618722"/>
              <a:gd name="connsiteX42" fmla="*/ 8172450 w 8172450"/>
              <a:gd name="connsiteY42" fmla="*/ 1383466 h 1618722"/>
              <a:gd name="connsiteX0" fmla="*/ 0 w 8172450"/>
              <a:gd name="connsiteY0" fmla="*/ 1383466 h 1618424"/>
              <a:gd name="connsiteX1" fmla="*/ 114300 w 8172450"/>
              <a:gd name="connsiteY1" fmla="*/ 1402516 h 1618424"/>
              <a:gd name="connsiteX2" fmla="*/ 266700 w 8172450"/>
              <a:gd name="connsiteY2" fmla="*/ 1440616 h 1618424"/>
              <a:gd name="connsiteX3" fmla="*/ 438150 w 8172450"/>
              <a:gd name="connsiteY3" fmla="*/ 1440616 h 1618424"/>
              <a:gd name="connsiteX4" fmla="*/ 552450 w 8172450"/>
              <a:gd name="connsiteY4" fmla="*/ 1402516 h 1618424"/>
              <a:gd name="connsiteX5" fmla="*/ 628650 w 8172450"/>
              <a:gd name="connsiteY5" fmla="*/ 1392991 h 1618424"/>
              <a:gd name="connsiteX6" fmla="*/ 704850 w 8172450"/>
              <a:gd name="connsiteY6" fmla="*/ 1402516 h 1618424"/>
              <a:gd name="connsiteX7" fmla="*/ 800100 w 8172450"/>
              <a:gd name="connsiteY7" fmla="*/ 1183441 h 1618424"/>
              <a:gd name="connsiteX8" fmla="*/ 914400 w 8172450"/>
              <a:gd name="connsiteY8" fmla="*/ 1231066 h 1618424"/>
              <a:gd name="connsiteX9" fmla="*/ 1057275 w 8172450"/>
              <a:gd name="connsiteY9" fmla="*/ 1259641 h 1618424"/>
              <a:gd name="connsiteX10" fmla="*/ 1171575 w 8172450"/>
              <a:gd name="connsiteY10" fmla="*/ 1345366 h 1618424"/>
              <a:gd name="connsiteX11" fmla="*/ 1343025 w 8172450"/>
              <a:gd name="connsiteY11" fmla="*/ 1354891 h 1618424"/>
              <a:gd name="connsiteX12" fmla="*/ 1428750 w 8172450"/>
              <a:gd name="connsiteY12" fmla="*/ 1202491 h 1618424"/>
              <a:gd name="connsiteX13" fmla="*/ 1533525 w 8172450"/>
              <a:gd name="connsiteY13" fmla="*/ 1240591 h 1618424"/>
              <a:gd name="connsiteX14" fmla="*/ 1714500 w 8172450"/>
              <a:gd name="connsiteY14" fmla="*/ 1250116 h 1618424"/>
              <a:gd name="connsiteX15" fmla="*/ 1809750 w 8172450"/>
              <a:gd name="connsiteY15" fmla="*/ 1373941 h 1618424"/>
              <a:gd name="connsiteX16" fmla="*/ 1933575 w 8172450"/>
              <a:gd name="connsiteY16" fmla="*/ 1354891 h 1618424"/>
              <a:gd name="connsiteX17" fmla="*/ 2085975 w 8172450"/>
              <a:gd name="connsiteY17" fmla="*/ 1431091 h 1618424"/>
              <a:gd name="connsiteX18" fmla="*/ 2247900 w 8172450"/>
              <a:gd name="connsiteY18" fmla="*/ 1364416 h 1618424"/>
              <a:gd name="connsiteX19" fmla="*/ 2362200 w 8172450"/>
              <a:gd name="connsiteY19" fmla="*/ 1431091 h 1618424"/>
              <a:gd name="connsiteX20" fmla="*/ 2428875 w 8172450"/>
              <a:gd name="connsiteY20" fmla="*/ 1431091 h 1618424"/>
              <a:gd name="connsiteX21" fmla="*/ 2533650 w 8172450"/>
              <a:gd name="connsiteY21" fmla="*/ 1240591 h 1618424"/>
              <a:gd name="connsiteX22" fmla="*/ 2705100 w 8172450"/>
              <a:gd name="connsiteY22" fmla="*/ 1345366 h 1618424"/>
              <a:gd name="connsiteX23" fmla="*/ 6715125 w 8172450"/>
              <a:gd name="connsiteY23" fmla="*/ 1618416 h 1618424"/>
              <a:gd name="connsiteX24" fmla="*/ 6924675 w 8172450"/>
              <a:gd name="connsiteY24" fmla="*/ 1335841 h 1618424"/>
              <a:gd name="connsiteX25" fmla="*/ 7019925 w 8172450"/>
              <a:gd name="connsiteY25" fmla="*/ 1154866 h 1618424"/>
              <a:gd name="connsiteX26" fmla="*/ 7077075 w 8172450"/>
              <a:gd name="connsiteY26" fmla="*/ 430966 h 1618424"/>
              <a:gd name="connsiteX27" fmla="*/ 7115175 w 8172450"/>
              <a:gd name="connsiteY27" fmla="*/ 173791 h 1618424"/>
              <a:gd name="connsiteX28" fmla="*/ 7191375 w 8172450"/>
              <a:gd name="connsiteY28" fmla="*/ 2341 h 1618424"/>
              <a:gd name="connsiteX29" fmla="*/ 7219950 w 8172450"/>
              <a:gd name="connsiteY29" fmla="*/ 297616 h 1618424"/>
              <a:gd name="connsiteX30" fmla="*/ 7267575 w 8172450"/>
              <a:gd name="connsiteY30" fmla="*/ 611941 h 1618424"/>
              <a:gd name="connsiteX31" fmla="*/ 7277100 w 8172450"/>
              <a:gd name="connsiteY31" fmla="*/ 869116 h 1618424"/>
              <a:gd name="connsiteX32" fmla="*/ 7362825 w 8172450"/>
              <a:gd name="connsiteY32" fmla="*/ 1040566 h 1618424"/>
              <a:gd name="connsiteX33" fmla="*/ 7458075 w 8172450"/>
              <a:gd name="connsiteY33" fmla="*/ 1192966 h 1618424"/>
              <a:gd name="connsiteX34" fmla="*/ 7572375 w 8172450"/>
              <a:gd name="connsiteY34" fmla="*/ 1192966 h 1618424"/>
              <a:gd name="connsiteX35" fmla="*/ 7639050 w 8172450"/>
              <a:gd name="connsiteY35" fmla="*/ 1107241 h 1618424"/>
              <a:gd name="connsiteX36" fmla="*/ 7762875 w 8172450"/>
              <a:gd name="connsiteY36" fmla="*/ 1173916 h 1618424"/>
              <a:gd name="connsiteX37" fmla="*/ 7839075 w 8172450"/>
              <a:gd name="connsiteY37" fmla="*/ 1250116 h 1618424"/>
              <a:gd name="connsiteX38" fmla="*/ 7934325 w 8172450"/>
              <a:gd name="connsiteY38" fmla="*/ 1278691 h 1618424"/>
              <a:gd name="connsiteX39" fmla="*/ 8010525 w 8172450"/>
              <a:gd name="connsiteY39" fmla="*/ 1421566 h 1618424"/>
              <a:gd name="connsiteX40" fmla="*/ 8086725 w 8172450"/>
              <a:gd name="connsiteY40" fmla="*/ 1383466 h 1618424"/>
              <a:gd name="connsiteX41" fmla="*/ 8172450 w 8172450"/>
              <a:gd name="connsiteY41" fmla="*/ 1383466 h 1618424"/>
              <a:gd name="connsiteX0" fmla="*/ 0 w 8172450"/>
              <a:gd name="connsiteY0" fmla="*/ 1383466 h 1619228"/>
              <a:gd name="connsiteX1" fmla="*/ 114300 w 8172450"/>
              <a:gd name="connsiteY1" fmla="*/ 1402516 h 1619228"/>
              <a:gd name="connsiteX2" fmla="*/ 266700 w 8172450"/>
              <a:gd name="connsiteY2" fmla="*/ 1440616 h 1619228"/>
              <a:gd name="connsiteX3" fmla="*/ 438150 w 8172450"/>
              <a:gd name="connsiteY3" fmla="*/ 1440616 h 1619228"/>
              <a:gd name="connsiteX4" fmla="*/ 552450 w 8172450"/>
              <a:gd name="connsiteY4" fmla="*/ 1402516 h 1619228"/>
              <a:gd name="connsiteX5" fmla="*/ 628650 w 8172450"/>
              <a:gd name="connsiteY5" fmla="*/ 1392991 h 1619228"/>
              <a:gd name="connsiteX6" fmla="*/ 704850 w 8172450"/>
              <a:gd name="connsiteY6" fmla="*/ 1402516 h 1619228"/>
              <a:gd name="connsiteX7" fmla="*/ 800100 w 8172450"/>
              <a:gd name="connsiteY7" fmla="*/ 1183441 h 1619228"/>
              <a:gd name="connsiteX8" fmla="*/ 914400 w 8172450"/>
              <a:gd name="connsiteY8" fmla="*/ 1231066 h 1619228"/>
              <a:gd name="connsiteX9" fmla="*/ 1057275 w 8172450"/>
              <a:gd name="connsiteY9" fmla="*/ 1259641 h 1619228"/>
              <a:gd name="connsiteX10" fmla="*/ 1171575 w 8172450"/>
              <a:gd name="connsiteY10" fmla="*/ 1345366 h 1619228"/>
              <a:gd name="connsiteX11" fmla="*/ 1343025 w 8172450"/>
              <a:gd name="connsiteY11" fmla="*/ 1354891 h 1619228"/>
              <a:gd name="connsiteX12" fmla="*/ 1428750 w 8172450"/>
              <a:gd name="connsiteY12" fmla="*/ 1202491 h 1619228"/>
              <a:gd name="connsiteX13" fmla="*/ 1533525 w 8172450"/>
              <a:gd name="connsiteY13" fmla="*/ 1240591 h 1619228"/>
              <a:gd name="connsiteX14" fmla="*/ 1714500 w 8172450"/>
              <a:gd name="connsiteY14" fmla="*/ 1250116 h 1619228"/>
              <a:gd name="connsiteX15" fmla="*/ 1809750 w 8172450"/>
              <a:gd name="connsiteY15" fmla="*/ 1373941 h 1619228"/>
              <a:gd name="connsiteX16" fmla="*/ 1933575 w 8172450"/>
              <a:gd name="connsiteY16" fmla="*/ 1354891 h 1619228"/>
              <a:gd name="connsiteX17" fmla="*/ 2085975 w 8172450"/>
              <a:gd name="connsiteY17" fmla="*/ 1431091 h 1619228"/>
              <a:gd name="connsiteX18" fmla="*/ 2247900 w 8172450"/>
              <a:gd name="connsiteY18" fmla="*/ 1364416 h 1619228"/>
              <a:gd name="connsiteX19" fmla="*/ 2362200 w 8172450"/>
              <a:gd name="connsiteY19" fmla="*/ 1431091 h 1619228"/>
              <a:gd name="connsiteX20" fmla="*/ 2428875 w 8172450"/>
              <a:gd name="connsiteY20" fmla="*/ 1431091 h 1619228"/>
              <a:gd name="connsiteX21" fmla="*/ 2533650 w 8172450"/>
              <a:gd name="connsiteY21" fmla="*/ 1240591 h 1619228"/>
              <a:gd name="connsiteX22" fmla="*/ 6715125 w 8172450"/>
              <a:gd name="connsiteY22" fmla="*/ 1618416 h 1619228"/>
              <a:gd name="connsiteX23" fmla="*/ 6924675 w 8172450"/>
              <a:gd name="connsiteY23" fmla="*/ 1335841 h 1619228"/>
              <a:gd name="connsiteX24" fmla="*/ 7019925 w 8172450"/>
              <a:gd name="connsiteY24" fmla="*/ 1154866 h 1619228"/>
              <a:gd name="connsiteX25" fmla="*/ 7077075 w 8172450"/>
              <a:gd name="connsiteY25" fmla="*/ 430966 h 1619228"/>
              <a:gd name="connsiteX26" fmla="*/ 7115175 w 8172450"/>
              <a:gd name="connsiteY26" fmla="*/ 173791 h 1619228"/>
              <a:gd name="connsiteX27" fmla="*/ 7191375 w 8172450"/>
              <a:gd name="connsiteY27" fmla="*/ 2341 h 1619228"/>
              <a:gd name="connsiteX28" fmla="*/ 7219950 w 8172450"/>
              <a:gd name="connsiteY28" fmla="*/ 297616 h 1619228"/>
              <a:gd name="connsiteX29" fmla="*/ 7267575 w 8172450"/>
              <a:gd name="connsiteY29" fmla="*/ 611941 h 1619228"/>
              <a:gd name="connsiteX30" fmla="*/ 7277100 w 8172450"/>
              <a:gd name="connsiteY30" fmla="*/ 869116 h 1619228"/>
              <a:gd name="connsiteX31" fmla="*/ 7362825 w 8172450"/>
              <a:gd name="connsiteY31" fmla="*/ 1040566 h 1619228"/>
              <a:gd name="connsiteX32" fmla="*/ 7458075 w 8172450"/>
              <a:gd name="connsiteY32" fmla="*/ 1192966 h 1619228"/>
              <a:gd name="connsiteX33" fmla="*/ 7572375 w 8172450"/>
              <a:gd name="connsiteY33" fmla="*/ 1192966 h 1619228"/>
              <a:gd name="connsiteX34" fmla="*/ 7639050 w 8172450"/>
              <a:gd name="connsiteY34" fmla="*/ 1107241 h 1619228"/>
              <a:gd name="connsiteX35" fmla="*/ 7762875 w 8172450"/>
              <a:gd name="connsiteY35" fmla="*/ 1173916 h 1619228"/>
              <a:gd name="connsiteX36" fmla="*/ 7839075 w 8172450"/>
              <a:gd name="connsiteY36" fmla="*/ 1250116 h 1619228"/>
              <a:gd name="connsiteX37" fmla="*/ 7934325 w 8172450"/>
              <a:gd name="connsiteY37" fmla="*/ 1278691 h 1619228"/>
              <a:gd name="connsiteX38" fmla="*/ 8010525 w 8172450"/>
              <a:gd name="connsiteY38" fmla="*/ 1421566 h 1619228"/>
              <a:gd name="connsiteX39" fmla="*/ 8086725 w 8172450"/>
              <a:gd name="connsiteY39" fmla="*/ 1383466 h 1619228"/>
              <a:gd name="connsiteX40" fmla="*/ 8172450 w 8172450"/>
              <a:gd name="connsiteY40" fmla="*/ 1383466 h 1619228"/>
              <a:gd name="connsiteX0" fmla="*/ 0 w 8172450"/>
              <a:gd name="connsiteY0" fmla="*/ 1383466 h 1619448"/>
              <a:gd name="connsiteX1" fmla="*/ 114300 w 8172450"/>
              <a:gd name="connsiteY1" fmla="*/ 1402516 h 1619448"/>
              <a:gd name="connsiteX2" fmla="*/ 266700 w 8172450"/>
              <a:gd name="connsiteY2" fmla="*/ 1440616 h 1619448"/>
              <a:gd name="connsiteX3" fmla="*/ 438150 w 8172450"/>
              <a:gd name="connsiteY3" fmla="*/ 1440616 h 1619448"/>
              <a:gd name="connsiteX4" fmla="*/ 552450 w 8172450"/>
              <a:gd name="connsiteY4" fmla="*/ 1402516 h 1619448"/>
              <a:gd name="connsiteX5" fmla="*/ 628650 w 8172450"/>
              <a:gd name="connsiteY5" fmla="*/ 1392991 h 1619448"/>
              <a:gd name="connsiteX6" fmla="*/ 704850 w 8172450"/>
              <a:gd name="connsiteY6" fmla="*/ 1402516 h 1619448"/>
              <a:gd name="connsiteX7" fmla="*/ 800100 w 8172450"/>
              <a:gd name="connsiteY7" fmla="*/ 1183441 h 1619448"/>
              <a:gd name="connsiteX8" fmla="*/ 914400 w 8172450"/>
              <a:gd name="connsiteY8" fmla="*/ 1231066 h 1619448"/>
              <a:gd name="connsiteX9" fmla="*/ 1057275 w 8172450"/>
              <a:gd name="connsiteY9" fmla="*/ 1259641 h 1619448"/>
              <a:gd name="connsiteX10" fmla="*/ 1171575 w 8172450"/>
              <a:gd name="connsiteY10" fmla="*/ 1345366 h 1619448"/>
              <a:gd name="connsiteX11" fmla="*/ 1343025 w 8172450"/>
              <a:gd name="connsiteY11" fmla="*/ 1354891 h 1619448"/>
              <a:gd name="connsiteX12" fmla="*/ 1428750 w 8172450"/>
              <a:gd name="connsiteY12" fmla="*/ 1202491 h 1619448"/>
              <a:gd name="connsiteX13" fmla="*/ 1533525 w 8172450"/>
              <a:gd name="connsiteY13" fmla="*/ 1240591 h 1619448"/>
              <a:gd name="connsiteX14" fmla="*/ 1714500 w 8172450"/>
              <a:gd name="connsiteY14" fmla="*/ 1250116 h 1619448"/>
              <a:gd name="connsiteX15" fmla="*/ 1809750 w 8172450"/>
              <a:gd name="connsiteY15" fmla="*/ 1373941 h 1619448"/>
              <a:gd name="connsiteX16" fmla="*/ 1933575 w 8172450"/>
              <a:gd name="connsiteY16" fmla="*/ 1354891 h 1619448"/>
              <a:gd name="connsiteX17" fmla="*/ 2085975 w 8172450"/>
              <a:gd name="connsiteY17" fmla="*/ 1431091 h 1619448"/>
              <a:gd name="connsiteX18" fmla="*/ 2247900 w 8172450"/>
              <a:gd name="connsiteY18" fmla="*/ 1364416 h 1619448"/>
              <a:gd name="connsiteX19" fmla="*/ 2362200 w 8172450"/>
              <a:gd name="connsiteY19" fmla="*/ 1431091 h 1619448"/>
              <a:gd name="connsiteX20" fmla="*/ 2428875 w 8172450"/>
              <a:gd name="connsiteY20" fmla="*/ 1431091 h 1619448"/>
              <a:gd name="connsiteX21" fmla="*/ 6715125 w 8172450"/>
              <a:gd name="connsiteY21" fmla="*/ 1618416 h 1619448"/>
              <a:gd name="connsiteX22" fmla="*/ 6924675 w 8172450"/>
              <a:gd name="connsiteY22" fmla="*/ 1335841 h 1619448"/>
              <a:gd name="connsiteX23" fmla="*/ 7019925 w 8172450"/>
              <a:gd name="connsiteY23" fmla="*/ 1154866 h 1619448"/>
              <a:gd name="connsiteX24" fmla="*/ 7077075 w 8172450"/>
              <a:gd name="connsiteY24" fmla="*/ 430966 h 1619448"/>
              <a:gd name="connsiteX25" fmla="*/ 7115175 w 8172450"/>
              <a:gd name="connsiteY25" fmla="*/ 173791 h 1619448"/>
              <a:gd name="connsiteX26" fmla="*/ 7191375 w 8172450"/>
              <a:gd name="connsiteY26" fmla="*/ 2341 h 1619448"/>
              <a:gd name="connsiteX27" fmla="*/ 7219950 w 8172450"/>
              <a:gd name="connsiteY27" fmla="*/ 297616 h 1619448"/>
              <a:gd name="connsiteX28" fmla="*/ 7267575 w 8172450"/>
              <a:gd name="connsiteY28" fmla="*/ 611941 h 1619448"/>
              <a:gd name="connsiteX29" fmla="*/ 7277100 w 8172450"/>
              <a:gd name="connsiteY29" fmla="*/ 869116 h 1619448"/>
              <a:gd name="connsiteX30" fmla="*/ 7362825 w 8172450"/>
              <a:gd name="connsiteY30" fmla="*/ 1040566 h 1619448"/>
              <a:gd name="connsiteX31" fmla="*/ 7458075 w 8172450"/>
              <a:gd name="connsiteY31" fmla="*/ 1192966 h 1619448"/>
              <a:gd name="connsiteX32" fmla="*/ 7572375 w 8172450"/>
              <a:gd name="connsiteY32" fmla="*/ 1192966 h 1619448"/>
              <a:gd name="connsiteX33" fmla="*/ 7639050 w 8172450"/>
              <a:gd name="connsiteY33" fmla="*/ 1107241 h 1619448"/>
              <a:gd name="connsiteX34" fmla="*/ 7762875 w 8172450"/>
              <a:gd name="connsiteY34" fmla="*/ 1173916 h 1619448"/>
              <a:gd name="connsiteX35" fmla="*/ 7839075 w 8172450"/>
              <a:gd name="connsiteY35" fmla="*/ 1250116 h 1619448"/>
              <a:gd name="connsiteX36" fmla="*/ 7934325 w 8172450"/>
              <a:gd name="connsiteY36" fmla="*/ 1278691 h 1619448"/>
              <a:gd name="connsiteX37" fmla="*/ 8010525 w 8172450"/>
              <a:gd name="connsiteY37" fmla="*/ 1421566 h 1619448"/>
              <a:gd name="connsiteX38" fmla="*/ 8086725 w 8172450"/>
              <a:gd name="connsiteY38" fmla="*/ 1383466 h 1619448"/>
              <a:gd name="connsiteX39" fmla="*/ 8172450 w 8172450"/>
              <a:gd name="connsiteY39" fmla="*/ 1383466 h 1619448"/>
              <a:gd name="connsiteX0" fmla="*/ 0 w 8172450"/>
              <a:gd name="connsiteY0" fmla="*/ 1383466 h 1619513"/>
              <a:gd name="connsiteX1" fmla="*/ 114300 w 8172450"/>
              <a:gd name="connsiteY1" fmla="*/ 1402516 h 1619513"/>
              <a:gd name="connsiteX2" fmla="*/ 266700 w 8172450"/>
              <a:gd name="connsiteY2" fmla="*/ 1440616 h 1619513"/>
              <a:gd name="connsiteX3" fmla="*/ 438150 w 8172450"/>
              <a:gd name="connsiteY3" fmla="*/ 1440616 h 1619513"/>
              <a:gd name="connsiteX4" fmla="*/ 552450 w 8172450"/>
              <a:gd name="connsiteY4" fmla="*/ 1402516 h 1619513"/>
              <a:gd name="connsiteX5" fmla="*/ 628650 w 8172450"/>
              <a:gd name="connsiteY5" fmla="*/ 1392991 h 1619513"/>
              <a:gd name="connsiteX6" fmla="*/ 704850 w 8172450"/>
              <a:gd name="connsiteY6" fmla="*/ 1402516 h 1619513"/>
              <a:gd name="connsiteX7" fmla="*/ 800100 w 8172450"/>
              <a:gd name="connsiteY7" fmla="*/ 1183441 h 1619513"/>
              <a:gd name="connsiteX8" fmla="*/ 914400 w 8172450"/>
              <a:gd name="connsiteY8" fmla="*/ 1231066 h 1619513"/>
              <a:gd name="connsiteX9" fmla="*/ 1057275 w 8172450"/>
              <a:gd name="connsiteY9" fmla="*/ 1259641 h 1619513"/>
              <a:gd name="connsiteX10" fmla="*/ 1171575 w 8172450"/>
              <a:gd name="connsiteY10" fmla="*/ 1345366 h 1619513"/>
              <a:gd name="connsiteX11" fmla="*/ 1343025 w 8172450"/>
              <a:gd name="connsiteY11" fmla="*/ 1354891 h 1619513"/>
              <a:gd name="connsiteX12" fmla="*/ 1428750 w 8172450"/>
              <a:gd name="connsiteY12" fmla="*/ 1202491 h 1619513"/>
              <a:gd name="connsiteX13" fmla="*/ 1533525 w 8172450"/>
              <a:gd name="connsiteY13" fmla="*/ 1240591 h 1619513"/>
              <a:gd name="connsiteX14" fmla="*/ 1714500 w 8172450"/>
              <a:gd name="connsiteY14" fmla="*/ 1250116 h 1619513"/>
              <a:gd name="connsiteX15" fmla="*/ 1809750 w 8172450"/>
              <a:gd name="connsiteY15" fmla="*/ 1373941 h 1619513"/>
              <a:gd name="connsiteX16" fmla="*/ 1933575 w 8172450"/>
              <a:gd name="connsiteY16" fmla="*/ 1354891 h 1619513"/>
              <a:gd name="connsiteX17" fmla="*/ 2085975 w 8172450"/>
              <a:gd name="connsiteY17" fmla="*/ 1431091 h 1619513"/>
              <a:gd name="connsiteX18" fmla="*/ 2247900 w 8172450"/>
              <a:gd name="connsiteY18" fmla="*/ 1364416 h 1619513"/>
              <a:gd name="connsiteX19" fmla="*/ 2362200 w 8172450"/>
              <a:gd name="connsiteY19" fmla="*/ 1431091 h 1619513"/>
              <a:gd name="connsiteX20" fmla="*/ 6715125 w 8172450"/>
              <a:gd name="connsiteY20" fmla="*/ 1618416 h 1619513"/>
              <a:gd name="connsiteX21" fmla="*/ 6924675 w 8172450"/>
              <a:gd name="connsiteY21" fmla="*/ 1335841 h 1619513"/>
              <a:gd name="connsiteX22" fmla="*/ 7019925 w 8172450"/>
              <a:gd name="connsiteY22" fmla="*/ 1154866 h 1619513"/>
              <a:gd name="connsiteX23" fmla="*/ 7077075 w 8172450"/>
              <a:gd name="connsiteY23" fmla="*/ 430966 h 1619513"/>
              <a:gd name="connsiteX24" fmla="*/ 7115175 w 8172450"/>
              <a:gd name="connsiteY24" fmla="*/ 173791 h 1619513"/>
              <a:gd name="connsiteX25" fmla="*/ 7191375 w 8172450"/>
              <a:gd name="connsiteY25" fmla="*/ 2341 h 1619513"/>
              <a:gd name="connsiteX26" fmla="*/ 7219950 w 8172450"/>
              <a:gd name="connsiteY26" fmla="*/ 297616 h 1619513"/>
              <a:gd name="connsiteX27" fmla="*/ 7267575 w 8172450"/>
              <a:gd name="connsiteY27" fmla="*/ 611941 h 1619513"/>
              <a:gd name="connsiteX28" fmla="*/ 7277100 w 8172450"/>
              <a:gd name="connsiteY28" fmla="*/ 869116 h 1619513"/>
              <a:gd name="connsiteX29" fmla="*/ 7362825 w 8172450"/>
              <a:gd name="connsiteY29" fmla="*/ 1040566 h 1619513"/>
              <a:gd name="connsiteX30" fmla="*/ 7458075 w 8172450"/>
              <a:gd name="connsiteY30" fmla="*/ 1192966 h 1619513"/>
              <a:gd name="connsiteX31" fmla="*/ 7572375 w 8172450"/>
              <a:gd name="connsiteY31" fmla="*/ 1192966 h 1619513"/>
              <a:gd name="connsiteX32" fmla="*/ 7639050 w 8172450"/>
              <a:gd name="connsiteY32" fmla="*/ 1107241 h 1619513"/>
              <a:gd name="connsiteX33" fmla="*/ 7762875 w 8172450"/>
              <a:gd name="connsiteY33" fmla="*/ 1173916 h 1619513"/>
              <a:gd name="connsiteX34" fmla="*/ 7839075 w 8172450"/>
              <a:gd name="connsiteY34" fmla="*/ 1250116 h 1619513"/>
              <a:gd name="connsiteX35" fmla="*/ 7934325 w 8172450"/>
              <a:gd name="connsiteY35" fmla="*/ 1278691 h 1619513"/>
              <a:gd name="connsiteX36" fmla="*/ 8010525 w 8172450"/>
              <a:gd name="connsiteY36" fmla="*/ 1421566 h 1619513"/>
              <a:gd name="connsiteX37" fmla="*/ 8086725 w 8172450"/>
              <a:gd name="connsiteY37" fmla="*/ 1383466 h 1619513"/>
              <a:gd name="connsiteX38" fmla="*/ 8172450 w 8172450"/>
              <a:gd name="connsiteY38" fmla="*/ 1383466 h 1619513"/>
              <a:gd name="connsiteX0" fmla="*/ 0 w 8172450"/>
              <a:gd name="connsiteY0" fmla="*/ 1383466 h 1618489"/>
              <a:gd name="connsiteX1" fmla="*/ 114300 w 8172450"/>
              <a:gd name="connsiteY1" fmla="*/ 1402516 h 1618489"/>
              <a:gd name="connsiteX2" fmla="*/ 266700 w 8172450"/>
              <a:gd name="connsiteY2" fmla="*/ 1440616 h 1618489"/>
              <a:gd name="connsiteX3" fmla="*/ 438150 w 8172450"/>
              <a:gd name="connsiteY3" fmla="*/ 1440616 h 1618489"/>
              <a:gd name="connsiteX4" fmla="*/ 552450 w 8172450"/>
              <a:gd name="connsiteY4" fmla="*/ 1402516 h 1618489"/>
              <a:gd name="connsiteX5" fmla="*/ 628650 w 8172450"/>
              <a:gd name="connsiteY5" fmla="*/ 1392991 h 1618489"/>
              <a:gd name="connsiteX6" fmla="*/ 704850 w 8172450"/>
              <a:gd name="connsiteY6" fmla="*/ 1402516 h 1618489"/>
              <a:gd name="connsiteX7" fmla="*/ 800100 w 8172450"/>
              <a:gd name="connsiteY7" fmla="*/ 1183441 h 1618489"/>
              <a:gd name="connsiteX8" fmla="*/ 914400 w 8172450"/>
              <a:gd name="connsiteY8" fmla="*/ 1231066 h 1618489"/>
              <a:gd name="connsiteX9" fmla="*/ 1057275 w 8172450"/>
              <a:gd name="connsiteY9" fmla="*/ 1259641 h 1618489"/>
              <a:gd name="connsiteX10" fmla="*/ 1171575 w 8172450"/>
              <a:gd name="connsiteY10" fmla="*/ 1345366 h 1618489"/>
              <a:gd name="connsiteX11" fmla="*/ 1343025 w 8172450"/>
              <a:gd name="connsiteY11" fmla="*/ 1354891 h 1618489"/>
              <a:gd name="connsiteX12" fmla="*/ 1428750 w 8172450"/>
              <a:gd name="connsiteY12" fmla="*/ 1202491 h 1618489"/>
              <a:gd name="connsiteX13" fmla="*/ 1533525 w 8172450"/>
              <a:gd name="connsiteY13" fmla="*/ 1240591 h 1618489"/>
              <a:gd name="connsiteX14" fmla="*/ 1714500 w 8172450"/>
              <a:gd name="connsiteY14" fmla="*/ 1250116 h 1618489"/>
              <a:gd name="connsiteX15" fmla="*/ 1809750 w 8172450"/>
              <a:gd name="connsiteY15" fmla="*/ 1373941 h 1618489"/>
              <a:gd name="connsiteX16" fmla="*/ 1933575 w 8172450"/>
              <a:gd name="connsiteY16" fmla="*/ 1354891 h 1618489"/>
              <a:gd name="connsiteX17" fmla="*/ 2085975 w 8172450"/>
              <a:gd name="connsiteY17" fmla="*/ 1431091 h 1618489"/>
              <a:gd name="connsiteX18" fmla="*/ 2247900 w 8172450"/>
              <a:gd name="connsiteY18" fmla="*/ 1364416 h 1618489"/>
              <a:gd name="connsiteX19" fmla="*/ 6715125 w 8172450"/>
              <a:gd name="connsiteY19" fmla="*/ 1618416 h 1618489"/>
              <a:gd name="connsiteX20" fmla="*/ 6924675 w 8172450"/>
              <a:gd name="connsiteY20" fmla="*/ 1335841 h 1618489"/>
              <a:gd name="connsiteX21" fmla="*/ 7019925 w 8172450"/>
              <a:gd name="connsiteY21" fmla="*/ 1154866 h 1618489"/>
              <a:gd name="connsiteX22" fmla="*/ 7077075 w 8172450"/>
              <a:gd name="connsiteY22" fmla="*/ 430966 h 1618489"/>
              <a:gd name="connsiteX23" fmla="*/ 7115175 w 8172450"/>
              <a:gd name="connsiteY23" fmla="*/ 173791 h 1618489"/>
              <a:gd name="connsiteX24" fmla="*/ 7191375 w 8172450"/>
              <a:gd name="connsiteY24" fmla="*/ 2341 h 1618489"/>
              <a:gd name="connsiteX25" fmla="*/ 7219950 w 8172450"/>
              <a:gd name="connsiteY25" fmla="*/ 297616 h 1618489"/>
              <a:gd name="connsiteX26" fmla="*/ 7267575 w 8172450"/>
              <a:gd name="connsiteY26" fmla="*/ 611941 h 1618489"/>
              <a:gd name="connsiteX27" fmla="*/ 7277100 w 8172450"/>
              <a:gd name="connsiteY27" fmla="*/ 869116 h 1618489"/>
              <a:gd name="connsiteX28" fmla="*/ 7362825 w 8172450"/>
              <a:gd name="connsiteY28" fmla="*/ 1040566 h 1618489"/>
              <a:gd name="connsiteX29" fmla="*/ 7458075 w 8172450"/>
              <a:gd name="connsiteY29" fmla="*/ 1192966 h 1618489"/>
              <a:gd name="connsiteX30" fmla="*/ 7572375 w 8172450"/>
              <a:gd name="connsiteY30" fmla="*/ 1192966 h 1618489"/>
              <a:gd name="connsiteX31" fmla="*/ 7639050 w 8172450"/>
              <a:gd name="connsiteY31" fmla="*/ 1107241 h 1618489"/>
              <a:gd name="connsiteX32" fmla="*/ 7762875 w 8172450"/>
              <a:gd name="connsiteY32" fmla="*/ 1173916 h 1618489"/>
              <a:gd name="connsiteX33" fmla="*/ 7839075 w 8172450"/>
              <a:gd name="connsiteY33" fmla="*/ 1250116 h 1618489"/>
              <a:gd name="connsiteX34" fmla="*/ 7934325 w 8172450"/>
              <a:gd name="connsiteY34" fmla="*/ 1278691 h 1618489"/>
              <a:gd name="connsiteX35" fmla="*/ 8010525 w 8172450"/>
              <a:gd name="connsiteY35" fmla="*/ 1421566 h 1618489"/>
              <a:gd name="connsiteX36" fmla="*/ 8086725 w 8172450"/>
              <a:gd name="connsiteY36" fmla="*/ 1383466 h 1618489"/>
              <a:gd name="connsiteX37" fmla="*/ 8172450 w 8172450"/>
              <a:gd name="connsiteY37" fmla="*/ 1383466 h 1618489"/>
              <a:gd name="connsiteX0" fmla="*/ 0 w 8172450"/>
              <a:gd name="connsiteY0" fmla="*/ 1383466 h 1619523"/>
              <a:gd name="connsiteX1" fmla="*/ 114300 w 8172450"/>
              <a:gd name="connsiteY1" fmla="*/ 1402516 h 1619523"/>
              <a:gd name="connsiteX2" fmla="*/ 266700 w 8172450"/>
              <a:gd name="connsiteY2" fmla="*/ 1440616 h 1619523"/>
              <a:gd name="connsiteX3" fmla="*/ 438150 w 8172450"/>
              <a:gd name="connsiteY3" fmla="*/ 1440616 h 1619523"/>
              <a:gd name="connsiteX4" fmla="*/ 552450 w 8172450"/>
              <a:gd name="connsiteY4" fmla="*/ 1402516 h 1619523"/>
              <a:gd name="connsiteX5" fmla="*/ 628650 w 8172450"/>
              <a:gd name="connsiteY5" fmla="*/ 1392991 h 1619523"/>
              <a:gd name="connsiteX6" fmla="*/ 704850 w 8172450"/>
              <a:gd name="connsiteY6" fmla="*/ 1402516 h 1619523"/>
              <a:gd name="connsiteX7" fmla="*/ 800100 w 8172450"/>
              <a:gd name="connsiteY7" fmla="*/ 1183441 h 1619523"/>
              <a:gd name="connsiteX8" fmla="*/ 914400 w 8172450"/>
              <a:gd name="connsiteY8" fmla="*/ 1231066 h 1619523"/>
              <a:gd name="connsiteX9" fmla="*/ 1057275 w 8172450"/>
              <a:gd name="connsiteY9" fmla="*/ 1259641 h 1619523"/>
              <a:gd name="connsiteX10" fmla="*/ 1171575 w 8172450"/>
              <a:gd name="connsiteY10" fmla="*/ 1345366 h 1619523"/>
              <a:gd name="connsiteX11" fmla="*/ 1343025 w 8172450"/>
              <a:gd name="connsiteY11" fmla="*/ 1354891 h 1619523"/>
              <a:gd name="connsiteX12" fmla="*/ 1428750 w 8172450"/>
              <a:gd name="connsiteY12" fmla="*/ 1202491 h 1619523"/>
              <a:gd name="connsiteX13" fmla="*/ 1533525 w 8172450"/>
              <a:gd name="connsiteY13" fmla="*/ 1240591 h 1619523"/>
              <a:gd name="connsiteX14" fmla="*/ 1714500 w 8172450"/>
              <a:gd name="connsiteY14" fmla="*/ 1250116 h 1619523"/>
              <a:gd name="connsiteX15" fmla="*/ 1809750 w 8172450"/>
              <a:gd name="connsiteY15" fmla="*/ 1373941 h 1619523"/>
              <a:gd name="connsiteX16" fmla="*/ 1933575 w 8172450"/>
              <a:gd name="connsiteY16" fmla="*/ 1354891 h 1619523"/>
              <a:gd name="connsiteX17" fmla="*/ 2085975 w 8172450"/>
              <a:gd name="connsiteY17" fmla="*/ 1431091 h 1619523"/>
              <a:gd name="connsiteX18" fmla="*/ 6715125 w 8172450"/>
              <a:gd name="connsiteY18" fmla="*/ 1618416 h 1619523"/>
              <a:gd name="connsiteX19" fmla="*/ 6924675 w 8172450"/>
              <a:gd name="connsiteY19" fmla="*/ 1335841 h 1619523"/>
              <a:gd name="connsiteX20" fmla="*/ 7019925 w 8172450"/>
              <a:gd name="connsiteY20" fmla="*/ 1154866 h 1619523"/>
              <a:gd name="connsiteX21" fmla="*/ 7077075 w 8172450"/>
              <a:gd name="connsiteY21" fmla="*/ 430966 h 1619523"/>
              <a:gd name="connsiteX22" fmla="*/ 7115175 w 8172450"/>
              <a:gd name="connsiteY22" fmla="*/ 173791 h 1619523"/>
              <a:gd name="connsiteX23" fmla="*/ 7191375 w 8172450"/>
              <a:gd name="connsiteY23" fmla="*/ 2341 h 1619523"/>
              <a:gd name="connsiteX24" fmla="*/ 7219950 w 8172450"/>
              <a:gd name="connsiteY24" fmla="*/ 297616 h 1619523"/>
              <a:gd name="connsiteX25" fmla="*/ 7267575 w 8172450"/>
              <a:gd name="connsiteY25" fmla="*/ 611941 h 1619523"/>
              <a:gd name="connsiteX26" fmla="*/ 7277100 w 8172450"/>
              <a:gd name="connsiteY26" fmla="*/ 869116 h 1619523"/>
              <a:gd name="connsiteX27" fmla="*/ 7362825 w 8172450"/>
              <a:gd name="connsiteY27" fmla="*/ 1040566 h 1619523"/>
              <a:gd name="connsiteX28" fmla="*/ 7458075 w 8172450"/>
              <a:gd name="connsiteY28" fmla="*/ 1192966 h 1619523"/>
              <a:gd name="connsiteX29" fmla="*/ 7572375 w 8172450"/>
              <a:gd name="connsiteY29" fmla="*/ 1192966 h 1619523"/>
              <a:gd name="connsiteX30" fmla="*/ 7639050 w 8172450"/>
              <a:gd name="connsiteY30" fmla="*/ 1107241 h 1619523"/>
              <a:gd name="connsiteX31" fmla="*/ 7762875 w 8172450"/>
              <a:gd name="connsiteY31" fmla="*/ 1173916 h 1619523"/>
              <a:gd name="connsiteX32" fmla="*/ 7839075 w 8172450"/>
              <a:gd name="connsiteY32" fmla="*/ 1250116 h 1619523"/>
              <a:gd name="connsiteX33" fmla="*/ 7934325 w 8172450"/>
              <a:gd name="connsiteY33" fmla="*/ 1278691 h 1619523"/>
              <a:gd name="connsiteX34" fmla="*/ 8010525 w 8172450"/>
              <a:gd name="connsiteY34" fmla="*/ 1421566 h 1619523"/>
              <a:gd name="connsiteX35" fmla="*/ 8086725 w 8172450"/>
              <a:gd name="connsiteY35" fmla="*/ 1383466 h 1619523"/>
              <a:gd name="connsiteX36" fmla="*/ 8172450 w 8172450"/>
              <a:gd name="connsiteY36" fmla="*/ 1383466 h 1619523"/>
              <a:gd name="connsiteX0" fmla="*/ 0 w 8172450"/>
              <a:gd name="connsiteY0" fmla="*/ 1383466 h 1618449"/>
              <a:gd name="connsiteX1" fmla="*/ 114300 w 8172450"/>
              <a:gd name="connsiteY1" fmla="*/ 1402516 h 1618449"/>
              <a:gd name="connsiteX2" fmla="*/ 266700 w 8172450"/>
              <a:gd name="connsiteY2" fmla="*/ 1440616 h 1618449"/>
              <a:gd name="connsiteX3" fmla="*/ 438150 w 8172450"/>
              <a:gd name="connsiteY3" fmla="*/ 1440616 h 1618449"/>
              <a:gd name="connsiteX4" fmla="*/ 552450 w 8172450"/>
              <a:gd name="connsiteY4" fmla="*/ 1402516 h 1618449"/>
              <a:gd name="connsiteX5" fmla="*/ 628650 w 8172450"/>
              <a:gd name="connsiteY5" fmla="*/ 1392991 h 1618449"/>
              <a:gd name="connsiteX6" fmla="*/ 704850 w 8172450"/>
              <a:gd name="connsiteY6" fmla="*/ 1402516 h 1618449"/>
              <a:gd name="connsiteX7" fmla="*/ 800100 w 8172450"/>
              <a:gd name="connsiteY7" fmla="*/ 1183441 h 1618449"/>
              <a:gd name="connsiteX8" fmla="*/ 914400 w 8172450"/>
              <a:gd name="connsiteY8" fmla="*/ 1231066 h 1618449"/>
              <a:gd name="connsiteX9" fmla="*/ 1057275 w 8172450"/>
              <a:gd name="connsiteY9" fmla="*/ 1259641 h 1618449"/>
              <a:gd name="connsiteX10" fmla="*/ 1171575 w 8172450"/>
              <a:gd name="connsiteY10" fmla="*/ 1345366 h 1618449"/>
              <a:gd name="connsiteX11" fmla="*/ 1343025 w 8172450"/>
              <a:gd name="connsiteY11" fmla="*/ 1354891 h 1618449"/>
              <a:gd name="connsiteX12" fmla="*/ 1428750 w 8172450"/>
              <a:gd name="connsiteY12" fmla="*/ 1202491 h 1618449"/>
              <a:gd name="connsiteX13" fmla="*/ 1533525 w 8172450"/>
              <a:gd name="connsiteY13" fmla="*/ 1240591 h 1618449"/>
              <a:gd name="connsiteX14" fmla="*/ 1714500 w 8172450"/>
              <a:gd name="connsiteY14" fmla="*/ 1250116 h 1618449"/>
              <a:gd name="connsiteX15" fmla="*/ 1809750 w 8172450"/>
              <a:gd name="connsiteY15" fmla="*/ 1373941 h 1618449"/>
              <a:gd name="connsiteX16" fmla="*/ 1933575 w 8172450"/>
              <a:gd name="connsiteY16" fmla="*/ 1354891 h 1618449"/>
              <a:gd name="connsiteX17" fmla="*/ 6715125 w 8172450"/>
              <a:gd name="connsiteY17" fmla="*/ 1618416 h 1618449"/>
              <a:gd name="connsiteX18" fmla="*/ 6924675 w 8172450"/>
              <a:gd name="connsiteY18" fmla="*/ 1335841 h 1618449"/>
              <a:gd name="connsiteX19" fmla="*/ 7019925 w 8172450"/>
              <a:gd name="connsiteY19" fmla="*/ 1154866 h 1618449"/>
              <a:gd name="connsiteX20" fmla="*/ 7077075 w 8172450"/>
              <a:gd name="connsiteY20" fmla="*/ 430966 h 1618449"/>
              <a:gd name="connsiteX21" fmla="*/ 7115175 w 8172450"/>
              <a:gd name="connsiteY21" fmla="*/ 173791 h 1618449"/>
              <a:gd name="connsiteX22" fmla="*/ 7191375 w 8172450"/>
              <a:gd name="connsiteY22" fmla="*/ 2341 h 1618449"/>
              <a:gd name="connsiteX23" fmla="*/ 7219950 w 8172450"/>
              <a:gd name="connsiteY23" fmla="*/ 297616 h 1618449"/>
              <a:gd name="connsiteX24" fmla="*/ 7267575 w 8172450"/>
              <a:gd name="connsiteY24" fmla="*/ 611941 h 1618449"/>
              <a:gd name="connsiteX25" fmla="*/ 7277100 w 8172450"/>
              <a:gd name="connsiteY25" fmla="*/ 869116 h 1618449"/>
              <a:gd name="connsiteX26" fmla="*/ 7362825 w 8172450"/>
              <a:gd name="connsiteY26" fmla="*/ 1040566 h 1618449"/>
              <a:gd name="connsiteX27" fmla="*/ 7458075 w 8172450"/>
              <a:gd name="connsiteY27" fmla="*/ 1192966 h 1618449"/>
              <a:gd name="connsiteX28" fmla="*/ 7572375 w 8172450"/>
              <a:gd name="connsiteY28" fmla="*/ 1192966 h 1618449"/>
              <a:gd name="connsiteX29" fmla="*/ 7639050 w 8172450"/>
              <a:gd name="connsiteY29" fmla="*/ 1107241 h 1618449"/>
              <a:gd name="connsiteX30" fmla="*/ 7762875 w 8172450"/>
              <a:gd name="connsiteY30" fmla="*/ 1173916 h 1618449"/>
              <a:gd name="connsiteX31" fmla="*/ 7839075 w 8172450"/>
              <a:gd name="connsiteY31" fmla="*/ 1250116 h 1618449"/>
              <a:gd name="connsiteX32" fmla="*/ 7934325 w 8172450"/>
              <a:gd name="connsiteY32" fmla="*/ 1278691 h 1618449"/>
              <a:gd name="connsiteX33" fmla="*/ 8010525 w 8172450"/>
              <a:gd name="connsiteY33" fmla="*/ 1421566 h 1618449"/>
              <a:gd name="connsiteX34" fmla="*/ 8086725 w 8172450"/>
              <a:gd name="connsiteY34" fmla="*/ 1383466 h 1618449"/>
              <a:gd name="connsiteX35" fmla="*/ 8172450 w 8172450"/>
              <a:gd name="connsiteY35" fmla="*/ 1383466 h 1618449"/>
              <a:gd name="connsiteX0" fmla="*/ 0 w 8172450"/>
              <a:gd name="connsiteY0" fmla="*/ 1383466 h 1618571"/>
              <a:gd name="connsiteX1" fmla="*/ 114300 w 8172450"/>
              <a:gd name="connsiteY1" fmla="*/ 1402516 h 1618571"/>
              <a:gd name="connsiteX2" fmla="*/ 266700 w 8172450"/>
              <a:gd name="connsiteY2" fmla="*/ 1440616 h 1618571"/>
              <a:gd name="connsiteX3" fmla="*/ 438150 w 8172450"/>
              <a:gd name="connsiteY3" fmla="*/ 1440616 h 1618571"/>
              <a:gd name="connsiteX4" fmla="*/ 552450 w 8172450"/>
              <a:gd name="connsiteY4" fmla="*/ 1402516 h 1618571"/>
              <a:gd name="connsiteX5" fmla="*/ 628650 w 8172450"/>
              <a:gd name="connsiteY5" fmla="*/ 1392991 h 1618571"/>
              <a:gd name="connsiteX6" fmla="*/ 704850 w 8172450"/>
              <a:gd name="connsiteY6" fmla="*/ 1402516 h 1618571"/>
              <a:gd name="connsiteX7" fmla="*/ 800100 w 8172450"/>
              <a:gd name="connsiteY7" fmla="*/ 1183441 h 1618571"/>
              <a:gd name="connsiteX8" fmla="*/ 914400 w 8172450"/>
              <a:gd name="connsiteY8" fmla="*/ 1231066 h 1618571"/>
              <a:gd name="connsiteX9" fmla="*/ 1057275 w 8172450"/>
              <a:gd name="connsiteY9" fmla="*/ 1259641 h 1618571"/>
              <a:gd name="connsiteX10" fmla="*/ 1171575 w 8172450"/>
              <a:gd name="connsiteY10" fmla="*/ 1345366 h 1618571"/>
              <a:gd name="connsiteX11" fmla="*/ 1343025 w 8172450"/>
              <a:gd name="connsiteY11" fmla="*/ 1354891 h 1618571"/>
              <a:gd name="connsiteX12" fmla="*/ 1428750 w 8172450"/>
              <a:gd name="connsiteY12" fmla="*/ 1202491 h 1618571"/>
              <a:gd name="connsiteX13" fmla="*/ 1533525 w 8172450"/>
              <a:gd name="connsiteY13" fmla="*/ 1240591 h 1618571"/>
              <a:gd name="connsiteX14" fmla="*/ 1714500 w 8172450"/>
              <a:gd name="connsiteY14" fmla="*/ 1250116 h 1618571"/>
              <a:gd name="connsiteX15" fmla="*/ 1809750 w 8172450"/>
              <a:gd name="connsiteY15" fmla="*/ 1373941 h 1618571"/>
              <a:gd name="connsiteX16" fmla="*/ 6715125 w 8172450"/>
              <a:gd name="connsiteY16" fmla="*/ 1618416 h 1618571"/>
              <a:gd name="connsiteX17" fmla="*/ 6924675 w 8172450"/>
              <a:gd name="connsiteY17" fmla="*/ 1335841 h 1618571"/>
              <a:gd name="connsiteX18" fmla="*/ 7019925 w 8172450"/>
              <a:gd name="connsiteY18" fmla="*/ 1154866 h 1618571"/>
              <a:gd name="connsiteX19" fmla="*/ 7077075 w 8172450"/>
              <a:gd name="connsiteY19" fmla="*/ 430966 h 1618571"/>
              <a:gd name="connsiteX20" fmla="*/ 7115175 w 8172450"/>
              <a:gd name="connsiteY20" fmla="*/ 173791 h 1618571"/>
              <a:gd name="connsiteX21" fmla="*/ 7191375 w 8172450"/>
              <a:gd name="connsiteY21" fmla="*/ 2341 h 1618571"/>
              <a:gd name="connsiteX22" fmla="*/ 7219950 w 8172450"/>
              <a:gd name="connsiteY22" fmla="*/ 297616 h 1618571"/>
              <a:gd name="connsiteX23" fmla="*/ 7267575 w 8172450"/>
              <a:gd name="connsiteY23" fmla="*/ 611941 h 1618571"/>
              <a:gd name="connsiteX24" fmla="*/ 7277100 w 8172450"/>
              <a:gd name="connsiteY24" fmla="*/ 869116 h 1618571"/>
              <a:gd name="connsiteX25" fmla="*/ 7362825 w 8172450"/>
              <a:gd name="connsiteY25" fmla="*/ 1040566 h 1618571"/>
              <a:gd name="connsiteX26" fmla="*/ 7458075 w 8172450"/>
              <a:gd name="connsiteY26" fmla="*/ 1192966 h 1618571"/>
              <a:gd name="connsiteX27" fmla="*/ 7572375 w 8172450"/>
              <a:gd name="connsiteY27" fmla="*/ 1192966 h 1618571"/>
              <a:gd name="connsiteX28" fmla="*/ 7639050 w 8172450"/>
              <a:gd name="connsiteY28" fmla="*/ 1107241 h 1618571"/>
              <a:gd name="connsiteX29" fmla="*/ 7762875 w 8172450"/>
              <a:gd name="connsiteY29" fmla="*/ 1173916 h 1618571"/>
              <a:gd name="connsiteX30" fmla="*/ 7839075 w 8172450"/>
              <a:gd name="connsiteY30" fmla="*/ 1250116 h 1618571"/>
              <a:gd name="connsiteX31" fmla="*/ 7934325 w 8172450"/>
              <a:gd name="connsiteY31" fmla="*/ 1278691 h 1618571"/>
              <a:gd name="connsiteX32" fmla="*/ 8010525 w 8172450"/>
              <a:gd name="connsiteY32" fmla="*/ 1421566 h 1618571"/>
              <a:gd name="connsiteX33" fmla="*/ 8086725 w 8172450"/>
              <a:gd name="connsiteY33" fmla="*/ 1383466 h 1618571"/>
              <a:gd name="connsiteX34" fmla="*/ 8172450 w 8172450"/>
              <a:gd name="connsiteY34" fmla="*/ 1383466 h 1618571"/>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6715125 w 8172450"/>
              <a:gd name="connsiteY15" fmla="*/ 1618416 h 1619081"/>
              <a:gd name="connsiteX16" fmla="*/ 6924675 w 8172450"/>
              <a:gd name="connsiteY16" fmla="*/ 1335841 h 1619081"/>
              <a:gd name="connsiteX17" fmla="*/ 7019925 w 8172450"/>
              <a:gd name="connsiteY17" fmla="*/ 1154866 h 1619081"/>
              <a:gd name="connsiteX18" fmla="*/ 7077075 w 8172450"/>
              <a:gd name="connsiteY18" fmla="*/ 430966 h 1619081"/>
              <a:gd name="connsiteX19" fmla="*/ 7115175 w 8172450"/>
              <a:gd name="connsiteY19" fmla="*/ 173791 h 1619081"/>
              <a:gd name="connsiteX20" fmla="*/ 7191375 w 8172450"/>
              <a:gd name="connsiteY20" fmla="*/ 2341 h 1619081"/>
              <a:gd name="connsiteX21" fmla="*/ 7219950 w 8172450"/>
              <a:gd name="connsiteY21" fmla="*/ 297616 h 1619081"/>
              <a:gd name="connsiteX22" fmla="*/ 7267575 w 8172450"/>
              <a:gd name="connsiteY22" fmla="*/ 611941 h 1619081"/>
              <a:gd name="connsiteX23" fmla="*/ 7277100 w 8172450"/>
              <a:gd name="connsiteY23" fmla="*/ 869116 h 1619081"/>
              <a:gd name="connsiteX24" fmla="*/ 7362825 w 8172450"/>
              <a:gd name="connsiteY24" fmla="*/ 1040566 h 1619081"/>
              <a:gd name="connsiteX25" fmla="*/ 7458075 w 8172450"/>
              <a:gd name="connsiteY25" fmla="*/ 1192966 h 1619081"/>
              <a:gd name="connsiteX26" fmla="*/ 7572375 w 8172450"/>
              <a:gd name="connsiteY26" fmla="*/ 1192966 h 1619081"/>
              <a:gd name="connsiteX27" fmla="*/ 7639050 w 8172450"/>
              <a:gd name="connsiteY27" fmla="*/ 1107241 h 1619081"/>
              <a:gd name="connsiteX28" fmla="*/ 7762875 w 8172450"/>
              <a:gd name="connsiteY28" fmla="*/ 1173916 h 1619081"/>
              <a:gd name="connsiteX29" fmla="*/ 7839075 w 8172450"/>
              <a:gd name="connsiteY29" fmla="*/ 1250116 h 1619081"/>
              <a:gd name="connsiteX30" fmla="*/ 7934325 w 8172450"/>
              <a:gd name="connsiteY30" fmla="*/ 1278691 h 1619081"/>
              <a:gd name="connsiteX31" fmla="*/ 8010525 w 8172450"/>
              <a:gd name="connsiteY31" fmla="*/ 1421566 h 1619081"/>
              <a:gd name="connsiteX32" fmla="*/ 8086725 w 8172450"/>
              <a:gd name="connsiteY32" fmla="*/ 1383466 h 1619081"/>
              <a:gd name="connsiteX33" fmla="*/ 8172450 w 8172450"/>
              <a:gd name="connsiteY33" fmla="*/ 1383466 h 1619081"/>
              <a:gd name="connsiteX0" fmla="*/ 0 w 8172450"/>
              <a:gd name="connsiteY0" fmla="*/ 1383466 h 1619228"/>
              <a:gd name="connsiteX1" fmla="*/ 114300 w 8172450"/>
              <a:gd name="connsiteY1" fmla="*/ 1402516 h 1619228"/>
              <a:gd name="connsiteX2" fmla="*/ 266700 w 8172450"/>
              <a:gd name="connsiteY2" fmla="*/ 1440616 h 1619228"/>
              <a:gd name="connsiteX3" fmla="*/ 438150 w 8172450"/>
              <a:gd name="connsiteY3" fmla="*/ 1440616 h 1619228"/>
              <a:gd name="connsiteX4" fmla="*/ 552450 w 8172450"/>
              <a:gd name="connsiteY4" fmla="*/ 1402516 h 1619228"/>
              <a:gd name="connsiteX5" fmla="*/ 628650 w 8172450"/>
              <a:gd name="connsiteY5" fmla="*/ 1392991 h 1619228"/>
              <a:gd name="connsiteX6" fmla="*/ 704850 w 8172450"/>
              <a:gd name="connsiteY6" fmla="*/ 1402516 h 1619228"/>
              <a:gd name="connsiteX7" fmla="*/ 800100 w 8172450"/>
              <a:gd name="connsiteY7" fmla="*/ 1183441 h 1619228"/>
              <a:gd name="connsiteX8" fmla="*/ 914400 w 8172450"/>
              <a:gd name="connsiteY8" fmla="*/ 1231066 h 1619228"/>
              <a:gd name="connsiteX9" fmla="*/ 1057275 w 8172450"/>
              <a:gd name="connsiteY9" fmla="*/ 1259641 h 1619228"/>
              <a:gd name="connsiteX10" fmla="*/ 1171575 w 8172450"/>
              <a:gd name="connsiteY10" fmla="*/ 1345366 h 1619228"/>
              <a:gd name="connsiteX11" fmla="*/ 1343025 w 8172450"/>
              <a:gd name="connsiteY11" fmla="*/ 1354891 h 1619228"/>
              <a:gd name="connsiteX12" fmla="*/ 1428750 w 8172450"/>
              <a:gd name="connsiteY12" fmla="*/ 1202491 h 1619228"/>
              <a:gd name="connsiteX13" fmla="*/ 1533525 w 8172450"/>
              <a:gd name="connsiteY13" fmla="*/ 1240591 h 1619228"/>
              <a:gd name="connsiteX14" fmla="*/ 6715125 w 8172450"/>
              <a:gd name="connsiteY14" fmla="*/ 1618416 h 1619228"/>
              <a:gd name="connsiteX15" fmla="*/ 6924675 w 8172450"/>
              <a:gd name="connsiteY15" fmla="*/ 1335841 h 1619228"/>
              <a:gd name="connsiteX16" fmla="*/ 7019925 w 8172450"/>
              <a:gd name="connsiteY16" fmla="*/ 1154866 h 1619228"/>
              <a:gd name="connsiteX17" fmla="*/ 7077075 w 8172450"/>
              <a:gd name="connsiteY17" fmla="*/ 430966 h 1619228"/>
              <a:gd name="connsiteX18" fmla="*/ 7115175 w 8172450"/>
              <a:gd name="connsiteY18" fmla="*/ 173791 h 1619228"/>
              <a:gd name="connsiteX19" fmla="*/ 7191375 w 8172450"/>
              <a:gd name="connsiteY19" fmla="*/ 2341 h 1619228"/>
              <a:gd name="connsiteX20" fmla="*/ 7219950 w 8172450"/>
              <a:gd name="connsiteY20" fmla="*/ 297616 h 1619228"/>
              <a:gd name="connsiteX21" fmla="*/ 7267575 w 8172450"/>
              <a:gd name="connsiteY21" fmla="*/ 611941 h 1619228"/>
              <a:gd name="connsiteX22" fmla="*/ 7277100 w 8172450"/>
              <a:gd name="connsiteY22" fmla="*/ 869116 h 1619228"/>
              <a:gd name="connsiteX23" fmla="*/ 7362825 w 8172450"/>
              <a:gd name="connsiteY23" fmla="*/ 1040566 h 1619228"/>
              <a:gd name="connsiteX24" fmla="*/ 7458075 w 8172450"/>
              <a:gd name="connsiteY24" fmla="*/ 1192966 h 1619228"/>
              <a:gd name="connsiteX25" fmla="*/ 7572375 w 8172450"/>
              <a:gd name="connsiteY25" fmla="*/ 1192966 h 1619228"/>
              <a:gd name="connsiteX26" fmla="*/ 7639050 w 8172450"/>
              <a:gd name="connsiteY26" fmla="*/ 1107241 h 1619228"/>
              <a:gd name="connsiteX27" fmla="*/ 7762875 w 8172450"/>
              <a:gd name="connsiteY27" fmla="*/ 1173916 h 1619228"/>
              <a:gd name="connsiteX28" fmla="*/ 7839075 w 8172450"/>
              <a:gd name="connsiteY28" fmla="*/ 1250116 h 1619228"/>
              <a:gd name="connsiteX29" fmla="*/ 7934325 w 8172450"/>
              <a:gd name="connsiteY29" fmla="*/ 1278691 h 1619228"/>
              <a:gd name="connsiteX30" fmla="*/ 8010525 w 8172450"/>
              <a:gd name="connsiteY30" fmla="*/ 1421566 h 1619228"/>
              <a:gd name="connsiteX31" fmla="*/ 8086725 w 8172450"/>
              <a:gd name="connsiteY31" fmla="*/ 1383466 h 1619228"/>
              <a:gd name="connsiteX32" fmla="*/ 8172450 w 8172450"/>
              <a:gd name="connsiteY32" fmla="*/ 1383466 h 1619228"/>
              <a:gd name="connsiteX0" fmla="*/ 0 w 8172450"/>
              <a:gd name="connsiteY0" fmla="*/ 1383466 h 1619936"/>
              <a:gd name="connsiteX1" fmla="*/ 114300 w 8172450"/>
              <a:gd name="connsiteY1" fmla="*/ 1402516 h 1619936"/>
              <a:gd name="connsiteX2" fmla="*/ 266700 w 8172450"/>
              <a:gd name="connsiteY2" fmla="*/ 1440616 h 1619936"/>
              <a:gd name="connsiteX3" fmla="*/ 438150 w 8172450"/>
              <a:gd name="connsiteY3" fmla="*/ 1440616 h 1619936"/>
              <a:gd name="connsiteX4" fmla="*/ 552450 w 8172450"/>
              <a:gd name="connsiteY4" fmla="*/ 1402516 h 1619936"/>
              <a:gd name="connsiteX5" fmla="*/ 628650 w 8172450"/>
              <a:gd name="connsiteY5" fmla="*/ 1392991 h 1619936"/>
              <a:gd name="connsiteX6" fmla="*/ 704850 w 8172450"/>
              <a:gd name="connsiteY6" fmla="*/ 1402516 h 1619936"/>
              <a:gd name="connsiteX7" fmla="*/ 800100 w 8172450"/>
              <a:gd name="connsiteY7" fmla="*/ 1183441 h 1619936"/>
              <a:gd name="connsiteX8" fmla="*/ 914400 w 8172450"/>
              <a:gd name="connsiteY8" fmla="*/ 1231066 h 1619936"/>
              <a:gd name="connsiteX9" fmla="*/ 1057275 w 8172450"/>
              <a:gd name="connsiteY9" fmla="*/ 1259641 h 1619936"/>
              <a:gd name="connsiteX10" fmla="*/ 1171575 w 8172450"/>
              <a:gd name="connsiteY10" fmla="*/ 1345366 h 1619936"/>
              <a:gd name="connsiteX11" fmla="*/ 1343025 w 8172450"/>
              <a:gd name="connsiteY11" fmla="*/ 1354891 h 1619936"/>
              <a:gd name="connsiteX12" fmla="*/ 1428750 w 8172450"/>
              <a:gd name="connsiteY12" fmla="*/ 1202491 h 1619936"/>
              <a:gd name="connsiteX13" fmla="*/ 6715125 w 8172450"/>
              <a:gd name="connsiteY13" fmla="*/ 1618416 h 1619936"/>
              <a:gd name="connsiteX14" fmla="*/ 6924675 w 8172450"/>
              <a:gd name="connsiteY14" fmla="*/ 1335841 h 1619936"/>
              <a:gd name="connsiteX15" fmla="*/ 7019925 w 8172450"/>
              <a:gd name="connsiteY15" fmla="*/ 1154866 h 1619936"/>
              <a:gd name="connsiteX16" fmla="*/ 7077075 w 8172450"/>
              <a:gd name="connsiteY16" fmla="*/ 430966 h 1619936"/>
              <a:gd name="connsiteX17" fmla="*/ 7115175 w 8172450"/>
              <a:gd name="connsiteY17" fmla="*/ 173791 h 1619936"/>
              <a:gd name="connsiteX18" fmla="*/ 7191375 w 8172450"/>
              <a:gd name="connsiteY18" fmla="*/ 2341 h 1619936"/>
              <a:gd name="connsiteX19" fmla="*/ 7219950 w 8172450"/>
              <a:gd name="connsiteY19" fmla="*/ 297616 h 1619936"/>
              <a:gd name="connsiteX20" fmla="*/ 7267575 w 8172450"/>
              <a:gd name="connsiteY20" fmla="*/ 611941 h 1619936"/>
              <a:gd name="connsiteX21" fmla="*/ 7277100 w 8172450"/>
              <a:gd name="connsiteY21" fmla="*/ 869116 h 1619936"/>
              <a:gd name="connsiteX22" fmla="*/ 7362825 w 8172450"/>
              <a:gd name="connsiteY22" fmla="*/ 1040566 h 1619936"/>
              <a:gd name="connsiteX23" fmla="*/ 7458075 w 8172450"/>
              <a:gd name="connsiteY23" fmla="*/ 1192966 h 1619936"/>
              <a:gd name="connsiteX24" fmla="*/ 7572375 w 8172450"/>
              <a:gd name="connsiteY24" fmla="*/ 1192966 h 1619936"/>
              <a:gd name="connsiteX25" fmla="*/ 7639050 w 8172450"/>
              <a:gd name="connsiteY25" fmla="*/ 1107241 h 1619936"/>
              <a:gd name="connsiteX26" fmla="*/ 7762875 w 8172450"/>
              <a:gd name="connsiteY26" fmla="*/ 1173916 h 1619936"/>
              <a:gd name="connsiteX27" fmla="*/ 7839075 w 8172450"/>
              <a:gd name="connsiteY27" fmla="*/ 1250116 h 1619936"/>
              <a:gd name="connsiteX28" fmla="*/ 7934325 w 8172450"/>
              <a:gd name="connsiteY28" fmla="*/ 1278691 h 1619936"/>
              <a:gd name="connsiteX29" fmla="*/ 8010525 w 8172450"/>
              <a:gd name="connsiteY29" fmla="*/ 1421566 h 1619936"/>
              <a:gd name="connsiteX30" fmla="*/ 8086725 w 8172450"/>
              <a:gd name="connsiteY30" fmla="*/ 1383466 h 1619936"/>
              <a:gd name="connsiteX31" fmla="*/ 8172450 w 8172450"/>
              <a:gd name="connsiteY31" fmla="*/ 1383466 h 1619936"/>
              <a:gd name="connsiteX0" fmla="*/ 0 w 8172450"/>
              <a:gd name="connsiteY0" fmla="*/ 1383466 h 1618449"/>
              <a:gd name="connsiteX1" fmla="*/ 114300 w 8172450"/>
              <a:gd name="connsiteY1" fmla="*/ 1402516 h 1618449"/>
              <a:gd name="connsiteX2" fmla="*/ 266700 w 8172450"/>
              <a:gd name="connsiteY2" fmla="*/ 1440616 h 1618449"/>
              <a:gd name="connsiteX3" fmla="*/ 438150 w 8172450"/>
              <a:gd name="connsiteY3" fmla="*/ 1440616 h 1618449"/>
              <a:gd name="connsiteX4" fmla="*/ 552450 w 8172450"/>
              <a:gd name="connsiteY4" fmla="*/ 1402516 h 1618449"/>
              <a:gd name="connsiteX5" fmla="*/ 628650 w 8172450"/>
              <a:gd name="connsiteY5" fmla="*/ 1392991 h 1618449"/>
              <a:gd name="connsiteX6" fmla="*/ 704850 w 8172450"/>
              <a:gd name="connsiteY6" fmla="*/ 1402516 h 1618449"/>
              <a:gd name="connsiteX7" fmla="*/ 800100 w 8172450"/>
              <a:gd name="connsiteY7" fmla="*/ 1183441 h 1618449"/>
              <a:gd name="connsiteX8" fmla="*/ 914400 w 8172450"/>
              <a:gd name="connsiteY8" fmla="*/ 1231066 h 1618449"/>
              <a:gd name="connsiteX9" fmla="*/ 1057275 w 8172450"/>
              <a:gd name="connsiteY9" fmla="*/ 1259641 h 1618449"/>
              <a:gd name="connsiteX10" fmla="*/ 1171575 w 8172450"/>
              <a:gd name="connsiteY10" fmla="*/ 1345366 h 1618449"/>
              <a:gd name="connsiteX11" fmla="*/ 1343025 w 8172450"/>
              <a:gd name="connsiteY11" fmla="*/ 1354891 h 1618449"/>
              <a:gd name="connsiteX12" fmla="*/ 6715125 w 8172450"/>
              <a:gd name="connsiteY12" fmla="*/ 1618416 h 1618449"/>
              <a:gd name="connsiteX13" fmla="*/ 6924675 w 8172450"/>
              <a:gd name="connsiteY13" fmla="*/ 1335841 h 1618449"/>
              <a:gd name="connsiteX14" fmla="*/ 7019925 w 8172450"/>
              <a:gd name="connsiteY14" fmla="*/ 1154866 h 1618449"/>
              <a:gd name="connsiteX15" fmla="*/ 7077075 w 8172450"/>
              <a:gd name="connsiteY15" fmla="*/ 430966 h 1618449"/>
              <a:gd name="connsiteX16" fmla="*/ 7115175 w 8172450"/>
              <a:gd name="connsiteY16" fmla="*/ 173791 h 1618449"/>
              <a:gd name="connsiteX17" fmla="*/ 7191375 w 8172450"/>
              <a:gd name="connsiteY17" fmla="*/ 2341 h 1618449"/>
              <a:gd name="connsiteX18" fmla="*/ 7219950 w 8172450"/>
              <a:gd name="connsiteY18" fmla="*/ 297616 h 1618449"/>
              <a:gd name="connsiteX19" fmla="*/ 7267575 w 8172450"/>
              <a:gd name="connsiteY19" fmla="*/ 611941 h 1618449"/>
              <a:gd name="connsiteX20" fmla="*/ 7277100 w 8172450"/>
              <a:gd name="connsiteY20" fmla="*/ 869116 h 1618449"/>
              <a:gd name="connsiteX21" fmla="*/ 7362825 w 8172450"/>
              <a:gd name="connsiteY21" fmla="*/ 1040566 h 1618449"/>
              <a:gd name="connsiteX22" fmla="*/ 7458075 w 8172450"/>
              <a:gd name="connsiteY22" fmla="*/ 1192966 h 1618449"/>
              <a:gd name="connsiteX23" fmla="*/ 7572375 w 8172450"/>
              <a:gd name="connsiteY23" fmla="*/ 1192966 h 1618449"/>
              <a:gd name="connsiteX24" fmla="*/ 7639050 w 8172450"/>
              <a:gd name="connsiteY24" fmla="*/ 1107241 h 1618449"/>
              <a:gd name="connsiteX25" fmla="*/ 7762875 w 8172450"/>
              <a:gd name="connsiteY25" fmla="*/ 1173916 h 1618449"/>
              <a:gd name="connsiteX26" fmla="*/ 7839075 w 8172450"/>
              <a:gd name="connsiteY26" fmla="*/ 1250116 h 1618449"/>
              <a:gd name="connsiteX27" fmla="*/ 7934325 w 8172450"/>
              <a:gd name="connsiteY27" fmla="*/ 1278691 h 1618449"/>
              <a:gd name="connsiteX28" fmla="*/ 8010525 w 8172450"/>
              <a:gd name="connsiteY28" fmla="*/ 1421566 h 1618449"/>
              <a:gd name="connsiteX29" fmla="*/ 8086725 w 8172450"/>
              <a:gd name="connsiteY29" fmla="*/ 1383466 h 1618449"/>
              <a:gd name="connsiteX30" fmla="*/ 8172450 w 8172450"/>
              <a:gd name="connsiteY30" fmla="*/ 1383466 h 1618449"/>
              <a:gd name="connsiteX0" fmla="*/ 0 w 8172450"/>
              <a:gd name="connsiteY0" fmla="*/ 1383466 h 1618424"/>
              <a:gd name="connsiteX1" fmla="*/ 114300 w 8172450"/>
              <a:gd name="connsiteY1" fmla="*/ 1402516 h 1618424"/>
              <a:gd name="connsiteX2" fmla="*/ 266700 w 8172450"/>
              <a:gd name="connsiteY2" fmla="*/ 1440616 h 1618424"/>
              <a:gd name="connsiteX3" fmla="*/ 438150 w 8172450"/>
              <a:gd name="connsiteY3" fmla="*/ 1440616 h 1618424"/>
              <a:gd name="connsiteX4" fmla="*/ 552450 w 8172450"/>
              <a:gd name="connsiteY4" fmla="*/ 1402516 h 1618424"/>
              <a:gd name="connsiteX5" fmla="*/ 628650 w 8172450"/>
              <a:gd name="connsiteY5" fmla="*/ 1392991 h 1618424"/>
              <a:gd name="connsiteX6" fmla="*/ 704850 w 8172450"/>
              <a:gd name="connsiteY6" fmla="*/ 1402516 h 1618424"/>
              <a:gd name="connsiteX7" fmla="*/ 800100 w 8172450"/>
              <a:gd name="connsiteY7" fmla="*/ 1183441 h 1618424"/>
              <a:gd name="connsiteX8" fmla="*/ 914400 w 8172450"/>
              <a:gd name="connsiteY8" fmla="*/ 1231066 h 1618424"/>
              <a:gd name="connsiteX9" fmla="*/ 1057275 w 8172450"/>
              <a:gd name="connsiteY9" fmla="*/ 1259641 h 1618424"/>
              <a:gd name="connsiteX10" fmla="*/ 1171575 w 8172450"/>
              <a:gd name="connsiteY10" fmla="*/ 1345366 h 1618424"/>
              <a:gd name="connsiteX11" fmla="*/ 6715125 w 8172450"/>
              <a:gd name="connsiteY11" fmla="*/ 1618416 h 1618424"/>
              <a:gd name="connsiteX12" fmla="*/ 6924675 w 8172450"/>
              <a:gd name="connsiteY12" fmla="*/ 1335841 h 1618424"/>
              <a:gd name="connsiteX13" fmla="*/ 7019925 w 8172450"/>
              <a:gd name="connsiteY13" fmla="*/ 1154866 h 1618424"/>
              <a:gd name="connsiteX14" fmla="*/ 7077075 w 8172450"/>
              <a:gd name="connsiteY14" fmla="*/ 430966 h 1618424"/>
              <a:gd name="connsiteX15" fmla="*/ 7115175 w 8172450"/>
              <a:gd name="connsiteY15" fmla="*/ 173791 h 1618424"/>
              <a:gd name="connsiteX16" fmla="*/ 7191375 w 8172450"/>
              <a:gd name="connsiteY16" fmla="*/ 2341 h 1618424"/>
              <a:gd name="connsiteX17" fmla="*/ 7219950 w 8172450"/>
              <a:gd name="connsiteY17" fmla="*/ 297616 h 1618424"/>
              <a:gd name="connsiteX18" fmla="*/ 7267575 w 8172450"/>
              <a:gd name="connsiteY18" fmla="*/ 611941 h 1618424"/>
              <a:gd name="connsiteX19" fmla="*/ 7277100 w 8172450"/>
              <a:gd name="connsiteY19" fmla="*/ 869116 h 1618424"/>
              <a:gd name="connsiteX20" fmla="*/ 7362825 w 8172450"/>
              <a:gd name="connsiteY20" fmla="*/ 1040566 h 1618424"/>
              <a:gd name="connsiteX21" fmla="*/ 7458075 w 8172450"/>
              <a:gd name="connsiteY21" fmla="*/ 1192966 h 1618424"/>
              <a:gd name="connsiteX22" fmla="*/ 7572375 w 8172450"/>
              <a:gd name="connsiteY22" fmla="*/ 1192966 h 1618424"/>
              <a:gd name="connsiteX23" fmla="*/ 7639050 w 8172450"/>
              <a:gd name="connsiteY23" fmla="*/ 1107241 h 1618424"/>
              <a:gd name="connsiteX24" fmla="*/ 7762875 w 8172450"/>
              <a:gd name="connsiteY24" fmla="*/ 1173916 h 1618424"/>
              <a:gd name="connsiteX25" fmla="*/ 7839075 w 8172450"/>
              <a:gd name="connsiteY25" fmla="*/ 1250116 h 1618424"/>
              <a:gd name="connsiteX26" fmla="*/ 7934325 w 8172450"/>
              <a:gd name="connsiteY26" fmla="*/ 1278691 h 1618424"/>
              <a:gd name="connsiteX27" fmla="*/ 8010525 w 8172450"/>
              <a:gd name="connsiteY27" fmla="*/ 1421566 h 1618424"/>
              <a:gd name="connsiteX28" fmla="*/ 8086725 w 8172450"/>
              <a:gd name="connsiteY28" fmla="*/ 1383466 h 1618424"/>
              <a:gd name="connsiteX29" fmla="*/ 8172450 w 8172450"/>
              <a:gd name="connsiteY29" fmla="*/ 1383466 h 1618424"/>
              <a:gd name="connsiteX0" fmla="*/ 0 w 8172450"/>
              <a:gd name="connsiteY0" fmla="*/ 1383466 h 1618948"/>
              <a:gd name="connsiteX1" fmla="*/ 114300 w 8172450"/>
              <a:gd name="connsiteY1" fmla="*/ 1402516 h 1618948"/>
              <a:gd name="connsiteX2" fmla="*/ 266700 w 8172450"/>
              <a:gd name="connsiteY2" fmla="*/ 1440616 h 1618948"/>
              <a:gd name="connsiteX3" fmla="*/ 438150 w 8172450"/>
              <a:gd name="connsiteY3" fmla="*/ 1440616 h 1618948"/>
              <a:gd name="connsiteX4" fmla="*/ 552450 w 8172450"/>
              <a:gd name="connsiteY4" fmla="*/ 1402516 h 1618948"/>
              <a:gd name="connsiteX5" fmla="*/ 628650 w 8172450"/>
              <a:gd name="connsiteY5" fmla="*/ 1392991 h 1618948"/>
              <a:gd name="connsiteX6" fmla="*/ 704850 w 8172450"/>
              <a:gd name="connsiteY6" fmla="*/ 1402516 h 1618948"/>
              <a:gd name="connsiteX7" fmla="*/ 800100 w 8172450"/>
              <a:gd name="connsiteY7" fmla="*/ 1183441 h 1618948"/>
              <a:gd name="connsiteX8" fmla="*/ 914400 w 8172450"/>
              <a:gd name="connsiteY8" fmla="*/ 1231066 h 1618948"/>
              <a:gd name="connsiteX9" fmla="*/ 1057275 w 8172450"/>
              <a:gd name="connsiteY9" fmla="*/ 1259641 h 1618948"/>
              <a:gd name="connsiteX10" fmla="*/ 6715125 w 8172450"/>
              <a:gd name="connsiteY10" fmla="*/ 1618416 h 1618948"/>
              <a:gd name="connsiteX11" fmla="*/ 6924675 w 8172450"/>
              <a:gd name="connsiteY11" fmla="*/ 1335841 h 1618948"/>
              <a:gd name="connsiteX12" fmla="*/ 7019925 w 8172450"/>
              <a:gd name="connsiteY12" fmla="*/ 1154866 h 1618948"/>
              <a:gd name="connsiteX13" fmla="*/ 7077075 w 8172450"/>
              <a:gd name="connsiteY13" fmla="*/ 430966 h 1618948"/>
              <a:gd name="connsiteX14" fmla="*/ 7115175 w 8172450"/>
              <a:gd name="connsiteY14" fmla="*/ 173791 h 1618948"/>
              <a:gd name="connsiteX15" fmla="*/ 7191375 w 8172450"/>
              <a:gd name="connsiteY15" fmla="*/ 2341 h 1618948"/>
              <a:gd name="connsiteX16" fmla="*/ 7219950 w 8172450"/>
              <a:gd name="connsiteY16" fmla="*/ 297616 h 1618948"/>
              <a:gd name="connsiteX17" fmla="*/ 7267575 w 8172450"/>
              <a:gd name="connsiteY17" fmla="*/ 611941 h 1618948"/>
              <a:gd name="connsiteX18" fmla="*/ 7277100 w 8172450"/>
              <a:gd name="connsiteY18" fmla="*/ 869116 h 1618948"/>
              <a:gd name="connsiteX19" fmla="*/ 7362825 w 8172450"/>
              <a:gd name="connsiteY19" fmla="*/ 1040566 h 1618948"/>
              <a:gd name="connsiteX20" fmla="*/ 7458075 w 8172450"/>
              <a:gd name="connsiteY20" fmla="*/ 1192966 h 1618948"/>
              <a:gd name="connsiteX21" fmla="*/ 7572375 w 8172450"/>
              <a:gd name="connsiteY21" fmla="*/ 1192966 h 1618948"/>
              <a:gd name="connsiteX22" fmla="*/ 7639050 w 8172450"/>
              <a:gd name="connsiteY22" fmla="*/ 1107241 h 1618948"/>
              <a:gd name="connsiteX23" fmla="*/ 7762875 w 8172450"/>
              <a:gd name="connsiteY23" fmla="*/ 1173916 h 1618948"/>
              <a:gd name="connsiteX24" fmla="*/ 7839075 w 8172450"/>
              <a:gd name="connsiteY24" fmla="*/ 1250116 h 1618948"/>
              <a:gd name="connsiteX25" fmla="*/ 7934325 w 8172450"/>
              <a:gd name="connsiteY25" fmla="*/ 1278691 h 1618948"/>
              <a:gd name="connsiteX26" fmla="*/ 8010525 w 8172450"/>
              <a:gd name="connsiteY26" fmla="*/ 1421566 h 1618948"/>
              <a:gd name="connsiteX27" fmla="*/ 8086725 w 8172450"/>
              <a:gd name="connsiteY27" fmla="*/ 1383466 h 1618948"/>
              <a:gd name="connsiteX28" fmla="*/ 8172450 w 8172450"/>
              <a:gd name="connsiteY28" fmla="*/ 1383466 h 1618948"/>
              <a:gd name="connsiteX0" fmla="*/ 0 w 8172450"/>
              <a:gd name="connsiteY0" fmla="*/ 1383466 h 1619387"/>
              <a:gd name="connsiteX1" fmla="*/ 114300 w 8172450"/>
              <a:gd name="connsiteY1" fmla="*/ 1402516 h 1619387"/>
              <a:gd name="connsiteX2" fmla="*/ 266700 w 8172450"/>
              <a:gd name="connsiteY2" fmla="*/ 1440616 h 1619387"/>
              <a:gd name="connsiteX3" fmla="*/ 438150 w 8172450"/>
              <a:gd name="connsiteY3" fmla="*/ 1440616 h 1619387"/>
              <a:gd name="connsiteX4" fmla="*/ 552450 w 8172450"/>
              <a:gd name="connsiteY4" fmla="*/ 1402516 h 1619387"/>
              <a:gd name="connsiteX5" fmla="*/ 628650 w 8172450"/>
              <a:gd name="connsiteY5" fmla="*/ 1392991 h 1619387"/>
              <a:gd name="connsiteX6" fmla="*/ 704850 w 8172450"/>
              <a:gd name="connsiteY6" fmla="*/ 1402516 h 1619387"/>
              <a:gd name="connsiteX7" fmla="*/ 800100 w 8172450"/>
              <a:gd name="connsiteY7" fmla="*/ 1183441 h 1619387"/>
              <a:gd name="connsiteX8" fmla="*/ 914400 w 8172450"/>
              <a:gd name="connsiteY8" fmla="*/ 1231066 h 1619387"/>
              <a:gd name="connsiteX9" fmla="*/ 6715125 w 8172450"/>
              <a:gd name="connsiteY9" fmla="*/ 1618416 h 1619387"/>
              <a:gd name="connsiteX10" fmla="*/ 6924675 w 8172450"/>
              <a:gd name="connsiteY10" fmla="*/ 1335841 h 1619387"/>
              <a:gd name="connsiteX11" fmla="*/ 7019925 w 8172450"/>
              <a:gd name="connsiteY11" fmla="*/ 1154866 h 1619387"/>
              <a:gd name="connsiteX12" fmla="*/ 7077075 w 8172450"/>
              <a:gd name="connsiteY12" fmla="*/ 430966 h 1619387"/>
              <a:gd name="connsiteX13" fmla="*/ 7115175 w 8172450"/>
              <a:gd name="connsiteY13" fmla="*/ 173791 h 1619387"/>
              <a:gd name="connsiteX14" fmla="*/ 7191375 w 8172450"/>
              <a:gd name="connsiteY14" fmla="*/ 2341 h 1619387"/>
              <a:gd name="connsiteX15" fmla="*/ 7219950 w 8172450"/>
              <a:gd name="connsiteY15" fmla="*/ 297616 h 1619387"/>
              <a:gd name="connsiteX16" fmla="*/ 7267575 w 8172450"/>
              <a:gd name="connsiteY16" fmla="*/ 611941 h 1619387"/>
              <a:gd name="connsiteX17" fmla="*/ 7277100 w 8172450"/>
              <a:gd name="connsiteY17" fmla="*/ 869116 h 1619387"/>
              <a:gd name="connsiteX18" fmla="*/ 7362825 w 8172450"/>
              <a:gd name="connsiteY18" fmla="*/ 1040566 h 1619387"/>
              <a:gd name="connsiteX19" fmla="*/ 7458075 w 8172450"/>
              <a:gd name="connsiteY19" fmla="*/ 1192966 h 1619387"/>
              <a:gd name="connsiteX20" fmla="*/ 7572375 w 8172450"/>
              <a:gd name="connsiteY20" fmla="*/ 1192966 h 1619387"/>
              <a:gd name="connsiteX21" fmla="*/ 7639050 w 8172450"/>
              <a:gd name="connsiteY21" fmla="*/ 1107241 h 1619387"/>
              <a:gd name="connsiteX22" fmla="*/ 7762875 w 8172450"/>
              <a:gd name="connsiteY22" fmla="*/ 1173916 h 1619387"/>
              <a:gd name="connsiteX23" fmla="*/ 7839075 w 8172450"/>
              <a:gd name="connsiteY23" fmla="*/ 1250116 h 1619387"/>
              <a:gd name="connsiteX24" fmla="*/ 7934325 w 8172450"/>
              <a:gd name="connsiteY24" fmla="*/ 1278691 h 1619387"/>
              <a:gd name="connsiteX25" fmla="*/ 8010525 w 8172450"/>
              <a:gd name="connsiteY25" fmla="*/ 1421566 h 1619387"/>
              <a:gd name="connsiteX26" fmla="*/ 8086725 w 8172450"/>
              <a:gd name="connsiteY26" fmla="*/ 1383466 h 1619387"/>
              <a:gd name="connsiteX27" fmla="*/ 8172450 w 8172450"/>
              <a:gd name="connsiteY27" fmla="*/ 1383466 h 1619387"/>
              <a:gd name="connsiteX0" fmla="*/ 0 w 8172450"/>
              <a:gd name="connsiteY0" fmla="*/ 1383466 h 1620358"/>
              <a:gd name="connsiteX1" fmla="*/ 114300 w 8172450"/>
              <a:gd name="connsiteY1" fmla="*/ 1402516 h 1620358"/>
              <a:gd name="connsiteX2" fmla="*/ 266700 w 8172450"/>
              <a:gd name="connsiteY2" fmla="*/ 1440616 h 1620358"/>
              <a:gd name="connsiteX3" fmla="*/ 438150 w 8172450"/>
              <a:gd name="connsiteY3" fmla="*/ 1440616 h 1620358"/>
              <a:gd name="connsiteX4" fmla="*/ 552450 w 8172450"/>
              <a:gd name="connsiteY4" fmla="*/ 1402516 h 1620358"/>
              <a:gd name="connsiteX5" fmla="*/ 628650 w 8172450"/>
              <a:gd name="connsiteY5" fmla="*/ 1392991 h 1620358"/>
              <a:gd name="connsiteX6" fmla="*/ 704850 w 8172450"/>
              <a:gd name="connsiteY6" fmla="*/ 1402516 h 1620358"/>
              <a:gd name="connsiteX7" fmla="*/ 800100 w 8172450"/>
              <a:gd name="connsiteY7" fmla="*/ 1183441 h 1620358"/>
              <a:gd name="connsiteX8" fmla="*/ 6715125 w 8172450"/>
              <a:gd name="connsiteY8" fmla="*/ 1618416 h 1620358"/>
              <a:gd name="connsiteX9" fmla="*/ 6924675 w 8172450"/>
              <a:gd name="connsiteY9" fmla="*/ 1335841 h 1620358"/>
              <a:gd name="connsiteX10" fmla="*/ 7019925 w 8172450"/>
              <a:gd name="connsiteY10" fmla="*/ 1154866 h 1620358"/>
              <a:gd name="connsiteX11" fmla="*/ 7077075 w 8172450"/>
              <a:gd name="connsiteY11" fmla="*/ 430966 h 1620358"/>
              <a:gd name="connsiteX12" fmla="*/ 7115175 w 8172450"/>
              <a:gd name="connsiteY12" fmla="*/ 173791 h 1620358"/>
              <a:gd name="connsiteX13" fmla="*/ 7191375 w 8172450"/>
              <a:gd name="connsiteY13" fmla="*/ 2341 h 1620358"/>
              <a:gd name="connsiteX14" fmla="*/ 7219950 w 8172450"/>
              <a:gd name="connsiteY14" fmla="*/ 297616 h 1620358"/>
              <a:gd name="connsiteX15" fmla="*/ 7267575 w 8172450"/>
              <a:gd name="connsiteY15" fmla="*/ 611941 h 1620358"/>
              <a:gd name="connsiteX16" fmla="*/ 7277100 w 8172450"/>
              <a:gd name="connsiteY16" fmla="*/ 869116 h 1620358"/>
              <a:gd name="connsiteX17" fmla="*/ 7362825 w 8172450"/>
              <a:gd name="connsiteY17" fmla="*/ 1040566 h 1620358"/>
              <a:gd name="connsiteX18" fmla="*/ 7458075 w 8172450"/>
              <a:gd name="connsiteY18" fmla="*/ 1192966 h 1620358"/>
              <a:gd name="connsiteX19" fmla="*/ 7572375 w 8172450"/>
              <a:gd name="connsiteY19" fmla="*/ 1192966 h 1620358"/>
              <a:gd name="connsiteX20" fmla="*/ 7639050 w 8172450"/>
              <a:gd name="connsiteY20" fmla="*/ 1107241 h 1620358"/>
              <a:gd name="connsiteX21" fmla="*/ 7762875 w 8172450"/>
              <a:gd name="connsiteY21" fmla="*/ 1173916 h 1620358"/>
              <a:gd name="connsiteX22" fmla="*/ 7839075 w 8172450"/>
              <a:gd name="connsiteY22" fmla="*/ 1250116 h 1620358"/>
              <a:gd name="connsiteX23" fmla="*/ 7934325 w 8172450"/>
              <a:gd name="connsiteY23" fmla="*/ 1278691 h 1620358"/>
              <a:gd name="connsiteX24" fmla="*/ 8010525 w 8172450"/>
              <a:gd name="connsiteY24" fmla="*/ 1421566 h 1620358"/>
              <a:gd name="connsiteX25" fmla="*/ 8086725 w 8172450"/>
              <a:gd name="connsiteY25" fmla="*/ 1383466 h 1620358"/>
              <a:gd name="connsiteX26" fmla="*/ 8172450 w 8172450"/>
              <a:gd name="connsiteY26" fmla="*/ 1383466 h 1620358"/>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28650 w 8172450"/>
              <a:gd name="connsiteY5" fmla="*/ 1392991 h 1618416"/>
              <a:gd name="connsiteX6" fmla="*/ 704850 w 8172450"/>
              <a:gd name="connsiteY6" fmla="*/ 1402516 h 1618416"/>
              <a:gd name="connsiteX7" fmla="*/ 6715125 w 8172450"/>
              <a:gd name="connsiteY7" fmla="*/ 1618416 h 1618416"/>
              <a:gd name="connsiteX8" fmla="*/ 6924675 w 8172450"/>
              <a:gd name="connsiteY8" fmla="*/ 1335841 h 1618416"/>
              <a:gd name="connsiteX9" fmla="*/ 7019925 w 8172450"/>
              <a:gd name="connsiteY9" fmla="*/ 1154866 h 1618416"/>
              <a:gd name="connsiteX10" fmla="*/ 7077075 w 8172450"/>
              <a:gd name="connsiteY10" fmla="*/ 430966 h 1618416"/>
              <a:gd name="connsiteX11" fmla="*/ 7115175 w 8172450"/>
              <a:gd name="connsiteY11" fmla="*/ 173791 h 1618416"/>
              <a:gd name="connsiteX12" fmla="*/ 7191375 w 8172450"/>
              <a:gd name="connsiteY12" fmla="*/ 2341 h 1618416"/>
              <a:gd name="connsiteX13" fmla="*/ 7219950 w 8172450"/>
              <a:gd name="connsiteY13" fmla="*/ 297616 h 1618416"/>
              <a:gd name="connsiteX14" fmla="*/ 7267575 w 8172450"/>
              <a:gd name="connsiteY14" fmla="*/ 611941 h 1618416"/>
              <a:gd name="connsiteX15" fmla="*/ 7277100 w 8172450"/>
              <a:gd name="connsiteY15" fmla="*/ 869116 h 1618416"/>
              <a:gd name="connsiteX16" fmla="*/ 7362825 w 8172450"/>
              <a:gd name="connsiteY16" fmla="*/ 1040566 h 1618416"/>
              <a:gd name="connsiteX17" fmla="*/ 7458075 w 8172450"/>
              <a:gd name="connsiteY17" fmla="*/ 1192966 h 1618416"/>
              <a:gd name="connsiteX18" fmla="*/ 7572375 w 8172450"/>
              <a:gd name="connsiteY18" fmla="*/ 1192966 h 1618416"/>
              <a:gd name="connsiteX19" fmla="*/ 7639050 w 8172450"/>
              <a:gd name="connsiteY19" fmla="*/ 1107241 h 1618416"/>
              <a:gd name="connsiteX20" fmla="*/ 7762875 w 8172450"/>
              <a:gd name="connsiteY20" fmla="*/ 1173916 h 1618416"/>
              <a:gd name="connsiteX21" fmla="*/ 7839075 w 8172450"/>
              <a:gd name="connsiteY21" fmla="*/ 1250116 h 1618416"/>
              <a:gd name="connsiteX22" fmla="*/ 7934325 w 8172450"/>
              <a:gd name="connsiteY22" fmla="*/ 1278691 h 1618416"/>
              <a:gd name="connsiteX23" fmla="*/ 8010525 w 8172450"/>
              <a:gd name="connsiteY23" fmla="*/ 1421566 h 1618416"/>
              <a:gd name="connsiteX24" fmla="*/ 8086725 w 8172450"/>
              <a:gd name="connsiteY24" fmla="*/ 1383466 h 1618416"/>
              <a:gd name="connsiteX25" fmla="*/ 8172450 w 8172450"/>
              <a:gd name="connsiteY25" fmla="*/ 1383466 h 1618416"/>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28650 w 8172450"/>
              <a:gd name="connsiteY5" fmla="*/ 1392991 h 1618416"/>
              <a:gd name="connsiteX6" fmla="*/ 6715125 w 8172450"/>
              <a:gd name="connsiteY6" fmla="*/ 1618416 h 1618416"/>
              <a:gd name="connsiteX7" fmla="*/ 6924675 w 8172450"/>
              <a:gd name="connsiteY7" fmla="*/ 1335841 h 1618416"/>
              <a:gd name="connsiteX8" fmla="*/ 7019925 w 8172450"/>
              <a:gd name="connsiteY8" fmla="*/ 1154866 h 1618416"/>
              <a:gd name="connsiteX9" fmla="*/ 7077075 w 8172450"/>
              <a:gd name="connsiteY9" fmla="*/ 430966 h 1618416"/>
              <a:gd name="connsiteX10" fmla="*/ 7115175 w 8172450"/>
              <a:gd name="connsiteY10" fmla="*/ 173791 h 1618416"/>
              <a:gd name="connsiteX11" fmla="*/ 7191375 w 8172450"/>
              <a:gd name="connsiteY11" fmla="*/ 2341 h 1618416"/>
              <a:gd name="connsiteX12" fmla="*/ 7219950 w 8172450"/>
              <a:gd name="connsiteY12" fmla="*/ 297616 h 1618416"/>
              <a:gd name="connsiteX13" fmla="*/ 7267575 w 8172450"/>
              <a:gd name="connsiteY13" fmla="*/ 611941 h 1618416"/>
              <a:gd name="connsiteX14" fmla="*/ 7277100 w 8172450"/>
              <a:gd name="connsiteY14" fmla="*/ 869116 h 1618416"/>
              <a:gd name="connsiteX15" fmla="*/ 7362825 w 8172450"/>
              <a:gd name="connsiteY15" fmla="*/ 1040566 h 1618416"/>
              <a:gd name="connsiteX16" fmla="*/ 7458075 w 8172450"/>
              <a:gd name="connsiteY16" fmla="*/ 1192966 h 1618416"/>
              <a:gd name="connsiteX17" fmla="*/ 7572375 w 8172450"/>
              <a:gd name="connsiteY17" fmla="*/ 1192966 h 1618416"/>
              <a:gd name="connsiteX18" fmla="*/ 7639050 w 8172450"/>
              <a:gd name="connsiteY18" fmla="*/ 1107241 h 1618416"/>
              <a:gd name="connsiteX19" fmla="*/ 7762875 w 8172450"/>
              <a:gd name="connsiteY19" fmla="*/ 1173916 h 1618416"/>
              <a:gd name="connsiteX20" fmla="*/ 7839075 w 8172450"/>
              <a:gd name="connsiteY20" fmla="*/ 1250116 h 1618416"/>
              <a:gd name="connsiteX21" fmla="*/ 7934325 w 8172450"/>
              <a:gd name="connsiteY21" fmla="*/ 1278691 h 1618416"/>
              <a:gd name="connsiteX22" fmla="*/ 8010525 w 8172450"/>
              <a:gd name="connsiteY22" fmla="*/ 1421566 h 1618416"/>
              <a:gd name="connsiteX23" fmla="*/ 8086725 w 8172450"/>
              <a:gd name="connsiteY23" fmla="*/ 1383466 h 1618416"/>
              <a:gd name="connsiteX24" fmla="*/ 8172450 w 8172450"/>
              <a:gd name="connsiteY24" fmla="*/ 1383466 h 1618416"/>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715125 w 8172450"/>
              <a:gd name="connsiteY5" fmla="*/ 1618416 h 1618416"/>
              <a:gd name="connsiteX6" fmla="*/ 6924675 w 8172450"/>
              <a:gd name="connsiteY6" fmla="*/ 1335841 h 1618416"/>
              <a:gd name="connsiteX7" fmla="*/ 7019925 w 8172450"/>
              <a:gd name="connsiteY7" fmla="*/ 1154866 h 1618416"/>
              <a:gd name="connsiteX8" fmla="*/ 7077075 w 8172450"/>
              <a:gd name="connsiteY8" fmla="*/ 430966 h 1618416"/>
              <a:gd name="connsiteX9" fmla="*/ 7115175 w 8172450"/>
              <a:gd name="connsiteY9" fmla="*/ 173791 h 1618416"/>
              <a:gd name="connsiteX10" fmla="*/ 7191375 w 8172450"/>
              <a:gd name="connsiteY10" fmla="*/ 2341 h 1618416"/>
              <a:gd name="connsiteX11" fmla="*/ 7219950 w 8172450"/>
              <a:gd name="connsiteY11" fmla="*/ 297616 h 1618416"/>
              <a:gd name="connsiteX12" fmla="*/ 7267575 w 8172450"/>
              <a:gd name="connsiteY12" fmla="*/ 611941 h 1618416"/>
              <a:gd name="connsiteX13" fmla="*/ 7277100 w 8172450"/>
              <a:gd name="connsiteY13" fmla="*/ 869116 h 1618416"/>
              <a:gd name="connsiteX14" fmla="*/ 7362825 w 8172450"/>
              <a:gd name="connsiteY14" fmla="*/ 1040566 h 1618416"/>
              <a:gd name="connsiteX15" fmla="*/ 7458075 w 8172450"/>
              <a:gd name="connsiteY15" fmla="*/ 1192966 h 1618416"/>
              <a:gd name="connsiteX16" fmla="*/ 7572375 w 8172450"/>
              <a:gd name="connsiteY16" fmla="*/ 1192966 h 1618416"/>
              <a:gd name="connsiteX17" fmla="*/ 7639050 w 8172450"/>
              <a:gd name="connsiteY17" fmla="*/ 1107241 h 1618416"/>
              <a:gd name="connsiteX18" fmla="*/ 7762875 w 8172450"/>
              <a:gd name="connsiteY18" fmla="*/ 1173916 h 1618416"/>
              <a:gd name="connsiteX19" fmla="*/ 7839075 w 8172450"/>
              <a:gd name="connsiteY19" fmla="*/ 1250116 h 1618416"/>
              <a:gd name="connsiteX20" fmla="*/ 7934325 w 8172450"/>
              <a:gd name="connsiteY20" fmla="*/ 1278691 h 1618416"/>
              <a:gd name="connsiteX21" fmla="*/ 8010525 w 8172450"/>
              <a:gd name="connsiteY21" fmla="*/ 1421566 h 1618416"/>
              <a:gd name="connsiteX22" fmla="*/ 8086725 w 8172450"/>
              <a:gd name="connsiteY22" fmla="*/ 1383466 h 1618416"/>
              <a:gd name="connsiteX23" fmla="*/ 8172450 w 8172450"/>
              <a:gd name="connsiteY23" fmla="*/ 1383466 h 1618416"/>
              <a:gd name="connsiteX0" fmla="*/ 74539 w 8246989"/>
              <a:gd name="connsiteY0" fmla="*/ 1383466 h 1618416"/>
              <a:gd name="connsiteX1" fmla="*/ 188839 w 8246989"/>
              <a:gd name="connsiteY1" fmla="*/ 1402516 h 1618416"/>
              <a:gd name="connsiteX2" fmla="*/ 341239 w 8246989"/>
              <a:gd name="connsiteY2" fmla="*/ 1440616 h 1618416"/>
              <a:gd name="connsiteX3" fmla="*/ 512689 w 8246989"/>
              <a:gd name="connsiteY3" fmla="*/ 1440616 h 1618416"/>
              <a:gd name="connsiteX4" fmla="*/ 6789664 w 8246989"/>
              <a:gd name="connsiteY4" fmla="*/ 1618416 h 1618416"/>
              <a:gd name="connsiteX5" fmla="*/ 6999214 w 8246989"/>
              <a:gd name="connsiteY5" fmla="*/ 1335841 h 1618416"/>
              <a:gd name="connsiteX6" fmla="*/ 7094464 w 8246989"/>
              <a:gd name="connsiteY6" fmla="*/ 1154866 h 1618416"/>
              <a:gd name="connsiteX7" fmla="*/ 7151614 w 8246989"/>
              <a:gd name="connsiteY7" fmla="*/ 430966 h 1618416"/>
              <a:gd name="connsiteX8" fmla="*/ 7189714 w 8246989"/>
              <a:gd name="connsiteY8" fmla="*/ 173791 h 1618416"/>
              <a:gd name="connsiteX9" fmla="*/ 7265914 w 8246989"/>
              <a:gd name="connsiteY9" fmla="*/ 2341 h 1618416"/>
              <a:gd name="connsiteX10" fmla="*/ 7294489 w 8246989"/>
              <a:gd name="connsiteY10" fmla="*/ 297616 h 1618416"/>
              <a:gd name="connsiteX11" fmla="*/ 7342114 w 8246989"/>
              <a:gd name="connsiteY11" fmla="*/ 611941 h 1618416"/>
              <a:gd name="connsiteX12" fmla="*/ 7351639 w 8246989"/>
              <a:gd name="connsiteY12" fmla="*/ 869116 h 1618416"/>
              <a:gd name="connsiteX13" fmla="*/ 7437364 w 8246989"/>
              <a:gd name="connsiteY13" fmla="*/ 1040566 h 1618416"/>
              <a:gd name="connsiteX14" fmla="*/ 7532614 w 8246989"/>
              <a:gd name="connsiteY14" fmla="*/ 1192966 h 1618416"/>
              <a:gd name="connsiteX15" fmla="*/ 7646914 w 8246989"/>
              <a:gd name="connsiteY15" fmla="*/ 1192966 h 1618416"/>
              <a:gd name="connsiteX16" fmla="*/ 7713589 w 8246989"/>
              <a:gd name="connsiteY16" fmla="*/ 1107241 h 1618416"/>
              <a:gd name="connsiteX17" fmla="*/ 7837414 w 8246989"/>
              <a:gd name="connsiteY17" fmla="*/ 1173916 h 1618416"/>
              <a:gd name="connsiteX18" fmla="*/ 7913614 w 8246989"/>
              <a:gd name="connsiteY18" fmla="*/ 1250116 h 1618416"/>
              <a:gd name="connsiteX19" fmla="*/ 8008864 w 8246989"/>
              <a:gd name="connsiteY19" fmla="*/ 1278691 h 1618416"/>
              <a:gd name="connsiteX20" fmla="*/ 8085064 w 8246989"/>
              <a:gd name="connsiteY20" fmla="*/ 1421566 h 1618416"/>
              <a:gd name="connsiteX21" fmla="*/ 8161264 w 8246989"/>
              <a:gd name="connsiteY21" fmla="*/ 1383466 h 1618416"/>
              <a:gd name="connsiteX22" fmla="*/ 8246989 w 8246989"/>
              <a:gd name="connsiteY22" fmla="*/ 1383466 h 1618416"/>
              <a:gd name="connsiteX0" fmla="*/ 253937 w 8426387"/>
              <a:gd name="connsiteY0" fmla="*/ 1383466 h 1618416"/>
              <a:gd name="connsiteX1" fmla="*/ 368237 w 8426387"/>
              <a:gd name="connsiteY1" fmla="*/ 1402516 h 1618416"/>
              <a:gd name="connsiteX2" fmla="*/ 520637 w 8426387"/>
              <a:gd name="connsiteY2" fmla="*/ 1440616 h 1618416"/>
              <a:gd name="connsiteX3" fmla="*/ 6969062 w 8426387"/>
              <a:gd name="connsiteY3" fmla="*/ 1618416 h 1618416"/>
              <a:gd name="connsiteX4" fmla="*/ 7178612 w 8426387"/>
              <a:gd name="connsiteY4" fmla="*/ 1335841 h 1618416"/>
              <a:gd name="connsiteX5" fmla="*/ 7273862 w 8426387"/>
              <a:gd name="connsiteY5" fmla="*/ 1154866 h 1618416"/>
              <a:gd name="connsiteX6" fmla="*/ 7331012 w 8426387"/>
              <a:gd name="connsiteY6" fmla="*/ 430966 h 1618416"/>
              <a:gd name="connsiteX7" fmla="*/ 7369112 w 8426387"/>
              <a:gd name="connsiteY7" fmla="*/ 173791 h 1618416"/>
              <a:gd name="connsiteX8" fmla="*/ 7445312 w 8426387"/>
              <a:gd name="connsiteY8" fmla="*/ 2341 h 1618416"/>
              <a:gd name="connsiteX9" fmla="*/ 7473887 w 8426387"/>
              <a:gd name="connsiteY9" fmla="*/ 297616 h 1618416"/>
              <a:gd name="connsiteX10" fmla="*/ 7521512 w 8426387"/>
              <a:gd name="connsiteY10" fmla="*/ 611941 h 1618416"/>
              <a:gd name="connsiteX11" fmla="*/ 7531037 w 8426387"/>
              <a:gd name="connsiteY11" fmla="*/ 869116 h 1618416"/>
              <a:gd name="connsiteX12" fmla="*/ 7616762 w 8426387"/>
              <a:gd name="connsiteY12" fmla="*/ 1040566 h 1618416"/>
              <a:gd name="connsiteX13" fmla="*/ 7712012 w 8426387"/>
              <a:gd name="connsiteY13" fmla="*/ 1192966 h 1618416"/>
              <a:gd name="connsiteX14" fmla="*/ 7826312 w 8426387"/>
              <a:gd name="connsiteY14" fmla="*/ 1192966 h 1618416"/>
              <a:gd name="connsiteX15" fmla="*/ 7892987 w 8426387"/>
              <a:gd name="connsiteY15" fmla="*/ 1107241 h 1618416"/>
              <a:gd name="connsiteX16" fmla="*/ 8016812 w 8426387"/>
              <a:gd name="connsiteY16" fmla="*/ 1173916 h 1618416"/>
              <a:gd name="connsiteX17" fmla="*/ 8093012 w 8426387"/>
              <a:gd name="connsiteY17" fmla="*/ 1250116 h 1618416"/>
              <a:gd name="connsiteX18" fmla="*/ 8188262 w 8426387"/>
              <a:gd name="connsiteY18" fmla="*/ 1278691 h 1618416"/>
              <a:gd name="connsiteX19" fmla="*/ 8264462 w 8426387"/>
              <a:gd name="connsiteY19" fmla="*/ 1421566 h 1618416"/>
              <a:gd name="connsiteX20" fmla="*/ 8340662 w 8426387"/>
              <a:gd name="connsiteY20" fmla="*/ 1383466 h 1618416"/>
              <a:gd name="connsiteX21" fmla="*/ 8426387 w 8426387"/>
              <a:gd name="connsiteY21" fmla="*/ 1383466 h 1618416"/>
              <a:gd name="connsiteX0" fmla="*/ 406072 w 8578522"/>
              <a:gd name="connsiteY0" fmla="*/ 1383466 h 1618416"/>
              <a:gd name="connsiteX1" fmla="*/ 520372 w 8578522"/>
              <a:gd name="connsiteY1" fmla="*/ 1402516 h 1618416"/>
              <a:gd name="connsiteX2" fmla="*/ 7121197 w 8578522"/>
              <a:gd name="connsiteY2" fmla="*/ 1618416 h 1618416"/>
              <a:gd name="connsiteX3" fmla="*/ 7330747 w 8578522"/>
              <a:gd name="connsiteY3" fmla="*/ 1335841 h 1618416"/>
              <a:gd name="connsiteX4" fmla="*/ 7425997 w 8578522"/>
              <a:gd name="connsiteY4" fmla="*/ 1154866 h 1618416"/>
              <a:gd name="connsiteX5" fmla="*/ 7483147 w 8578522"/>
              <a:gd name="connsiteY5" fmla="*/ 430966 h 1618416"/>
              <a:gd name="connsiteX6" fmla="*/ 7521247 w 8578522"/>
              <a:gd name="connsiteY6" fmla="*/ 173791 h 1618416"/>
              <a:gd name="connsiteX7" fmla="*/ 7597447 w 8578522"/>
              <a:gd name="connsiteY7" fmla="*/ 2341 h 1618416"/>
              <a:gd name="connsiteX8" fmla="*/ 7626022 w 8578522"/>
              <a:gd name="connsiteY8" fmla="*/ 297616 h 1618416"/>
              <a:gd name="connsiteX9" fmla="*/ 7673647 w 8578522"/>
              <a:gd name="connsiteY9" fmla="*/ 611941 h 1618416"/>
              <a:gd name="connsiteX10" fmla="*/ 7683172 w 8578522"/>
              <a:gd name="connsiteY10" fmla="*/ 869116 h 1618416"/>
              <a:gd name="connsiteX11" fmla="*/ 7768897 w 8578522"/>
              <a:gd name="connsiteY11" fmla="*/ 1040566 h 1618416"/>
              <a:gd name="connsiteX12" fmla="*/ 7864147 w 8578522"/>
              <a:gd name="connsiteY12" fmla="*/ 1192966 h 1618416"/>
              <a:gd name="connsiteX13" fmla="*/ 7978447 w 8578522"/>
              <a:gd name="connsiteY13" fmla="*/ 1192966 h 1618416"/>
              <a:gd name="connsiteX14" fmla="*/ 8045122 w 8578522"/>
              <a:gd name="connsiteY14" fmla="*/ 1107241 h 1618416"/>
              <a:gd name="connsiteX15" fmla="*/ 8168947 w 8578522"/>
              <a:gd name="connsiteY15" fmla="*/ 1173916 h 1618416"/>
              <a:gd name="connsiteX16" fmla="*/ 8245147 w 8578522"/>
              <a:gd name="connsiteY16" fmla="*/ 1250116 h 1618416"/>
              <a:gd name="connsiteX17" fmla="*/ 8340397 w 8578522"/>
              <a:gd name="connsiteY17" fmla="*/ 1278691 h 1618416"/>
              <a:gd name="connsiteX18" fmla="*/ 8416597 w 8578522"/>
              <a:gd name="connsiteY18" fmla="*/ 1421566 h 1618416"/>
              <a:gd name="connsiteX19" fmla="*/ 8492797 w 8578522"/>
              <a:gd name="connsiteY19" fmla="*/ 1383466 h 1618416"/>
              <a:gd name="connsiteX20" fmla="*/ 8578522 w 8578522"/>
              <a:gd name="connsiteY20" fmla="*/ 1383466 h 1618416"/>
              <a:gd name="connsiteX0" fmla="*/ 0 w 8172450"/>
              <a:gd name="connsiteY0" fmla="*/ 1383466 h 1618416"/>
              <a:gd name="connsiteX1" fmla="*/ 6715125 w 8172450"/>
              <a:gd name="connsiteY1" fmla="*/ 1618416 h 1618416"/>
              <a:gd name="connsiteX2" fmla="*/ 6924675 w 8172450"/>
              <a:gd name="connsiteY2" fmla="*/ 1335841 h 1618416"/>
              <a:gd name="connsiteX3" fmla="*/ 7019925 w 8172450"/>
              <a:gd name="connsiteY3" fmla="*/ 1154866 h 1618416"/>
              <a:gd name="connsiteX4" fmla="*/ 7077075 w 8172450"/>
              <a:gd name="connsiteY4" fmla="*/ 430966 h 1618416"/>
              <a:gd name="connsiteX5" fmla="*/ 7115175 w 8172450"/>
              <a:gd name="connsiteY5" fmla="*/ 173791 h 1618416"/>
              <a:gd name="connsiteX6" fmla="*/ 7191375 w 8172450"/>
              <a:gd name="connsiteY6" fmla="*/ 2341 h 1618416"/>
              <a:gd name="connsiteX7" fmla="*/ 7219950 w 8172450"/>
              <a:gd name="connsiteY7" fmla="*/ 297616 h 1618416"/>
              <a:gd name="connsiteX8" fmla="*/ 7267575 w 8172450"/>
              <a:gd name="connsiteY8" fmla="*/ 611941 h 1618416"/>
              <a:gd name="connsiteX9" fmla="*/ 7277100 w 8172450"/>
              <a:gd name="connsiteY9" fmla="*/ 869116 h 1618416"/>
              <a:gd name="connsiteX10" fmla="*/ 7362825 w 8172450"/>
              <a:gd name="connsiteY10" fmla="*/ 1040566 h 1618416"/>
              <a:gd name="connsiteX11" fmla="*/ 7458075 w 8172450"/>
              <a:gd name="connsiteY11" fmla="*/ 1192966 h 1618416"/>
              <a:gd name="connsiteX12" fmla="*/ 7572375 w 8172450"/>
              <a:gd name="connsiteY12" fmla="*/ 1192966 h 1618416"/>
              <a:gd name="connsiteX13" fmla="*/ 7639050 w 8172450"/>
              <a:gd name="connsiteY13" fmla="*/ 1107241 h 1618416"/>
              <a:gd name="connsiteX14" fmla="*/ 7762875 w 8172450"/>
              <a:gd name="connsiteY14" fmla="*/ 1173916 h 1618416"/>
              <a:gd name="connsiteX15" fmla="*/ 7839075 w 8172450"/>
              <a:gd name="connsiteY15" fmla="*/ 1250116 h 1618416"/>
              <a:gd name="connsiteX16" fmla="*/ 7934325 w 8172450"/>
              <a:gd name="connsiteY16" fmla="*/ 1278691 h 1618416"/>
              <a:gd name="connsiteX17" fmla="*/ 8010525 w 8172450"/>
              <a:gd name="connsiteY17" fmla="*/ 1421566 h 1618416"/>
              <a:gd name="connsiteX18" fmla="*/ 8086725 w 8172450"/>
              <a:gd name="connsiteY18" fmla="*/ 1383466 h 1618416"/>
              <a:gd name="connsiteX19" fmla="*/ 8172450 w 8172450"/>
              <a:gd name="connsiteY19" fmla="*/ 1383466 h 1618416"/>
              <a:gd name="connsiteX0" fmla="*/ 0 w 1457325"/>
              <a:gd name="connsiteY0" fmla="*/ 1618416 h 1618416"/>
              <a:gd name="connsiteX1" fmla="*/ 209550 w 1457325"/>
              <a:gd name="connsiteY1" fmla="*/ 1335841 h 1618416"/>
              <a:gd name="connsiteX2" fmla="*/ 304800 w 1457325"/>
              <a:gd name="connsiteY2" fmla="*/ 1154866 h 1618416"/>
              <a:gd name="connsiteX3" fmla="*/ 361950 w 1457325"/>
              <a:gd name="connsiteY3" fmla="*/ 430966 h 1618416"/>
              <a:gd name="connsiteX4" fmla="*/ 400050 w 1457325"/>
              <a:gd name="connsiteY4" fmla="*/ 173791 h 1618416"/>
              <a:gd name="connsiteX5" fmla="*/ 476250 w 1457325"/>
              <a:gd name="connsiteY5" fmla="*/ 2341 h 1618416"/>
              <a:gd name="connsiteX6" fmla="*/ 504825 w 1457325"/>
              <a:gd name="connsiteY6" fmla="*/ 297616 h 1618416"/>
              <a:gd name="connsiteX7" fmla="*/ 552450 w 1457325"/>
              <a:gd name="connsiteY7" fmla="*/ 611941 h 1618416"/>
              <a:gd name="connsiteX8" fmla="*/ 561975 w 1457325"/>
              <a:gd name="connsiteY8" fmla="*/ 869116 h 1618416"/>
              <a:gd name="connsiteX9" fmla="*/ 647700 w 1457325"/>
              <a:gd name="connsiteY9" fmla="*/ 1040566 h 1618416"/>
              <a:gd name="connsiteX10" fmla="*/ 742950 w 1457325"/>
              <a:gd name="connsiteY10" fmla="*/ 1192966 h 1618416"/>
              <a:gd name="connsiteX11" fmla="*/ 857250 w 1457325"/>
              <a:gd name="connsiteY11" fmla="*/ 1192966 h 1618416"/>
              <a:gd name="connsiteX12" fmla="*/ 923925 w 1457325"/>
              <a:gd name="connsiteY12" fmla="*/ 1107241 h 1618416"/>
              <a:gd name="connsiteX13" fmla="*/ 1047750 w 1457325"/>
              <a:gd name="connsiteY13" fmla="*/ 1173916 h 1618416"/>
              <a:gd name="connsiteX14" fmla="*/ 1123950 w 1457325"/>
              <a:gd name="connsiteY14" fmla="*/ 1250116 h 1618416"/>
              <a:gd name="connsiteX15" fmla="*/ 1219200 w 1457325"/>
              <a:gd name="connsiteY15" fmla="*/ 1278691 h 1618416"/>
              <a:gd name="connsiteX16" fmla="*/ 1295400 w 1457325"/>
              <a:gd name="connsiteY16" fmla="*/ 1421566 h 1618416"/>
              <a:gd name="connsiteX17" fmla="*/ 1371600 w 1457325"/>
              <a:gd name="connsiteY17" fmla="*/ 1383466 h 1618416"/>
              <a:gd name="connsiteX18" fmla="*/ 1457325 w 1457325"/>
              <a:gd name="connsiteY18" fmla="*/ 138346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46225"/>
              <a:gd name="connsiteY0" fmla="*/ 1618416 h 1618416"/>
              <a:gd name="connsiteX1" fmla="*/ 209550 w 1546225"/>
              <a:gd name="connsiteY1" fmla="*/ 1335841 h 1618416"/>
              <a:gd name="connsiteX2" fmla="*/ 304800 w 1546225"/>
              <a:gd name="connsiteY2" fmla="*/ 1154866 h 1618416"/>
              <a:gd name="connsiteX3" fmla="*/ 361950 w 1546225"/>
              <a:gd name="connsiteY3" fmla="*/ 430966 h 1618416"/>
              <a:gd name="connsiteX4" fmla="*/ 400050 w 1546225"/>
              <a:gd name="connsiteY4" fmla="*/ 173791 h 1618416"/>
              <a:gd name="connsiteX5" fmla="*/ 476250 w 1546225"/>
              <a:gd name="connsiteY5" fmla="*/ 2341 h 1618416"/>
              <a:gd name="connsiteX6" fmla="*/ 504825 w 1546225"/>
              <a:gd name="connsiteY6" fmla="*/ 297616 h 1618416"/>
              <a:gd name="connsiteX7" fmla="*/ 552450 w 1546225"/>
              <a:gd name="connsiteY7" fmla="*/ 611941 h 1618416"/>
              <a:gd name="connsiteX8" fmla="*/ 561975 w 1546225"/>
              <a:gd name="connsiteY8" fmla="*/ 869116 h 1618416"/>
              <a:gd name="connsiteX9" fmla="*/ 647700 w 1546225"/>
              <a:gd name="connsiteY9" fmla="*/ 1040566 h 1618416"/>
              <a:gd name="connsiteX10" fmla="*/ 742950 w 1546225"/>
              <a:gd name="connsiteY10" fmla="*/ 1192966 h 1618416"/>
              <a:gd name="connsiteX11" fmla="*/ 857250 w 1546225"/>
              <a:gd name="connsiteY11" fmla="*/ 1192966 h 1618416"/>
              <a:gd name="connsiteX12" fmla="*/ 923925 w 1546225"/>
              <a:gd name="connsiteY12" fmla="*/ 1107241 h 1618416"/>
              <a:gd name="connsiteX13" fmla="*/ 1047750 w 1546225"/>
              <a:gd name="connsiteY13" fmla="*/ 1173916 h 1618416"/>
              <a:gd name="connsiteX14" fmla="*/ 1123950 w 1546225"/>
              <a:gd name="connsiteY14" fmla="*/ 1250116 h 1618416"/>
              <a:gd name="connsiteX15" fmla="*/ 1219200 w 1546225"/>
              <a:gd name="connsiteY15" fmla="*/ 1278691 h 1618416"/>
              <a:gd name="connsiteX16" fmla="*/ 1295400 w 1546225"/>
              <a:gd name="connsiteY16" fmla="*/ 1421566 h 1618416"/>
              <a:gd name="connsiteX17" fmla="*/ 1371600 w 1546225"/>
              <a:gd name="connsiteY17" fmla="*/ 1383466 h 1618416"/>
              <a:gd name="connsiteX18" fmla="*/ 1546225 w 1546225"/>
              <a:gd name="connsiteY18" fmla="*/ 1478716 h 161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46225" h="1618416">
                <a:moveTo>
                  <a:pt x="0" y="1618416"/>
                </a:moveTo>
                <a:cubicBezTo>
                  <a:pt x="11113" y="1610479"/>
                  <a:pt x="158750" y="1413099"/>
                  <a:pt x="209550" y="1335841"/>
                </a:cubicBezTo>
                <a:cubicBezTo>
                  <a:pt x="260350" y="1258583"/>
                  <a:pt x="279400" y="1305678"/>
                  <a:pt x="304800" y="1154866"/>
                </a:cubicBezTo>
                <a:cubicBezTo>
                  <a:pt x="330200" y="1004054"/>
                  <a:pt x="346075" y="594479"/>
                  <a:pt x="361950" y="430966"/>
                </a:cubicBezTo>
                <a:cubicBezTo>
                  <a:pt x="377825" y="267453"/>
                  <a:pt x="381000" y="245228"/>
                  <a:pt x="400050" y="173791"/>
                </a:cubicBezTo>
                <a:cubicBezTo>
                  <a:pt x="419100" y="102353"/>
                  <a:pt x="458788" y="-18296"/>
                  <a:pt x="476250" y="2341"/>
                </a:cubicBezTo>
                <a:cubicBezTo>
                  <a:pt x="493712" y="22978"/>
                  <a:pt x="492125" y="196016"/>
                  <a:pt x="504825" y="297616"/>
                </a:cubicBezTo>
                <a:cubicBezTo>
                  <a:pt x="517525" y="399216"/>
                  <a:pt x="542925" y="516691"/>
                  <a:pt x="552450" y="611941"/>
                </a:cubicBezTo>
                <a:cubicBezTo>
                  <a:pt x="561975" y="707191"/>
                  <a:pt x="546100" y="797679"/>
                  <a:pt x="561975" y="869116"/>
                </a:cubicBezTo>
                <a:cubicBezTo>
                  <a:pt x="577850" y="940553"/>
                  <a:pt x="617538" y="986591"/>
                  <a:pt x="647700" y="1040566"/>
                </a:cubicBezTo>
                <a:cubicBezTo>
                  <a:pt x="677863" y="1094541"/>
                  <a:pt x="708025" y="1167566"/>
                  <a:pt x="742950" y="1192966"/>
                </a:cubicBezTo>
                <a:cubicBezTo>
                  <a:pt x="777875" y="1218366"/>
                  <a:pt x="827088" y="1207253"/>
                  <a:pt x="857250" y="1192966"/>
                </a:cubicBezTo>
                <a:cubicBezTo>
                  <a:pt x="887412" y="1178679"/>
                  <a:pt x="892175" y="1110416"/>
                  <a:pt x="923925" y="1107241"/>
                </a:cubicBezTo>
                <a:cubicBezTo>
                  <a:pt x="955675" y="1104066"/>
                  <a:pt x="1014413" y="1150104"/>
                  <a:pt x="1047750" y="1173916"/>
                </a:cubicBezTo>
                <a:cubicBezTo>
                  <a:pt x="1081087" y="1197728"/>
                  <a:pt x="1095375" y="1232654"/>
                  <a:pt x="1123950" y="1250116"/>
                </a:cubicBezTo>
                <a:cubicBezTo>
                  <a:pt x="1152525" y="1267578"/>
                  <a:pt x="1190625" y="1250116"/>
                  <a:pt x="1219200" y="1278691"/>
                </a:cubicBezTo>
                <a:cubicBezTo>
                  <a:pt x="1247775" y="1307266"/>
                  <a:pt x="1270000" y="1404103"/>
                  <a:pt x="1295400" y="1421566"/>
                </a:cubicBezTo>
                <a:cubicBezTo>
                  <a:pt x="1320800" y="1439029"/>
                  <a:pt x="1344613" y="1389816"/>
                  <a:pt x="1371600" y="1383466"/>
                </a:cubicBezTo>
                <a:cubicBezTo>
                  <a:pt x="1398587" y="1377116"/>
                  <a:pt x="1516856" y="1475541"/>
                  <a:pt x="1546225" y="1478716"/>
                </a:cubicBezTo>
              </a:path>
            </a:pathLst>
          </a:custGeom>
          <a:no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C86C96A-3905-4048-A888-6BE2EF8B615F}"/>
              </a:ext>
            </a:extLst>
          </p:cNvPr>
          <p:cNvPicPr>
            <a:picLocks noChangeAspect="1"/>
          </p:cNvPicPr>
          <p:nvPr/>
        </p:nvPicPr>
        <p:blipFill>
          <a:blip r:embed="rId3"/>
          <a:stretch>
            <a:fillRect/>
          </a:stretch>
        </p:blipFill>
        <p:spPr>
          <a:xfrm>
            <a:off x="9241360" y="66196"/>
            <a:ext cx="2300073" cy="2296195"/>
          </a:xfrm>
          <a:prstGeom prst="rect">
            <a:avLst/>
          </a:prstGeom>
        </p:spPr>
      </p:pic>
      <p:pic>
        <p:nvPicPr>
          <p:cNvPr id="27" name="Picture 26">
            <a:extLst>
              <a:ext uri="{FF2B5EF4-FFF2-40B4-BE49-F238E27FC236}">
                <a16:creationId xmlns:a16="http://schemas.microsoft.com/office/drawing/2014/main" id="{F726E1A2-B369-41D3-B4AC-947A7CE36B01}"/>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30" name="TextBox 29">
            <a:extLst>
              <a:ext uri="{FF2B5EF4-FFF2-40B4-BE49-F238E27FC236}">
                <a16:creationId xmlns:a16="http://schemas.microsoft.com/office/drawing/2014/main" id="{EA2FB9CF-8584-4C3F-B2BC-AD1BDD2D81B6}"/>
              </a:ext>
            </a:extLst>
          </p:cNvPr>
          <p:cNvSpPr txBox="1"/>
          <p:nvPr/>
        </p:nvSpPr>
        <p:spPr>
          <a:xfrm>
            <a:off x="6810886" y="979927"/>
            <a:ext cx="2430474" cy="461665"/>
          </a:xfrm>
          <a:prstGeom prst="rect">
            <a:avLst/>
          </a:prstGeom>
          <a:noFill/>
        </p:spPr>
        <p:txBody>
          <a:bodyPr wrap="none" rtlCol="0">
            <a:spAutoFit/>
          </a:bodyPr>
          <a:lstStyle/>
          <a:p>
            <a:pPr algn="r"/>
            <a:r>
              <a:rPr lang="en-US" sz="2400" b="1" dirty="0"/>
              <a:t>SCHADENFREUDE</a:t>
            </a:r>
            <a:endParaRPr lang="en-CA" sz="2400" b="1" dirty="0"/>
          </a:p>
        </p:txBody>
      </p:sp>
      <p:grpSp>
        <p:nvGrpSpPr>
          <p:cNvPr id="31" name="Group 30">
            <a:extLst>
              <a:ext uri="{FF2B5EF4-FFF2-40B4-BE49-F238E27FC236}">
                <a16:creationId xmlns:a16="http://schemas.microsoft.com/office/drawing/2014/main" id="{14B46904-DE9D-4D52-8E3C-DCBBEA7B873B}"/>
              </a:ext>
            </a:extLst>
          </p:cNvPr>
          <p:cNvGrpSpPr/>
          <p:nvPr/>
        </p:nvGrpSpPr>
        <p:grpSpPr>
          <a:xfrm>
            <a:off x="332459" y="2254830"/>
            <a:ext cx="11835858" cy="4153874"/>
            <a:chOff x="332459" y="2254830"/>
            <a:chExt cx="11835858" cy="4153874"/>
          </a:xfrm>
        </p:grpSpPr>
        <p:sp>
          <p:nvSpPr>
            <p:cNvPr id="32" name="TextBox 31">
              <a:extLst>
                <a:ext uri="{FF2B5EF4-FFF2-40B4-BE49-F238E27FC236}">
                  <a16:creationId xmlns:a16="http://schemas.microsoft.com/office/drawing/2014/main" id="{7C7209B1-F8CB-4FAF-8810-E38224F45C47}"/>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33" name="TextBox 32">
              <a:extLst>
                <a:ext uri="{FF2B5EF4-FFF2-40B4-BE49-F238E27FC236}">
                  <a16:creationId xmlns:a16="http://schemas.microsoft.com/office/drawing/2014/main" id="{853BE040-ED89-442A-9B98-A29BBCB58DD9}"/>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34" name="TextBox 33">
              <a:extLst>
                <a:ext uri="{FF2B5EF4-FFF2-40B4-BE49-F238E27FC236}">
                  <a16:creationId xmlns:a16="http://schemas.microsoft.com/office/drawing/2014/main" id="{190B6E73-8095-4CE1-8415-550BE1E92489}"/>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35" name="TextBox 34">
              <a:extLst>
                <a:ext uri="{FF2B5EF4-FFF2-40B4-BE49-F238E27FC236}">
                  <a16:creationId xmlns:a16="http://schemas.microsoft.com/office/drawing/2014/main" id="{839CA36B-5B89-4DA9-AE1E-C972B213DD91}"/>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36" name="TextBox 35">
              <a:extLst>
                <a:ext uri="{FF2B5EF4-FFF2-40B4-BE49-F238E27FC236}">
                  <a16:creationId xmlns:a16="http://schemas.microsoft.com/office/drawing/2014/main" id="{33760051-B71E-4C9F-A579-D7FEE378EA79}"/>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37" name="TextBox 36">
              <a:extLst>
                <a:ext uri="{FF2B5EF4-FFF2-40B4-BE49-F238E27FC236}">
                  <a16:creationId xmlns:a16="http://schemas.microsoft.com/office/drawing/2014/main" id="{2AE8BAE6-041B-4305-99C6-A50BAB0C1FD9}"/>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38" name="Straight Connector 37">
              <a:extLst>
                <a:ext uri="{FF2B5EF4-FFF2-40B4-BE49-F238E27FC236}">
                  <a16:creationId xmlns:a16="http://schemas.microsoft.com/office/drawing/2014/main" id="{763362FC-1BF0-4A2B-BA19-4BE00F76DACF}"/>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9DE2111-8E36-4EE3-80C1-48A3CAE84D0F}"/>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A85A1F9-CDCF-4FBA-8270-019DA0AA02A0}"/>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772F4BE-B8A1-466A-AC32-EFA929CA369E}"/>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92A8D42A-458A-4CE8-BDF8-1EEEBF137DA2}"/>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280951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par>
                                <p:cTn id="12" presetID="22" presetClass="exit" presetSubtype="1" fill="hold" grpId="0" nodeType="withEffect">
                                  <p:stCondLst>
                                    <p:cond delay="0"/>
                                  </p:stCondLst>
                                  <p:childTnLst>
                                    <p:animEffect transition="out" filter="wipe(up)">
                                      <p:cBhvr>
                                        <p:cTn id="13" dur="1000"/>
                                        <p:tgtEl>
                                          <p:spTgt spid="29"/>
                                        </p:tgtEl>
                                      </p:cBhvr>
                                    </p:animEffect>
                                    <p:set>
                                      <p:cBhvr>
                                        <p:cTn id="14" dur="1" fill="hold">
                                          <p:stCondLst>
                                            <p:cond delay="999"/>
                                          </p:stCondLst>
                                        </p:cTn>
                                        <p:tgtEl>
                                          <p:spTgt spid="29"/>
                                        </p:tgtEl>
                                        <p:attrNameLst>
                                          <p:attrName>style.visibility</p:attrName>
                                        </p:attrNameLst>
                                      </p:cBhvr>
                                      <p:to>
                                        <p:strVal val="hidden"/>
                                      </p:to>
                                    </p:set>
                                  </p:childTnLst>
                                </p:cTn>
                              </p:par>
                              <p:par>
                                <p:cTn id="15" presetID="22" presetClass="entr" presetSubtype="4"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1000"/>
                                        <p:tgtEl>
                                          <p:spTgt spid="44"/>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60" grpId="0" animBg="1"/>
      <p:bldP spid="44" grpId="0" animBg="1"/>
      <p:bldP spid="3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rosetta stone">
            <a:extLst>
              <a:ext uri="{FF2B5EF4-FFF2-40B4-BE49-F238E27FC236}">
                <a16:creationId xmlns:a16="http://schemas.microsoft.com/office/drawing/2014/main" id="{BDC29BEE-5732-4A43-A49E-F166D6746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65" t="60204" r="7059" b="17651"/>
          <a:stretch/>
        </p:blipFill>
        <p:spPr bwMode="auto">
          <a:xfrm>
            <a:off x="1377001" y="4563440"/>
            <a:ext cx="1332156" cy="7448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rosetta stone">
            <a:extLst>
              <a:ext uri="{FF2B5EF4-FFF2-40B4-BE49-F238E27FC236}">
                <a16:creationId xmlns:a16="http://schemas.microsoft.com/office/drawing/2014/main" id="{E0636C19-D5A4-46B6-A47D-1AB33C26FE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65" t="34864" r="7059" b="43055"/>
          <a:stretch/>
        </p:blipFill>
        <p:spPr bwMode="auto">
          <a:xfrm>
            <a:off x="1377001" y="3471350"/>
            <a:ext cx="1332156" cy="742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rosetta stone">
            <a:extLst>
              <a:ext uri="{FF2B5EF4-FFF2-40B4-BE49-F238E27FC236}">
                <a16:creationId xmlns:a16="http://schemas.microsoft.com/office/drawing/2014/main" id="{FBC6542D-9FFB-45FE-9379-97453CE28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65" t="9071" r="7059" b="68737"/>
          <a:stretch/>
        </p:blipFill>
        <p:spPr bwMode="auto">
          <a:xfrm>
            <a:off x="1377001" y="2375852"/>
            <a:ext cx="1332156" cy="74641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726303" y="888064"/>
            <a:ext cx="3156133" cy="830997"/>
          </a:xfrm>
          <a:prstGeom prst="rect">
            <a:avLst/>
          </a:prstGeom>
          <a:noFill/>
        </p:spPr>
        <p:txBody>
          <a:bodyPr wrap="square" rtlCol="0">
            <a:spAutoFit/>
          </a:bodyPr>
          <a:lstStyle/>
          <a:p>
            <a:pPr algn="ctr"/>
            <a:r>
              <a:rPr lang="en-US" sz="2400" dirty="0">
                <a:solidFill>
                  <a:srgbClr val="B92508"/>
                </a:solidFill>
                <a:latin typeface="Century Gothic" panose="020B0502020202020204" pitchFamily="34" charset="0"/>
              </a:rPr>
              <a:t>The Rosetta Stone </a:t>
            </a:r>
          </a:p>
          <a:p>
            <a:pPr algn="ctr"/>
            <a:r>
              <a:rPr lang="en-US" sz="2400" dirty="0">
                <a:solidFill>
                  <a:srgbClr val="B92508"/>
                </a:solidFill>
                <a:latin typeface="Century Gothic" panose="020B0502020202020204" pitchFamily="34" charset="0"/>
              </a:rPr>
              <a:t>(196 </a:t>
            </a:r>
            <a:r>
              <a:rPr lang="en-US" sz="2400" dirty="0" err="1">
                <a:solidFill>
                  <a:srgbClr val="B92508"/>
                </a:solidFill>
                <a:latin typeface="Century Gothic" panose="020B0502020202020204" pitchFamily="34" charset="0"/>
              </a:rPr>
              <a:t>bc</a:t>
            </a:r>
            <a:r>
              <a:rPr lang="en-US" sz="2400" dirty="0">
                <a:solidFill>
                  <a:srgbClr val="B92508"/>
                </a:solidFill>
                <a:latin typeface="Century Gothic" panose="020B0502020202020204" pitchFamily="34" charset="0"/>
              </a:rPr>
              <a:t>)</a:t>
            </a:r>
            <a:endParaRPr lang="en-US" sz="2000" dirty="0">
              <a:solidFill>
                <a:srgbClr val="B92508"/>
              </a:solidFill>
              <a:latin typeface="Century Gothic" panose="020B0502020202020204" pitchFamily="34" charset="0"/>
            </a:endParaRPr>
          </a:p>
        </p:txBody>
      </p:sp>
      <p:pic>
        <p:nvPicPr>
          <p:cNvPr id="1026" name="Picture 2" descr="Image result for rosetta stone">
            <a:extLst>
              <a:ext uri="{FF2B5EF4-FFF2-40B4-BE49-F238E27FC236}">
                <a16:creationId xmlns:a16="http://schemas.microsoft.com/office/drawing/2014/main" id="{29BEA159-1A4C-456D-83E5-00158101B1FB}"/>
              </a:ext>
            </a:extLst>
          </p:cNvPr>
          <p:cNvPicPr>
            <a:picLocks noChangeAspect="1" noChangeArrowheads="1"/>
          </p:cNvPicPr>
          <p:nvPr/>
        </p:nvPicPr>
        <p:blipFill rotWithShape="1">
          <a:blip r:embed="rId4">
            <a:clrChange>
              <a:clrFrom>
                <a:srgbClr val="8E7437"/>
              </a:clrFrom>
              <a:clrTo>
                <a:srgbClr val="8E7437">
                  <a:alpha val="0"/>
                </a:srgbClr>
              </a:clrTo>
            </a:clrChange>
            <a:extLst>
              <a:ext uri="{BEBA8EAE-BF5A-486C-A8C5-ECC9F3942E4B}">
                <a14:imgProps xmlns:a14="http://schemas.microsoft.com/office/drawing/2010/main">
                  <a14:imgLayer r:embed="rId5">
                    <a14:imgEffect>
                      <a14:backgroundRemoval t="4525" b="90271" l="7167" r="55667">
                        <a14:foregroundMark x1="23333" y1="17873" x2="23333" y2="17873"/>
                        <a14:foregroundMark x1="39333" y1="12217" x2="39333" y2="12217"/>
                        <a14:foregroundMark x1="42167" y1="21946" x2="42167" y2="21946"/>
                        <a14:foregroundMark x1="42000" y1="12443" x2="42000" y2="12443"/>
                        <a14:foregroundMark x1="51000" y1="35747" x2="51000" y2="35747"/>
                        <a14:foregroundMark x1="53500" y1="61991" x2="53167" y2="62443"/>
                        <a14:foregroundMark x1="48167" y1="80317" x2="48167" y2="80317"/>
                        <a14:foregroundMark x1="34167" y1="84615" x2="34167" y2="84615"/>
                        <a14:foregroundMark x1="10333" y1="86425" x2="10333" y2="86425"/>
                        <a14:foregroundMark x1="31333" y1="20814" x2="31333" y2="20814"/>
                        <a14:foregroundMark x1="9167" y1="39140" x2="9167" y2="39140"/>
                        <a14:foregroundMark x1="39000" y1="8824" x2="39000" y2="8824"/>
                        <a14:foregroundMark x1="44167" y1="4977" x2="44167" y2="4977"/>
                        <a14:foregroundMark x1="47167" y1="18778" x2="47167" y2="18778"/>
                        <a14:foregroundMark x1="49833" y1="27149" x2="49833" y2="27149"/>
                        <a14:foregroundMark x1="50833" y1="33484" x2="50833" y2="33484"/>
                        <a14:foregroundMark x1="52000" y1="36652" x2="52000" y2="36652"/>
                        <a14:foregroundMark x1="54000" y1="47738" x2="54000" y2="47738"/>
                        <a14:foregroundMark x1="55333" y1="52941" x2="55333" y2="52941"/>
                        <a14:foregroundMark x1="55000" y1="47285" x2="55000" y2="47285"/>
                        <a14:foregroundMark x1="55500" y1="61312" x2="55500" y2="61312"/>
                        <a14:foregroundMark x1="55000" y1="57466" x2="55000" y2="57466"/>
                        <a14:foregroundMark x1="53500" y1="78054" x2="53500" y2="78054"/>
                        <a14:foregroundMark x1="32333" y1="88462" x2="32333" y2="88462"/>
                        <a14:foregroundMark x1="8167" y1="88235" x2="8167" y2="88235"/>
                        <a14:foregroundMark x1="8500" y1="27149" x2="8500" y2="27149"/>
                        <a14:foregroundMark x1="9667" y1="26018" x2="9667" y2="26018"/>
                        <a14:foregroundMark x1="32667" y1="7692" x2="32667" y2="7692"/>
                        <a14:foregroundMark x1="22833" y1="12443" x2="22833" y2="12443"/>
                        <a14:foregroundMark x1="21500" y1="13122" x2="21500" y2="13122"/>
                        <a14:foregroundMark x1="17500" y1="16290" x2="17500" y2="16290"/>
                        <a14:foregroundMark x1="19000" y1="15158" x2="19000" y2="15158"/>
                        <a14:foregroundMark x1="27167" y1="9729" x2="27167" y2="9729"/>
                        <a14:foregroundMark x1="11167" y1="23982" x2="11167" y2="23982"/>
                        <a14:foregroundMark x1="31167" y1="7919" x2="31167" y2="7919"/>
                        <a14:foregroundMark x1="48167" y1="11765" x2="48167" y2="11765"/>
                        <a14:foregroundMark x1="48500" y1="14480" x2="48500" y2="14480"/>
                        <a14:foregroundMark x1="48667" y1="17195" x2="48667" y2="17195"/>
                        <a14:foregroundMark x1="48833" y1="19683" x2="48833" y2="19683"/>
                        <a14:foregroundMark x1="50833" y1="30090" x2="50833" y2="30090"/>
                        <a14:foregroundMark x1="52833" y1="38235" x2="52833" y2="38235"/>
                        <a14:foregroundMark x1="53833" y1="41176" x2="53833" y2="41176"/>
                        <a14:foregroundMark x1="53833" y1="37104" x2="53833" y2="37104"/>
                        <a14:foregroundMark x1="52667" y1="34163" x2="52667" y2="34163"/>
                        <a14:foregroundMark x1="50500" y1="28281" x2="50500" y2="28281"/>
                        <a14:foregroundMark x1="50167" y1="25113" x2="50167" y2="25113"/>
                        <a14:foregroundMark x1="54667" y1="44344" x2="54667" y2="44344"/>
                        <a14:foregroundMark x1="55833" y1="46154" x2="55833" y2="46154"/>
                        <a14:foregroundMark x1="55333" y1="50679" x2="55333" y2="50679"/>
                        <a14:foregroundMark x1="54500" y1="41176" x2="54500" y2="41176"/>
                        <a14:foregroundMark x1="55167" y1="43439" x2="55167" y2="43439"/>
                        <a14:foregroundMark x1="55333" y1="62670" x2="55333" y2="62670"/>
                        <a14:foregroundMark x1="50000" y1="23529" x2="50000" y2="23529"/>
                        <a14:foregroundMark x1="49667" y1="22172" x2="49667" y2="22172"/>
                        <a14:foregroundMark x1="49500" y1="21267" x2="49500" y2="21267"/>
                        <a14:foregroundMark x1="48167" y1="10407" x2="48167" y2="10407"/>
                        <a14:foregroundMark x1="55500" y1="63575" x2="55500" y2="63575"/>
                        <a14:foregroundMark x1="39833" y1="89819" x2="39833" y2="89819"/>
                        <a14:foregroundMark x1="41833" y1="88235" x2="41833" y2="88235"/>
                        <a14:foregroundMark x1="43167" y1="88462" x2="43167" y2="88462"/>
                        <a14:foregroundMark x1="54500" y1="73982" x2="54500" y2="73982"/>
                        <a14:foregroundMark x1="55167" y1="72624" x2="55167" y2="72624"/>
                        <a14:foregroundMark x1="55333" y1="73303" x2="55333" y2="73303"/>
                        <a14:foregroundMark x1="55667" y1="66516" x2="55667" y2="66516"/>
                        <a14:foregroundMark x1="55667" y1="68326" x2="55667" y2="68326"/>
                        <a14:foregroundMark x1="55667" y1="71267" x2="55667" y2="71267"/>
                        <a14:foregroundMark x1="55833" y1="57919" x2="55833" y2="57919"/>
                        <a14:foregroundMark x1="55667" y1="47964" x2="55667" y2="47964"/>
                        <a14:foregroundMark x1="54167" y1="39593" x2="54167" y2="39593"/>
                        <a14:foregroundMark x1="55000" y1="42308" x2="55000" y2="42308"/>
                        <a14:foregroundMark x1="55167" y1="74434" x2="55167" y2="74434"/>
                        <a14:foregroundMark x1="45500" y1="86425" x2="45500" y2="86425"/>
                        <a14:foregroundMark x1="46333" y1="85747" x2="46333" y2="85747"/>
                        <a14:foregroundMark x1="47500" y1="85068" x2="47500" y2="85068"/>
                        <a14:foregroundMark x1="14167" y1="19910" x2="14167" y2="19910"/>
                        <a14:foregroundMark x1="15667" y1="18778" x2="15667" y2="18778"/>
                        <a14:foregroundMark x1="16167" y1="18100" x2="16167" y2="18100"/>
                        <a14:foregroundMark x1="26333" y1="9729" x2="26333" y2="9729"/>
                        <a14:foregroundMark x1="27833" y1="9276" x2="27833" y2="9276"/>
                        <a14:foregroundMark x1="7667" y1="29638" x2="7667" y2="29638"/>
                        <a14:foregroundMark x1="7167" y1="64932" x2="7167" y2="64932"/>
                        <a14:foregroundMark x1="7167" y1="65837" x2="7167" y2="65837"/>
                        <a14:foregroundMark x1="34833" y1="89819" x2="34833" y2="89819"/>
                        <a14:foregroundMark x1="37333" y1="90045" x2="37333" y2="90045"/>
                        <a14:foregroundMark x1="38333" y1="90271" x2="38333" y2="90271"/>
                      </a14:backgroundRemoval>
                    </a14:imgEffect>
                  </a14:imgLayer>
                </a14:imgProps>
              </a:ext>
              <a:ext uri="{28A0092B-C50C-407E-A947-70E740481C1C}">
                <a14:useLocalDpi xmlns:a14="http://schemas.microsoft.com/office/drawing/2010/main" val="0"/>
              </a:ext>
            </a:extLst>
          </a:blip>
          <a:srcRect l="5882" t="4201" r="42980" b="6365"/>
          <a:stretch/>
        </p:blipFill>
        <p:spPr bwMode="auto">
          <a:xfrm>
            <a:off x="464148" y="2009692"/>
            <a:ext cx="2922494" cy="37651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6A89648-3A02-4F6B-9C9A-242435DB44B1}"/>
              </a:ext>
            </a:extLst>
          </p:cNvPr>
          <p:cNvSpPr txBox="1"/>
          <p:nvPr/>
        </p:nvSpPr>
        <p:spPr>
          <a:xfrm>
            <a:off x="5038659" y="888064"/>
            <a:ext cx="2114682" cy="830997"/>
          </a:xfrm>
          <a:prstGeom prst="rect">
            <a:avLst/>
          </a:prstGeom>
          <a:noFill/>
        </p:spPr>
        <p:txBody>
          <a:bodyPr wrap="none" rtlCol="0">
            <a:spAutoFit/>
          </a:bodyPr>
          <a:lstStyle/>
          <a:p>
            <a:pPr algn="ctr"/>
            <a:r>
              <a:rPr lang="en-US" sz="2400" dirty="0">
                <a:solidFill>
                  <a:srgbClr val="B92508"/>
                </a:solidFill>
                <a:latin typeface="Century Gothic" panose="020B0502020202020204" pitchFamily="34" charset="0"/>
              </a:rPr>
              <a:t>3 languages.</a:t>
            </a:r>
          </a:p>
          <a:p>
            <a:pPr algn="ctr"/>
            <a:r>
              <a:rPr lang="en-US" sz="2400" dirty="0">
                <a:solidFill>
                  <a:srgbClr val="B92508"/>
                </a:solidFill>
                <a:latin typeface="Century Gothic" panose="020B0502020202020204" pitchFamily="34" charset="0"/>
              </a:rPr>
              <a:t>Same story.</a:t>
            </a:r>
            <a:endParaRPr lang="en-US" sz="2000" dirty="0">
              <a:solidFill>
                <a:srgbClr val="B92508"/>
              </a:solidFill>
              <a:latin typeface="Century Gothic" panose="020B0502020202020204" pitchFamily="34" charset="0"/>
            </a:endParaRPr>
          </a:p>
        </p:txBody>
      </p:sp>
      <p:sp>
        <p:nvSpPr>
          <p:cNvPr id="9" name="TextBox 8">
            <a:extLst>
              <a:ext uri="{FF2B5EF4-FFF2-40B4-BE49-F238E27FC236}">
                <a16:creationId xmlns:a16="http://schemas.microsoft.com/office/drawing/2014/main" id="{452BB75B-7AA0-4D3E-B1BE-8C9ABC1B24EB}"/>
              </a:ext>
            </a:extLst>
          </p:cNvPr>
          <p:cNvSpPr txBox="1"/>
          <p:nvPr/>
        </p:nvSpPr>
        <p:spPr>
          <a:xfrm>
            <a:off x="8020226" y="888064"/>
            <a:ext cx="3764171" cy="830997"/>
          </a:xfrm>
          <a:prstGeom prst="rect">
            <a:avLst/>
          </a:prstGeom>
          <a:noFill/>
        </p:spPr>
        <p:txBody>
          <a:bodyPr wrap="none" rtlCol="0">
            <a:spAutoFit/>
          </a:bodyPr>
          <a:lstStyle/>
          <a:p>
            <a:pPr algn="ctr"/>
            <a:r>
              <a:rPr lang="en-US" sz="2400" dirty="0">
                <a:solidFill>
                  <a:srgbClr val="B92508"/>
                </a:solidFill>
                <a:latin typeface="Century Gothic" panose="020B0502020202020204" pitchFamily="34" charset="0"/>
              </a:rPr>
              <a:t>3 commercial channels.</a:t>
            </a:r>
          </a:p>
          <a:p>
            <a:pPr algn="ctr"/>
            <a:r>
              <a:rPr lang="en-US" sz="2400" dirty="0">
                <a:solidFill>
                  <a:srgbClr val="B92508"/>
                </a:solidFill>
                <a:latin typeface="Century Gothic" panose="020B0502020202020204" pitchFamily="34" charset="0"/>
              </a:rPr>
              <a:t>Same impact?</a:t>
            </a:r>
            <a:endParaRPr lang="en-US" sz="2000" dirty="0">
              <a:solidFill>
                <a:srgbClr val="B92508"/>
              </a:solidFill>
              <a:latin typeface="Century Gothic" panose="020B0502020202020204" pitchFamily="34" charset="0"/>
            </a:endParaRPr>
          </a:p>
        </p:txBody>
      </p:sp>
      <p:pic>
        <p:nvPicPr>
          <p:cNvPr id="21" name="Picture 4" descr="Image result for video commercials on mobile">
            <a:extLst>
              <a:ext uri="{FF2B5EF4-FFF2-40B4-BE49-F238E27FC236}">
                <a16:creationId xmlns:a16="http://schemas.microsoft.com/office/drawing/2014/main" id="{1BF45296-C7A9-4EF4-AD12-64712DDE37D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632" t="7497" r="40078" b="32004"/>
          <a:stretch/>
        </p:blipFill>
        <p:spPr bwMode="auto">
          <a:xfrm>
            <a:off x="5882582" y="2327605"/>
            <a:ext cx="366035" cy="842911"/>
          </a:xfrm>
          <a:prstGeom prst="round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F1BA35F3-EC67-4BCA-8976-A4503B7A1284}"/>
              </a:ext>
            </a:extLst>
          </p:cNvPr>
          <p:cNvGrpSpPr/>
          <p:nvPr/>
        </p:nvGrpSpPr>
        <p:grpSpPr>
          <a:xfrm>
            <a:off x="5607850" y="3456453"/>
            <a:ext cx="915498" cy="903346"/>
            <a:chOff x="8471427" y="4518592"/>
            <a:chExt cx="1503878" cy="1483915"/>
          </a:xfrm>
        </p:grpSpPr>
        <p:pic>
          <p:nvPicPr>
            <p:cNvPr id="23" name="Picture 22">
              <a:extLst>
                <a:ext uri="{FF2B5EF4-FFF2-40B4-BE49-F238E27FC236}">
                  <a16:creationId xmlns:a16="http://schemas.microsoft.com/office/drawing/2014/main" id="{A4AC8D32-DD3C-4CA3-813B-13C77B3F9576}"/>
                </a:ext>
              </a:extLst>
            </p:cNvPr>
            <p:cNvPicPr>
              <a:picLocks noChangeAspect="1"/>
            </p:cNvPicPr>
            <p:nvPr/>
          </p:nvPicPr>
          <p:blipFill>
            <a:blip r:embed="rId7"/>
            <a:stretch>
              <a:fillRect/>
            </a:stretch>
          </p:blipFill>
          <p:spPr>
            <a:xfrm>
              <a:off x="8471427" y="4518592"/>
              <a:ext cx="1503878" cy="1483915"/>
            </a:xfrm>
            <a:prstGeom prst="rect">
              <a:avLst/>
            </a:prstGeom>
          </p:spPr>
        </p:pic>
        <p:pic>
          <p:nvPicPr>
            <p:cNvPr id="24" name="Picture 23">
              <a:extLst>
                <a:ext uri="{FF2B5EF4-FFF2-40B4-BE49-F238E27FC236}">
                  <a16:creationId xmlns:a16="http://schemas.microsoft.com/office/drawing/2014/main" id="{DB5B66B6-FAF8-4C4D-8342-7AC2BF48EAC7}"/>
                </a:ext>
              </a:extLst>
            </p:cNvPr>
            <p:cNvPicPr>
              <a:picLocks noChangeAspect="1"/>
            </p:cNvPicPr>
            <p:nvPr/>
          </p:nvPicPr>
          <p:blipFill>
            <a:blip r:embed="rId8"/>
            <a:stretch>
              <a:fillRect/>
            </a:stretch>
          </p:blipFill>
          <p:spPr>
            <a:xfrm>
              <a:off x="8569701" y="4606289"/>
              <a:ext cx="1307008" cy="897255"/>
            </a:xfrm>
            <a:prstGeom prst="rect">
              <a:avLst/>
            </a:prstGeom>
          </p:spPr>
        </p:pic>
      </p:grpSp>
      <p:grpSp>
        <p:nvGrpSpPr>
          <p:cNvPr id="25" name="Group 24">
            <a:extLst>
              <a:ext uri="{FF2B5EF4-FFF2-40B4-BE49-F238E27FC236}">
                <a16:creationId xmlns:a16="http://schemas.microsoft.com/office/drawing/2014/main" id="{0E18CB54-EE87-40F5-B221-0D36139E9FF3}"/>
              </a:ext>
            </a:extLst>
          </p:cNvPr>
          <p:cNvGrpSpPr/>
          <p:nvPr/>
        </p:nvGrpSpPr>
        <p:grpSpPr>
          <a:xfrm>
            <a:off x="5334473" y="4603195"/>
            <a:ext cx="1462252" cy="911332"/>
            <a:chOff x="8284735" y="4288007"/>
            <a:chExt cx="2031764" cy="1266275"/>
          </a:xfrm>
        </p:grpSpPr>
        <p:pic>
          <p:nvPicPr>
            <p:cNvPr id="26" name="Picture 25">
              <a:extLst>
                <a:ext uri="{FF2B5EF4-FFF2-40B4-BE49-F238E27FC236}">
                  <a16:creationId xmlns:a16="http://schemas.microsoft.com/office/drawing/2014/main" id="{5B92B338-F820-487E-A5D9-104016805BE7}"/>
                </a:ext>
              </a:extLst>
            </p:cNvPr>
            <p:cNvPicPr>
              <a:picLocks noChangeAspect="1"/>
            </p:cNvPicPr>
            <p:nvPr/>
          </p:nvPicPr>
          <p:blipFill>
            <a:blip r:embed="rId9"/>
            <a:stretch>
              <a:fillRect/>
            </a:stretch>
          </p:blipFill>
          <p:spPr>
            <a:xfrm>
              <a:off x="8284735" y="4288007"/>
              <a:ext cx="2031764" cy="1266275"/>
            </a:xfrm>
            <a:prstGeom prst="rect">
              <a:avLst/>
            </a:prstGeom>
          </p:spPr>
        </p:pic>
        <p:pic>
          <p:nvPicPr>
            <p:cNvPr id="27" name="Picture 26">
              <a:extLst>
                <a:ext uri="{FF2B5EF4-FFF2-40B4-BE49-F238E27FC236}">
                  <a16:creationId xmlns:a16="http://schemas.microsoft.com/office/drawing/2014/main" id="{04FD4E84-91C2-492E-9B26-346027E72C59}"/>
                </a:ext>
              </a:extLst>
            </p:cNvPr>
            <p:cNvPicPr>
              <a:picLocks noChangeAspect="1"/>
            </p:cNvPicPr>
            <p:nvPr/>
          </p:nvPicPr>
          <p:blipFill rotWithShape="1">
            <a:blip r:embed="rId10"/>
            <a:srcRect l="8735" t="9248" r="9128" b="14823"/>
            <a:stretch/>
          </p:blipFill>
          <p:spPr>
            <a:xfrm>
              <a:off x="8473779" y="4375307"/>
              <a:ext cx="1668132" cy="963773"/>
            </a:xfrm>
            <a:prstGeom prst="roundRect">
              <a:avLst>
                <a:gd name="adj" fmla="val 4099"/>
              </a:avLst>
            </a:prstGeom>
          </p:spPr>
        </p:pic>
      </p:grpSp>
    </p:spTree>
    <p:extLst>
      <p:ext uri="{BB962C8B-B14F-4D97-AF65-F5344CB8AC3E}">
        <p14:creationId xmlns:p14="http://schemas.microsoft.com/office/powerpoint/2010/main" val="4325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fill="hold" nodeType="clickEffect" p14:presetBounceEnd="46000">
                                      <p:stCondLst>
                                        <p:cond delay="0"/>
                                      </p:stCondLst>
                                      <p:childTnLst>
                                        <p:animMotion origin="layout" path="M 1.875E-6 4.07407E-6 L 0.33268 4.07407E-6 " pathEditMode="relative" rAng="0" ptsTypes="AA" p14:bounceEnd="46000">
                                          <p:cBhvr>
                                            <p:cTn id="6" dur="1000" fill="hold"/>
                                            <p:tgtEl>
                                              <p:spTgt spid="7"/>
                                            </p:tgtEl>
                                            <p:attrNameLst>
                                              <p:attrName>ppt_x</p:attrName>
                                              <p:attrName>ppt_y</p:attrName>
                                            </p:attrNameLst>
                                          </p:cBhvr>
                                          <p:rCtr x="16628" y="0"/>
                                        </p:animMotion>
                                      </p:childTnLst>
                                    </p:cTn>
                                  </p:par>
                                  <p:par>
                                    <p:cTn id="7" presetID="63" presetClass="path" presetSubtype="0" accel="50000" fill="hold" nodeType="withEffect" p14:presetBounceEnd="46000">
                                      <p:stCondLst>
                                        <p:cond delay="0"/>
                                      </p:stCondLst>
                                      <p:childTnLst>
                                        <p:animMotion origin="layout" path="M 1.875E-6 3.33333E-6 L 0.33346 3.33333E-6 " pathEditMode="relative" rAng="0" ptsTypes="AA" p14:bounceEnd="46000">
                                          <p:cBhvr>
                                            <p:cTn id="8" dur="1000" fill="hold"/>
                                            <p:tgtEl>
                                              <p:spTgt spid="6"/>
                                            </p:tgtEl>
                                            <p:attrNameLst>
                                              <p:attrName>ppt_x</p:attrName>
                                              <p:attrName>ppt_y</p:attrName>
                                            </p:attrNameLst>
                                          </p:cBhvr>
                                          <p:rCtr x="16667" y="0"/>
                                        </p:animMotion>
                                      </p:childTnLst>
                                    </p:cTn>
                                  </p:par>
                                  <p:par>
                                    <p:cTn id="9" presetID="63" presetClass="path" presetSubtype="0" accel="50000" fill="hold" nodeType="withEffect" p14:presetBounceEnd="46000">
                                      <p:stCondLst>
                                        <p:cond delay="0"/>
                                      </p:stCondLst>
                                      <p:childTnLst>
                                        <p:animMotion origin="layout" path="M 1.875E-6 4.07407E-6 L 0.33346 0.00208 " pathEditMode="relative" rAng="0" ptsTypes="AA" p14:bounceEnd="46000">
                                          <p:cBhvr>
                                            <p:cTn id="10" dur="1000" fill="hold"/>
                                            <p:tgtEl>
                                              <p:spTgt spid="5"/>
                                            </p:tgtEl>
                                            <p:attrNameLst>
                                              <p:attrName>ppt_x</p:attrName>
                                              <p:attrName>ppt_y</p:attrName>
                                            </p:attrNameLst>
                                          </p:cBhvr>
                                          <p:rCtr x="16667" y="93"/>
                                        </p:animMotion>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63" presetClass="path" presetSubtype="0" accel="50000" decel="50000" fill="hold" nodeType="withEffect">
                                      <p:stCondLst>
                                        <p:cond delay="0"/>
                                      </p:stCondLst>
                                      <p:childTnLst>
                                        <p:animMotion origin="layout" path="M 3.95833E-6 -4.44444E-6 L 0.31588 -4.44444E-6 " pathEditMode="relative" rAng="0" ptsTypes="AA">
                                          <p:cBhvr>
                                            <p:cTn id="27" dur="1000" fill="hold"/>
                                            <p:tgtEl>
                                              <p:spTgt spid="21"/>
                                            </p:tgtEl>
                                            <p:attrNameLst>
                                              <p:attrName>ppt_x</p:attrName>
                                              <p:attrName>ppt_y</p:attrName>
                                            </p:attrNameLst>
                                          </p:cBhvr>
                                          <p:rCtr x="15794" y="0"/>
                                        </p:animMotion>
                                      </p:childTnLst>
                                    </p:cTn>
                                  </p:par>
                                  <p:par>
                                    <p:cTn id="28" presetID="63" presetClass="path" presetSubtype="0" accel="50000" decel="50000" fill="hold" nodeType="withEffect">
                                      <p:stCondLst>
                                        <p:cond delay="0"/>
                                      </p:stCondLst>
                                      <p:childTnLst>
                                        <p:animMotion origin="layout" path="M 3.95833E-6 4.07407E-6 L 0.31588 4.07407E-6 " pathEditMode="relative" rAng="0" ptsTypes="AA">
                                          <p:cBhvr>
                                            <p:cTn id="29" dur="1000" fill="hold"/>
                                            <p:tgtEl>
                                              <p:spTgt spid="22"/>
                                            </p:tgtEl>
                                            <p:attrNameLst>
                                              <p:attrName>ppt_x</p:attrName>
                                              <p:attrName>ppt_y</p:attrName>
                                            </p:attrNameLst>
                                          </p:cBhvr>
                                          <p:rCtr x="15794" y="0"/>
                                        </p:animMotion>
                                      </p:childTnLst>
                                    </p:cTn>
                                  </p:par>
                                  <p:par>
                                    <p:cTn id="30" presetID="63" presetClass="path" presetSubtype="0" accel="50000" decel="50000" fill="hold" nodeType="withEffect">
                                      <p:stCondLst>
                                        <p:cond delay="0"/>
                                      </p:stCondLst>
                                      <p:childTnLst>
                                        <p:animMotion origin="layout" path="M 4.16667E-6 -1.48148E-6 L 0.31601 -1.48148E-6 " pathEditMode="relative" rAng="0" ptsTypes="AA">
                                          <p:cBhvr>
                                            <p:cTn id="31" dur="1000" fill="hold"/>
                                            <p:tgtEl>
                                              <p:spTgt spid="25"/>
                                            </p:tgtEl>
                                            <p:attrNameLst>
                                              <p:attrName>ppt_x</p:attrName>
                                              <p:attrName>ppt_y</p:attrName>
                                            </p:attrNameLst>
                                          </p:cBhvr>
                                          <p:rCtr x="15794" y="0"/>
                                        </p:animMotion>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fill="hold" nodeType="clickEffect">
                                      <p:stCondLst>
                                        <p:cond delay="0"/>
                                      </p:stCondLst>
                                      <p:childTnLst>
                                        <p:animMotion origin="layout" path="M 1.875E-6 4.07407E-6 L 0.33268 4.07407E-6 " pathEditMode="relative" rAng="0" ptsTypes="AA">
                                          <p:cBhvr>
                                            <p:cTn id="6" dur="1000" fill="hold"/>
                                            <p:tgtEl>
                                              <p:spTgt spid="7"/>
                                            </p:tgtEl>
                                            <p:attrNameLst>
                                              <p:attrName>ppt_x</p:attrName>
                                              <p:attrName>ppt_y</p:attrName>
                                            </p:attrNameLst>
                                          </p:cBhvr>
                                          <p:rCtr x="16628" y="0"/>
                                        </p:animMotion>
                                      </p:childTnLst>
                                    </p:cTn>
                                  </p:par>
                                  <p:par>
                                    <p:cTn id="7" presetID="63" presetClass="path" presetSubtype="0" accel="50000" fill="hold" nodeType="withEffect">
                                      <p:stCondLst>
                                        <p:cond delay="0"/>
                                      </p:stCondLst>
                                      <p:childTnLst>
                                        <p:animMotion origin="layout" path="M 1.875E-6 3.33333E-6 L 0.33346 3.33333E-6 " pathEditMode="relative" rAng="0" ptsTypes="AA">
                                          <p:cBhvr>
                                            <p:cTn id="8" dur="1000" fill="hold"/>
                                            <p:tgtEl>
                                              <p:spTgt spid="6"/>
                                            </p:tgtEl>
                                            <p:attrNameLst>
                                              <p:attrName>ppt_x</p:attrName>
                                              <p:attrName>ppt_y</p:attrName>
                                            </p:attrNameLst>
                                          </p:cBhvr>
                                          <p:rCtr x="16667" y="0"/>
                                        </p:animMotion>
                                      </p:childTnLst>
                                    </p:cTn>
                                  </p:par>
                                  <p:par>
                                    <p:cTn id="9" presetID="63" presetClass="path" presetSubtype="0" accel="50000" fill="hold" nodeType="withEffect">
                                      <p:stCondLst>
                                        <p:cond delay="0"/>
                                      </p:stCondLst>
                                      <p:childTnLst>
                                        <p:animMotion origin="layout" path="M 1.875E-6 4.07407E-6 L 0.33346 0.00208 " pathEditMode="relative" rAng="0" ptsTypes="AA">
                                          <p:cBhvr>
                                            <p:cTn id="10" dur="1000" fill="hold"/>
                                            <p:tgtEl>
                                              <p:spTgt spid="5"/>
                                            </p:tgtEl>
                                            <p:attrNameLst>
                                              <p:attrName>ppt_x</p:attrName>
                                              <p:attrName>ppt_y</p:attrName>
                                            </p:attrNameLst>
                                          </p:cBhvr>
                                          <p:rCtr x="16667" y="93"/>
                                        </p:animMotion>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63" presetClass="path" presetSubtype="0" accel="50000" decel="50000" fill="hold" nodeType="withEffect">
                                      <p:stCondLst>
                                        <p:cond delay="0"/>
                                      </p:stCondLst>
                                      <p:childTnLst>
                                        <p:animMotion origin="layout" path="M 3.95833E-6 -4.44444E-6 L 0.31588 -4.44444E-6 " pathEditMode="relative" rAng="0" ptsTypes="AA">
                                          <p:cBhvr>
                                            <p:cTn id="27" dur="1000" fill="hold"/>
                                            <p:tgtEl>
                                              <p:spTgt spid="21"/>
                                            </p:tgtEl>
                                            <p:attrNameLst>
                                              <p:attrName>ppt_x</p:attrName>
                                              <p:attrName>ppt_y</p:attrName>
                                            </p:attrNameLst>
                                          </p:cBhvr>
                                          <p:rCtr x="15794" y="0"/>
                                        </p:animMotion>
                                      </p:childTnLst>
                                    </p:cTn>
                                  </p:par>
                                  <p:par>
                                    <p:cTn id="28" presetID="63" presetClass="path" presetSubtype="0" accel="50000" decel="50000" fill="hold" nodeType="withEffect">
                                      <p:stCondLst>
                                        <p:cond delay="0"/>
                                      </p:stCondLst>
                                      <p:childTnLst>
                                        <p:animMotion origin="layout" path="M 3.95833E-6 4.07407E-6 L 0.31588 4.07407E-6 " pathEditMode="relative" rAng="0" ptsTypes="AA">
                                          <p:cBhvr>
                                            <p:cTn id="29" dur="1000" fill="hold"/>
                                            <p:tgtEl>
                                              <p:spTgt spid="22"/>
                                            </p:tgtEl>
                                            <p:attrNameLst>
                                              <p:attrName>ppt_x</p:attrName>
                                              <p:attrName>ppt_y</p:attrName>
                                            </p:attrNameLst>
                                          </p:cBhvr>
                                          <p:rCtr x="15794" y="0"/>
                                        </p:animMotion>
                                      </p:childTnLst>
                                    </p:cTn>
                                  </p:par>
                                  <p:par>
                                    <p:cTn id="30" presetID="63" presetClass="path" presetSubtype="0" accel="50000" decel="50000" fill="hold" nodeType="withEffect">
                                      <p:stCondLst>
                                        <p:cond delay="0"/>
                                      </p:stCondLst>
                                      <p:childTnLst>
                                        <p:animMotion origin="layout" path="M 4.16667E-6 -1.48148E-6 L 0.31601 -1.48148E-6 " pathEditMode="relative" rAng="0" ptsTypes="AA">
                                          <p:cBhvr>
                                            <p:cTn id="31" dur="1000" fill="hold"/>
                                            <p:tgtEl>
                                              <p:spTgt spid="25"/>
                                            </p:tgtEl>
                                            <p:attrNameLst>
                                              <p:attrName>ppt_x</p:attrName>
                                              <p:attrName>ppt_y</p:attrName>
                                            </p:attrNameLst>
                                          </p:cBhvr>
                                          <p:rCtr x="15794" y="0"/>
                                        </p:animMotion>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F230E-E57A-4DBF-ADEE-25475D00FBC2}"/>
              </a:ext>
            </a:extLst>
          </p:cNvPr>
          <p:cNvSpPr txBox="1"/>
          <p:nvPr/>
        </p:nvSpPr>
        <p:spPr>
          <a:xfrm>
            <a:off x="413924" y="2262368"/>
            <a:ext cx="11364152" cy="2631490"/>
          </a:xfrm>
          <a:prstGeom prst="rect">
            <a:avLst/>
          </a:prstGeom>
          <a:noFill/>
        </p:spPr>
        <p:txBody>
          <a:bodyPr wrap="square" rtlCol="0">
            <a:spAutoFit/>
          </a:bodyPr>
          <a:lstStyle/>
          <a:p>
            <a:pPr algn="ctr">
              <a:lnSpc>
                <a:spcPts val="3300"/>
              </a:lnSpc>
            </a:pPr>
            <a:r>
              <a:rPr lang="en-US" sz="3200" dirty="0">
                <a:solidFill>
                  <a:srgbClr val="B92508"/>
                </a:solidFill>
                <a:latin typeface="Century Gothic" panose="020B0502020202020204" pitchFamily="34" charset="0"/>
              </a:rPr>
              <a:t>VIDEO COMMERCIALS</a:t>
            </a:r>
          </a:p>
          <a:p>
            <a:pPr algn="ctr">
              <a:lnSpc>
                <a:spcPts val="3300"/>
              </a:lnSpc>
            </a:pPr>
            <a:endParaRPr lang="en-US" sz="3200" dirty="0">
              <a:solidFill>
                <a:srgbClr val="B92508"/>
              </a:solidFill>
              <a:latin typeface="Century Gothic" panose="020B0502020202020204" pitchFamily="34" charset="0"/>
            </a:endParaRPr>
          </a:p>
          <a:p>
            <a:pPr algn="ctr">
              <a:lnSpc>
                <a:spcPts val="3300"/>
              </a:lnSpc>
            </a:pPr>
            <a:r>
              <a:rPr lang="en-US" sz="3200" dirty="0">
                <a:solidFill>
                  <a:srgbClr val="B92508"/>
                </a:solidFill>
                <a:latin typeface="Century Gothic" panose="020B0502020202020204" pitchFamily="34" charset="0"/>
              </a:rPr>
              <a:t>Are they inherently more or less effective </a:t>
            </a:r>
          </a:p>
          <a:p>
            <a:pPr algn="ctr">
              <a:lnSpc>
                <a:spcPts val="3300"/>
              </a:lnSpc>
            </a:pPr>
            <a:r>
              <a:rPr lang="en-US" sz="3200" dirty="0">
                <a:solidFill>
                  <a:srgbClr val="B92508"/>
                </a:solidFill>
                <a:latin typeface="Century Gothic" panose="020B0502020202020204" pitchFamily="34" charset="0"/>
              </a:rPr>
              <a:t>when viewed on different devices? </a:t>
            </a:r>
          </a:p>
          <a:p>
            <a:pPr algn="ctr">
              <a:lnSpc>
                <a:spcPts val="3300"/>
              </a:lnSpc>
            </a:pPr>
            <a:r>
              <a:rPr lang="en-US" sz="3200" dirty="0">
                <a:solidFill>
                  <a:srgbClr val="B92508"/>
                </a:solidFill>
                <a:latin typeface="Century Gothic" panose="020B0502020202020204" pitchFamily="34" charset="0"/>
              </a:rPr>
              <a:t>	</a:t>
            </a:r>
          </a:p>
          <a:p>
            <a:pPr algn="ctr">
              <a:lnSpc>
                <a:spcPts val="3300"/>
              </a:lnSpc>
            </a:pPr>
            <a:r>
              <a:rPr lang="en-US" sz="3200" dirty="0">
                <a:solidFill>
                  <a:srgbClr val="B92508"/>
                </a:solidFill>
                <a:latin typeface="Century Gothic" panose="020B0502020202020204" pitchFamily="34" charset="0"/>
              </a:rPr>
              <a:t>TV, PC, Mobile</a:t>
            </a:r>
            <a:endParaRPr lang="en-US" sz="28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120188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655708" y="2262368"/>
            <a:ext cx="10936852" cy="1785104"/>
          </a:xfrm>
          <a:prstGeom prst="rect">
            <a:avLst/>
          </a:prstGeom>
          <a:noFill/>
        </p:spPr>
        <p:txBody>
          <a:bodyPr wrap="square" rtlCol="0">
            <a:spAutoFit/>
          </a:bodyPr>
          <a:lstStyle/>
          <a:p>
            <a:pPr algn="ctr">
              <a:lnSpc>
                <a:spcPts val="3300"/>
              </a:lnSpc>
            </a:pPr>
            <a:r>
              <a:rPr lang="en-US" sz="3200" dirty="0">
                <a:solidFill>
                  <a:srgbClr val="B92508"/>
                </a:solidFill>
                <a:latin typeface="Century Gothic" panose="020B0502020202020204" pitchFamily="34" charset="0"/>
              </a:rPr>
              <a:t>Effective?</a:t>
            </a:r>
          </a:p>
          <a:p>
            <a:pPr algn="ctr">
              <a:lnSpc>
                <a:spcPts val="3300"/>
              </a:lnSpc>
            </a:pPr>
            <a:endParaRPr lang="en-US" sz="3200" dirty="0">
              <a:solidFill>
                <a:srgbClr val="B92508"/>
              </a:solidFill>
              <a:latin typeface="Century Gothic" panose="020B0502020202020204" pitchFamily="34" charset="0"/>
            </a:endParaRPr>
          </a:p>
          <a:p>
            <a:pPr algn="ctr">
              <a:lnSpc>
                <a:spcPts val="3300"/>
              </a:lnSpc>
            </a:pPr>
            <a:r>
              <a:rPr lang="en-US" sz="3200" dirty="0">
                <a:solidFill>
                  <a:srgbClr val="B92508"/>
                </a:solidFill>
                <a:latin typeface="Century Gothic" panose="020B0502020202020204" pitchFamily="34" charset="0"/>
              </a:rPr>
              <a:t> We mean product interest, comprehension, </a:t>
            </a:r>
          </a:p>
          <a:p>
            <a:pPr algn="ctr">
              <a:lnSpc>
                <a:spcPts val="3300"/>
              </a:lnSpc>
            </a:pPr>
            <a:r>
              <a:rPr lang="en-US" sz="3200" dirty="0">
                <a:solidFill>
                  <a:srgbClr val="B92508"/>
                </a:solidFill>
                <a:latin typeface="Century Gothic" panose="020B0502020202020204" pitchFamily="34" charset="0"/>
              </a:rPr>
              <a:t>and eye focus.</a:t>
            </a:r>
            <a:endParaRPr lang="en-US" sz="28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331828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3716991" y="684066"/>
            <a:ext cx="4758034" cy="769441"/>
          </a:xfrm>
          <a:prstGeom prst="rect">
            <a:avLst/>
          </a:prstGeom>
          <a:noFill/>
        </p:spPr>
        <p:txBody>
          <a:bodyPr wrap="none" rtlCol="0">
            <a:spAutoFit/>
          </a:bodyPr>
          <a:lstStyle/>
          <a:p>
            <a:pPr algn="ctr"/>
            <a:r>
              <a:rPr lang="en-US" sz="4400" dirty="0">
                <a:solidFill>
                  <a:srgbClr val="B92508"/>
                </a:solidFill>
                <a:latin typeface="Century Gothic" panose="020B0502020202020204" pitchFamily="34" charset="0"/>
              </a:rPr>
              <a:t>The Study Details</a:t>
            </a:r>
            <a:endParaRPr lang="en-US" sz="4000" dirty="0">
              <a:solidFill>
                <a:srgbClr val="B92508"/>
              </a:solidFill>
              <a:latin typeface="Century Gothic" panose="020B0502020202020204" pitchFamily="34" charset="0"/>
            </a:endParaRPr>
          </a:p>
        </p:txBody>
      </p:sp>
      <p:sp>
        <p:nvSpPr>
          <p:cNvPr id="14" name="TextBox 13"/>
          <p:cNvSpPr txBox="1"/>
          <p:nvPr/>
        </p:nvSpPr>
        <p:spPr>
          <a:xfrm>
            <a:off x="5003079" y="2799367"/>
            <a:ext cx="979755" cy="523220"/>
          </a:xfrm>
          <a:prstGeom prst="rect">
            <a:avLst/>
          </a:prstGeom>
          <a:noFill/>
        </p:spPr>
        <p:txBody>
          <a:bodyPr wrap="none" rtlCol="0">
            <a:spAutoFit/>
          </a:bodyPr>
          <a:lstStyle/>
          <a:p>
            <a:pPr algn="r"/>
            <a:r>
              <a:rPr lang="en-US" sz="2800" dirty="0">
                <a:solidFill>
                  <a:srgbClr val="B92508"/>
                </a:solidFill>
                <a:latin typeface="Century Gothic" panose="020B0502020202020204" pitchFamily="34" charset="0"/>
              </a:rPr>
              <a:t>2018</a:t>
            </a:r>
            <a:endParaRPr lang="en-US" sz="2400" dirty="0">
              <a:solidFill>
                <a:srgbClr val="B92508"/>
              </a:solidFill>
              <a:latin typeface="Century Gothic" panose="020B0502020202020204" pitchFamily="34" charset="0"/>
            </a:endParaRPr>
          </a:p>
        </p:txBody>
      </p:sp>
      <p:cxnSp>
        <p:nvCxnSpPr>
          <p:cNvPr id="3" name="Straight Connector 2">
            <a:extLst>
              <a:ext uri="{FF2B5EF4-FFF2-40B4-BE49-F238E27FC236}">
                <a16:creationId xmlns:a16="http://schemas.microsoft.com/office/drawing/2014/main" id="{255FF0B8-EAA3-4D96-B8E6-98F494FD41C9}"/>
              </a:ext>
            </a:extLst>
          </p:cNvPr>
          <p:cNvCxnSpPr>
            <a:cxnSpLocks/>
          </p:cNvCxnSpPr>
          <p:nvPr/>
        </p:nvCxnSpPr>
        <p:spPr>
          <a:xfrm>
            <a:off x="6096000" y="2928620"/>
            <a:ext cx="0" cy="3710940"/>
          </a:xfrm>
          <a:prstGeom prst="line">
            <a:avLst/>
          </a:prstGeom>
          <a:ln w="3175">
            <a:solidFill>
              <a:srgbClr val="F75E3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EC847F7-136F-4DB3-9FE2-9F9D352F276E}"/>
              </a:ext>
            </a:extLst>
          </p:cNvPr>
          <p:cNvSpPr txBox="1"/>
          <p:nvPr/>
        </p:nvSpPr>
        <p:spPr>
          <a:xfrm>
            <a:off x="6209167" y="2799367"/>
            <a:ext cx="748923"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Fall</a:t>
            </a:r>
            <a:endParaRPr lang="en-US" sz="2400" dirty="0">
              <a:solidFill>
                <a:srgbClr val="B92508"/>
              </a:solidFill>
              <a:latin typeface="Century Gothic" panose="020B0502020202020204" pitchFamily="34" charset="0"/>
            </a:endParaRPr>
          </a:p>
        </p:txBody>
      </p:sp>
      <p:sp>
        <p:nvSpPr>
          <p:cNvPr id="10" name="TextBox 9">
            <a:extLst>
              <a:ext uri="{FF2B5EF4-FFF2-40B4-BE49-F238E27FC236}">
                <a16:creationId xmlns:a16="http://schemas.microsoft.com/office/drawing/2014/main" id="{A0C86DFE-B899-411D-8BBC-F47324EA7F69}"/>
              </a:ext>
            </a:extLst>
          </p:cNvPr>
          <p:cNvSpPr txBox="1"/>
          <p:nvPr/>
        </p:nvSpPr>
        <p:spPr>
          <a:xfrm>
            <a:off x="5599396" y="3287667"/>
            <a:ext cx="383438" cy="523220"/>
          </a:xfrm>
          <a:prstGeom prst="rect">
            <a:avLst/>
          </a:prstGeom>
          <a:noFill/>
        </p:spPr>
        <p:txBody>
          <a:bodyPr wrap="none" rtlCol="0">
            <a:spAutoFit/>
          </a:bodyPr>
          <a:lstStyle/>
          <a:p>
            <a:pPr algn="r"/>
            <a:r>
              <a:rPr lang="en-US" sz="2800" dirty="0">
                <a:solidFill>
                  <a:srgbClr val="B92508"/>
                </a:solidFill>
                <a:latin typeface="Century Gothic" panose="020B0502020202020204" pitchFamily="34" charset="0"/>
              </a:rPr>
              <a:t>6</a:t>
            </a:r>
            <a:endParaRPr lang="en-US" sz="2400" dirty="0">
              <a:solidFill>
                <a:srgbClr val="B92508"/>
              </a:solidFill>
              <a:latin typeface="Century Gothic" panose="020B0502020202020204" pitchFamily="34" charset="0"/>
            </a:endParaRPr>
          </a:p>
        </p:txBody>
      </p:sp>
      <p:sp>
        <p:nvSpPr>
          <p:cNvPr id="11" name="TextBox 10">
            <a:extLst>
              <a:ext uri="{FF2B5EF4-FFF2-40B4-BE49-F238E27FC236}">
                <a16:creationId xmlns:a16="http://schemas.microsoft.com/office/drawing/2014/main" id="{28D43102-0283-4CC4-A4B1-84EC91F8007D}"/>
              </a:ext>
            </a:extLst>
          </p:cNvPr>
          <p:cNvSpPr txBox="1"/>
          <p:nvPr/>
        </p:nvSpPr>
        <p:spPr>
          <a:xfrm>
            <a:off x="6209167" y="3287667"/>
            <a:ext cx="1029449"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Days</a:t>
            </a:r>
            <a:endParaRPr lang="en-US" sz="2400" dirty="0">
              <a:solidFill>
                <a:srgbClr val="B92508"/>
              </a:solidFill>
              <a:latin typeface="Century Gothic" panose="020B0502020202020204" pitchFamily="34" charset="0"/>
            </a:endParaRPr>
          </a:p>
        </p:txBody>
      </p:sp>
      <p:sp>
        <p:nvSpPr>
          <p:cNvPr id="12" name="TextBox 11">
            <a:extLst>
              <a:ext uri="{FF2B5EF4-FFF2-40B4-BE49-F238E27FC236}">
                <a16:creationId xmlns:a16="http://schemas.microsoft.com/office/drawing/2014/main" id="{3C149A4D-AED2-44B1-A752-3E9371A32D81}"/>
              </a:ext>
            </a:extLst>
          </p:cNvPr>
          <p:cNvSpPr txBox="1"/>
          <p:nvPr/>
        </p:nvSpPr>
        <p:spPr>
          <a:xfrm>
            <a:off x="5599396" y="3775967"/>
            <a:ext cx="383438" cy="523220"/>
          </a:xfrm>
          <a:prstGeom prst="rect">
            <a:avLst/>
          </a:prstGeom>
          <a:noFill/>
        </p:spPr>
        <p:txBody>
          <a:bodyPr wrap="none" rtlCol="0">
            <a:spAutoFit/>
          </a:bodyPr>
          <a:lstStyle/>
          <a:p>
            <a:pPr algn="r"/>
            <a:r>
              <a:rPr lang="en-US" sz="2800" dirty="0">
                <a:solidFill>
                  <a:srgbClr val="B92508"/>
                </a:solidFill>
                <a:latin typeface="Century Gothic" panose="020B0502020202020204" pitchFamily="34" charset="0"/>
              </a:rPr>
              <a:t>3</a:t>
            </a:r>
            <a:endParaRPr lang="en-US" sz="2400" dirty="0">
              <a:solidFill>
                <a:srgbClr val="B92508"/>
              </a:solidFill>
              <a:latin typeface="Century Gothic" panose="020B0502020202020204" pitchFamily="34" charset="0"/>
            </a:endParaRPr>
          </a:p>
        </p:txBody>
      </p:sp>
      <p:sp>
        <p:nvSpPr>
          <p:cNvPr id="13" name="TextBox 12">
            <a:extLst>
              <a:ext uri="{FF2B5EF4-FFF2-40B4-BE49-F238E27FC236}">
                <a16:creationId xmlns:a16="http://schemas.microsoft.com/office/drawing/2014/main" id="{FEB11FA0-BC75-4360-86FF-B90FDBF5ADDB}"/>
              </a:ext>
            </a:extLst>
          </p:cNvPr>
          <p:cNvSpPr txBox="1"/>
          <p:nvPr/>
        </p:nvSpPr>
        <p:spPr>
          <a:xfrm>
            <a:off x="6209167" y="3775967"/>
            <a:ext cx="1350050"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Rooms</a:t>
            </a:r>
            <a:endParaRPr lang="en-US" sz="2400" dirty="0">
              <a:solidFill>
                <a:srgbClr val="B92508"/>
              </a:solidFill>
              <a:latin typeface="Century Gothic" panose="020B0502020202020204" pitchFamily="34" charset="0"/>
            </a:endParaRPr>
          </a:p>
        </p:txBody>
      </p:sp>
      <p:sp>
        <p:nvSpPr>
          <p:cNvPr id="15" name="TextBox 14">
            <a:extLst>
              <a:ext uri="{FF2B5EF4-FFF2-40B4-BE49-F238E27FC236}">
                <a16:creationId xmlns:a16="http://schemas.microsoft.com/office/drawing/2014/main" id="{E746D2AB-1369-45C4-82C1-0CD0132C0A20}"/>
              </a:ext>
            </a:extLst>
          </p:cNvPr>
          <p:cNvSpPr txBox="1"/>
          <p:nvPr/>
        </p:nvSpPr>
        <p:spPr>
          <a:xfrm>
            <a:off x="5017505" y="4264267"/>
            <a:ext cx="965329" cy="523220"/>
          </a:xfrm>
          <a:prstGeom prst="rect">
            <a:avLst/>
          </a:prstGeom>
          <a:noFill/>
        </p:spPr>
        <p:txBody>
          <a:bodyPr wrap="none" rtlCol="0">
            <a:spAutoFit/>
          </a:bodyPr>
          <a:lstStyle/>
          <a:p>
            <a:pPr algn="r"/>
            <a:r>
              <a:rPr lang="en-US" sz="2800" dirty="0">
                <a:solidFill>
                  <a:srgbClr val="B92508"/>
                </a:solidFill>
                <a:latin typeface="Century Gothic" panose="020B0502020202020204" pitchFamily="34" charset="0"/>
              </a:rPr>
              <a:t>8am</a:t>
            </a:r>
            <a:endParaRPr lang="en-US" sz="2400" dirty="0">
              <a:solidFill>
                <a:srgbClr val="B92508"/>
              </a:solidFill>
              <a:latin typeface="Century Gothic" panose="020B0502020202020204" pitchFamily="34" charset="0"/>
            </a:endParaRPr>
          </a:p>
        </p:txBody>
      </p:sp>
      <p:sp>
        <p:nvSpPr>
          <p:cNvPr id="16" name="TextBox 15">
            <a:extLst>
              <a:ext uri="{FF2B5EF4-FFF2-40B4-BE49-F238E27FC236}">
                <a16:creationId xmlns:a16="http://schemas.microsoft.com/office/drawing/2014/main" id="{BED44F4F-9E22-4A51-900F-823A25EF5EA3}"/>
              </a:ext>
            </a:extLst>
          </p:cNvPr>
          <p:cNvSpPr txBox="1"/>
          <p:nvPr/>
        </p:nvSpPr>
        <p:spPr>
          <a:xfrm>
            <a:off x="6209167" y="4264267"/>
            <a:ext cx="965329"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8pm</a:t>
            </a:r>
            <a:endParaRPr lang="en-US" sz="2400" dirty="0">
              <a:solidFill>
                <a:srgbClr val="B92508"/>
              </a:solidFill>
              <a:latin typeface="Century Gothic" panose="020B0502020202020204" pitchFamily="34" charset="0"/>
            </a:endParaRPr>
          </a:p>
        </p:txBody>
      </p:sp>
      <p:sp>
        <p:nvSpPr>
          <p:cNvPr id="17" name="TextBox 16">
            <a:extLst>
              <a:ext uri="{FF2B5EF4-FFF2-40B4-BE49-F238E27FC236}">
                <a16:creationId xmlns:a16="http://schemas.microsoft.com/office/drawing/2014/main" id="{71F3073F-461E-4BED-827E-1B287381753C}"/>
              </a:ext>
            </a:extLst>
          </p:cNvPr>
          <p:cNvSpPr txBox="1"/>
          <p:nvPr/>
        </p:nvSpPr>
        <p:spPr>
          <a:xfrm>
            <a:off x="4845983" y="4752567"/>
            <a:ext cx="1136851" cy="523220"/>
          </a:xfrm>
          <a:prstGeom prst="rect">
            <a:avLst/>
          </a:prstGeom>
          <a:noFill/>
        </p:spPr>
        <p:txBody>
          <a:bodyPr wrap="none" rtlCol="0">
            <a:spAutoFit/>
          </a:bodyPr>
          <a:lstStyle/>
          <a:p>
            <a:pPr algn="r"/>
            <a:r>
              <a:rPr lang="en-US" sz="2800" dirty="0">
                <a:solidFill>
                  <a:srgbClr val="B92508"/>
                </a:solidFill>
                <a:latin typeface="Century Gothic" panose="020B0502020202020204" pitchFamily="34" charset="0"/>
              </a:rPr>
              <a:t>50/50</a:t>
            </a:r>
            <a:endParaRPr lang="en-US" sz="2400" dirty="0">
              <a:solidFill>
                <a:srgbClr val="B92508"/>
              </a:solidFill>
              <a:latin typeface="Century Gothic" panose="020B0502020202020204" pitchFamily="34" charset="0"/>
            </a:endParaRPr>
          </a:p>
        </p:txBody>
      </p:sp>
      <p:sp>
        <p:nvSpPr>
          <p:cNvPr id="18" name="TextBox 17">
            <a:extLst>
              <a:ext uri="{FF2B5EF4-FFF2-40B4-BE49-F238E27FC236}">
                <a16:creationId xmlns:a16="http://schemas.microsoft.com/office/drawing/2014/main" id="{59D27693-2A31-4027-BCC7-A869B3477FB3}"/>
              </a:ext>
            </a:extLst>
          </p:cNvPr>
          <p:cNvSpPr txBox="1"/>
          <p:nvPr/>
        </p:nvSpPr>
        <p:spPr>
          <a:xfrm>
            <a:off x="6209167" y="4752567"/>
            <a:ext cx="2520242"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Male/Female</a:t>
            </a:r>
            <a:endParaRPr lang="en-US" sz="2400" dirty="0">
              <a:solidFill>
                <a:srgbClr val="B92508"/>
              </a:solidFill>
              <a:latin typeface="Century Gothic" panose="020B0502020202020204" pitchFamily="34" charset="0"/>
            </a:endParaRPr>
          </a:p>
        </p:txBody>
      </p:sp>
      <p:sp>
        <p:nvSpPr>
          <p:cNvPr id="19" name="TextBox 18">
            <a:extLst>
              <a:ext uri="{FF2B5EF4-FFF2-40B4-BE49-F238E27FC236}">
                <a16:creationId xmlns:a16="http://schemas.microsoft.com/office/drawing/2014/main" id="{ACAC7C0E-D267-4A30-9ECD-888FC708DA36}"/>
              </a:ext>
            </a:extLst>
          </p:cNvPr>
          <p:cNvSpPr txBox="1"/>
          <p:nvPr/>
        </p:nvSpPr>
        <p:spPr>
          <a:xfrm>
            <a:off x="5201850" y="5240867"/>
            <a:ext cx="780984" cy="523220"/>
          </a:xfrm>
          <a:prstGeom prst="rect">
            <a:avLst/>
          </a:prstGeom>
          <a:noFill/>
        </p:spPr>
        <p:txBody>
          <a:bodyPr wrap="none" rtlCol="0">
            <a:spAutoFit/>
          </a:bodyPr>
          <a:lstStyle/>
          <a:p>
            <a:pPr algn="r"/>
            <a:r>
              <a:rPr lang="en-US" sz="2800" dirty="0">
                <a:solidFill>
                  <a:srgbClr val="B92508"/>
                </a:solidFill>
                <a:latin typeface="Century Gothic" panose="020B0502020202020204" pitchFamily="34" charset="0"/>
              </a:rPr>
              <a:t>120</a:t>
            </a:r>
            <a:endParaRPr lang="en-US" sz="2400" dirty="0">
              <a:solidFill>
                <a:srgbClr val="B92508"/>
              </a:solidFill>
              <a:latin typeface="Century Gothic" panose="020B0502020202020204" pitchFamily="34" charset="0"/>
            </a:endParaRPr>
          </a:p>
        </p:txBody>
      </p:sp>
      <p:sp>
        <p:nvSpPr>
          <p:cNvPr id="20" name="TextBox 19">
            <a:extLst>
              <a:ext uri="{FF2B5EF4-FFF2-40B4-BE49-F238E27FC236}">
                <a16:creationId xmlns:a16="http://schemas.microsoft.com/office/drawing/2014/main" id="{D63291E3-0832-4C45-B103-98AC4694B8D8}"/>
              </a:ext>
            </a:extLst>
          </p:cNvPr>
          <p:cNvSpPr txBox="1"/>
          <p:nvPr/>
        </p:nvSpPr>
        <p:spPr>
          <a:xfrm>
            <a:off x="6209167" y="5240867"/>
            <a:ext cx="2436886"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Respondents</a:t>
            </a:r>
            <a:endParaRPr lang="en-US" sz="2400" dirty="0">
              <a:solidFill>
                <a:srgbClr val="B92508"/>
              </a:solidFill>
              <a:latin typeface="Century Gothic" panose="020B0502020202020204" pitchFamily="34" charset="0"/>
            </a:endParaRPr>
          </a:p>
        </p:txBody>
      </p:sp>
      <p:sp>
        <p:nvSpPr>
          <p:cNvPr id="21" name="TextBox 20">
            <a:extLst>
              <a:ext uri="{FF2B5EF4-FFF2-40B4-BE49-F238E27FC236}">
                <a16:creationId xmlns:a16="http://schemas.microsoft.com/office/drawing/2014/main" id="{34846893-6185-4ED1-8867-555337B6B79A}"/>
              </a:ext>
            </a:extLst>
          </p:cNvPr>
          <p:cNvSpPr txBox="1"/>
          <p:nvPr/>
        </p:nvSpPr>
        <p:spPr>
          <a:xfrm>
            <a:off x="5599396" y="5729167"/>
            <a:ext cx="383438" cy="523220"/>
          </a:xfrm>
          <a:prstGeom prst="rect">
            <a:avLst/>
          </a:prstGeom>
          <a:noFill/>
        </p:spPr>
        <p:txBody>
          <a:bodyPr wrap="none" rtlCol="0">
            <a:spAutoFit/>
          </a:bodyPr>
          <a:lstStyle/>
          <a:p>
            <a:pPr algn="r"/>
            <a:r>
              <a:rPr lang="en-US" sz="2800" dirty="0">
                <a:solidFill>
                  <a:srgbClr val="B92508"/>
                </a:solidFill>
                <a:latin typeface="Century Gothic" panose="020B0502020202020204" pitchFamily="34" charset="0"/>
              </a:rPr>
              <a:t>3</a:t>
            </a:r>
            <a:endParaRPr lang="en-US" sz="2400" dirty="0">
              <a:solidFill>
                <a:srgbClr val="B92508"/>
              </a:solidFill>
              <a:latin typeface="Century Gothic" panose="020B0502020202020204" pitchFamily="34" charset="0"/>
            </a:endParaRPr>
          </a:p>
        </p:txBody>
      </p:sp>
      <p:sp>
        <p:nvSpPr>
          <p:cNvPr id="22" name="TextBox 21">
            <a:extLst>
              <a:ext uri="{FF2B5EF4-FFF2-40B4-BE49-F238E27FC236}">
                <a16:creationId xmlns:a16="http://schemas.microsoft.com/office/drawing/2014/main" id="{AA8B40F8-D29C-4EC5-872F-49411DC4476F}"/>
              </a:ext>
            </a:extLst>
          </p:cNvPr>
          <p:cNvSpPr txBox="1"/>
          <p:nvPr/>
        </p:nvSpPr>
        <p:spPr>
          <a:xfrm>
            <a:off x="6209167" y="5729167"/>
            <a:ext cx="1563248"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Devices</a:t>
            </a:r>
            <a:endParaRPr lang="en-US" sz="2400" dirty="0">
              <a:solidFill>
                <a:srgbClr val="B92508"/>
              </a:solidFill>
              <a:latin typeface="Century Gothic" panose="020B0502020202020204" pitchFamily="34" charset="0"/>
            </a:endParaRPr>
          </a:p>
        </p:txBody>
      </p:sp>
      <p:sp>
        <p:nvSpPr>
          <p:cNvPr id="23" name="TextBox 22">
            <a:extLst>
              <a:ext uri="{FF2B5EF4-FFF2-40B4-BE49-F238E27FC236}">
                <a16:creationId xmlns:a16="http://schemas.microsoft.com/office/drawing/2014/main" id="{4EF4739A-B5B3-43A6-B425-338C98843AAE}"/>
              </a:ext>
            </a:extLst>
          </p:cNvPr>
          <p:cNvSpPr txBox="1"/>
          <p:nvPr/>
        </p:nvSpPr>
        <p:spPr>
          <a:xfrm>
            <a:off x="5400623" y="6217467"/>
            <a:ext cx="582211" cy="523220"/>
          </a:xfrm>
          <a:prstGeom prst="rect">
            <a:avLst/>
          </a:prstGeom>
          <a:noFill/>
        </p:spPr>
        <p:txBody>
          <a:bodyPr wrap="none" rtlCol="0">
            <a:spAutoFit/>
          </a:bodyPr>
          <a:lstStyle/>
          <a:p>
            <a:pPr algn="r"/>
            <a:r>
              <a:rPr lang="en-US" sz="2800" dirty="0">
                <a:solidFill>
                  <a:srgbClr val="B92508"/>
                </a:solidFill>
                <a:latin typeface="Century Gothic" panose="020B0502020202020204" pitchFamily="34" charset="0"/>
              </a:rPr>
              <a:t>12</a:t>
            </a:r>
            <a:endParaRPr lang="en-US" sz="2400" dirty="0">
              <a:solidFill>
                <a:srgbClr val="B92508"/>
              </a:solidFill>
              <a:latin typeface="Century Gothic" panose="020B0502020202020204" pitchFamily="34" charset="0"/>
            </a:endParaRPr>
          </a:p>
        </p:txBody>
      </p:sp>
      <p:sp>
        <p:nvSpPr>
          <p:cNvPr id="24" name="TextBox 23">
            <a:extLst>
              <a:ext uri="{FF2B5EF4-FFF2-40B4-BE49-F238E27FC236}">
                <a16:creationId xmlns:a16="http://schemas.microsoft.com/office/drawing/2014/main" id="{49762C5E-3178-4604-948E-9AAFF9099B05}"/>
              </a:ext>
            </a:extLst>
          </p:cNvPr>
          <p:cNvSpPr txBox="1"/>
          <p:nvPr/>
        </p:nvSpPr>
        <p:spPr>
          <a:xfrm>
            <a:off x="6209167" y="6217467"/>
            <a:ext cx="2488182"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Commercials</a:t>
            </a:r>
            <a:endParaRPr lang="en-US" sz="2400" dirty="0">
              <a:solidFill>
                <a:srgbClr val="B92508"/>
              </a:solidFill>
              <a:latin typeface="Century Gothic" panose="020B0502020202020204" pitchFamily="34" charset="0"/>
            </a:endParaRPr>
          </a:p>
        </p:txBody>
      </p:sp>
      <p:pic>
        <p:nvPicPr>
          <p:cNvPr id="6" name="Picture 5">
            <a:extLst>
              <a:ext uri="{FF2B5EF4-FFF2-40B4-BE49-F238E27FC236}">
                <a16:creationId xmlns:a16="http://schemas.microsoft.com/office/drawing/2014/main" id="{64C4D268-7143-4BE9-9A9C-2FFFDB9C0A9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7685" t="27408" r="18056" b="6074"/>
          <a:stretch/>
        </p:blipFill>
        <p:spPr>
          <a:xfrm>
            <a:off x="5344161" y="1855233"/>
            <a:ext cx="1503680" cy="972842"/>
          </a:xfrm>
          <a:prstGeom prst="rect">
            <a:avLst/>
          </a:prstGeom>
          <a:effectLst>
            <a:outerShdw blurRad="50800" dist="38100" dir="2700000" algn="tl" rotWithShape="0">
              <a:prstClr val="black">
                <a:alpha val="40000"/>
              </a:prstClr>
            </a:outerShdw>
          </a:effectLst>
        </p:spPr>
      </p:pic>
      <p:sp>
        <p:nvSpPr>
          <p:cNvPr id="4" name="AutoShape 2" descr="Image result for facebook logo">
            <a:extLst>
              <a:ext uri="{FF2B5EF4-FFF2-40B4-BE49-F238E27FC236}">
                <a16:creationId xmlns:a16="http://schemas.microsoft.com/office/drawing/2014/main" id="{CA4D4A31-D312-46CB-B0C8-0A69BDB7F7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185629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righ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righ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righ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right)">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right)">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p:bldP spid="11" grpId="0"/>
      <p:bldP spid="12" grpId="0"/>
      <p:bldP spid="13" grpId="0"/>
      <p:bldP spid="15" grpId="0"/>
      <p:bldP spid="16" grpId="0"/>
      <p:bldP spid="17" grpId="0"/>
      <p:bldP spid="18" grpId="0"/>
      <p:bldP spid="19" grpId="0"/>
      <p:bldP spid="20" grpId="0"/>
      <p:bldP spid="21" grpId="0"/>
      <p:bldP spid="22" grpId="0"/>
      <p:bldP spid="23" grpId="0"/>
      <p:bldP spid="2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2988425" y="214686"/>
            <a:ext cx="6215164"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The Scores indexed to TV (100)</a:t>
            </a:r>
            <a:endParaRPr lang="en-US" sz="2800" dirty="0">
              <a:solidFill>
                <a:srgbClr val="B92508"/>
              </a:solidFill>
              <a:latin typeface="Century Gothic" panose="020B0502020202020204" pitchFamily="34" charset="0"/>
            </a:endParaRPr>
          </a:p>
        </p:txBody>
      </p:sp>
      <p:sp>
        <p:nvSpPr>
          <p:cNvPr id="110" name="TextBox 109"/>
          <p:cNvSpPr txBox="1"/>
          <p:nvPr/>
        </p:nvSpPr>
        <p:spPr>
          <a:xfrm>
            <a:off x="1094150" y="1780978"/>
            <a:ext cx="4277610" cy="861774"/>
          </a:xfrm>
          <a:prstGeom prst="rect">
            <a:avLst/>
          </a:prstGeom>
          <a:noFill/>
        </p:spPr>
        <p:txBody>
          <a:bodyPr wrap="square" rtlCol="0">
            <a:spAutoFit/>
          </a:bodyPr>
          <a:lstStyle/>
          <a:p>
            <a:r>
              <a:rPr lang="en-US" sz="1600" dirty="0">
                <a:solidFill>
                  <a:srgbClr val="548235"/>
                </a:solidFill>
                <a:latin typeface="Century Gothic" panose="020B0502020202020204" pitchFamily="34" charset="0"/>
              </a:rPr>
              <a:t>Proportion of commercial time spent </a:t>
            </a:r>
          </a:p>
          <a:p>
            <a:r>
              <a:rPr lang="en-US" sz="1600" dirty="0">
                <a:solidFill>
                  <a:srgbClr val="548235"/>
                </a:solidFill>
                <a:latin typeface="Century Gothic" panose="020B0502020202020204" pitchFamily="34" charset="0"/>
              </a:rPr>
              <a:t>actually viewing the commercial.</a:t>
            </a:r>
          </a:p>
          <a:p>
            <a:r>
              <a:rPr lang="en-US" sz="1600" b="1" dirty="0">
                <a:solidFill>
                  <a:srgbClr val="548235"/>
                </a:solidFill>
                <a:latin typeface="Century Gothic" panose="020B0502020202020204" pitchFamily="34" charset="0"/>
              </a:rPr>
              <a:t>FIXATION DURATION </a:t>
            </a:r>
            <a:r>
              <a:rPr lang="en-US" sz="1600" dirty="0">
                <a:solidFill>
                  <a:srgbClr val="548235"/>
                </a:solidFill>
                <a:latin typeface="Century Gothic" panose="020B0502020202020204" pitchFamily="34" charset="0"/>
              </a:rPr>
              <a:t>(%)</a:t>
            </a:r>
            <a:endParaRPr lang="en-US" sz="1400" dirty="0">
              <a:solidFill>
                <a:srgbClr val="548235"/>
              </a:solidFill>
              <a:latin typeface="Century Gothic" panose="020B0502020202020204" pitchFamily="34" charset="0"/>
            </a:endParaRPr>
          </a:p>
        </p:txBody>
      </p:sp>
      <p:grpSp>
        <p:nvGrpSpPr>
          <p:cNvPr id="191" name="Group 190">
            <a:extLst>
              <a:ext uri="{FF2B5EF4-FFF2-40B4-BE49-F238E27FC236}">
                <a16:creationId xmlns:a16="http://schemas.microsoft.com/office/drawing/2014/main" id="{4EBF5576-F5CC-4E1B-8FB2-6476798CCEB9}"/>
              </a:ext>
            </a:extLst>
          </p:cNvPr>
          <p:cNvGrpSpPr/>
          <p:nvPr/>
        </p:nvGrpSpPr>
        <p:grpSpPr>
          <a:xfrm>
            <a:off x="6329003" y="1667485"/>
            <a:ext cx="4195632" cy="461665"/>
            <a:chOff x="6329003" y="1667485"/>
            <a:chExt cx="4195632" cy="461665"/>
          </a:xfrm>
        </p:grpSpPr>
        <p:sp>
          <p:nvSpPr>
            <p:cNvPr id="42" name="TextBox 41">
              <a:extLst>
                <a:ext uri="{FF2B5EF4-FFF2-40B4-BE49-F238E27FC236}">
                  <a16:creationId xmlns:a16="http://schemas.microsoft.com/office/drawing/2014/main" id="{6DADA660-9302-456E-80B7-D3846B2EB3C2}"/>
                </a:ext>
              </a:extLst>
            </p:cNvPr>
            <p:cNvSpPr txBox="1"/>
            <p:nvPr/>
          </p:nvSpPr>
          <p:spPr>
            <a:xfrm>
              <a:off x="6329003" y="1667485"/>
              <a:ext cx="532518" cy="461665"/>
            </a:xfrm>
            <a:prstGeom prst="rect">
              <a:avLst/>
            </a:prstGeom>
            <a:noFill/>
          </p:spPr>
          <p:txBody>
            <a:bodyPr wrap="none" rtlCol="0">
              <a:spAutoFit/>
            </a:bodyPr>
            <a:lstStyle/>
            <a:p>
              <a:pPr algn="ctr"/>
              <a:r>
                <a:rPr lang="en-US" sz="2400" dirty="0">
                  <a:solidFill>
                    <a:srgbClr val="B92508"/>
                  </a:solidFill>
                  <a:latin typeface="Century Gothic" panose="020B0502020202020204" pitchFamily="34" charset="0"/>
                </a:rPr>
                <a:t>TV</a:t>
              </a:r>
              <a:endParaRPr lang="en-US" sz="2000" dirty="0">
                <a:solidFill>
                  <a:srgbClr val="B92508"/>
                </a:solidFill>
                <a:latin typeface="Century Gothic" panose="020B0502020202020204" pitchFamily="34" charset="0"/>
              </a:endParaRPr>
            </a:p>
          </p:txBody>
        </p:sp>
        <p:sp>
          <p:nvSpPr>
            <p:cNvPr id="43" name="TextBox 42">
              <a:extLst>
                <a:ext uri="{FF2B5EF4-FFF2-40B4-BE49-F238E27FC236}">
                  <a16:creationId xmlns:a16="http://schemas.microsoft.com/office/drawing/2014/main" id="{395036F0-3668-4656-854D-497185F2CBD6}"/>
                </a:ext>
              </a:extLst>
            </p:cNvPr>
            <p:cNvSpPr txBox="1"/>
            <p:nvPr/>
          </p:nvSpPr>
          <p:spPr>
            <a:xfrm>
              <a:off x="7919035" y="1667485"/>
              <a:ext cx="617478" cy="461665"/>
            </a:xfrm>
            <a:prstGeom prst="rect">
              <a:avLst/>
            </a:prstGeom>
            <a:noFill/>
          </p:spPr>
          <p:txBody>
            <a:bodyPr wrap="none" rtlCol="0">
              <a:spAutoFit/>
            </a:bodyPr>
            <a:lstStyle/>
            <a:p>
              <a:pPr algn="ctr"/>
              <a:r>
                <a:rPr lang="en-US" sz="2400" dirty="0">
                  <a:solidFill>
                    <a:srgbClr val="B92508"/>
                  </a:solidFill>
                  <a:latin typeface="Century Gothic" panose="020B0502020202020204" pitchFamily="34" charset="0"/>
                </a:rPr>
                <a:t>PC</a:t>
              </a:r>
              <a:endParaRPr lang="en-US" sz="2000" dirty="0">
                <a:solidFill>
                  <a:srgbClr val="B92508"/>
                </a:solidFill>
                <a:latin typeface="Century Gothic" panose="020B0502020202020204" pitchFamily="34" charset="0"/>
              </a:endParaRPr>
            </a:p>
          </p:txBody>
        </p:sp>
        <p:sp>
          <p:nvSpPr>
            <p:cNvPr id="44" name="TextBox 43">
              <a:extLst>
                <a:ext uri="{FF2B5EF4-FFF2-40B4-BE49-F238E27FC236}">
                  <a16:creationId xmlns:a16="http://schemas.microsoft.com/office/drawing/2014/main" id="{AD4AB6B1-D572-4A8A-BA69-05A4B138E7EE}"/>
                </a:ext>
              </a:extLst>
            </p:cNvPr>
            <p:cNvSpPr txBox="1"/>
            <p:nvPr/>
          </p:nvSpPr>
          <p:spPr>
            <a:xfrm>
              <a:off x="9323664" y="1667485"/>
              <a:ext cx="1200971" cy="461665"/>
            </a:xfrm>
            <a:prstGeom prst="rect">
              <a:avLst/>
            </a:prstGeom>
            <a:noFill/>
          </p:spPr>
          <p:txBody>
            <a:bodyPr wrap="none" rtlCol="0">
              <a:spAutoFit/>
            </a:bodyPr>
            <a:lstStyle/>
            <a:p>
              <a:pPr algn="ctr"/>
              <a:r>
                <a:rPr lang="en-US" sz="2400" dirty="0">
                  <a:solidFill>
                    <a:srgbClr val="B92508"/>
                  </a:solidFill>
                  <a:latin typeface="Century Gothic" panose="020B0502020202020204" pitchFamily="34" charset="0"/>
                </a:rPr>
                <a:t>Mobile</a:t>
              </a:r>
              <a:endParaRPr lang="en-US" sz="2000" dirty="0">
                <a:solidFill>
                  <a:srgbClr val="B92508"/>
                </a:solidFill>
                <a:latin typeface="Century Gothic" panose="020B0502020202020204" pitchFamily="34" charset="0"/>
              </a:endParaRPr>
            </a:p>
          </p:txBody>
        </p:sp>
      </p:grpSp>
      <p:grpSp>
        <p:nvGrpSpPr>
          <p:cNvPr id="190" name="Group 189">
            <a:extLst>
              <a:ext uri="{FF2B5EF4-FFF2-40B4-BE49-F238E27FC236}">
                <a16:creationId xmlns:a16="http://schemas.microsoft.com/office/drawing/2014/main" id="{63172D50-F1E8-48BB-856F-624B03DB68DA}"/>
              </a:ext>
            </a:extLst>
          </p:cNvPr>
          <p:cNvGrpSpPr/>
          <p:nvPr/>
        </p:nvGrpSpPr>
        <p:grpSpPr>
          <a:xfrm>
            <a:off x="5392580" y="2199879"/>
            <a:ext cx="6400799" cy="3459637"/>
            <a:chOff x="6076180" y="2199879"/>
            <a:chExt cx="5017883" cy="3459637"/>
          </a:xfrm>
        </p:grpSpPr>
        <p:grpSp>
          <p:nvGrpSpPr>
            <p:cNvPr id="14" name="Group 13">
              <a:extLst>
                <a:ext uri="{FF2B5EF4-FFF2-40B4-BE49-F238E27FC236}">
                  <a16:creationId xmlns:a16="http://schemas.microsoft.com/office/drawing/2014/main" id="{8FCDEDDB-5D62-4A6E-AFD8-F600BACB0872}"/>
                </a:ext>
              </a:extLst>
            </p:cNvPr>
            <p:cNvGrpSpPr/>
            <p:nvPr/>
          </p:nvGrpSpPr>
          <p:grpSpPr>
            <a:xfrm>
              <a:off x="6076180" y="2199879"/>
              <a:ext cx="4535683" cy="3459637"/>
              <a:chOff x="4119513" y="3949828"/>
              <a:chExt cx="561207" cy="2356704"/>
            </a:xfrm>
          </p:grpSpPr>
          <p:cxnSp>
            <p:nvCxnSpPr>
              <p:cNvPr id="13" name="Straight Connector 12">
                <a:extLst>
                  <a:ext uri="{FF2B5EF4-FFF2-40B4-BE49-F238E27FC236}">
                    <a16:creationId xmlns:a16="http://schemas.microsoft.com/office/drawing/2014/main" id="{2A91A1CC-43A6-4178-A4DA-DF16E1A646BB}"/>
                  </a:ext>
                </a:extLst>
              </p:cNvPr>
              <p:cNvCxnSpPr/>
              <p:nvPr/>
            </p:nvCxnSpPr>
            <p:spPr>
              <a:xfrm>
                <a:off x="4119513" y="6306532"/>
                <a:ext cx="5279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8280785-24D4-4AF7-9153-D98BC0564C2E}"/>
                  </a:ext>
                </a:extLst>
              </p:cNvPr>
              <p:cNvCxnSpPr/>
              <p:nvPr/>
            </p:nvCxnSpPr>
            <p:spPr>
              <a:xfrm>
                <a:off x="4119513" y="611014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B9F4D76-1A28-4E5E-856F-F7EEA34DCB11}"/>
                  </a:ext>
                </a:extLst>
              </p:cNvPr>
              <p:cNvCxnSpPr/>
              <p:nvPr/>
            </p:nvCxnSpPr>
            <p:spPr>
              <a:xfrm>
                <a:off x="4119513" y="591374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4C3EAAB-4910-4CAD-8A6B-E7C2DB7A4224}"/>
                  </a:ext>
                </a:extLst>
              </p:cNvPr>
              <p:cNvCxnSpPr/>
              <p:nvPr/>
            </p:nvCxnSpPr>
            <p:spPr>
              <a:xfrm>
                <a:off x="4119513" y="5717356"/>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BA52DB2-1E87-4245-A949-907D7BC0FC3E}"/>
                  </a:ext>
                </a:extLst>
              </p:cNvPr>
              <p:cNvCxnSpPr/>
              <p:nvPr/>
            </p:nvCxnSpPr>
            <p:spPr>
              <a:xfrm>
                <a:off x="4119513" y="5520964"/>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94FA08F-A3DA-41A9-9927-D650B16C0F5E}"/>
                  </a:ext>
                </a:extLst>
              </p:cNvPr>
              <p:cNvCxnSpPr/>
              <p:nvPr/>
            </p:nvCxnSpPr>
            <p:spPr>
              <a:xfrm>
                <a:off x="4119513" y="5324572"/>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FE68D93-A757-4021-A347-D9EEAD95234B}"/>
                  </a:ext>
                </a:extLst>
              </p:cNvPr>
              <p:cNvCxnSpPr/>
              <p:nvPr/>
            </p:nvCxnSpPr>
            <p:spPr>
              <a:xfrm>
                <a:off x="4119513" y="512818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E8047C4-46DD-4508-A525-AAC82FEF4196}"/>
                  </a:ext>
                </a:extLst>
              </p:cNvPr>
              <p:cNvCxnSpPr/>
              <p:nvPr/>
            </p:nvCxnSpPr>
            <p:spPr>
              <a:xfrm>
                <a:off x="4119513" y="493178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833E7E2-5830-453D-B5C6-3A986E95FA6B}"/>
                  </a:ext>
                </a:extLst>
              </p:cNvPr>
              <p:cNvCxnSpPr/>
              <p:nvPr/>
            </p:nvCxnSpPr>
            <p:spPr>
              <a:xfrm>
                <a:off x="4119513" y="4735396"/>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4DF2B46-F7D7-404D-9CD2-DDAB1DF4BDC4}"/>
                  </a:ext>
                </a:extLst>
              </p:cNvPr>
              <p:cNvCxnSpPr/>
              <p:nvPr/>
            </p:nvCxnSpPr>
            <p:spPr>
              <a:xfrm>
                <a:off x="4119513" y="4539004"/>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D9E97D2-8048-4643-BB42-B2067453AB9E}"/>
                  </a:ext>
                </a:extLst>
              </p:cNvPr>
              <p:cNvCxnSpPr>
                <a:cxnSpLocks/>
              </p:cNvCxnSpPr>
              <p:nvPr/>
            </p:nvCxnSpPr>
            <p:spPr>
              <a:xfrm flipV="1">
                <a:off x="4119513" y="4335960"/>
                <a:ext cx="561207" cy="693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629BDAE-7131-40CF-9C1D-D7CD22B15962}"/>
                  </a:ext>
                </a:extLst>
              </p:cNvPr>
              <p:cNvCxnSpPr/>
              <p:nvPr/>
            </p:nvCxnSpPr>
            <p:spPr>
              <a:xfrm>
                <a:off x="4119513" y="414622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D1511F1-AE48-4400-94ED-14E0618BB41A}"/>
                  </a:ext>
                </a:extLst>
              </p:cNvPr>
              <p:cNvCxnSpPr/>
              <p:nvPr/>
            </p:nvCxnSpPr>
            <p:spPr>
              <a:xfrm>
                <a:off x="4119513" y="394982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3D3328C8-B27A-4E70-A652-620AC3DC8C8A}"/>
                </a:ext>
              </a:extLst>
            </p:cNvPr>
            <p:cNvSpPr txBox="1"/>
            <p:nvPr/>
          </p:nvSpPr>
          <p:spPr>
            <a:xfrm>
              <a:off x="10672993" y="2613601"/>
              <a:ext cx="421070" cy="307777"/>
            </a:xfrm>
            <a:prstGeom prst="rect">
              <a:avLst/>
            </a:prstGeom>
            <a:noFill/>
          </p:spPr>
          <p:txBody>
            <a:bodyPr wrap="none" rtlCol="0">
              <a:spAutoFit/>
            </a:bodyPr>
            <a:lstStyle/>
            <a:p>
              <a:r>
                <a:rPr lang="en-US" sz="1400" b="1" dirty="0">
                  <a:latin typeface="Century Gothic" panose="020B0502020202020204" pitchFamily="34" charset="0"/>
                </a:rPr>
                <a:t>100</a:t>
              </a:r>
              <a:endParaRPr lang="en-US" sz="1100" dirty="0">
                <a:latin typeface="Century Gothic" panose="020B0502020202020204" pitchFamily="34" charset="0"/>
              </a:endParaRPr>
            </a:p>
          </p:txBody>
        </p:sp>
      </p:grpSp>
      <p:sp>
        <p:nvSpPr>
          <p:cNvPr id="130" name="TextBox 129">
            <a:extLst>
              <a:ext uri="{FF2B5EF4-FFF2-40B4-BE49-F238E27FC236}">
                <a16:creationId xmlns:a16="http://schemas.microsoft.com/office/drawing/2014/main" id="{249218FA-BBF7-4833-91F5-7CC4969FA3D4}"/>
              </a:ext>
            </a:extLst>
          </p:cNvPr>
          <p:cNvSpPr txBox="1"/>
          <p:nvPr/>
        </p:nvSpPr>
        <p:spPr>
          <a:xfrm>
            <a:off x="1094150" y="2834351"/>
            <a:ext cx="3158237" cy="830997"/>
          </a:xfrm>
          <a:prstGeom prst="rect">
            <a:avLst/>
          </a:prstGeom>
          <a:noFill/>
        </p:spPr>
        <p:txBody>
          <a:bodyPr wrap="none" rtlCol="0">
            <a:spAutoFit/>
          </a:bodyPr>
          <a:lstStyle/>
          <a:p>
            <a:r>
              <a:rPr lang="en-US" sz="1600" dirty="0">
                <a:solidFill>
                  <a:srgbClr val="2F5597"/>
                </a:solidFill>
                <a:latin typeface="Century Gothic" panose="020B0502020202020204" pitchFamily="34" charset="0"/>
              </a:rPr>
              <a:t>Comprehension and learning </a:t>
            </a:r>
          </a:p>
          <a:p>
            <a:r>
              <a:rPr lang="en-US" sz="1600" dirty="0">
                <a:solidFill>
                  <a:srgbClr val="2F5597"/>
                </a:solidFill>
                <a:latin typeface="Century Gothic" panose="020B0502020202020204" pitchFamily="34" charset="0"/>
              </a:rPr>
              <a:t>without overloading.</a:t>
            </a:r>
          </a:p>
          <a:p>
            <a:r>
              <a:rPr lang="en-US" sz="1600" b="1" dirty="0">
                <a:solidFill>
                  <a:srgbClr val="2F5597"/>
                </a:solidFill>
                <a:latin typeface="Century Gothic" panose="020B0502020202020204" pitchFamily="34" charset="0"/>
              </a:rPr>
              <a:t>COGNITIVE FOCUS </a:t>
            </a:r>
            <a:r>
              <a:rPr lang="en-US" sz="1600" dirty="0">
                <a:solidFill>
                  <a:srgbClr val="2F5597"/>
                </a:solidFill>
                <a:latin typeface="Century Gothic" panose="020B0502020202020204" pitchFamily="34" charset="0"/>
              </a:rPr>
              <a:t>(0-100)</a:t>
            </a:r>
            <a:endParaRPr lang="en-US" sz="1400" dirty="0">
              <a:solidFill>
                <a:srgbClr val="2F5597"/>
              </a:solidFill>
              <a:latin typeface="Century Gothic" panose="020B0502020202020204" pitchFamily="34" charset="0"/>
            </a:endParaRPr>
          </a:p>
        </p:txBody>
      </p:sp>
      <p:sp>
        <p:nvSpPr>
          <p:cNvPr id="131" name="TextBox 130">
            <a:extLst>
              <a:ext uri="{FF2B5EF4-FFF2-40B4-BE49-F238E27FC236}">
                <a16:creationId xmlns:a16="http://schemas.microsoft.com/office/drawing/2014/main" id="{1F305138-F3AB-434F-8EDC-43ED327B1A1E}"/>
              </a:ext>
            </a:extLst>
          </p:cNvPr>
          <p:cNvSpPr txBox="1"/>
          <p:nvPr/>
        </p:nvSpPr>
        <p:spPr>
          <a:xfrm>
            <a:off x="1094150" y="3856947"/>
            <a:ext cx="3852337" cy="830997"/>
          </a:xfrm>
          <a:prstGeom prst="rect">
            <a:avLst/>
          </a:prstGeom>
          <a:noFill/>
        </p:spPr>
        <p:txBody>
          <a:bodyPr wrap="none" rtlCol="0">
            <a:spAutoFit/>
          </a:bodyPr>
          <a:lstStyle/>
          <a:p>
            <a:r>
              <a:rPr lang="en-US" sz="1600" dirty="0">
                <a:solidFill>
                  <a:srgbClr val="7A5D00"/>
                </a:solidFill>
                <a:latin typeface="Century Gothic" panose="020B0502020202020204" pitchFamily="34" charset="0"/>
              </a:rPr>
              <a:t>Interest in and desire for the product </a:t>
            </a:r>
          </a:p>
          <a:p>
            <a:r>
              <a:rPr lang="en-US" sz="1600" dirty="0">
                <a:solidFill>
                  <a:srgbClr val="7A5D00"/>
                </a:solidFill>
                <a:latin typeface="Century Gothic" panose="020B0502020202020204" pitchFamily="34" charset="0"/>
              </a:rPr>
              <a:t>being advertised.</a:t>
            </a:r>
          </a:p>
          <a:p>
            <a:r>
              <a:rPr lang="en-US" sz="1600" b="1" dirty="0">
                <a:solidFill>
                  <a:srgbClr val="7A5D00"/>
                </a:solidFill>
                <a:latin typeface="Century Gothic" panose="020B0502020202020204" pitchFamily="34" charset="0"/>
              </a:rPr>
              <a:t>MOTIVATION </a:t>
            </a:r>
            <a:r>
              <a:rPr lang="en-US" sz="1600" dirty="0">
                <a:solidFill>
                  <a:srgbClr val="7A5D00"/>
                </a:solidFill>
                <a:latin typeface="Century Gothic" panose="020B0502020202020204" pitchFamily="34" charset="0"/>
              </a:rPr>
              <a:t>(0-100)</a:t>
            </a:r>
            <a:endParaRPr lang="en-US" sz="1400" dirty="0">
              <a:solidFill>
                <a:srgbClr val="7A5D00"/>
              </a:solidFill>
              <a:latin typeface="Century Gothic" panose="020B0502020202020204" pitchFamily="34" charset="0"/>
            </a:endParaRPr>
          </a:p>
        </p:txBody>
      </p:sp>
      <p:sp>
        <p:nvSpPr>
          <p:cNvPr id="132" name="TextBox 131">
            <a:extLst>
              <a:ext uri="{FF2B5EF4-FFF2-40B4-BE49-F238E27FC236}">
                <a16:creationId xmlns:a16="http://schemas.microsoft.com/office/drawing/2014/main" id="{0414EBA1-285F-40A9-9E10-B6D480AA90F3}"/>
              </a:ext>
            </a:extLst>
          </p:cNvPr>
          <p:cNvSpPr txBox="1"/>
          <p:nvPr/>
        </p:nvSpPr>
        <p:spPr>
          <a:xfrm>
            <a:off x="1094150" y="4879543"/>
            <a:ext cx="2353529" cy="830997"/>
          </a:xfrm>
          <a:prstGeom prst="rect">
            <a:avLst/>
          </a:prstGeom>
          <a:noFill/>
        </p:spPr>
        <p:txBody>
          <a:bodyPr wrap="none" rtlCol="0">
            <a:spAutoFit/>
          </a:bodyPr>
          <a:lstStyle/>
          <a:p>
            <a:r>
              <a:rPr lang="en-US" sz="1600" dirty="0">
                <a:solidFill>
                  <a:srgbClr val="B92508"/>
                </a:solidFill>
                <a:latin typeface="Century Gothic" panose="020B0502020202020204" pitchFamily="34" charset="0"/>
              </a:rPr>
              <a:t>The average of these </a:t>
            </a:r>
          </a:p>
          <a:p>
            <a:r>
              <a:rPr lang="en-US" sz="1600" dirty="0">
                <a:solidFill>
                  <a:srgbClr val="B92508"/>
                </a:solidFill>
                <a:latin typeface="Century Gothic" panose="020B0502020202020204" pitchFamily="34" charset="0"/>
              </a:rPr>
              <a:t>three key scores.</a:t>
            </a:r>
          </a:p>
          <a:p>
            <a:r>
              <a:rPr lang="en-US" sz="1600" b="1" dirty="0">
                <a:solidFill>
                  <a:srgbClr val="B92508"/>
                </a:solidFill>
                <a:latin typeface="Century Gothic" panose="020B0502020202020204" pitchFamily="34" charset="0"/>
              </a:rPr>
              <a:t>AVERAGE</a:t>
            </a:r>
            <a:r>
              <a:rPr lang="en-US" sz="1600" dirty="0">
                <a:solidFill>
                  <a:srgbClr val="B92508"/>
                </a:solidFill>
                <a:latin typeface="Century Gothic" panose="020B0502020202020204" pitchFamily="34" charset="0"/>
              </a:rPr>
              <a:t> (0-100)</a:t>
            </a:r>
            <a:endParaRPr lang="en-US" sz="1400" dirty="0">
              <a:solidFill>
                <a:srgbClr val="B92508"/>
              </a:solidFill>
              <a:latin typeface="Century Gothic" panose="020B0502020202020204" pitchFamily="34" charset="0"/>
            </a:endParaRPr>
          </a:p>
        </p:txBody>
      </p:sp>
      <p:sp>
        <p:nvSpPr>
          <p:cNvPr id="2" name="Rectangle 1">
            <a:extLst>
              <a:ext uri="{FF2B5EF4-FFF2-40B4-BE49-F238E27FC236}">
                <a16:creationId xmlns:a16="http://schemas.microsoft.com/office/drawing/2014/main" id="{9E1255CF-EB11-4E3C-8465-E204BA920F96}"/>
              </a:ext>
            </a:extLst>
          </p:cNvPr>
          <p:cNvSpPr/>
          <p:nvPr/>
        </p:nvSpPr>
        <p:spPr>
          <a:xfrm>
            <a:off x="6045526" y="2766720"/>
            <a:ext cx="247088" cy="2892796"/>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D765B166-6E27-433D-B725-C0CB14305496}"/>
              </a:ext>
            </a:extLst>
          </p:cNvPr>
          <p:cNvSpPr/>
          <p:nvPr/>
        </p:nvSpPr>
        <p:spPr>
          <a:xfrm>
            <a:off x="6333921" y="2766720"/>
            <a:ext cx="247088" cy="289279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ADFD3752-D758-4CCE-8686-4E546DA0FBAC}"/>
              </a:ext>
            </a:extLst>
          </p:cNvPr>
          <p:cNvSpPr/>
          <p:nvPr/>
        </p:nvSpPr>
        <p:spPr>
          <a:xfrm>
            <a:off x="6622755" y="2766720"/>
            <a:ext cx="247088" cy="289279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1B766D75-E34B-4F35-994C-5D81F346525A}"/>
              </a:ext>
            </a:extLst>
          </p:cNvPr>
          <p:cNvSpPr/>
          <p:nvPr/>
        </p:nvSpPr>
        <p:spPr>
          <a:xfrm>
            <a:off x="6894108" y="2766720"/>
            <a:ext cx="247088" cy="2892796"/>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049A7D5-F4B4-4488-85AE-DB523A38606C}"/>
              </a:ext>
            </a:extLst>
          </p:cNvPr>
          <p:cNvSpPr/>
          <p:nvPr/>
        </p:nvSpPr>
        <p:spPr>
          <a:xfrm>
            <a:off x="7674080" y="3020011"/>
            <a:ext cx="247088" cy="264927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1223D199-BE90-4038-8027-34263E7B6CAD}"/>
              </a:ext>
            </a:extLst>
          </p:cNvPr>
          <p:cNvSpPr/>
          <p:nvPr/>
        </p:nvSpPr>
        <p:spPr>
          <a:xfrm>
            <a:off x="7959930" y="2343355"/>
            <a:ext cx="247088" cy="3316161"/>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0A741C6-8764-490B-B2F3-323FD19AAA39}"/>
              </a:ext>
            </a:extLst>
          </p:cNvPr>
          <p:cNvSpPr/>
          <p:nvPr/>
        </p:nvSpPr>
        <p:spPr>
          <a:xfrm>
            <a:off x="8253584" y="2766720"/>
            <a:ext cx="247088" cy="289279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8CB04A0A-95F7-4A17-9886-FCC132D8A067}"/>
              </a:ext>
            </a:extLst>
          </p:cNvPr>
          <p:cNvSpPr/>
          <p:nvPr/>
        </p:nvSpPr>
        <p:spPr>
          <a:xfrm>
            <a:off x="8551468" y="2766720"/>
            <a:ext cx="247088" cy="2892796"/>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A400C51-0002-4A4A-B81D-548C8B376529}"/>
              </a:ext>
            </a:extLst>
          </p:cNvPr>
          <p:cNvSpPr/>
          <p:nvPr/>
        </p:nvSpPr>
        <p:spPr>
          <a:xfrm>
            <a:off x="9343299" y="3215083"/>
            <a:ext cx="247088" cy="245419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064E1FA-E769-4BE3-BC38-73FA20F2426E}"/>
              </a:ext>
            </a:extLst>
          </p:cNvPr>
          <p:cNvSpPr/>
          <p:nvPr/>
        </p:nvSpPr>
        <p:spPr>
          <a:xfrm>
            <a:off x="9643480" y="2343355"/>
            <a:ext cx="247088" cy="3316161"/>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CBDEC1B9-6487-4C22-9036-B7DDD3FB25D2}"/>
              </a:ext>
            </a:extLst>
          </p:cNvPr>
          <p:cNvSpPr/>
          <p:nvPr/>
        </p:nvSpPr>
        <p:spPr>
          <a:xfrm>
            <a:off x="9939957" y="2766720"/>
            <a:ext cx="247088" cy="289279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99A1A278-2684-4228-B081-A01EA1234C7B}"/>
              </a:ext>
            </a:extLst>
          </p:cNvPr>
          <p:cNvSpPr/>
          <p:nvPr/>
        </p:nvSpPr>
        <p:spPr>
          <a:xfrm>
            <a:off x="10250971" y="2766720"/>
            <a:ext cx="247088" cy="2892796"/>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05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191"/>
                                        </p:tgtEl>
                                        <p:attrNameLst>
                                          <p:attrName>style.visibility</p:attrName>
                                        </p:attrNameLst>
                                      </p:cBhvr>
                                      <p:to>
                                        <p:strVal val="visible"/>
                                      </p:to>
                                    </p:set>
                                    <p:animEffect transition="in" filter="wipe(left)">
                                      <p:cBhvr>
                                        <p:cTn id="7" dur="1000"/>
                                        <p:tgtEl>
                                          <p:spTgt spid="191"/>
                                        </p:tgtEl>
                                      </p:cBhvr>
                                    </p:animEffect>
                                  </p:childTnLst>
                                </p:cTn>
                              </p:par>
                              <p:par>
                                <p:cTn id="8" presetID="22" presetClass="entr" presetSubtype="8" fill="hold" nodeType="withEffect">
                                  <p:stCondLst>
                                    <p:cond delay="500"/>
                                  </p:stCondLst>
                                  <p:childTnLst>
                                    <p:set>
                                      <p:cBhvr>
                                        <p:cTn id="9" dur="1" fill="hold">
                                          <p:stCondLst>
                                            <p:cond delay="0"/>
                                          </p:stCondLst>
                                        </p:cTn>
                                        <p:tgtEl>
                                          <p:spTgt spid="190"/>
                                        </p:tgtEl>
                                        <p:attrNameLst>
                                          <p:attrName>style.visibility</p:attrName>
                                        </p:attrNameLst>
                                      </p:cBhvr>
                                      <p:to>
                                        <p:strVal val="visible"/>
                                      </p:to>
                                    </p:set>
                                    <p:animEffect transition="in" filter="wipe(left)">
                                      <p:cBhvr>
                                        <p:cTn id="10" dur="1000"/>
                                        <p:tgtEl>
                                          <p:spTgt spid="19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0"/>
                                        </p:tgtEl>
                                        <p:attrNameLst>
                                          <p:attrName>style.visibility</p:attrName>
                                        </p:attrNameLst>
                                      </p:cBhvr>
                                      <p:to>
                                        <p:strVal val="visible"/>
                                      </p:to>
                                    </p:set>
                                    <p:animEffect transition="in" filter="fade">
                                      <p:cBhvr>
                                        <p:cTn id="15" dur="500"/>
                                        <p:tgtEl>
                                          <p:spTgt spid="110"/>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wipe(down)">
                                      <p:cBhvr>
                                        <p:cTn id="23" dur="500"/>
                                        <p:tgtEl>
                                          <p:spTgt spid="80"/>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wipe(down)">
                                      <p:cBhvr>
                                        <p:cTn id="27" dur="500"/>
                                        <p:tgtEl>
                                          <p:spTgt spid="8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0"/>
                                        </p:tgtEl>
                                        <p:attrNameLst>
                                          <p:attrName>style.visibility</p:attrName>
                                        </p:attrNameLst>
                                      </p:cBhvr>
                                      <p:to>
                                        <p:strVal val="visible"/>
                                      </p:to>
                                    </p:set>
                                    <p:animEffect transition="in" filter="fade">
                                      <p:cBhvr>
                                        <p:cTn id="32" dur="500"/>
                                        <p:tgtEl>
                                          <p:spTgt spid="130"/>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wipe(down)">
                                      <p:cBhvr>
                                        <p:cTn id="36" dur="500"/>
                                        <p:tgtEl>
                                          <p:spTgt spid="86"/>
                                        </p:tgtEl>
                                      </p:cBhvr>
                                    </p:animEffect>
                                  </p:childTnLst>
                                </p:cTn>
                              </p:par>
                            </p:childTnLst>
                          </p:cTn>
                        </p:par>
                        <p:par>
                          <p:cTn id="37" fill="hold">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wipe(down)">
                                      <p:cBhvr>
                                        <p:cTn id="40" dur="500"/>
                                        <p:tgtEl>
                                          <p:spTgt spid="87"/>
                                        </p:tgtEl>
                                      </p:cBhvr>
                                    </p:animEffect>
                                  </p:childTnLst>
                                </p:cTn>
                              </p:par>
                            </p:childTnLst>
                          </p:cTn>
                        </p:par>
                        <p:par>
                          <p:cTn id="41" fill="hold">
                            <p:stCondLst>
                              <p:cond delay="1500"/>
                            </p:stCondLst>
                            <p:childTnLst>
                              <p:par>
                                <p:cTn id="42" presetID="22" presetClass="entr" presetSubtype="4" fill="hold" grpId="0" nodeType="afterEffect">
                                  <p:stCondLst>
                                    <p:cond delay="0"/>
                                  </p:stCondLst>
                                  <p:childTnLst>
                                    <p:set>
                                      <p:cBhvr>
                                        <p:cTn id="43" dur="1" fill="hold">
                                          <p:stCondLst>
                                            <p:cond delay="0"/>
                                          </p:stCondLst>
                                        </p:cTn>
                                        <p:tgtEl>
                                          <p:spTgt spid="88"/>
                                        </p:tgtEl>
                                        <p:attrNameLst>
                                          <p:attrName>style.visibility</p:attrName>
                                        </p:attrNameLst>
                                      </p:cBhvr>
                                      <p:to>
                                        <p:strVal val="visible"/>
                                      </p:to>
                                    </p:set>
                                    <p:animEffect transition="in" filter="wipe(down)">
                                      <p:cBhvr>
                                        <p:cTn id="44" dur="500"/>
                                        <p:tgtEl>
                                          <p:spTgt spid="8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1"/>
                                        </p:tgtEl>
                                        <p:attrNameLst>
                                          <p:attrName>style.visibility</p:attrName>
                                        </p:attrNameLst>
                                      </p:cBhvr>
                                      <p:to>
                                        <p:strVal val="visible"/>
                                      </p:to>
                                    </p:set>
                                    <p:animEffect transition="in" filter="fade">
                                      <p:cBhvr>
                                        <p:cTn id="49" dur="500"/>
                                        <p:tgtEl>
                                          <p:spTgt spid="131"/>
                                        </p:tgtEl>
                                      </p:cBhvr>
                                    </p:animEffect>
                                  </p:childTnLst>
                                </p:cTn>
                              </p:par>
                            </p:childTnLst>
                          </p:cTn>
                        </p:par>
                        <p:par>
                          <p:cTn id="50" fill="hold">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89"/>
                                        </p:tgtEl>
                                        <p:attrNameLst>
                                          <p:attrName>style.visibility</p:attrName>
                                        </p:attrNameLst>
                                      </p:cBhvr>
                                      <p:to>
                                        <p:strVal val="visible"/>
                                      </p:to>
                                    </p:set>
                                    <p:animEffect transition="in" filter="wipe(down)">
                                      <p:cBhvr>
                                        <p:cTn id="53" dur="500"/>
                                        <p:tgtEl>
                                          <p:spTgt spid="89"/>
                                        </p:tgtEl>
                                      </p:cBhvr>
                                    </p:animEffect>
                                  </p:childTnLst>
                                </p:cTn>
                              </p:par>
                            </p:childTnLst>
                          </p:cTn>
                        </p:par>
                        <p:par>
                          <p:cTn id="54" fill="hold">
                            <p:stCondLst>
                              <p:cond delay="1000"/>
                            </p:stCondLst>
                            <p:childTnLst>
                              <p:par>
                                <p:cTn id="55" presetID="22" presetClass="entr" presetSubtype="4" fill="hold" grpId="0" nodeType="afterEffect">
                                  <p:stCondLst>
                                    <p:cond delay="0"/>
                                  </p:stCondLst>
                                  <p:childTnLst>
                                    <p:set>
                                      <p:cBhvr>
                                        <p:cTn id="56" dur="1" fill="hold">
                                          <p:stCondLst>
                                            <p:cond delay="0"/>
                                          </p:stCondLst>
                                        </p:cTn>
                                        <p:tgtEl>
                                          <p:spTgt spid="90"/>
                                        </p:tgtEl>
                                        <p:attrNameLst>
                                          <p:attrName>style.visibility</p:attrName>
                                        </p:attrNameLst>
                                      </p:cBhvr>
                                      <p:to>
                                        <p:strVal val="visible"/>
                                      </p:to>
                                    </p:set>
                                    <p:animEffect transition="in" filter="wipe(down)">
                                      <p:cBhvr>
                                        <p:cTn id="57" dur="500"/>
                                        <p:tgtEl>
                                          <p:spTgt spid="90"/>
                                        </p:tgtEl>
                                      </p:cBhvr>
                                    </p:animEffect>
                                  </p:childTnLst>
                                </p:cTn>
                              </p:par>
                            </p:childTnLst>
                          </p:cTn>
                        </p:par>
                        <p:par>
                          <p:cTn id="58" fill="hold">
                            <p:stCondLst>
                              <p:cond delay="1500"/>
                            </p:stCondLst>
                            <p:childTnLst>
                              <p:par>
                                <p:cTn id="59" presetID="22" presetClass="entr" presetSubtype="4" fill="hold" grpId="0" nodeType="after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down)">
                                      <p:cBhvr>
                                        <p:cTn id="61" dur="500"/>
                                        <p:tgtEl>
                                          <p:spTgt spid="9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2"/>
                                        </p:tgtEl>
                                        <p:attrNameLst>
                                          <p:attrName>style.visibility</p:attrName>
                                        </p:attrNameLst>
                                      </p:cBhvr>
                                      <p:to>
                                        <p:strVal val="visible"/>
                                      </p:to>
                                    </p:set>
                                    <p:animEffect transition="in" filter="fade">
                                      <p:cBhvr>
                                        <p:cTn id="66" dur="500"/>
                                        <p:tgtEl>
                                          <p:spTgt spid="132"/>
                                        </p:tgtEl>
                                      </p:cBhvr>
                                    </p:animEffect>
                                  </p:childTnLst>
                                </p:cTn>
                              </p:par>
                            </p:childTnLst>
                          </p:cTn>
                        </p:par>
                        <p:par>
                          <p:cTn id="67" fill="hold">
                            <p:stCondLst>
                              <p:cond delay="500"/>
                            </p:stCondLst>
                            <p:childTnLst>
                              <p:par>
                                <p:cTn id="68" presetID="22" presetClass="entr" presetSubtype="4" fill="hold" grpId="0" nodeType="afterEffect">
                                  <p:stCondLst>
                                    <p:cond delay="0"/>
                                  </p:stCondLst>
                                  <p:childTnLst>
                                    <p:set>
                                      <p:cBhvr>
                                        <p:cTn id="69" dur="1" fill="hold">
                                          <p:stCondLst>
                                            <p:cond delay="0"/>
                                          </p:stCondLst>
                                        </p:cTn>
                                        <p:tgtEl>
                                          <p:spTgt spid="92"/>
                                        </p:tgtEl>
                                        <p:attrNameLst>
                                          <p:attrName>style.visibility</p:attrName>
                                        </p:attrNameLst>
                                      </p:cBhvr>
                                      <p:to>
                                        <p:strVal val="visible"/>
                                      </p:to>
                                    </p:set>
                                    <p:animEffect transition="in" filter="wipe(down)">
                                      <p:cBhvr>
                                        <p:cTn id="70" dur="500"/>
                                        <p:tgtEl>
                                          <p:spTgt spid="92"/>
                                        </p:tgtEl>
                                      </p:cBhvr>
                                    </p:animEffect>
                                  </p:childTnLst>
                                </p:cTn>
                              </p:par>
                            </p:childTnLst>
                          </p:cTn>
                        </p:par>
                        <p:par>
                          <p:cTn id="71" fill="hold">
                            <p:stCondLst>
                              <p:cond delay="1000"/>
                            </p:stCondLst>
                            <p:childTnLst>
                              <p:par>
                                <p:cTn id="72" presetID="22" presetClass="entr" presetSubtype="4" fill="hold" grpId="0" nodeType="afterEffect">
                                  <p:stCondLst>
                                    <p:cond delay="0"/>
                                  </p:stCondLst>
                                  <p:childTnLst>
                                    <p:set>
                                      <p:cBhvr>
                                        <p:cTn id="73" dur="1" fill="hold">
                                          <p:stCondLst>
                                            <p:cond delay="0"/>
                                          </p:stCondLst>
                                        </p:cTn>
                                        <p:tgtEl>
                                          <p:spTgt spid="93"/>
                                        </p:tgtEl>
                                        <p:attrNameLst>
                                          <p:attrName>style.visibility</p:attrName>
                                        </p:attrNameLst>
                                      </p:cBhvr>
                                      <p:to>
                                        <p:strVal val="visible"/>
                                      </p:to>
                                    </p:set>
                                    <p:animEffect transition="in" filter="wipe(down)">
                                      <p:cBhvr>
                                        <p:cTn id="74" dur="500"/>
                                        <p:tgtEl>
                                          <p:spTgt spid="93"/>
                                        </p:tgtEl>
                                      </p:cBhvr>
                                    </p:animEffect>
                                  </p:childTnLst>
                                </p:cTn>
                              </p:par>
                            </p:childTnLst>
                          </p:cTn>
                        </p:par>
                        <p:par>
                          <p:cTn id="75" fill="hold">
                            <p:stCondLst>
                              <p:cond delay="1500"/>
                            </p:stCondLst>
                            <p:childTnLst>
                              <p:par>
                                <p:cTn id="76" presetID="22" presetClass="entr" presetSubtype="4" fill="hold" grpId="0" nodeType="after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wipe(down)">
                                      <p:cBhvr>
                                        <p:cTn id="78"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30" grpId="0"/>
      <p:bldP spid="131" grpId="0"/>
      <p:bldP spid="132" grpId="0"/>
      <p:bldP spid="2" grpId="0" animBg="1"/>
      <p:bldP spid="86" grpId="0" animBg="1"/>
      <p:bldP spid="89" grpId="0" animBg="1"/>
      <p:bldP spid="92" grpId="0" animBg="1"/>
      <p:bldP spid="80" grpId="0" animBg="1"/>
      <p:bldP spid="87" grpId="0" animBg="1"/>
      <p:bldP spid="90" grpId="0" animBg="1"/>
      <p:bldP spid="93" grpId="0" animBg="1"/>
      <p:bldP spid="85" grpId="0" animBg="1"/>
      <p:bldP spid="88" grpId="0" animBg="1"/>
      <p:bldP spid="91" grpId="0" animBg="1"/>
      <p:bldP spid="9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F230E-E57A-4DBF-ADEE-25475D00FBC2}"/>
              </a:ext>
            </a:extLst>
          </p:cNvPr>
          <p:cNvSpPr txBox="1"/>
          <p:nvPr/>
        </p:nvSpPr>
        <p:spPr>
          <a:xfrm>
            <a:off x="154675" y="2262368"/>
            <a:ext cx="11882650" cy="938719"/>
          </a:xfrm>
          <a:prstGeom prst="rect">
            <a:avLst/>
          </a:prstGeom>
          <a:noFill/>
        </p:spPr>
        <p:txBody>
          <a:bodyPr wrap="square" rtlCol="0">
            <a:spAutoFit/>
          </a:bodyPr>
          <a:lstStyle/>
          <a:p>
            <a:pPr algn="ctr">
              <a:lnSpc>
                <a:spcPts val="3300"/>
              </a:lnSpc>
            </a:pPr>
            <a:r>
              <a:rPr lang="en-US" sz="3200" dirty="0">
                <a:solidFill>
                  <a:srgbClr val="B92508"/>
                </a:solidFill>
                <a:latin typeface="Century Gothic" panose="020B0502020202020204" pitchFamily="34" charset="0"/>
              </a:rPr>
              <a:t>Are video commercials inherently more or less effective </a:t>
            </a:r>
          </a:p>
          <a:p>
            <a:pPr algn="ctr">
              <a:lnSpc>
                <a:spcPts val="3300"/>
              </a:lnSpc>
            </a:pPr>
            <a:r>
              <a:rPr lang="en-US" sz="3200" dirty="0">
                <a:solidFill>
                  <a:srgbClr val="B92508"/>
                </a:solidFill>
                <a:latin typeface="Century Gothic" panose="020B0502020202020204" pitchFamily="34" charset="0"/>
              </a:rPr>
              <a:t>when viewed on TV, PC, Mobile is..</a:t>
            </a:r>
            <a:r>
              <a:rPr lang="en-US" sz="2800" dirty="0">
                <a:solidFill>
                  <a:srgbClr val="B92508"/>
                </a:solidFill>
                <a:latin typeface="Century Gothic" panose="020B0502020202020204" pitchFamily="34" charset="0"/>
              </a:rPr>
              <a:t>.</a:t>
            </a:r>
            <a:r>
              <a:rPr lang="en-US" sz="3200" dirty="0">
                <a:solidFill>
                  <a:srgbClr val="B92508"/>
                </a:solidFill>
                <a:latin typeface="Century Gothic" panose="020B0502020202020204" pitchFamily="34" charset="0"/>
              </a:rPr>
              <a:t>	</a:t>
            </a:r>
          </a:p>
        </p:txBody>
      </p:sp>
      <p:sp>
        <p:nvSpPr>
          <p:cNvPr id="4" name="TextBox 3">
            <a:extLst>
              <a:ext uri="{FF2B5EF4-FFF2-40B4-BE49-F238E27FC236}">
                <a16:creationId xmlns:a16="http://schemas.microsoft.com/office/drawing/2014/main" id="{57A085F6-D6F9-4D54-AC0D-0D9C90B62A18}"/>
              </a:ext>
            </a:extLst>
          </p:cNvPr>
          <p:cNvSpPr txBox="1"/>
          <p:nvPr/>
        </p:nvSpPr>
        <p:spPr>
          <a:xfrm>
            <a:off x="2858588" y="214686"/>
            <a:ext cx="6474850"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So the answer to the question…</a:t>
            </a:r>
            <a:endParaRPr lang="en-US" sz="28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309933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F230E-E57A-4DBF-ADEE-25475D00FBC2}"/>
              </a:ext>
            </a:extLst>
          </p:cNvPr>
          <p:cNvSpPr txBox="1"/>
          <p:nvPr/>
        </p:nvSpPr>
        <p:spPr>
          <a:xfrm>
            <a:off x="3855396" y="2262368"/>
            <a:ext cx="4481208" cy="515526"/>
          </a:xfrm>
          <a:prstGeom prst="rect">
            <a:avLst/>
          </a:prstGeom>
          <a:noFill/>
        </p:spPr>
        <p:txBody>
          <a:bodyPr wrap="square" rtlCol="0">
            <a:spAutoFit/>
          </a:bodyPr>
          <a:lstStyle/>
          <a:p>
            <a:pPr algn="ctr">
              <a:lnSpc>
                <a:spcPts val="3300"/>
              </a:lnSpc>
            </a:pPr>
            <a:r>
              <a:rPr lang="en-US" sz="3200" dirty="0">
                <a:solidFill>
                  <a:srgbClr val="B92508"/>
                </a:solidFill>
                <a:latin typeface="Century Gothic" panose="020B0502020202020204" pitchFamily="34" charset="0"/>
              </a:rPr>
              <a:t>Not really!</a:t>
            </a:r>
          </a:p>
        </p:txBody>
      </p:sp>
    </p:spTree>
    <p:extLst>
      <p:ext uri="{BB962C8B-B14F-4D97-AF65-F5344CB8AC3E}">
        <p14:creationId xmlns:p14="http://schemas.microsoft.com/office/powerpoint/2010/main" val="7425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1334134" y="214686"/>
            <a:ext cx="9523761" cy="1077218"/>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What about Live and Regular Programming TV </a:t>
            </a:r>
          </a:p>
          <a:p>
            <a:pPr algn="ctr"/>
            <a:r>
              <a:rPr lang="en-US" sz="3200" dirty="0">
                <a:solidFill>
                  <a:srgbClr val="B92508"/>
                </a:solidFill>
                <a:latin typeface="Century Gothic" panose="020B0502020202020204" pitchFamily="34" charset="0"/>
              </a:rPr>
              <a:t>indexed to TV (100)?</a:t>
            </a:r>
            <a:endParaRPr lang="en-US" sz="2800" dirty="0">
              <a:solidFill>
                <a:srgbClr val="B92508"/>
              </a:solidFill>
              <a:latin typeface="Century Gothic" panose="020B0502020202020204" pitchFamily="34" charset="0"/>
            </a:endParaRPr>
          </a:p>
        </p:txBody>
      </p:sp>
      <p:sp>
        <p:nvSpPr>
          <p:cNvPr id="110" name="TextBox 109"/>
          <p:cNvSpPr txBox="1"/>
          <p:nvPr/>
        </p:nvSpPr>
        <p:spPr>
          <a:xfrm>
            <a:off x="1094150" y="1780978"/>
            <a:ext cx="4277610" cy="861774"/>
          </a:xfrm>
          <a:prstGeom prst="rect">
            <a:avLst/>
          </a:prstGeom>
          <a:noFill/>
        </p:spPr>
        <p:txBody>
          <a:bodyPr wrap="square" rtlCol="0">
            <a:spAutoFit/>
          </a:bodyPr>
          <a:lstStyle/>
          <a:p>
            <a:r>
              <a:rPr lang="en-US" sz="1600" dirty="0">
                <a:solidFill>
                  <a:srgbClr val="548235"/>
                </a:solidFill>
                <a:latin typeface="Century Gothic" panose="020B0502020202020204" pitchFamily="34" charset="0"/>
              </a:rPr>
              <a:t>Proportion of commercial time spent </a:t>
            </a:r>
          </a:p>
          <a:p>
            <a:r>
              <a:rPr lang="en-US" sz="1600" dirty="0">
                <a:solidFill>
                  <a:srgbClr val="548235"/>
                </a:solidFill>
                <a:latin typeface="Century Gothic" panose="020B0502020202020204" pitchFamily="34" charset="0"/>
              </a:rPr>
              <a:t>actually viewing the commercial.</a:t>
            </a:r>
          </a:p>
          <a:p>
            <a:r>
              <a:rPr lang="en-US" sz="1600" b="1" dirty="0">
                <a:solidFill>
                  <a:srgbClr val="548235"/>
                </a:solidFill>
                <a:latin typeface="Century Gothic" panose="020B0502020202020204" pitchFamily="34" charset="0"/>
              </a:rPr>
              <a:t>FIXATION DURATION </a:t>
            </a:r>
            <a:r>
              <a:rPr lang="en-US" sz="1600" dirty="0">
                <a:solidFill>
                  <a:srgbClr val="548235"/>
                </a:solidFill>
                <a:latin typeface="Century Gothic" panose="020B0502020202020204" pitchFamily="34" charset="0"/>
              </a:rPr>
              <a:t>(%)</a:t>
            </a:r>
            <a:endParaRPr lang="en-US" sz="1400" dirty="0">
              <a:solidFill>
                <a:srgbClr val="548235"/>
              </a:solidFill>
              <a:latin typeface="Century Gothic" panose="020B0502020202020204" pitchFamily="34" charset="0"/>
            </a:endParaRPr>
          </a:p>
        </p:txBody>
      </p:sp>
      <p:sp>
        <p:nvSpPr>
          <p:cNvPr id="42" name="TextBox 41">
            <a:extLst>
              <a:ext uri="{FF2B5EF4-FFF2-40B4-BE49-F238E27FC236}">
                <a16:creationId xmlns:a16="http://schemas.microsoft.com/office/drawing/2014/main" id="{6DADA660-9302-456E-80B7-D3846B2EB3C2}"/>
              </a:ext>
            </a:extLst>
          </p:cNvPr>
          <p:cNvSpPr txBox="1"/>
          <p:nvPr/>
        </p:nvSpPr>
        <p:spPr>
          <a:xfrm>
            <a:off x="6329003" y="1667485"/>
            <a:ext cx="532518" cy="461665"/>
          </a:xfrm>
          <a:prstGeom prst="rect">
            <a:avLst/>
          </a:prstGeom>
          <a:noFill/>
        </p:spPr>
        <p:txBody>
          <a:bodyPr wrap="none" rtlCol="0">
            <a:spAutoFit/>
          </a:bodyPr>
          <a:lstStyle/>
          <a:p>
            <a:pPr algn="ctr"/>
            <a:r>
              <a:rPr lang="en-US" sz="2400" dirty="0">
                <a:solidFill>
                  <a:srgbClr val="B92508"/>
                </a:solidFill>
                <a:latin typeface="Century Gothic" panose="020B0502020202020204" pitchFamily="34" charset="0"/>
              </a:rPr>
              <a:t>TV</a:t>
            </a:r>
            <a:endParaRPr lang="en-US" sz="2000" dirty="0">
              <a:solidFill>
                <a:srgbClr val="B92508"/>
              </a:solidFill>
              <a:latin typeface="Century Gothic" panose="020B0502020202020204" pitchFamily="34" charset="0"/>
            </a:endParaRPr>
          </a:p>
        </p:txBody>
      </p:sp>
      <p:sp>
        <p:nvSpPr>
          <p:cNvPr id="43" name="TextBox 42">
            <a:extLst>
              <a:ext uri="{FF2B5EF4-FFF2-40B4-BE49-F238E27FC236}">
                <a16:creationId xmlns:a16="http://schemas.microsoft.com/office/drawing/2014/main" id="{395036F0-3668-4656-854D-497185F2CBD6}"/>
              </a:ext>
            </a:extLst>
          </p:cNvPr>
          <p:cNvSpPr txBox="1"/>
          <p:nvPr/>
        </p:nvSpPr>
        <p:spPr>
          <a:xfrm>
            <a:off x="7914226" y="1667485"/>
            <a:ext cx="627095" cy="461665"/>
          </a:xfrm>
          <a:prstGeom prst="rect">
            <a:avLst/>
          </a:prstGeom>
          <a:noFill/>
        </p:spPr>
        <p:txBody>
          <a:bodyPr wrap="none" rtlCol="0">
            <a:spAutoFit/>
          </a:bodyPr>
          <a:lstStyle/>
          <a:p>
            <a:pPr algn="ctr"/>
            <a:r>
              <a:rPr lang="en-US" sz="2400" dirty="0">
                <a:solidFill>
                  <a:srgbClr val="B92508"/>
                </a:solidFill>
                <a:latin typeface="Century Gothic" panose="020B0502020202020204" pitchFamily="34" charset="0"/>
              </a:rPr>
              <a:t>TV</a:t>
            </a:r>
            <a:r>
              <a:rPr lang="en-US" sz="2400" b="1" baseline="30000" dirty="0">
                <a:solidFill>
                  <a:srgbClr val="B92508"/>
                </a:solidFill>
                <a:latin typeface="Century Gothic" panose="020B0502020202020204" pitchFamily="34" charset="0"/>
              </a:rPr>
              <a:t>L</a:t>
            </a:r>
            <a:endParaRPr lang="en-US" sz="2000" b="1" baseline="30000" dirty="0">
              <a:solidFill>
                <a:srgbClr val="B92508"/>
              </a:solidFill>
              <a:latin typeface="Century Gothic" panose="020B0502020202020204" pitchFamily="34" charset="0"/>
            </a:endParaRPr>
          </a:p>
        </p:txBody>
      </p:sp>
      <p:sp>
        <p:nvSpPr>
          <p:cNvPr id="44" name="TextBox 43">
            <a:extLst>
              <a:ext uri="{FF2B5EF4-FFF2-40B4-BE49-F238E27FC236}">
                <a16:creationId xmlns:a16="http://schemas.microsoft.com/office/drawing/2014/main" id="{AD4AB6B1-D572-4A8A-BA69-05A4B138E7EE}"/>
              </a:ext>
            </a:extLst>
          </p:cNvPr>
          <p:cNvSpPr txBox="1"/>
          <p:nvPr/>
        </p:nvSpPr>
        <p:spPr>
          <a:xfrm>
            <a:off x="9596976" y="1667485"/>
            <a:ext cx="654345" cy="461665"/>
          </a:xfrm>
          <a:prstGeom prst="rect">
            <a:avLst/>
          </a:prstGeom>
          <a:noFill/>
        </p:spPr>
        <p:txBody>
          <a:bodyPr wrap="none" rtlCol="0">
            <a:spAutoFit/>
          </a:bodyPr>
          <a:lstStyle/>
          <a:p>
            <a:pPr algn="ctr"/>
            <a:r>
              <a:rPr lang="en-US" sz="2400" dirty="0">
                <a:solidFill>
                  <a:srgbClr val="B92508"/>
                </a:solidFill>
                <a:latin typeface="Century Gothic" panose="020B0502020202020204" pitchFamily="34" charset="0"/>
              </a:rPr>
              <a:t>TV</a:t>
            </a:r>
            <a:r>
              <a:rPr lang="en-US" sz="2400" b="1" baseline="30000" dirty="0">
                <a:solidFill>
                  <a:srgbClr val="B92508"/>
                </a:solidFill>
                <a:latin typeface="Century Gothic" panose="020B0502020202020204" pitchFamily="34" charset="0"/>
              </a:rPr>
              <a:t>P</a:t>
            </a:r>
            <a:endParaRPr lang="en-US" sz="2000" b="1" baseline="30000" dirty="0">
              <a:solidFill>
                <a:srgbClr val="B92508"/>
              </a:solidFill>
              <a:latin typeface="Century Gothic" panose="020B0502020202020204" pitchFamily="34" charset="0"/>
            </a:endParaRPr>
          </a:p>
        </p:txBody>
      </p:sp>
      <p:grpSp>
        <p:nvGrpSpPr>
          <p:cNvPr id="190" name="Group 189">
            <a:extLst>
              <a:ext uri="{FF2B5EF4-FFF2-40B4-BE49-F238E27FC236}">
                <a16:creationId xmlns:a16="http://schemas.microsoft.com/office/drawing/2014/main" id="{63172D50-F1E8-48BB-856F-624B03DB68DA}"/>
              </a:ext>
            </a:extLst>
          </p:cNvPr>
          <p:cNvGrpSpPr/>
          <p:nvPr/>
        </p:nvGrpSpPr>
        <p:grpSpPr>
          <a:xfrm>
            <a:off x="5392580" y="2199879"/>
            <a:ext cx="6400799" cy="3459637"/>
            <a:chOff x="6076180" y="2199879"/>
            <a:chExt cx="5017883" cy="3459637"/>
          </a:xfrm>
        </p:grpSpPr>
        <p:grpSp>
          <p:nvGrpSpPr>
            <p:cNvPr id="14" name="Group 13">
              <a:extLst>
                <a:ext uri="{FF2B5EF4-FFF2-40B4-BE49-F238E27FC236}">
                  <a16:creationId xmlns:a16="http://schemas.microsoft.com/office/drawing/2014/main" id="{8FCDEDDB-5D62-4A6E-AFD8-F600BACB0872}"/>
                </a:ext>
              </a:extLst>
            </p:cNvPr>
            <p:cNvGrpSpPr/>
            <p:nvPr/>
          </p:nvGrpSpPr>
          <p:grpSpPr>
            <a:xfrm>
              <a:off x="6076180" y="2199879"/>
              <a:ext cx="4535683" cy="3459637"/>
              <a:chOff x="4119513" y="3949828"/>
              <a:chExt cx="561207" cy="2356704"/>
            </a:xfrm>
          </p:grpSpPr>
          <p:cxnSp>
            <p:nvCxnSpPr>
              <p:cNvPr id="13" name="Straight Connector 12">
                <a:extLst>
                  <a:ext uri="{FF2B5EF4-FFF2-40B4-BE49-F238E27FC236}">
                    <a16:creationId xmlns:a16="http://schemas.microsoft.com/office/drawing/2014/main" id="{2A91A1CC-43A6-4178-A4DA-DF16E1A646BB}"/>
                  </a:ext>
                </a:extLst>
              </p:cNvPr>
              <p:cNvCxnSpPr/>
              <p:nvPr/>
            </p:nvCxnSpPr>
            <p:spPr>
              <a:xfrm>
                <a:off x="4119513" y="6306532"/>
                <a:ext cx="5279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8280785-24D4-4AF7-9153-D98BC0564C2E}"/>
                  </a:ext>
                </a:extLst>
              </p:cNvPr>
              <p:cNvCxnSpPr/>
              <p:nvPr/>
            </p:nvCxnSpPr>
            <p:spPr>
              <a:xfrm>
                <a:off x="4119513" y="611014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B9F4D76-1A28-4E5E-856F-F7EEA34DCB11}"/>
                  </a:ext>
                </a:extLst>
              </p:cNvPr>
              <p:cNvCxnSpPr/>
              <p:nvPr/>
            </p:nvCxnSpPr>
            <p:spPr>
              <a:xfrm>
                <a:off x="4119513" y="591374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4C3EAAB-4910-4CAD-8A6B-E7C2DB7A4224}"/>
                  </a:ext>
                </a:extLst>
              </p:cNvPr>
              <p:cNvCxnSpPr/>
              <p:nvPr/>
            </p:nvCxnSpPr>
            <p:spPr>
              <a:xfrm>
                <a:off x="4119513" y="5717356"/>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BA52DB2-1E87-4245-A949-907D7BC0FC3E}"/>
                  </a:ext>
                </a:extLst>
              </p:cNvPr>
              <p:cNvCxnSpPr/>
              <p:nvPr/>
            </p:nvCxnSpPr>
            <p:spPr>
              <a:xfrm>
                <a:off x="4119513" y="5520964"/>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94FA08F-A3DA-41A9-9927-D650B16C0F5E}"/>
                  </a:ext>
                </a:extLst>
              </p:cNvPr>
              <p:cNvCxnSpPr/>
              <p:nvPr/>
            </p:nvCxnSpPr>
            <p:spPr>
              <a:xfrm>
                <a:off x="4119513" y="5324572"/>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FE68D93-A757-4021-A347-D9EEAD95234B}"/>
                  </a:ext>
                </a:extLst>
              </p:cNvPr>
              <p:cNvCxnSpPr/>
              <p:nvPr/>
            </p:nvCxnSpPr>
            <p:spPr>
              <a:xfrm>
                <a:off x="4119513" y="512818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E8047C4-46DD-4508-A525-AAC82FEF4196}"/>
                  </a:ext>
                </a:extLst>
              </p:cNvPr>
              <p:cNvCxnSpPr/>
              <p:nvPr/>
            </p:nvCxnSpPr>
            <p:spPr>
              <a:xfrm>
                <a:off x="4119513" y="493178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833E7E2-5830-453D-B5C6-3A986E95FA6B}"/>
                  </a:ext>
                </a:extLst>
              </p:cNvPr>
              <p:cNvCxnSpPr/>
              <p:nvPr/>
            </p:nvCxnSpPr>
            <p:spPr>
              <a:xfrm>
                <a:off x="4119513" y="4735396"/>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4DF2B46-F7D7-404D-9CD2-DDAB1DF4BDC4}"/>
                  </a:ext>
                </a:extLst>
              </p:cNvPr>
              <p:cNvCxnSpPr/>
              <p:nvPr/>
            </p:nvCxnSpPr>
            <p:spPr>
              <a:xfrm>
                <a:off x="4119513" y="4539004"/>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D9E97D2-8048-4643-BB42-B2067453AB9E}"/>
                  </a:ext>
                </a:extLst>
              </p:cNvPr>
              <p:cNvCxnSpPr>
                <a:cxnSpLocks/>
              </p:cNvCxnSpPr>
              <p:nvPr/>
            </p:nvCxnSpPr>
            <p:spPr>
              <a:xfrm flipV="1">
                <a:off x="4119513" y="4335960"/>
                <a:ext cx="561207" cy="693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629BDAE-7131-40CF-9C1D-D7CD22B15962}"/>
                  </a:ext>
                </a:extLst>
              </p:cNvPr>
              <p:cNvCxnSpPr/>
              <p:nvPr/>
            </p:nvCxnSpPr>
            <p:spPr>
              <a:xfrm>
                <a:off x="4119513" y="414622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D1511F1-AE48-4400-94ED-14E0618BB41A}"/>
                  </a:ext>
                </a:extLst>
              </p:cNvPr>
              <p:cNvCxnSpPr/>
              <p:nvPr/>
            </p:nvCxnSpPr>
            <p:spPr>
              <a:xfrm>
                <a:off x="4119513" y="394982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3D3328C8-B27A-4E70-A652-620AC3DC8C8A}"/>
                </a:ext>
              </a:extLst>
            </p:cNvPr>
            <p:cNvSpPr txBox="1"/>
            <p:nvPr/>
          </p:nvSpPr>
          <p:spPr>
            <a:xfrm>
              <a:off x="10672993" y="2613601"/>
              <a:ext cx="421070" cy="307777"/>
            </a:xfrm>
            <a:prstGeom prst="rect">
              <a:avLst/>
            </a:prstGeom>
            <a:noFill/>
          </p:spPr>
          <p:txBody>
            <a:bodyPr wrap="none" rtlCol="0">
              <a:spAutoFit/>
            </a:bodyPr>
            <a:lstStyle/>
            <a:p>
              <a:r>
                <a:rPr lang="en-US" sz="1400" b="1" dirty="0">
                  <a:latin typeface="Century Gothic" panose="020B0502020202020204" pitchFamily="34" charset="0"/>
                </a:rPr>
                <a:t>100</a:t>
              </a:r>
              <a:endParaRPr lang="en-US" sz="1100" dirty="0">
                <a:latin typeface="Century Gothic" panose="020B0502020202020204" pitchFamily="34" charset="0"/>
              </a:endParaRPr>
            </a:p>
          </p:txBody>
        </p:sp>
      </p:grpSp>
      <p:sp>
        <p:nvSpPr>
          <p:cNvPr id="130" name="TextBox 129">
            <a:extLst>
              <a:ext uri="{FF2B5EF4-FFF2-40B4-BE49-F238E27FC236}">
                <a16:creationId xmlns:a16="http://schemas.microsoft.com/office/drawing/2014/main" id="{249218FA-BBF7-4833-91F5-7CC4969FA3D4}"/>
              </a:ext>
            </a:extLst>
          </p:cNvPr>
          <p:cNvSpPr txBox="1"/>
          <p:nvPr/>
        </p:nvSpPr>
        <p:spPr>
          <a:xfrm>
            <a:off x="1094150" y="2834351"/>
            <a:ext cx="3158237" cy="830997"/>
          </a:xfrm>
          <a:prstGeom prst="rect">
            <a:avLst/>
          </a:prstGeom>
          <a:noFill/>
        </p:spPr>
        <p:txBody>
          <a:bodyPr wrap="none" rtlCol="0">
            <a:spAutoFit/>
          </a:bodyPr>
          <a:lstStyle/>
          <a:p>
            <a:r>
              <a:rPr lang="en-US" sz="1600" dirty="0">
                <a:solidFill>
                  <a:srgbClr val="2F5597"/>
                </a:solidFill>
                <a:latin typeface="Century Gothic" panose="020B0502020202020204" pitchFamily="34" charset="0"/>
              </a:rPr>
              <a:t>Comprehension and learning </a:t>
            </a:r>
          </a:p>
          <a:p>
            <a:r>
              <a:rPr lang="en-US" sz="1600" dirty="0">
                <a:solidFill>
                  <a:srgbClr val="2F5597"/>
                </a:solidFill>
                <a:latin typeface="Century Gothic" panose="020B0502020202020204" pitchFamily="34" charset="0"/>
              </a:rPr>
              <a:t>without overloading.</a:t>
            </a:r>
          </a:p>
          <a:p>
            <a:r>
              <a:rPr lang="en-US" sz="1600" b="1" dirty="0">
                <a:solidFill>
                  <a:srgbClr val="2F5597"/>
                </a:solidFill>
                <a:latin typeface="Century Gothic" panose="020B0502020202020204" pitchFamily="34" charset="0"/>
              </a:rPr>
              <a:t>COGNITIVE FOCUS </a:t>
            </a:r>
            <a:r>
              <a:rPr lang="en-US" sz="1600" dirty="0">
                <a:solidFill>
                  <a:srgbClr val="2F5597"/>
                </a:solidFill>
                <a:latin typeface="Century Gothic" panose="020B0502020202020204" pitchFamily="34" charset="0"/>
              </a:rPr>
              <a:t>(0-100)</a:t>
            </a:r>
            <a:endParaRPr lang="en-US" sz="1400" dirty="0">
              <a:solidFill>
                <a:srgbClr val="2F5597"/>
              </a:solidFill>
              <a:latin typeface="Century Gothic" panose="020B0502020202020204" pitchFamily="34" charset="0"/>
            </a:endParaRPr>
          </a:p>
        </p:txBody>
      </p:sp>
      <p:sp>
        <p:nvSpPr>
          <p:cNvPr id="131" name="TextBox 130">
            <a:extLst>
              <a:ext uri="{FF2B5EF4-FFF2-40B4-BE49-F238E27FC236}">
                <a16:creationId xmlns:a16="http://schemas.microsoft.com/office/drawing/2014/main" id="{1F305138-F3AB-434F-8EDC-43ED327B1A1E}"/>
              </a:ext>
            </a:extLst>
          </p:cNvPr>
          <p:cNvSpPr txBox="1"/>
          <p:nvPr/>
        </p:nvSpPr>
        <p:spPr>
          <a:xfrm>
            <a:off x="1094150" y="3856947"/>
            <a:ext cx="3852337" cy="830997"/>
          </a:xfrm>
          <a:prstGeom prst="rect">
            <a:avLst/>
          </a:prstGeom>
          <a:noFill/>
        </p:spPr>
        <p:txBody>
          <a:bodyPr wrap="none" rtlCol="0">
            <a:spAutoFit/>
          </a:bodyPr>
          <a:lstStyle/>
          <a:p>
            <a:r>
              <a:rPr lang="en-US" sz="1600" dirty="0">
                <a:solidFill>
                  <a:srgbClr val="7A5D00"/>
                </a:solidFill>
                <a:latin typeface="Century Gothic" panose="020B0502020202020204" pitchFamily="34" charset="0"/>
              </a:rPr>
              <a:t>Interest in and desire for the product </a:t>
            </a:r>
          </a:p>
          <a:p>
            <a:r>
              <a:rPr lang="en-US" sz="1600" dirty="0">
                <a:solidFill>
                  <a:srgbClr val="7A5D00"/>
                </a:solidFill>
                <a:latin typeface="Century Gothic" panose="020B0502020202020204" pitchFamily="34" charset="0"/>
              </a:rPr>
              <a:t>being advertised.</a:t>
            </a:r>
          </a:p>
          <a:p>
            <a:r>
              <a:rPr lang="en-US" sz="1600" b="1" dirty="0">
                <a:solidFill>
                  <a:srgbClr val="7A5D00"/>
                </a:solidFill>
                <a:latin typeface="Century Gothic" panose="020B0502020202020204" pitchFamily="34" charset="0"/>
              </a:rPr>
              <a:t>MOTIVATION </a:t>
            </a:r>
            <a:r>
              <a:rPr lang="en-US" sz="1600" dirty="0">
                <a:solidFill>
                  <a:srgbClr val="7A5D00"/>
                </a:solidFill>
                <a:latin typeface="Century Gothic" panose="020B0502020202020204" pitchFamily="34" charset="0"/>
              </a:rPr>
              <a:t>(0-100)</a:t>
            </a:r>
            <a:endParaRPr lang="en-US" sz="1400" dirty="0">
              <a:solidFill>
                <a:srgbClr val="7A5D00"/>
              </a:solidFill>
              <a:latin typeface="Century Gothic" panose="020B0502020202020204" pitchFamily="34" charset="0"/>
            </a:endParaRPr>
          </a:p>
        </p:txBody>
      </p:sp>
      <p:sp>
        <p:nvSpPr>
          <p:cNvPr id="132" name="TextBox 131">
            <a:extLst>
              <a:ext uri="{FF2B5EF4-FFF2-40B4-BE49-F238E27FC236}">
                <a16:creationId xmlns:a16="http://schemas.microsoft.com/office/drawing/2014/main" id="{0414EBA1-285F-40A9-9E10-B6D480AA90F3}"/>
              </a:ext>
            </a:extLst>
          </p:cNvPr>
          <p:cNvSpPr txBox="1"/>
          <p:nvPr/>
        </p:nvSpPr>
        <p:spPr>
          <a:xfrm>
            <a:off x="1094150" y="4879543"/>
            <a:ext cx="2353529" cy="830997"/>
          </a:xfrm>
          <a:prstGeom prst="rect">
            <a:avLst/>
          </a:prstGeom>
          <a:noFill/>
        </p:spPr>
        <p:txBody>
          <a:bodyPr wrap="none" rtlCol="0">
            <a:spAutoFit/>
          </a:bodyPr>
          <a:lstStyle/>
          <a:p>
            <a:r>
              <a:rPr lang="en-US" sz="1600" dirty="0">
                <a:solidFill>
                  <a:srgbClr val="B92508"/>
                </a:solidFill>
                <a:latin typeface="Century Gothic" panose="020B0502020202020204" pitchFamily="34" charset="0"/>
              </a:rPr>
              <a:t>The average of these </a:t>
            </a:r>
          </a:p>
          <a:p>
            <a:r>
              <a:rPr lang="en-US" sz="1600" dirty="0">
                <a:solidFill>
                  <a:srgbClr val="B92508"/>
                </a:solidFill>
                <a:latin typeface="Century Gothic" panose="020B0502020202020204" pitchFamily="34" charset="0"/>
              </a:rPr>
              <a:t>three key scores.</a:t>
            </a:r>
          </a:p>
          <a:p>
            <a:r>
              <a:rPr lang="en-US" sz="1600" b="1" dirty="0">
                <a:solidFill>
                  <a:srgbClr val="B92508"/>
                </a:solidFill>
                <a:latin typeface="Century Gothic" panose="020B0502020202020204" pitchFamily="34" charset="0"/>
              </a:rPr>
              <a:t>AVERAGE</a:t>
            </a:r>
            <a:r>
              <a:rPr lang="en-US" sz="1600" dirty="0">
                <a:solidFill>
                  <a:srgbClr val="B92508"/>
                </a:solidFill>
                <a:latin typeface="Century Gothic" panose="020B0502020202020204" pitchFamily="34" charset="0"/>
              </a:rPr>
              <a:t> (0-100)</a:t>
            </a:r>
            <a:endParaRPr lang="en-US" sz="1400" dirty="0">
              <a:solidFill>
                <a:srgbClr val="B92508"/>
              </a:solidFill>
              <a:latin typeface="Century Gothic" panose="020B0502020202020204" pitchFamily="34" charset="0"/>
            </a:endParaRPr>
          </a:p>
        </p:txBody>
      </p:sp>
      <p:sp>
        <p:nvSpPr>
          <p:cNvPr id="2" name="Rectangle 1">
            <a:extLst>
              <a:ext uri="{FF2B5EF4-FFF2-40B4-BE49-F238E27FC236}">
                <a16:creationId xmlns:a16="http://schemas.microsoft.com/office/drawing/2014/main" id="{9E1255CF-EB11-4E3C-8465-E204BA920F96}"/>
              </a:ext>
            </a:extLst>
          </p:cNvPr>
          <p:cNvSpPr/>
          <p:nvPr/>
        </p:nvSpPr>
        <p:spPr>
          <a:xfrm>
            <a:off x="6045526" y="2766720"/>
            <a:ext cx="247088" cy="2892796"/>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D765B166-6E27-433D-B725-C0CB14305496}"/>
              </a:ext>
            </a:extLst>
          </p:cNvPr>
          <p:cNvSpPr/>
          <p:nvPr/>
        </p:nvSpPr>
        <p:spPr>
          <a:xfrm>
            <a:off x="6333921" y="2766720"/>
            <a:ext cx="247088" cy="289279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ADFD3752-D758-4CCE-8686-4E546DA0FBAC}"/>
              </a:ext>
            </a:extLst>
          </p:cNvPr>
          <p:cNvSpPr/>
          <p:nvPr/>
        </p:nvSpPr>
        <p:spPr>
          <a:xfrm>
            <a:off x="6622755" y="2766720"/>
            <a:ext cx="247088" cy="289279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1B766D75-E34B-4F35-994C-5D81F346525A}"/>
              </a:ext>
            </a:extLst>
          </p:cNvPr>
          <p:cNvSpPr/>
          <p:nvPr/>
        </p:nvSpPr>
        <p:spPr>
          <a:xfrm>
            <a:off x="6894108" y="2766720"/>
            <a:ext cx="247088" cy="2892796"/>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049A7D5-F4B4-4488-85AE-DB523A38606C}"/>
              </a:ext>
            </a:extLst>
          </p:cNvPr>
          <p:cNvSpPr/>
          <p:nvPr/>
        </p:nvSpPr>
        <p:spPr>
          <a:xfrm>
            <a:off x="7674080" y="2706624"/>
            <a:ext cx="247088" cy="2962657"/>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1223D199-BE90-4038-8027-34263E7B6CAD}"/>
              </a:ext>
            </a:extLst>
          </p:cNvPr>
          <p:cNvSpPr/>
          <p:nvPr/>
        </p:nvSpPr>
        <p:spPr>
          <a:xfrm>
            <a:off x="7959930" y="2834351"/>
            <a:ext cx="247088" cy="2825165"/>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0A741C6-8764-490B-B2F3-323FD19AAA39}"/>
              </a:ext>
            </a:extLst>
          </p:cNvPr>
          <p:cNvSpPr/>
          <p:nvPr/>
        </p:nvSpPr>
        <p:spPr>
          <a:xfrm>
            <a:off x="8253584" y="2766720"/>
            <a:ext cx="247088" cy="289279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8CB04A0A-95F7-4A17-9886-FCC132D8A067}"/>
              </a:ext>
            </a:extLst>
          </p:cNvPr>
          <p:cNvSpPr/>
          <p:nvPr/>
        </p:nvSpPr>
        <p:spPr>
          <a:xfrm>
            <a:off x="8551468" y="2766720"/>
            <a:ext cx="247088" cy="2892796"/>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A400C51-0002-4A4A-B81D-548C8B376529}"/>
              </a:ext>
            </a:extLst>
          </p:cNvPr>
          <p:cNvSpPr/>
          <p:nvPr/>
        </p:nvSpPr>
        <p:spPr>
          <a:xfrm>
            <a:off x="9343299" y="2834351"/>
            <a:ext cx="247088" cy="283493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064E1FA-E769-4BE3-BC38-73FA20F2426E}"/>
              </a:ext>
            </a:extLst>
          </p:cNvPr>
          <p:cNvSpPr/>
          <p:nvPr/>
        </p:nvSpPr>
        <p:spPr>
          <a:xfrm>
            <a:off x="9643480" y="2776485"/>
            <a:ext cx="247088" cy="2883031"/>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CBDEC1B9-6487-4C22-9036-B7DDD3FB25D2}"/>
              </a:ext>
            </a:extLst>
          </p:cNvPr>
          <p:cNvSpPr/>
          <p:nvPr/>
        </p:nvSpPr>
        <p:spPr>
          <a:xfrm>
            <a:off x="9939957" y="2766720"/>
            <a:ext cx="247088" cy="289279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99A1A278-2684-4228-B081-A01EA1234C7B}"/>
              </a:ext>
            </a:extLst>
          </p:cNvPr>
          <p:cNvSpPr/>
          <p:nvPr/>
        </p:nvSpPr>
        <p:spPr>
          <a:xfrm>
            <a:off x="10250971" y="2766720"/>
            <a:ext cx="247088" cy="2892796"/>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75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80"/>
                                        </p:tgtEl>
                                        <p:attrNameLst>
                                          <p:attrName>style.visibility</p:attrName>
                                        </p:attrNameLst>
                                      </p:cBhvr>
                                      <p:to>
                                        <p:strVal val="visible"/>
                                      </p:to>
                                    </p:set>
                                    <p:animEffect transition="in" filter="wipe(down)">
                                      <p:cBhvr>
                                        <p:cTn id="10" dur="1000"/>
                                        <p:tgtEl>
                                          <p:spTgt spid="80"/>
                                        </p:tgtEl>
                                      </p:cBhvr>
                                    </p:animEffect>
                                  </p:childTnLst>
                                </p:cTn>
                              </p:par>
                              <p:par>
                                <p:cTn id="11" presetID="22" presetClass="entr" presetSubtype="4" fill="hold" grpId="0" nodeType="withEffect">
                                  <p:stCondLst>
                                    <p:cond delay="500"/>
                                  </p:stCondLst>
                                  <p:childTnLst>
                                    <p:set>
                                      <p:cBhvr>
                                        <p:cTn id="12" dur="1" fill="hold">
                                          <p:stCondLst>
                                            <p:cond delay="0"/>
                                          </p:stCondLst>
                                        </p:cTn>
                                        <p:tgtEl>
                                          <p:spTgt spid="87"/>
                                        </p:tgtEl>
                                        <p:attrNameLst>
                                          <p:attrName>style.visibility</p:attrName>
                                        </p:attrNameLst>
                                      </p:cBhvr>
                                      <p:to>
                                        <p:strVal val="visible"/>
                                      </p:to>
                                    </p:set>
                                    <p:animEffect transition="in" filter="wipe(down)">
                                      <p:cBhvr>
                                        <p:cTn id="13" dur="1000"/>
                                        <p:tgtEl>
                                          <p:spTgt spid="87"/>
                                        </p:tgtEl>
                                      </p:cBhvr>
                                    </p:animEffect>
                                  </p:childTnLst>
                                </p:cTn>
                              </p:par>
                              <p:par>
                                <p:cTn id="14" presetID="22" presetClass="entr" presetSubtype="4" fill="hold" grpId="0" nodeType="withEffect">
                                  <p:stCondLst>
                                    <p:cond delay="500"/>
                                  </p:stCondLst>
                                  <p:childTnLst>
                                    <p:set>
                                      <p:cBhvr>
                                        <p:cTn id="15" dur="1" fill="hold">
                                          <p:stCondLst>
                                            <p:cond delay="0"/>
                                          </p:stCondLst>
                                        </p:cTn>
                                        <p:tgtEl>
                                          <p:spTgt spid="90"/>
                                        </p:tgtEl>
                                        <p:attrNameLst>
                                          <p:attrName>style.visibility</p:attrName>
                                        </p:attrNameLst>
                                      </p:cBhvr>
                                      <p:to>
                                        <p:strVal val="visible"/>
                                      </p:to>
                                    </p:set>
                                    <p:animEffect transition="in" filter="wipe(down)">
                                      <p:cBhvr>
                                        <p:cTn id="16" dur="1000"/>
                                        <p:tgtEl>
                                          <p:spTgt spid="90"/>
                                        </p:tgtEl>
                                      </p:cBhvr>
                                    </p:animEffect>
                                  </p:childTnLst>
                                </p:cTn>
                              </p:par>
                              <p:par>
                                <p:cTn id="17" presetID="22" presetClass="entr" presetSubtype="4" fill="hold" grpId="0" nodeType="withEffect">
                                  <p:stCondLst>
                                    <p:cond delay="500"/>
                                  </p:stCondLst>
                                  <p:childTnLst>
                                    <p:set>
                                      <p:cBhvr>
                                        <p:cTn id="18" dur="1" fill="hold">
                                          <p:stCondLst>
                                            <p:cond delay="0"/>
                                          </p:stCondLst>
                                        </p:cTn>
                                        <p:tgtEl>
                                          <p:spTgt spid="93"/>
                                        </p:tgtEl>
                                        <p:attrNameLst>
                                          <p:attrName>style.visibility</p:attrName>
                                        </p:attrNameLst>
                                      </p:cBhvr>
                                      <p:to>
                                        <p:strVal val="visible"/>
                                      </p:to>
                                    </p:set>
                                    <p:animEffect transition="in" filter="wipe(down)">
                                      <p:cBhvr>
                                        <p:cTn id="19" dur="1000"/>
                                        <p:tgtEl>
                                          <p:spTgt spid="9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par>
                                <p:cTn id="25" presetID="22" presetClass="entr" presetSubtype="4" fill="hold" grpId="0" nodeType="withEffect">
                                  <p:stCondLst>
                                    <p:cond delay="500"/>
                                  </p:stCondLst>
                                  <p:childTnLst>
                                    <p:set>
                                      <p:cBhvr>
                                        <p:cTn id="26" dur="1" fill="hold">
                                          <p:stCondLst>
                                            <p:cond delay="0"/>
                                          </p:stCondLst>
                                        </p:cTn>
                                        <p:tgtEl>
                                          <p:spTgt spid="85"/>
                                        </p:tgtEl>
                                        <p:attrNameLst>
                                          <p:attrName>style.visibility</p:attrName>
                                        </p:attrNameLst>
                                      </p:cBhvr>
                                      <p:to>
                                        <p:strVal val="visible"/>
                                      </p:to>
                                    </p:set>
                                    <p:animEffect transition="in" filter="wipe(down)">
                                      <p:cBhvr>
                                        <p:cTn id="27" dur="1000"/>
                                        <p:tgtEl>
                                          <p:spTgt spid="85"/>
                                        </p:tgtEl>
                                      </p:cBhvr>
                                    </p:animEffect>
                                  </p:childTnLst>
                                </p:cTn>
                              </p:par>
                              <p:par>
                                <p:cTn id="28" presetID="22" presetClass="entr" presetSubtype="4" fill="hold" grpId="0" nodeType="withEffect">
                                  <p:stCondLst>
                                    <p:cond delay="500"/>
                                  </p:stCondLst>
                                  <p:childTnLst>
                                    <p:set>
                                      <p:cBhvr>
                                        <p:cTn id="29" dur="1" fill="hold">
                                          <p:stCondLst>
                                            <p:cond delay="0"/>
                                          </p:stCondLst>
                                        </p:cTn>
                                        <p:tgtEl>
                                          <p:spTgt spid="88"/>
                                        </p:tgtEl>
                                        <p:attrNameLst>
                                          <p:attrName>style.visibility</p:attrName>
                                        </p:attrNameLst>
                                      </p:cBhvr>
                                      <p:to>
                                        <p:strVal val="visible"/>
                                      </p:to>
                                    </p:set>
                                    <p:animEffect transition="in" filter="wipe(down)">
                                      <p:cBhvr>
                                        <p:cTn id="30" dur="1000"/>
                                        <p:tgtEl>
                                          <p:spTgt spid="88"/>
                                        </p:tgtEl>
                                      </p:cBhvr>
                                    </p:animEffect>
                                  </p:childTnLst>
                                </p:cTn>
                              </p:par>
                              <p:par>
                                <p:cTn id="31" presetID="22" presetClass="entr" presetSubtype="4" fill="hold" grpId="0" nodeType="withEffect">
                                  <p:stCondLst>
                                    <p:cond delay="500"/>
                                  </p:stCondLst>
                                  <p:childTnLst>
                                    <p:set>
                                      <p:cBhvr>
                                        <p:cTn id="32" dur="1" fill="hold">
                                          <p:stCondLst>
                                            <p:cond delay="0"/>
                                          </p:stCondLst>
                                        </p:cTn>
                                        <p:tgtEl>
                                          <p:spTgt spid="91"/>
                                        </p:tgtEl>
                                        <p:attrNameLst>
                                          <p:attrName>style.visibility</p:attrName>
                                        </p:attrNameLst>
                                      </p:cBhvr>
                                      <p:to>
                                        <p:strVal val="visible"/>
                                      </p:to>
                                    </p:set>
                                    <p:animEffect transition="in" filter="wipe(down)">
                                      <p:cBhvr>
                                        <p:cTn id="33" dur="1000"/>
                                        <p:tgtEl>
                                          <p:spTgt spid="91"/>
                                        </p:tgtEl>
                                      </p:cBhvr>
                                    </p:animEffect>
                                  </p:childTnLst>
                                </p:cTn>
                              </p:par>
                              <p:par>
                                <p:cTn id="34" presetID="22" presetClass="entr" presetSubtype="4" fill="hold" grpId="0" nodeType="withEffect">
                                  <p:stCondLst>
                                    <p:cond delay="500"/>
                                  </p:stCondLst>
                                  <p:childTnLst>
                                    <p:set>
                                      <p:cBhvr>
                                        <p:cTn id="35" dur="1" fill="hold">
                                          <p:stCondLst>
                                            <p:cond delay="0"/>
                                          </p:stCondLst>
                                        </p:cTn>
                                        <p:tgtEl>
                                          <p:spTgt spid="94"/>
                                        </p:tgtEl>
                                        <p:attrNameLst>
                                          <p:attrName>style.visibility</p:attrName>
                                        </p:attrNameLst>
                                      </p:cBhvr>
                                      <p:to>
                                        <p:strVal val="visible"/>
                                      </p:to>
                                    </p:set>
                                    <p:animEffect transition="in" filter="wipe(down)">
                                      <p:cBhvr>
                                        <p:cTn id="36"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80" grpId="0" animBg="1"/>
      <p:bldP spid="87" grpId="0" animBg="1"/>
      <p:bldP spid="90" grpId="0" animBg="1"/>
      <p:bldP spid="93" grpId="0" animBg="1"/>
      <p:bldP spid="85" grpId="0" animBg="1"/>
      <p:bldP spid="88" grpId="0" animBg="1"/>
      <p:bldP spid="91" grpId="0" animBg="1"/>
      <p:bldP spid="9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F230E-E57A-4DBF-ADEE-25475D00FBC2}"/>
              </a:ext>
            </a:extLst>
          </p:cNvPr>
          <p:cNvSpPr txBox="1"/>
          <p:nvPr/>
        </p:nvSpPr>
        <p:spPr>
          <a:xfrm>
            <a:off x="154675" y="2262368"/>
            <a:ext cx="11882650" cy="938719"/>
          </a:xfrm>
          <a:prstGeom prst="rect">
            <a:avLst/>
          </a:prstGeom>
          <a:noFill/>
        </p:spPr>
        <p:txBody>
          <a:bodyPr wrap="square" rtlCol="0">
            <a:spAutoFit/>
          </a:bodyPr>
          <a:lstStyle/>
          <a:p>
            <a:pPr algn="ctr">
              <a:lnSpc>
                <a:spcPts val="3300"/>
              </a:lnSpc>
            </a:pPr>
            <a:r>
              <a:rPr lang="en-US" sz="3200" dirty="0">
                <a:solidFill>
                  <a:srgbClr val="B92508"/>
                </a:solidFill>
                <a:latin typeface="Century Gothic" panose="020B0502020202020204" pitchFamily="34" charset="0"/>
              </a:rPr>
              <a:t>Are TV commercials inherently more or less effective </a:t>
            </a:r>
          </a:p>
          <a:p>
            <a:pPr algn="ctr">
              <a:lnSpc>
                <a:spcPts val="3300"/>
              </a:lnSpc>
            </a:pPr>
            <a:r>
              <a:rPr lang="en-US" sz="3200" dirty="0">
                <a:solidFill>
                  <a:srgbClr val="B92508"/>
                </a:solidFill>
                <a:latin typeface="Century Gothic" panose="020B0502020202020204" pitchFamily="34" charset="0"/>
              </a:rPr>
              <a:t>when viewed in Live vs Regular Programming..</a:t>
            </a:r>
            <a:r>
              <a:rPr lang="en-US" sz="2800" dirty="0">
                <a:solidFill>
                  <a:srgbClr val="B92508"/>
                </a:solidFill>
                <a:latin typeface="Century Gothic" panose="020B0502020202020204" pitchFamily="34" charset="0"/>
              </a:rPr>
              <a:t>.</a:t>
            </a:r>
            <a:r>
              <a:rPr lang="en-US" sz="3200" dirty="0">
                <a:solidFill>
                  <a:srgbClr val="B92508"/>
                </a:solidFill>
                <a:latin typeface="Century Gothic" panose="020B0502020202020204" pitchFamily="34" charset="0"/>
              </a:rPr>
              <a:t>	</a:t>
            </a:r>
          </a:p>
        </p:txBody>
      </p:sp>
      <p:sp>
        <p:nvSpPr>
          <p:cNvPr id="4" name="TextBox 3">
            <a:extLst>
              <a:ext uri="{FF2B5EF4-FFF2-40B4-BE49-F238E27FC236}">
                <a16:creationId xmlns:a16="http://schemas.microsoft.com/office/drawing/2014/main" id="{57A085F6-D6F9-4D54-AC0D-0D9C90B62A18}"/>
              </a:ext>
            </a:extLst>
          </p:cNvPr>
          <p:cNvSpPr txBox="1"/>
          <p:nvPr/>
        </p:nvSpPr>
        <p:spPr>
          <a:xfrm>
            <a:off x="2858588" y="214686"/>
            <a:ext cx="6474850"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So the answer to the question…</a:t>
            </a:r>
            <a:endParaRPr lang="en-US" sz="28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333168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F230E-E57A-4DBF-ADEE-25475D00FBC2}"/>
              </a:ext>
            </a:extLst>
          </p:cNvPr>
          <p:cNvSpPr txBox="1"/>
          <p:nvPr/>
        </p:nvSpPr>
        <p:spPr>
          <a:xfrm>
            <a:off x="3855396" y="2262368"/>
            <a:ext cx="4481208" cy="515526"/>
          </a:xfrm>
          <a:prstGeom prst="rect">
            <a:avLst/>
          </a:prstGeom>
          <a:noFill/>
        </p:spPr>
        <p:txBody>
          <a:bodyPr wrap="square" rtlCol="0">
            <a:spAutoFit/>
          </a:bodyPr>
          <a:lstStyle/>
          <a:p>
            <a:pPr algn="ctr">
              <a:lnSpc>
                <a:spcPts val="3300"/>
              </a:lnSpc>
            </a:pPr>
            <a:r>
              <a:rPr lang="en-US" sz="3200" dirty="0">
                <a:solidFill>
                  <a:srgbClr val="B92508"/>
                </a:solidFill>
                <a:latin typeface="Century Gothic" panose="020B0502020202020204" pitchFamily="34" charset="0"/>
              </a:rPr>
              <a:t>Not really!</a:t>
            </a:r>
          </a:p>
        </p:txBody>
      </p:sp>
    </p:spTree>
    <p:extLst>
      <p:ext uri="{BB962C8B-B14F-4D97-AF65-F5344CB8AC3E}">
        <p14:creationId xmlns:p14="http://schemas.microsoft.com/office/powerpoint/2010/main" val="151022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32178</TotalTime>
  <Words>5753</Words>
  <Application>Microsoft Office PowerPoint</Application>
  <PresentationFormat>Widescreen</PresentationFormat>
  <Paragraphs>2167</Paragraphs>
  <Slides>150</Slides>
  <Notes>140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150</vt:i4>
      </vt:variant>
    </vt:vector>
  </HeadingPairs>
  <TitlesOfParts>
    <vt:vector size="157" baseType="lpstr">
      <vt:lpstr>Arial</vt:lpstr>
      <vt:lpstr>Calibri</vt:lpstr>
      <vt:lpstr>Calibri Light</vt:lpstr>
      <vt:lpstr>Century Gothic</vt:lpstr>
      <vt:lpstr>Courier New</vt:lpstr>
      <vt:lpstr>Lato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OMG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Young</dc:creator>
  <cp:lastModifiedBy>Rob Young</cp:lastModifiedBy>
  <cp:revision>1433</cp:revision>
  <cp:lastPrinted>2018-11-02T17:43:03Z</cp:lastPrinted>
  <dcterms:created xsi:type="dcterms:W3CDTF">2016-07-28T17:25:52Z</dcterms:created>
  <dcterms:modified xsi:type="dcterms:W3CDTF">2019-01-08T12:03:25Z</dcterms:modified>
</cp:coreProperties>
</file>